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20.jpg" ContentType="image/tiff"/>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3" r:id="rId2"/>
  </p:sldMasterIdLst>
  <p:notesMasterIdLst>
    <p:notesMasterId r:id="rId56"/>
  </p:notesMasterIdLst>
  <p:sldIdLst>
    <p:sldId id="2362" r:id="rId3"/>
    <p:sldId id="2321" r:id="rId4"/>
    <p:sldId id="1684" r:id="rId5"/>
    <p:sldId id="1838" r:id="rId6"/>
    <p:sldId id="2538" r:id="rId7"/>
    <p:sldId id="2446" r:id="rId8"/>
    <p:sldId id="2432" r:id="rId9"/>
    <p:sldId id="2447" r:id="rId10"/>
    <p:sldId id="2448" r:id="rId11"/>
    <p:sldId id="2679" r:id="rId12"/>
    <p:sldId id="2845" r:id="rId13"/>
    <p:sldId id="2844" r:id="rId14"/>
    <p:sldId id="2681" r:id="rId15"/>
    <p:sldId id="2292" r:id="rId16"/>
    <p:sldId id="2839" r:id="rId17"/>
    <p:sldId id="2759" r:id="rId18"/>
    <p:sldId id="2095" r:id="rId19"/>
    <p:sldId id="1621" r:id="rId20"/>
    <p:sldId id="2828" r:id="rId21"/>
    <p:sldId id="1622" r:id="rId22"/>
    <p:sldId id="1669" r:id="rId23"/>
    <p:sldId id="2760" r:id="rId24"/>
    <p:sldId id="2843" r:id="rId25"/>
    <p:sldId id="2356" r:id="rId26"/>
    <p:sldId id="2379" r:id="rId27"/>
    <p:sldId id="2309" r:id="rId28"/>
    <p:sldId id="2536" r:id="rId29"/>
    <p:sldId id="2201" r:id="rId30"/>
    <p:sldId id="2841" r:id="rId31"/>
    <p:sldId id="2411" r:id="rId32"/>
    <p:sldId id="1874" r:id="rId33"/>
    <p:sldId id="2837" r:id="rId34"/>
    <p:sldId id="2408" r:id="rId35"/>
    <p:sldId id="1992" r:id="rId36"/>
    <p:sldId id="2381" r:id="rId37"/>
    <p:sldId id="2846" r:id="rId38"/>
    <p:sldId id="1707" r:id="rId39"/>
    <p:sldId id="2383" r:id="rId40"/>
    <p:sldId id="2384" r:id="rId41"/>
    <p:sldId id="2385" r:id="rId42"/>
    <p:sldId id="1790" r:id="rId43"/>
    <p:sldId id="1791" r:id="rId44"/>
    <p:sldId id="1804" r:id="rId45"/>
    <p:sldId id="2762" r:id="rId46"/>
    <p:sldId id="2835" r:id="rId47"/>
    <p:sldId id="2197" r:id="rId48"/>
    <p:sldId id="2458" r:id="rId49"/>
    <p:sldId id="2821" r:id="rId50"/>
    <p:sldId id="2463" r:id="rId51"/>
    <p:sldId id="1977" r:id="rId52"/>
    <p:sldId id="2399" r:id="rId53"/>
    <p:sldId id="2680" r:id="rId54"/>
    <p:sldId id="2842" r:id="rId55"/>
  </p:sldIdLst>
  <p:sldSz cx="11472863"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s Hoecker" initials="AH" lastIdx="3" clrIdx="0">
    <p:extLst>
      <p:ext uri="{19B8F6BF-5375-455C-9EA6-DF929625EA0E}">
        <p15:presenceInfo xmlns:p15="http://schemas.microsoft.com/office/powerpoint/2012/main" userId="9391ab34dee89a1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7FBF"/>
    <a:srgbClr val="EF1B24"/>
    <a:srgbClr val="E70000"/>
    <a:srgbClr val="FEB91C"/>
    <a:srgbClr val="00138A"/>
    <a:srgbClr val="017748"/>
    <a:srgbClr val="000000"/>
    <a:srgbClr val="000217"/>
    <a:srgbClr val="00101E"/>
    <a:srgbClr val="FCFA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216"/>
    <p:restoredTop sz="95574"/>
  </p:normalViewPr>
  <p:slideViewPr>
    <p:cSldViewPr snapToGrid="0" snapToObjects="1">
      <p:cViewPr varScale="1">
        <p:scale>
          <a:sx n="97" d="100"/>
          <a:sy n="97" d="100"/>
        </p:scale>
        <p:origin x="2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ommentAuthors" Target="commentAuthor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E78797-FC3F-664F-A8A9-3DE3C9843102}" type="datetimeFigureOut">
              <a:rPr lang="en-CH" smtClean="0"/>
              <a:t>21.07.2025</a:t>
            </a:fld>
            <a:endParaRPr lang="en-CH"/>
          </a:p>
        </p:txBody>
      </p:sp>
      <p:sp>
        <p:nvSpPr>
          <p:cNvPr id="4" name="Slide Image Placeholder 3"/>
          <p:cNvSpPr>
            <a:spLocks noGrp="1" noRot="1" noChangeAspect="1"/>
          </p:cNvSpPr>
          <p:nvPr>
            <p:ph type="sldImg" idx="2"/>
          </p:nvPr>
        </p:nvSpPr>
        <p:spPr>
          <a:xfrm>
            <a:off x="847725" y="1143000"/>
            <a:ext cx="516255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C82EC9-7377-A449-8612-7B96FECB3A19}" type="slidenum">
              <a:rPr lang="en-CH" smtClean="0"/>
              <a:t>‹#›</a:t>
            </a:fld>
            <a:endParaRPr lang="en-CH"/>
          </a:p>
        </p:txBody>
      </p:sp>
    </p:spTree>
    <p:extLst>
      <p:ext uri="{BB962C8B-B14F-4D97-AF65-F5344CB8AC3E}">
        <p14:creationId xmlns:p14="http://schemas.microsoft.com/office/powerpoint/2010/main" val="562769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6D88C-271B-4160-0D52-42CA02774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0228AF-41F0-BF6C-4413-7EE80960EA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BC3F84-1E68-BC21-7529-26D3694C4337}"/>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5BCA4122-B8E2-5D6D-8E03-BB5C605B6A64}"/>
              </a:ext>
            </a:extLst>
          </p:cNvPr>
          <p:cNvSpPr>
            <a:spLocks noGrp="1"/>
          </p:cNvSpPr>
          <p:nvPr>
            <p:ph type="sldNum" sz="quarter" idx="5"/>
          </p:nvPr>
        </p:nvSpPr>
        <p:spPr/>
        <p:txBody>
          <a:bodyPr/>
          <a:lstStyle/>
          <a:p>
            <a:fld id="{EBC82EC9-7377-A449-8612-7B96FECB3A19}" type="slidenum">
              <a:rPr lang="en-CH" smtClean="0"/>
              <a:t>48</a:t>
            </a:fld>
            <a:endParaRPr lang="en-CH"/>
          </a:p>
        </p:txBody>
      </p:sp>
    </p:spTree>
    <p:extLst>
      <p:ext uri="{BB962C8B-B14F-4D97-AF65-F5344CB8AC3E}">
        <p14:creationId xmlns:p14="http://schemas.microsoft.com/office/powerpoint/2010/main" val="780847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Tree>
    <p:extLst>
      <p:ext uri="{BB962C8B-B14F-4D97-AF65-F5344CB8AC3E}">
        <p14:creationId xmlns:p14="http://schemas.microsoft.com/office/powerpoint/2010/main" val="2523747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Tree>
    <p:extLst>
      <p:ext uri="{BB962C8B-B14F-4D97-AF65-F5344CB8AC3E}">
        <p14:creationId xmlns:p14="http://schemas.microsoft.com/office/powerpoint/2010/main" val="3591073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
        <p:nvSpPr>
          <p:cNvPr id="3" name="Footer Placeholder 1">
            <a:extLst>
              <a:ext uri="{FF2B5EF4-FFF2-40B4-BE49-F238E27FC236}">
                <a16:creationId xmlns:a16="http://schemas.microsoft.com/office/drawing/2014/main" id="{1154B9DB-D1F1-674E-A347-CC6C01C93584}"/>
              </a:ext>
            </a:extLst>
          </p:cNvPr>
          <p:cNvSpPr>
            <a:spLocks noGrp="1"/>
          </p:cNvSpPr>
          <p:nvPr>
            <p:ph type="ftr" sz="quarter" idx="3"/>
          </p:nvPr>
        </p:nvSpPr>
        <p:spPr>
          <a:xfrm>
            <a:off x="112297" y="6465134"/>
            <a:ext cx="3872091" cy="365125"/>
          </a:xfrm>
          <a:prstGeom prst="rect">
            <a:avLst/>
          </a:prstGeom>
        </p:spPr>
        <p:txBody>
          <a:bodyPr vert="horz" lIns="91440" tIns="45720" rIns="91440" bIns="45720" rtlCol="0" anchor="ctr"/>
          <a:lstStyle>
            <a:lvl1pPr algn="l">
              <a:defRPr sz="1200" b="0" i="0">
                <a:solidFill>
                  <a:schemeClr val="tx1">
                    <a:tint val="75000"/>
                  </a:schemeClr>
                </a:solidFill>
                <a:latin typeface="Helvetica Light" pitchFamily="2" charset="0"/>
              </a:defRPr>
            </a:lvl1pPr>
          </a:lstStyle>
          <a:p>
            <a:r>
              <a:rPr lang="en-CH"/>
              <a:t>Andreas Hoecker, CB meeting, 12 Feb 2021</a:t>
            </a:r>
          </a:p>
        </p:txBody>
      </p:sp>
    </p:spTree>
    <p:extLst>
      <p:ext uri="{BB962C8B-B14F-4D97-AF65-F5344CB8AC3E}">
        <p14:creationId xmlns:p14="http://schemas.microsoft.com/office/powerpoint/2010/main" val="636296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sp>
        <p:nvSpPr>
          <p:cNvPr id="3" name="Footer Placeholder 1">
            <a:extLst>
              <a:ext uri="{FF2B5EF4-FFF2-40B4-BE49-F238E27FC236}">
                <a16:creationId xmlns:a16="http://schemas.microsoft.com/office/drawing/2014/main" id="{A2A4CF08-E3CE-5B43-B4C8-707D843051FB}"/>
              </a:ext>
            </a:extLst>
          </p:cNvPr>
          <p:cNvSpPr>
            <a:spLocks noGrp="1"/>
          </p:cNvSpPr>
          <p:nvPr>
            <p:ph type="ftr" sz="quarter" idx="3"/>
          </p:nvPr>
        </p:nvSpPr>
        <p:spPr>
          <a:xfrm>
            <a:off x="112297" y="6465134"/>
            <a:ext cx="3872091" cy="365125"/>
          </a:xfrm>
          <a:prstGeom prst="rect">
            <a:avLst/>
          </a:prstGeom>
        </p:spPr>
        <p:txBody>
          <a:bodyPr vert="horz" lIns="91440" tIns="45720" rIns="91440" bIns="45720" rtlCol="0" anchor="ctr"/>
          <a:lstStyle>
            <a:lvl1pPr algn="l">
              <a:defRPr sz="1200" b="0" i="0">
                <a:solidFill>
                  <a:schemeClr val="tx1">
                    <a:tint val="75000"/>
                  </a:schemeClr>
                </a:solidFill>
                <a:latin typeface="Helvetica Light" pitchFamily="2" charset="0"/>
              </a:defRPr>
            </a:lvl1pPr>
          </a:lstStyle>
          <a:p>
            <a:r>
              <a:rPr lang="en-CH"/>
              <a:t>Andreas Hoecker, CB meeting, 12 Feb 2021</a:t>
            </a:r>
          </a:p>
        </p:txBody>
      </p:sp>
    </p:spTree>
    <p:extLst>
      <p:ext uri="{BB962C8B-B14F-4D97-AF65-F5344CB8AC3E}">
        <p14:creationId xmlns:p14="http://schemas.microsoft.com/office/powerpoint/2010/main" val="13502487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11472863"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cxnSp>
        <p:nvCxnSpPr>
          <p:cNvPr id="3" name="Straight Connector 2"/>
          <p:cNvCxnSpPr/>
          <p:nvPr userDrawn="1"/>
        </p:nvCxnSpPr>
        <p:spPr>
          <a:xfrm>
            <a:off x="676970" y="908720"/>
            <a:ext cx="10795894"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830418"/>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11472863"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prstClr val="white"/>
              </a:solidFill>
            </a:endParaRPr>
          </a:p>
        </p:txBody>
      </p:sp>
      <p:sp>
        <p:nvSpPr>
          <p:cNvPr id="6" name="Slide Number Placeholder 6"/>
          <p:cNvSpPr>
            <a:spLocks noGrp="1"/>
          </p:cNvSpPr>
          <p:nvPr>
            <p:ph type="sldNum" sz="quarter" idx="4"/>
          </p:nvPr>
        </p:nvSpPr>
        <p:spPr>
          <a:xfrm>
            <a:off x="8779265" y="6545797"/>
            <a:ext cx="2677001"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a:p>
        </p:txBody>
      </p:sp>
      <p:cxnSp>
        <p:nvCxnSpPr>
          <p:cNvPr id="3" name="Straight Connector 2"/>
          <p:cNvCxnSpPr/>
          <p:nvPr userDrawn="1"/>
        </p:nvCxnSpPr>
        <p:spPr>
          <a:xfrm>
            <a:off x="676970" y="908720"/>
            <a:ext cx="10795894" cy="0"/>
          </a:xfrm>
          <a:prstGeom prst="line">
            <a:avLst/>
          </a:prstGeom>
          <a:ln w="63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Footer Placeholder 1">
            <a:extLst>
              <a:ext uri="{FF2B5EF4-FFF2-40B4-BE49-F238E27FC236}">
                <a16:creationId xmlns:a16="http://schemas.microsoft.com/office/drawing/2014/main" id="{A47C653E-BBD3-A84C-BCC9-02354D1CBD32}"/>
              </a:ext>
            </a:extLst>
          </p:cNvPr>
          <p:cNvSpPr>
            <a:spLocks noGrp="1"/>
          </p:cNvSpPr>
          <p:nvPr>
            <p:ph type="ftr" sz="quarter" idx="3"/>
          </p:nvPr>
        </p:nvSpPr>
        <p:spPr>
          <a:xfrm>
            <a:off x="112297" y="6465134"/>
            <a:ext cx="3872091" cy="365125"/>
          </a:xfrm>
          <a:prstGeom prst="rect">
            <a:avLst/>
          </a:prstGeom>
        </p:spPr>
        <p:txBody>
          <a:bodyPr vert="horz" lIns="91440" tIns="45720" rIns="91440" bIns="45720" rtlCol="0" anchor="ctr"/>
          <a:lstStyle>
            <a:lvl1pPr algn="l">
              <a:defRPr sz="1200" b="0" i="0">
                <a:solidFill>
                  <a:schemeClr val="tx1">
                    <a:tint val="75000"/>
                  </a:schemeClr>
                </a:solidFill>
                <a:latin typeface="Helvetica Light" pitchFamily="2" charset="0"/>
              </a:defRPr>
            </a:lvl1pPr>
          </a:lstStyle>
          <a:p>
            <a:r>
              <a:rPr lang="en-CH"/>
              <a:t>Andreas Hoecker, CB meeting, 12 Feb 2021</a:t>
            </a:r>
          </a:p>
        </p:txBody>
      </p:sp>
    </p:spTree>
    <p:extLst>
      <p:ext uri="{BB962C8B-B14F-4D97-AF65-F5344CB8AC3E}">
        <p14:creationId xmlns:p14="http://schemas.microsoft.com/office/powerpoint/2010/main" val="4033533065"/>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inspirehep.net/files/d2b9efd520f4288b3ba6e47bf1a77132" TargetMode="External"/><Relationship Id="rId5" Type="http://schemas.openxmlformats.org/officeDocument/2006/relationships/hyperlink" Target="https://journals.aps.org/prl/abstract/10.1103/PhysRevLett.13.508" TargetMode="Externa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2" Type="http://schemas.openxmlformats.org/officeDocument/2006/relationships/hyperlink" Target="https://journals.aps.org/rmp/abstract/10.1103/RevModPhys.68.95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twiki.cern.ch/twiki/bin/view/AtlasPublic/WebHome" TargetMode="External"/><Relationship Id="rId7" Type="http://schemas.openxmlformats.org/officeDocument/2006/relationships/image" Target="../media/image25.jpg"/><Relationship Id="rId2" Type="http://schemas.openxmlformats.org/officeDocument/2006/relationships/hyperlink" Target="https://atlas.cern/" TargetMode="External"/><Relationship Id="rId1" Type="http://schemas.openxmlformats.org/officeDocument/2006/relationships/slideLayout" Target="../slideLayouts/slideLayout2.xml"/><Relationship Id="rId6" Type="http://schemas.openxmlformats.org/officeDocument/2006/relationships/hyperlink" Target="https://atlaspo.cern.ch/public/institutions/" TargetMode="External"/><Relationship Id="rId5" Type="http://schemas.openxmlformats.org/officeDocument/2006/relationships/hyperlink" Target="https://cds.cern.ch/record/2654110" TargetMode="External"/><Relationship Id="rId4" Type="http://schemas.openxmlformats.org/officeDocument/2006/relationships/hyperlink" Target="https://atlaspo.cern.ch/public/ATLASMap/"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arxiv.org/abs/physics/0511067" TargetMode="External"/><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31.emf"/><Relationship Id="rId2" Type="http://schemas.openxmlformats.org/officeDocument/2006/relationships/image" Target="../media/image29.emf"/><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9.emf"/><Relationship Id="rId1" Type="http://schemas.openxmlformats.org/officeDocument/2006/relationships/slideLayout" Target="../slideLayouts/slideLayout2.xml"/><Relationship Id="rId5" Type="http://schemas.openxmlformats.org/officeDocument/2006/relationships/hyperlink" Target="https://atlas.web.cern.ch/Atlas/GROUPS/PHYSICS/PAPERS/HIGG-2012-27/" TargetMode="Externa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hyperlink" Target="https://atlas.web.cern.ch/Atlas/GROUPS/PHYSICS/PAPERS/HIGG-2012-27/" TargetMode="External"/><Relationship Id="rId4" Type="http://schemas.openxmlformats.org/officeDocument/2006/relationships/image" Target="../media/image34.emf"/></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9.emf"/><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9.emf"/><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22.emf"/><Relationship Id="rId2" Type="http://schemas.openxmlformats.org/officeDocument/2006/relationships/image" Target="../media/image29.emf"/><Relationship Id="rId1" Type="http://schemas.openxmlformats.org/officeDocument/2006/relationships/slideLayout" Target="../slideLayouts/slideLayout2.xml"/><Relationship Id="rId6" Type="http://schemas.openxmlformats.org/officeDocument/2006/relationships/hyperlink" Target="https://atlas.web.cern.ch/Atlas/GROUPS/PHYSICS/PAPERS/HIGG-2020-16/" TargetMode="External"/><Relationship Id="rId5" Type="http://schemas.openxmlformats.org/officeDocument/2006/relationships/image" Target="../media/image39.emf"/><Relationship Id="rId4" Type="http://schemas.openxmlformats.org/officeDocument/2006/relationships/hyperlink" Target="http://atlas.web.cern.ch/Atlas/GROUPS/PHYSICS/PAPERS/HIGG-2018-29/"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9.emf"/><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hyperlink" Target="https://atlas.web.cern.ch/Atlas/GROUPS/PHYSICS/PAPERS/HIGG-2022-20/" TargetMode="External"/><Relationship Id="rId4" Type="http://schemas.openxmlformats.org/officeDocument/2006/relationships/hyperlink" Target="http://atlas.web.cern.ch/Atlas/GROUPS/PHYSICS/PAPERS/HIGG-2018-29/"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9.emf"/><Relationship Id="rId1" Type="http://schemas.openxmlformats.org/officeDocument/2006/relationships/slideLayout" Target="../slideLayouts/slideLayout2.xml"/><Relationship Id="rId6" Type="http://schemas.openxmlformats.org/officeDocument/2006/relationships/image" Target="../media/image550.png"/><Relationship Id="rId5" Type="http://schemas.openxmlformats.org/officeDocument/2006/relationships/image" Target="../media/image41.png"/><Relationship Id="rId4" Type="http://schemas.openxmlformats.org/officeDocument/2006/relationships/hyperlink" Target="https://arxiv.org/abs/1205.6497"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29.emf"/><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hyperlink" Target="https://www.nature.com/articles/s41586-022-04893-w"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4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4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57.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hyperlink" Target="https://atlas.web.cern.ch/Atlas/GROUPS/PHYSICS/PUBNOTES/ATL-PHYS-PUB-2025-018/" TargetMode="External"/><Relationship Id="rId5" Type="http://schemas.openxmlformats.org/officeDocument/2006/relationships/image" Target="../media/image980.png"/><Relationship Id="rId10" Type="http://schemas.openxmlformats.org/officeDocument/2006/relationships/image" Target="../media/image125.png"/><Relationship Id="rId4" Type="http://schemas.openxmlformats.org/officeDocument/2006/relationships/image" Target="../media/image22.emf"/><Relationship Id="rId9" Type="http://schemas.openxmlformats.org/officeDocument/2006/relationships/image" Target="../media/image59.emf"/></Relationships>
</file>

<file path=ppt/slides/_rels/slide49.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quantumlevitation.com/what-is-superconducting-levitation-and-how-does-it-work/" TargetMode="External"/><Relationship Id="rId2" Type="http://schemas.openxmlformats.org/officeDocument/2006/relationships/image" Target="../media/image61.gif"/><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hyperlink" Target="http://www.slac.stanford.edu/pubs/beamline/26/1/26-1-dixon.pdf"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5.png"/><Relationship Id="rId4" Type="http://schemas.openxmlformats.org/officeDocument/2006/relationships/image" Target="../media/image64.jpg"/></Relationships>
</file>

<file path=ppt/slides/_rels/slide53.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image" Target="../media/image22.emf"/><Relationship Id="rId7" Type="http://schemas.openxmlformats.org/officeDocument/2006/relationships/image" Target="../media/image68.png"/><Relationship Id="rId2" Type="http://schemas.openxmlformats.org/officeDocument/2006/relationships/image" Target="../media/image29.emf"/><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89B7A0-3AEA-53AF-5F0B-119DBF803AFF}"/>
              </a:ext>
            </a:extLst>
          </p:cNvPr>
          <p:cNvPicPr>
            <a:picLocks noChangeAspect="1"/>
          </p:cNvPicPr>
          <p:nvPr/>
        </p:nvPicPr>
        <p:blipFill>
          <a:blip r:embed="rId2"/>
          <a:stretch>
            <a:fillRect/>
          </a:stretch>
        </p:blipFill>
        <p:spPr>
          <a:xfrm>
            <a:off x="0" y="0"/>
            <a:ext cx="11518902" cy="6858000"/>
          </a:xfrm>
          <a:prstGeom prst="rect">
            <a:avLst/>
          </a:prstGeom>
        </p:spPr>
      </p:pic>
      <p:sp>
        <p:nvSpPr>
          <p:cNvPr id="9" name="Rectangle 8">
            <a:extLst>
              <a:ext uri="{FF2B5EF4-FFF2-40B4-BE49-F238E27FC236}">
                <a16:creationId xmlns:a16="http://schemas.microsoft.com/office/drawing/2014/main" id="{B19F974F-6DAC-5F45-8828-3ED8885D2126}"/>
              </a:ext>
            </a:extLst>
          </p:cNvPr>
          <p:cNvSpPr/>
          <p:nvPr/>
        </p:nvSpPr>
        <p:spPr>
          <a:xfrm>
            <a:off x="438541" y="331694"/>
            <a:ext cx="6531885" cy="1938992"/>
          </a:xfrm>
          <a:prstGeom prst="rect">
            <a:avLst/>
          </a:prstGeom>
          <a:noFill/>
          <a:ln>
            <a:noFill/>
          </a:ln>
        </p:spPr>
        <p:txBody>
          <a:bodyPr wrap="square" rtlCol="0" anchor="ctr">
            <a:spAutoFit/>
          </a:bodyPr>
          <a:lstStyle/>
          <a:p>
            <a:pPr defTabSz="457200" fontAlgn="base">
              <a:spcBef>
                <a:spcPct val="0"/>
              </a:spcBef>
              <a:spcAft>
                <a:spcPct val="0"/>
              </a:spcAft>
              <a:defRPr/>
            </a:pPr>
            <a:r>
              <a:rPr lang="en-US" sz="4000" b="1" dirty="0">
                <a:solidFill>
                  <a:schemeClr val="bg1"/>
                </a:solidFill>
                <a:latin typeface="Helvetica" pitchFamily="2" charset="0"/>
                <a:ea typeface="Open Sans" panose="020B0606030504020204" pitchFamily="34" charset="0"/>
                <a:cs typeface="Open Sans" panose="020B0606030504020204" pitchFamily="34" charset="0"/>
              </a:rPr>
              <a:t>Physics and Perspectives of the ATLAS Experiment at the LHC</a:t>
            </a:r>
            <a:endParaRPr lang="en-US" sz="3200" dirty="0">
              <a:solidFill>
                <a:schemeClr val="bg1"/>
              </a:solidFill>
              <a:latin typeface="Helvetica" pitchFamily="2"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C01EF91-C385-6D5E-5915-5FE87E0971DC}"/>
              </a:ext>
            </a:extLst>
          </p:cNvPr>
          <p:cNvSpPr txBox="1"/>
          <p:nvPr/>
        </p:nvSpPr>
        <p:spPr>
          <a:xfrm>
            <a:off x="438540" y="5030856"/>
            <a:ext cx="5297891" cy="707886"/>
          </a:xfrm>
          <a:prstGeom prst="rect">
            <a:avLst/>
          </a:prstGeom>
          <a:noFill/>
        </p:spPr>
        <p:txBody>
          <a:bodyPr wrap="square" rtlCol="0">
            <a:spAutoFit/>
          </a:bodyPr>
          <a:lstStyle/>
          <a:p>
            <a:pPr defTabSz="457200" fontAlgn="base">
              <a:spcBef>
                <a:spcPts val="3000"/>
              </a:spcBef>
              <a:spcAft>
                <a:spcPct val="0"/>
              </a:spcAft>
              <a:defRPr/>
            </a:pPr>
            <a:r>
              <a:rPr lang="en-GB" sz="16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Andreas Hoecker (CERN)</a:t>
            </a:r>
          </a:p>
          <a:p>
            <a:pPr defTabSz="457200" fontAlgn="base">
              <a:spcBef>
                <a:spcPts val="1200"/>
              </a:spcBef>
              <a:spcAft>
                <a:spcPct val="0"/>
              </a:spcAft>
              <a:defRPr/>
            </a:pPr>
            <a:r>
              <a:rPr lang="en-GB" sz="1400" i="1"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rPr>
              <a:t>CERN TE Graduate Workshop 2025 </a:t>
            </a:r>
            <a:endParaRPr lang="en-GB" sz="1400" dirty="0">
              <a:solidFill>
                <a:schemeClr val="bg1"/>
              </a:solidFill>
              <a:latin typeface="Helvetica" pitchFamily="2" charset="0"/>
              <a:ea typeface="Open Sans" panose="020B0606030504020204" pitchFamily="34" charset="0"/>
              <a:cs typeface="Open Sans" panose="020B0606030504020204" pitchFamily="34" charset="0"/>
              <a:sym typeface="Wingdings" pitchFamily="2" charset="2"/>
            </a:endParaRPr>
          </a:p>
        </p:txBody>
      </p:sp>
    </p:spTree>
    <p:extLst>
      <p:ext uri="{BB962C8B-B14F-4D97-AF65-F5344CB8AC3E}">
        <p14:creationId xmlns:p14="http://schemas.microsoft.com/office/powerpoint/2010/main" val="221251286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D7E4E-339D-9B3F-B9AA-20A98E0C1ED3}"/>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EE4EF495-3707-187F-28D2-F8E4D5E2A646}"/>
                  </a:ext>
                </a:extLst>
              </p:cNvPr>
              <p:cNvSpPr/>
              <p:nvPr/>
            </p:nvSpPr>
            <p:spPr>
              <a:xfrm>
                <a:off x="591667" y="1187217"/>
                <a:ext cx="10289529" cy="2277547"/>
              </a:xfrm>
              <a:prstGeom prst="rect">
                <a:avLst/>
              </a:prstGeom>
            </p:spPr>
            <p:txBody>
              <a:bodyPr wrap="square">
                <a:spAutoFit/>
              </a:bodyPr>
              <a:lstStyle/>
              <a:p>
                <a:pPr defTabSz="457200" fontAlgn="base">
                  <a:spcBef>
                    <a:spcPts val="2600"/>
                  </a:spcBef>
                  <a:spcAft>
                    <a:spcPct val="0"/>
                  </a:spcAft>
                  <a:defRPr/>
                </a:pPr>
                <a:r>
                  <a:rPr lang="en-US" sz="1600" dirty="0">
                    <a:solidFill>
                      <a:srgbClr val="000000"/>
                    </a:solidFill>
                    <a:latin typeface="Helvetica" pitchFamily="2" charset="0"/>
                  </a:rPr>
                  <a:t>A solution to the mass problem is to introduce a new complex scalar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which couples to the weak bosons and fermions, and </a:t>
                </a:r>
                <a:r>
                  <a:rPr lang="en-US" sz="1600" b="1" dirty="0">
                    <a:solidFill>
                      <a:srgbClr val="000000"/>
                    </a:solidFill>
                    <a:latin typeface="Helvetica" pitchFamily="2" charset="0"/>
                  </a:rPr>
                  <a:t>whose energy potential </a:t>
                </a:r>
                <a:r>
                  <a:rPr lang="en-US" sz="1600" dirty="0">
                    <a:solidFill>
                      <a:srgbClr val="000000"/>
                    </a:solidFill>
                    <a:latin typeface="Helvetica" pitchFamily="2" charset="0"/>
                  </a:rPr>
                  <a:t>is such that the field condensates below a critical temperature </a:t>
                </a:r>
                <a:r>
                  <a:rPr lang="en-US" sz="1600" i="1" dirty="0">
                    <a:solidFill>
                      <a:srgbClr val="000000"/>
                    </a:solidFill>
                    <a:latin typeface="Helvetica" pitchFamily="2" charset="0"/>
                  </a:rPr>
                  <a:t>T</a:t>
                </a:r>
                <a:r>
                  <a:rPr lang="en-US" sz="1600" baseline="-25000" dirty="0">
                    <a:solidFill>
                      <a:srgbClr val="000000"/>
                    </a:solidFill>
                    <a:latin typeface="Helvetica" pitchFamily="2" charset="0"/>
                  </a:rPr>
                  <a:t>EW</a:t>
                </a:r>
                <a:r>
                  <a:rPr lang="en-US" sz="1600" dirty="0">
                    <a:solidFill>
                      <a:srgbClr val="000000"/>
                    </a:solidFill>
                    <a:latin typeface="Helvetica" pitchFamily="2" charset="0"/>
                  </a:rPr>
                  <a:t> with a </a:t>
                </a:r>
                <a:r>
                  <a:rPr lang="en-US" sz="1600" b="1" dirty="0">
                    <a:solidFill>
                      <a:srgbClr val="000000"/>
                    </a:solidFill>
                    <a:latin typeface="Helvetica" pitchFamily="2" charset="0"/>
                  </a:rPr>
                  <a:t>non-zero vacuum expectation value </a:t>
                </a:r>
                <a14:m>
                  <m:oMath xmlns:m="http://schemas.openxmlformats.org/officeDocument/2006/math">
                    <m:d>
                      <m:dPr>
                        <m:begChr m:val="⟨"/>
                        <m:endChr m:val="⟩"/>
                        <m:ctrlPr>
                          <a:rPr lang="en-US" sz="1600" b="1" i="1" smtClean="0">
                            <a:solidFill>
                              <a:srgbClr val="000000"/>
                            </a:solidFill>
                            <a:latin typeface="Cambria Math" panose="02040503050406030204" pitchFamily="18" charset="0"/>
                          </a:rPr>
                        </m:ctrlPr>
                      </m:dPr>
                      <m:e>
                        <m:r>
                          <a:rPr lang="en-US" sz="1600" b="1" i="1" smtClean="0">
                            <a:solidFill>
                              <a:srgbClr val="000000"/>
                            </a:solidFill>
                            <a:latin typeface="Cambria Math" panose="02040503050406030204" pitchFamily="18" charset="0"/>
                          </a:rPr>
                          <m:t>𝟎</m:t>
                        </m:r>
                        <m:r>
                          <a:rPr lang="en-US" sz="1600" b="1" i="1" smtClean="0">
                            <a:solidFill>
                              <a:srgbClr val="000000"/>
                            </a:solidFill>
                            <a:latin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𝝓</m:t>
                        </m:r>
                        <m:r>
                          <a:rPr lang="en-US" sz="1600" b="1" i="1" smtClean="0">
                            <a:solidFill>
                              <a:srgbClr val="000000"/>
                            </a:solidFill>
                            <a:latin typeface="Cambria Math" panose="02040503050406030204" pitchFamily="18" charset="0"/>
                            <a:ea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𝟎</m:t>
                        </m:r>
                      </m:e>
                    </m:d>
                    <m:r>
                      <a:rPr lang="en-US" sz="1600" b="1" i="1" smtClean="0">
                        <a:solidFill>
                          <a:srgbClr val="000000"/>
                        </a:solidFill>
                        <a:latin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𝝊</m:t>
                    </m:r>
                    <m:r>
                      <a:rPr lang="en-US" sz="1600" b="1" i="1" smtClean="0">
                        <a:solidFill>
                          <a:srgbClr val="000000"/>
                        </a:solidFill>
                        <a:latin typeface="Cambria Math" panose="02040503050406030204" pitchFamily="18" charset="0"/>
                        <a:ea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𝟎</m:t>
                    </m:r>
                  </m:oMath>
                </a14:m>
                <a:r>
                  <a:rPr kumimoji="0" lang="en-US" sz="1600" b="0" i="0" u="none" strike="noStrike" kern="1200" cap="none" spc="0" normalizeH="0" baseline="0" noProof="0" dirty="0">
                    <a:ln>
                      <a:noFill/>
                    </a:ln>
                    <a:solidFill>
                      <a:srgbClr val="000000"/>
                    </a:solidFill>
                    <a:effectLst/>
                    <a:uLnTx/>
                    <a:uFillTx/>
                    <a:latin typeface="Helvetica" pitchFamily="2" charset="0"/>
                  </a:rPr>
                  <a:t>, thus spontaneously breaking</a:t>
                </a:r>
                <a:r>
                  <a:rPr kumimoji="0" lang="en-US" sz="1600" b="0" i="0" u="none" strike="noStrike" kern="1200" cap="none" spc="0" normalizeH="0" noProof="0" dirty="0">
                    <a:ln>
                      <a:noFill/>
                    </a:ln>
                    <a:solidFill>
                      <a:srgbClr val="000000"/>
                    </a:solidFill>
                    <a:effectLst/>
                    <a:uLnTx/>
                    <a:uFillTx/>
                    <a:latin typeface="Helvetica" pitchFamily="2" charset="0"/>
                  </a:rPr>
                  <a:t> the symmetry of the vacuum</a:t>
                </a:r>
                <a:endParaRPr kumimoji="0" lang="en-US" sz="1600" b="0" i="0" u="none" strike="noStrike" kern="1200" cap="none" spc="0" normalizeH="0" baseline="0" noProof="0" dirty="0">
                  <a:ln>
                    <a:noFill/>
                  </a:ln>
                  <a:solidFill>
                    <a:srgbClr val="000000"/>
                  </a:solidFill>
                  <a:effectLst/>
                  <a:uLnTx/>
                  <a:uFillTx/>
                  <a:latin typeface="Helvetica" pitchFamily="2" charset="0"/>
                </a:endParaRPr>
              </a:p>
              <a:p>
                <a:pPr defTabSz="457200" fontAlgn="base">
                  <a:spcBef>
                    <a:spcPts val="1800"/>
                  </a:spcBef>
                  <a:spcAft>
                    <a:spcPct val="0"/>
                  </a:spcAft>
                  <a:defRPr/>
                </a:pPr>
                <a:r>
                  <a:rPr lang="en-US" sz="1600" dirty="0">
                    <a:solidFill>
                      <a:srgbClr val="000000"/>
                    </a:solidFill>
                    <a:latin typeface="Helvetica" pitchFamily="2" charset="0"/>
                  </a:rPr>
                  <a:t>This non-zero </a:t>
                </a:r>
                <a:r>
                  <a:rPr lang="en-US" sz="1600" b="1" dirty="0">
                    <a:solidFill>
                      <a:srgbClr val="000000"/>
                    </a:solidFill>
                    <a:latin typeface="Helvetica" pitchFamily="2" charset="0"/>
                  </a:rPr>
                  <a:t>Higgs field </a:t>
                </a:r>
                <a:r>
                  <a:rPr lang="en-US" sz="1600" dirty="0">
                    <a:solidFill>
                      <a:srgbClr val="000000"/>
                    </a:solidFill>
                    <a:latin typeface="Helvetica" pitchFamily="2" charset="0"/>
                  </a:rPr>
                  <a:t>fills all space. The interaction of a particle with the field                                                      gives the particle mass. The stronger the interaction, the greater the mass. </a:t>
                </a:r>
              </a:p>
              <a:p>
                <a:pPr defTabSz="457200" fontAlgn="base">
                  <a:spcBef>
                    <a:spcPts val="1800"/>
                  </a:spcBef>
                  <a:spcAft>
                    <a:spcPct val="0"/>
                  </a:spcAft>
                  <a:defRPr/>
                </a:pPr>
                <a:r>
                  <a:rPr lang="en-US" sz="1600" dirty="0">
                    <a:solidFill>
                      <a:srgbClr val="000000"/>
                    </a:solidFill>
                    <a:latin typeface="Helvetica" pitchFamily="2" charset="0"/>
                  </a:rPr>
                  <a:t>A local excitation of the Higgs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around its ground state is the </a:t>
                </a:r>
                <a:r>
                  <a:rPr lang="en-US" sz="1600" b="1" dirty="0">
                    <a:solidFill>
                      <a:srgbClr val="000000"/>
                    </a:solidFill>
                    <a:latin typeface="Helvetica" pitchFamily="2" charset="0"/>
                  </a:rPr>
                  <a:t>Higgs boson</a:t>
                </a:r>
              </a:p>
            </p:txBody>
          </p:sp>
        </mc:Choice>
        <mc:Fallback xmlns="">
          <p:sp>
            <p:nvSpPr>
              <p:cNvPr id="23" name="Rectangle 22">
                <a:extLst>
                  <a:ext uri="{FF2B5EF4-FFF2-40B4-BE49-F238E27FC236}">
                    <a16:creationId xmlns:a16="http://schemas.microsoft.com/office/drawing/2014/main" id="{EE4EF495-3707-187F-28D2-F8E4D5E2A646}"/>
                  </a:ext>
                </a:extLst>
              </p:cNvPr>
              <p:cNvSpPr>
                <a:spLocks noRot="1" noChangeAspect="1" noMove="1" noResize="1" noEditPoints="1" noAdjustHandles="1" noChangeArrowheads="1" noChangeShapeType="1" noTextEdit="1"/>
              </p:cNvSpPr>
              <p:nvPr/>
            </p:nvSpPr>
            <p:spPr>
              <a:xfrm>
                <a:off x="591667" y="1187217"/>
                <a:ext cx="10289529" cy="2277547"/>
              </a:xfrm>
              <a:prstGeom prst="rect">
                <a:avLst/>
              </a:prstGeom>
              <a:blipFill>
                <a:blip r:embed="rId2"/>
                <a:stretch>
                  <a:fillRect l="-247" t="-556" r="-2959" b="-2222"/>
                </a:stretch>
              </a:blipFill>
            </p:spPr>
            <p:txBody>
              <a:bodyPr/>
              <a:lstStyle/>
              <a:p>
                <a:r>
                  <a:rPr lang="en-CH">
                    <a:noFill/>
                  </a:rPr>
                  <a:t> </a:t>
                </a:r>
              </a:p>
            </p:txBody>
          </p:sp>
        </mc:Fallback>
      </mc:AlternateContent>
      <p:sp>
        <p:nvSpPr>
          <p:cNvPr id="12" name="TextBox 11">
            <a:extLst>
              <a:ext uri="{FF2B5EF4-FFF2-40B4-BE49-F238E27FC236}">
                <a16:creationId xmlns:a16="http://schemas.microsoft.com/office/drawing/2014/main" id="{81CE2073-D623-A01C-2939-F1361820676E}"/>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lang="en-US" sz="2800" b="1" dirty="0">
                <a:solidFill>
                  <a:srgbClr val="0D7FBF"/>
                </a:solidFill>
                <a:latin typeface="Helvetica" pitchFamily="2" charset="0"/>
                <a:ea typeface="Trebuchet MS" pitchFamily="-84" charset="0"/>
                <a:cs typeface="Helvetica Light"/>
              </a:rPr>
              <a:t>Gauge symmetry and the Higgs mechanism</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3" name="Rectangle 12">
            <a:extLst>
              <a:ext uri="{FF2B5EF4-FFF2-40B4-BE49-F238E27FC236}">
                <a16:creationId xmlns:a16="http://schemas.microsoft.com/office/drawing/2014/main" id="{CA84096C-1DDB-7A41-812E-9B3EB235F365}"/>
              </a:ext>
            </a:extLst>
          </p:cNvPr>
          <p:cNvSpPr/>
          <p:nvPr/>
        </p:nvSpPr>
        <p:spPr>
          <a:xfrm>
            <a:off x="591667" y="2506516"/>
            <a:ext cx="10760274" cy="754053"/>
          </a:xfrm>
          <a:prstGeom prst="rect">
            <a:avLst/>
          </a:prstGeom>
        </p:spPr>
        <p:txBody>
          <a:bodyPr wrap="square">
            <a:spAutoFit/>
          </a:bodyPr>
          <a:lstStyle/>
          <a:p>
            <a:pPr lvl="0" defTabSz="457200" fontAlgn="base">
              <a:spcBef>
                <a:spcPts val="1800"/>
              </a:spcBef>
              <a:spcAft>
                <a:spcPct val="0"/>
              </a:spcAft>
              <a:defRPr/>
            </a:pPr>
            <a:endParaRPr lang="en-US" sz="1600" dirty="0">
              <a:solidFill>
                <a:srgbClr val="000000"/>
              </a:solidFill>
              <a:latin typeface="Helvetica" pitchFamily="2" charset="0"/>
            </a:endParaRPr>
          </a:p>
          <a:p>
            <a:pPr lvl="0" defTabSz="457200" fontAlgn="base">
              <a:spcBef>
                <a:spcPts val="1800"/>
              </a:spcBef>
              <a:spcAft>
                <a:spcPct val="0"/>
              </a:spcAft>
              <a:defRPr/>
            </a:pPr>
            <a:endParaRPr lang="en-GB" sz="1200" dirty="0">
              <a:solidFill>
                <a:srgbClr val="000000">
                  <a:lumMod val="65000"/>
                  <a:lumOff val="35000"/>
                </a:srgbClr>
              </a:solidFill>
              <a:latin typeface="Helvetica" pitchFamily="2" charset="0"/>
              <a:cs typeface="Trebuchet MS"/>
            </a:endParaRPr>
          </a:p>
        </p:txBody>
      </p:sp>
      <p:pic>
        <p:nvPicPr>
          <p:cNvPr id="33" name="Picture 6" descr="Higgs Field and the Origin of Mass">
            <a:extLst>
              <a:ext uri="{FF2B5EF4-FFF2-40B4-BE49-F238E27FC236}">
                <a16:creationId xmlns:a16="http://schemas.microsoft.com/office/drawing/2014/main" id="{3E978802-C8A5-1718-70A4-3087DA027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3175" y="2262926"/>
            <a:ext cx="2713969" cy="1526537"/>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1">
            <a:extLst>
              <a:ext uri="{FF2B5EF4-FFF2-40B4-BE49-F238E27FC236}">
                <a16:creationId xmlns:a16="http://schemas.microsoft.com/office/drawing/2014/main" id="{82DE132D-A6EE-2725-6579-A15CA105DE72}"/>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Tree>
    <p:extLst>
      <p:ext uri="{BB962C8B-B14F-4D97-AF65-F5344CB8AC3E}">
        <p14:creationId xmlns:p14="http://schemas.microsoft.com/office/powerpoint/2010/main" val="348856203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DEBDF-A7DA-322E-7FC0-0CD070ECDDD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8EDBD320-AC0C-1D15-1F1F-35D994F565EB}"/>
                  </a:ext>
                </a:extLst>
              </p:cNvPr>
              <p:cNvSpPr/>
              <p:nvPr/>
            </p:nvSpPr>
            <p:spPr>
              <a:xfrm>
                <a:off x="591667" y="1187217"/>
                <a:ext cx="10289529" cy="2277547"/>
              </a:xfrm>
              <a:prstGeom prst="rect">
                <a:avLst/>
              </a:prstGeom>
            </p:spPr>
            <p:txBody>
              <a:bodyPr wrap="square">
                <a:spAutoFit/>
              </a:bodyPr>
              <a:lstStyle/>
              <a:p>
                <a:pPr defTabSz="457200" fontAlgn="base">
                  <a:spcBef>
                    <a:spcPts val="2600"/>
                  </a:spcBef>
                  <a:spcAft>
                    <a:spcPct val="0"/>
                  </a:spcAft>
                  <a:defRPr/>
                </a:pPr>
                <a:r>
                  <a:rPr lang="en-US" sz="1600" dirty="0">
                    <a:solidFill>
                      <a:srgbClr val="000000"/>
                    </a:solidFill>
                    <a:latin typeface="Helvetica" pitchFamily="2" charset="0"/>
                  </a:rPr>
                  <a:t>A solution to the mass problem is to introduce a new complex scalar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which couples to the weak bosons and fermions, and </a:t>
                </a:r>
                <a:r>
                  <a:rPr lang="en-US" sz="1600" b="1" dirty="0">
                    <a:solidFill>
                      <a:srgbClr val="000000"/>
                    </a:solidFill>
                    <a:latin typeface="Helvetica" pitchFamily="2" charset="0"/>
                  </a:rPr>
                  <a:t>whose energy potential </a:t>
                </a:r>
                <a:r>
                  <a:rPr lang="en-US" sz="1600" dirty="0">
                    <a:solidFill>
                      <a:srgbClr val="000000"/>
                    </a:solidFill>
                    <a:latin typeface="Helvetica" pitchFamily="2" charset="0"/>
                  </a:rPr>
                  <a:t>is such that the field condensates below a critical temperature </a:t>
                </a:r>
                <a:r>
                  <a:rPr lang="en-US" sz="1600" i="1" dirty="0">
                    <a:solidFill>
                      <a:srgbClr val="000000"/>
                    </a:solidFill>
                    <a:latin typeface="Helvetica" pitchFamily="2" charset="0"/>
                  </a:rPr>
                  <a:t>T</a:t>
                </a:r>
                <a:r>
                  <a:rPr lang="en-US" sz="1600" baseline="-25000" dirty="0">
                    <a:solidFill>
                      <a:srgbClr val="000000"/>
                    </a:solidFill>
                    <a:latin typeface="Helvetica" pitchFamily="2" charset="0"/>
                  </a:rPr>
                  <a:t>EW</a:t>
                </a:r>
                <a:r>
                  <a:rPr lang="en-US" sz="1600" dirty="0">
                    <a:solidFill>
                      <a:srgbClr val="000000"/>
                    </a:solidFill>
                    <a:latin typeface="Helvetica" pitchFamily="2" charset="0"/>
                  </a:rPr>
                  <a:t> with a </a:t>
                </a:r>
                <a:r>
                  <a:rPr lang="en-US" sz="1600" b="1" dirty="0">
                    <a:solidFill>
                      <a:srgbClr val="000000"/>
                    </a:solidFill>
                    <a:latin typeface="Helvetica" pitchFamily="2" charset="0"/>
                  </a:rPr>
                  <a:t>non-zero vacuum expectation value </a:t>
                </a:r>
                <a14:m>
                  <m:oMath xmlns:m="http://schemas.openxmlformats.org/officeDocument/2006/math">
                    <m:d>
                      <m:dPr>
                        <m:begChr m:val="⟨"/>
                        <m:endChr m:val="⟩"/>
                        <m:ctrlPr>
                          <a:rPr lang="en-US" sz="1600" b="1" i="1" smtClean="0">
                            <a:solidFill>
                              <a:srgbClr val="000000"/>
                            </a:solidFill>
                            <a:latin typeface="Cambria Math" panose="02040503050406030204" pitchFamily="18" charset="0"/>
                          </a:rPr>
                        </m:ctrlPr>
                      </m:dPr>
                      <m:e>
                        <m:r>
                          <a:rPr lang="en-US" sz="1600" b="1" i="1" smtClean="0">
                            <a:solidFill>
                              <a:srgbClr val="000000"/>
                            </a:solidFill>
                            <a:latin typeface="Cambria Math" panose="02040503050406030204" pitchFamily="18" charset="0"/>
                          </a:rPr>
                          <m:t>𝟎</m:t>
                        </m:r>
                        <m:r>
                          <a:rPr lang="en-US" sz="1600" b="1" i="1" smtClean="0">
                            <a:solidFill>
                              <a:srgbClr val="000000"/>
                            </a:solidFill>
                            <a:latin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𝝓</m:t>
                        </m:r>
                        <m:r>
                          <a:rPr lang="en-US" sz="1600" b="1" i="1" smtClean="0">
                            <a:solidFill>
                              <a:srgbClr val="000000"/>
                            </a:solidFill>
                            <a:latin typeface="Cambria Math" panose="02040503050406030204" pitchFamily="18" charset="0"/>
                            <a:ea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𝟎</m:t>
                        </m:r>
                      </m:e>
                    </m:d>
                    <m:r>
                      <a:rPr lang="en-US" sz="1600" b="1" i="1" smtClean="0">
                        <a:solidFill>
                          <a:srgbClr val="000000"/>
                        </a:solidFill>
                        <a:latin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𝝊</m:t>
                    </m:r>
                    <m:r>
                      <a:rPr lang="en-US" sz="1600" b="1" i="1" smtClean="0">
                        <a:solidFill>
                          <a:srgbClr val="000000"/>
                        </a:solidFill>
                        <a:latin typeface="Cambria Math" panose="02040503050406030204" pitchFamily="18" charset="0"/>
                        <a:ea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𝟎</m:t>
                    </m:r>
                  </m:oMath>
                </a14:m>
                <a:r>
                  <a:rPr kumimoji="0" lang="en-US" sz="1600" b="0" i="0" u="none" strike="noStrike" kern="1200" cap="none" spc="0" normalizeH="0" baseline="0" noProof="0" dirty="0">
                    <a:ln>
                      <a:noFill/>
                    </a:ln>
                    <a:solidFill>
                      <a:srgbClr val="000000"/>
                    </a:solidFill>
                    <a:effectLst/>
                    <a:uLnTx/>
                    <a:uFillTx/>
                    <a:latin typeface="Helvetica" pitchFamily="2" charset="0"/>
                  </a:rPr>
                  <a:t>, thus spontaneously breaking</a:t>
                </a:r>
                <a:r>
                  <a:rPr kumimoji="0" lang="en-US" sz="1600" b="0" i="0" u="none" strike="noStrike" kern="1200" cap="none" spc="0" normalizeH="0" noProof="0" dirty="0">
                    <a:ln>
                      <a:noFill/>
                    </a:ln>
                    <a:solidFill>
                      <a:srgbClr val="000000"/>
                    </a:solidFill>
                    <a:effectLst/>
                    <a:uLnTx/>
                    <a:uFillTx/>
                    <a:latin typeface="Helvetica" pitchFamily="2" charset="0"/>
                  </a:rPr>
                  <a:t> the symmetry of the vacuum</a:t>
                </a:r>
                <a:endParaRPr kumimoji="0" lang="en-US" sz="1600" b="0" i="0" u="none" strike="noStrike" kern="1200" cap="none" spc="0" normalizeH="0" baseline="0" noProof="0" dirty="0">
                  <a:ln>
                    <a:noFill/>
                  </a:ln>
                  <a:solidFill>
                    <a:srgbClr val="000000"/>
                  </a:solidFill>
                  <a:effectLst/>
                  <a:uLnTx/>
                  <a:uFillTx/>
                  <a:latin typeface="Helvetica" pitchFamily="2" charset="0"/>
                </a:endParaRPr>
              </a:p>
              <a:p>
                <a:pPr defTabSz="457200" fontAlgn="base">
                  <a:spcBef>
                    <a:spcPts val="1800"/>
                  </a:spcBef>
                  <a:spcAft>
                    <a:spcPct val="0"/>
                  </a:spcAft>
                  <a:defRPr/>
                </a:pPr>
                <a:r>
                  <a:rPr lang="en-US" sz="1600" dirty="0">
                    <a:solidFill>
                      <a:srgbClr val="000000"/>
                    </a:solidFill>
                    <a:latin typeface="Helvetica" pitchFamily="2" charset="0"/>
                  </a:rPr>
                  <a:t>This non-zero </a:t>
                </a:r>
                <a:r>
                  <a:rPr lang="en-US" sz="1600" b="1" dirty="0">
                    <a:solidFill>
                      <a:srgbClr val="000000"/>
                    </a:solidFill>
                    <a:latin typeface="Helvetica" pitchFamily="2" charset="0"/>
                  </a:rPr>
                  <a:t>Higgs field </a:t>
                </a:r>
                <a:r>
                  <a:rPr lang="en-US" sz="1600" dirty="0">
                    <a:solidFill>
                      <a:srgbClr val="000000"/>
                    </a:solidFill>
                    <a:latin typeface="Helvetica" pitchFamily="2" charset="0"/>
                  </a:rPr>
                  <a:t>fills all space. The interaction of a particle with the field                                                      gives the particle mass. The stronger the interaction, the greater the mass. </a:t>
                </a:r>
              </a:p>
              <a:p>
                <a:pPr defTabSz="457200" fontAlgn="base">
                  <a:spcBef>
                    <a:spcPts val="1800"/>
                  </a:spcBef>
                  <a:spcAft>
                    <a:spcPct val="0"/>
                  </a:spcAft>
                  <a:defRPr/>
                </a:pPr>
                <a:r>
                  <a:rPr lang="en-US" sz="1600" dirty="0">
                    <a:solidFill>
                      <a:srgbClr val="000000"/>
                    </a:solidFill>
                    <a:latin typeface="Helvetica" pitchFamily="2" charset="0"/>
                  </a:rPr>
                  <a:t>A local excitation of the Higgs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around its ground state is the </a:t>
                </a:r>
                <a:r>
                  <a:rPr lang="en-US" sz="1600" b="1" dirty="0">
                    <a:solidFill>
                      <a:srgbClr val="000000"/>
                    </a:solidFill>
                    <a:latin typeface="Helvetica" pitchFamily="2" charset="0"/>
                  </a:rPr>
                  <a:t>Higgs boson</a:t>
                </a:r>
              </a:p>
            </p:txBody>
          </p:sp>
        </mc:Choice>
        <mc:Fallback xmlns="">
          <p:sp>
            <p:nvSpPr>
              <p:cNvPr id="23" name="Rectangle 22">
                <a:extLst>
                  <a:ext uri="{FF2B5EF4-FFF2-40B4-BE49-F238E27FC236}">
                    <a16:creationId xmlns:a16="http://schemas.microsoft.com/office/drawing/2014/main" id="{8EDBD320-AC0C-1D15-1F1F-35D994F565EB}"/>
                  </a:ext>
                </a:extLst>
              </p:cNvPr>
              <p:cNvSpPr>
                <a:spLocks noRot="1" noChangeAspect="1" noMove="1" noResize="1" noEditPoints="1" noAdjustHandles="1" noChangeArrowheads="1" noChangeShapeType="1" noTextEdit="1"/>
              </p:cNvSpPr>
              <p:nvPr/>
            </p:nvSpPr>
            <p:spPr>
              <a:xfrm>
                <a:off x="591667" y="1187217"/>
                <a:ext cx="10289529" cy="2277547"/>
              </a:xfrm>
              <a:prstGeom prst="rect">
                <a:avLst/>
              </a:prstGeom>
              <a:blipFill>
                <a:blip r:embed="rId2"/>
                <a:stretch>
                  <a:fillRect l="-247" t="-556" r="-2959" b="-2222"/>
                </a:stretch>
              </a:blipFill>
            </p:spPr>
            <p:txBody>
              <a:bodyPr/>
              <a:lstStyle/>
              <a:p>
                <a:r>
                  <a:rPr lang="en-CH">
                    <a:noFill/>
                  </a:rPr>
                  <a:t> </a:t>
                </a:r>
              </a:p>
            </p:txBody>
          </p:sp>
        </mc:Fallback>
      </mc:AlternateContent>
      <p:sp>
        <p:nvSpPr>
          <p:cNvPr id="12" name="TextBox 11">
            <a:extLst>
              <a:ext uri="{FF2B5EF4-FFF2-40B4-BE49-F238E27FC236}">
                <a16:creationId xmlns:a16="http://schemas.microsoft.com/office/drawing/2014/main" id="{CA302EAE-3959-0E65-0C83-1D6BE377F23B}"/>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lang="en-US" sz="2800" b="1" dirty="0">
                <a:solidFill>
                  <a:srgbClr val="0D7FBF"/>
                </a:solidFill>
                <a:latin typeface="Helvetica" pitchFamily="2" charset="0"/>
                <a:ea typeface="Trebuchet MS" pitchFamily="-84" charset="0"/>
                <a:cs typeface="Helvetica Light"/>
              </a:rPr>
              <a:t>Gauge symmetry and the Higgs mechanism</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3" name="Rectangle 12">
            <a:extLst>
              <a:ext uri="{FF2B5EF4-FFF2-40B4-BE49-F238E27FC236}">
                <a16:creationId xmlns:a16="http://schemas.microsoft.com/office/drawing/2014/main" id="{62E020BD-B852-41AD-C7C5-5DF76D572B2D}"/>
              </a:ext>
            </a:extLst>
          </p:cNvPr>
          <p:cNvSpPr/>
          <p:nvPr/>
        </p:nvSpPr>
        <p:spPr>
          <a:xfrm>
            <a:off x="591667" y="2506516"/>
            <a:ext cx="10760274" cy="754053"/>
          </a:xfrm>
          <a:prstGeom prst="rect">
            <a:avLst/>
          </a:prstGeom>
        </p:spPr>
        <p:txBody>
          <a:bodyPr wrap="square">
            <a:spAutoFit/>
          </a:bodyPr>
          <a:lstStyle/>
          <a:p>
            <a:pPr lvl="0" defTabSz="457200" fontAlgn="base">
              <a:spcBef>
                <a:spcPts val="1800"/>
              </a:spcBef>
              <a:spcAft>
                <a:spcPct val="0"/>
              </a:spcAft>
              <a:defRPr/>
            </a:pPr>
            <a:endParaRPr lang="en-US" sz="1600" dirty="0">
              <a:solidFill>
                <a:srgbClr val="000000"/>
              </a:solidFill>
              <a:latin typeface="Helvetica" pitchFamily="2" charset="0"/>
            </a:endParaRPr>
          </a:p>
          <a:p>
            <a:pPr lvl="0" defTabSz="457200" fontAlgn="base">
              <a:spcBef>
                <a:spcPts val="1800"/>
              </a:spcBef>
              <a:spcAft>
                <a:spcPct val="0"/>
              </a:spcAft>
              <a:defRPr/>
            </a:pPr>
            <a:endParaRPr lang="en-GB" sz="1200" dirty="0">
              <a:solidFill>
                <a:srgbClr val="000000">
                  <a:lumMod val="65000"/>
                  <a:lumOff val="35000"/>
                </a:srgbClr>
              </a:solidFill>
              <a:latin typeface="Helvetica" pitchFamily="2" charset="0"/>
              <a:cs typeface="Trebuchet MS"/>
            </a:endParaRPr>
          </a:p>
        </p:txBody>
      </p:sp>
      <p:pic>
        <p:nvPicPr>
          <p:cNvPr id="33" name="Picture 6" descr="Higgs Field and the Origin of Mass">
            <a:extLst>
              <a:ext uri="{FF2B5EF4-FFF2-40B4-BE49-F238E27FC236}">
                <a16:creationId xmlns:a16="http://schemas.microsoft.com/office/drawing/2014/main" id="{C86856AF-618D-E26D-F0C0-F01947788B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3175" y="2262926"/>
            <a:ext cx="2713969" cy="1526537"/>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1">
            <a:extLst>
              <a:ext uri="{FF2B5EF4-FFF2-40B4-BE49-F238E27FC236}">
                <a16:creationId xmlns:a16="http://schemas.microsoft.com/office/drawing/2014/main" id="{D929B52C-D336-913D-E94A-44B1B31B28E3}"/>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2" name="Rectangle 1">
            <a:extLst>
              <a:ext uri="{FF2B5EF4-FFF2-40B4-BE49-F238E27FC236}">
                <a16:creationId xmlns:a16="http://schemas.microsoft.com/office/drawing/2014/main" id="{F524DE4F-2AA5-3176-758A-3680A8CE8A7F}"/>
              </a:ext>
            </a:extLst>
          </p:cNvPr>
          <p:cNvSpPr/>
          <p:nvPr/>
        </p:nvSpPr>
        <p:spPr>
          <a:xfrm>
            <a:off x="5714637" y="4135862"/>
            <a:ext cx="1567543" cy="379263"/>
          </a:xfrm>
          <a:prstGeom prst="rect">
            <a:avLst/>
          </a:prstGeom>
          <a:solidFill>
            <a:schemeClr val="bg1"/>
          </a:solidFill>
          <a:ln>
            <a:noFill/>
          </a:ln>
        </p:spPr>
        <p:txBody>
          <a:bodyPr wrap="none" rtlCol="0" anchor="ctr">
            <a:spAutoFit/>
          </a:bodyPr>
          <a:lstStyle/>
          <a:p>
            <a:pPr algn="l"/>
            <a:endParaRPr lang="en-CH" sz="1600" dirty="0">
              <a:latin typeface="Helvetica" pitchFamily="2" charset="0"/>
            </a:endParaRPr>
          </a:p>
        </p:txBody>
      </p:sp>
      <p:grpSp>
        <p:nvGrpSpPr>
          <p:cNvPr id="5" name="Group 4">
            <a:extLst>
              <a:ext uri="{FF2B5EF4-FFF2-40B4-BE49-F238E27FC236}">
                <a16:creationId xmlns:a16="http://schemas.microsoft.com/office/drawing/2014/main" id="{7985CBBF-CB23-D269-401B-1717A78A62CE}"/>
              </a:ext>
            </a:extLst>
          </p:cNvPr>
          <p:cNvGrpSpPr/>
          <p:nvPr/>
        </p:nvGrpSpPr>
        <p:grpSpPr>
          <a:xfrm>
            <a:off x="3891066" y="3900422"/>
            <a:ext cx="3840599" cy="2775466"/>
            <a:chOff x="4963176" y="3862778"/>
            <a:chExt cx="3840599" cy="2775466"/>
          </a:xfrm>
        </p:grpSpPr>
        <p:grpSp>
          <p:nvGrpSpPr>
            <p:cNvPr id="6" name="Group 5">
              <a:extLst>
                <a:ext uri="{FF2B5EF4-FFF2-40B4-BE49-F238E27FC236}">
                  <a16:creationId xmlns:a16="http://schemas.microsoft.com/office/drawing/2014/main" id="{EE68A60B-BD77-4026-3656-F61CDB2150C8}"/>
                </a:ext>
              </a:extLst>
            </p:cNvPr>
            <p:cNvGrpSpPr/>
            <p:nvPr/>
          </p:nvGrpSpPr>
          <p:grpSpPr>
            <a:xfrm>
              <a:off x="4963176" y="3862778"/>
              <a:ext cx="3606800" cy="2489200"/>
              <a:chOff x="4963176" y="3862778"/>
              <a:chExt cx="3606800" cy="2489200"/>
            </a:xfrm>
          </p:grpSpPr>
          <p:pic>
            <p:nvPicPr>
              <p:cNvPr id="26" name="Picture 25">
                <a:extLst>
                  <a:ext uri="{FF2B5EF4-FFF2-40B4-BE49-F238E27FC236}">
                    <a16:creationId xmlns:a16="http://schemas.microsoft.com/office/drawing/2014/main" id="{3BEDE0AC-44EC-79B3-B4EF-39C552352422}"/>
                  </a:ext>
                </a:extLst>
              </p:cNvPr>
              <p:cNvPicPr>
                <a:picLocks noChangeAspect="1"/>
              </p:cNvPicPr>
              <p:nvPr/>
            </p:nvPicPr>
            <p:blipFill>
              <a:blip r:embed="rId4"/>
              <a:stretch>
                <a:fillRect/>
              </a:stretch>
            </p:blipFill>
            <p:spPr>
              <a:xfrm>
                <a:off x="4963176" y="3862778"/>
                <a:ext cx="3606800" cy="2489200"/>
              </a:xfrm>
              <a:prstGeom prst="rect">
                <a:avLst/>
              </a:prstGeom>
            </p:spPr>
          </p:pic>
          <p:sp>
            <p:nvSpPr>
              <p:cNvPr id="27" name="Rectangle 26">
                <a:extLst>
                  <a:ext uri="{FF2B5EF4-FFF2-40B4-BE49-F238E27FC236}">
                    <a16:creationId xmlns:a16="http://schemas.microsoft.com/office/drawing/2014/main" id="{17854000-06CD-F8DE-7307-B5002BD0D60D}"/>
                  </a:ext>
                </a:extLst>
              </p:cNvPr>
              <p:cNvSpPr/>
              <p:nvPr/>
            </p:nvSpPr>
            <p:spPr>
              <a:xfrm>
                <a:off x="5105400" y="3949700"/>
                <a:ext cx="330200" cy="342900"/>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28" name="Rectangle 27">
                <a:extLst>
                  <a:ext uri="{FF2B5EF4-FFF2-40B4-BE49-F238E27FC236}">
                    <a16:creationId xmlns:a16="http://schemas.microsoft.com/office/drawing/2014/main" id="{BBC9106C-EBEE-2B6E-894A-EE32AAC02D97}"/>
                  </a:ext>
                </a:extLst>
              </p:cNvPr>
              <p:cNvSpPr/>
              <p:nvPr/>
            </p:nvSpPr>
            <p:spPr>
              <a:xfrm>
                <a:off x="7518400" y="3975100"/>
                <a:ext cx="685800" cy="317500"/>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29" name="Rectangle 28">
                <a:extLst>
                  <a:ext uri="{FF2B5EF4-FFF2-40B4-BE49-F238E27FC236}">
                    <a16:creationId xmlns:a16="http://schemas.microsoft.com/office/drawing/2014/main" id="{AF789377-D727-D8AD-071D-94D78B433FEA}"/>
                  </a:ext>
                </a:extLst>
              </p:cNvPr>
              <p:cNvSpPr/>
              <p:nvPr/>
            </p:nvSpPr>
            <p:spPr>
              <a:xfrm>
                <a:off x="7620000" y="5004789"/>
                <a:ext cx="685800" cy="317500"/>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30" name="Rectangle 29">
                <a:extLst>
                  <a:ext uri="{FF2B5EF4-FFF2-40B4-BE49-F238E27FC236}">
                    <a16:creationId xmlns:a16="http://schemas.microsoft.com/office/drawing/2014/main" id="{DD8E5DC3-AA53-7E85-3F64-E581DD55FB78}"/>
                  </a:ext>
                </a:extLst>
              </p:cNvPr>
              <p:cNvSpPr/>
              <p:nvPr/>
            </p:nvSpPr>
            <p:spPr>
              <a:xfrm>
                <a:off x="7884176" y="5519633"/>
                <a:ext cx="685800" cy="317500"/>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31" name="Rectangle 30">
                <a:extLst>
                  <a:ext uri="{FF2B5EF4-FFF2-40B4-BE49-F238E27FC236}">
                    <a16:creationId xmlns:a16="http://schemas.microsoft.com/office/drawing/2014/main" id="{5A95AF9C-DA57-F40E-5795-7505CA4BFFF0}"/>
                  </a:ext>
                </a:extLst>
              </p:cNvPr>
              <p:cNvSpPr/>
              <p:nvPr/>
            </p:nvSpPr>
            <p:spPr>
              <a:xfrm>
                <a:off x="8093465" y="5996378"/>
                <a:ext cx="377435" cy="201222"/>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32" name="Rectangle 31">
                <a:extLst>
                  <a:ext uri="{FF2B5EF4-FFF2-40B4-BE49-F238E27FC236}">
                    <a16:creationId xmlns:a16="http://schemas.microsoft.com/office/drawing/2014/main" id="{779CA28D-3918-6FB1-D3A3-0EF7F5F39F43}"/>
                  </a:ext>
                </a:extLst>
              </p:cNvPr>
              <p:cNvSpPr/>
              <p:nvPr/>
            </p:nvSpPr>
            <p:spPr>
              <a:xfrm>
                <a:off x="6645665" y="5970978"/>
                <a:ext cx="377435" cy="201222"/>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grpSp>
        <p:sp>
          <p:nvSpPr>
            <p:cNvPr id="7" name="TextBox 6">
              <a:extLst>
                <a:ext uri="{FF2B5EF4-FFF2-40B4-BE49-F238E27FC236}">
                  <a16:creationId xmlns:a16="http://schemas.microsoft.com/office/drawing/2014/main" id="{331D14B5-CD26-4275-29DF-7252A1266980}"/>
                </a:ext>
              </a:extLst>
            </p:cNvPr>
            <p:cNvSpPr txBox="1"/>
            <p:nvPr/>
          </p:nvSpPr>
          <p:spPr>
            <a:xfrm>
              <a:off x="7518400" y="4022473"/>
              <a:ext cx="798617" cy="307777"/>
            </a:xfrm>
            <a:prstGeom prst="rect">
              <a:avLst/>
            </a:prstGeom>
            <a:noFill/>
          </p:spPr>
          <p:txBody>
            <a:bodyPr wrap="none" rtlCol="0">
              <a:spAutoFit/>
            </a:bodyPr>
            <a:lstStyle/>
            <a:p>
              <a:pPr marL="0">
                <a:spcBef>
                  <a:spcPts val="3000"/>
                </a:spcBef>
              </a:pPr>
              <a:r>
                <a:rPr lang="en-CH" sz="1400" i="1" dirty="0">
                  <a:solidFill>
                    <a:prstClr val="black"/>
                  </a:solidFill>
                  <a:latin typeface="Helvetica" pitchFamily="2" charset="0"/>
                  <a:ea typeface="Helvetica Light" charset="0"/>
                  <a:cs typeface="Helvetica Light" charset="0"/>
                  <a:sym typeface="Wingdings" pitchFamily="2" charset="2"/>
                </a:rPr>
                <a:t>T</a:t>
              </a:r>
              <a:r>
                <a:rPr lang="en-CH" sz="1400" dirty="0">
                  <a:solidFill>
                    <a:prstClr val="black"/>
                  </a:solidFill>
                  <a:latin typeface="Helvetica" pitchFamily="2" charset="0"/>
                  <a:ea typeface="Helvetica Light" charset="0"/>
                  <a:cs typeface="Helvetica Light" charset="0"/>
                  <a:sym typeface="Wingdings" pitchFamily="2" charset="2"/>
                </a:rPr>
                <a:t> &gt; </a:t>
              </a:r>
              <a:r>
                <a:rPr lang="en-CH" sz="1400" i="1" dirty="0">
                  <a:solidFill>
                    <a:prstClr val="black"/>
                  </a:solidFill>
                  <a:latin typeface="Helvetica" pitchFamily="2" charset="0"/>
                  <a:ea typeface="Helvetica Light" charset="0"/>
                  <a:cs typeface="Helvetica Light" charset="0"/>
                  <a:sym typeface="Wingdings" pitchFamily="2" charset="2"/>
                </a:rPr>
                <a:t>T</a:t>
              </a:r>
              <a:r>
                <a:rPr lang="en-CH" sz="1400" baseline="-25000" dirty="0">
                  <a:solidFill>
                    <a:prstClr val="black"/>
                  </a:solidFill>
                  <a:latin typeface="Helvetica" pitchFamily="2" charset="0"/>
                  <a:ea typeface="Helvetica Light" charset="0"/>
                  <a:cs typeface="Helvetica Light" charset="0"/>
                  <a:sym typeface="Wingdings" pitchFamily="2" charset="2"/>
                </a:rPr>
                <a:t>EW</a:t>
              </a:r>
            </a:p>
          </p:txBody>
        </p:sp>
        <p:sp>
          <p:nvSpPr>
            <p:cNvPr id="8" name="TextBox 7">
              <a:extLst>
                <a:ext uri="{FF2B5EF4-FFF2-40B4-BE49-F238E27FC236}">
                  <a16:creationId xmlns:a16="http://schemas.microsoft.com/office/drawing/2014/main" id="{0E83D95D-D052-AE17-CE46-7518D613EB04}"/>
                </a:ext>
              </a:extLst>
            </p:cNvPr>
            <p:cNvSpPr txBox="1"/>
            <p:nvPr/>
          </p:nvSpPr>
          <p:spPr>
            <a:xfrm>
              <a:off x="7604776" y="5052611"/>
              <a:ext cx="798617" cy="307777"/>
            </a:xfrm>
            <a:prstGeom prst="rect">
              <a:avLst/>
            </a:prstGeom>
            <a:noFill/>
          </p:spPr>
          <p:txBody>
            <a:bodyPr wrap="none" rtlCol="0">
              <a:spAutoFit/>
            </a:bodyPr>
            <a:lstStyle/>
            <a:p>
              <a:pPr marL="0">
                <a:spcBef>
                  <a:spcPts val="3000"/>
                </a:spcBef>
              </a:pPr>
              <a:r>
                <a:rPr lang="en-CH" sz="1400" i="1" dirty="0">
                  <a:solidFill>
                    <a:prstClr val="black"/>
                  </a:solidFill>
                  <a:latin typeface="Helvetica" pitchFamily="2" charset="0"/>
                  <a:ea typeface="Helvetica Light" charset="0"/>
                  <a:cs typeface="Helvetica Light" charset="0"/>
                  <a:sym typeface="Wingdings" pitchFamily="2" charset="2"/>
                </a:rPr>
                <a:t>T</a:t>
              </a:r>
              <a:r>
                <a:rPr lang="en-CH" sz="1400" dirty="0">
                  <a:solidFill>
                    <a:prstClr val="black"/>
                  </a:solidFill>
                  <a:latin typeface="Helvetica" pitchFamily="2" charset="0"/>
                  <a:ea typeface="Helvetica Light" charset="0"/>
                  <a:cs typeface="Helvetica Light" charset="0"/>
                  <a:sym typeface="Wingdings" pitchFamily="2" charset="2"/>
                </a:rPr>
                <a:t> = </a:t>
              </a:r>
              <a:r>
                <a:rPr lang="en-CH" sz="1400" i="1" dirty="0">
                  <a:solidFill>
                    <a:prstClr val="black"/>
                  </a:solidFill>
                  <a:latin typeface="Helvetica" pitchFamily="2" charset="0"/>
                  <a:ea typeface="Helvetica Light" charset="0"/>
                  <a:cs typeface="Helvetica Light" charset="0"/>
                  <a:sym typeface="Wingdings" pitchFamily="2" charset="2"/>
                </a:rPr>
                <a:t>T</a:t>
              </a:r>
              <a:r>
                <a:rPr lang="en-CH" sz="1400" baseline="-25000" dirty="0">
                  <a:solidFill>
                    <a:prstClr val="black"/>
                  </a:solidFill>
                  <a:latin typeface="Helvetica" pitchFamily="2" charset="0"/>
                  <a:ea typeface="Helvetica Light" charset="0"/>
                  <a:cs typeface="Helvetica Light" charset="0"/>
                  <a:sym typeface="Wingdings" pitchFamily="2" charset="2"/>
                </a:rPr>
                <a:t>EW</a:t>
              </a:r>
            </a:p>
          </p:txBody>
        </p:sp>
        <p:sp>
          <p:nvSpPr>
            <p:cNvPr id="9" name="TextBox 8">
              <a:extLst>
                <a:ext uri="{FF2B5EF4-FFF2-40B4-BE49-F238E27FC236}">
                  <a16:creationId xmlns:a16="http://schemas.microsoft.com/office/drawing/2014/main" id="{B5924482-990B-4751-D805-1CF9E832D79B}"/>
                </a:ext>
              </a:extLst>
            </p:cNvPr>
            <p:cNvSpPr txBox="1"/>
            <p:nvPr/>
          </p:nvSpPr>
          <p:spPr>
            <a:xfrm>
              <a:off x="7827767" y="5394517"/>
              <a:ext cx="798617" cy="307777"/>
            </a:xfrm>
            <a:prstGeom prst="rect">
              <a:avLst/>
            </a:prstGeom>
            <a:noFill/>
          </p:spPr>
          <p:txBody>
            <a:bodyPr wrap="none" rtlCol="0">
              <a:spAutoFit/>
            </a:bodyPr>
            <a:lstStyle/>
            <a:p>
              <a:pPr marL="0">
                <a:spcBef>
                  <a:spcPts val="3000"/>
                </a:spcBef>
              </a:pPr>
              <a:r>
                <a:rPr lang="en-CH" sz="1400" i="1" dirty="0">
                  <a:solidFill>
                    <a:prstClr val="black"/>
                  </a:solidFill>
                  <a:latin typeface="Helvetica" pitchFamily="2" charset="0"/>
                  <a:ea typeface="Helvetica Light" charset="0"/>
                  <a:cs typeface="Helvetica Light" charset="0"/>
                  <a:sym typeface="Wingdings" pitchFamily="2" charset="2"/>
                </a:rPr>
                <a:t>T</a:t>
              </a:r>
              <a:r>
                <a:rPr lang="en-CH" sz="1400" dirty="0">
                  <a:solidFill>
                    <a:prstClr val="black"/>
                  </a:solidFill>
                  <a:latin typeface="Helvetica" pitchFamily="2" charset="0"/>
                  <a:ea typeface="Helvetica Light" charset="0"/>
                  <a:cs typeface="Helvetica Light" charset="0"/>
                  <a:sym typeface="Wingdings" pitchFamily="2" charset="2"/>
                </a:rPr>
                <a:t> &lt; </a:t>
              </a:r>
              <a:r>
                <a:rPr lang="en-CH" sz="1400" i="1" dirty="0">
                  <a:solidFill>
                    <a:prstClr val="black"/>
                  </a:solidFill>
                  <a:latin typeface="Helvetica" pitchFamily="2" charset="0"/>
                  <a:ea typeface="Helvetica Light" charset="0"/>
                  <a:cs typeface="Helvetica Light" charset="0"/>
                  <a:sym typeface="Wingdings" pitchFamily="2" charset="2"/>
                </a:rPr>
                <a:t>T</a:t>
              </a:r>
              <a:r>
                <a:rPr lang="en-CH" sz="1400" baseline="-25000" dirty="0">
                  <a:solidFill>
                    <a:prstClr val="black"/>
                  </a:solidFill>
                  <a:latin typeface="Helvetica" pitchFamily="2" charset="0"/>
                  <a:ea typeface="Helvetica Light" charset="0"/>
                  <a:cs typeface="Helvetica Light" charset="0"/>
                  <a:sym typeface="Wingdings" pitchFamily="2" charset="2"/>
                </a:rPr>
                <a:t>EW</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DD16FF8-850A-80B3-794D-9174B1BFF923}"/>
                    </a:ext>
                  </a:extLst>
                </p:cNvPr>
                <p:cNvSpPr txBox="1"/>
                <p:nvPr/>
              </p:nvSpPr>
              <p:spPr>
                <a:xfrm>
                  <a:off x="5118100" y="3930155"/>
                  <a:ext cx="634726" cy="338554"/>
                </a:xfrm>
                <a:prstGeom prst="rect">
                  <a:avLst/>
                </a:prstGeom>
                <a:solidFill>
                  <a:schemeClr val="bg1"/>
                </a:solidFill>
              </p:spPr>
              <p:txBody>
                <a:bodyPr wrap="none" rtlCol="0">
                  <a:spAutoFit/>
                </a:bodyPr>
                <a:lstStyle/>
                <a:p>
                  <a:pPr>
                    <a:spcBef>
                      <a:spcPts val="3000"/>
                    </a:spcBef>
                  </a:pPr>
                  <a:r>
                    <a:rPr lang="en-CH" sz="1600" i="1" dirty="0">
                      <a:solidFill>
                        <a:prstClr val="black"/>
                      </a:solidFill>
                      <a:latin typeface="Helvetica" pitchFamily="2" charset="0"/>
                      <a:ea typeface="Helvetica Light" charset="0"/>
                      <a:cs typeface="Helvetica Light" charset="0"/>
                      <a:sym typeface="Wingdings" pitchFamily="2" charset="2"/>
                    </a:rPr>
                    <a:t>V</a:t>
                  </a:r>
                  <a14:m>
                    <m:oMath xmlns:m="http://schemas.openxmlformats.org/officeDocument/2006/math">
                      <m:r>
                        <a:rPr lang="en-US" sz="1600" b="0" i="1" dirty="0" smtClean="0">
                          <a:latin typeface="Cambria Math" panose="02040503050406030204" pitchFamily="18" charset="0"/>
                          <a:ea typeface="Cambria Math" panose="02040503050406030204" pitchFamily="18" charset="0"/>
                        </a:rPr>
                        <m:t>(</m:t>
                      </m:r>
                      <m:r>
                        <a:rPr lang="en-US" sz="1600" i="1" dirty="0">
                          <a:latin typeface="Cambria Math" panose="02040503050406030204" pitchFamily="18" charset="0"/>
                          <a:ea typeface="Cambria Math" panose="02040503050406030204" pitchFamily="18" charset="0"/>
                        </a:rPr>
                        <m:t>𝜙</m:t>
                      </m:r>
                      <m:r>
                        <a:rPr lang="en-US" sz="1600" b="0" i="1" dirty="0" smtClean="0">
                          <a:latin typeface="Cambria Math" panose="02040503050406030204" pitchFamily="18" charset="0"/>
                          <a:ea typeface="Cambria Math" panose="02040503050406030204" pitchFamily="18" charset="0"/>
                        </a:rPr>
                        <m:t>)</m:t>
                      </m:r>
                    </m:oMath>
                  </a14:m>
                  <a:endParaRPr lang="en-CH" sz="1600" baseline="-25000" dirty="0">
                    <a:solidFill>
                      <a:prstClr val="black"/>
                    </a:solidFill>
                    <a:latin typeface="Helvetica" pitchFamily="2" charset="0"/>
                    <a:ea typeface="Helvetica Light" charset="0"/>
                    <a:cs typeface="Helvetica Light" charset="0"/>
                    <a:sym typeface="Wingdings" pitchFamily="2" charset="2"/>
                  </a:endParaRPr>
                </a:p>
              </p:txBody>
            </p:sp>
          </mc:Choice>
          <mc:Fallback xmlns="">
            <p:sp>
              <p:nvSpPr>
                <p:cNvPr id="21" name="TextBox 20">
                  <a:extLst>
                    <a:ext uri="{FF2B5EF4-FFF2-40B4-BE49-F238E27FC236}">
                      <a16:creationId xmlns:a16="http://schemas.microsoft.com/office/drawing/2014/main" id="{4DD16FF8-850A-80B3-794D-9174B1BFF923}"/>
                    </a:ext>
                  </a:extLst>
                </p:cNvPr>
                <p:cNvSpPr txBox="1">
                  <a:spLocks noRot="1" noChangeAspect="1" noMove="1" noResize="1" noEditPoints="1" noAdjustHandles="1" noChangeArrowheads="1" noChangeShapeType="1" noTextEdit="1"/>
                </p:cNvSpPr>
                <p:nvPr/>
              </p:nvSpPr>
              <p:spPr>
                <a:xfrm>
                  <a:off x="5118100" y="3930155"/>
                  <a:ext cx="634726" cy="338554"/>
                </a:xfrm>
                <a:prstGeom prst="rect">
                  <a:avLst/>
                </a:prstGeom>
                <a:blipFill>
                  <a:blip r:embed="rId5"/>
                  <a:stretch>
                    <a:fillRect l="-5882" t="-3704" b="-22222"/>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4CC5320-9AFC-2F5D-AAB5-1B0DD12B64C9}"/>
                    </a:ext>
                  </a:extLst>
                </p:cNvPr>
                <p:cNvSpPr txBox="1"/>
                <p:nvPr/>
              </p:nvSpPr>
              <p:spPr>
                <a:xfrm>
                  <a:off x="8305305" y="5744860"/>
                  <a:ext cx="498470" cy="332912"/>
                </a:xfrm>
                <a:prstGeom prst="rect">
                  <a:avLst/>
                </a:prstGeom>
                <a:noFill/>
              </p:spPr>
              <p:txBody>
                <a:bodyPr wrap="none" rtlCol="0">
                  <a:spAutoFit/>
                </a:bodyPr>
                <a:lstStyle/>
                <a:p>
                  <a:pPr>
                    <a:spcBef>
                      <a:spcPts val="3000"/>
                    </a:spcBef>
                  </a:pPr>
                  <a14:m>
                    <m:oMathPara xmlns:m="http://schemas.openxmlformats.org/officeDocument/2006/math">
                      <m:oMathParaPr>
                        <m:jc m:val="centerGroup"/>
                      </m:oMathParaPr>
                      <m:oMath xmlns:m="http://schemas.openxmlformats.org/officeDocument/2006/math">
                        <m:r>
                          <a:rPr lang="en-US" sz="1600" b="0" i="1" dirty="0" smtClean="0">
                            <a:latin typeface="Cambria Math" panose="02040503050406030204" pitchFamily="18" charset="0"/>
                            <a:ea typeface="Cambria Math" panose="02040503050406030204" pitchFamily="18" charset="0"/>
                          </a:rPr>
                          <m:t>|</m:t>
                        </m:r>
                        <m:r>
                          <a:rPr lang="en-US" sz="1600" i="1" dirty="0">
                            <a:latin typeface="Cambria Math" panose="02040503050406030204" pitchFamily="18" charset="0"/>
                            <a:ea typeface="Cambria Math" panose="02040503050406030204" pitchFamily="18" charset="0"/>
                          </a:rPr>
                          <m:t>𝜙</m:t>
                        </m:r>
                        <m:r>
                          <a:rPr lang="en-US" sz="1600" b="0" i="1" dirty="0" smtClean="0">
                            <a:latin typeface="Cambria Math" panose="02040503050406030204" pitchFamily="18" charset="0"/>
                            <a:ea typeface="Cambria Math" panose="02040503050406030204" pitchFamily="18" charset="0"/>
                          </a:rPr>
                          <m:t>|</m:t>
                        </m:r>
                      </m:oMath>
                    </m:oMathPara>
                  </a14:m>
                  <a:endParaRPr lang="en-CH" sz="1600" baseline="-25000" dirty="0">
                    <a:solidFill>
                      <a:prstClr val="black"/>
                    </a:solidFill>
                    <a:latin typeface="Helvetica" pitchFamily="2" charset="0"/>
                    <a:ea typeface="Helvetica Light" charset="0"/>
                    <a:cs typeface="Helvetica Light" charset="0"/>
                    <a:sym typeface="Wingdings" pitchFamily="2" charset="2"/>
                  </a:endParaRPr>
                </a:p>
              </p:txBody>
            </p:sp>
          </mc:Choice>
          <mc:Fallback xmlns="">
            <p:sp>
              <p:nvSpPr>
                <p:cNvPr id="22" name="TextBox 21">
                  <a:extLst>
                    <a:ext uri="{FF2B5EF4-FFF2-40B4-BE49-F238E27FC236}">
                      <a16:creationId xmlns:a16="http://schemas.microsoft.com/office/drawing/2014/main" id="{24CC5320-9AFC-2F5D-AAB5-1B0DD12B64C9}"/>
                    </a:ext>
                  </a:extLst>
                </p:cNvPr>
                <p:cNvSpPr txBox="1">
                  <a:spLocks noRot="1" noChangeAspect="1" noMove="1" noResize="1" noEditPoints="1" noAdjustHandles="1" noChangeArrowheads="1" noChangeShapeType="1" noTextEdit="1"/>
                </p:cNvSpPr>
                <p:nvPr/>
              </p:nvSpPr>
              <p:spPr>
                <a:xfrm>
                  <a:off x="8305305" y="5744860"/>
                  <a:ext cx="498470" cy="332912"/>
                </a:xfrm>
                <a:prstGeom prst="rect">
                  <a:avLst/>
                </a:prstGeom>
                <a:blipFill>
                  <a:blip r:embed="rId6"/>
                  <a:stretch>
                    <a:fillRect b="-11111"/>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4196218-AEC0-A4D4-E675-930CF7F46F66}"/>
                    </a:ext>
                  </a:extLst>
                </p:cNvPr>
                <p:cNvSpPr txBox="1"/>
                <p:nvPr/>
              </p:nvSpPr>
              <p:spPr>
                <a:xfrm>
                  <a:off x="6402255" y="6268912"/>
                  <a:ext cx="50482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smtClean="0">
                            <a:solidFill>
                              <a:srgbClr val="0D7FBF"/>
                            </a:solidFill>
                            <a:latin typeface="Cambria Math" panose="02040503050406030204" pitchFamily="18" charset="0"/>
                            <a:ea typeface="Cambria Math" panose="02040503050406030204" pitchFamily="18" charset="0"/>
                          </a:rPr>
                          <m:t>𝜐</m:t>
                        </m:r>
                      </m:oMath>
                    </m:oMathPara>
                  </a14:m>
                  <a:endParaRPr lang="en-CH" dirty="0">
                    <a:solidFill>
                      <a:srgbClr val="0D7FBF"/>
                    </a:solidFill>
                  </a:endParaRPr>
                </a:p>
              </p:txBody>
            </p:sp>
          </mc:Choice>
          <mc:Fallback xmlns="">
            <p:sp>
              <p:nvSpPr>
                <p:cNvPr id="24" name="TextBox 23">
                  <a:extLst>
                    <a:ext uri="{FF2B5EF4-FFF2-40B4-BE49-F238E27FC236}">
                      <a16:creationId xmlns:a16="http://schemas.microsoft.com/office/drawing/2014/main" id="{F4196218-AEC0-A4D4-E675-930CF7F46F66}"/>
                    </a:ext>
                  </a:extLst>
                </p:cNvPr>
                <p:cNvSpPr txBox="1">
                  <a:spLocks noRot="1" noChangeAspect="1" noMove="1" noResize="1" noEditPoints="1" noAdjustHandles="1" noChangeArrowheads="1" noChangeShapeType="1" noTextEdit="1"/>
                </p:cNvSpPr>
                <p:nvPr/>
              </p:nvSpPr>
              <p:spPr>
                <a:xfrm>
                  <a:off x="6402255" y="6268912"/>
                  <a:ext cx="504825" cy="369332"/>
                </a:xfrm>
                <a:prstGeom prst="rect">
                  <a:avLst/>
                </a:prstGeom>
                <a:blipFill>
                  <a:blip r:embed="rId7"/>
                  <a:stretch>
                    <a:fillRect/>
                  </a:stretch>
                </a:blipFill>
              </p:spPr>
              <p:txBody>
                <a:bodyPr/>
                <a:lstStyle/>
                <a:p>
                  <a:r>
                    <a:rPr lang="en-CH">
                      <a:noFill/>
                    </a:rPr>
                    <a:t> </a:t>
                  </a:r>
                </a:p>
              </p:txBody>
            </p:sp>
          </mc:Fallback>
        </mc:AlternateContent>
        <p:cxnSp>
          <p:nvCxnSpPr>
            <p:cNvPr id="25" name="Straight Connector 24">
              <a:extLst>
                <a:ext uri="{FF2B5EF4-FFF2-40B4-BE49-F238E27FC236}">
                  <a16:creationId xmlns:a16="http://schemas.microsoft.com/office/drawing/2014/main" id="{A9BE87D9-3C42-2CD7-7CD9-9B0708B6B533}"/>
                </a:ext>
              </a:extLst>
            </p:cNvPr>
            <p:cNvCxnSpPr>
              <a:cxnSpLocks/>
            </p:cNvCxnSpPr>
            <p:nvPr/>
          </p:nvCxnSpPr>
          <p:spPr>
            <a:xfrm>
              <a:off x="6645665" y="6159500"/>
              <a:ext cx="0" cy="179778"/>
            </a:xfrm>
            <a:prstGeom prst="line">
              <a:avLst/>
            </a:prstGeom>
            <a:ln w="12700"/>
            <a:effectLst/>
          </p:spPr>
          <p:style>
            <a:lnRef idx="2">
              <a:schemeClr val="accent1"/>
            </a:lnRef>
            <a:fillRef idx="0">
              <a:schemeClr val="accent1"/>
            </a:fillRef>
            <a:effectRef idx="1">
              <a:schemeClr val="accent1"/>
            </a:effectRef>
            <a:fontRef idx="minor">
              <a:schemeClr val="tx1"/>
            </a:fontRef>
          </p:style>
        </p:cxnSp>
      </p:grpSp>
      <p:sp>
        <p:nvSpPr>
          <p:cNvPr id="37" name="Rectangle 36">
            <a:extLst>
              <a:ext uri="{FF2B5EF4-FFF2-40B4-BE49-F238E27FC236}">
                <a16:creationId xmlns:a16="http://schemas.microsoft.com/office/drawing/2014/main" id="{05314C80-CB5B-A3D7-A806-1D2D3488400F}"/>
              </a:ext>
            </a:extLst>
          </p:cNvPr>
          <p:cNvSpPr/>
          <p:nvPr/>
        </p:nvSpPr>
        <p:spPr>
          <a:xfrm>
            <a:off x="591667" y="4123162"/>
            <a:ext cx="2977033" cy="338554"/>
          </a:xfrm>
          <a:prstGeom prst="rect">
            <a:avLst/>
          </a:prstGeom>
        </p:spPr>
        <p:txBody>
          <a:bodyPr wrap="square">
            <a:spAutoFit/>
          </a:bodyPr>
          <a:lstStyle/>
          <a:p>
            <a:pPr>
              <a:spcBef>
                <a:spcPts val="1800"/>
              </a:spcBef>
            </a:pPr>
            <a:r>
              <a:rPr lang="en-US" sz="1600" dirty="0">
                <a:solidFill>
                  <a:prstClr val="black">
                    <a:lumMod val="85000"/>
                    <a:lumOff val="15000"/>
                  </a:prstClr>
                </a:solidFill>
                <a:latin typeface="Helvetica" pitchFamily="2" charset="0"/>
                <a:cs typeface="Trebuchet MS"/>
              </a:rPr>
              <a:t>The Higgs potential energy: </a:t>
            </a:r>
            <a:endParaRPr lang="en-US" sz="1600" i="1" dirty="0">
              <a:solidFill>
                <a:srgbClr val="595959"/>
              </a:solidFill>
              <a:latin typeface="Helvetica" pitchFamily="2" charset="0"/>
              <a:cs typeface="Trebuchet MS"/>
            </a:endParaRP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9ABD01F6-14BA-AFCD-D0F3-584B94653ED4}"/>
                  </a:ext>
                </a:extLst>
              </p:cNvPr>
              <p:cNvSpPr txBox="1"/>
              <p:nvPr/>
            </p:nvSpPr>
            <p:spPr>
              <a:xfrm>
                <a:off x="746701" y="4663489"/>
                <a:ext cx="2650968" cy="369332"/>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US" i="1" dirty="0" smtClean="0">
                          <a:solidFill>
                            <a:schemeClr val="tx1"/>
                          </a:solidFill>
                          <a:latin typeface="Cambria Math" panose="02040503050406030204" pitchFamily="18" charset="0"/>
                          <a:ea typeface="Cambria Math" panose="02040503050406030204" pitchFamily="18" charset="0"/>
                        </a:rPr>
                        <m:t>𝑉</m:t>
                      </m:r>
                      <m:d>
                        <m:dPr>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r>
                        <a:rPr lang="en-US" b="0" i="1" dirty="0" smtClean="0">
                          <a:solidFill>
                            <a:schemeClr val="tx1"/>
                          </a:solidFill>
                          <a:latin typeface="Cambria Math" panose="02040503050406030204" pitchFamily="18" charset="0"/>
                          <a:ea typeface="Cambria Math" panose="02040503050406030204" pitchFamily="18" charset="0"/>
                        </a:rPr>
                        <m:t>=−</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r>
                            <a:rPr lang="en-US" i="1" dirty="0">
                              <a:solidFill>
                                <a:schemeClr val="tx1"/>
                              </a:solidFill>
                              <a:latin typeface="Cambria Math" panose="02040503050406030204" pitchFamily="18" charset="0"/>
                              <a:ea typeface="Cambria Math" panose="02040503050406030204" pitchFamily="18" charset="0"/>
                            </a:rPr>
                            <m:t>𝜇</m:t>
                          </m:r>
                        </m:e>
                        <m:sup>
                          <m:r>
                            <a:rPr lang="en-US" b="0" i="1" dirty="0" smtClean="0">
                              <a:solidFill>
                                <a:schemeClr val="tx1"/>
                              </a:solidFill>
                              <a:latin typeface="Cambria Math" panose="02040503050406030204" pitchFamily="18" charset="0"/>
                              <a:ea typeface="Cambria Math" panose="02040503050406030204" pitchFamily="18" charset="0"/>
                            </a:rPr>
                            <m:t>2</m:t>
                          </m:r>
                        </m:sup>
                      </m:sSup>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i="1" dirty="0">
                                  <a:solidFill>
                                    <a:schemeClr val="tx1"/>
                                  </a:solidFill>
                                  <a:latin typeface="Cambria Math" panose="02040503050406030204" pitchFamily="18" charset="0"/>
                                  <a:ea typeface="Cambria Math" panose="02040503050406030204" pitchFamily="18" charset="0"/>
                                </a:rPr>
                              </m:ctrlPr>
                            </m:dPr>
                            <m:e>
                              <m:r>
                                <a:rPr lang="en-US" i="1" dirty="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2</m:t>
                          </m:r>
                        </m:sup>
                      </m:sSup>
                      <m:r>
                        <a:rPr lang="en-US" b="0" i="1" dirty="0" smtClean="0">
                          <a:solidFill>
                            <a:schemeClr val="tx1"/>
                          </a:solidFill>
                          <a:latin typeface="Cambria Math" panose="02040503050406030204" pitchFamily="18" charset="0"/>
                          <a:ea typeface="Cambria Math" panose="02040503050406030204" pitchFamily="18" charset="0"/>
                        </a:rPr>
                        <m:t>+</m:t>
                      </m:r>
                      <m:r>
                        <a:rPr lang="en-US" b="0" i="1" dirty="0" smtClean="0">
                          <a:solidFill>
                            <a:schemeClr val="tx1"/>
                          </a:solidFill>
                          <a:latin typeface="Cambria Math" panose="02040503050406030204" pitchFamily="18" charset="0"/>
                          <a:ea typeface="Cambria Math" panose="02040503050406030204" pitchFamily="18" charset="0"/>
                        </a:rPr>
                        <m:t>𝜆</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4</m:t>
                          </m:r>
                        </m:sup>
                      </m:sSup>
                    </m:oMath>
                  </m:oMathPara>
                </a14:m>
                <a:endParaRPr lang="en-GB" dirty="0">
                  <a:solidFill>
                    <a:schemeClr val="tx1"/>
                  </a:solidFill>
                  <a:latin typeface="Chalkduster"/>
                  <a:cs typeface="Chalkduster"/>
                </a:endParaRPr>
              </a:p>
            </p:txBody>
          </p:sp>
        </mc:Choice>
        <mc:Fallback xmlns="">
          <p:sp>
            <p:nvSpPr>
              <p:cNvPr id="38" name="TextBox 37">
                <a:extLst>
                  <a:ext uri="{FF2B5EF4-FFF2-40B4-BE49-F238E27FC236}">
                    <a16:creationId xmlns:a16="http://schemas.microsoft.com/office/drawing/2014/main" id="{9ABD01F6-14BA-AFCD-D0F3-584B94653ED4}"/>
                  </a:ext>
                </a:extLst>
              </p:cNvPr>
              <p:cNvSpPr txBox="1">
                <a:spLocks noRot="1" noChangeAspect="1" noMove="1" noResize="1" noEditPoints="1" noAdjustHandles="1" noChangeArrowheads="1" noChangeShapeType="1" noTextEdit="1"/>
              </p:cNvSpPr>
              <p:nvPr/>
            </p:nvSpPr>
            <p:spPr>
              <a:xfrm>
                <a:off x="746701" y="4663489"/>
                <a:ext cx="2650968" cy="369332"/>
              </a:xfrm>
              <a:prstGeom prst="rect">
                <a:avLst/>
              </a:prstGeom>
              <a:blipFill>
                <a:blip r:embed="rId8"/>
                <a:stretch>
                  <a:fillRect b="-10000"/>
                </a:stretch>
              </a:blipFill>
            </p:spPr>
            <p:txBody>
              <a:bodyPr/>
              <a:lstStyle/>
              <a:p>
                <a:r>
                  <a:rPr lang="en-CH">
                    <a:noFill/>
                  </a:rPr>
                  <a:t> </a:t>
                </a:r>
              </a:p>
            </p:txBody>
          </p:sp>
        </mc:Fallback>
      </mc:AlternateContent>
      <p:sp>
        <p:nvSpPr>
          <p:cNvPr id="39" name="Rounded Rectangle 38">
            <a:extLst>
              <a:ext uri="{FF2B5EF4-FFF2-40B4-BE49-F238E27FC236}">
                <a16:creationId xmlns:a16="http://schemas.microsoft.com/office/drawing/2014/main" id="{AB94D8F4-61C5-3A7E-F449-938B8F8367FF}"/>
              </a:ext>
            </a:extLst>
          </p:cNvPr>
          <p:cNvSpPr/>
          <p:nvPr/>
        </p:nvSpPr>
        <p:spPr>
          <a:xfrm>
            <a:off x="692569" y="4602193"/>
            <a:ext cx="2705100" cy="502442"/>
          </a:xfrm>
          <a:prstGeom prst="roundRect">
            <a:avLst/>
          </a:prstGeom>
          <a:ln>
            <a:solidFill>
              <a:srgbClr val="E70000"/>
            </a:solidFill>
          </a:ln>
        </p:spPr>
        <p:txBody>
          <a:bodyPr wrap="square" rtlCol="0" anchor="ctr">
            <a:spAutoFit/>
          </a:bodyPr>
          <a:lstStyle/>
          <a:p>
            <a:pPr algn="l"/>
            <a:endParaRPr lang="en-CH" sz="1600" dirty="0">
              <a:latin typeface="Helvetica" pitchFamily="2" charset="0"/>
            </a:endParaRPr>
          </a:p>
        </p:txBody>
      </p:sp>
      <p:sp>
        <p:nvSpPr>
          <p:cNvPr id="40" name="TextBox 39">
            <a:extLst>
              <a:ext uri="{FF2B5EF4-FFF2-40B4-BE49-F238E27FC236}">
                <a16:creationId xmlns:a16="http://schemas.microsoft.com/office/drawing/2014/main" id="{2EB745DE-44A5-B9FE-4ADC-3788573170C4}"/>
              </a:ext>
            </a:extLst>
          </p:cNvPr>
          <p:cNvSpPr txBox="1"/>
          <p:nvPr/>
        </p:nvSpPr>
        <p:spPr>
          <a:xfrm>
            <a:off x="1861052" y="5113015"/>
            <a:ext cx="1683474" cy="246221"/>
          </a:xfrm>
          <a:prstGeom prst="rect">
            <a:avLst/>
          </a:prstGeom>
          <a:noFill/>
        </p:spPr>
        <p:txBody>
          <a:bodyPr wrap="none" rtlCol="0">
            <a:spAutoFit/>
          </a:bodyPr>
          <a:lstStyle/>
          <a:p>
            <a:pPr marL="0">
              <a:spcBef>
                <a:spcPts val="3000"/>
              </a:spcBef>
            </a:pPr>
            <a:r>
              <a:rPr lang="en-CH" sz="1000" dirty="0">
                <a:solidFill>
                  <a:schemeClr val="tx1">
                    <a:lumMod val="50000"/>
                    <a:lumOff val="50000"/>
                  </a:schemeClr>
                </a:solidFill>
                <a:latin typeface="Helvetica Light" panose="020B0403020202020204" pitchFamily="34" charset="0"/>
                <a:ea typeface="Helvetica Light" charset="0"/>
                <a:cs typeface="Helvetica Light" charset="0"/>
                <a:sym typeface="Wingdings" pitchFamily="2" charset="2"/>
              </a:rPr>
              <a:t>At lowest order (tree level)</a:t>
            </a:r>
          </a:p>
        </p:txBody>
      </p:sp>
    </p:spTree>
    <p:extLst>
      <p:ext uri="{BB962C8B-B14F-4D97-AF65-F5344CB8AC3E}">
        <p14:creationId xmlns:p14="http://schemas.microsoft.com/office/powerpoint/2010/main" val="406035107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2A623-F702-795E-DD96-A170F6F1306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9E7E1E8D-206E-9D43-74A6-F6F319BC8B19}"/>
                  </a:ext>
                </a:extLst>
              </p:cNvPr>
              <p:cNvSpPr/>
              <p:nvPr/>
            </p:nvSpPr>
            <p:spPr>
              <a:xfrm>
                <a:off x="591667" y="1187217"/>
                <a:ext cx="10289529" cy="2277547"/>
              </a:xfrm>
              <a:prstGeom prst="rect">
                <a:avLst/>
              </a:prstGeom>
            </p:spPr>
            <p:txBody>
              <a:bodyPr wrap="square">
                <a:spAutoFit/>
              </a:bodyPr>
              <a:lstStyle/>
              <a:p>
                <a:pPr defTabSz="457200" fontAlgn="base">
                  <a:spcBef>
                    <a:spcPts val="2600"/>
                  </a:spcBef>
                  <a:spcAft>
                    <a:spcPct val="0"/>
                  </a:spcAft>
                  <a:defRPr/>
                </a:pPr>
                <a:r>
                  <a:rPr lang="en-US" sz="1600" dirty="0">
                    <a:solidFill>
                      <a:srgbClr val="000000"/>
                    </a:solidFill>
                    <a:latin typeface="Helvetica" pitchFamily="2" charset="0"/>
                  </a:rPr>
                  <a:t>A solution to the mass problem is to introduce a new complex scalar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which couples to the weak bosons and fermions, and </a:t>
                </a:r>
                <a:r>
                  <a:rPr lang="en-US" sz="1600" b="1" dirty="0">
                    <a:solidFill>
                      <a:srgbClr val="000000"/>
                    </a:solidFill>
                    <a:latin typeface="Helvetica" pitchFamily="2" charset="0"/>
                  </a:rPr>
                  <a:t>whose energy potential </a:t>
                </a:r>
                <a:r>
                  <a:rPr lang="en-US" sz="1600" dirty="0">
                    <a:solidFill>
                      <a:srgbClr val="000000"/>
                    </a:solidFill>
                    <a:latin typeface="Helvetica" pitchFamily="2" charset="0"/>
                  </a:rPr>
                  <a:t>is such that the field condensates below a critical temperature </a:t>
                </a:r>
                <a:r>
                  <a:rPr lang="en-US" sz="1600" i="1" dirty="0">
                    <a:solidFill>
                      <a:srgbClr val="000000"/>
                    </a:solidFill>
                    <a:latin typeface="Helvetica" pitchFamily="2" charset="0"/>
                  </a:rPr>
                  <a:t>T</a:t>
                </a:r>
                <a:r>
                  <a:rPr lang="en-US" sz="1600" baseline="-25000" dirty="0">
                    <a:solidFill>
                      <a:srgbClr val="000000"/>
                    </a:solidFill>
                    <a:latin typeface="Helvetica" pitchFamily="2" charset="0"/>
                  </a:rPr>
                  <a:t>EW</a:t>
                </a:r>
                <a:r>
                  <a:rPr lang="en-US" sz="1600" dirty="0">
                    <a:solidFill>
                      <a:srgbClr val="000000"/>
                    </a:solidFill>
                    <a:latin typeface="Helvetica" pitchFamily="2" charset="0"/>
                  </a:rPr>
                  <a:t> with a </a:t>
                </a:r>
                <a:r>
                  <a:rPr lang="en-US" sz="1600" b="1" dirty="0">
                    <a:solidFill>
                      <a:srgbClr val="000000"/>
                    </a:solidFill>
                    <a:latin typeface="Helvetica" pitchFamily="2" charset="0"/>
                  </a:rPr>
                  <a:t>non-zero vacuum expectation value </a:t>
                </a:r>
                <a14:m>
                  <m:oMath xmlns:m="http://schemas.openxmlformats.org/officeDocument/2006/math">
                    <m:d>
                      <m:dPr>
                        <m:begChr m:val="⟨"/>
                        <m:endChr m:val="⟩"/>
                        <m:ctrlPr>
                          <a:rPr lang="en-US" sz="1600" b="1" i="1" smtClean="0">
                            <a:solidFill>
                              <a:srgbClr val="000000"/>
                            </a:solidFill>
                            <a:latin typeface="Cambria Math" panose="02040503050406030204" pitchFamily="18" charset="0"/>
                          </a:rPr>
                        </m:ctrlPr>
                      </m:dPr>
                      <m:e>
                        <m:r>
                          <a:rPr lang="en-US" sz="1600" b="1" i="1" smtClean="0">
                            <a:solidFill>
                              <a:srgbClr val="000000"/>
                            </a:solidFill>
                            <a:latin typeface="Cambria Math" panose="02040503050406030204" pitchFamily="18" charset="0"/>
                          </a:rPr>
                          <m:t>𝟎</m:t>
                        </m:r>
                        <m:r>
                          <a:rPr lang="en-US" sz="1600" b="1" i="1" smtClean="0">
                            <a:solidFill>
                              <a:srgbClr val="000000"/>
                            </a:solidFill>
                            <a:latin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𝝓</m:t>
                        </m:r>
                        <m:r>
                          <a:rPr lang="en-US" sz="1600" b="1" i="1" smtClean="0">
                            <a:solidFill>
                              <a:srgbClr val="000000"/>
                            </a:solidFill>
                            <a:latin typeface="Cambria Math" panose="02040503050406030204" pitchFamily="18" charset="0"/>
                            <a:ea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𝟎</m:t>
                        </m:r>
                      </m:e>
                    </m:d>
                    <m:r>
                      <a:rPr lang="en-US" sz="1600" b="1" i="1" smtClean="0">
                        <a:solidFill>
                          <a:srgbClr val="000000"/>
                        </a:solidFill>
                        <a:latin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𝝊</m:t>
                    </m:r>
                    <m:r>
                      <a:rPr lang="en-US" sz="1600" b="1" i="1" smtClean="0">
                        <a:solidFill>
                          <a:srgbClr val="000000"/>
                        </a:solidFill>
                        <a:latin typeface="Cambria Math" panose="02040503050406030204" pitchFamily="18" charset="0"/>
                        <a:ea typeface="Cambria Math" panose="02040503050406030204" pitchFamily="18" charset="0"/>
                      </a:rPr>
                      <m:t>≠</m:t>
                    </m:r>
                    <m:r>
                      <a:rPr lang="en-US" sz="1600" b="1" i="1" smtClean="0">
                        <a:solidFill>
                          <a:srgbClr val="000000"/>
                        </a:solidFill>
                        <a:latin typeface="Cambria Math" panose="02040503050406030204" pitchFamily="18" charset="0"/>
                        <a:ea typeface="Cambria Math" panose="02040503050406030204" pitchFamily="18" charset="0"/>
                      </a:rPr>
                      <m:t>𝟎</m:t>
                    </m:r>
                  </m:oMath>
                </a14:m>
                <a:r>
                  <a:rPr kumimoji="0" lang="en-US" sz="1600" b="0" i="0" u="none" strike="noStrike" kern="1200" cap="none" spc="0" normalizeH="0" baseline="0" noProof="0" dirty="0">
                    <a:ln>
                      <a:noFill/>
                    </a:ln>
                    <a:solidFill>
                      <a:srgbClr val="000000"/>
                    </a:solidFill>
                    <a:effectLst/>
                    <a:uLnTx/>
                    <a:uFillTx/>
                    <a:latin typeface="Helvetica" pitchFamily="2" charset="0"/>
                  </a:rPr>
                  <a:t>, thus spontaneously breaking</a:t>
                </a:r>
                <a:r>
                  <a:rPr kumimoji="0" lang="en-US" sz="1600" b="0" i="0" u="none" strike="noStrike" kern="1200" cap="none" spc="0" normalizeH="0" noProof="0" dirty="0">
                    <a:ln>
                      <a:noFill/>
                    </a:ln>
                    <a:solidFill>
                      <a:srgbClr val="000000"/>
                    </a:solidFill>
                    <a:effectLst/>
                    <a:uLnTx/>
                    <a:uFillTx/>
                    <a:latin typeface="Helvetica" pitchFamily="2" charset="0"/>
                  </a:rPr>
                  <a:t> the symmetry of the vacuum</a:t>
                </a:r>
                <a:endParaRPr kumimoji="0" lang="en-US" sz="1600" b="0" i="0" u="none" strike="noStrike" kern="1200" cap="none" spc="0" normalizeH="0" baseline="0" noProof="0" dirty="0">
                  <a:ln>
                    <a:noFill/>
                  </a:ln>
                  <a:solidFill>
                    <a:srgbClr val="000000"/>
                  </a:solidFill>
                  <a:effectLst/>
                  <a:uLnTx/>
                  <a:uFillTx/>
                  <a:latin typeface="Helvetica" pitchFamily="2" charset="0"/>
                </a:endParaRPr>
              </a:p>
              <a:p>
                <a:pPr defTabSz="457200" fontAlgn="base">
                  <a:spcBef>
                    <a:spcPts val="1800"/>
                  </a:spcBef>
                  <a:spcAft>
                    <a:spcPct val="0"/>
                  </a:spcAft>
                  <a:defRPr/>
                </a:pPr>
                <a:r>
                  <a:rPr lang="en-US" sz="1600" dirty="0">
                    <a:solidFill>
                      <a:srgbClr val="000000"/>
                    </a:solidFill>
                    <a:latin typeface="Helvetica" pitchFamily="2" charset="0"/>
                  </a:rPr>
                  <a:t>This non-zero </a:t>
                </a:r>
                <a:r>
                  <a:rPr lang="en-US" sz="1600" b="1" dirty="0">
                    <a:solidFill>
                      <a:srgbClr val="000000"/>
                    </a:solidFill>
                    <a:latin typeface="Helvetica" pitchFamily="2" charset="0"/>
                  </a:rPr>
                  <a:t>Higgs field </a:t>
                </a:r>
                <a:r>
                  <a:rPr lang="en-US" sz="1600" dirty="0">
                    <a:solidFill>
                      <a:srgbClr val="000000"/>
                    </a:solidFill>
                    <a:latin typeface="Helvetica" pitchFamily="2" charset="0"/>
                  </a:rPr>
                  <a:t>fills all space. The interaction of a particle with the field                                                      gives the particle mass. The stronger the interaction, the greater the mass. </a:t>
                </a:r>
              </a:p>
              <a:p>
                <a:pPr defTabSz="457200" fontAlgn="base">
                  <a:spcBef>
                    <a:spcPts val="1800"/>
                  </a:spcBef>
                  <a:spcAft>
                    <a:spcPct val="0"/>
                  </a:spcAft>
                  <a:defRPr/>
                </a:pPr>
                <a:r>
                  <a:rPr lang="en-US" sz="1600" dirty="0">
                    <a:solidFill>
                      <a:srgbClr val="000000"/>
                    </a:solidFill>
                    <a:latin typeface="Helvetica" pitchFamily="2" charset="0"/>
                  </a:rPr>
                  <a:t>A local excitation of the Higgs field </a:t>
                </a:r>
                <a14:m>
                  <m:oMath xmlns:m="http://schemas.openxmlformats.org/officeDocument/2006/math">
                    <m:r>
                      <a:rPr lang="en-US" sz="1600" i="1">
                        <a:solidFill>
                          <a:srgbClr val="000000"/>
                        </a:solidFill>
                        <a:latin typeface="Cambria Math" panose="02040503050406030204" pitchFamily="18" charset="0"/>
                        <a:ea typeface="Cambria Math" panose="02040503050406030204" pitchFamily="18" charset="0"/>
                      </a:rPr>
                      <m:t>𝜙</m:t>
                    </m:r>
                  </m:oMath>
                </a14:m>
                <a:r>
                  <a:rPr lang="en-US" sz="1600" dirty="0">
                    <a:solidFill>
                      <a:srgbClr val="000000"/>
                    </a:solidFill>
                    <a:latin typeface="Helvetica" pitchFamily="2" charset="0"/>
                  </a:rPr>
                  <a:t> around its ground state is the </a:t>
                </a:r>
                <a:r>
                  <a:rPr lang="en-US" sz="1600" b="1" dirty="0">
                    <a:solidFill>
                      <a:srgbClr val="000000"/>
                    </a:solidFill>
                    <a:latin typeface="Helvetica" pitchFamily="2" charset="0"/>
                  </a:rPr>
                  <a:t>Higgs boson</a:t>
                </a:r>
              </a:p>
            </p:txBody>
          </p:sp>
        </mc:Choice>
        <mc:Fallback xmlns="">
          <p:sp>
            <p:nvSpPr>
              <p:cNvPr id="23" name="Rectangle 22">
                <a:extLst>
                  <a:ext uri="{FF2B5EF4-FFF2-40B4-BE49-F238E27FC236}">
                    <a16:creationId xmlns:a16="http://schemas.microsoft.com/office/drawing/2014/main" id="{9E7E1E8D-206E-9D43-74A6-F6F319BC8B19}"/>
                  </a:ext>
                </a:extLst>
              </p:cNvPr>
              <p:cNvSpPr>
                <a:spLocks noRot="1" noChangeAspect="1" noMove="1" noResize="1" noEditPoints="1" noAdjustHandles="1" noChangeArrowheads="1" noChangeShapeType="1" noTextEdit="1"/>
              </p:cNvSpPr>
              <p:nvPr/>
            </p:nvSpPr>
            <p:spPr>
              <a:xfrm>
                <a:off x="591667" y="1187217"/>
                <a:ext cx="10289529" cy="2277547"/>
              </a:xfrm>
              <a:prstGeom prst="rect">
                <a:avLst/>
              </a:prstGeom>
              <a:blipFill>
                <a:blip r:embed="rId2"/>
                <a:stretch>
                  <a:fillRect l="-247" t="-556" r="-2959" b="-2222"/>
                </a:stretch>
              </a:blipFill>
            </p:spPr>
            <p:txBody>
              <a:bodyPr/>
              <a:lstStyle/>
              <a:p>
                <a:r>
                  <a:rPr lang="en-CH">
                    <a:noFill/>
                  </a:rPr>
                  <a:t> </a:t>
                </a:r>
              </a:p>
            </p:txBody>
          </p:sp>
        </mc:Fallback>
      </mc:AlternateContent>
      <p:sp>
        <p:nvSpPr>
          <p:cNvPr id="12" name="TextBox 11">
            <a:extLst>
              <a:ext uri="{FF2B5EF4-FFF2-40B4-BE49-F238E27FC236}">
                <a16:creationId xmlns:a16="http://schemas.microsoft.com/office/drawing/2014/main" id="{931ED6F7-3567-5F57-F4E1-3F38B3A6907A}"/>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lang="en-US" sz="2800" b="1" dirty="0">
                <a:solidFill>
                  <a:srgbClr val="0D7FBF"/>
                </a:solidFill>
                <a:latin typeface="Helvetica" pitchFamily="2" charset="0"/>
                <a:ea typeface="Trebuchet MS" pitchFamily="-84" charset="0"/>
                <a:cs typeface="Helvetica Light"/>
              </a:rPr>
              <a:t>Gauge symmetry and the Higgs mechanism</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sp>
        <p:nvSpPr>
          <p:cNvPr id="13" name="Rectangle 12">
            <a:extLst>
              <a:ext uri="{FF2B5EF4-FFF2-40B4-BE49-F238E27FC236}">
                <a16:creationId xmlns:a16="http://schemas.microsoft.com/office/drawing/2014/main" id="{5B808A2D-DABC-914B-A858-C9E6170F9FFB}"/>
              </a:ext>
            </a:extLst>
          </p:cNvPr>
          <p:cNvSpPr/>
          <p:nvPr/>
        </p:nvSpPr>
        <p:spPr>
          <a:xfrm>
            <a:off x="591667" y="2506516"/>
            <a:ext cx="10760274" cy="754053"/>
          </a:xfrm>
          <a:prstGeom prst="rect">
            <a:avLst/>
          </a:prstGeom>
        </p:spPr>
        <p:txBody>
          <a:bodyPr wrap="square">
            <a:spAutoFit/>
          </a:bodyPr>
          <a:lstStyle/>
          <a:p>
            <a:pPr lvl="0" defTabSz="457200" fontAlgn="base">
              <a:spcBef>
                <a:spcPts val="1800"/>
              </a:spcBef>
              <a:spcAft>
                <a:spcPct val="0"/>
              </a:spcAft>
              <a:defRPr/>
            </a:pPr>
            <a:endParaRPr lang="en-US" sz="1600" dirty="0">
              <a:solidFill>
                <a:srgbClr val="000000"/>
              </a:solidFill>
              <a:latin typeface="Helvetica" pitchFamily="2" charset="0"/>
            </a:endParaRPr>
          </a:p>
          <a:p>
            <a:pPr lvl="0" defTabSz="457200" fontAlgn="base">
              <a:spcBef>
                <a:spcPts val="1800"/>
              </a:spcBef>
              <a:spcAft>
                <a:spcPct val="0"/>
              </a:spcAft>
              <a:defRPr/>
            </a:pPr>
            <a:endParaRPr lang="en-GB" sz="1200" dirty="0">
              <a:solidFill>
                <a:srgbClr val="000000">
                  <a:lumMod val="65000"/>
                  <a:lumOff val="35000"/>
                </a:srgbClr>
              </a:solidFill>
              <a:latin typeface="Helvetica" pitchFamily="2" charset="0"/>
              <a:cs typeface="Trebuchet MS"/>
            </a:endParaRPr>
          </a:p>
        </p:txBody>
      </p:sp>
      <p:pic>
        <p:nvPicPr>
          <p:cNvPr id="33" name="Picture 6" descr="Higgs Field and the Origin of Mass">
            <a:extLst>
              <a:ext uri="{FF2B5EF4-FFF2-40B4-BE49-F238E27FC236}">
                <a16:creationId xmlns:a16="http://schemas.microsoft.com/office/drawing/2014/main" id="{71A599E9-5808-C891-FDF8-65AA54347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3175" y="2262926"/>
            <a:ext cx="2713969" cy="1526537"/>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1">
            <a:extLst>
              <a:ext uri="{FF2B5EF4-FFF2-40B4-BE49-F238E27FC236}">
                <a16:creationId xmlns:a16="http://schemas.microsoft.com/office/drawing/2014/main" id="{3C9F8B4E-8FD0-ABC2-0DAC-68A0EDD1B0F5}"/>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grpSp>
        <p:nvGrpSpPr>
          <p:cNvPr id="2" name="Group 1">
            <a:extLst>
              <a:ext uri="{FF2B5EF4-FFF2-40B4-BE49-F238E27FC236}">
                <a16:creationId xmlns:a16="http://schemas.microsoft.com/office/drawing/2014/main" id="{085C2F33-206A-2687-578C-5A6F50C36223}"/>
              </a:ext>
            </a:extLst>
          </p:cNvPr>
          <p:cNvGrpSpPr/>
          <p:nvPr/>
        </p:nvGrpSpPr>
        <p:grpSpPr>
          <a:xfrm>
            <a:off x="591667" y="4137557"/>
            <a:ext cx="10435477" cy="2278880"/>
            <a:chOff x="591667" y="4203817"/>
            <a:chExt cx="10435477" cy="2278880"/>
          </a:xfrm>
        </p:grpSpPr>
        <p:pic>
          <p:nvPicPr>
            <p:cNvPr id="3" name="Picture 2">
              <a:extLst>
                <a:ext uri="{FF2B5EF4-FFF2-40B4-BE49-F238E27FC236}">
                  <a16:creationId xmlns:a16="http://schemas.microsoft.com/office/drawing/2014/main" id="{C67C9BE8-E1D8-31E6-622D-558E2835BE49}"/>
                </a:ext>
              </a:extLst>
            </p:cNvPr>
            <p:cNvPicPr>
              <a:picLocks noChangeAspect="1"/>
            </p:cNvPicPr>
            <p:nvPr/>
          </p:nvPicPr>
          <p:blipFill>
            <a:blip r:embed="rId4"/>
            <a:stretch>
              <a:fillRect/>
            </a:stretch>
          </p:blipFill>
          <p:spPr>
            <a:xfrm>
              <a:off x="653099" y="4623824"/>
              <a:ext cx="1330923" cy="1808541"/>
            </a:xfrm>
            <a:prstGeom prst="rect">
              <a:avLst/>
            </a:prstGeom>
          </p:spPr>
        </p:pic>
        <p:sp>
          <p:nvSpPr>
            <p:cNvPr id="4" name="TextBox 3">
              <a:extLst>
                <a:ext uri="{FF2B5EF4-FFF2-40B4-BE49-F238E27FC236}">
                  <a16:creationId xmlns:a16="http://schemas.microsoft.com/office/drawing/2014/main" id="{ED55074B-32A4-F562-0F86-60C173E4F6D2}"/>
                </a:ext>
              </a:extLst>
            </p:cNvPr>
            <p:cNvSpPr txBox="1"/>
            <p:nvPr/>
          </p:nvSpPr>
          <p:spPr>
            <a:xfrm>
              <a:off x="1955010" y="4762961"/>
              <a:ext cx="2083759" cy="1523494"/>
            </a:xfrm>
            <a:prstGeom prst="rect">
              <a:avLst/>
            </a:prstGeom>
            <a:noFill/>
          </p:spPr>
          <p:txBody>
            <a:bodyPr wrap="square" rtlCol="0">
              <a:spAutoFit/>
            </a:bodyPr>
            <a:lstStyle/>
            <a:p>
              <a:pPr marL="0">
                <a:spcBef>
                  <a:spcPts val="3000"/>
                </a:spcBef>
              </a:pPr>
              <a:r>
                <a:rPr lang="en-GB" sz="1100" dirty="0">
                  <a:solidFill>
                    <a:prstClr val="black"/>
                  </a:solidFill>
                  <a:latin typeface="Helvetica" pitchFamily="2" charset="0"/>
                  <a:ea typeface="Helvetica Light" charset="0"/>
                  <a:cs typeface="Helvetica Light" charset="0"/>
                  <a:sym typeface="Wingdings" pitchFamily="2" charset="2"/>
                  <a:hlinkClick r:id="rId5"/>
                </a:rPr>
                <a:t>Broken Symmetries and the Masses of Gauge Bosons</a:t>
              </a:r>
              <a:r>
                <a:rPr lang="en-GB" sz="1100" dirty="0">
                  <a:solidFill>
                    <a:prstClr val="black"/>
                  </a:solidFill>
                  <a:latin typeface="Helvetica" pitchFamily="2" charset="0"/>
                  <a:ea typeface="Helvetica Light" charset="0"/>
                  <a:cs typeface="Helvetica Light" charset="0"/>
                  <a:sym typeface="Wingdings" pitchFamily="2" charset="2"/>
                </a:rPr>
                <a:t> </a:t>
              </a:r>
              <a:r>
                <a:rPr lang="en-GB" sz="1100" dirty="0">
                  <a:solidFill>
                    <a:prstClr val="black"/>
                  </a:solidFill>
                  <a:latin typeface="Helvetica Light" charset="0"/>
                  <a:ea typeface="Helvetica Light" charset="0"/>
                  <a:cs typeface="Helvetica Light" charset="0"/>
                  <a:sym typeface="Wingdings" pitchFamily="2" charset="2"/>
                </a:rPr>
                <a:t>–– or how to change the course of physics </a:t>
              </a:r>
              <a:r>
                <a:rPr lang="en-GB" sz="1100" dirty="0">
                  <a:latin typeface="Helvetica Light" charset="0"/>
                  <a:ea typeface="Helvetica Light" charset="0"/>
                  <a:cs typeface="Helvetica Light" charset="0"/>
                  <a:sym typeface="Wingdings" pitchFamily="2" charset="2"/>
                </a:rPr>
                <a:t>with a good idea </a:t>
              </a:r>
              <a:r>
                <a:rPr lang="en-GB" sz="1100" dirty="0">
                  <a:solidFill>
                    <a:prstClr val="black"/>
                  </a:solidFill>
                  <a:latin typeface="Helvetica Light" charset="0"/>
                  <a:ea typeface="Helvetica Light" charset="0"/>
                  <a:cs typeface="Helvetica Light" charset="0"/>
                  <a:sym typeface="Wingdings" pitchFamily="2" charset="2"/>
                </a:rPr>
                <a:t>on two pages </a:t>
              </a:r>
              <a:r>
                <a:rPr lang="en-GB" sz="1100" dirty="0">
                  <a:latin typeface="Helvetica Light" charset="0"/>
                  <a:ea typeface="Helvetica Light" charset="0"/>
                  <a:cs typeface="Helvetica Light" charset="0"/>
                  <a:sym typeface="Wingdings" pitchFamily="2" charset="2"/>
                </a:rPr>
                <a:t>— together with the other famous works from his colleagues in 1964 </a:t>
              </a:r>
            </a:p>
            <a:p>
              <a:pPr marL="0">
                <a:spcBef>
                  <a:spcPts val="600"/>
                </a:spcBef>
              </a:pPr>
              <a:r>
                <a:rPr lang="en-GB" sz="1100" dirty="0">
                  <a:latin typeface="Helvetica Light" charset="0"/>
                  <a:ea typeface="Helvetica Light" charset="0"/>
                  <a:cs typeface="Helvetica Light" charset="0"/>
                  <a:sym typeface="Wingdings" pitchFamily="2" charset="2"/>
                </a:rPr>
                <a:t>[</a:t>
              </a:r>
              <a:r>
                <a:rPr lang="en-GB" sz="1100" i="1" dirty="0">
                  <a:latin typeface="Helvetica Light" charset="0"/>
                  <a:ea typeface="Helvetica Light" charset="0"/>
                  <a:cs typeface="Helvetica Light" charset="0"/>
                  <a:sym typeface="Wingdings" pitchFamily="2" charset="2"/>
                  <a:hlinkClick r:id="rId6"/>
                </a:rPr>
                <a:t>My life as a boson</a:t>
              </a:r>
              <a:r>
                <a:rPr lang="en-GB" sz="1100" dirty="0">
                  <a:latin typeface="Helvetica Light" charset="0"/>
                  <a:ea typeface="Helvetica Light" charset="0"/>
                  <a:cs typeface="Helvetica Light" charset="0"/>
                  <a:sym typeface="Wingdings" pitchFamily="2" charset="2"/>
                </a:rPr>
                <a:t>, 2010]</a:t>
              </a:r>
              <a:endParaRPr lang="en-CH" sz="1100" dirty="0">
                <a:latin typeface="Helvetica Light" charset="0"/>
                <a:ea typeface="Helvetica Light" charset="0"/>
                <a:cs typeface="Helvetica Light" charset="0"/>
                <a:sym typeface="Wingdings" pitchFamily="2" charset="2"/>
              </a:endParaRPr>
            </a:p>
          </p:txBody>
        </p:sp>
        <p:sp>
          <p:nvSpPr>
            <p:cNvPr id="5" name="Rectangle 4">
              <a:extLst>
                <a:ext uri="{FF2B5EF4-FFF2-40B4-BE49-F238E27FC236}">
                  <a16:creationId xmlns:a16="http://schemas.microsoft.com/office/drawing/2014/main" id="{8B7BD966-1A96-ADC0-7016-7E11021A34EC}"/>
                </a:ext>
              </a:extLst>
            </p:cNvPr>
            <p:cNvSpPr/>
            <p:nvPr/>
          </p:nvSpPr>
          <p:spPr>
            <a:xfrm>
              <a:off x="591667" y="4203817"/>
              <a:ext cx="3602260" cy="338554"/>
            </a:xfrm>
            <a:prstGeom prst="rect">
              <a:avLst/>
            </a:prstGeom>
          </p:spPr>
          <p:txBody>
            <a:bodyPr wrap="square">
              <a:spAutoFit/>
            </a:bodyPr>
            <a:lstStyle/>
            <a:p>
              <a:r>
                <a:rPr lang="en-GB" sz="1600" b="1" dirty="0">
                  <a:effectLst/>
                  <a:latin typeface="Helvetica" pitchFamily="2" charset="0"/>
                </a:rPr>
                <a:t>Peter Ware Higgs (1929 – 2024)</a:t>
              </a:r>
              <a:endParaRPr kumimoji="0" lang="en-GB" sz="1200" b="1" i="0" u="none" strike="noStrike" kern="1200" cap="none" spc="0" normalizeH="0" baseline="0" noProof="0" dirty="0">
                <a:ln>
                  <a:noFill/>
                </a:ln>
                <a:effectLst/>
                <a:uLnTx/>
                <a:uFillTx/>
                <a:latin typeface="Helvetica" pitchFamily="2" charset="0"/>
                <a:ea typeface="+mn-ea"/>
                <a:cs typeface="+mn-cs"/>
              </a:endParaRPr>
            </a:p>
          </p:txBody>
        </p:sp>
        <p:pic>
          <p:nvPicPr>
            <p:cNvPr id="6" name="Picture 5">
              <a:extLst>
                <a:ext uri="{FF2B5EF4-FFF2-40B4-BE49-F238E27FC236}">
                  <a16:creationId xmlns:a16="http://schemas.microsoft.com/office/drawing/2014/main" id="{B7CCC870-7118-30A1-01F3-E391980BE20D}"/>
                </a:ext>
              </a:extLst>
            </p:cNvPr>
            <p:cNvPicPr>
              <a:picLocks noChangeAspect="1"/>
            </p:cNvPicPr>
            <p:nvPr/>
          </p:nvPicPr>
          <p:blipFill>
            <a:blip r:embed="rId7"/>
            <a:stretch>
              <a:fillRect/>
            </a:stretch>
          </p:blipFill>
          <p:spPr>
            <a:xfrm>
              <a:off x="7759769" y="4298463"/>
              <a:ext cx="3267375" cy="2173982"/>
            </a:xfrm>
            <a:prstGeom prst="rect">
              <a:avLst/>
            </a:prstGeom>
          </p:spPr>
        </p:pic>
        <p:pic>
          <p:nvPicPr>
            <p:cNvPr id="7" name="Picture 6">
              <a:extLst>
                <a:ext uri="{FF2B5EF4-FFF2-40B4-BE49-F238E27FC236}">
                  <a16:creationId xmlns:a16="http://schemas.microsoft.com/office/drawing/2014/main" id="{B21D8D6A-0AC3-4661-FC6D-B1B12A4D77CF}"/>
                </a:ext>
              </a:extLst>
            </p:cNvPr>
            <p:cNvPicPr>
              <a:picLocks noChangeAspect="1"/>
            </p:cNvPicPr>
            <p:nvPr/>
          </p:nvPicPr>
          <p:blipFill>
            <a:blip r:embed="rId8"/>
            <a:stretch>
              <a:fillRect/>
            </a:stretch>
          </p:blipFill>
          <p:spPr>
            <a:xfrm>
              <a:off x="4419630" y="4298463"/>
              <a:ext cx="2898642" cy="2173982"/>
            </a:xfrm>
            <a:prstGeom prst="rect">
              <a:avLst/>
            </a:prstGeom>
          </p:spPr>
        </p:pic>
        <p:sp>
          <p:nvSpPr>
            <p:cNvPr id="8" name="TextBox 7">
              <a:extLst>
                <a:ext uri="{FF2B5EF4-FFF2-40B4-BE49-F238E27FC236}">
                  <a16:creationId xmlns:a16="http://schemas.microsoft.com/office/drawing/2014/main" id="{89075B6A-8E97-8996-6C79-89973EBAE932}"/>
                </a:ext>
              </a:extLst>
            </p:cNvPr>
            <p:cNvSpPr txBox="1"/>
            <p:nvPr/>
          </p:nvSpPr>
          <p:spPr>
            <a:xfrm>
              <a:off x="7760449" y="6051810"/>
              <a:ext cx="2337706" cy="430887"/>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Peter Higgs with Peter Jenni visiting ATLAS on 4 April 2008</a:t>
              </a:r>
            </a:p>
          </p:txBody>
        </p:sp>
        <p:sp>
          <p:nvSpPr>
            <p:cNvPr id="9" name="TextBox 8">
              <a:extLst>
                <a:ext uri="{FF2B5EF4-FFF2-40B4-BE49-F238E27FC236}">
                  <a16:creationId xmlns:a16="http://schemas.microsoft.com/office/drawing/2014/main" id="{1D9D3D21-08D5-2122-A4D0-2F158DCAF1F3}"/>
                </a:ext>
              </a:extLst>
            </p:cNvPr>
            <p:cNvSpPr txBox="1"/>
            <p:nvPr/>
          </p:nvSpPr>
          <p:spPr>
            <a:xfrm>
              <a:off x="4440728" y="6202182"/>
              <a:ext cx="2670924" cy="261610"/>
            </a:xfrm>
            <a:prstGeom prst="rect">
              <a:avLst/>
            </a:prstGeom>
            <a:noFill/>
          </p:spPr>
          <p:txBody>
            <a:bodyPr wrap="non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Peter Higgs and Fabiola on 4 July 2012</a:t>
              </a:r>
            </a:p>
          </p:txBody>
        </p:sp>
      </p:grpSp>
    </p:spTree>
    <p:extLst>
      <p:ext uri="{BB962C8B-B14F-4D97-AF65-F5344CB8AC3E}">
        <p14:creationId xmlns:p14="http://schemas.microsoft.com/office/powerpoint/2010/main" val="160140508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900C9AAB-A400-B240-88FF-9A5BCDB8FB2D}"/>
              </a:ext>
            </a:extLst>
          </p:cNvPr>
          <p:cNvSpPr txBox="1"/>
          <p:nvPr/>
        </p:nvSpPr>
        <p:spPr>
          <a:xfrm>
            <a:off x="178096" y="264651"/>
            <a:ext cx="11305525" cy="523220"/>
          </a:xfrm>
          <a:prstGeom prst="rect">
            <a:avLst/>
          </a:prstGeom>
          <a:noFill/>
        </p:spPr>
        <p:txBody>
          <a:bodyPr wrap="square" rtlCol="0">
            <a:spAutoFit/>
          </a:bodyPr>
          <a:lstStyle/>
          <a:p>
            <a:pPr lvl="0"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Gauge symmetry and the Higgs mechanism</a:t>
            </a:r>
            <a:endParaRPr lang="en-US" sz="2800" dirty="0">
              <a:solidFill>
                <a:srgbClr val="0D7FBF"/>
              </a:solidFill>
              <a:latin typeface="Helvetica Light" pitchFamily="2" charset="0"/>
              <a:ea typeface="Trebuchet MS" pitchFamily="-84" charset="0"/>
              <a:cs typeface="Helvetica Light"/>
            </a:endParaRPr>
          </a:p>
        </p:txBody>
      </p:sp>
      <p:sp>
        <p:nvSpPr>
          <p:cNvPr id="17" name="Slide Number Placeholder 1">
            <a:extLst>
              <a:ext uri="{FF2B5EF4-FFF2-40B4-BE49-F238E27FC236}">
                <a16:creationId xmlns:a16="http://schemas.microsoft.com/office/drawing/2014/main" id="{80DF1CB1-2143-F147-B266-22A3CE86B55F}"/>
              </a:ext>
            </a:extLst>
          </p:cNvPr>
          <p:cNvSpPr>
            <a:spLocks noGrp="1"/>
          </p:cNvSpPr>
          <p:nvPr>
            <p:ph type="sldNum" sz="quarter" idx="4"/>
          </p:nvPr>
        </p:nvSpPr>
        <p:spPr>
          <a:xfrm>
            <a:off x="8779265" y="6545797"/>
            <a:ext cx="2677001"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1C2F03-9E95-40C9-A99F-3C4F7EE8CF2A}" type="slidenum">
              <a:rPr kumimoji="0" lang="en-GB" sz="1400" b="0" i="0" u="none" strike="noStrike" kern="1200" cap="none" spc="0" normalizeH="0" baseline="0" noProof="0" smtClean="0">
                <a:ln>
                  <a:noFill/>
                </a:ln>
                <a:solidFill>
                  <a:srgbClr val="000000">
                    <a:lumMod val="50000"/>
                    <a:lumOff val="50000"/>
                  </a:srgbClr>
                </a:solidFill>
                <a:effectLst/>
                <a:uLnTx/>
                <a:uFillTx/>
                <a:latin typeface="Helvetica Light"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2" name="Rectangle 1">
            <a:extLst>
              <a:ext uri="{FF2B5EF4-FFF2-40B4-BE49-F238E27FC236}">
                <a16:creationId xmlns:a16="http://schemas.microsoft.com/office/drawing/2014/main" id="{51B526AC-AD03-C6BC-DCE2-0B85AB5DB386}"/>
              </a:ext>
            </a:extLst>
          </p:cNvPr>
          <p:cNvSpPr/>
          <p:nvPr/>
        </p:nvSpPr>
        <p:spPr>
          <a:xfrm>
            <a:off x="591667" y="1187217"/>
            <a:ext cx="10520834" cy="2985433"/>
          </a:xfrm>
          <a:prstGeom prst="rect">
            <a:avLst/>
          </a:prstGeom>
        </p:spPr>
        <p:txBody>
          <a:bodyPr wrap="square">
            <a:spAutoFit/>
          </a:bodyPr>
          <a:lstStyle/>
          <a:p>
            <a:pPr>
              <a:spcBef>
                <a:spcPts val="1800"/>
              </a:spcBef>
            </a:pPr>
            <a:r>
              <a:rPr lang="en-US" sz="1600" b="1" dirty="0">
                <a:latin typeface="Helvetica" pitchFamily="2" charset="0"/>
                <a:cs typeface="Trebuchet MS"/>
              </a:rPr>
              <a:t>A few further comments:</a:t>
            </a:r>
          </a:p>
          <a:p>
            <a:pPr marL="285750" indent="-285750">
              <a:spcBef>
                <a:spcPts val="2400"/>
              </a:spcBef>
              <a:buFont typeface="Arial" panose="020B0604020202020204" pitchFamily="34" charset="0"/>
              <a:buChar char="•"/>
            </a:pPr>
            <a:r>
              <a:rPr lang="en-US" sz="1600" dirty="0">
                <a:latin typeface="Helvetica" pitchFamily="2" charset="0"/>
                <a:cs typeface="Trebuchet MS"/>
              </a:rPr>
              <a:t>The mass values govern the history of the universe (incl. complex chemistry and life)                                         </a:t>
            </a:r>
            <a:r>
              <a:rPr lang="en-US" sz="1600" dirty="0">
                <a:latin typeface="Symbol" pitchFamily="2" charset="2"/>
                <a:cs typeface="Trebuchet MS"/>
              </a:rPr>
              <a:t>®</a:t>
            </a:r>
            <a:r>
              <a:rPr lang="en-US" sz="1600" dirty="0">
                <a:latin typeface="Helvetica" pitchFamily="2" charset="0"/>
                <a:cs typeface="Trebuchet MS"/>
              </a:rPr>
              <a:t> what would happen had we (or nature) a dial to change the particle masses? </a:t>
            </a:r>
            <a:r>
              <a:rPr lang="en-US" sz="1200" dirty="0">
                <a:latin typeface="Helvetica Light" panose="020B0403020202020204" pitchFamily="34" charset="0"/>
                <a:cs typeface="Trebuchet MS"/>
              </a:rPr>
              <a:t>[see </a:t>
            </a:r>
            <a:r>
              <a:rPr lang="en-US" sz="1200" dirty="0">
                <a:latin typeface="Helvetica Light" panose="020B0403020202020204" pitchFamily="34" charset="0"/>
                <a:cs typeface="Trebuchet MS"/>
                <a:hlinkClick r:id="rId2"/>
              </a:rPr>
              <a:t>R. Cahn</a:t>
            </a:r>
            <a:r>
              <a:rPr lang="en-US" sz="1200" dirty="0">
                <a:latin typeface="Helvetica Light" panose="020B0403020202020204" pitchFamily="34" charset="0"/>
                <a:cs typeface="Trebuchet MS"/>
              </a:rPr>
              <a:t>, 1996*]</a:t>
            </a:r>
            <a:endParaRPr lang="en-US" sz="2000" dirty="0">
              <a:latin typeface="Helvetica" pitchFamily="2" charset="0"/>
              <a:cs typeface="Trebuchet MS"/>
            </a:endParaRPr>
          </a:p>
          <a:p>
            <a:pPr marL="285750" indent="-285750">
              <a:spcBef>
                <a:spcPts val="2400"/>
              </a:spcBef>
              <a:buFont typeface="Arial" panose="020B0604020202020204" pitchFamily="34" charset="0"/>
              <a:buChar char="•"/>
            </a:pPr>
            <a:r>
              <a:rPr lang="en-US" sz="1600" dirty="0">
                <a:latin typeface="Helvetica" pitchFamily="2" charset="0"/>
                <a:cs typeface="Trebuchet MS"/>
              </a:rPr>
              <a:t>The vacuum energy density of the Higgs field is about 10</a:t>
            </a:r>
            <a:r>
              <a:rPr lang="en-US" sz="1600" baseline="30000" dirty="0">
                <a:latin typeface="Helvetica" pitchFamily="2" charset="0"/>
                <a:cs typeface="Trebuchet MS"/>
              </a:rPr>
              <a:t>55</a:t>
            </a:r>
            <a:r>
              <a:rPr lang="en-US" sz="1600" dirty="0">
                <a:latin typeface="Helvetica" pitchFamily="2" charset="0"/>
                <a:cs typeface="Trebuchet MS"/>
              </a:rPr>
              <a:t> times larger than the dark energy observed                </a:t>
            </a:r>
            <a:r>
              <a:rPr lang="en-US" sz="1600" dirty="0">
                <a:latin typeface="Symbol" pitchFamily="2" charset="2"/>
                <a:cs typeface="Trebuchet MS"/>
              </a:rPr>
              <a:t>®</a:t>
            </a:r>
            <a:r>
              <a:rPr lang="en-US" sz="1600" dirty="0">
                <a:latin typeface="Helvetica" pitchFamily="2" charset="0"/>
                <a:cs typeface="Trebuchet MS"/>
              </a:rPr>
              <a:t> “It would curve the universe into an object roughly the size of a football” </a:t>
            </a:r>
            <a:r>
              <a:rPr lang="en-US" sz="1200" dirty="0">
                <a:latin typeface="Helvetica Light" panose="020B0403020202020204" pitchFamily="34" charset="0"/>
                <a:cs typeface="Trebuchet MS"/>
              </a:rPr>
              <a:t>(Veltman, 1986) </a:t>
            </a:r>
          </a:p>
          <a:p>
            <a:pPr marL="285750" indent="-285750">
              <a:spcBef>
                <a:spcPts val="2400"/>
              </a:spcBef>
              <a:buFont typeface="Arial" panose="020B0604020202020204" pitchFamily="34" charset="0"/>
              <a:buChar char="•"/>
            </a:pPr>
            <a:r>
              <a:rPr lang="en-US" sz="1600" dirty="0">
                <a:latin typeface="Helvetica" pitchFamily="2" charset="0"/>
                <a:cs typeface="Trebuchet MS"/>
              </a:rPr>
              <a:t>The remarkable similarity between the Higgs mechanism and the Bardeen–Cooper–Schrieffer (BCS) theory of superconductivity, where the Bose condensation of a Cooper pair of two electrons plays the role of the Higgs   field </a:t>
            </a:r>
            <a:r>
              <a:rPr lang="en-US" sz="1400" dirty="0">
                <a:solidFill>
                  <a:schemeClr val="tx1">
                    <a:lumMod val="75000"/>
                    <a:lumOff val="25000"/>
                  </a:schemeClr>
                </a:solidFill>
                <a:latin typeface="Helvetica Light" panose="020B0403020202020204" pitchFamily="34" charset="0"/>
                <a:cs typeface="Trebuchet MS"/>
              </a:rPr>
              <a:t>(note: </a:t>
            </a:r>
            <a:r>
              <a:rPr lang="en-US" sz="1400" dirty="0" err="1">
                <a:solidFill>
                  <a:schemeClr val="tx1">
                    <a:lumMod val="75000"/>
                    <a:lumOff val="25000"/>
                  </a:schemeClr>
                </a:solidFill>
                <a:latin typeface="Helvetica Light" panose="020B0403020202020204" pitchFamily="34" charset="0"/>
              </a:rPr>
              <a:t>T</a:t>
            </a:r>
            <a:r>
              <a:rPr lang="en-US" sz="1400" baseline="-25000" dirty="0" err="1">
                <a:solidFill>
                  <a:schemeClr val="tx1">
                    <a:lumMod val="75000"/>
                    <a:lumOff val="25000"/>
                  </a:schemeClr>
                </a:solidFill>
                <a:latin typeface="Helvetica Light" panose="020B0403020202020204" pitchFamily="34" charset="0"/>
              </a:rPr>
              <a:t>crit</a:t>
            </a:r>
            <a:r>
              <a:rPr lang="en-US" sz="1400" dirty="0">
                <a:solidFill>
                  <a:schemeClr val="tx1">
                    <a:lumMod val="75000"/>
                    <a:lumOff val="25000"/>
                  </a:schemeClr>
                </a:solidFill>
                <a:latin typeface="Helvetica Light" panose="020B0403020202020204" pitchFamily="34" charset="0"/>
              </a:rPr>
              <a:t> = T</a:t>
            </a:r>
            <a:r>
              <a:rPr lang="en-US" sz="1400" baseline="-25000" dirty="0">
                <a:solidFill>
                  <a:schemeClr val="tx1">
                    <a:lumMod val="75000"/>
                    <a:lumOff val="25000"/>
                  </a:schemeClr>
                </a:solidFill>
                <a:latin typeface="Helvetica Light" panose="020B0403020202020204" pitchFamily="34" charset="0"/>
              </a:rPr>
              <a:t>EW  </a:t>
            </a:r>
            <a:r>
              <a:rPr lang="en-US" sz="1400" dirty="0">
                <a:solidFill>
                  <a:schemeClr val="tx1">
                    <a:lumMod val="75000"/>
                    <a:lumOff val="25000"/>
                  </a:schemeClr>
                </a:solidFill>
                <a:latin typeface="Helvetica Light" panose="020B0403020202020204" pitchFamily="34" charset="0"/>
              </a:rPr>
              <a:t>~ 10</a:t>
            </a:r>
            <a:r>
              <a:rPr lang="en-US" sz="1400" baseline="30000" dirty="0">
                <a:solidFill>
                  <a:schemeClr val="tx1">
                    <a:lumMod val="75000"/>
                    <a:lumOff val="25000"/>
                  </a:schemeClr>
                </a:solidFill>
                <a:latin typeface="Helvetica Light" panose="020B0403020202020204" pitchFamily="34" charset="0"/>
              </a:rPr>
              <a:t>15</a:t>
            </a:r>
            <a:r>
              <a:rPr lang="en-US" sz="1400" dirty="0">
                <a:solidFill>
                  <a:schemeClr val="tx1">
                    <a:lumMod val="75000"/>
                    <a:lumOff val="25000"/>
                  </a:schemeClr>
                </a:solidFill>
                <a:latin typeface="Helvetica Light" panose="020B0403020202020204" pitchFamily="34" charset="0"/>
              </a:rPr>
              <a:t> K!)</a:t>
            </a:r>
            <a:r>
              <a:rPr lang="en-US" sz="1600" dirty="0">
                <a:latin typeface="Helvetica" pitchFamily="2" charset="0"/>
                <a:cs typeface="Trebuchet MS"/>
              </a:rPr>
              <a:t>, raises the question whether the Higgs boson might not be elementary after all</a:t>
            </a:r>
          </a:p>
        </p:txBody>
      </p:sp>
    </p:spTree>
    <p:extLst>
      <p:ext uri="{BB962C8B-B14F-4D97-AF65-F5344CB8AC3E}">
        <p14:creationId xmlns:p14="http://schemas.microsoft.com/office/powerpoint/2010/main" val="386172207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61067A-02C8-E644-8B98-24DD4F47135D}"/>
              </a:ext>
            </a:extLst>
          </p:cNvPr>
          <p:cNvSpPr/>
          <p:nvPr/>
        </p:nvSpPr>
        <p:spPr>
          <a:xfrm>
            <a:off x="0" y="0"/>
            <a:ext cx="11483621" cy="6858000"/>
          </a:xfrm>
          <a:prstGeom prst="rect">
            <a:avLst/>
          </a:prstGeom>
          <a:solidFill>
            <a:srgbClr val="1B1E35"/>
          </a:solidFill>
          <a:ln>
            <a:solidFill>
              <a:schemeClr val="tx1"/>
            </a:solidFill>
          </a:ln>
        </p:spPr>
        <p:txBody>
          <a:bodyPr wrap="square" rtlCol="0" anchor="ctr">
            <a:spAutoFit/>
          </a:bodyPr>
          <a:lstStyle/>
          <a:p>
            <a:pPr algn="l"/>
            <a:endParaRPr lang="en-CH" sz="1600">
              <a:latin typeface="Helvetica" pitchFamily="2" charset="0"/>
            </a:endParaRPr>
          </a:p>
        </p:txBody>
      </p:sp>
      <p:pic>
        <p:nvPicPr>
          <p:cNvPr id="3" name="Picture 2">
            <a:extLst>
              <a:ext uri="{FF2B5EF4-FFF2-40B4-BE49-F238E27FC236}">
                <a16:creationId xmlns:a16="http://schemas.microsoft.com/office/drawing/2014/main" id="{E191ED03-7413-06D2-6410-2B63D972A8FE}"/>
              </a:ext>
            </a:extLst>
          </p:cNvPr>
          <p:cNvPicPr>
            <a:picLocks noChangeAspect="1"/>
          </p:cNvPicPr>
          <p:nvPr/>
        </p:nvPicPr>
        <p:blipFill rotWithShape="1">
          <a:blip r:embed="rId2"/>
          <a:srcRect l="1096"/>
          <a:stretch/>
        </p:blipFill>
        <p:spPr>
          <a:xfrm>
            <a:off x="5956300" y="68"/>
            <a:ext cx="5080000" cy="6857932"/>
          </a:xfrm>
          <a:prstGeom prst="rect">
            <a:avLst/>
          </a:prstGeom>
          <a:effectLst>
            <a:outerShdw blurRad="333952" sx="102000" sy="102000" algn="ctr" rotWithShape="0">
              <a:prstClr val="black"/>
            </a:outerShdw>
          </a:effectLst>
        </p:spPr>
      </p:pic>
      <p:sp>
        <p:nvSpPr>
          <p:cNvPr id="5" name="Rounded Rectangle 4">
            <a:extLst>
              <a:ext uri="{FF2B5EF4-FFF2-40B4-BE49-F238E27FC236}">
                <a16:creationId xmlns:a16="http://schemas.microsoft.com/office/drawing/2014/main" id="{9420FB07-D1D4-05EB-BF2F-9384950C068C}"/>
              </a:ext>
            </a:extLst>
          </p:cNvPr>
          <p:cNvSpPr/>
          <p:nvPr/>
        </p:nvSpPr>
        <p:spPr>
          <a:xfrm>
            <a:off x="543189" y="2820478"/>
            <a:ext cx="5792298" cy="1656822"/>
          </a:xfrm>
          <a:prstGeom prst="roundRect">
            <a:avLst>
              <a:gd name="adj" fmla="val 4717"/>
            </a:avLst>
          </a:prstGeom>
          <a:solidFill>
            <a:srgbClr val="3A3F64">
              <a:alpha val="74000"/>
            </a:srgbClr>
          </a:solidFill>
        </p:spPr>
        <p:txBody>
          <a:bodyPr wrap="square" rtlCol="0" anchor="ctr">
            <a:spAutoFit/>
          </a:bodyPr>
          <a:lstStyle/>
          <a:p>
            <a:pPr algn="l"/>
            <a:endParaRPr lang="en-CH" sz="1600">
              <a:latin typeface="Helvetica" pitchFamily="2" charset="0"/>
            </a:endParaRPr>
          </a:p>
        </p:txBody>
      </p:sp>
      <p:sp>
        <p:nvSpPr>
          <p:cNvPr id="6" name="Rectangle 5">
            <a:extLst>
              <a:ext uri="{FF2B5EF4-FFF2-40B4-BE49-F238E27FC236}">
                <a16:creationId xmlns:a16="http://schemas.microsoft.com/office/drawing/2014/main" id="{3FDBAB0D-44B5-DC3A-5C81-0E2E6498C29D}"/>
              </a:ext>
            </a:extLst>
          </p:cNvPr>
          <p:cNvSpPr/>
          <p:nvPr/>
        </p:nvSpPr>
        <p:spPr>
          <a:xfrm>
            <a:off x="691934" y="2958774"/>
            <a:ext cx="5306122" cy="1384995"/>
          </a:xfrm>
          <a:prstGeom prst="rect">
            <a:avLst/>
          </a:prstGeom>
          <a:noFill/>
        </p:spPr>
        <p:txBody>
          <a:bodyPr wrap="square">
            <a:spAutoFit/>
          </a:bodyPr>
          <a:lstStyle/>
          <a:p>
            <a:pPr algn="ctr">
              <a:spcBef>
                <a:spcPts val="3000"/>
              </a:spcBef>
            </a:pPr>
            <a:r>
              <a:rPr lang="en-GB" sz="2800" dirty="0">
                <a:solidFill>
                  <a:schemeClr val="bg1"/>
                </a:solidFill>
                <a:latin typeface="Helvetica Light" panose="020B0403020202020204" pitchFamily="34" charset="0"/>
                <a:ea typeface="Helvetica Light" charset="0"/>
                <a:cs typeface="Helvetica Light" charset="0"/>
                <a:sym typeface="Wingdings" pitchFamily="2" charset="2"/>
              </a:rPr>
              <a:t>To prove it one had to find and measure a new particle: the mysterious </a:t>
            </a:r>
            <a:r>
              <a:rPr lang="en-GB" sz="2800" b="1" dirty="0">
                <a:solidFill>
                  <a:srgbClr val="FF0000"/>
                </a:solidFill>
                <a:latin typeface="Helvetica" pitchFamily="2" charset="0"/>
                <a:ea typeface="Helvetica Light" charset="0"/>
                <a:cs typeface="Helvetica Light" charset="0"/>
                <a:sym typeface="Wingdings" pitchFamily="2" charset="2"/>
              </a:rPr>
              <a:t>Higgs boson</a:t>
            </a:r>
          </a:p>
        </p:txBody>
      </p:sp>
      <p:sp>
        <p:nvSpPr>
          <p:cNvPr id="7" name="TextBox 6">
            <a:extLst>
              <a:ext uri="{FF2B5EF4-FFF2-40B4-BE49-F238E27FC236}">
                <a16:creationId xmlns:a16="http://schemas.microsoft.com/office/drawing/2014/main" id="{7134E338-94D2-F6CB-F00A-59F470AE1FBD}"/>
              </a:ext>
            </a:extLst>
          </p:cNvPr>
          <p:cNvSpPr txBox="1"/>
          <p:nvPr/>
        </p:nvSpPr>
        <p:spPr>
          <a:xfrm>
            <a:off x="436563" y="1734370"/>
            <a:ext cx="4755562" cy="646331"/>
          </a:xfrm>
          <a:prstGeom prst="rect">
            <a:avLst/>
          </a:prstGeom>
          <a:noFill/>
        </p:spPr>
        <p:txBody>
          <a:bodyPr wrap="square" rtlCol="0">
            <a:spAutoFit/>
          </a:bodyPr>
          <a:lstStyle/>
          <a:p>
            <a:pPr marL="0">
              <a:spcBef>
                <a:spcPts val="3000"/>
              </a:spcBef>
            </a:pPr>
            <a:r>
              <a:rPr lang="en-GB">
                <a:solidFill>
                  <a:schemeClr val="bg1"/>
                </a:solidFill>
                <a:latin typeface="Helvetica" pitchFamily="2" charset="0"/>
                <a:ea typeface="Helvetica Light" charset="0"/>
                <a:cs typeface="Helvetica Light" charset="0"/>
                <a:sym typeface="Wingdings" pitchFamily="2" charset="2"/>
              </a:rPr>
              <a:t>The Higgs mechanism was only a hypothesis before the start of the LHC</a:t>
            </a:r>
          </a:p>
        </p:txBody>
      </p:sp>
      <p:sp>
        <p:nvSpPr>
          <p:cNvPr id="10" name="Rectangle 9">
            <a:extLst>
              <a:ext uri="{FF2B5EF4-FFF2-40B4-BE49-F238E27FC236}">
                <a16:creationId xmlns:a16="http://schemas.microsoft.com/office/drawing/2014/main" id="{DA6DC1B1-2A91-300E-25B5-3CBE9E7A3D35}"/>
              </a:ext>
            </a:extLst>
          </p:cNvPr>
          <p:cNvSpPr/>
          <p:nvPr/>
        </p:nvSpPr>
        <p:spPr>
          <a:xfrm>
            <a:off x="8544982" y="6557298"/>
            <a:ext cx="2667000" cy="246221"/>
          </a:xfrm>
          <a:prstGeom prst="rect">
            <a:avLst/>
          </a:prstGeom>
        </p:spPr>
        <p:txBody>
          <a:bodyPr wrap="square">
            <a:spAutoFit/>
          </a:bodyPr>
          <a:lstStyle/>
          <a:p>
            <a:pPr algn="r"/>
            <a:r>
              <a:rPr lang="en-US" sz="1000" dirty="0">
                <a:solidFill>
                  <a:schemeClr val="bg1">
                    <a:lumMod val="75000"/>
                  </a:schemeClr>
                </a:solidFill>
                <a:latin typeface="Trebuchet MS"/>
                <a:cs typeface="Trebuchet MS"/>
              </a:rPr>
              <a:t>http://</a:t>
            </a:r>
            <a:r>
              <a:rPr lang="en-US" sz="1000" dirty="0" err="1">
                <a:solidFill>
                  <a:schemeClr val="bg1">
                    <a:lumMod val="75000"/>
                  </a:schemeClr>
                </a:solidFill>
                <a:latin typeface="Trebuchet MS"/>
                <a:cs typeface="Trebuchet MS"/>
              </a:rPr>
              <a:t>www.shardcore.org</a:t>
            </a:r>
            <a:r>
              <a:rPr lang="en-US" sz="1000" dirty="0">
                <a:solidFill>
                  <a:schemeClr val="bg1">
                    <a:lumMod val="75000"/>
                  </a:schemeClr>
                </a:solidFill>
                <a:latin typeface="Trebuchet MS"/>
                <a:cs typeface="Trebuchet MS"/>
              </a:rPr>
              <a:t>/</a:t>
            </a:r>
            <a:endParaRPr lang="en-GB" sz="1000" dirty="0">
              <a:solidFill>
                <a:schemeClr val="bg1">
                  <a:lumMod val="75000"/>
                </a:schemeClr>
              </a:solidFill>
              <a:latin typeface="Trebuchet MS"/>
              <a:cs typeface="Trebuchet MS"/>
            </a:endParaRPr>
          </a:p>
        </p:txBody>
      </p:sp>
    </p:spTree>
    <p:extLst>
      <p:ext uri="{BB962C8B-B14F-4D97-AF65-F5344CB8AC3E}">
        <p14:creationId xmlns:p14="http://schemas.microsoft.com/office/powerpoint/2010/main" val="6361399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F0397EB1-DC8F-2D43-8EBB-6B1A157AECB3}"/>
              </a:ext>
            </a:extLst>
          </p:cNvPr>
          <p:cNvSpPr>
            <a:spLocks noGrp="1"/>
          </p:cNvSpPr>
          <p:nvPr>
            <p:ph type="sldNum" sz="quarter" idx="4"/>
          </p:nvPr>
        </p:nvSpPr>
        <p:spPr>
          <a:xfrm>
            <a:off x="8779265" y="6545797"/>
            <a:ext cx="2677001" cy="365125"/>
          </a:xfrm>
        </p:spPr>
        <p:txBody>
          <a:bodyPr/>
          <a:lstStyle/>
          <a:p>
            <a:pPr defTabSz="457200" fontAlgn="base">
              <a:spcBef>
                <a:spcPct val="0"/>
              </a:spcBef>
              <a:spcAft>
                <a:spcPct val="0"/>
              </a:spcAft>
              <a:defRPr/>
            </a:pPr>
            <a:fld id="{611C2F03-9E95-40C9-A99F-3C4F7EE8CF2A}" type="slidenum">
              <a:rPr lang="en-GB">
                <a:solidFill>
                  <a:srgbClr val="000000">
                    <a:lumMod val="50000"/>
                    <a:lumOff val="50000"/>
                  </a:srgbClr>
                </a:solidFill>
              </a:rPr>
              <a:pPr defTabSz="457200" fontAlgn="base">
                <a:spcBef>
                  <a:spcPct val="0"/>
                </a:spcBef>
                <a:spcAft>
                  <a:spcPct val="0"/>
                </a:spcAft>
                <a:defRPr/>
              </a:pPr>
              <a:t>15</a:t>
            </a:fld>
            <a:endParaRPr lang="en-GB" dirty="0">
              <a:solidFill>
                <a:srgbClr val="000000">
                  <a:lumMod val="50000"/>
                  <a:lumOff val="50000"/>
                </a:srgbClr>
              </a:solidFill>
            </a:endParaRPr>
          </a:p>
        </p:txBody>
      </p:sp>
      <p:pic>
        <p:nvPicPr>
          <p:cNvPr id="7" name="Picture 6">
            <a:extLst>
              <a:ext uri="{FF2B5EF4-FFF2-40B4-BE49-F238E27FC236}">
                <a16:creationId xmlns:a16="http://schemas.microsoft.com/office/drawing/2014/main" id="{2A3300F6-9890-A94C-A84F-7CC5711E1060}"/>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23945" t="2637" r="23759" b="2394"/>
          <a:stretch/>
        </p:blipFill>
        <p:spPr bwMode="auto">
          <a:xfrm>
            <a:off x="10058400" y="336635"/>
            <a:ext cx="1086989" cy="1096647"/>
          </a:xfrm>
          <a:prstGeom prst="rect">
            <a:avLst/>
          </a:prstGeom>
          <a:noFill/>
          <a:extLst>
            <a:ext uri="{909E8E84-426E-40DD-AFC4-6F175D3DCCD1}">
              <a14:hiddenFill xmlns:a14="http://schemas.microsoft.com/office/drawing/2010/main">
                <a:solidFill>
                  <a:srgbClr val="FFFFFF"/>
                </a:solidFill>
              </a14:hiddenFill>
            </a:ext>
          </a:extLst>
        </p:spPr>
      </p:pic>
      <p:pic>
        <p:nvPicPr>
          <p:cNvPr id="21" name="Espace réservé du contenu 10">
            <a:extLst>
              <a:ext uri="{FF2B5EF4-FFF2-40B4-BE49-F238E27FC236}">
                <a16:creationId xmlns:a16="http://schemas.microsoft.com/office/drawing/2014/main" id="{24A98C3D-D453-7740-8D31-FD981451217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 y="-16292"/>
            <a:ext cx="11472863" cy="6874292"/>
          </a:xfrm>
          <a:prstGeom prst="rect">
            <a:avLst/>
          </a:prstGeom>
        </p:spPr>
      </p:pic>
      <p:sp>
        <p:nvSpPr>
          <p:cNvPr id="22" name="Rectangle 21">
            <a:extLst>
              <a:ext uri="{FF2B5EF4-FFF2-40B4-BE49-F238E27FC236}">
                <a16:creationId xmlns:a16="http://schemas.microsoft.com/office/drawing/2014/main" id="{9A7E266C-060B-284F-8B6A-318C26056746}"/>
              </a:ext>
            </a:extLst>
          </p:cNvPr>
          <p:cNvSpPr/>
          <p:nvPr/>
        </p:nvSpPr>
        <p:spPr>
          <a:xfrm>
            <a:off x="7938052" y="0"/>
            <a:ext cx="3534811"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sp>
        <p:nvSpPr>
          <p:cNvPr id="23" name="Titre 4">
            <a:extLst>
              <a:ext uri="{FF2B5EF4-FFF2-40B4-BE49-F238E27FC236}">
                <a16:creationId xmlns:a16="http://schemas.microsoft.com/office/drawing/2014/main" id="{75FC723C-B088-C84B-B59B-D878698E4FDE}"/>
              </a:ext>
            </a:extLst>
          </p:cNvPr>
          <p:cNvSpPr txBox="1">
            <a:spLocks/>
          </p:cNvSpPr>
          <p:nvPr/>
        </p:nvSpPr>
        <p:spPr>
          <a:xfrm>
            <a:off x="8242893" y="1370306"/>
            <a:ext cx="3511208" cy="1320043"/>
          </a:xfrm>
          <a:prstGeom prst="rect">
            <a:avLst/>
          </a:prstGeom>
        </p:spPr>
        <p:txBody>
          <a:bodyPr vert="horz" lIns="0" tIns="0" rIns="0" bIns="0" rtlCol="0" anchor="t" anchorCtr="0">
            <a:normAutofit/>
          </a:bodyPr>
          <a:lstStyle>
            <a:lvl1pPr algn="ctr" defTabSz="914400" rtl="0" eaLnBrk="1" latinLnBrk="0" hangingPunct="1">
              <a:lnSpc>
                <a:spcPct val="90000"/>
              </a:lnSpc>
              <a:spcBef>
                <a:spcPct val="0"/>
              </a:spcBef>
              <a:buNone/>
              <a:defRPr sz="4200" kern="1200">
                <a:solidFill>
                  <a:schemeClr val="tx1"/>
                </a:solidFill>
                <a:latin typeface="+mj-lt"/>
                <a:ea typeface="+mj-ea"/>
                <a:cs typeface="+mj-cs"/>
              </a:defRPr>
            </a:lvl1pPr>
          </a:lstStyle>
          <a:p>
            <a:pPr algn="l"/>
            <a:r>
              <a:rPr lang="en-GB" sz="3600" dirty="0">
                <a:solidFill>
                  <a:srgbClr val="FFFFFF"/>
                </a:solidFill>
                <a:latin typeface="Helvetica" pitchFamily="2" charset="0"/>
              </a:rPr>
              <a:t>Large Hadron Collider (LHC)</a:t>
            </a:r>
          </a:p>
        </p:txBody>
      </p:sp>
      <p:sp>
        <p:nvSpPr>
          <p:cNvPr id="24" name="Espace réservé du contenu 2">
            <a:extLst>
              <a:ext uri="{FF2B5EF4-FFF2-40B4-BE49-F238E27FC236}">
                <a16:creationId xmlns:a16="http://schemas.microsoft.com/office/drawing/2014/main" id="{911DCE09-0762-2544-AE1C-6CC6BCE81C6A}"/>
              </a:ext>
            </a:extLst>
          </p:cNvPr>
          <p:cNvSpPr txBox="1">
            <a:spLocks/>
          </p:cNvSpPr>
          <p:nvPr/>
        </p:nvSpPr>
        <p:spPr>
          <a:xfrm>
            <a:off x="8242893" y="2716791"/>
            <a:ext cx="3094104" cy="2797408"/>
          </a:xfrm>
          <a:prstGeom prst="rect">
            <a:avLst/>
          </a:prstGeom>
        </p:spPr>
        <p:txBody>
          <a:bodyPr vert="horz" wrap="square" lIns="0" tIns="0" rIns="0" bIns="0" rtlCol="0">
            <a:normAutofit lnSpcReduction="10000"/>
          </a:bodyPr>
          <a:lstStyle>
            <a:lvl1pPr marL="0" indent="0" algn="l" defTabSz="914400" rtl="0" eaLnBrk="1" latinLnBrk="0" hangingPunct="1">
              <a:lnSpc>
                <a:spcPct val="90000"/>
              </a:lnSpc>
              <a:spcBef>
                <a:spcPts val="1000"/>
              </a:spcBef>
              <a:buFont typeface="Arial"/>
              <a:buNone/>
              <a:defRPr sz="2800" kern="1200">
                <a:solidFill>
                  <a:schemeClr val="accent6"/>
                </a:solidFill>
                <a:latin typeface="+mn-lt"/>
                <a:ea typeface="+mn-ea"/>
                <a:cs typeface="+mn-cs"/>
              </a:defRPr>
            </a:lvl1pPr>
            <a:lvl2pPr marL="800100" indent="-342900" algn="l" defTabSz="914400" rtl="0" eaLnBrk="1" latinLnBrk="0" hangingPunct="1">
              <a:lnSpc>
                <a:spcPct val="90000"/>
              </a:lnSpc>
              <a:spcBef>
                <a:spcPts val="500"/>
              </a:spcBef>
              <a:buFont typeface="Arial" charset="0"/>
              <a:buChar char="•"/>
              <a:defRPr sz="2400" kern="1200">
                <a:solidFill>
                  <a:schemeClr val="accent6"/>
                </a:solidFill>
                <a:latin typeface="+mn-lt"/>
                <a:ea typeface="+mn-ea"/>
                <a:cs typeface="+mn-cs"/>
              </a:defRPr>
            </a:lvl2pPr>
            <a:lvl3pPr marL="1257300" indent="-342900" algn="l" defTabSz="914400" rtl="0" eaLnBrk="1" latinLnBrk="0" hangingPunct="1">
              <a:lnSpc>
                <a:spcPct val="90000"/>
              </a:lnSpc>
              <a:spcBef>
                <a:spcPts val="500"/>
              </a:spcBef>
              <a:buFont typeface="Arial"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27 km underground accelerator and collider </a:t>
            </a: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Superconducting magnets </a:t>
            </a:r>
            <a:r>
              <a:rPr lang="en-GB" sz="1500" dirty="0">
                <a:solidFill>
                  <a:srgbClr val="FFFFFF"/>
                </a:solidFill>
                <a:latin typeface="Helvetica" pitchFamily="2" charset="0"/>
                <a:ea typeface="Arial" charset="0"/>
                <a:cs typeface="Arial" charset="0"/>
              </a:rPr>
              <a:t>(1.9 K = –271.3 °C)</a:t>
            </a:r>
            <a:r>
              <a:rPr lang="en-GB" sz="1800" dirty="0">
                <a:solidFill>
                  <a:srgbClr val="FFFFFF"/>
                </a:solidFill>
                <a:latin typeface="Helvetica" pitchFamily="2" charset="0"/>
                <a:ea typeface="Arial" charset="0"/>
                <a:cs typeface="Arial" charset="0"/>
              </a:rPr>
              <a:t> steer the particles around the ring</a:t>
            </a:r>
          </a:p>
          <a:p>
            <a:pPr marL="342900" indent="-342900">
              <a:lnSpc>
                <a:spcPct val="100000"/>
              </a:lnSpc>
              <a:spcBef>
                <a:spcPts val="1800"/>
              </a:spcBef>
              <a:buFont typeface="Arial" charset="0"/>
              <a:buChar char="•"/>
            </a:pPr>
            <a:r>
              <a:rPr lang="en-GB" sz="1800" dirty="0">
                <a:solidFill>
                  <a:srgbClr val="FFFFFF"/>
                </a:solidFill>
                <a:latin typeface="Helvetica" pitchFamily="2" charset="0"/>
                <a:ea typeface="Arial" charset="0"/>
                <a:cs typeface="Arial" charset="0"/>
              </a:rPr>
              <a:t>Proton and ions are accelerated to multi-TeV scale energies before they collide</a:t>
            </a:r>
          </a:p>
        </p:txBody>
      </p:sp>
      <p:sp>
        <p:nvSpPr>
          <p:cNvPr id="8" name="TextBox 7">
            <a:extLst>
              <a:ext uri="{FF2B5EF4-FFF2-40B4-BE49-F238E27FC236}">
                <a16:creationId xmlns:a16="http://schemas.microsoft.com/office/drawing/2014/main" id="{66307877-23E6-2141-819C-A72B92A90438}"/>
              </a:ext>
            </a:extLst>
          </p:cNvPr>
          <p:cNvSpPr txBox="1"/>
          <p:nvPr/>
        </p:nvSpPr>
        <p:spPr>
          <a:xfrm>
            <a:off x="111512" y="6545797"/>
            <a:ext cx="5464958" cy="246221"/>
          </a:xfrm>
          <a:prstGeom prst="rect">
            <a:avLst/>
          </a:prstGeom>
          <a:noFill/>
        </p:spPr>
        <p:txBody>
          <a:bodyPr wrap="none" rtlCol="0">
            <a:spAutoFit/>
          </a:bodyPr>
          <a:lstStyle/>
          <a:p>
            <a:pPr marL="0">
              <a:spcBef>
                <a:spcPts val="3000"/>
              </a:spcBef>
            </a:pPr>
            <a:r>
              <a:rPr lang="en-CH" sz="1000" dirty="0">
                <a:solidFill>
                  <a:schemeClr val="bg1"/>
                </a:solidFill>
                <a:latin typeface="Helvetica Light" charset="0"/>
                <a:ea typeface="Helvetica Light" charset="0"/>
                <a:cs typeface="Helvetica Light" charset="0"/>
                <a:sym typeface="Wingdings" pitchFamily="2" charset="2"/>
              </a:rPr>
              <a:t>The LHC has a total of 9300 magnets for beam bending, beam focusing and orbit corrections</a:t>
            </a:r>
          </a:p>
        </p:txBody>
      </p:sp>
      <p:sp>
        <p:nvSpPr>
          <p:cNvPr id="3" name="Text Box 5">
            <a:extLst>
              <a:ext uri="{FF2B5EF4-FFF2-40B4-BE49-F238E27FC236}">
                <a16:creationId xmlns:a16="http://schemas.microsoft.com/office/drawing/2014/main" id="{694D1D04-A7CB-02D7-19B8-03E2B8D1616A}"/>
              </a:ext>
            </a:extLst>
          </p:cNvPr>
          <p:cNvSpPr txBox="1">
            <a:spLocks noChangeArrowheads="1"/>
          </p:cNvSpPr>
          <p:nvPr/>
        </p:nvSpPr>
        <p:spPr bwMode="auto">
          <a:xfrm>
            <a:off x="210377" y="150743"/>
            <a:ext cx="8430039" cy="1079884"/>
          </a:xfrm>
          <a:prstGeom prst="rect">
            <a:avLst/>
          </a:prstGeom>
          <a:noFill/>
          <a:ln w="9525">
            <a:noFill/>
            <a:miter lim="800000"/>
            <a:headEnd/>
            <a:tailEnd/>
          </a:ln>
          <a:effectLst/>
        </p:spPr>
        <p:txBody>
          <a:bodyPr wrap="square" tIns="108000" bIns="108000">
            <a:prstTxWarp prst="textNoShape">
              <a:avLst/>
            </a:prstTxWarp>
            <a:spAutoFit/>
          </a:bodyPr>
          <a:lstStyle/>
          <a:p>
            <a:r>
              <a:rPr lang="en-US" sz="2800" b="1" dirty="0">
                <a:solidFill>
                  <a:schemeClr val="bg1"/>
                </a:solidFill>
                <a:latin typeface="Helvetica" pitchFamily="2" charset="0"/>
                <a:ea typeface="Helvetica Light" charset="0"/>
                <a:cs typeface="Helvetica Light" charset="0"/>
              </a:rPr>
              <a:t>Producing and studying the Higgs boson requires a huge machine</a:t>
            </a:r>
          </a:p>
        </p:txBody>
      </p:sp>
    </p:spTree>
    <p:extLst>
      <p:ext uri="{BB962C8B-B14F-4D97-AF65-F5344CB8AC3E}">
        <p14:creationId xmlns:p14="http://schemas.microsoft.com/office/powerpoint/2010/main" val="200744328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4B23A-9177-D58C-51EF-129E5A7A9499}"/>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01C829CE-5ABB-D024-E27B-9FE7F614390C}"/>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5915C63A-BDDD-ACC7-9289-08225FBA331A}"/>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00478852-9BBB-D37B-D8C1-63D5D7096B2A}"/>
              </a:ext>
            </a:extLst>
          </p:cNvPr>
          <p:cNvSpPr txBox="1">
            <a:spLocks/>
          </p:cNvSpPr>
          <p:nvPr/>
        </p:nvSpPr>
        <p:spPr>
          <a:xfrm>
            <a:off x="1242000" y="6440400"/>
            <a:ext cx="4114800" cy="246511"/>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Presentation</a:t>
            </a:r>
          </a:p>
        </p:txBody>
      </p:sp>
      <p:pic>
        <p:nvPicPr>
          <p:cNvPr id="6" name="Picture 5">
            <a:extLst>
              <a:ext uri="{FF2B5EF4-FFF2-40B4-BE49-F238E27FC236}">
                <a16:creationId xmlns:a16="http://schemas.microsoft.com/office/drawing/2014/main" id="{16A4F2FF-1897-3441-4CE8-42DCC7478E7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grpSp>
        <p:nvGrpSpPr>
          <p:cNvPr id="9" name="Group 8">
            <a:extLst>
              <a:ext uri="{FF2B5EF4-FFF2-40B4-BE49-F238E27FC236}">
                <a16:creationId xmlns:a16="http://schemas.microsoft.com/office/drawing/2014/main" id="{A41EBF38-433E-0ED5-EAEF-75DD56F973AB}"/>
              </a:ext>
            </a:extLst>
          </p:cNvPr>
          <p:cNvGrpSpPr/>
          <p:nvPr/>
        </p:nvGrpSpPr>
        <p:grpSpPr>
          <a:xfrm>
            <a:off x="4891470" y="573646"/>
            <a:ext cx="684915" cy="418758"/>
            <a:chOff x="4069826" y="1958011"/>
            <a:chExt cx="684915" cy="418758"/>
          </a:xfrm>
        </p:grpSpPr>
        <p:sp>
          <p:nvSpPr>
            <p:cNvPr id="10" name="TextBox 9">
              <a:extLst>
                <a:ext uri="{FF2B5EF4-FFF2-40B4-BE49-F238E27FC236}">
                  <a16:creationId xmlns:a16="http://schemas.microsoft.com/office/drawing/2014/main" id="{E1D3C9E2-D6BA-2919-D260-813579BD04A5}"/>
                </a:ext>
              </a:extLst>
            </p:cNvPr>
            <p:cNvSpPr txBox="1"/>
            <p:nvPr/>
          </p:nvSpPr>
          <p:spPr>
            <a:xfrm>
              <a:off x="4069826" y="1958011"/>
              <a:ext cx="684915" cy="400110"/>
            </a:xfrm>
            <a:prstGeom prst="rect">
              <a:avLst/>
            </a:prstGeom>
            <a:noFill/>
          </p:spPr>
          <p:txBody>
            <a:bodyPr wrap="square" rtlCol="0">
              <a:spAutoFit/>
            </a:bodyPr>
            <a:lstStyle/>
            <a:p>
              <a:pPr algn="ctr"/>
              <a:r>
                <a:rPr lang="en-US" sz="2000" b="1" dirty="0">
                  <a:solidFill>
                    <a:schemeClr val="bg1"/>
                  </a:solidFill>
                </a:rPr>
                <a:t>CMS</a:t>
              </a:r>
            </a:p>
          </p:txBody>
        </p:sp>
        <p:sp>
          <p:nvSpPr>
            <p:cNvPr id="11" name="Triangle 10">
              <a:extLst>
                <a:ext uri="{FF2B5EF4-FFF2-40B4-BE49-F238E27FC236}">
                  <a16:creationId xmlns:a16="http://schemas.microsoft.com/office/drawing/2014/main" id="{C76F1898-6582-BE35-0F28-D64C80462DEE}"/>
                </a:ext>
              </a:extLst>
            </p:cNvPr>
            <p:cNvSpPr>
              <a:spLocks noChangeAspect="1"/>
            </p:cNvSpPr>
            <p:nvPr/>
          </p:nvSpPr>
          <p:spPr>
            <a:xfrm flipV="1">
              <a:off x="4354500" y="2304769"/>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grpSp>
      <p:grpSp>
        <p:nvGrpSpPr>
          <p:cNvPr id="12" name="Group 11">
            <a:extLst>
              <a:ext uri="{FF2B5EF4-FFF2-40B4-BE49-F238E27FC236}">
                <a16:creationId xmlns:a16="http://schemas.microsoft.com/office/drawing/2014/main" id="{B04907F3-4528-11DA-AECB-19FE6E7EA964}"/>
              </a:ext>
            </a:extLst>
          </p:cNvPr>
          <p:cNvGrpSpPr/>
          <p:nvPr/>
        </p:nvGrpSpPr>
        <p:grpSpPr>
          <a:xfrm>
            <a:off x="3430238" y="5020519"/>
            <a:ext cx="1474440" cy="584775"/>
            <a:chOff x="2860392" y="5404832"/>
            <a:chExt cx="1474440" cy="584775"/>
          </a:xfrm>
        </p:grpSpPr>
        <p:sp>
          <p:nvSpPr>
            <p:cNvPr id="13" name="Triangle 12">
              <a:extLst>
                <a:ext uri="{FF2B5EF4-FFF2-40B4-BE49-F238E27FC236}">
                  <a16:creationId xmlns:a16="http://schemas.microsoft.com/office/drawing/2014/main" id="{32C9BB5A-604B-BB0F-6DB7-AA574A220141}"/>
                </a:ext>
              </a:extLst>
            </p:cNvPr>
            <p:cNvSpPr>
              <a:spLocks noChangeAspect="1"/>
            </p:cNvSpPr>
            <p:nvPr/>
          </p:nvSpPr>
          <p:spPr>
            <a:xfrm flipV="1">
              <a:off x="3519613" y="5890877"/>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TextBox 13">
              <a:extLst>
                <a:ext uri="{FF2B5EF4-FFF2-40B4-BE49-F238E27FC236}">
                  <a16:creationId xmlns:a16="http://schemas.microsoft.com/office/drawing/2014/main" id="{90D12D42-33B2-90B7-B776-5B6DBE95F3D6}"/>
                </a:ext>
              </a:extLst>
            </p:cNvPr>
            <p:cNvSpPr txBox="1"/>
            <p:nvPr/>
          </p:nvSpPr>
          <p:spPr>
            <a:xfrm>
              <a:off x="2860392" y="5404832"/>
              <a:ext cx="1474440" cy="584775"/>
            </a:xfrm>
            <a:prstGeom prst="rect">
              <a:avLst/>
            </a:prstGeom>
            <a:noFill/>
          </p:spPr>
          <p:txBody>
            <a:bodyPr wrap="square" rtlCol="0">
              <a:spAutoFit/>
            </a:bodyPr>
            <a:lstStyle/>
            <a:p>
              <a:pPr algn="ctr"/>
              <a:r>
                <a:rPr lang="en-US" sz="3200" b="1" dirty="0">
                  <a:solidFill>
                    <a:schemeClr val="bg1"/>
                  </a:solidFill>
                </a:rPr>
                <a:t>ATLAS</a:t>
              </a:r>
              <a:endParaRPr lang="en-US" sz="2400" b="1" dirty="0">
                <a:solidFill>
                  <a:schemeClr val="bg1"/>
                </a:solidFill>
              </a:endParaRPr>
            </a:p>
          </p:txBody>
        </p:sp>
      </p:grpSp>
      <p:grpSp>
        <p:nvGrpSpPr>
          <p:cNvPr id="15" name="Group 14">
            <a:extLst>
              <a:ext uri="{FF2B5EF4-FFF2-40B4-BE49-F238E27FC236}">
                <a16:creationId xmlns:a16="http://schemas.microsoft.com/office/drawing/2014/main" id="{D2350C1F-0629-F213-D46C-8BD087F0AEA6}"/>
              </a:ext>
            </a:extLst>
          </p:cNvPr>
          <p:cNvGrpSpPr/>
          <p:nvPr/>
        </p:nvGrpSpPr>
        <p:grpSpPr>
          <a:xfrm>
            <a:off x="6058613" y="5570555"/>
            <a:ext cx="744403" cy="414338"/>
            <a:chOff x="4973280" y="5801366"/>
            <a:chExt cx="744403" cy="667295"/>
          </a:xfrm>
        </p:grpSpPr>
        <p:sp>
          <p:nvSpPr>
            <p:cNvPr id="16" name="Triangle 15">
              <a:extLst>
                <a:ext uri="{FF2B5EF4-FFF2-40B4-BE49-F238E27FC236}">
                  <a16:creationId xmlns:a16="http://schemas.microsoft.com/office/drawing/2014/main" id="{9C4F8FE7-E9E7-BC79-BD0B-6B590E066B4D}"/>
                </a:ext>
              </a:extLst>
            </p:cNvPr>
            <p:cNvSpPr>
              <a:spLocks noChangeAspect="1"/>
            </p:cNvSpPr>
            <p:nvPr/>
          </p:nvSpPr>
          <p:spPr>
            <a:xfrm rot="10800000" flipV="1">
              <a:off x="5292594" y="5801366"/>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17" name="TextBox 16">
              <a:extLst>
                <a:ext uri="{FF2B5EF4-FFF2-40B4-BE49-F238E27FC236}">
                  <a16:creationId xmlns:a16="http://schemas.microsoft.com/office/drawing/2014/main" id="{B3C77EEE-1E10-9508-F1B7-07FE61845DEE}"/>
                </a:ext>
              </a:extLst>
            </p:cNvPr>
            <p:cNvSpPr txBox="1"/>
            <p:nvPr/>
          </p:nvSpPr>
          <p:spPr>
            <a:xfrm>
              <a:off x="4973280" y="5824280"/>
              <a:ext cx="744403" cy="644381"/>
            </a:xfrm>
            <a:prstGeom prst="rect">
              <a:avLst/>
            </a:prstGeom>
            <a:noFill/>
          </p:spPr>
          <p:txBody>
            <a:bodyPr wrap="square" rtlCol="0">
              <a:spAutoFit/>
            </a:bodyPr>
            <a:lstStyle/>
            <a:p>
              <a:pPr algn="ctr"/>
              <a:r>
                <a:rPr lang="en-US" sz="2000" b="1" dirty="0">
                  <a:solidFill>
                    <a:schemeClr val="bg1"/>
                  </a:solidFill>
                </a:rPr>
                <a:t>LHCb</a:t>
              </a:r>
            </a:p>
          </p:txBody>
        </p:sp>
      </p:grpSp>
      <p:grpSp>
        <p:nvGrpSpPr>
          <p:cNvPr id="20" name="Group 19">
            <a:extLst>
              <a:ext uri="{FF2B5EF4-FFF2-40B4-BE49-F238E27FC236}">
                <a16:creationId xmlns:a16="http://schemas.microsoft.com/office/drawing/2014/main" id="{D124E5F5-9E9D-B8D7-0C77-DBC84F549E3E}"/>
              </a:ext>
            </a:extLst>
          </p:cNvPr>
          <p:cNvGrpSpPr/>
          <p:nvPr/>
        </p:nvGrpSpPr>
        <p:grpSpPr>
          <a:xfrm>
            <a:off x="1847094" y="4868114"/>
            <a:ext cx="894376" cy="443350"/>
            <a:chOff x="1688068" y="5274592"/>
            <a:chExt cx="894376" cy="443350"/>
          </a:xfrm>
        </p:grpSpPr>
        <p:sp>
          <p:nvSpPr>
            <p:cNvPr id="21" name="Triangle 20">
              <a:extLst>
                <a:ext uri="{FF2B5EF4-FFF2-40B4-BE49-F238E27FC236}">
                  <a16:creationId xmlns:a16="http://schemas.microsoft.com/office/drawing/2014/main" id="{85174EB1-0AF7-1AEA-F238-010062A69379}"/>
                </a:ext>
              </a:extLst>
            </p:cNvPr>
            <p:cNvSpPr>
              <a:spLocks noChangeAspect="1"/>
            </p:cNvSpPr>
            <p:nvPr/>
          </p:nvSpPr>
          <p:spPr>
            <a:xfrm rot="10800000" flipV="1">
              <a:off x="2086788" y="5274592"/>
              <a:ext cx="103483" cy="72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a:p>
          </p:txBody>
        </p:sp>
        <p:sp>
          <p:nvSpPr>
            <p:cNvPr id="22" name="TextBox 21">
              <a:extLst>
                <a:ext uri="{FF2B5EF4-FFF2-40B4-BE49-F238E27FC236}">
                  <a16:creationId xmlns:a16="http://schemas.microsoft.com/office/drawing/2014/main" id="{5149AF91-52E1-104F-AFC3-B38AC16FC3EE}"/>
                </a:ext>
              </a:extLst>
            </p:cNvPr>
            <p:cNvSpPr txBox="1"/>
            <p:nvPr/>
          </p:nvSpPr>
          <p:spPr>
            <a:xfrm>
              <a:off x="1688068" y="5317832"/>
              <a:ext cx="894376" cy="400110"/>
            </a:xfrm>
            <a:prstGeom prst="rect">
              <a:avLst/>
            </a:prstGeom>
            <a:noFill/>
          </p:spPr>
          <p:txBody>
            <a:bodyPr wrap="square" rtlCol="0">
              <a:spAutoFit/>
            </a:bodyPr>
            <a:lstStyle/>
            <a:p>
              <a:pPr algn="ctr"/>
              <a:r>
                <a:rPr lang="en-US" sz="2000" b="1" dirty="0">
                  <a:solidFill>
                    <a:schemeClr val="bg1"/>
                  </a:solidFill>
                </a:rPr>
                <a:t>ALICE</a:t>
              </a:r>
            </a:p>
          </p:txBody>
        </p:sp>
      </p:grpSp>
      <p:grpSp>
        <p:nvGrpSpPr>
          <p:cNvPr id="34" name="Group 33">
            <a:extLst>
              <a:ext uri="{FF2B5EF4-FFF2-40B4-BE49-F238E27FC236}">
                <a16:creationId xmlns:a16="http://schemas.microsoft.com/office/drawing/2014/main" id="{AAD52B71-A442-8E00-6F7C-39D22301733D}"/>
              </a:ext>
            </a:extLst>
          </p:cNvPr>
          <p:cNvGrpSpPr/>
          <p:nvPr/>
        </p:nvGrpSpPr>
        <p:grpSpPr>
          <a:xfrm>
            <a:off x="7802563" y="1018871"/>
            <a:ext cx="3670300" cy="1066801"/>
            <a:chOff x="7802563" y="1018871"/>
            <a:chExt cx="3670300" cy="1066801"/>
          </a:xfrm>
        </p:grpSpPr>
        <p:pic>
          <p:nvPicPr>
            <p:cNvPr id="19" name="Picture 18">
              <a:extLst>
                <a:ext uri="{FF2B5EF4-FFF2-40B4-BE49-F238E27FC236}">
                  <a16:creationId xmlns:a16="http://schemas.microsoft.com/office/drawing/2014/main" id="{48A418CC-86EF-4045-61EF-C7D1E7DBB4C2}"/>
                </a:ext>
              </a:extLst>
            </p:cNvPr>
            <p:cNvPicPr>
              <a:picLocks noChangeAspect="1"/>
            </p:cNvPicPr>
            <p:nvPr/>
          </p:nvPicPr>
          <p:blipFill>
            <a:blip r:embed="rId3"/>
            <a:stretch>
              <a:fillRect/>
            </a:stretch>
          </p:blipFill>
          <p:spPr>
            <a:xfrm>
              <a:off x="7802563" y="1018872"/>
              <a:ext cx="3670300" cy="1066800"/>
            </a:xfrm>
            <a:prstGeom prst="rect">
              <a:avLst/>
            </a:prstGeom>
            <a:ln w="12700">
              <a:solidFill>
                <a:schemeClr val="bg1"/>
              </a:solidFill>
            </a:ln>
          </p:spPr>
        </p:pic>
        <p:sp>
          <p:nvSpPr>
            <p:cNvPr id="25" name="ZoneTexte 45">
              <a:extLst>
                <a:ext uri="{FF2B5EF4-FFF2-40B4-BE49-F238E27FC236}">
                  <a16:creationId xmlns:a16="http://schemas.microsoft.com/office/drawing/2014/main" id="{E90A2085-C261-0244-2C06-31F817D3746D}"/>
                </a:ext>
              </a:extLst>
            </p:cNvPr>
            <p:cNvSpPr txBox="1"/>
            <p:nvPr/>
          </p:nvSpPr>
          <p:spPr>
            <a:xfrm>
              <a:off x="10814438" y="1018871"/>
              <a:ext cx="658425" cy="271473"/>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ATLAS</a:t>
              </a:r>
            </a:p>
          </p:txBody>
        </p:sp>
      </p:grpSp>
      <p:grpSp>
        <p:nvGrpSpPr>
          <p:cNvPr id="7" name="Group 6">
            <a:extLst>
              <a:ext uri="{FF2B5EF4-FFF2-40B4-BE49-F238E27FC236}">
                <a16:creationId xmlns:a16="http://schemas.microsoft.com/office/drawing/2014/main" id="{34DE1347-49F3-61A7-1370-3FBBE7568200}"/>
              </a:ext>
            </a:extLst>
          </p:cNvPr>
          <p:cNvGrpSpPr/>
          <p:nvPr/>
        </p:nvGrpSpPr>
        <p:grpSpPr>
          <a:xfrm>
            <a:off x="7802563" y="3605763"/>
            <a:ext cx="3670300" cy="1066801"/>
            <a:chOff x="7802563" y="3605763"/>
            <a:chExt cx="3670300" cy="1066801"/>
          </a:xfrm>
        </p:grpSpPr>
        <p:pic>
          <p:nvPicPr>
            <p:cNvPr id="23" name="Picture 22">
              <a:extLst>
                <a:ext uri="{FF2B5EF4-FFF2-40B4-BE49-F238E27FC236}">
                  <a16:creationId xmlns:a16="http://schemas.microsoft.com/office/drawing/2014/main" id="{94ABAF34-79D8-BBFC-2074-021FA2DFDF34}"/>
                </a:ext>
              </a:extLst>
            </p:cNvPr>
            <p:cNvPicPr>
              <a:picLocks noChangeAspect="1"/>
            </p:cNvPicPr>
            <p:nvPr/>
          </p:nvPicPr>
          <p:blipFill>
            <a:blip r:embed="rId4"/>
            <a:stretch>
              <a:fillRect/>
            </a:stretch>
          </p:blipFill>
          <p:spPr>
            <a:xfrm>
              <a:off x="7802563" y="3605764"/>
              <a:ext cx="3670300" cy="1066800"/>
            </a:xfrm>
            <a:prstGeom prst="rect">
              <a:avLst/>
            </a:prstGeom>
            <a:ln w="12700">
              <a:solidFill>
                <a:schemeClr val="bg1"/>
              </a:solidFill>
            </a:ln>
          </p:spPr>
        </p:pic>
        <p:sp>
          <p:nvSpPr>
            <p:cNvPr id="26" name="ZoneTexte 45">
              <a:extLst>
                <a:ext uri="{FF2B5EF4-FFF2-40B4-BE49-F238E27FC236}">
                  <a16:creationId xmlns:a16="http://schemas.microsoft.com/office/drawing/2014/main" id="{D65A570B-9DF7-F6CA-C088-28C05A35E0D0}"/>
                </a:ext>
              </a:extLst>
            </p:cNvPr>
            <p:cNvSpPr txBox="1"/>
            <p:nvPr/>
          </p:nvSpPr>
          <p:spPr>
            <a:xfrm>
              <a:off x="10814437" y="3605763"/>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ALICE</a:t>
              </a:r>
            </a:p>
          </p:txBody>
        </p:sp>
      </p:grpSp>
      <p:grpSp>
        <p:nvGrpSpPr>
          <p:cNvPr id="8" name="Group 7">
            <a:extLst>
              <a:ext uri="{FF2B5EF4-FFF2-40B4-BE49-F238E27FC236}">
                <a16:creationId xmlns:a16="http://schemas.microsoft.com/office/drawing/2014/main" id="{A0A59B15-9108-B510-3CCB-E1DA15C677AB}"/>
              </a:ext>
            </a:extLst>
          </p:cNvPr>
          <p:cNvGrpSpPr/>
          <p:nvPr/>
        </p:nvGrpSpPr>
        <p:grpSpPr>
          <a:xfrm>
            <a:off x="7802563" y="2312317"/>
            <a:ext cx="3670300" cy="1066801"/>
            <a:chOff x="7802563" y="2312317"/>
            <a:chExt cx="3670300" cy="1066801"/>
          </a:xfrm>
        </p:grpSpPr>
        <p:pic>
          <p:nvPicPr>
            <p:cNvPr id="24" name="Picture 23">
              <a:extLst>
                <a:ext uri="{FF2B5EF4-FFF2-40B4-BE49-F238E27FC236}">
                  <a16:creationId xmlns:a16="http://schemas.microsoft.com/office/drawing/2014/main" id="{7B3EC066-8DB6-C45A-F793-79DB410079C1}"/>
                </a:ext>
              </a:extLst>
            </p:cNvPr>
            <p:cNvPicPr>
              <a:picLocks noChangeAspect="1"/>
            </p:cNvPicPr>
            <p:nvPr/>
          </p:nvPicPr>
          <p:blipFill>
            <a:blip r:embed="rId5"/>
            <a:stretch>
              <a:fillRect/>
            </a:stretch>
          </p:blipFill>
          <p:spPr>
            <a:xfrm>
              <a:off x="7802563" y="2312318"/>
              <a:ext cx="3670300" cy="1066800"/>
            </a:xfrm>
            <a:prstGeom prst="rect">
              <a:avLst/>
            </a:prstGeom>
            <a:ln w="12700">
              <a:solidFill>
                <a:schemeClr val="bg1"/>
              </a:solidFill>
            </a:ln>
          </p:spPr>
        </p:pic>
        <p:sp>
          <p:nvSpPr>
            <p:cNvPr id="27" name="ZoneTexte 47">
              <a:extLst>
                <a:ext uri="{FF2B5EF4-FFF2-40B4-BE49-F238E27FC236}">
                  <a16:creationId xmlns:a16="http://schemas.microsoft.com/office/drawing/2014/main" id="{785DBCD4-58A1-D2CC-8D9F-A7D4A43A805B}"/>
                </a:ext>
              </a:extLst>
            </p:cNvPr>
            <p:cNvSpPr txBox="1"/>
            <p:nvPr/>
          </p:nvSpPr>
          <p:spPr>
            <a:xfrm>
              <a:off x="10814437" y="2312317"/>
              <a:ext cx="658425" cy="261610"/>
            </a:xfrm>
            <a:prstGeom prst="rect">
              <a:avLst/>
            </a:prstGeom>
            <a:solidFill>
              <a:schemeClr val="tx1"/>
            </a:solidFill>
          </p:spPr>
          <p:txBody>
            <a:bodyPr wrap="square" rtlCol="0">
              <a:spAutoFit/>
            </a:bodyPr>
            <a:lstStyle/>
            <a:p>
              <a:pPr algn="ctr"/>
              <a:r>
                <a:rPr lang="en-US" sz="1100" b="1" dirty="0">
                  <a:solidFill>
                    <a:schemeClr val="bg1"/>
                  </a:solidFill>
                  <a:latin typeface="Arial" charset="0"/>
                  <a:ea typeface="Arial" charset="0"/>
                  <a:cs typeface="Arial" charset="0"/>
                </a:rPr>
                <a:t>CMS</a:t>
              </a:r>
            </a:p>
          </p:txBody>
        </p:sp>
      </p:grpSp>
      <p:grpSp>
        <p:nvGrpSpPr>
          <p:cNvPr id="3" name="Group 2">
            <a:extLst>
              <a:ext uri="{FF2B5EF4-FFF2-40B4-BE49-F238E27FC236}">
                <a16:creationId xmlns:a16="http://schemas.microsoft.com/office/drawing/2014/main" id="{6C98DEDA-70C4-F682-04C6-F57DBCB95BCE}"/>
              </a:ext>
            </a:extLst>
          </p:cNvPr>
          <p:cNvGrpSpPr/>
          <p:nvPr/>
        </p:nvGrpSpPr>
        <p:grpSpPr>
          <a:xfrm>
            <a:off x="7802563" y="4899211"/>
            <a:ext cx="3670300" cy="1066800"/>
            <a:chOff x="7802563" y="4899211"/>
            <a:chExt cx="3670300" cy="1066800"/>
          </a:xfrm>
        </p:grpSpPr>
        <p:pic>
          <p:nvPicPr>
            <p:cNvPr id="18" name="Picture 17">
              <a:extLst>
                <a:ext uri="{FF2B5EF4-FFF2-40B4-BE49-F238E27FC236}">
                  <a16:creationId xmlns:a16="http://schemas.microsoft.com/office/drawing/2014/main" id="{F8BE47CA-D6EC-A351-09A9-9BB94F830D9A}"/>
                </a:ext>
              </a:extLst>
            </p:cNvPr>
            <p:cNvPicPr>
              <a:picLocks noChangeAspect="1"/>
            </p:cNvPicPr>
            <p:nvPr/>
          </p:nvPicPr>
          <p:blipFill>
            <a:blip r:embed="rId6"/>
            <a:stretch>
              <a:fillRect/>
            </a:stretch>
          </p:blipFill>
          <p:spPr>
            <a:xfrm>
              <a:off x="7802563" y="4899211"/>
              <a:ext cx="3670300" cy="1066800"/>
            </a:xfrm>
            <a:prstGeom prst="rect">
              <a:avLst/>
            </a:prstGeom>
            <a:ln w="12700">
              <a:solidFill>
                <a:schemeClr val="bg1"/>
              </a:solidFill>
            </a:ln>
          </p:spPr>
        </p:pic>
        <p:sp>
          <p:nvSpPr>
            <p:cNvPr id="28" name="ZoneTexte 48">
              <a:extLst>
                <a:ext uri="{FF2B5EF4-FFF2-40B4-BE49-F238E27FC236}">
                  <a16:creationId xmlns:a16="http://schemas.microsoft.com/office/drawing/2014/main" id="{1C49CF7F-DC1F-3DF3-B61A-C71D9331D659}"/>
                </a:ext>
              </a:extLst>
            </p:cNvPr>
            <p:cNvSpPr txBox="1"/>
            <p:nvPr/>
          </p:nvSpPr>
          <p:spPr>
            <a:xfrm>
              <a:off x="10830615" y="4899211"/>
              <a:ext cx="642248" cy="261610"/>
            </a:xfrm>
            <a:prstGeom prst="rect">
              <a:avLst/>
            </a:prstGeom>
            <a:solidFill>
              <a:schemeClr val="tx1"/>
            </a:solidFill>
          </p:spPr>
          <p:txBody>
            <a:bodyPr wrap="square" rtlCol="0">
              <a:spAutoFit/>
            </a:bodyPr>
            <a:lstStyle/>
            <a:p>
              <a:pPr algn="ctr"/>
              <a:r>
                <a:rPr lang="en-US" sz="1100" b="1" dirty="0" err="1">
                  <a:solidFill>
                    <a:schemeClr val="bg1"/>
                  </a:solidFill>
                  <a:latin typeface="Arial" charset="0"/>
                  <a:ea typeface="Arial" charset="0"/>
                  <a:cs typeface="Arial" charset="0"/>
                </a:rPr>
                <a:t>LHCb</a:t>
              </a:r>
              <a:endParaRPr lang="en-US" sz="1100" b="1" dirty="0">
                <a:solidFill>
                  <a:schemeClr val="bg1"/>
                </a:solidFill>
                <a:latin typeface="Arial" charset="0"/>
                <a:ea typeface="Arial" charset="0"/>
                <a:cs typeface="Arial" charset="0"/>
              </a:endParaRPr>
            </a:p>
          </p:txBody>
        </p:sp>
      </p:grpSp>
      <p:sp>
        <p:nvSpPr>
          <p:cNvPr id="2" name="TextBox 1">
            <a:extLst>
              <a:ext uri="{FF2B5EF4-FFF2-40B4-BE49-F238E27FC236}">
                <a16:creationId xmlns:a16="http://schemas.microsoft.com/office/drawing/2014/main" id="{ACEA2B88-48B8-8E11-6B77-51FE509AE085}"/>
              </a:ext>
            </a:extLst>
          </p:cNvPr>
          <p:cNvSpPr txBox="1"/>
          <p:nvPr/>
        </p:nvSpPr>
        <p:spPr>
          <a:xfrm>
            <a:off x="2313000" y="2073883"/>
            <a:ext cx="604653"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LHC</a:t>
            </a:r>
          </a:p>
        </p:txBody>
      </p:sp>
      <p:sp>
        <p:nvSpPr>
          <p:cNvPr id="30" name="TextBox 29">
            <a:extLst>
              <a:ext uri="{FF2B5EF4-FFF2-40B4-BE49-F238E27FC236}">
                <a16:creationId xmlns:a16="http://schemas.microsoft.com/office/drawing/2014/main" id="{404C7516-71F7-DDDD-3E44-5ED5650CA0F4}"/>
              </a:ext>
            </a:extLst>
          </p:cNvPr>
          <p:cNvSpPr txBox="1"/>
          <p:nvPr/>
        </p:nvSpPr>
        <p:spPr>
          <a:xfrm>
            <a:off x="4524057" y="4242978"/>
            <a:ext cx="593432"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SPS</a:t>
            </a:r>
          </a:p>
        </p:txBody>
      </p:sp>
      <p:sp>
        <p:nvSpPr>
          <p:cNvPr id="32" name="TextBox 31">
            <a:extLst>
              <a:ext uri="{FF2B5EF4-FFF2-40B4-BE49-F238E27FC236}">
                <a16:creationId xmlns:a16="http://schemas.microsoft.com/office/drawing/2014/main" id="{D0CF2EDD-8072-3684-280B-DDCDBF6EBA75}"/>
              </a:ext>
            </a:extLst>
          </p:cNvPr>
          <p:cNvSpPr txBox="1"/>
          <p:nvPr/>
        </p:nvSpPr>
        <p:spPr>
          <a:xfrm>
            <a:off x="4455859" y="6113156"/>
            <a:ext cx="457176" cy="338554"/>
          </a:xfrm>
          <a:prstGeom prst="rect">
            <a:avLst/>
          </a:prstGeom>
          <a:no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PS</a:t>
            </a:r>
          </a:p>
        </p:txBody>
      </p:sp>
      <p:cxnSp>
        <p:nvCxnSpPr>
          <p:cNvPr id="5" name="Straight Connector 4">
            <a:extLst>
              <a:ext uri="{FF2B5EF4-FFF2-40B4-BE49-F238E27FC236}">
                <a16:creationId xmlns:a16="http://schemas.microsoft.com/office/drawing/2014/main" id="{5EC6654D-A06A-0B51-F4B0-91B98C0F14D2}"/>
              </a:ext>
            </a:extLst>
          </p:cNvPr>
          <p:cNvCxnSpPr>
            <a:stCxn id="32" idx="1"/>
          </p:cNvCxnSpPr>
          <p:nvPr/>
        </p:nvCxnSpPr>
        <p:spPr>
          <a:xfrm flipH="1" flipV="1">
            <a:off x="3875964" y="6073254"/>
            <a:ext cx="579895" cy="209179"/>
          </a:xfrm>
          <a:prstGeom prst="line">
            <a:avLst/>
          </a:prstGeom>
          <a:ln w="3175">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EA970AE9-C733-C771-E468-E1F8659C6D5D}"/>
              </a:ext>
            </a:extLst>
          </p:cNvPr>
          <p:cNvSpPr txBox="1"/>
          <p:nvPr/>
        </p:nvSpPr>
        <p:spPr>
          <a:xfrm>
            <a:off x="222662" y="167736"/>
            <a:ext cx="2751074"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LHC Experiments</a:t>
            </a:r>
          </a:p>
        </p:txBody>
      </p:sp>
      <p:sp>
        <p:nvSpPr>
          <p:cNvPr id="36" name="TextBox 35">
            <a:extLst>
              <a:ext uri="{FF2B5EF4-FFF2-40B4-BE49-F238E27FC236}">
                <a16:creationId xmlns:a16="http://schemas.microsoft.com/office/drawing/2014/main" id="{F3C93B2F-5C4F-927C-5432-C0FE1ACC7626}"/>
              </a:ext>
            </a:extLst>
          </p:cNvPr>
          <p:cNvSpPr txBox="1"/>
          <p:nvPr/>
        </p:nvSpPr>
        <p:spPr>
          <a:xfrm>
            <a:off x="222662" y="6322335"/>
            <a:ext cx="5765800" cy="369332"/>
          </a:xfrm>
          <a:prstGeom prst="rect">
            <a:avLst/>
          </a:prstGeom>
          <a:noFill/>
        </p:spPr>
        <p:txBody>
          <a:bodyPr wrap="square">
            <a:spAutoFit/>
          </a:bodyPr>
          <a:lstStyle/>
          <a:p>
            <a:pPr marL="0">
              <a:spcBef>
                <a:spcPts val="1200"/>
              </a:spcBef>
            </a:pPr>
            <a:r>
              <a:rPr lang="en-CH" sz="1800" b="1" dirty="0">
                <a:solidFill>
                  <a:schemeClr val="bg1"/>
                </a:solidFill>
                <a:latin typeface="Helvetica" pitchFamily="2" charset="0"/>
                <a:ea typeface="Helvetica Light" charset="0"/>
                <a:cs typeface="Helvetica Light" charset="0"/>
                <a:sym typeface="Wingdings" pitchFamily="2" charset="2"/>
              </a:rPr>
              <a:t>Areal view</a:t>
            </a:r>
          </a:p>
        </p:txBody>
      </p:sp>
    </p:spTree>
    <p:extLst>
      <p:ext uri="{BB962C8B-B14F-4D97-AF65-F5344CB8AC3E}">
        <p14:creationId xmlns:p14="http://schemas.microsoft.com/office/powerpoint/2010/main" val="65736375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AE154AC8-948A-EC4D-B6E6-17ADDABB6892}"/>
              </a:ext>
            </a:extLst>
          </p:cNvPr>
          <p:cNvSpPr/>
          <p:nvPr/>
        </p:nvSpPr>
        <p:spPr>
          <a:xfrm>
            <a:off x="10124661" y="0"/>
            <a:ext cx="1348202" cy="6858000"/>
          </a:xfrm>
          <a:prstGeom prst="rect">
            <a:avLst/>
          </a:prstGeom>
          <a:solidFill>
            <a:srgbClr val="3D7B96"/>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31" name="Rectangle 30">
            <a:extLst>
              <a:ext uri="{FF2B5EF4-FFF2-40B4-BE49-F238E27FC236}">
                <a16:creationId xmlns:a16="http://schemas.microsoft.com/office/drawing/2014/main" id="{38EAA396-F5D2-464D-8BDE-1A07B080DA62}"/>
              </a:ext>
            </a:extLst>
          </p:cNvPr>
          <p:cNvSpPr/>
          <p:nvPr/>
        </p:nvSpPr>
        <p:spPr>
          <a:xfrm>
            <a:off x="7938052" y="0"/>
            <a:ext cx="3588337" cy="6858000"/>
          </a:xfrm>
          <a:prstGeom prst="rect">
            <a:avLst/>
          </a:prstGeom>
          <a:solidFill>
            <a:srgbClr val="1C446B">
              <a:alpha val="7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dirty="0">
              <a:ln>
                <a:noFill/>
              </a:ln>
              <a:solidFill>
                <a:srgbClr val="0057A6"/>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C3E005F4-6C79-4041-BE3E-EA2D79AD61B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r="-3765"/>
          <a:stretch/>
        </p:blipFill>
        <p:spPr>
          <a:xfrm>
            <a:off x="1031" y="0"/>
            <a:ext cx="11150708" cy="6858000"/>
          </a:xfrm>
          <a:prstGeom prst="rect">
            <a:avLst/>
          </a:prstGeom>
        </p:spPr>
      </p:pic>
      <p:sp>
        <p:nvSpPr>
          <p:cNvPr id="33" name="TextBox 32">
            <a:extLst>
              <a:ext uri="{FF2B5EF4-FFF2-40B4-BE49-F238E27FC236}">
                <a16:creationId xmlns:a16="http://schemas.microsoft.com/office/drawing/2014/main" id="{6461553C-CB5D-F141-99A6-80B735742243}"/>
              </a:ext>
            </a:extLst>
          </p:cNvPr>
          <p:cNvSpPr txBox="1"/>
          <p:nvPr/>
        </p:nvSpPr>
        <p:spPr>
          <a:xfrm>
            <a:off x="222662" y="167736"/>
            <a:ext cx="8465779"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What happens in a high-energy proton–proton collision?</a:t>
            </a:r>
          </a:p>
        </p:txBody>
      </p:sp>
      <p:sp>
        <p:nvSpPr>
          <p:cNvPr id="5" name="Rectangle 4">
            <a:extLst>
              <a:ext uri="{FF2B5EF4-FFF2-40B4-BE49-F238E27FC236}">
                <a16:creationId xmlns:a16="http://schemas.microsoft.com/office/drawing/2014/main" id="{3A140754-1AE7-2DC8-B051-58B53A8C4C16}"/>
              </a:ext>
            </a:extLst>
          </p:cNvPr>
          <p:cNvSpPr/>
          <p:nvPr/>
        </p:nvSpPr>
        <p:spPr>
          <a:xfrm>
            <a:off x="699014" y="889020"/>
            <a:ext cx="5263904" cy="5537839"/>
          </a:xfrm>
          <a:prstGeom prst="rect">
            <a:avLst/>
          </a:prstGeom>
          <a:solidFill>
            <a:schemeClr val="accent1">
              <a:lumMod val="50000"/>
            </a:schemeClr>
          </a:solidFill>
          <a:ln>
            <a:no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9" name="TextBox 8">
            <a:extLst>
              <a:ext uri="{FF2B5EF4-FFF2-40B4-BE49-F238E27FC236}">
                <a16:creationId xmlns:a16="http://schemas.microsoft.com/office/drawing/2014/main" id="{41ECA46D-5037-8209-3B66-2FA12029EB5C}"/>
              </a:ext>
            </a:extLst>
          </p:cNvPr>
          <p:cNvSpPr txBox="1"/>
          <p:nvPr/>
        </p:nvSpPr>
        <p:spPr>
          <a:xfrm>
            <a:off x="892917" y="1070919"/>
            <a:ext cx="4791833" cy="1077218"/>
          </a:xfrm>
          <a:prstGeom prst="rect">
            <a:avLst/>
          </a:prstGeom>
          <a:noFill/>
        </p:spPr>
        <p:txBody>
          <a:bodyPr wrap="square" rtlCol="0">
            <a:spAutoFit/>
          </a:bodyPr>
          <a:lstStyle/>
          <a:p>
            <a:pPr marL="0">
              <a:spcBef>
                <a:spcPts val="3000"/>
              </a:spcBef>
            </a:pPr>
            <a:r>
              <a:rPr lang="en-CH" sz="1600" dirty="0">
                <a:solidFill>
                  <a:schemeClr val="bg1"/>
                </a:solidFill>
                <a:latin typeface="Helvetica" pitchFamily="2" charset="0"/>
                <a:ea typeface="Helvetica Light" charset="0"/>
                <a:cs typeface="Helvetica Light" charset="0"/>
                <a:sym typeface="Wingdings" pitchFamily="2" charset="2"/>
              </a:rPr>
              <a:t>Its constituents fuse and transform into new, sometimes heavy particles with rates depending on the strength of their interaction with the proton and on their mass:</a:t>
            </a:r>
          </a:p>
        </p:txBody>
      </p:sp>
      <p:sp>
        <p:nvSpPr>
          <p:cNvPr id="10" name="TextBox 9">
            <a:extLst>
              <a:ext uri="{FF2B5EF4-FFF2-40B4-BE49-F238E27FC236}">
                <a16:creationId xmlns:a16="http://schemas.microsoft.com/office/drawing/2014/main" id="{7C78B865-49C9-AA00-A097-69AAC9A26157}"/>
              </a:ext>
            </a:extLst>
          </p:cNvPr>
          <p:cNvSpPr txBox="1"/>
          <p:nvPr/>
        </p:nvSpPr>
        <p:spPr>
          <a:xfrm>
            <a:off x="892919" y="2271817"/>
            <a:ext cx="4602172" cy="3600986"/>
          </a:xfrm>
          <a:prstGeom prst="rect">
            <a:avLst/>
          </a:prstGeom>
          <a:noFill/>
        </p:spPr>
        <p:txBody>
          <a:bodyPr wrap="square" rtlCol="0">
            <a:spAutoFit/>
          </a:bodyPr>
          <a:lstStyle/>
          <a:p>
            <a:pPr marL="285750" indent="-285750">
              <a:spcBef>
                <a:spcPts val="1800"/>
              </a:spcBef>
              <a:buFont typeface="Arial" panose="020B0604020202020204" pitchFamily="34" charset="0"/>
              <a:buChar char="•"/>
            </a:pPr>
            <a:r>
              <a:rPr lang="en-GB" sz="1400" dirty="0">
                <a:solidFill>
                  <a:schemeClr val="bg1"/>
                </a:solidFill>
                <a:latin typeface="Helvetica" pitchFamily="2" charset="0"/>
                <a:ea typeface="Helvetica Light" charset="0"/>
                <a:cs typeface="Helvetica Light" charset="0"/>
                <a:sym typeface="Wingdings" pitchFamily="2" charset="2"/>
              </a:rPr>
              <a:t>Light q</a:t>
            </a:r>
            <a:r>
              <a:rPr lang="en-CH" sz="1400" dirty="0">
                <a:solidFill>
                  <a:schemeClr val="bg1"/>
                </a:solidFill>
                <a:latin typeface="Helvetica" pitchFamily="2" charset="0"/>
                <a:ea typeface="Helvetica Light" charset="0"/>
                <a:cs typeface="Helvetica Light" charset="0"/>
                <a:sym typeface="Wingdings" pitchFamily="2" charset="2"/>
              </a:rPr>
              <a:t>uarks, gluons (“jets”)  ≫  W, Z  ≫  top quark  ≫  Higgs boson</a:t>
            </a:r>
          </a:p>
          <a:p>
            <a:pPr marL="285750" indent="-285750">
              <a:spcBef>
                <a:spcPts val="1800"/>
              </a:spcBef>
              <a:buFont typeface="Arial" panose="020B0604020202020204" pitchFamily="34" charset="0"/>
              <a:buChar char="•"/>
            </a:pPr>
            <a:r>
              <a:rPr lang="en-CH" sz="1400" dirty="0">
                <a:solidFill>
                  <a:schemeClr val="bg1"/>
                </a:solidFill>
                <a:latin typeface="Helvetica" pitchFamily="2" charset="0"/>
                <a:ea typeface="Helvetica Light" charset="0"/>
                <a:cs typeface="Helvetica Light" charset="0"/>
                <a:sym typeface="Wingdings" pitchFamily="2" charset="2"/>
              </a:rPr>
              <a:t>Heavy particles decay instantaneously to light, stable particles (quarks/hadrons, leptons, photons)</a:t>
            </a:r>
          </a:p>
          <a:p>
            <a:pPr marL="285750" indent="-285750">
              <a:spcBef>
                <a:spcPts val="1800"/>
              </a:spcBef>
              <a:buFont typeface="Arial" panose="020B0604020202020204" pitchFamily="34" charset="0"/>
              <a:buChar char="•"/>
            </a:pPr>
            <a:r>
              <a:rPr lang="en-CH" sz="1400" dirty="0">
                <a:solidFill>
                  <a:schemeClr val="bg1"/>
                </a:solidFill>
                <a:latin typeface="Helvetica" pitchFamily="2" charset="0"/>
                <a:ea typeface="Helvetica Light" charset="0"/>
                <a:cs typeface="Helvetica Light" charset="0"/>
                <a:sym typeface="Wingdings" pitchFamily="2" charset="2"/>
              </a:rPr>
              <a:t>A particle detector precisely neasures these decay particles, which allows to deduce the properties of the mother particle  </a:t>
            </a:r>
          </a:p>
          <a:p>
            <a:pPr marL="285750" indent="-285750">
              <a:spcBef>
                <a:spcPts val="1800"/>
              </a:spcBef>
              <a:buFont typeface="Arial" panose="020B0604020202020204" pitchFamily="34" charset="0"/>
              <a:buChar char="•"/>
            </a:pPr>
            <a:r>
              <a:rPr lang="en-CH" sz="1400" dirty="0">
                <a:solidFill>
                  <a:schemeClr val="bg1"/>
                </a:solidFill>
                <a:latin typeface="Helvetica" pitchFamily="2" charset="0"/>
                <a:ea typeface="Helvetica Light" charset="0"/>
                <a:cs typeface="Helvetica Light" charset="0"/>
                <a:sym typeface="Wingdings" pitchFamily="2" charset="2"/>
              </a:rPr>
              <a:t>An online filter (“trigger”) reduces the huge rate of particle interactions by a factor of 20,000 focusing on the most interesting processes</a:t>
            </a:r>
          </a:p>
          <a:p>
            <a:pPr marL="285750" indent="-285750">
              <a:spcBef>
                <a:spcPts val="1800"/>
              </a:spcBef>
              <a:buFont typeface="Arial" panose="020B0604020202020204" pitchFamily="34" charset="0"/>
              <a:buChar char="•"/>
            </a:pPr>
            <a:r>
              <a:rPr lang="en-CH" sz="1400" dirty="0">
                <a:solidFill>
                  <a:schemeClr val="bg1"/>
                </a:solidFill>
                <a:latin typeface="Helvetica" pitchFamily="2" charset="0"/>
                <a:ea typeface="Helvetica Light" charset="0"/>
                <a:cs typeface="Helvetica Light" charset="0"/>
                <a:sym typeface="Wingdings" pitchFamily="2" charset="2"/>
              </a:rPr>
              <a:t>Data reconstruction and analysis is done in computing centers worldwide</a:t>
            </a:r>
          </a:p>
        </p:txBody>
      </p:sp>
      <p:pic>
        <p:nvPicPr>
          <p:cNvPr id="12" name="Picture 11">
            <a:extLst>
              <a:ext uri="{FF2B5EF4-FFF2-40B4-BE49-F238E27FC236}">
                <a16:creationId xmlns:a16="http://schemas.microsoft.com/office/drawing/2014/main" id="{0B5C8C99-4C53-BCEB-02F8-692D7084D77D}"/>
              </a:ext>
            </a:extLst>
          </p:cNvPr>
          <p:cNvPicPr>
            <a:picLocks noChangeAspect="1"/>
          </p:cNvPicPr>
          <p:nvPr/>
        </p:nvPicPr>
        <p:blipFill rotWithShape="1">
          <a:blip r:embed="rId3">
            <a:extLst>
              <a:ext uri="{28A0092B-C50C-407E-A947-70E740481C1C}">
                <a14:useLocalDpi xmlns:a14="http://schemas.microsoft.com/office/drawing/2010/main"/>
              </a:ext>
            </a:extLst>
          </a:blip>
          <a:srcRect t="21633"/>
          <a:stretch/>
        </p:blipFill>
        <p:spPr>
          <a:xfrm>
            <a:off x="5826212" y="889020"/>
            <a:ext cx="4994406" cy="5537839"/>
          </a:xfrm>
          <a:prstGeom prst="rect">
            <a:avLst/>
          </a:prstGeom>
        </p:spPr>
      </p:pic>
      <p:pic>
        <p:nvPicPr>
          <p:cNvPr id="4" name="Picture 3">
            <a:extLst>
              <a:ext uri="{FF2B5EF4-FFF2-40B4-BE49-F238E27FC236}">
                <a16:creationId xmlns:a16="http://schemas.microsoft.com/office/drawing/2014/main" id="{9A48E96D-729B-8E33-E57C-FA6542F90A3B}"/>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685409" y="1070919"/>
            <a:ext cx="934617" cy="407504"/>
          </a:xfrm>
          <a:prstGeom prst="rect">
            <a:avLst/>
          </a:prstGeom>
        </p:spPr>
      </p:pic>
    </p:spTree>
    <p:extLst>
      <p:ext uri="{BB962C8B-B14F-4D97-AF65-F5344CB8AC3E}">
        <p14:creationId xmlns:p14="http://schemas.microsoft.com/office/powerpoint/2010/main" val="342598513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6BDF08-ABD0-7442-91DC-846A7F1000A0}"/>
              </a:ext>
            </a:extLst>
          </p:cNvPr>
          <p:cNvSpPr>
            <a:spLocks noGrp="1"/>
          </p:cNvSpPr>
          <p:nvPr>
            <p:ph type="sldNum" sz="quarter" idx="4"/>
          </p:nvPr>
        </p:nvSpPr>
        <p:spPr/>
        <p:txBody>
          <a:bodyPr/>
          <a:lstStyle/>
          <a:p>
            <a:pPr>
              <a:defRPr/>
            </a:pPr>
            <a:fld id="{611C2F03-9E95-40C9-A99F-3C4F7EE8CF2A}" type="slidenum">
              <a:rPr lang="en-GB" smtClean="0"/>
              <a:pPr>
                <a:defRPr/>
              </a:pPr>
              <a:t>18</a:t>
            </a:fld>
            <a:endParaRPr lang="en-GB"/>
          </a:p>
        </p:txBody>
      </p:sp>
      <p:pic>
        <p:nvPicPr>
          <p:cNvPr id="4" name="Picture 3">
            <a:extLst>
              <a:ext uri="{FF2B5EF4-FFF2-40B4-BE49-F238E27FC236}">
                <a16:creationId xmlns:a16="http://schemas.microsoft.com/office/drawing/2014/main" id="{1D9E9352-AF84-CA44-BB40-0C19B1EE43B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13000"/>
                    </a14:imgEffect>
                  </a14:imgLayer>
                </a14:imgProps>
              </a:ext>
            </a:extLst>
          </a:blip>
          <a:stretch>
            <a:fillRect/>
          </a:stretch>
        </p:blipFill>
        <p:spPr>
          <a:xfrm>
            <a:off x="150608" y="1358675"/>
            <a:ext cx="7305186" cy="4288038"/>
          </a:xfrm>
          <a:prstGeom prst="rect">
            <a:avLst/>
          </a:prstGeom>
        </p:spPr>
      </p:pic>
      <p:sp>
        <p:nvSpPr>
          <p:cNvPr id="5" name="TextBox 4">
            <a:extLst>
              <a:ext uri="{FF2B5EF4-FFF2-40B4-BE49-F238E27FC236}">
                <a16:creationId xmlns:a16="http://schemas.microsoft.com/office/drawing/2014/main" id="{50EEEC6F-3D02-F844-984A-1D1725B6314E}"/>
              </a:ext>
            </a:extLst>
          </p:cNvPr>
          <p:cNvSpPr txBox="1"/>
          <p:nvPr/>
        </p:nvSpPr>
        <p:spPr>
          <a:xfrm>
            <a:off x="150608" y="260650"/>
            <a:ext cx="11322255" cy="523220"/>
          </a:xfrm>
          <a:prstGeom prst="rect">
            <a:avLst/>
          </a:prstGeom>
          <a:noFill/>
        </p:spPr>
        <p:txBody>
          <a:bodyPr wrap="square" rtlCol="0">
            <a:spAutoFit/>
          </a:bodyPr>
          <a:lstStyle/>
          <a:p>
            <a:pPr indent="450850" defTabSz="457200" fontAlgn="base">
              <a:spcBef>
                <a:spcPct val="0"/>
              </a:spcBef>
              <a:spcAft>
                <a:spcPct val="0"/>
              </a:spcAft>
              <a:defRPr/>
            </a:pPr>
            <a:r>
              <a:rPr lang="en-US" sz="2800" b="1">
                <a:solidFill>
                  <a:srgbClr val="0D7FBF"/>
                </a:solidFill>
                <a:latin typeface="Helvetica" pitchFamily="2" charset="0"/>
                <a:ea typeface="Trebuchet MS" pitchFamily="-84" charset="0"/>
                <a:cs typeface="Helvetica Light"/>
              </a:rPr>
              <a:t>The ATLAS Detector</a:t>
            </a:r>
            <a:endParaRPr lang="en-US" sz="2800">
              <a:solidFill>
                <a:srgbClr val="0D7FBF"/>
              </a:solidFill>
              <a:latin typeface="Helvetica" pitchFamily="2" charset="0"/>
              <a:ea typeface="Trebuchet MS" pitchFamily="-84" charset="0"/>
              <a:cs typeface="Helvetica Light"/>
            </a:endParaRPr>
          </a:p>
        </p:txBody>
      </p:sp>
      <p:sp>
        <p:nvSpPr>
          <p:cNvPr id="6" name="Text Box 5">
            <a:extLst>
              <a:ext uri="{FF2B5EF4-FFF2-40B4-BE49-F238E27FC236}">
                <a16:creationId xmlns:a16="http://schemas.microsoft.com/office/drawing/2014/main" id="{DBCAA3B4-CE02-CD40-8469-01CF306E8819}"/>
              </a:ext>
            </a:extLst>
          </p:cNvPr>
          <p:cNvSpPr txBox="1">
            <a:spLocks noChangeArrowheads="1"/>
          </p:cNvSpPr>
          <p:nvPr/>
        </p:nvSpPr>
        <p:spPr bwMode="auto">
          <a:xfrm>
            <a:off x="7866699" y="1218975"/>
            <a:ext cx="3538767" cy="51860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Helvetica" pitchFamily="2" charset="0"/>
                <a:ea typeface="+mn-ea"/>
                <a:cs typeface="+mn-cs"/>
              </a:rPr>
              <a:t>High resolution silicon </a:t>
            </a:r>
            <a:r>
              <a:rPr kumimoji="0" lang="en-US" sz="1600" b="1" i="0" u="none" strike="noStrike" kern="1200" cap="none" spc="0" normalizeH="0" baseline="0" noProof="0" dirty="0">
                <a:ln>
                  <a:noFill/>
                </a:ln>
                <a:solidFill>
                  <a:srgbClr val="000000"/>
                </a:solidFill>
                <a:effectLst/>
                <a:uLnTx/>
                <a:uFillTx/>
                <a:latin typeface="Helvetica" pitchFamily="2" charset="0"/>
                <a:ea typeface="+mn-ea"/>
                <a:cs typeface="+mn-cs"/>
              </a:rPr>
              <a:t>detectors</a:t>
            </a:r>
            <a:r>
              <a:rPr kumimoji="0" lang="en-US" sz="1600" b="0" i="0" u="none" strike="noStrike" kern="1200" cap="none" spc="0" normalizeH="0" baseline="0" noProof="0" dirty="0">
                <a:ln>
                  <a:noFill/>
                </a:ln>
                <a:solidFill>
                  <a:srgbClr val="000000"/>
                </a:solidFill>
                <a:effectLst/>
                <a:uLnTx/>
                <a:uFillTx/>
                <a:latin typeface="Helvetica" pitchFamily="2" charset="0"/>
                <a:ea typeface="+mn-ea"/>
                <a:cs typeface="+mn-cs"/>
              </a:rPr>
              <a:t>: </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100 Mio. channels (50 µm x 250 µm)</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6 Mio. channels (80 µm x 12 cm)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Helvetica" pitchFamily="2" charset="0"/>
                <a:ea typeface="+mn-ea"/>
                <a:cs typeface="+mn-cs"/>
              </a:rPr>
              <a:t>spatial resolution ~15 µm</a:t>
            </a:r>
            <a:r>
              <a:rPr kumimoji="0" lang="en-US" sz="1500" b="0"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rPr>
              <a:t>(in azimuth). </a:t>
            </a:r>
            <a:r>
              <a:rPr kumimoji="0" lang="en-US" sz="1600" b="0" i="0" u="none" strike="noStrike" kern="1200" cap="none" spc="0" normalizeH="0" baseline="0" noProof="0" dirty="0">
                <a:ln>
                  <a:noFill/>
                </a:ln>
                <a:solidFill>
                  <a:srgbClr val="000000"/>
                </a:solidFill>
                <a:effectLst/>
                <a:uLnTx/>
                <a:uFillTx/>
                <a:latin typeface="Helvetica" pitchFamily="2" charset="0"/>
                <a:ea typeface="+mn-ea"/>
                <a:cs typeface="+mn-cs"/>
              </a:rPr>
              <a:t>Complemented by gaseous transition radiation tracker at large radius</a:t>
            </a:r>
            <a:endParaRPr kumimoji="0" lang="en-US" sz="1400" b="0" i="0" u="none" strike="noStrike" kern="1200" cap="none" spc="0" normalizeH="0" baseline="0" noProof="0" dirty="0">
              <a:ln>
                <a:noFill/>
              </a:ln>
              <a:solidFill>
                <a:srgbClr val="000000"/>
              </a:solidFill>
              <a:effectLst/>
              <a:uLnTx/>
              <a:uFillTx/>
              <a:latin typeface="Helvetica" pitchFamily="2" charset="0"/>
              <a:ea typeface="+mn-ea"/>
              <a:cs typeface="+mn-cs"/>
            </a:endParaRPr>
          </a:p>
          <a:p>
            <a:pPr>
              <a:spcBef>
                <a:spcPts val="1500"/>
              </a:spcBef>
            </a:pPr>
            <a:r>
              <a:rPr lang="de-DE" sz="1600" dirty="0">
                <a:latin typeface="Helvetica" pitchFamily="2" charset="0"/>
              </a:rPr>
              <a:t>Axial </a:t>
            </a:r>
            <a:r>
              <a:rPr lang="de-DE" sz="1600" dirty="0" err="1">
                <a:latin typeface="Helvetica" pitchFamily="2" charset="0"/>
              </a:rPr>
              <a:t>field</a:t>
            </a:r>
            <a:r>
              <a:rPr lang="de-DE" sz="1600" dirty="0">
                <a:latin typeface="Helvetica" pitchFamily="2" charset="0"/>
              </a:rPr>
              <a:t> </a:t>
            </a:r>
            <a:r>
              <a:rPr lang="de-DE" sz="1600" dirty="0" err="1">
                <a:latin typeface="Helvetica" pitchFamily="2" charset="0"/>
              </a:rPr>
              <a:t>provided</a:t>
            </a:r>
            <a:r>
              <a:rPr lang="de-DE" sz="1600" dirty="0">
                <a:latin typeface="Helvetica" pitchFamily="2" charset="0"/>
              </a:rPr>
              <a:t> </a:t>
            </a:r>
            <a:r>
              <a:rPr lang="de-DE" sz="1600" dirty="0" err="1">
                <a:latin typeface="Helvetica" pitchFamily="2" charset="0"/>
              </a:rPr>
              <a:t>by</a:t>
            </a:r>
            <a:r>
              <a:rPr lang="de-DE" sz="1600" dirty="0">
                <a:latin typeface="Helvetica" pitchFamily="2" charset="0"/>
              </a:rPr>
              <a:t> </a:t>
            </a:r>
            <a:r>
              <a:rPr lang="de-DE" sz="1600" b="1" dirty="0" err="1">
                <a:latin typeface="Helvetica" pitchFamily="2" charset="0"/>
              </a:rPr>
              <a:t>solenoid</a:t>
            </a:r>
            <a:r>
              <a:rPr lang="en-US" sz="1600" b="1" dirty="0">
                <a:latin typeface="Helvetica" pitchFamily="2" charset="0"/>
              </a:rPr>
              <a:t> </a:t>
            </a:r>
            <a:r>
              <a:rPr lang="en-US" sz="1600" dirty="0">
                <a:latin typeface="Helvetica" pitchFamily="2" charset="0"/>
              </a:rPr>
              <a:t>(2 T) in central region (momentum measurement) </a:t>
            </a:r>
          </a:p>
          <a:p>
            <a:pPr lvl="0">
              <a:spcBef>
                <a:spcPts val="1500"/>
              </a:spcBef>
            </a:pPr>
            <a:r>
              <a:rPr lang="en-US" sz="1600" dirty="0">
                <a:solidFill>
                  <a:srgbClr val="000000"/>
                </a:solidFill>
                <a:latin typeface="Helvetica" pitchFamily="2" charset="0"/>
                <a:ea typeface="+mn-ea"/>
                <a:cs typeface="+mn-cs"/>
              </a:rPr>
              <a:t>Energy measurement down to 1</a:t>
            </a:r>
            <a:r>
              <a:rPr lang="en-US" sz="1600" b="1" baseline="30000" dirty="0">
                <a:solidFill>
                  <a:srgbClr val="000000"/>
                </a:solidFill>
                <a:latin typeface="Helvetica" pitchFamily="2" charset="0"/>
                <a:ea typeface="+mn-ea"/>
                <a:cs typeface="+mn-cs"/>
              </a:rPr>
              <a:t>o</a:t>
            </a:r>
            <a:r>
              <a:rPr lang="en-US" sz="1600" dirty="0">
                <a:solidFill>
                  <a:srgbClr val="000000"/>
                </a:solidFill>
                <a:latin typeface="Helvetica" pitchFamily="2" charset="0"/>
                <a:ea typeface="+mn-ea"/>
                <a:cs typeface="+mn-cs"/>
              </a:rPr>
              <a:t>     to the beam line with a </a:t>
            </a:r>
            <a:r>
              <a:rPr lang="en-US" sz="1600" b="1" dirty="0">
                <a:solidFill>
                  <a:srgbClr val="000000"/>
                </a:solidFill>
                <a:latin typeface="Helvetica" pitchFamily="2" charset="0"/>
                <a:ea typeface="+mn-ea"/>
                <a:cs typeface="+mn-cs"/>
              </a:rPr>
              <a:t>calorimeter system</a:t>
            </a:r>
          </a:p>
          <a:p>
            <a:pPr lvl="0">
              <a:spcBef>
                <a:spcPts val="1500"/>
              </a:spcBef>
            </a:pPr>
            <a:r>
              <a:rPr lang="en-US" sz="1600" dirty="0">
                <a:solidFill>
                  <a:srgbClr val="000000"/>
                </a:solidFill>
                <a:latin typeface="Helvetica" pitchFamily="2" charset="0"/>
                <a:ea typeface="+mn-ea"/>
                <a:cs typeface="+mn-cs"/>
              </a:rPr>
              <a:t>Independent </a:t>
            </a:r>
            <a:r>
              <a:rPr lang="en-US" sz="1600" b="1" dirty="0">
                <a:solidFill>
                  <a:srgbClr val="000000"/>
                </a:solidFill>
                <a:latin typeface="Helvetica" pitchFamily="2" charset="0"/>
                <a:ea typeface="+mn-ea"/>
                <a:cs typeface="+mn-cs"/>
              </a:rPr>
              <a:t>muon spectrometer </a:t>
            </a:r>
            <a:r>
              <a:rPr lang="en-US" sz="1400" dirty="0">
                <a:solidFill>
                  <a:srgbClr val="000000"/>
                </a:solidFill>
                <a:latin typeface="Helvetica" pitchFamily="2" charset="0"/>
                <a:ea typeface="+mn-ea"/>
                <a:cs typeface="+mn-cs"/>
              </a:rPr>
              <a:t>(superconducting toroid magnet system)</a:t>
            </a:r>
          </a:p>
          <a:p>
            <a:pPr lvl="0">
              <a:spcBef>
                <a:spcPts val="1500"/>
              </a:spcBef>
            </a:pPr>
            <a:r>
              <a:rPr lang="en-US" sz="1600" b="1" dirty="0">
                <a:solidFill>
                  <a:srgbClr val="000000"/>
                </a:solidFill>
                <a:latin typeface="Helvetica" pitchFamily="2" charset="0"/>
                <a:ea typeface="+mn-ea"/>
                <a:cs typeface="+mn-cs"/>
              </a:rPr>
              <a:t>Trigger</a:t>
            </a:r>
            <a:r>
              <a:rPr lang="en-US" sz="1600" dirty="0">
                <a:solidFill>
                  <a:srgbClr val="000000"/>
                </a:solidFill>
                <a:latin typeface="Helvetica" pitchFamily="2" charset="0"/>
                <a:ea typeface="+mn-ea"/>
                <a:cs typeface="+mn-cs"/>
              </a:rPr>
              <a:t> based on ultra-fast custom electronics and high-performance computers</a:t>
            </a:r>
          </a:p>
        </p:txBody>
      </p:sp>
      <p:sp>
        <p:nvSpPr>
          <p:cNvPr id="10" name="Rectangle 9">
            <a:extLst>
              <a:ext uri="{FF2B5EF4-FFF2-40B4-BE49-F238E27FC236}">
                <a16:creationId xmlns:a16="http://schemas.microsoft.com/office/drawing/2014/main" id="{FCFBABBB-A1A5-6047-A08E-10BDD9070FDA}"/>
              </a:ext>
            </a:extLst>
          </p:cNvPr>
          <p:cNvSpPr/>
          <p:nvPr/>
        </p:nvSpPr>
        <p:spPr>
          <a:xfrm>
            <a:off x="2238923" y="6206051"/>
            <a:ext cx="3295710" cy="276999"/>
          </a:xfrm>
          <a:prstGeom prst="rect">
            <a:avLst/>
          </a:prstGeom>
        </p:spPr>
        <p:txBody>
          <a:bodyPr wrap="none">
            <a:spAutoFit/>
          </a:bodyPr>
          <a:lstStyle/>
          <a:p>
            <a:r>
              <a:rPr lang="en-US" sz="1200" dirty="0">
                <a:solidFill>
                  <a:srgbClr val="000000"/>
                </a:solidFill>
                <a:latin typeface="Helvetica" pitchFamily="2" charset="0"/>
              </a:rPr>
              <a:t>25 m diameter, 44 m long, 7000 tons weight </a:t>
            </a:r>
            <a:endParaRPr lang="en-CH" sz="1200" dirty="0"/>
          </a:p>
        </p:txBody>
      </p:sp>
      <p:pic>
        <p:nvPicPr>
          <p:cNvPr id="3" name="Picture 2">
            <a:extLst>
              <a:ext uri="{FF2B5EF4-FFF2-40B4-BE49-F238E27FC236}">
                <a16:creationId xmlns:a16="http://schemas.microsoft.com/office/drawing/2014/main" id="{EA397451-6FF8-DDD4-2766-26939CEA42E1}"/>
              </a:ext>
            </a:extLst>
          </p:cNvPr>
          <p:cNvPicPr>
            <a:picLocks noChangeAspect="1"/>
          </p:cNvPicPr>
          <p:nvPr/>
        </p:nvPicPr>
        <p:blipFill>
          <a:blip r:embed="rId4"/>
          <a:stretch>
            <a:fillRect/>
          </a:stretch>
        </p:blipFill>
        <p:spPr>
          <a:xfrm>
            <a:off x="9840773" y="82887"/>
            <a:ext cx="1490734" cy="785137"/>
          </a:xfrm>
          <a:prstGeom prst="rect">
            <a:avLst/>
          </a:prstGeom>
        </p:spPr>
      </p:pic>
    </p:spTree>
    <p:extLst>
      <p:ext uri="{BB962C8B-B14F-4D97-AF65-F5344CB8AC3E}">
        <p14:creationId xmlns:p14="http://schemas.microsoft.com/office/powerpoint/2010/main" val="85989021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68573-BCDB-FE88-678C-79F1F76C51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77ABAB-DCC5-310C-AB60-91C854E12FDE}"/>
              </a:ext>
            </a:extLst>
          </p:cNvPr>
          <p:cNvSpPr>
            <a:spLocks noGrp="1"/>
          </p:cNvSpPr>
          <p:nvPr>
            <p:ph type="sldNum" sz="quarter" idx="4"/>
          </p:nvPr>
        </p:nvSpPr>
        <p:spPr/>
        <p:txBody>
          <a:bodyPr/>
          <a:lstStyle/>
          <a:p>
            <a:pPr>
              <a:defRPr/>
            </a:pPr>
            <a:fld id="{611C2F03-9E95-40C9-A99F-3C4F7EE8CF2A}" type="slidenum">
              <a:rPr lang="en-GB" smtClean="0"/>
              <a:pPr>
                <a:defRPr/>
              </a:pPr>
              <a:t>19</a:t>
            </a:fld>
            <a:endParaRPr lang="en-GB" dirty="0"/>
          </a:p>
        </p:txBody>
      </p:sp>
      <p:sp>
        <p:nvSpPr>
          <p:cNvPr id="3" name="TextBox 2">
            <a:extLst>
              <a:ext uri="{FF2B5EF4-FFF2-40B4-BE49-F238E27FC236}">
                <a16:creationId xmlns:a16="http://schemas.microsoft.com/office/drawing/2014/main" id="{E63FC957-853E-C9FC-8C52-D267EF23E38E}"/>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The ATLAS Collaboration</a:t>
            </a:r>
          </a:p>
        </p:txBody>
      </p:sp>
      <p:sp>
        <p:nvSpPr>
          <p:cNvPr id="8" name="Rectangle 7">
            <a:extLst>
              <a:ext uri="{FF2B5EF4-FFF2-40B4-BE49-F238E27FC236}">
                <a16:creationId xmlns:a16="http://schemas.microsoft.com/office/drawing/2014/main" id="{2941F455-F550-FD8C-79F6-E055BEE95103}"/>
              </a:ext>
            </a:extLst>
          </p:cNvPr>
          <p:cNvSpPr/>
          <p:nvPr/>
        </p:nvSpPr>
        <p:spPr>
          <a:xfrm>
            <a:off x="591671" y="4620842"/>
            <a:ext cx="3778069" cy="677108"/>
          </a:xfrm>
          <a:prstGeom prst="rect">
            <a:avLst/>
          </a:prstGeom>
        </p:spPr>
        <p:txBody>
          <a:bodyPr wrap="square">
            <a:spAutoFit/>
          </a:bodyPr>
          <a:lstStyle/>
          <a:p>
            <a:pPr lvl="0" defTabSz="457200" fontAlgn="base">
              <a:spcBef>
                <a:spcPts val="2400"/>
              </a:spcBef>
              <a:spcAft>
                <a:spcPct val="0"/>
              </a:spcAft>
              <a:defRPr/>
            </a:pPr>
            <a:r>
              <a:rPr lang="en-GB" sz="1400" dirty="0">
                <a:latin typeface="Helvetica" pitchFamily="2" charset="0"/>
              </a:rPr>
              <a:t>Links:</a:t>
            </a:r>
            <a:r>
              <a:rPr lang="en-GB" sz="1400" b="1" dirty="0">
                <a:latin typeface="Helvetica" pitchFamily="2" charset="0"/>
              </a:rPr>
              <a:t> </a:t>
            </a:r>
            <a:r>
              <a:rPr lang="en-GB" sz="1200" dirty="0">
                <a:latin typeface="Helvetica Light" panose="020B0403020202020204" pitchFamily="34" charset="0"/>
                <a:hlinkClick r:id="rId2"/>
              </a:rPr>
              <a:t>ATLAS public home page</a:t>
            </a:r>
            <a:r>
              <a:rPr lang="en-GB" sz="1200" dirty="0">
                <a:latin typeface="Helvetica Light" panose="020B0403020202020204" pitchFamily="34" charset="0"/>
              </a:rPr>
              <a:t>, </a:t>
            </a:r>
            <a:r>
              <a:rPr lang="en-GB" sz="1200" dirty="0">
                <a:latin typeface="Helvetica Light" panose="020B0403020202020204" pitchFamily="34" charset="0"/>
                <a:hlinkClick r:id="rId3"/>
              </a:rPr>
              <a:t>Physics results</a:t>
            </a:r>
            <a:r>
              <a:rPr lang="en-GB" sz="1200" dirty="0">
                <a:latin typeface="Helvetica Light" panose="020B0403020202020204" pitchFamily="34" charset="0"/>
              </a:rPr>
              <a:t>, </a:t>
            </a:r>
            <a:r>
              <a:rPr lang="en-GB" sz="1200" dirty="0">
                <a:latin typeface="Helvetica Light" panose="020B0403020202020204" pitchFamily="34" charset="0"/>
                <a:hlinkClick r:id="rId4"/>
              </a:rPr>
              <a:t>Interactive ATLAS world map</a:t>
            </a:r>
            <a:r>
              <a:rPr lang="en-GB" sz="1200" dirty="0">
                <a:latin typeface="Helvetica Light" panose="020B0403020202020204" pitchFamily="34" charset="0"/>
              </a:rPr>
              <a:t>, </a:t>
            </a:r>
            <a:r>
              <a:rPr lang="en-GB" sz="1200" dirty="0">
                <a:latin typeface="Helvetica Light" panose="020B0403020202020204" pitchFamily="34" charset="0"/>
                <a:hlinkClick r:id="rId5"/>
              </a:rPr>
              <a:t>Static world maps</a:t>
            </a:r>
            <a:r>
              <a:rPr lang="en-GB" sz="1200" dirty="0">
                <a:latin typeface="Helvetica Light" panose="020B0403020202020204" pitchFamily="34" charset="0"/>
              </a:rPr>
              <a:t>, </a:t>
            </a:r>
            <a:r>
              <a:rPr lang="en-GB" sz="1200" dirty="0">
                <a:latin typeface="Helvetica Light" panose="020B0403020202020204" pitchFamily="34" charset="0"/>
                <a:hlinkClick r:id="rId6"/>
              </a:rPr>
              <a:t>List of ATLAS institutes</a:t>
            </a:r>
            <a:endParaRPr lang="en-GB" sz="1200" dirty="0">
              <a:latin typeface="Helvetica Light" panose="020B0403020202020204" pitchFamily="34" charset="0"/>
            </a:endParaRPr>
          </a:p>
        </p:txBody>
      </p:sp>
      <p:sp>
        <p:nvSpPr>
          <p:cNvPr id="9" name="Rectangle 8">
            <a:extLst>
              <a:ext uri="{FF2B5EF4-FFF2-40B4-BE49-F238E27FC236}">
                <a16:creationId xmlns:a16="http://schemas.microsoft.com/office/drawing/2014/main" id="{6EBAD38E-A494-711D-7A34-1C03EE1DFFF9}"/>
              </a:ext>
            </a:extLst>
          </p:cNvPr>
          <p:cNvSpPr/>
          <p:nvPr/>
        </p:nvSpPr>
        <p:spPr>
          <a:xfrm>
            <a:off x="591672" y="1183722"/>
            <a:ext cx="3575380" cy="3285515"/>
          </a:xfrm>
          <a:prstGeom prst="rect">
            <a:avLst/>
          </a:prstGeom>
        </p:spPr>
        <p:txBody>
          <a:bodyPr wrap="square">
            <a:spAutoFit/>
          </a:bodyPr>
          <a:lstStyle/>
          <a:p>
            <a:pPr lvl="0" defTabSz="457200" fontAlgn="base">
              <a:spcBef>
                <a:spcPts val="1200"/>
              </a:spcBef>
              <a:spcAft>
                <a:spcPct val="0"/>
              </a:spcAft>
              <a:defRPr/>
            </a:pPr>
            <a:r>
              <a:rPr lang="en-GB" sz="1600" b="1" dirty="0">
                <a:latin typeface="Helvetica" pitchFamily="2" charset="0"/>
              </a:rPr>
              <a:t>ATLAS is a multi-decade international experimental programme involving:</a:t>
            </a:r>
          </a:p>
          <a:p>
            <a:pPr marL="266700" lvl="0" indent="-266700" defTabSz="457200" fontAlgn="base">
              <a:spcBef>
                <a:spcPts val="1200"/>
              </a:spcBef>
              <a:spcAft>
                <a:spcPct val="0"/>
              </a:spcAft>
              <a:buFont typeface="Arial" panose="020B0604020202020204" pitchFamily="34" charset="0"/>
              <a:buChar char="•"/>
              <a:defRPr/>
            </a:pPr>
            <a:r>
              <a:rPr lang="en-GB" sz="1600" dirty="0">
                <a:latin typeface="Helvetica" pitchFamily="2" charset="0"/>
              </a:rPr>
              <a:t>242 institutes from 40 countries +   16 Technical Associate Institutes</a:t>
            </a:r>
          </a:p>
          <a:p>
            <a:pPr marL="266700" lvl="0" indent="-266700" defTabSz="457200" fontAlgn="base">
              <a:spcBef>
                <a:spcPts val="900"/>
              </a:spcBef>
              <a:spcAft>
                <a:spcPct val="0"/>
              </a:spcAft>
              <a:buFont typeface="Arial" panose="020B0604020202020204" pitchFamily="34" charset="0"/>
              <a:buChar char="•"/>
              <a:defRPr/>
            </a:pPr>
            <a:r>
              <a:rPr lang="en-GB" sz="1600" dirty="0">
                <a:latin typeface="Helvetica" pitchFamily="2" charset="0"/>
              </a:rPr>
              <a:t>2900 Scientific authors</a:t>
            </a:r>
          </a:p>
          <a:p>
            <a:pPr marL="266700" lvl="0" indent="-266700" defTabSz="457200" fontAlgn="base">
              <a:spcBef>
                <a:spcPts val="900"/>
              </a:spcBef>
              <a:spcAft>
                <a:spcPct val="0"/>
              </a:spcAft>
              <a:buFont typeface="Arial" panose="020B0604020202020204" pitchFamily="34" charset="0"/>
              <a:buChar char="•"/>
              <a:defRPr/>
            </a:pPr>
            <a:r>
              <a:rPr lang="en-GB" sz="1600" dirty="0">
                <a:latin typeface="Helvetica" pitchFamily="2" charset="0"/>
              </a:rPr>
              <a:t>1200 Physics PhD students</a:t>
            </a:r>
          </a:p>
          <a:p>
            <a:pPr marL="266700" lvl="0" indent="-266700" defTabSz="457200" fontAlgn="base">
              <a:spcBef>
                <a:spcPts val="900"/>
              </a:spcBef>
              <a:spcAft>
                <a:spcPct val="0"/>
              </a:spcAft>
              <a:buFont typeface="Arial" panose="020B0604020202020204" pitchFamily="34" charset="0"/>
              <a:buChar char="•"/>
              <a:defRPr/>
            </a:pPr>
            <a:r>
              <a:rPr lang="en-GB" sz="1600" dirty="0">
                <a:latin typeface="Helvetica" pitchFamily="2" charset="0"/>
              </a:rPr>
              <a:t>1300 Engineers or technicians</a:t>
            </a:r>
          </a:p>
          <a:p>
            <a:pPr marL="266700" lvl="0" indent="-266700" defTabSz="457200" fontAlgn="base">
              <a:spcBef>
                <a:spcPts val="900"/>
              </a:spcBef>
              <a:spcAft>
                <a:spcPct val="0"/>
              </a:spcAft>
              <a:buFont typeface="Arial" panose="020B0604020202020204" pitchFamily="34" charset="0"/>
              <a:buChar char="•"/>
              <a:defRPr/>
            </a:pPr>
            <a:r>
              <a:rPr lang="en-GB" sz="1600" dirty="0">
                <a:latin typeface="Helvetica" pitchFamily="2" charset="0"/>
              </a:rPr>
              <a:t>100 Engineering students</a:t>
            </a:r>
          </a:p>
          <a:p>
            <a:pPr marL="266700" lvl="0" indent="-266700" defTabSz="457200" fontAlgn="base">
              <a:spcBef>
                <a:spcPts val="900"/>
              </a:spcBef>
              <a:spcAft>
                <a:spcPct val="0"/>
              </a:spcAft>
              <a:buFont typeface="Arial" panose="020B0604020202020204" pitchFamily="34" charset="0"/>
              <a:buChar char="•"/>
              <a:defRPr/>
            </a:pPr>
            <a:r>
              <a:rPr lang="en-GB" sz="1600" dirty="0">
                <a:latin typeface="Helvetica" pitchFamily="2" charset="0"/>
              </a:rPr>
              <a:t>6000 Active members</a:t>
            </a:r>
          </a:p>
        </p:txBody>
      </p:sp>
      <p:pic>
        <p:nvPicPr>
          <p:cNvPr id="7" name="Picture 6">
            <a:extLst>
              <a:ext uri="{FF2B5EF4-FFF2-40B4-BE49-F238E27FC236}">
                <a16:creationId xmlns:a16="http://schemas.microsoft.com/office/drawing/2014/main" id="{4127AFB9-C301-A4C2-0D72-A2F7A173A41B}"/>
              </a:ext>
            </a:extLst>
          </p:cNvPr>
          <p:cNvPicPr>
            <a:picLocks noChangeAspect="1"/>
          </p:cNvPicPr>
          <p:nvPr/>
        </p:nvPicPr>
        <p:blipFill>
          <a:blip r:embed="rId7"/>
          <a:stretch>
            <a:fillRect/>
          </a:stretch>
        </p:blipFill>
        <p:spPr>
          <a:xfrm>
            <a:off x="4465276" y="1273386"/>
            <a:ext cx="7059289" cy="3661184"/>
          </a:xfrm>
          <a:prstGeom prst="rect">
            <a:avLst/>
          </a:prstGeom>
        </p:spPr>
      </p:pic>
      <p:sp>
        <p:nvSpPr>
          <p:cNvPr id="11" name="TextBox 10">
            <a:extLst>
              <a:ext uri="{FF2B5EF4-FFF2-40B4-BE49-F238E27FC236}">
                <a16:creationId xmlns:a16="http://schemas.microsoft.com/office/drawing/2014/main" id="{2B777AC0-24DA-32B9-0846-F240492AA860}"/>
              </a:ext>
            </a:extLst>
          </p:cNvPr>
          <p:cNvSpPr txBox="1"/>
          <p:nvPr/>
        </p:nvSpPr>
        <p:spPr>
          <a:xfrm>
            <a:off x="4369740" y="4928448"/>
            <a:ext cx="3990195" cy="261610"/>
          </a:xfrm>
          <a:prstGeom prst="rect">
            <a:avLst/>
          </a:prstGeom>
          <a:noFill/>
        </p:spPr>
        <p:txBody>
          <a:bodyPr wrap="none" rtlCol="0">
            <a:spAutoFit/>
          </a:bodyPr>
          <a:lstStyle/>
          <a:p>
            <a:pPr marL="0">
              <a:spcBef>
                <a:spcPts val="3000"/>
              </a:spcBef>
            </a:pPr>
            <a:r>
              <a:rPr lang="en-CH" sz="1100" dirty="0">
                <a:solidFill>
                  <a:schemeClr val="tx1">
                    <a:lumMod val="75000"/>
                    <a:lumOff val="25000"/>
                  </a:schemeClr>
                </a:solidFill>
                <a:latin typeface="Helvetica Light" charset="0"/>
                <a:ea typeface="Helvetica Light" charset="0"/>
                <a:cs typeface="Helvetica Light" charset="0"/>
                <a:sym typeface="Wingdings" pitchFamily="2" charset="2"/>
              </a:rPr>
              <a:t>Photo taken in Dec 2024 at the ATLAS detector site at CERN</a:t>
            </a:r>
          </a:p>
        </p:txBody>
      </p:sp>
      <p:pic>
        <p:nvPicPr>
          <p:cNvPr id="4" name="Picture 3">
            <a:extLst>
              <a:ext uri="{FF2B5EF4-FFF2-40B4-BE49-F238E27FC236}">
                <a16:creationId xmlns:a16="http://schemas.microsoft.com/office/drawing/2014/main" id="{10100906-CC7E-F3CE-071C-ACF32DCAECC1}"/>
              </a:ext>
            </a:extLst>
          </p:cNvPr>
          <p:cNvPicPr>
            <a:picLocks noChangeAspect="1"/>
          </p:cNvPicPr>
          <p:nvPr/>
        </p:nvPicPr>
        <p:blipFill>
          <a:blip r:embed="rId8"/>
          <a:stretch>
            <a:fillRect/>
          </a:stretch>
        </p:blipFill>
        <p:spPr>
          <a:xfrm>
            <a:off x="9840773" y="82887"/>
            <a:ext cx="1490734" cy="785137"/>
          </a:xfrm>
          <a:prstGeom prst="rect">
            <a:avLst/>
          </a:prstGeom>
        </p:spPr>
      </p:pic>
    </p:spTree>
    <p:extLst>
      <p:ext uri="{BB962C8B-B14F-4D97-AF65-F5344CB8AC3E}">
        <p14:creationId xmlns:p14="http://schemas.microsoft.com/office/powerpoint/2010/main" val="121669340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405228-6E52-D34B-B11E-D7893AD205A0}"/>
              </a:ext>
            </a:extLst>
          </p:cNvPr>
          <p:cNvSpPr>
            <a:spLocks noGrp="1"/>
          </p:cNvSpPr>
          <p:nvPr>
            <p:ph type="sldNum" sz="quarter" idx="4"/>
          </p:nvPr>
        </p:nvSpPr>
        <p:spPr/>
        <p:txBody>
          <a:bodyPr/>
          <a:lstStyle/>
          <a:p>
            <a:pPr>
              <a:defRPr/>
            </a:pPr>
            <a:fld id="{611C2F03-9E95-40C9-A99F-3C4F7EE8CF2A}" type="slidenum">
              <a:rPr lang="en-GB" smtClean="0"/>
              <a:pPr>
                <a:defRPr/>
              </a:pPr>
              <a:t>2</a:t>
            </a:fld>
            <a:endParaRPr lang="en-GB"/>
          </a:p>
        </p:txBody>
      </p:sp>
      <p:sp>
        <p:nvSpPr>
          <p:cNvPr id="20" name="Rectangle 19">
            <a:extLst>
              <a:ext uri="{FF2B5EF4-FFF2-40B4-BE49-F238E27FC236}">
                <a16:creationId xmlns:a16="http://schemas.microsoft.com/office/drawing/2014/main" id="{1A60062D-5F08-B045-A5D6-ED2D9C018226}"/>
              </a:ext>
            </a:extLst>
          </p:cNvPr>
          <p:cNvSpPr/>
          <p:nvPr/>
        </p:nvSpPr>
        <p:spPr>
          <a:xfrm>
            <a:off x="591668" y="4897824"/>
            <a:ext cx="8830628" cy="1061829"/>
          </a:xfrm>
          <a:prstGeom prst="rect">
            <a:avLst/>
          </a:prstGeom>
        </p:spPr>
        <p:txBody>
          <a:bodyPr wrap="square">
            <a:spAutoFit/>
          </a:bodyPr>
          <a:lstStyle/>
          <a:p>
            <a:pPr lvl="0" defTabSz="457200" fontAlgn="base">
              <a:spcBef>
                <a:spcPts val="1800"/>
              </a:spcBef>
              <a:spcAft>
                <a:spcPct val="0"/>
              </a:spcAft>
              <a:defRPr/>
            </a:pPr>
            <a:r>
              <a:rPr lang="en-GB" sz="1600" b="1" dirty="0">
                <a:solidFill>
                  <a:srgbClr val="000000"/>
                </a:solidFill>
                <a:latin typeface="Helvetica" pitchFamily="2" charset="0"/>
              </a:rPr>
              <a:t>The universe, as we describe it, is a strange place</a:t>
            </a:r>
            <a:r>
              <a:rPr lang="en-GB" sz="1600" b="1" dirty="0">
                <a:solidFill>
                  <a:schemeClr val="tx1">
                    <a:lumMod val="75000"/>
                    <a:lumOff val="25000"/>
                  </a:schemeClr>
                </a:solidFill>
                <a:latin typeface="Helvetica" pitchFamily="2" charset="0"/>
              </a:rPr>
              <a:t>*</a:t>
            </a:r>
          </a:p>
          <a:p>
            <a:pPr marL="285750" lvl="0" indent="-285750" defTabSz="457200" fontAlgn="base">
              <a:spcBef>
                <a:spcPts val="1200"/>
              </a:spcBef>
              <a:spcAft>
                <a:spcPct val="0"/>
              </a:spcAft>
              <a:buFont typeface="Arial" panose="020B0604020202020204" pitchFamily="34" charset="0"/>
              <a:buChar char="•"/>
              <a:defRPr/>
            </a:pPr>
            <a:r>
              <a:rPr lang="en-GB" sz="1600" dirty="0">
                <a:solidFill>
                  <a:srgbClr val="000000"/>
                </a:solidFill>
                <a:latin typeface="Helvetica" pitchFamily="2" charset="0"/>
              </a:rPr>
              <a:t>Elementary particles are point-like — with no spatial extent at all</a:t>
            </a:r>
          </a:p>
          <a:p>
            <a:pPr marL="285750" lvl="0" indent="-285750" defTabSz="457200" fontAlgn="base">
              <a:spcBef>
                <a:spcPts val="600"/>
              </a:spcBef>
              <a:spcAft>
                <a:spcPct val="0"/>
              </a:spcAft>
              <a:buFont typeface="Arial" panose="020B0604020202020204" pitchFamily="34" charset="0"/>
              <a:buChar char="•"/>
              <a:defRPr/>
            </a:pPr>
            <a:r>
              <a:rPr lang="en-GB" sz="1600" dirty="0">
                <a:solidFill>
                  <a:srgbClr val="000000"/>
                </a:solidFill>
                <a:latin typeface="Helvetica" pitchFamily="2" charset="0"/>
              </a:rPr>
              <a:t>Without some remarkable mechanism at play, elementary particle would have no mass</a:t>
            </a:r>
          </a:p>
        </p:txBody>
      </p:sp>
      <p:sp>
        <p:nvSpPr>
          <p:cNvPr id="3" name="TextBox 2">
            <a:extLst>
              <a:ext uri="{FF2B5EF4-FFF2-40B4-BE49-F238E27FC236}">
                <a16:creationId xmlns:a16="http://schemas.microsoft.com/office/drawing/2014/main" id="{CB1E51E1-EFCD-CEC3-72DE-2F4F0C5A0FB9}"/>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pic>
        <p:nvPicPr>
          <p:cNvPr id="6" name="Picture 5">
            <a:extLst>
              <a:ext uri="{FF2B5EF4-FFF2-40B4-BE49-F238E27FC236}">
                <a16:creationId xmlns:a16="http://schemas.microsoft.com/office/drawing/2014/main" id="{0CE785FB-7F5D-D693-ED36-31D6AEEA4B1E}"/>
              </a:ext>
            </a:extLst>
          </p:cNvPr>
          <p:cNvPicPr>
            <a:picLocks noChangeAspect="1"/>
          </p:cNvPicPr>
          <p:nvPr/>
        </p:nvPicPr>
        <p:blipFill>
          <a:blip r:embed="rId2"/>
          <a:stretch>
            <a:fillRect/>
          </a:stretch>
        </p:blipFill>
        <p:spPr>
          <a:xfrm>
            <a:off x="1520905" y="1745344"/>
            <a:ext cx="8218717" cy="2852378"/>
          </a:xfrm>
          <a:prstGeom prst="rect">
            <a:avLst/>
          </a:prstGeom>
        </p:spPr>
      </p:pic>
      <p:sp>
        <p:nvSpPr>
          <p:cNvPr id="5" name="TextBox 4">
            <a:extLst>
              <a:ext uri="{FF2B5EF4-FFF2-40B4-BE49-F238E27FC236}">
                <a16:creationId xmlns:a16="http://schemas.microsoft.com/office/drawing/2014/main" id="{D7482AB2-AAF5-0171-6698-2E9F1C5995FC}"/>
              </a:ext>
            </a:extLst>
          </p:cNvPr>
          <p:cNvSpPr txBox="1"/>
          <p:nvPr/>
        </p:nvSpPr>
        <p:spPr>
          <a:xfrm>
            <a:off x="43101" y="6545797"/>
            <a:ext cx="2169184" cy="246221"/>
          </a:xfrm>
          <a:prstGeom prst="rect">
            <a:avLst/>
          </a:prstGeom>
          <a:noFill/>
        </p:spPr>
        <p:txBody>
          <a:bodyPr wrap="none" rtlCol="0">
            <a:spAutoFit/>
          </a:bodyPr>
          <a:lstStyle/>
          <a:p>
            <a:pPr marL="0">
              <a:spcBef>
                <a:spcPts val="3000"/>
              </a:spcBef>
            </a:pPr>
            <a:r>
              <a:rPr lang="en-CH" sz="10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a:t>
            </a:r>
            <a:r>
              <a:rPr lang="en-GB" sz="10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rPr>
              <a:t>Frank Wilczek in </a:t>
            </a:r>
            <a:r>
              <a:rPr lang="en-GB" sz="10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hlinkClick r:id="rId3">
                  <a:extLst>
                    <a:ext uri="{A12FA001-AC4F-418D-AE19-62706E023703}">
                      <ahyp:hlinkClr xmlns:ahyp="http://schemas.microsoft.com/office/drawing/2018/hyperlinkcolor" val="tx"/>
                    </a:ext>
                  </a:extLst>
                </a:hlinkClick>
              </a:rPr>
              <a:t>physics/0511067</a:t>
            </a:r>
            <a:endParaRPr lang="en-CH" sz="1000" dirty="0">
              <a:solidFill>
                <a:schemeClr val="tx1">
                  <a:lumMod val="75000"/>
                  <a:lumOff val="25000"/>
                </a:schemeClr>
              </a:solidFill>
              <a:latin typeface="Helvetica Light" panose="020B0403020202020204" pitchFamily="34" charset="0"/>
              <a:ea typeface="Helvetica Light" charset="0"/>
              <a:cs typeface="Helvetica Light" charset="0"/>
              <a:sym typeface="Wingdings" pitchFamily="2" charset="2"/>
            </a:endParaRPr>
          </a:p>
        </p:txBody>
      </p:sp>
      <p:sp>
        <p:nvSpPr>
          <p:cNvPr id="9" name="TextBox 8">
            <a:extLst>
              <a:ext uri="{FF2B5EF4-FFF2-40B4-BE49-F238E27FC236}">
                <a16:creationId xmlns:a16="http://schemas.microsoft.com/office/drawing/2014/main" id="{79B032D4-6748-ED05-970C-8C27788818D5}"/>
              </a:ext>
            </a:extLst>
          </p:cNvPr>
          <p:cNvSpPr txBox="1"/>
          <p:nvPr/>
        </p:nvSpPr>
        <p:spPr>
          <a:xfrm>
            <a:off x="591667" y="1191166"/>
            <a:ext cx="7888356" cy="338554"/>
          </a:xfrm>
          <a:prstGeom prst="rect">
            <a:avLst/>
          </a:prstGeom>
          <a:noFill/>
        </p:spPr>
        <p:txBody>
          <a:bodyPr wrap="square">
            <a:spAutoFit/>
          </a:bodyPr>
          <a:lstStyle/>
          <a:p>
            <a:pPr lvl="0" defTabSz="457200" fontAlgn="base">
              <a:spcBef>
                <a:spcPts val="1800"/>
              </a:spcBef>
              <a:spcAft>
                <a:spcPct val="0"/>
              </a:spcAft>
              <a:defRPr/>
            </a:pPr>
            <a:r>
              <a:rPr lang="en-GB" sz="1600" b="1" dirty="0">
                <a:solidFill>
                  <a:srgbClr val="000000"/>
                </a:solidFill>
                <a:latin typeface="Helvetica" pitchFamily="2" charset="0"/>
              </a:rPr>
              <a:t>The sub-atomic structure of matter </a:t>
            </a:r>
            <a:r>
              <a:rPr lang="en-GB" sz="1400" b="1" dirty="0">
                <a:solidFill>
                  <a:srgbClr val="000000"/>
                </a:solidFill>
                <a:latin typeface="Helvetica" pitchFamily="2" charset="0"/>
              </a:rPr>
              <a:t>(a very simplified picture)</a:t>
            </a:r>
            <a:endParaRPr lang="en-GB" sz="1600" b="1" dirty="0">
              <a:solidFill>
                <a:srgbClr val="000000"/>
              </a:solidFill>
              <a:latin typeface="Helvetica" pitchFamily="2" charset="0"/>
            </a:endParaRPr>
          </a:p>
        </p:txBody>
      </p:sp>
    </p:spTree>
    <p:extLst>
      <p:ext uri="{BB962C8B-B14F-4D97-AF65-F5344CB8AC3E}">
        <p14:creationId xmlns:p14="http://schemas.microsoft.com/office/powerpoint/2010/main" val="42232617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AFCC9C-2D8C-C448-8046-864984C21A67}"/>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
            <a:ext cx="11456266" cy="6910922"/>
          </a:xfrm>
          <a:prstGeom prst="rect">
            <a:avLst/>
          </a:prstGeom>
        </p:spPr>
      </p:pic>
      <p:sp>
        <p:nvSpPr>
          <p:cNvPr id="2" name="Slide Number Placeholder 1">
            <a:extLst>
              <a:ext uri="{FF2B5EF4-FFF2-40B4-BE49-F238E27FC236}">
                <a16:creationId xmlns:a16="http://schemas.microsoft.com/office/drawing/2014/main" id="{0F57209F-0F53-014A-9C53-080288AE37B3}"/>
              </a:ext>
            </a:extLst>
          </p:cNvPr>
          <p:cNvSpPr>
            <a:spLocks noGrp="1"/>
          </p:cNvSpPr>
          <p:nvPr>
            <p:ph type="sldNum" sz="quarter" idx="4"/>
          </p:nvPr>
        </p:nvSpPr>
        <p:spPr/>
        <p:txBody>
          <a:bodyPr/>
          <a:lstStyle/>
          <a:p>
            <a:pPr>
              <a:defRPr/>
            </a:pPr>
            <a:fld id="{611C2F03-9E95-40C9-A99F-3C4F7EE8CF2A}" type="slidenum">
              <a:rPr lang="en-GB" smtClean="0"/>
              <a:pPr>
                <a:defRPr/>
              </a:pPr>
              <a:t>20</a:t>
            </a:fld>
            <a:endParaRPr lang="en-GB"/>
          </a:p>
        </p:txBody>
      </p:sp>
      <p:pic>
        <p:nvPicPr>
          <p:cNvPr id="4" name="Picture 3">
            <a:extLst>
              <a:ext uri="{FF2B5EF4-FFF2-40B4-BE49-F238E27FC236}">
                <a16:creationId xmlns:a16="http://schemas.microsoft.com/office/drawing/2014/main" id="{3B3BCD00-1B62-AC4E-D99C-77537163FCD7}"/>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601200" y="220520"/>
            <a:ext cx="1717645" cy="748913"/>
          </a:xfrm>
          <a:prstGeom prst="rect">
            <a:avLst/>
          </a:prstGeom>
        </p:spPr>
      </p:pic>
    </p:spTree>
    <p:extLst>
      <p:ext uri="{BB962C8B-B14F-4D97-AF65-F5344CB8AC3E}">
        <p14:creationId xmlns:p14="http://schemas.microsoft.com/office/powerpoint/2010/main" val="203558577"/>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12333FD-350B-4D4C-BF52-AFAA2419DF41}"/>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0479" y="0"/>
            <a:ext cx="11483342" cy="6858001"/>
          </a:xfrm>
          <a:prstGeom prst="rect">
            <a:avLst/>
          </a:prstGeom>
        </p:spPr>
      </p:pic>
      <p:sp>
        <p:nvSpPr>
          <p:cNvPr id="2" name="Slide Number Placeholder 1">
            <a:extLst>
              <a:ext uri="{FF2B5EF4-FFF2-40B4-BE49-F238E27FC236}">
                <a16:creationId xmlns:a16="http://schemas.microsoft.com/office/drawing/2014/main" id="{CE005C89-9642-C74F-AA76-7239D3CB0251}"/>
              </a:ext>
            </a:extLst>
          </p:cNvPr>
          <p:cNvSpPr>
            <a:spLocks noGrp="1"/>
          </p:cNvSpPr>
          <p:nvPr>
            <p:ph type="sldNum" sz="quarter" idx="4"/>
          </p:nvPr>
        </p:nvSpPr>
        <p:spPr/>
        <p:txBody>
          <a:bodyPr/>
          <a:lstStyle/>
          <a:p>
            <a:pPr>
              <a:defRPr/>
            </a:pPr>
            <a:fld id="{611C2F03-9E95-40C9-A99F-3C4F7EE8CF2A}" type="slidenum">
              <a:rPr lang="en-GB" smtClean="0"/>
              <a:pPr>
                <a:defRPr/>
              </a:pPr>
              <a:t>21</a:t>
            </a:fld>
            <a:endParaRPr lang="en-GB" dirty="0"/>
          </a:p>
        </p:txBody>
      </p:sp>
      <p:sp>
        <p:nvSpPr>
          <p:cNvPr id="11" name="TextBox 10">
            <a:extLst>
              <a:ext uri="{FF2B5EF4-FFF2-40B4-BE49-F238E27FC236}">
                <a16:creationId xmlns:a16="http://schemas.microsoft.com/office/drawing/2014/main" id="{EF6F32CF-3E00-6A46-8528-A5A7D3C61DE0}"/>
              </a:ext>
            </a:extLst>
          </p:cNvPr>
          <p:cNvSpPr txBox="1"/>
          <p:nvPr/>
        </p:nvSpPr>
        <p:spPr>
          <a:xfrm>
            <a:off x="9003425" y="3290467"/>
            <a:ext cx="2452841" cy="3600986"/>
          </a:xfrm>
          <a:prstGeom prst="rect">
            <a:avLst/>
          </a:prstGeom>
          <a:solidFill>
            <a:schemeClr val="tx1">
              <a:alpha val="33000"/>
            </a:schemeClr>
          </a:solidFill>
        </p:spPr>
        <p:txBody>
          <a:bodyPr wrap="square" rtlCol="0">
            <a:spAutoFit/>
          </a:bodyPr>
          <a:lstStyle/>
          <a:p>
            <a:pPr>
              <a:spcBef>
                <a:spcPts val="3000"/>
              </a:spcBef>
            </a:pPr>
            <a:r>
              <a:rPr lang="en-CH" sz="1200" dirty="0">
                <a:solidFill>
                  <a:schemeClr val="bg1"/>
                </a:solidFill>
                <a:latin typeface="Helvetica Light" charset="0"/>
                <a:ea typeface="Helvetica Light" charset="0"/>
                <a:cs typeface="Helvetica Light" charset="0"/>
                <a:sym typeface="Wingdings" pitchFamily="2" charset="2"/>
              </a:rPr>
              <a:t>View on the ATLAS </a:t>
            </a:r>
            <a:r>
              <a:rPr lang="en-CH" sz="1200" b="1" dirty="0">
                <a:solidFill>
                  <a:schemeClr val="bg1"/>
                </a:solidFill>
                <a:latin typeface="Helvetica" pitchFamily="2" charset="0"/>
                <a:ea typeface="Helvetica Light" charset="0"/>
                <a:cs typeface="Helvetica Light" charset="0"/>
                <a:sym typeface="Wingdings" pitchFamily="2" charset="2"/>
              </a:rPr>
              <a:t>inner detectors</a:t>
            </a:r>
            <a:r>
              <a:rPr lang="en-CH" sz="1200" dirty="0">
                <a:solidFill>
                  <a:schemeClr val="bg1"/>
                </a:solidFill>
                <a:latin typeface="Helvetica Light" charset="0"/>
                <a:ea typeface="Helvetica Light" charset="0"/>
                <a:cs typeface="Helvetica Light" charset="0"/>
                <a:sym typeface="Wingdings" pitchFamily="2" charset="2"/>
              </a:rPr>
              <a:t>. At the centre, the inner tracking detector with a radius of about 1m</a:t>
            </a:r>
            <a:r>
              <a:rPr lang="en-GB" sz="1200" dirty="0">
                <a:solidFill>
                  <a:schemeClr val="bg1"/>
                </a:solidFill>
                <a:latin typeface="Helvetica Light" charset="0"/>
                <a:ea typeface="Helvetica Light" charset="0"/>
                <a:cs typeface="Helvetica Light" charset="0"/>
                <a:sym typeface="Wingdings" pitchFamily="2" charset="2"/>
              </a:rPr>
              <a:t>. It is surrounded by the inner solenoid producing a uniform 2-Tesla field throughout the volume of the tracker. The magnet itself is located inside the cryostat of the liquid argon electromagnetic calorimeter, whose electronic read-out boxes are visible, covering in part the hadronic calorimeter located at larger radius. On the outer part, the first layers of muon chambers, part of the muon spectrometer, subdivided into sixteen azimuthal sectors, are seen</a:t>
            </a:r>
            <a:endParaRPr lang="en-CH" sz="1200" dirty="0">
              <a:solidFill>
                <a:schemeClr val="bg1"/>
              </a:solidFill>
              <a:latin typeface="Helvetica Light" charset="0"/>
              <a:ea typeface="Helvetica Light" charset="0"/>
              <a:cs typeface="Helvetica Light" charset="0"/>
              <a:sym typeface="Wingdings" pitchFamily="2" charset="2"/>
            </a:endParaRPr>
          </a:p>
        </p:txBody>
      </p:sp>
      <p:pic>
        <p:nvPicPr>
          <p:cNvPr id="10" name="Picture 9">
            <a:extLst>
              <a:ext uri="{FF2B5EF4-FFF2-40B4-BE49-F238E27FC236}">
                <a16:creationId xmlns:a16="http://schemas.microsoft.com/office/drawing/2014/main" id="{7275043A-B1C2-E345-894E-68DDB7140D31}"/>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359153" y="166091"/>
            <a:ext cx="1977081" cy="862030"/>
          </a:xfrm>
          <a:prstGeom prst="rect">
            <a:avLst/>
          </a:prstGeom>
        </p:spPr>
      </p:pic>
    </p:spTree>
    <p:extLst>
      <p:ext uri="{BB962C8B-B14F-4D97-AF65-F5344CB8AC3E}">
        <p14:creationId xmlns:p14="http://schemas.microsoft.com/office/powerpoint/2010/main" val="195933326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9AC39-E278-EB7A-E9D4-6813E150C24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3FC8176-EA4A-1D96-C6C4-C591A69F18DD}"/>
              </a:ext>
            </a:extLst>
          </p:cNvPr>
          <p:cNvSpPr/>
          <p:nvPr/>
        </p:nvSpPr>
        <p:spPr>
          <a:xfrm>
            <a:off x="0" y="0"/>
            <a:ext cx="11472862" cy="691092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pic>
        <p:nvPicPr>
          <p:cNvPr id="11" name="Picture 10">
            <a:extLst>
              <a:ext uri="{FF2B5EF4-FFF2-40B4-BE49-F238E27FC236}">
                <a16:creationId xmlns:a16="http://schemas.microsoft.com/office/drawing/2014/main" id="{238F06E8-C8D4-25D7-B2D1-E1F4461D4D4A}"/>
              </a:ext>
            </a:extLst>
          </p:cNvPr>
          <p:cNvPicPr>
            <a:picLocks noChangeAspect="1"/>
          </p:cNvPicPr>
          <p:nvPr/>
        </p:nvPicPr>
        <p:blipFill rotWithShape="1">
          <a:blip r:embed="rId2"/>
          <a:srcRect t="15402" b="4281"/>
          <a:stretch/>
        </p:blipFill>
        <p:spPr>
          <a:xfrm>
            <a:off x="0" y="0"/>
            <a:ext cx="11472861" cy="6910922"/>
          </a:xfrm>
          <a:prstGeom prst="rect">
            <a:avLst/>
          </a:prstGeom>
        </p:spPr>
      </p:pic>
      <p:sp>
        <p:nvSpPr>
          <p:cNvPr id="10" name="TextBox 9">
            <a:extLst>
              <a:ext uri="{FF2B5EF4-FFF2-40B4-BE49-F238E27FC236}">
                <a16:creationId xmlns:a16="http://schemas.microsoft.com/office/drawing/2014/main" id="{0C4E071C-5990-52EA-8271-0F5357778EBE}"/>
              </a:ext>
            </a:extLst>
          </p:cNvPr>
          <p:cNvSpPr txBox="1"/>
          <p:nvPr/>
        </p:nvSpPr>
        <p:spPr>
          <a:xfrm>
            <a:off x="0" y="6633923"/>
            <a:ext cx="5381153" cy="276999"/>
          </a:xfrm>
          <a:prstGeom prst="rect">
            <a:avLst/>
          </a:prstGeom>
          <a:solidFill>
            <a:schemeClr val="tx1">
              <a:alpha val="33000"/>
            </a:schemeClr>
          </a:solidFill>
        </p:spPr>
        <p:txBody>
          <a:bodyPr wrap="square" rtlCol="0">
            <a:spAutoFit/>
          </a:bodyPr>
          <a:lstStyle/>
          <a:p>
            <a:pPr>
              <a:spcBef>
                <a:spcPts val="3000"/>
              </a:spcBef>
            </a:pPr>
            <a:r>
              <a:rPr lang="en-US" sz="1200" dirty="0">
                <a:solidFill>
                  <a:schemeClr val="bg1"/>
                </a:solidFill>
                <a:latin typeface="Helvetica Light" charset="0"/>
                <a:ea typeface="Helvetica Light" charset="0"/>
                <a:cs typeface="Helvetica Light" charset="0"/>
                <a:sym typeface="Wingdings" pitchFamily="2" charset="2"/>
              </a:rPr>
              <a:t>ATLAS endcap in open position during year-end technical stop 2023/2024</a:t>
            </a:r>
            <a:endParaRPr lang="en-CH" sz="1200" dirty="0">
              <a:solidFill>
                <a:schemeClr val="bg1"/>
              </a:solidFill>
              <a:latin typeface="Helvetica Light"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26232372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55E45-AE00-B1E5-AA1F-863B7A3275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90A2D3-3490-1549-007F-9FE433A8067F}"/>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232578F1-C185-8F09-4006-5E6779EA7A1D}"/>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6" name="Picture 5">
            <a:extLst>
              <a:ext uri="{FF2B5EF4-FFF2-40B4-BE49-F238E27FC236}">
                <a16:creationId xmlns:a16="http://schemas.microsoft.com/office/drawing/2014/main" id="{EBAAFDFF-A627-9BFF-648A-464696B30B82}"/>
              </a:ext>
            </a:extLst>
          </p:cNvPr>
          <p:cNvPicPr>
            <a:picLocks noChangeAspect="1"/>
          </p:cNvPicPr>
          <p:nvPr/>
        </p:nvPicPr>
        <p:blipFill rotWithShape="1">
          <a:blip r:embed="rId2"/>
          <a:srcRect l="1069"/>
          <a:stretch/>
        </p:blipFill>
        <p:spPr>
          <a:xfrm>
            <a:off x="1034716" y="1793"/>
            <a:ext cx="9506152" cy="6854414"/>
          </a:xfrm>
          <a:prstGeom prst="rect">
            <a:avLst/>
          </a:prstGeom>
        </p:spPr>
      </p:pic>
      <p:pic>
        <p:nvPicPr>
          <p:cNvPr id="9" name="Picture 8">
            <a:extLst>
              <a:ext uri="{FF2B5EF4-FFF2-40B4-BE49-F238E27FC236}">
                <a16:creationId xmlns:a16="http://schemas.microsoft.com/office/drawing/2014/main" id="{F17AE3B4-80DE-8DCD-006A-77E691C23BCC}"/>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480623" y="5825366"/>
            <a:ext cx="1717645" cy="748913"/>
          </a:xfrm>
          <a:prstGeom prst="rect">
            <a:avLst/>
          </a:prstGeom>
        </p:spPr>
      </p:pic>
      <p:sp>
        <p:nvSpPr>
          <p:cNvPr id="3" name="TextBox 2">
            <a:extLst>
              <a:ext uri="{FF2B5EF4-FFF2-40B4-BE49-F238E27FC236}">
                <a16:creationId xmlns:a16="http://schemas.microsoft.com/office/drawing/2014/main" id="{0093C527-967B-9A47-F66B-3698AB81792E}"/>
              </a:ext>
            </a:extLst>
          </p:cNvPr>
          <p:cNvSpPr txBox="1"/>
          <p:nvPr/>
        </p:nvSpPr>
        <p:spPr>
          <a:xfrm>
            <a:off x="222662" y="167736"/>
            <a:ext cx="6949338"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Higgs boson production and decay at the LHC</a:t>
            </a:r>
          </a:p>
        </p:txBody>
      </p:sp>
      <p:sp>
        <p:nvSpPr>
          <p:cNvPr id="7" name="Rectangle 6">
            <a:extLst>
              <a:ext uri="{FF2B5EF4-FFF2-40B4-BE49-F238E27FC236}">
                <a16:creationId xmlns:a16="http://schemas.microsoft.com/office/drawing/2014/main" id="{EC95A9E7-7A11-5214-85B4-B606858762E2}"/>
              </a:ext>
            </a:extLst>
          </p:cNvPr>
          <p:cNvSpPr/>
          <p:nvPr/>
        </p:nvSpPr>
        <p:spPr>
          <a:xfrm>
            <a:off x="5911140" y="885441"/>
            <a:ext cx="4909478" cy="5537839"/>
          </a:xfrm>
          <a:prstGeom prst="rect">
            <a:avLst/>
          </a:prstGeom>
          <a:solidFill>
            <a:schemeClr val="accent1">
              <a:lumMod val="50000"/>
            </a:schemeClr>
          </a:solidFill>
          <a:ln>
            <a:no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10" name="Rectangle 9">
            <a:extLst>
              <a:ext uri="{FF2B5EF4-FFF2-40B4-BE49-F238E27FC236}">
                <a16:creationId xmlns:a16="http://schemas.microsoft.com/office/drawing/2014/main" id="{83BEC6C4-52D2-36C7-B914-01E77F853497}"/>
              </a:ext>
            </a:extLst>
          </p:cNvPr>
          <p:cNvSpPr/>
          <p:nvPr/>
        </p:nvSpPr>
        <p:spPr>
          <a:xfrm>
            <a:off x="699014" y="889020"/>
            <a:ext cx="5263904" cy="5537839"/>
          </a:xfrm>
          <a:prstGeom prst="rect">
            <a:avLst/>
          </a:prstGeom>
          <a:solidFill>
            <a:schemeClr val="accent1">
              <a:lumMod val="50000"/>
            </a:schemeClr>
          </a:solidFill>
          <a:ln>
            <a:no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11" name="TextBox 10">
            <a:extLst>
              <a:ext uri="{FF2B5EF4-FFF2-40B4-BE49-F238E27FC236}">
                <a16:creationId xmlns:a16="http://schemas.microsoft.com/office/drawing/2014/main" id="{EC190FF0-0ED7-84F2-D02D-297C6A1B5AF3}"/>
              </a:ext>
            </a:extLst>
          </p:cNvPr>
          <p:cNvSpPr txBox="1"/>
          <p:nvPr/>
        </p:nvSpPr>
        <p:spPr>
          <a:xfrm>
            <a:off x="892917" y="1070919"/>
            <a:ext cx="4791833" cy="907941"/>
          </a:xfrm>
          <a:prstGeom prst="rect">
            <a:avLst/>
          </a:prstGeom>
          <a:noFill/>
        </p:spPr>
        <p:txBody>
          <a:bodyPr wrap="square" rtlCol="0">
            <a:spAutoFit/>
          </a:bodyPr>
          <a:lstStyle/>
          <a:p>
            <a:pPr marL="0">
              <a:spcBef>
                <a:spcPts val="3000"/>
              </a:spcBef>
            </a:pPr>
            <a:r>
              <a:rPr lang="en-CH" sz="1600" dirty="0">
                <a:solidFill>
                  <a:schemeClr val="bg1"/>
                </a:solidFill>
                <a:latin typeface="Helvetica" pitchFamily="2" charset="0"/>
                <a:ea typeface="Helvetica Light" charset="0"/>
                <a:cs typeface="Helvetica Light" charset="0"/>
                <a:sym typeface="Wingdings" pitchFamily="2" charset="2"/>
              </a:rPr>
              <a:t>About 1 Higgs boson per second is produced in ATLAS at the LHC (about 20M total by today)     </a:t>
            </a:r>
          </a:p>
          <a:p>
            <a:pPr marL="0">
              <a:spcBef>
                <a:spcPts val="600"/>
              </a:spcBef>
            </a:pPr>
            <a:r>
              <a:rPr lang="en-CH" sz="1600" dirty="0">
                <a:solidFill>
                  <a:schemeClr val="bg1"/>
                </a:solidFill>
                <a:latin typeface="Helvetica" pitchFamily="2" charset="0"/>
                <a:ea typeface="Helvetica Light" charset="0"/>
                <a:cs typeface="Helvetica Light" charset="0"/>
                <a:sym typeface="Wingdings" pitchFamily="2" charset="2"/>
              </a:rPr>
              <a:t>It decays within 10</a:t>
            </a:r>
            <a:r>
              <a:rPr lang="en-CH" sz="1600" baseline="30000" dirty="0">
                <a:solidFill>
                  <a:schemeClr val="bg1"/>
                </a:solidFill>
                <a:latin typeface="Helvetica" pitchFamily="2" charset="0"/>
                <a:ea typeface="Helvetica Light" charset="0"/>
                <a:cs typeface="Helvetica Light" charset="0"/>
                <a:sym typeface="Wingdings" pitchFamily="2" charset="2"/>
              </a:rPr>
              <a:t>–22</a:t>
            </a:r>
            <a:r>
              <a:rPr lang="en-CH" sz="1600" dirty="0">
                <a:solidFill>
                  <a:schemeClr val="bg1"/>
                </a:solidFill>
                <a:latin typeface="Helvetica" pitchFamily="2" charset="0"/>
                <a:ea typeface="Helvetica Light" charset="0"/>
                <a:cs typeface="Helvetica Light" charset="0"/>
                <a:sym typeface="Wingdings" pitchFamily="2" charset="2"/>
              </a:rPr>
              <a:t> s</a:t>
            </a:r>
          </a:p>
        </p:txBody>
      </p:sp>
      <p:sp>
        <p:nvSpPr>
          <p:cNvPr id="12" name="TextBox 11">
            <a:extLst>
              <a:ext uri="{FF2B5EF4-FFF2-40B4-BE49-F238E27FC236}">
                <a16:creationId xmlns:a16="http://schemas.microsoft.com/office/drawing/2014/main" id="{167FA0A7-3B25-F8CF-53FF-A81B96E0EB6E}"/>
              </a:ext>
            </a:extLst>
          </p:cNvPr>
          <p:cNvSpPr txBox="1"/>
          <p:nvPr/>
        </p:nvSpPr>
        <p:spPr>
          <a:xfrm>
            <a:off x="2424201" y="2502022"/>
            <a:ext cx="295274" cy="307777"/>
          </a:xfrm>
          <a:prstGeom prst="rect">
            <a:avLst/>
          </a:prstGeom>
          <a:noFill/>
        </p:spPr>
        <p:txBody>
          <a:bodyPr wrap="none" rtlCol="0">
            <a:spAutoFit/>
          </a:bodyPr>
          <a:lstStyle/>
          <a:p>
            <a:r>
              <a:rPr lang="en-GB" sz="1400" dirty="0">
                <a:solidFill>
                  <a:srgbClr val="F1F1F5"/>
                </a:solidFill>
                <a:latin typeface="Chalkduster"/>
                <a:cs typeface="Chalkduster"/>
              </a:rPr>
              <a:t>H</a:t>
            </a:r>
            <a:endParaRPr lang="en-GB" dirty="0">
              <a:solidFill>
                <a:srgbClr val="F1F1F5"/>
              </a:solidFill>
              <a:latin typeface="Chalkduster"/>
              <a:cs typeface="Chalkduster"/>
            </a:endParaRPr>
          </a:p>
        </p:txBody>
      </p:sp>
      <p:pic>
        <p:nvPicPr>
          <p:cNvPr id="13" name="Picture 12">
            <a:extLst>
              <a:ext uri="{FF2B5EF4-FFF2-40B4-BE49-F238E27FC236}">
                <a16:creationId xmlns:a16="http://schemas.microsoft.com/office/drawing/2014/main" id="{3EFA3886-C8F6-0738-B458-32B5BF0D1E45}"/>
              </a:ext>
            </a:extLst>
          </p:cNvPr>
          <p:cNvPicPr>
            <a:picLocks noChangeAspect="1"/>
          </p:cNvPicPr>
          <p:nvPr/>
        </p:nvPicPr>
        <p:blipFill>
          <a:blip r:embed="rId4"/>
          <a:stretch>
            <a:fillRect/>
          </a:stretch>
        </p:blipFill>
        <p:spPr>
          <a:xfrm>
            <a:off x="2050643" y="2188994"/>
            <a:ext cx="1934434" cy="1138406"/>
          </a:xfrm>
          <a:prstGeom prst="rect">
            <a:avLst/>
          </a:prstGeom>
        </p:spPr>
      </p:pic>
      <p:sp>
        <p:nvSpPr>
          <p:cNvPr id="14" name="TextBox 13">
            <a:extLst>
              <a:ext uri="{FF2B5EF4-FFF2-40B4-BE49-F238E27FC236}">
                <a16:creationId xmlns:a16="http://schemas.microsoft.com/office/drawing/2014/main" id="{DF423CC5-F67D-0406-2ED8-26FF6878C538}"/>
              </a:ext>
            </a:extLst>
          </p:cNvPr>
          <p:cNvSpPr txBox="1"/>
          <p:nvPr/>
        </p:nvSpPr>
        <p:spPr>
          <a:xfrm>
            <a:off x="3910101" y="2070222"/>
            <a:ext cx="280846" cy="307777"/>
          </a:xfrm>
          <a:prstGeom prst="rect">
            <a:avLst/>
          </a:prstGeom>
          <a:noFill/>
        </p:spPr>
        <p:txBody>
          <a:bodyPr wrap="none" rtlCol="0">
            <a:spAutoFit/>
          </a:bodyPr>
          <a:lstStyle/>
          <a:p>
            <a:r>
              <a:rPr lang="en-GB" sz="1400" dirty="0">
                <a:solidFill>
                  <a:srgbClr val="F1F1F5"/>
                </a:solidFill>
                <a:latin typeface="Chalkduster"/>
                <a:cs typeface="Chalkduster"/>
              </a:rPr>
              <a:t>f</a:t>
            </a:r>
            <a:endParaRPr lang="en-GB" dirty="0">
              <a:solidFill>
                <a:srgbClr val="F1F1F5"/>
              </a:solidFill>
              <a:latin typeface="Chalkduster"/>
              <a:cs typeface="Chalkduster"/>
            </a:endParaRPr>
          </a:p>
        </p:txBody>
      </p:sp>
      <p:sp>
        <p:nvSpPr>
          <p:cNvPr id="15" name="TextBox 14">
            <a:extLst>
              <a:ext uri="{FF2B5EF4-FFF2-40B4-BE49-F238E27FC236}">
                <a16:creationId xmlns:a16="http://schemas.microsoft.com/office/drawing/2014/main" id="{611D6D29-8F99-31D9-45E2-90D3C5E1E3C0}"/>
              </a:ext>
            </a:extLst>
          </p:cNvPr>
          <p:cNvSpPr txBox="1"/>
          <p:nvPr/>
        </p:nvSpPr>
        <p:spPr>
          <a:xfrm>
            <a:off x="3935501" y="3175122"/>
            <a:ext cx="280846" cy="307777"/>
          </a:xfrm>
          <a:prstGeom prst="rect">
            <a:avLst/>
          </a:prstGeom>
          <a:noFill/>
        </p:spPr>
        <p:txBody>
          <a:bodyPr wrap="none" rtlCol="0">
            <a:spAutoFit/>
          </a:bodyPr>
          <a:lstStyle/>
          <a:p>
            <a:r>
              <a:rPr lang="en-GB" sz="1400" dirty="0">
                <a:solidFill>
                  <a:srgbClr val="F1F1F5"/>
                </a:solidFill>
                <a:latin typeface="Chalkduster"/>
                <a:cs typeface="Chalkduster"/>
              </a:rPr>
              <a:t>f</a:t>
            </a:r>
            <a:endParaRPr lang="en-GB" dirty="0">
              <a:solidFill>
                <a:srgbClr val="F1F1F5"/>
              </a:solidFill>
              <a:latin typeface="Chalkduster"/>
              <a:cs typeface="Chalkduster"/>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B679034-8574-FE31-8EB2-A3BF33552CE9}"/>
                  </a:ext>
                </a:extLst>
              </p:cNvPr>
              <p:cNvSpPr txBox="1"/>
              <p:nvPr/>
            </p:nvSpPr>
            <p:spPr>
              <a:xfrm>
                <a:off x="3261826" y="2526217"/>
                <a:ext cx="750014" cy="52104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600" i="1" dirty="0" smtClean="0">
                          <a:solidFill>
                            <a:srgbClr val="F1F1F5"/>
                          </a:solidFill>
                          <a:latin typeface="Cambria Math" panose="02040503050406030204" pitchFamily="18" charset="0"/>
                          <a:ea typeface="Cambria Math" panose="02040503050406030204" pitchFamily="18" charset="0"/>
                        </a:rPr>
                        <m:t>∝</m:t>
                      </m:r>
                      <m:f>
                        <m:fPr>
                          <m:ctrlPr>
                            <a:rPr lang="en-GB" sz="1600" i="1" dirty="0" smtClean="0">
                              <a:solidFill>
                                <a:srgbClr val="F1F1F5"/>
                              </a:solidFill>
                              <a:latin typeface="Cambria Math" panose="02040503050406030204" pitchFamily="18" charset="0"/>
                            </a:rPr>
                          </m:ctrlPr>
                        </m:fPr>
                        <m:num>
                          <m:sSub>
                            <m:sSubPr>
                              <m:ctrlPr>
                                <a:rPr lang="en-GB" sz="1600" i="1" dirty="0" smtClean="0">
                                  <a:solidFill>
                                    <a:srgbClr val="F1F1F5"/>
                                  </a:solidFill>
                                  <a:latin typeface="Cambria Math" panose="02040503050406030204" pitchFamily="18" charset="0"/>
                                </a:rPr>
                              </m:ctrlPr>
                            </m:sSubPr>
                            <m:e>
                              <m:r>
                                <a:rPr lang="en-US" sz="1600" b="0" i="1" dirty="0" smtClean="0">
                                  <a:solidFill>
                                    <a:srgbClr val="F1F1F5"/>
                                  </a:solidFill>
                                  <a:latin typeface="Cambria Math" panose="02040503050406030204" pitchFamily="18" charset="0"/>
                                </a:rPr>
                                <m:t>𝑚</m:t>
                              </m:r>
                            </m:e>
                            <m:sub>
                              <m:r>
                                <a:rPr lang="en-US" sz="1600" b="0" i="1" dirty="0" smtClean="0">
                                  <a:solidFill>
                                    <a:srgbClr val="F1F1F5"/>
                                  </a:solidFill>
                                  <a:latin typeface="Cambria Math" panose="02040503050406030204" pitchFamily="18" charset="0"/>
                                </a:rPr>
                                <m:t>𝑓</m:t>
                              </m:r>
                            </m:sub>
                          </m:sSub>
                        </m:num>
                        <m:den>
                          <m:r>
                            <a:rPr lang="en-GB" sz="1600" i="1" dirty="0" smtClean="0">
                              <a:solidFill>
                                <a:srgbClr val="F1F1F5"/>
                              </a:solidFill>
                              <a:latin typeface="Cambria Math" panose="02040503050406030204" pitchFamily="18" charset="0"/>
                              <a:ea typeface="Cambria Math" panose="02040503050406030204" pitchFamily="18" charset="0"/>
                            </a:rPr>
                            <m:t>𝜐</m:t>
                          </m:r>
                        </m:den>
                      </m:f>
                    </m:oMath>
                  </m:oMathPara>
                </a14:m>
                <a:endParaRPr lang="en-GB" sz="2000" dirty="0">
                  <a:solidFill>
                    <a:srgbClr val="F1F1F5"/>
                  </a:solidFill>
                  <a:latin typeface="Chalkduster"/>
                  <a:cs typeface="Chalkduster"/>
                </a:endParaRPr>
              </a:p>
            </p:txBody>
          </p:sp>
        </mc:Choice>
        <mc:Fallback xmlns="">
          <p:sp>
            <p:nvSpPr>
              <p:cNvPr id="16" name="TextBox 15">
                <a:extLst>
                  <a:ext uri="{FF2B5EF4-FFF2-40B4-BE49-F238E27FC236}">
                    <a16:creationId xmlns:a16="http://schemas.microsoft.com/office/drawing/2014/main" id="{9B679034-8574-FE31-8EB2-A3BF33552CE9}"/>
                  </a:ext>
                </a:extLst>
              </p:cNvPr>
              <p:cNvSpPr txBox="1">
                <a:spLocks noRot="1" noChangeAspect="1" noMove="1" noResize="1" noEditPoints="1" noAdjustHandles="1" noChangeArrowheads="1" noChangeShapeType="1" noTextEdit="1"/>
              </p:cNvSpPr>
              <p:nvPr/>
            </p:nvSpPr>
            <p:spPr>
              <a:xfrm>
                <a:off x="3261826" y="2526217"/>
                <a:ext cx="750014" cy="521040"/>
              </a:xfrm>
              <a:prstGeom prst="rect">
                <a:avLst/>
              </a:prstGeom>
              <a:blipFill>
                <a:blip r:embed="rId5"/>
                <a:stretch>
                  <a:fillRect/>
                </a:stretch>
              </a:blipFill>
            </p:spPr>
            <p:txBody>
              <a:bodyPr/>
              <a:lstStyle/>
              <a:p>
                <a:r>
                  <a:rPr lang="en-CH">
                    <a:noFill/>
                  </a:rPr>
                  <a:t> </a:t>
                </a:r>
              </a:p>
            </p:txBody>
          </p:sp>
        </mc:Fallback>
      </mc:AlternateContent>
      <p:sp>
        <p:nvSpPr>
          <p:cNvPr id="17" name="TextBox 16">
            <a:extLst>
              <a:ext uri="{FF2B5EF4-FFF2-40B4-BE49-F238E27FC236}">
                <a16:creationId xmlns:a16="http://schemas.microsoft.com/office/drawing/2014/main" id="{2FF0AE80-F47D-CE65-8C56-C2F86B33666B}"/>
              </a:ext>
            </a:extLst>
          </p:cNvPr>
          <p:cNvSpPr txBox="1"/>
          <p:nvPr/>
        </p:nvSpPr>
        <p:spPr>
          <a:xfrm>
            <a:off x="2419489" y="4160579"/>
            <a:ext cx="295274" cy="307777"/>
          </a:xfrm>
          <a:prstGeom prst="rect">
            <a:avLst/>
          </a:prstGeom>
          <a:noFill/>
        </p:spPr>
        <p:txBody>
          <a:bodyPr wrap="none" rtlCol="0">
            <a:spAutoFit/>
          </a:bodyPr>
          <a:lstStyle/>
          <a:p>
            <a:r>
              <a:rPr lang="en-GB" sz="1400" dirty="0">
                <a:solidFill>
                  <a:srgbClr val="F1F1F5"/>
                </a:solidFill>
                <a:latin typeface="Chalkduster"/>
                <a:cs typeface="Chalkduster"/>
              </a:rPr>
              <a:t>H</a:t>
            </a:r>
            <a:endParaRPr lang="en-GB" dirty="0">
              <a:solidFill>
                <a:srgbClr val="F1F1F5"/>
              </a:solidFill>
              <a:latin typeface="Chalkduster"/>
              <a:cs typeface="Chalkduster"/>
            </a:endParaRPr>
          </a:p>
        </p:txBody>
      </p:sp>
      <p:pic>
        <p:nvPicPr>
          <p:cNvPr id="18" name="Picture 17">
            <a:extLst>
              <a:ext uri="{FF2B5EF4-FFF2-40B4-BE49-F238E27FC236}">
                <a16:creationId xmlns:a16="http://schemas.microsoft.com/office/drawing/2014/main" id="{5F4FB9AA-F4F4-66EA-56CA-45F1EDF2AA66}"/>
              </a:ext>
            </a:extLst>
          </p:cNvPr>
          <p:cNvPicPr>
            <a:picLocks noChangeAspect="1"/>
          </p:cNvPicPr>
          <p:nvPr/>
        </p:nvPicPr>
        <p:blipFill>
          <a:blip r:embed="rId4"/>
          <a:stretch>
            <a:fillRect/>
          </a:stretch>
        </p:blipFill>
        <p:spPr>
          <a:xfrm>
            <a:off x="2045931" y="3847551"/>
            <a:ext cx="1934434" cy="1138406"/>
          </a:xfrm>
          <a:prstGeom prst="rect">
            <a:avLst/>
          </a:prstGeom>
        </p:spPr>
      </p:pic>
      <p:sp>
        <p:nvSpPr>
          <p:cNvPr id="19" name="TextBox 18">
            <a:extLst>
              <a:ext uri="{FF2B5EF4-FFF2-40B4-BE49-F238E27FC236}">
                <a16:creationId xmlns:a16="http://schemas.microsoft.com/office/drawing/2014/main" id="{CEC5E27C-FD36-1C8D-C257-11DE58D73192}"/>
              </a:ext>
            </a:extLst>
          </p:cNvPr>
          <p:cNvSpPr txBox="1"/>
          <p:nvPr/>
        </p:nvSpPr>
        <p:spPr>
          <a:xfrm>
            <a:off x="3905389" y="3728779"/>
            <a:ext cx="579518" cy="307777"/>
          </a:xfrm>
          <a:prstGeom prst="rect">
            <a:avLst/>
          </a:prstGeom>
          <a:noFill/>
        </p:spPr>
        <p:txBody>
          <a:bodyPr wrap="none" rtlCol="0">
            <a:spAutoFit/>
          </a:bodyPr>
          <a:lstStyle/>
          <a:p>
            <a:r>
              <a:rPr lang="en-GB" sz="1400" dirty="0">
                <a:solidFill>
                  <a:srgbClr val="F1F1F5"/>
                </a:solidFill>
                <a:latin typeface="Chalkduster"/>
                <a:cs typeface="Chalkduster"/>
              </a:rPr>
              <a:t>W/Z</a:t>
            </a:r>
            <a:endParaRPr lang="en-GB" dirty="0">
              <a:solidFill>
                <a:srgbClr val="F1F1F5"/>
              </a:solidFill>
              <a:latin typeface="Chalkduster"/>
              <a:cs typeface="Chalkduster"/>
            </a:endParaRPr>
          </a:p>
        </p:txBody>
      </p:sp>
      <p:sp>
        <p:nvSpPr>
          <p:cNvPr id="20" name="TextBox 19">
            <a:extLst>
              <a:ext uri="{FF2B5EF4-FFF2-40B4-BE49-F238E27FC236}">
                <a16:creationId xmlns:a16="http://schemas.microsoft.com/office/drawing/2014/main" id="{C302890A-838F-922C-DC11-75C1CEB688AD}"/>
              </a:ext>
            </a:extLst>
          </p:cNvPr>
          <p:cNvSpPr txBox="1"/>
          <p:nvPr/>
        </p:nvSpPr>
        <p:spPr>
          <a:xfrm>
            <a:off x="3930789" y="4833679"/>
            <a:ext cx="579518" cy="307777"/>
          </a:xfrm>
          <a:prstGeom prst="rect">
            <a:avLst/>
          </a:prstGeom>
          <a:noFill/>
        </p:spPr>
        <p:txBody>
          <a:bodyPr wrap="none" rtlCol="0">
            <a:spAutoFit/>
          </a:bodyPr>
          <a:lstStyle/>
          <a:p>
            <a:r>
              <a:rPr lang="en-GB" sz="1400" dirty="0">
                <a:solidFill>
                  <a:srgbClr val="F1F1F5"/>
                </a:solidFill>
                <a:latin typeface="Chalkduster"/>
                <a:cs typeface="Chalkduster"/>
              </a:rPr>
              <a:t>W/Z</a:t>
            </a:r>
            <a:endParaRPr lang="en-GB" dirty="0">
              <a:solidFill>
                <a:srgbClr val="F1F1F5"/>
              </a:solidFill>
              <a:latin typeface="Chalkduster"/>
              <a:cs typeface="Chalkduster"/>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CFD75BD3-9F6E-E400-8883-3BBE3B844382}"/>
                  </a:ext>
                </a:extLst>
              </p:cNvPr>
              <p:cNvSpPr txBox="1"/>
              <p:nvPr/>
            </p:nvSpPr>
            <p:spPr>
              <a:xfrm>
                <a:off x="3250475" y="4099831"/>
                <a:ext cx="1102801" cy="63530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600" i="1" dirty="0" smtClean="0">
                          <a:solidFill>
                            <a:srgbClr val="F1F1F5"/>
                          </a:solidFill>
                          <a:latin typeface="Cambria Math" panose="02040503050406030204" pitchFamily="18" charset="0"/>
                          <a:ea typeface="Cambria Math" panose="02040503050406030204" pitchFamily="18" charset="0"/>
                        </a:rPr>
                        <m:t>∝</m:t>
                      </m:r>
                      <m:f>
                        <m:fPr>
                          <m:ctrlPr>
                            <a:rPr lang="en-GB" sz="1600" i="1" dirty="0" smtClean="0">
                              <a:solidFill>
                                <a:srgbClr val="F1F1F5"/>
                              </a:solidFill>
                              <a:latin typeface="Cambria Math" panose="02040503050406030204" pitchFamily="18" charset="0"/>
                            </a:rPr>
                          </m:ctrlPr>
                        </m:fPr>
                        <m:num>
                          <m:r>
                            <a:rPr lang="en-US" sz="1600" b="0" i="1" dirty="0" smtClean="0">
                              <a:solidFill>
                                <a:srgbClr val="F1F1F5"/>
                              </a:solidFill>
                              <a:latin typeface="Cambria Math" panose="02040503050406030204" pitchFamily="18" charset="0"/>
                            </a:rPr>
                            <m:t>2</m:t>
                          </m:r>
                          <m:sSubSup>
                            <m:sSubSupPr>
                              <m:ctrlPr>
                                <a:rPr lang="en-US" sz="1600" b="0" i="1" dirty="0" smtClean="0">
                                  <a:solidFill>
                                    <a:srgbClr val="F1F1F5"/>
                                  </a:solidFill>
                                  <a:latin typeface="Cambria Math" panose="02040503050406030204" pitchFamily="18" charset="0"/>
                                </a:rPr>
                              </m:ctrlPr>
                            </m:sSubSupPr>
                            <m:e>
                              <m:r>
                                <a:rPr lang="en-US" sz="1600" b="0" i="1" dirty="0" smtClean="0">
                                  <a:solidFill>
                                    <a:srgbClr val="F1F1F5"/>
                                  </a:solidFill>
                                  <a:latin typeface="Cambria Math" panose="02040503050406030204" pitchFamily="18" charset="0"/>
                                </a:rPr>
                                <m:t>𝑚</m:t>
                              </m:r>
                            </m:e>
                            <m:sub>
                              <m:r>
                                <a:rPr lang="en-US" sz="1600" b="0" i="1" dirty="0" smtClean="0">
                                  <a:solidFill>
                                    <a:srgbClr val="F1F1F5"/>
                                  </a:solidFill>
                                  <a:latin typeface="Cambria Math" panose="02040503050406030204" pitchFamily="18" charset="0"/>
                                </a:rPr>
                                <m:t>𝑊</m:t>
                              </m:r>
                              <m:r>
                                <a:rPr lang="en-US" sz="1600" b="0" i="1" dirty="0" smtClean="0">
                                  <a:solidFill>
                                    <a:srgbClr val="F1F1F5"/>
                                  </a:solidFill>
                                  <a:latin typeface="Cambria Math" panose="02040503050406030204" pitchFamily="18" charset="0"/>
                                </a:rPr>
                                <m:t>/</m:t>
                              </m:r>
                              <m:r>
                                <a:rPr lang="en-US" sz="1600" b="0" i="1" dirty="0" smtClean="0">
                                  <a:solidFill>
                                    <a:srgbClr val="F1F1F5"/>
                                  </a:solidFill>
                                  <a:latin typeface="Cambria Math" panose="02040503050406030204" pitchFamily="18" charset="0"/>
                                </a:rPr>
                                <m:t>𝑍</m:t>
                              </m:r>
                            </m:sub>
                            <m:sup>
                              <m:r>
                                <a:rPr lang="en-US" sz="1600" b="0" i="1" dirty="0" smtClean="0">
                                  <a:solidFill>
                                    <a:srgbClr val="F1F1F5"/>
                                  </a:solidFill>
                                  <a:latin typeface="Cambria Math" panose="02040503050406030204" pitchFamily="18" charset="0"/>
                                </a:rPr>
                                <m:t>2</m:t>
                              </m:r>
                            </m:sup>
                          </m:sSubSup>
                        </m:num>
                        <m:den>
                          <m:r>
                            <a:rPr lang="en-GB" sz="1600" i="1" dirty="0" smtClean="0">
                              <a:solidFill>
                                <a:srgbClr val="F1F1F5"/>
                              </a:solidFill>
                              <a:latin typeface="Cambria Math" panose="02040503050406030204" pitchFamily="18" charset="0"/>
                              <a:ea typeface="Cambria Math" panose="02040503050406030204" pitchFamily="18" charset="0"/>
                            </a:rPr>
                            <m:t>𝜐</m:t>
                          </m:r>
                        </m:den>
                      </m:f>
                    </m:oMath>
                  </m:oMathPara>
                </a14:m>
                <a:endParaRPr lang="en-GB" sz="2000" dirty="0">
                  <a:solidFill>
                    <a:srgbClr val="F1F1F5"/>
                  </a:solidFill>
                  <a:latin typeface="Chalkduster"/>
                  <a:cs typeface="Chalkduster"/>
                </a:endParaRPr>
              </a:p>
            </p:txBody>
          </p:sp>
        </mc:Choice>
        <mc:Fallback xmlns="">
          <p:sp>
            <p:nvSpPr>
              <p:cNvPr id="21" name="TextBox 20">
                <a:extLst>
                  <a:ext uri="{FF2B5EF4-FFF2-40B4-BE49-F238E27FC236}">
                    <a16:creationId xmlns:a16="http://schemas.microsoft.com/office/drawing/2014/main" id="{CFD75BD3-9F6E-E400-8883-3BBE3B844382}"/>
                  </a:ext>
                </a:extLst>
              </p:cNvPr>
              <p:cNvSpPr txBox="1">
                <a:spLocks noRot="1" noChangeAspect="1" noMove="1" noResize="1" noEditPoints="1" noAdjustHandles="1" noChangeArrowheads="1" noChangeShapeType="1" noTextEdit="1"/>
              </p:cNvSpPr>
              <p:nvPr/>
            </p:nvSpPr>
            <p:spPr>
              <a:xfrm>
                <a:off x="3250475" y="4099831"/>
                <a:ext cx="1102801" cy="635302"/>
              </a:xfrm>
              <a:prstGeom prst="rect">
                <a:avLst/>
              </a:prstGeom>
              <a:blipFill>
                <a:blip r:embed="rId6"/>
                <a:stretch>
                  <a:fillRect/>
                </a:stretch>
              </a:blipFill>
            </p:spPr>
            <p:txBody>
              <a:bodyPr/>
              <a:lstStyle/>
              <a:p>
                <a:r>
                  <a:rPr lang="en-CH">
                    <a:noFill/>
                  </a:rPr>
                  <a:t> </a:t>
                </a:r>
              </a:p>
            </p:txBody>
          </p:sp>
        </mc:Fallback>
      </mc:AlternateContent>
      <p:sp>
        <p:nvSpPr>
          <p:cNvPr id="22" name="Oval 21">
            <a:extLst>
              <a:ext uri="{FF2B5EF4-FFF2-40B4-BE49-F238E27FC236}">
                <a16:creationId xmlns:a16="http://schemas.microsoft.com/office/drawing/2014/main" id="{C6C19E20-299B-7E7B-E271-AB8162D30F5B}"/>
              </a:ext>
            </a:extLst>
          </p:cNvPr>
          <p:cNvSpPr/>
          <p:nvPr/>
        </p:nvSpPr>
        <p:spPr>
          <a:xfrm>
            <a:off x="3025848" y="2758197"/>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23" name="Oval 22">
            <a:extLst>
              <a:ext uri="{FF2B5EF4-FFF2-40B4-BE49-F238E27FC236}">
                <a16:creationId xmlns:a16="http://schemas.microsoft.com/office/drawing/2014/main" id="{FA6B708D-D97A-5CC0-1698-DFCE9B7C138A}"/>
              </a:ext>
            </a:extLst>
          </p:cNvPr>
          <p:cNvSpPr/>
          <p:nvPr/>
        </p:nvSpPr>
        <p:spPr>
          <a:xfrm>
            <a:off x="3013148" y="4409197"/>
            <a:ext cx="108000" cy="108000"/>
          </a:xfrm>
          <a:prstGeom prst="ellipse">
            <a:avLst/>
          </a:prstGeom>
          <a:solidFill>
            <a:schemeClr val="bg1"/>
          </a:solidFill>
        </p:spPr>
        <p:txBody>
          <a:bodyPr wrap="none" rtlCol="0" anchor="ctr">
            <a:spAutoFit/>
          </a:bodyPr>
          <a:lstStyle/>
          <a:p>
            <a:pPr algn="l"/>
            <a:endParaRPr lang="en-CH" sz="1600" dirty="0">
              <a:latin typeface="Helvetica" pitchFamily="2" charset="0"/>
            </a:endParaRPr>
          </a:p>
        </p:txBody>
      </p:sp>
      <p:sp>
        <p:nvSpPr>
          <p:cNvPr id="24" name="TextBox 23">
            <a:extLst>
              <a:ext uri="{FF2B5EF4-FFF2-40B4-BE49-F238E27FC236}">
                <a16:creationId xmlns:a16="http://schemas.microsoft.com/office/drawing/2014/main" id="{685A26AA-EA68-83CE-B6EF-2302E5700318}"/>
              </a:ext>
            </a:extLst>
          </p:cNvPr>
          <p:cNvSpPr txBox="1"/>
          <p:nvPr/>
        </p:nvSpPr>
        <p:spPr>
          <a:xfrm>
            <a:off x="892917" y="5360321"/>
            <a:ext cx="4791833" cy="523220"/>
          </a:xfrm>
          <a:prstGeom prst="rect">
            <a:avLst/>
          </a:prstGeom>
          <a:noFill/>
        </p:spPr>
        <p:txBody>
          <a:bodyPr wrap="square" rtlCol="0">
            <a:spAutoFit/>
          </a:bodyPr>
          <a:lstStyle/>
          <a:p>
            <a:pPr marL="0">
              <a:spcBef>
                <a:spcPts val="3000"/>
              </a:spcBef>
            </a:pPr>
            <a:r>
              <a:rPr lang="en-CH" sz="1400" dirty="0">
                <a:solidFill>
                  <a:schemeClr val="bg1"/>
                </a:solidFill>
                <a:latin typeface="Helvetica" pitchFamily="2" charset="0"/>
                <a:ea typeface="Helvetica Light" charset="0"/>
                <a:cs typeface="Helvetica Light" charset="0"/>
                <a:sym typeface="Wingdings" pitchFamily="2" charset="2"/>
              </a:rPr>
              <a:t>H </a:t>
            </a:r>
            <a:r>
              <a:rPr lang="en-CH" sz="1400" dirty="0">
                <a:solidFill>
                  <a:schemeClr val="bg1"/>
                </a:solidFill>
                <a:latin typeface="Symbol" pitchFamily="2" charset="2"/>
                <a:ea typeface="Helvetica Light" charset="0"/>
                <a:cs typeface="Helvetica Light" charset="0"/>
                <a:sym typeface="Wingdings" pitchFamily="2" charset="2"/>
              </a:rPr>
              <a:t>®</a:t>
            </a:r>
            <a:r>
              <a:rPr lang="en-CH" sz="1400" dirty="0">
                <a:solidFill>
                  <a:schemeClr val="bg1"/>
                </a:solidFill>
                <a:latin typeface="Helvetica" pitchFamily="2" charset="0"/>
                <a:ea typeface="Helvetica Light" charset="0"/>
                <a:cs typeface="Helvetica Light" charset="0"/>
                <a:sym typeface="Wingdings" pitchFamily="2" charset="2"/>
              </a:rPr>
              <a:t> 𝛾𝛾, Z𝛾 occur through virtual top or W loops (no direct Higgs coupling to massless particles) </a:t>
            </a:r>
          </a:p>
        </p:txBody>
      </p:sp>
      <p:pic>
        <p:nvPicPr>
          <p:cNvPr id="25" name="Picture 24">
            <a:extLst>
              <a:ext uri="{FF2B5EF4-FFF2-40B4-BE49-F238E27FC236}">
                <a16:creationId xmlns:a16="http://schemas.microsoft.com/office/drawing/2014/main" id="{465A95B5-FA16-DEF5-53EB-42A0421CFAB9}"/>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402956" y="1173103"/>
            <a:ext cx="4510446" cy="5141195"/>
          </a:xfrm>
          <a:prstGeom prst="rect">
            <a:avLst/>
          </a:prstGeom>
        </p:spPr>
      </p:pic>
      <p:sp>
        <p:nvSpPr>
          <p:cNvPr id="26" name="TextBox 25">
            <a:extLst>
              <a:ext uri="{FF2B5EF4-FFF2-40B4-BE49-F238E27FC236}">
                <a16:creationId xmlns:a16="http://schemas.microsoft.com/office/drawing/2014/main" id="{0B424D76-669C-F7EA-F119-29F5736A56E9}"/>
              </a:ext>
            </a:extLst>
          </p:cNvPr>
          <p:cNvSpPr txBox="1"/>
          <p:nvPr/>
        </p:nvSpPr>
        <p:spPr>
          <a:xfrm>
            <a:off x="6925486" y="3732125"/>
            <a:ext cx="776175"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1.1% (e,µ)</a:t>
            </a:r>
          </a:p>
        </p:txBody>
      </p:sp>
      <p:sp>
        <p:nvSpPr>
          <p:cNvPr id="27" name="TextBox 26">
            <a:extLst>
              <a:ext uri="{FF2B5EF4-FFF2-40B4-BE49-F238E27FC236}">
                <a16:creationId xmlns:a16="http://schemas.microsoft.com/office/drawing/2014/main" id="{1E3D36FD-C291-34A7-097C-104D6C884FC3}"/>
              </a:ext>
            </a:extLst>
          </p:cNvPr>
          <p:cNvSpPr txBox="1"/>
          <p:nvPr/>
        </p:nvSpPr>
        <p:spPr>
          <a:xfrm>
            <a:off x="6356712" y="2415666"/>
            <a:ext cx="917239"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0.012% (e,µ)</a:t>
            </a:r>
          </a:p>
        </p:txBody>
      </p:sp>
      <p:sp>
        <p:nvSpPr>
          <p:cNvPr id="28" name="TextBox 27">
            <a:extLst>
              <a:ext uri="{FF2B5EF4-FFF2-40B4-BE49-F238E27FC236}">
                <a16:creationId xmlns:a16="http://schemas.microsoft.com/office/drawing/2014/main" id="{446C31F6-3298-54CB-265D-78F585453A89}"/>
              </a:ext>
            </a:extLst>
          </p:cNvPr>
          <p:cNvSpPr txBox="1"/>
          <p:nvPr/>
        </p:nvSpPr>
        <p:spPr>
          <a:xfrm>
            <a:off x="8756076" y="1851086"/>
            <a:ext cx="917239"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0.010% (e,µ)</a:t>
            </a:r>
          </a:p>
        </p:txBody>
      </p:sp>
    </p:spTree>
    <p:extLst>
      <p:ext uri="{BB962C8B-B14F-4D97-AF65-F5344CB8AC3E}">
        <p14:creationId xmlns:p14="http://schemas.microsoft.com/office/powerpoint/2010/main" val="4169347837"/>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5" name="TextBox 4">
            <a:extLst>
              <a:ext uri="{FF2B5EF4-FFF2-40B4-BE49-F238E27FC236}">
                <a16:creationId xmlns:a16="http://schemas.microsoft.com/office/drawing/2014/main" id="{A0CB7408-B892-A445-A516-8473CAF73B4B}"/>
              </a:ext>
            </a:extLst>
          </p:cNvPr>
          <p:cNvSpPr txBox="1"/>
          <p:nvPr/>
        </p:nvSpPr>
        <p:spPr>
          <a:xfrm>
            <a:off x="55758" y="6604084"/>
            <a:ext cx="2430474" cy="253916"/>
          </a:xfrm>
          <a:prstGeom prst="rect">
            <a:avLst/>
          </a:prstGeom>
          <a:noFill/>
        </p:spPr>
        <p:txBody>
          <a:bodyPr wrap="none" rtlCol="0">
            <a:spAutoFit/>
          </a:bodyPr>
          <a:lstStyle/>
          <a:p>
            <a:pPr marL="0">
              <a:spcBef>
                <a:spcPts val="3000"/>
              </a:spcBef>
            </a:pPr>
            <a:r>
              <a:rPr lang="en-GB" sz="1050">
                <a:solidFill>
                  <a:schemeClr val="bg1"/>
                </a:solidFill>
                <a:latin typeface="Helvetica Light" charset="0"/>
                <a:ea typeface="Helvetica Light" charset="0"/>
                <a:cs typeface="Helvetica Light" charset="0"/>
                <a:sym typeface="Wingdings" pitchFamily="2" charset="2"/>
              </a:rPr>
              <a:t>A Higgs boson to 4 muons candidate</a:t>
            </a:r>
          </a:p>
        </p:txBody>
      </p:sp>
      <p:pic>
        <p:nvPicPr>
          <p:cNvPr id="9" name="Picture 8">
            <a:extLst>
              <a:ext uri="{FF2B5EF4-FFF2-40B4-BE49-F238E27FC236}">
                <a16:creationId xmlns:a16="http://schemas.microsoft.com/office/drawing/2014/main" id="{816A79FE-35C1-674B-AB10-D4D0A23ABDCE}"/>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480623" y="5825366"/>
            <a:ext cx="1717645" cy="748913"/>
          </a:xfrm>
          <a:prstGeom prst="rect">
            <a:avLst/>
          </a:prstGeom>
        </p:spPr>
      </p:pic>
    </p:spTree>
    <p:extLst>
      <p:ext uri="{BB962C8B-B14F-4D97-AF65-F5344CB8AC3E}">
        <p14:creationId xmlns:p14="http://schemas.microsoft.com/office/powerpoint/2010/main" val="92434416"/>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5" name="TextBox 4">
            <a:extLst>
              <a:ext uri="{FF2B5EF4-FFF2-40B4-BE49-F238E27FC236}">
                <a16:creationId xmlns:a16="http://schemas.microsoft.com/office/drawing/2014/main" id="{A0CB7408-B892-A445-A516-8473CAF73B4B}"/>
              </a:ext>
            </a:extLst>
          </p:cNvPr>
          <p:cNvSpPr txBox="1"/>
          <p:nvPr/>
        </p:nvSpPr>
        <p:spPr>
          <a:xfrm>
            <a:off x="55758" y="6604084"/>
            <a:ext cx="2430474" cy="253916"/>
          </a:xfrm>
          <a:prstGeom prst="rect">
            <a:avLst/>
          </a:prstGeom>
          <a:noFill/>
        </p:spPr>
        <p:txBody>
          <a:bodyPr wrap="none" rtlCol="0">
            <a:spAutoFit/>
          </a:bodyPr>
          <a:lstStyle/>
          <a:p>
            <a:pPr marL="0">
              <a:spcBef>
                <a:spcPts val="3000"/>
              </a:spcBef>
            </a:pPr>
            <a:r>
              <a:rPr lang="en-GB" sz="1050" dirty="0">
                <a:solidFill>
                  <a:schemeClr val="bg1"/>
                </a:solidFill>
                <a:latin typeface="Helvetica Light" charset="0"/>
                <a:ea typeface="Helvetica Light" charset="0"/>
                <a:cs typeface="Helvetica Light" charset="0"/>
                <a:sym typeface="Wingdings" pitchFamily="2" charset="2"/>
              </a:rPr>
              <a:t>A Higgs boson to 4 muons candidate</a:t>
            </a:r>
          </a:p>
        </p:txBody>
      </p:sp>
      <p:sp>
        <p:nvSpPr>
          <p:cNvPr id="8" name="TextBox 7">
            <a:extLst>
              <a:ext uri="{FF2B5EF4-FFF2-40B4-BE49-F238E27FC236}">
                <a16:creationId xmlns:a16="http://schemas.microsoft.com/office/drawing/2014/main" id="{F8055983-C24C-6543-847B-608BA6638BBB}"/>
              </a:ext>
            </a:extLst>
          </p:cNvPr>
          <p:cNvSpPr txBox="1"/>
          <p:nvPr/>
        </p:nvSpPr>
        <p:spPr>
          <a:xfrm>
            <a:off x="-1" y="518751"/>
            <a:ext cx="7053943"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boson discovery</a:t>
            </a:r>
            <a:endParaRPr lang="en-GB" sz="3600" dirty="0">
              <a:solidFill>
                <a:schemeClr val="bg1"/>
              </a:solidFill>
              <a:latin typeface="Helvetica" pitchFamily="2" charset="0"/>
              <a:ea typeface="Trebuchet MS" pitchFamily="-84" charset="0"/>
              <a:cs typeface="Helvetica Light"/>
            </a:endParaRPr>
          </a:p>
        </p:txBody>
      </p:sp>
      <p:pic>
        <p:nvPicPr>
          <p:cNvPr id="9" name="Picture 8">
            <a:extLst>
              <a:ext uri="{FF2B5EF4-FFF2-40B4-BE49-F238E27FC236}">
                <a16:creationId xmlns:a16="http://schemas.microsoft.com/office/drawing/2014/main" id="{816A79FE-35C1-674B-AB10-D4D0A23ABDCE}"/>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480623" y="5825366"/>
            <a:ext cx="1717645" cy="748913"/>
          </a:xfrm>
          <a:prstGeom prst="rect">
            <a:avLst/>
          </a:prstGeom>
        </p:spPr>
      </p:pic>
      <p:sp>
        <p:nvSpPr>
          <p:cNvPr id="3" name="Rounded Rectangle 2">
            <a:extLst>
              <a:ext uri="{FF2B5EF4-FFF2-40B4-BE49-F238E27FC236}">
                <a16:creationId xmlns:a16="http://schemas.microsoft.com/office/drawing/2014/main" id="{66C58A3A-AB7F-BF54-5954-122B87E5A8B8}"/>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a:latin typeface="Helvetica" pitchFamily="2" charset="0"/>
            </a:endParaRPr>
          </a:p>
        </p:txBody>
      </p:sp>
      <p:pic>
        <p:nvPicPr>
          <p:cNvPr id="7" name="Picture 6">
            <a:extLst>
              <a:ext uri="{FF2B5EF4-FFF2-40B4-BE49-F238E27FC236}">
                <a16:creationId xmlns:a16="http://schemas.microsoft.com/office/drawing/2014/main" id="{47489586-15D5-BC5C-9719-741440BE3B16}"/>
              </a:ext>
            </a:extLst>
          </p:cNvPr>
          <p:cNvPicPr>
            <a:picLocks noChangeAspect="1"/>
          </p:cNvPicPr>
          <p:nvPr/>
        </p:nvPicPr>
        <p:blipFill>
          <a:blip r:embed="rId4"/>
          <a:srcRect/>
          <a:stretch/>
        </p:blipFill>
        <p:spPr>
          <a:xfrm>
            <a:off x="6029325" y="1897577"/>
            <a:ext cx="4566827" cy="4381577"/>
          </a:xfrm>
          <a:prstGeom prst="rect">
            <a:avLst/>
          </a:prstGeom>
        </p:spPr>
      </p:pic>
      <p:sp>
        <p:nvSpPr>
          <p:cNvPr id="10" name="TextBox 9">
            <a:extLst>
              <a:ext uri="{FF2B5EF4-FFF2-40B4-BE49-F238E27FC236}">
                <a16:creationId xmlns:a16="http://schemas.microsoft.com/office/drawing/2014/main" id="{1926356D-AE0E-8F54-E506-D0335164CA13}"/>
              </a:ext>
            </a:extLst>
          </p:cNvPr>
          <p:cNvSpPr txBox="1"/>
          <p:nvPr/>
        </p:nvSpPr>
        <p:spPr>
          <a:xfrm>
            <a:off x="5679238" y="1712999"/>
            <a:ext cx="582211" cy="307777"/>
          </a:xfrm>
          <a:prstGeom prst="rect">
            <a:avLst/>
          </a:prstGeom>
          <a:noFill/>
        </p:spPr>
        <p:txBody>
          <a:bodyPr wrap="none" rtlCol="0">
            <a:spAutoFit/>
          </a:bodyPr>
          <a:lstStyle/>
          <a:p>
            <a:pPr marL="0">
              <a:spcBef>
                <a:spcPts val="3000"/>
              </a:spcBef>
            </a:pPr>
            <a:r>
              <a:rPr lang="en-CH" sz="1400" b="1" dirty="0">
                <a:solidFill>
                  <a:srgbClr val="0D7FBF"/>
                </a:solidFill>
                <a:latin typeface="Helvetica" pitchFamily="2" charset="0"/>
                <a:ea typeface="Helvetica Light" charset="0"/>
                <a:cs typeface="Helvetica Light" charset="0"/>
                <a:sym typeface="Wingdings" pitchFamily="2" charset="2"/>
              </a:rPr>
              <a:t>2012</a:t>
            </a:r>
          </a:p>
        </p:txBody>
      </p:sp>
      <p:sp>
        <p:nvSpPr>
          <p:cNvPr id="11" name="Rectangle 10">
            <a:extLst>
              <a:ext uri="{FF2B5EF4-FFF2-40B4-BE49-F238E27FC236}">
                <a16:creationId xmlns:a16="http://schemas.microsoft.com/office/drawing/2014/main" id="{19D388F1-45D6-CAD8-7E87-CD2F98750866}"/>
              </a:ext>
            </a:extLst>
          </p:cNvPr>
          <p:cNvSpPr/>
          <p:nvPr/>
        </p:nvSpPr>
        <p:spPr>
          <a:xfrm>
            <a:off x="8533885" y="1866973"/>
            <a:ext cx="2021707" cy="261610"/>
          </a:xfrm>
          <a:prstGeom prst="rect">
            <a:avLst/>
          </a:prstGeom>
        </p:spPr>
        <p:txBody>
          <a:bodyPr wrap="none">
            <a:spAutoFit/>
          </a:bodyPr>
          <a:lstStyle/>
          <a:p>
            <a:r>
              <a:rPr lang="en-GB" sz="1050" dirty="0">
                <a:latin typeface="Helvetica" pitchFamily="2" charset="0"/>
                <a:hlinkClick r:id="rId5"/>
              </a:rPr>
              <a:t>Phys. Lett. B 716 (2012) 1-29</a:t>
            </a:r>
            <a:endParaRPr lang="en-CH" sz="1050" dirty="0">
              <a:latin typeface="Helvetica" pitchFamily="2" charset="0"/>
            </a:endParaRPr>
          </a:p>
        </p:txBody>
      </p:sp>
    </p:spTree>
    <p:extLst>
      <p:ext uri="{BB962C8B-B14F-4D97-AF65-F5344CB8AC3E}">
        <p14:creationId xmlns:p14="http://schemas.microsoft.com/office/powerpoint/2010/main" val="2034619360"/>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5384A9-8873-62A8-F1B0-E8CD8CB1A693}"/>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2E384703-8ED0-5995-5F3E-050F52E0BA88}"/>
              </a:ext>
            </a:extLst>
          </p:cNvPr>
          <p:cNvSpPr>
            <a:spLocks noGrp="1"/>
          </p:cNvSpPr>
          <p:nvPr>
            <p:ph type="sldNum" sz="quarter" idx="4"/>
          </p:nvPr>
        </p:nvSpPr>
        <p:spPr/>
        <p:txBody>
          <a:bodyPr/>
          <a:lstStyle/>
          <a:p>
            <a:pPr>
              <a:defRPr/>
            </a:pPr>
            <a:fld id="{611C2F03-9E95-40C9-A99F-3C4F7EE8CF2A}" type="slidenum">
              <a:rPr lang="en-GB" smtClean="0"/>
              <a:pPr>
                <a:defRPr/>
              </a:pPr>
              <a:t>26</a:t>
            </a:fld>
            <a:endParaRPr lang="en-GB"/>
          </a:p>
        </p:txBody>
      </p:sp>
      <p:sp>
        <p:nvSpPr>
          <p:cNvPr id="4" name="TextBox 3">
            <a:extLst>
              <a:ext uri="{FF2B5EF4-FFF2-40B4-BE49-F238E27FC236}">
                <a16:creationId xmlns:a16="http://schemas.microsoft.com/office/drawing/2014/main" id="{EF92EDC1-4205-4075-46F5-2F5738B1F469}"/>
              </a:ext>
            </a:extLst>
          </p:cNvPr>
          <p:cNvSpPr txBox="1"/>
          <p:nvPr/>
        </p:nvSpPr>
        <p:spPr>
          <a:xfrm>
            <a:off x="8897841" y="58288"/>
            <a:ext cx="2512226" cy="253916"/>
          </a:xfrm>
          <a:prstGeom prst="rect">
            <a:avLst/>
          </a:prstGeom>
          <a:noFill/>
        </p:spPr>
        <p:txBody>
          <a:bodyPr wrap="none" rtlCol="0">
            <a:spAutoFit/>
          </a:bodyPr>
          <a:lstStyle/>
          <a:p>
            <a:pPr marL="0" algn="r">
              <a:spcBef>
                <a:spcPts val="3000"/>
              </a:spcBef>
            </a:pPr>
            <a:r>
              <a:rPr lang="en-GB" sz="1050" dirty="0">
                <a:solidFill>
                  <a:schemeClr val="bg1"/>
                </a:solidFill>
                <a:latin typeface="Helvetica Light" charset="0"/>
                <a:ea typeface="Helvetica Light" charset="0"/>
                <a:cs typeface="Helvetica Light" charset="0"/>
                <a:sym typeface="Wingdings" pitchFamily="2" charset="2"/>
              </a:rPr>
              <a:t>A Higgs boson to 2 photons candidate</a:t>
            </a:r>
          </a:p>
        </p:txBody>
      </p:sp>
      <p:pic>
        <p:nvPicPr>
          <p:cNvPr id="8" name="Picture 7">
            <a:extLst>
              <a:ext uri="{FF2B5EF4-FFF2-40B4-BE49-F238E27FC236}">
                <a16:creationId xmlns:a16="http://schemas.microsoft.com/office/drawing/2014/main" id="{0F49CA96-33DE-7524-84B4-A762B2495FB6}"/>
              </a:ext>
            </a:extLst>
          </p:cNvPr>
          <p:cNvPicPr>
            <a:picLocks noChangeAspect="1"/>
          </p:cNvPicPr>
          <p:nvPr/>
        </p:nvPicPr>
        <p:blipFill rotWithShape="1">
          <a:blip r:embed="rId2">
            <a:extLst>
              <a:ext uri="{28A0092B-C50C-407E-A947-70E740481C1C}">
                <a14:useLocalDpi xmlns:a14="http://schemas.microsoft.com/office/drawing/2010/main"/>
              </a:ext>
            </a:extLst>
          </a:blip>
          <a:srcRect l="-1" r="-811"/>
          <a:stretch/>
        </p:blipFill>
        <p:spPr>
          <a:xfrm>
            <a:off x="557560" y="0"/>
            <a:ext cx="10448693" cy="6858000"/>
          </a:xfrm>
          <a:prstGeom prst="rect">
            <a:avLst/>
          </a:prstGeom>
        </p:spPr>
      </p:pic>
      <p:pic>
        <p:nvPicPr>
          <p:cNvPr id="10" name="Picture 9">
            <a:extLst>
              <a:ext uri="{FF2B5EF4-FFF2-40B4-BE49-F238E27FC236}">
                <a16:creationId xmlns:a16="http://schemas.microsoft.com/office/drawing/2014/main" id="{12226E36-3074-B2A0-6B65-D60F6072317E}"/>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480623" y="5825366"/>
            <a:ext cx="1717645" cy="748913"/>
          </a:xfrm>
          <a:prstGeom prst="rect">
            <a:avLst/>
          </a:prstGeom>
        </p:spPr>
      </p:pic>
    </p:spTree>
    <p:extLst>
      <p:ext uri="{BB962C8B-B14F-4D97-AF65-F5344CB8AC3E}">
        <p14:creationId xmlns:p14="http://schemas.microsoft.com/office/powerpoint/2010/main" val="2435477301"/>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5384A9-8873-62A8-F1B0-E8CD8CB1A693}"/>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2E384703-8ED0-5995-5F3E-050F52E0BA88}"/>
              </a:ext>
            </a:extLst>
          </p:cNvPr>
          <p:cNvSpPr>
            <a:spLocks noGrp="1"/>
          </p:cNvSpPr>
          <p:nvPr>
            <p:ph type="sldNum" sz="quarter" idx="4"/>
          </p:nvPr>
        </p:nvSpPr>
        <p:spPr/>
        <p:txBody>
          <a:bodyPr/>
          <a:lstStyle/>
          <a:p>
            <a:pPr>
              <a:defRPr/>
            </a:pPr>
            <a:fld id="{611C2F03-9E95-40C9-A99F-3C4F7EE8CF2A}" type="slidenum">
              <a:rPr lang="en-GB" smtClean="0"/>
              <a:pPr>
                <a:defRPr/>
              </a:pPr>
              <a:t>27</a:t>
            </a:fld>
            <a:endParaRPr lang="en-GB"/>
          </a:p>
        </p:txBody>
      </p:sp>
      <p:sp>
        <p:nvSpPr>
          <p:cNvPr id="4" name="TextBox 3">
            <a:extLst>
              <a:ext uri="{FF2B5EF4-FFF2-40B4-BE49-F238E27FC236}">
                <a16:creationId xmlns:a16="http://schemas.microsoft.com/office/drawing/2014/main" id="{EF92EDC1-4205-4075-46F5-2F5738B1F469}"/>
              </a:ext>
            </a:extLst>
          </p:cNvPr>
          <p:cNvSpPr txBox="1"/>
          <p:nvPr/>
        </p:nvSpPr>
        <p:spPr>
          <a:xfrm>
            <a:off x="8897841" y="58288"/>
            <a:ext cx="2512226" cy="253916"/>
          </a:xfrm>
          <a:prstGeom prst="rect">
            <a:avLst/>
          </a:prstGeom>
          <a:noFill/>
        </p:spPr>
        <p:txBody>
          <a:bodyPr wrap="none" rtlCol="0">
            <a:spAutoFit/>
          </a:bodyPr>
          <a:lstStyle/>
          <a:p>
            <a:pPr marL="0" algn="r">
              <a:spcBef>
                <a:spcPts val="3000"/>
              </a:spcBef>
            </a:pPr>
            <a:r>
              <a:rPr lang="en-GB" sz="1050" dirty="0">
                <a:solidFill>
                  <a:schemeClr val="bg1"/>
                </a:solidFill>
                <a:latin typeface="Helvetica Light" charset="0"/>
                <a:ea typeface="Helvetica Light" charset="0"/>
                <a:cs typeface="Helvetica Light" charset="0"/>
                <a:sym typeface="Wingdings" pitchFamily="2" charset="2"/>
              </a:rPr>
              <a:t>A Higgs boson to 2 photons candidate</a:t>
            </a:r>
          </a:p>
        </p:txBody>
      </p:sp>
      <p:pic>
        <p:nvPicPr>
          <p:cNvPr id="8" name="Picture 7">
            <a:extLst>
              <a:ext uri="{FF2B5EF4-FFF2-40B4-BE49-F238E27FC236}">
                <a16:creationId xmlns:a16="http://schemas.microsoft.com/office/drawing/2014/main" id="{0F49CA96-33DE-7524-84B4-A762B2495FB6}"/>
              </a:ext>
            </a:extLst>
          </p:cNvPr>
          <p:cNvPicPr>
            <a:picLocks noChangeAspect="1"/>
          </p:cNvPicPr>
          <p:nvPr/>
        </p:nvPicPr>
        <p:blipFill rotWithShape="1">
          <a:blip r:embed="rId2">
            <a:extLst>
              <a:ext uri="{28A0092B-C50C-407E-A947-70E740481C1C}">
                <a14:useLocalDpi xmlns:a14="http://schemas.microsoft.com/office/drawing/2010/main"/>
              </a:ext>
            </a:extLst>
          </a:blip>
          <a:srcRect l="-1" r="-811"/>
          <a:stretch/>
        </p:blipFill>
        <p:spPr>
          <a:xfrm>
            <a:off x="557560" y="0"/>
            <a:ext cx="10448693" cy="6858000"/>
          </a:xfrm>
          <a:prstGeom prst="rect">
            <a:avLst/>
          </a:prstGeom>
        </p:spPr>
      </p:pic>
      <p:pic>
        <p:nvPicPr>
          <p:cNvPr id="10" name="Picture 9">
            <a:extLst>
              <a:ext uri="{FF2B5EF4-FFF2-40B4-BE49-F238E27FC236}">
                <a16:creationId xmlns:a16="http://schemas.microsoft.com/office/drawing/2014/main" id="{12226E36-3074-B2A0-6B65-D60F6072317E}"/>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480623" y="5825366"/>
            <a:ext cx="1717645" cy="748913"/>
          </a:xfrm>
          <a:prstGeom prst="rect">
            <a:avLst/>
          </a:prstGeom>
        </p:spPr>
      </p:pic>
      <p:sp>
        <p:nvSpPr>
          <p:cNvPr id="11" name="Rounded Rectangle 10">
            <a:extLst>
              <a:ext uri="{FF2B5EF4-FFF2-40B4-BE49-F238E27FC236}">
                <a16:creationId xmlns:a16="http://schemas.microsoft.com/office/drawing/2014/main" id="{305E3011-B434-BE76-F50D-D7ABE875858E}"/>
              </a:ext>
            </a:extLst>
          </p:cNvPr>
          <p:cNvSpPr/>
          <p:nvPr/>
        </p:nvSpPr>
        <p:spPr>
          <a:xfrm>
            <a:off x="5648104" y="2170200"/>
            <a:ext cx="5266800" cy="4294254"/>
          </a:xfrm>
          <a:prstGeom prst="roundRect">
            <a:avLst>
              <a:gd name="adj" fmla="val 801"/>
            </a:avLst>
          </a:prstGeom>
          <a:solidFill>
            <a:schemeClr val="bg1"/>
          </a:solidFill>
        </p:spPr>
        <p:txBody>
          <a:bodyPr wrap="square" rtlCol="0" anchor="ctr">
            <a:spAutoFit/>
          </a:bodyPr>
          <a:lstStyle/>
          <a:p>
            <a:pPr algn="l"/>
            <a:endParaRPr lang="en-CH" sz="1600">
              <a:latin typeface="Helvetica" pitchFamily="2" charset="0"/>
            </a:endParaRPr>
          </a:p>
        </p:txBody>
      </p:sp>
      <p:sp>
        <p:nvSpPr>
          <p:cNvPr id="13" name="TextBox 12">
            <a:extLst>
              <a:ext uri="{FF2B5EF4-FFF2-40B4-BE49-F238E27FC236}">
                <a16:creationId xmlns:a16="http://schemas.microsoft.com/office/drawing/2014/main" id="{F385AC4E-8491-14DC-CD51-C7904624C1A7}"/>
              </a:ext>
            </a:extLst>
          </p:cNvPr>
          <p:cNvSpPr txBox="1"/>
          <p:nvPr/>
        </p:nvSpPr>
        <p:spPr>
          <a:xfrm>
            <a:off x="5693526" y="2198776"/>
            <a:ext cx="582211" cy="307777"/>
          </a:xfrm>
          <a:prstGeom prst="rect">
            <a:avLst/>
          </a:prstGeom>
          <a:noFill/>
        </p:spPr>
        <p:txBody>
          <a:bodyPr wrap="none" rtlCol="0">
            <a:spAutoFit/>
          </a:bodyPr>
          <a:lstStyle/>
          <a:p>
            <a:pPr marL="0">
              <a:spcBef>
                <a:spcPts val="3000"/>
              </a:spcBef>
            </a:pPr>
            <a:r>
              <a:rPr lang="en-CH" sz="1400" b="1" dirty="0">
                <a:solidFill>
                  <a:srgbClr val="0D7FBF"/>
                </a:solidFill>
                <a:latin typeface="Helvetica" pitchFamily="2" charset="0"/>
                <a:ea typeface="Helvetica Light" charset="0"/>
                <a:cs typeface="Helvetica Light" charset="0"/>
                <a:sym typeface="Wingdings" pitchFamily="2" charset="2"/>
              </a:rPr>
              <a:t>2012</a:t>
            </a:r>
          </a:p>
        </p:txBody>
      </p:sp>
      <p:pic>
        <p:nvPicPr>
          <p:cNvPr id="6" name="Picture 5">
            <a:extLst>
              <a:ext uri="{FF2B5EF4-FFF2-40B4-BE49-F238E27FC236}">
                <a16:creationId xmlns:a16="http://schemas.microsoft.com/office/drawing/2014/main" id="{5CD4A25F-32F6-164E-3E81-C73A22B00AC6}"/>
              </a:ext>
            </a:extLst>
          </p:cNvPr>
          <p:cNvPicPr>
            <a:picLocks noChangeAspect="1"/>
          </p:cNvPicPr>
          <p:nvPr/>
        </p:nvPicPr>
        <p:blipFill rotWithShape="1">
          <a:blip r:embed="rId4"/>
          <a:srcRect l="2839"/>
          <a:stretch/>
        </p:blipFill>
        <p:spPr>
          <a:xfrm>
            <a:off x="5736431" y="2475947"/>
            <a:ext cx="5178872" cy="3826084"/>
          </a:xfrm>
          <a:prstGeom prst="rect">
            <a:avLst/>
          </a:prstGeom>
        </p:spPr>
      </p:pic>
      <p:sp>
        <p:nvSpPr>
          <p:cNvPr id="14" name="Rectangle 13">
            <a:extLst>
              <a:ext uri="{FF2B5EF4-FFF2-40B4-BE49-F238E27FC236}">
                <a16:creationId xmlns:a16="http://schemas.microsoft.com/office/drawing/2014/main" id="{EDF02BEF-243E-AF5A-5FE8-E858B404367D}"/>
              </a:ext>
            </a:extLst>
          </p:cNvPr>
          <p:cNvSpPr/>
          <p:nvPr/>
        </p:nvSpPr>
        <p:spPr>
          <a:xfrm>
            <a:off x="8819746" y="2342175"/>
            <a:ext cx="2021707" cy="261610"/>
          </a:xfrm>
          <a:prstGeom prst="rect">
            <a:avLst/>
          </a:prstGeom>
        </p:spPr>
        <p:txBody>
          <a:bodyPr wrap="none">
            <a:spAutoFit/>
          </a:bodyPr>
          <a:lstStyle/>
          <a:p>
            <a:r>
              <a:rPr lang="en-GB" sz="1050" dirty="0">
                <a:latin typeface="Helvetica" pitchFamily="2" charset="0"/>
                <a:hlinkClick r:id="rId5"/>
              </a:rPr>
              <a:t>Phys. Lett. B 716 (2012) 1-29</a:t>
            </a:r>
            <a:endParaRPr lang="en-CH" sz="1050" dirty="0">
              <a:latin typeface="Helvetica" pitchFamily="2" charset="0"/>
            </a:endParaRPr>
          </a:p>
        </p:txBody>
      </p:sp>
    </p:spTree>
    <p:extLst>
      <p:ext uri="{BB962C8B-B14F-4D97-AF65-F5344CB8AC3E}">
        <p14:creationId xmlns:p14="http://schemas.microsoft.com/office/powerpoint/2010/main" val="4018919560"/>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pic>
        <p:nvPicPr>
          <p:cNvPr id="12" name="Picture 11">
            <a:extLst>
              <a:ext uri="{FF2B5EF4-FFF2-40B4-BE49-F238E27FC236}">
                <a16:creationId xmlns:a16="http://schemas.microsoft.com/office/drawing/2014/main" id="{6FEDAC1A-89AE-DA28-6F57-C1C281D07B05}"/>
              </a:ext>
            </a:extLst>
          </p:cNvPr>
          <p:cNvPicPr>
            <a:picLocks noChangeAspect="1"/>
          </p:cNvPicPr>
          <p:nvPr/>
        </p:nvPicPr>
        <p:blipFill>
          <a:blip r:embed="rId3"/>
          <a:stretch>
            <a:fillRect/>
          </a:stretch>
        </p:blipFill>
        <p:spPr>
          <a:xfrm>
            <a:off x="2208852" y="3268639"/>
            <a:ext cx="3328347" cy="2281261"/>
          </a:xfrm>
          <a:prstGeom prst="rect">
            <a:avLst/>
          </a:prstGeom>
          <a:ln w="76200">
            <a:noFill/>
          </a:ln>
          <a:effectLst/>
        </p:spPr>
      </p:pic>
      <p:sp>
        <p:nvSpPr>
          <p:cNvPr id="13" name="TextBox 12">
            <a:extLst>
              <a:ext uri="{FF2B5EF4-FFF2-40B4-BE49-F238E27FC236}">
                <a16:creationId xmlns:a16="http://schemas.microsoft.com/office/drawing/2014/main" id="{FCE0C335-5EF8-3225-03BD-C0F8A3CB5C5D}"/>
              </a:ext>
            </a:extLst>
          </p:cNvPr>
          <p:cNvSpPr txBox="1"/>
          <p:nvPr/>
        </p:nvSpPr>
        <p:spPr>
          <a:xfrm>
            <a:off x="2189295" y="5283284"/>
            <a:ext cx="2951681" cy="253916"/>
          </a:xfrm>
          <a:prstGeom prst="rect">
            <a:avLst/>
          </a:prstGeom>
          <a:noFill/>
        </p:spPr>
        <p:txBody>
          <a:bodyPr wrap="square" rtlCol="0">
            <a:spAutoFit/>
          </a:bodyPr>
          <a:lstStyle/>
          <a:p>
            <a:pPr algn="ctr">
              <a:spcBef>
                <a:spcPts val="3000"/>
              </a:spcBef>
            </a:pPr>
            <a:r>
              <a:rPr lang="en-GB" sz="1050">
                <a:solidFill>
                  <a:schemeClr val="bg1"/>
                </a:solidFill>
                <a:latin typeface="Helvetica Light" charset="0"/>
                <a:ea typeface="Helvetica Light" charset="0"/>
                <a:cs typeface="Helvetica Light" charset="0"/>
                <a:sym typeface="Wingdings" pitchFamily="2" charset="2"/>
              </a:rPr>
              <a:t>Fabiola Gianotti and Peter Higgs, 4 July 2012</a:t>
            </a:r>
          </a:p>
        </p:txBody>
      </p:sp>
      <p:pic>
        <p:nvPicPr>
          <p:cNvPr id="14" name="Picture 2" descr="Higgs10: When spring 2012 turned to summer | CERN">
            <a:extLst>
              <a:ext uri="{FF2B5EF4-FFF2-40B4-BE49-F238E27FC236}">
                <a16:creationId xmlns:a16="http://schemas.microsoft.com/office/drawing/2014/main" id="{D4A65F20-89DE-E742-2D5F-25A65FF2E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0692" y="1390252"/>
            <a:ext cx="5832171" cy="415964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2381F6B1-7874-0CAC-C246-85B605403E45}"/>
              </a:ext>
            </a:extLst>
          </p:cNvPr>
          <p:cNvSpPr txBox="1"/>
          <p:nvPr/>
        </p:nvSpPr>
        <p:spPr>
          <a:xfrm>
            <a:off x="6908800" y="5606305"/>
            <a:ext cx="4447820" cy="430887"/>
          </a:xfrm>
          <a:prstGeom prst="rect">
            <a:avLst/>
          </a:prstGeom>
          <a:noFill/>
        </p:spPr>
        <p:txBody>
          <a:bodyPr wrap="square" rtlCol="0">
            <a:spAutoFit/>
          </a:bodyPr>
          <a:lstStyle/>
          <a:p>
            <a:pPr algn="r">
              <a:spcBef>
                <a:spcPts val="1800"/>
              </a:spcBef>
            </a:pPr>
            <a:r>
              <a:rPr lang="en-GB" sz="1100" dirty="0">
                <a:solidFill>
                  <a:schemeClr val="bg1"/>
                </a:solidFill>
                <a:latin typeface="Helvetica Light" charset="0"/>
                <a:ea typeface="Helvetica Light" charset="0"/>
                <a:cs typeface="Helvetica Light" charset="0"/>
                <a:sym typeface="Wingdings" pitchFamily="2" charset="2"/>
              </a:rPr>
              <a:t>4 July 2012: ATLAS (Fabiola Gianotti) und CMS (Joseph </a:t>
            </a:r>
            <a:r>
              <a:rPr lang="en-GB" sz="1100" dirty="0" err="1">
                <a:solidFill>
                  <a:schemeClr val="bg1"/>
                </a:solidFill>
                <a:latin typeface="Helvetica Light" charset="0"/>
                <a:ea typeface="Helvetica Light" charset="0"/>
                <a:cs typeface="Helvetica Light" charset="0"/>
                <a:sym typeface="Wingdings" pitchFamily="2" charset="2"/>
              </a:rPr>
              <a:t>Incandela</a:t>
            </a:r>
            <a:r>
              <a:rPr lang="en-GB" sz="1100" dirty="0">
                <a:solidFill>
                  <a:schemeClr val="bg1"/>
                </a:solidFill>
                <a:latin typeface="Helvetica Light" charset="0"/>
                <a:ea typeface="Helvetica Light" charset="0"/>
                <a:cs typeface="Helvetica Light" charset="0"/>
                <a:sym typeface="Wingdings" pitchFamily="2" charset="2"/>
              </a:rPr>
              <a:t>) announce the Higgs boson discovery before a packed auditorium</a:t>
            </a:r>
          </a:p>
        </p:txBody>
      </p:sp>
      <p:pic>
        <p:nvPicPr>
          <p:cNvPr id="1026" name="Picture 2" descr="Physics Letters B, Volume 716, Issue 1- Cover Page - CERN Document Server">
            <a:extLst>
              <a:ext uri="{FF2B5EF4-FFF2-40B4-BE49-F238E27FC236}">
                <a16:creationId xmlns:a16="http://schemas.microsoft.com/office/drawing/2014/main" id="{9387636A-D484-F91B-92D6-F8171997803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2031" t="5926" r="3903" b="7037"/>
          <a:stretch/>
        </p:blipFill>
        <p:spPr bwMode="auto">
          <a:xfrm>
            <a:off x="388558" y="3268638"/>
            <a:ext cx="1717747" cy="228126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78B56B97-E418-20C0-8BD1-284C36FB40FE}"/>
              </a:ext>
            </a:extLst>
          </p:cNvPr>
          <p:cNvSpPr txBox="1"/>
          <p:nvPr/>
        </p:nvSpPr>
        <p:spPr>
          <a:xfrm>
            <a:off x="320564" y="5614561"/>
            <a:ext cx="1785741" cy="466794"/>
          </a:xfrm>
          <a:prstGeom prst="rect">
            <a:avLst/>
          </a:prstGeom>
          <a:noFill/>
        </p:spPr>
        <p:txBody>
          <a:bodyPr wrap="square" rtlCol="0">
            <a:spAutoFit/>
          </a:bodyPr>
          <a:lstStyle/>
          <a:p>
            <a:pPr marL="0">
              <a:spcBef>
                <a:spcPts val="1800"/>
              </a:spcBef>
            </a:pPr>
            <a:r>
              <a:rPr lang="en-GB" sz="1100" dirty="0">
                <a:solidFill>
                  <a:schemeClr val="bg1"/>
                </a:solidFill>
                <a:latin typeface="Helvetica Light" charset="0"/>
                <a:ea typeface="Helvetica Light" charset="0"/>
                <a:cs typeface="Helvetica Light" charset="0"/>
                <a:sym typeface="Wingdings" pitchFamily="2" charset="2"/>
              </a:rPr>
              <a:t>Phys. </a:t>
            </a:r>
            <a:r>
              <a:rPr lang="en-GB" sz="1100" dirty="0" err="1">
                <a:solidFill>
                  <a:schemeClr val="bg1"/>
                </a:solidFill>
                <a:latin typeface="Helvetica Light" charset="0"/>
                <a:ea typeface="Helvetica Light" charset="0"/>
                <a:cs typeface="Helvetica Light" charset="0"/>
                <a:sym typeface="Wingdings" pitchFamily="2" charset="2"/>
              </a:rPr>
              <a:t>Lett.B</a:t>
            </a:r>
            <a:r>
              <a:rPr lang="en-GB" sz="1100" dirty="0">
                <a:solidFill>
                  <a:schemeClr val="bg1"/>
                </a:solidFill>
                <a:latin typeface="Helvetica Light" charset="0"/>
                <a:ea typeface="Helvetica Light" charset="0"/>
                <a:cs typeface="Helvetica Light" charset="0"/>
                <a:sym typeface="Wingdings" pitchFamily="2" charset="2"/>
              </a:rPr>
              <a:t> 716 (2012)</a:t>
            </a:r>
          </a:p>
          <a:p>
            <a:pPr marL="0">
              <a:spcBef>
                <a:spcPts val="400"/>
              </a:spcBef>
            </a:pPr>
            <a:r>
              <a:rPr lang="en-GB" sz="1000" dirty="0">
                <a:solidFill>
                  <a:schemeClr val="bg1"/>
                </a:solidFill>
                <a:latin typeface="Helvetica Light" charset="0"/>
                <a:ea typeface="Helvetica Light" charset="0"/>
                <a:cs typeface="Helvetica Light" charset="0"/>
                <a:sym typeface="Wingdings" pitchFamily="2" charset="2"/>
              </a:rPr>
              <a:t>Cited almost 15,000 times </a:t>
            </a:r>
          </a:p>
        </p:txBody>
      </p:sp>
      <p:sp>
        <p:nvSpPr>
          <p:cNvPr id="5" name="TextBox 4">
            <a:extLst>
              <a:ext uri="{FF2B5EF4-FFF2-40B4-BE49-F238E27FC236}">
                <a16:creationId xmlns:a16="http://schemas.microsoft.com/office/drawing/2014/main" id="{A03464F9-8811-A7B3-08ED-65F4F7278ED8}"/>
              </a:ext>
            </a:extLst>
          </p:cNvPr>
          <p:cNvSpPr txBox="1"/>
          <p:nvPr/>
        </p:nvSpPr>
        <p:spPr>
          <a:xfrm>
            <a:off x="-1" y="518751"/>
            <a:ext cx="7053943"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boson discovery</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922792776"/>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26C36-EC1A-2C42-9910-AAFB9FAE2D2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8405A47-BAFF-645F-0891-823216709968}"/>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10E8F8AC-37FD-851E-1701-D23AD1AB518C}"/>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6" name="Picture 5">
            <a:extLst>
              <a:ext uri="{FF2B5EF4-FFF2-40B4-BE49-F238E27FC236}">
                <a16:creationId xmlns:a16="http://schemas.microsoft.com/office/drawing/2014/main" id="{64106982-7A6E-E663-C4A3-C5800724A102}"/>
              </a:ext>
            </a:extLst>
          </p:cNvPr>
          <p:cNvPicPr>
            <a:picLocks noChangeAspect="1"/>
          </p:cNvPicPr>
          <p:nvPr/>
        </p:nvPicPr>
        <p:blipFill rotWithShape="1">
          <a:blip r:embed="rId2"/>
          <a:srcRect l="1069"/>
          <a:stretch/>
        </p:blipFill>
        <p:spPr>
          <a:xfrm>
            <a:off x="1034716" y="1793"/>
            <a:ext cx="9506152" cy="6854414"/>
          </a:xfrm>
          <a:prstGeom prst="rect">
            <a:avLst/>
          </a:prstGeom>
        </p:spPr>
      </p:pic>
      <p:pic>
        <p:nvPicPr>
          <p:cNvPr id="12" name="Picture 11">
            <a:extLst>
              <a:ext uri="{FF2B5EF4-FFF2-40B4-BE49-F238E27FC236}">
                <a16:creationId xmlns:a16="http://schemas.microsoft.com/office/drawing/2014/main" id="{F3DC1531-512C-53AC-BA1F-2A85389F32DE}"/>
              </a:ext>
            </a:extLst>
          </p:cNvPr>
          <p:cNvPicPr>
            <a:picLocks noChangeAspect="1"/>
          </p:cNvPicPr>
          <p:nvPr/>
        </p:nvPicPr>
        <p:blipFill>
          <a:blip r:embed="rId3"/>
          <a:stretch>
            <a:fillRect/>
          </a:stretch>
        </p:blipFill>
        <p:spPr>
          <a:xfrm>
            <a:off x="2208852" y="3268639"/>
            <a:ext cx="3328347" cy="2281261"/>
          </a:xfrm>
          <a:prstGeom prst="rect">
            <a:avLst/>
          </a:prstGeom>
          <a:ln w="76200">
            <a:noFill/>
          </a:ln>
          <a:effectLst/>
        </p:spPr>
      </p:pic>
      <p:sp>
        <p:nvSpPr>
          <p:cNvPr id="13" name="TextBox 12">
            <a:extLst>
              <a:ext uri="{FF2B5EF4-FFF2-40B4-BE49-F238E27FC236}">
                <a16:creationId xmlns:a16="http://schemas.microsoft.com/office/drawing/2014/main" id="{B75C7D8A-A3A7-655A-D068-3D9E1F6E2F75}"/>
              </a:ext>
            </a:extLst>
          </p:cNvPr>
          <p:cNvSpPr txBox="1"/>
          <p:nvPr/>
        </p:nvSpPr>
        <p:spPr>
          <a:xfrm>
            <a:off x="2189295" y="5283284"/>
            <a:ext cx="2951681" cy="253916"/>
          </a:xfrm>
          <a:prstGeom prst="rect">
            <a:avLst/>
          </a:prstGeom>
          <a:noFill/>
        </p:spPr>
        <p:txBody>
          <a:bodyPr wrap="square" rtlCol="0">
            <a:spAutoFit/>
          </a:bodyPr>
          <a:lstStyle/>
          <a:p>
            <a:pPr algn="ctr">
              <a:spcBef>
                <a:spcPts val="3000"/>
              </a:spcBef>
            </a:pPr>
            <a:r>
              <a:rPr lang="en-GB" sz="1050">
                <a:solidFill>
                  <a:schemeClr val="bg1"/>
                </a:solidFill>
                <a:latin typeface="Helvetica Light" charset="0"/>
                <a:ea typeface="Helvetica Light" charset="0"/>
                <a:cs typeface="Helvetica Light" charset="0"/>
                <a:sym typeface="Wingdings" pitchFamily="2" charset="2"/>
              </a:rPr>
              <a:t>Fabiola Gianotti and Peter Higgs, 4 July 2012</a:t>
            </a:r>
          </a:p>
        </p:txBody>
      </p:sp>
      <p:pic>
        <p:nvPicPr>
          <p:cNvPr id="1026" name="Picture 2" descr="Physics Letters B, Volume 716, Issue 1- Cover Page - CERN Document Server">
            <a:extLst>
              <a:ext uri="{FF2B5EF4-FFF2-40B4-BE49-F238E27FC236}">
                <a16:creationId xmlns:a16="http://schemas.microsoft.com/office/drawing/2014/main" id="{9241F294-2DCE-C7D7-9616-7C95790DA90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031" t="5926" r="3903" b="7037"/>
          <a:stretch/>
        </p:blipFill>
        <p:spPr bwMode="auto">
          <a:xfrm>
            <a:off x="388558" y="3268638"/>
            <a:ext cx="1717747" cy="228126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CC4D09B1-906F-3D72-8C97-F386F9F566EE}"/>
              </a:ext>
            </a:extLst>
          </p:cNvPr>
          <p:cNvSpPr txBox="1"/>
          <p:nvPr/>
        </p:nvSpPr>
        <p:spPr>
          <a:xfrm>
            <a:off x="320564" y="5614561"/>
            <a:ext cx="1785741" cy="620683"/>
          </a:xfrm>
          <a:prstGeom prst="rect">
            <a:avLst/>
          </a:prstGeom>
          <a:noFill/>
        </p:spPr>
        <p:txBody>
          <a:bodyPr wrap="square" rtlCol="0">
            <a:spAutoFit/>
          </a:bodyPr>
          <a:lstStyle/>
          <a:p>
            <a:pPr marL="0">
              <a:spcBef>
                <a:spcPts val="1800"/>
              </a:spcBef>
            </a:pPr>
            <a:r>
              <a:rPr lang="en-GB" sz="1100" dirty="0">
                <a:solidFill>
                  <a:schemeClr val="bg1"/>
                </a:solidFill>
                <a:latin typeface="Helvetica Light" charset="0"/>
                <a:ea typeface="Helvetica Light" charset="0"/>
                <a:cs typeface="Helvetica Light" charset="0"/>
                <a:sym typeface="Wingdings" pitchFamily="2" charset="2"/>
              </a:rPr>
              <a:t>Phys. </a:t>
            </a:r>
            <a:r>
              <a:rPr lang="en-GB" sz="1100" dirty="0" err="1">
                <a:solidFill>
                  <a:schemeClr val="bg1"/>
                </a:solidFill>
                <a:latin typeface="Helvetica Light" charset="0"/>
                <a:ea typeface="Helvetica Light" charset="0"/>
                <a:cs typeface="Helvetica Light" charset="0"/>
                <a:sym typeface="Wingdings" pitchFamily="2" charset="2"/>
              </a:rPr>
              <a:t>Lett.B</a:t>
            </a:r>
            <a:r>
              <a:rPr lang="en-GB" sz="1100" dirty="0">
                <a:solidFill>
                  <a:schemeClr val="bg1"/>
                </a:solidFill>
                <a:latin typeface="Helvetica Light" charset="0"/>
                <a:ea typeface="Helvetica Light" charset="0"/>
                <a:cs typeface="Helvetica Light" charset="0"/>
                <a:sym typeface="Wingdings" pitchFamily="2" charset="2"/>
              </a:rPr>
              <a:t> 716 (2012)</a:t>
            </a:r>
          </a:p>
          <a:p>
            <a:pPr marL="0">
              <a:spcBef>
                <a:spcPts val="400"/>
              </a:spcBef>
            </a:pPr>
            <a:r>
              <a:rPr lang="en-GB" sz="1000" dirty="0">
                <a:solidFill>
                  <a:schemeClr val="bg1"/>
                </a:solidFill>
                <a:latin typeface="Helvetica Light" charset="0"/>
                <a:ea typeface="Helvetica Light" charset="0"/>
                <a:cs typeface="Helvetica Light" charset="0"/>
                <a:sym typeface="Wingdings" pitchFamily="2" charset="2"/>
              </a:rPr>
              <a:t>Cited almost 15,000 times (today)</a:t>
            </a:r>
          </a:p>
        </p:txBody>
      </p:sp>
      <p:sp>
        <p:nvSpPr>
          <p:cNvPr id="5" name="Rectangle 4">
            <a:extLst>
              <a:ext uri="{FF2B5EF4-FFF2-40B4-BE49-F238E27FC236}">
                <a16:creationId xmlns:a16="http://schemas.microsoft.com/office/drawing/2014/main" id="{4D01282E-EBC1-3656-DFE0-DB0DF0CA514C}"/>
              </a:ext>
            </a:extLst>
          </p:cNvPr>
          <p:cNvSpPr/>
          <p:nvPr/>
        </p:nvSpPr>
        <p:spPr>
          <a:xfrm>
            <a:off x="5671628" y="3118082"/>
            <a:ext cx="5412677" cy="2419118"/>
          </a:xfrm>
          <a:prstGeom prst="rect">
            <a:avLst/>
          </a:prstGeom>
          <a:solidFill>
            <a:schemeClr val="tx1"/>
          </a:solidFill>
          <a:ln>
            <a:noFill/>
          </a:ln>
        </p:spPr>
        <p:txBody>
          <a:bodyPr wrap="square" tIns="169383" bIns="169383">
            <a:spAutoFit/>
          </a:bodyPr>
          <a:lstStyle/>
          <a:p>
            <a:pPr marL="10457" indent="207644" defTabSz="430225" fontAlgn="base">
              <a:spcBef>
                <a:spcPts val="1694"/>
              </a:spcBef>
              <a:spcAft>
                <a:spcPct val="0"/>
              </a:spcAft>
              <a:defRPr/>
            </a:pPr>
            <a:r>
              <a:rPr lang="en-GB" sz="2258" b="1" dirty="0">
                <a:solidFill>
                  <a:schemeClr val="bg1"/>
                </a:solidFill>
                <a:latin typeface="Helvetica" pitchFamily="2" charset="0"/>
                <a:ea typeface="Helvetica Light" charset="0"/>
                <a:cs typeface="Helvetica Light" charset="0"/>
              </a:rPr>
              <a:t>The LHC’s magnum opus</a:t>
            </a:r>
          </a:p>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A very special particle… whose discovery allows us to access a </a:t>
            </a:r>
            <a:r>
              <a:rPr lang="en-GB" sz="1600" dirty="0">
                <a:solidFill>
                  <a:srgbClr val="FFFF00"/>
                </a:solidFill>
                <a:latin typeface="Helvetica" pitchFamily="2" charset="0"/>
                <a:ea typeface="Helvetica Light" charset="0"/>
                <a:cs typeface="Helvetica Light" charset="0"/>
              </a:rPr>
              <a:t>totally new sector </a:t>
            </a:r>
            <a:r>
              <a:rPr lang="en-GB" sz="1600" dirty="0">
                <a:solidFill>
                  <a:schemeClr val="bg1"/>
                </a:solidFill>
                <a:latin typeface="Helvetica" pitchFamily="2" charset="0"/>
                <a:ea typeface="Helvetica Light" charset="0"/>
                <a:cs typeface="Helvetica Light" charset="0"/>
              </a:rPr>
              <a:t>of the Standard Model: </a:t>
            </a:r>
          </a:p>
          <a:p>
            <a:pPr marL="755882" indent="-288311" defTabSz="430225" fontAlgn="base">
              <a:spcBef>
                <a:spcPts val="1129"/>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Higgs–matter interactions</a:t>
            </a:r>
          </a:p>
          <a:p>
            <a:pPr marL="755882" indent="-288311" defTabSz="430225" fontAlgn="base">
              <a:spcBef>
                <a:spcPts val="565"/>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Higgs–force particle interactions</a:t>
            </a:r>
          </a:p>
          <a:p>
            <a:pPr marL="755882" indent="-288311" defTabSz="430225" fontAlgn="base">
              <a:spcBef>
                <a:spcPts val="565"/>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Higgs potential and Higgs self-interaction </a:t>
            </a:r>
          </a:p>
        </p:txBody>
      </p:sp>
      <p:sp>
        <p:nvSpPr>
          <p:cNvPr id="7" name="TextBox 6">
            <a:extLst>
              <a:ext uri="{FF2B5EF4-FFF2-40B4-BE49-F238E27FC236}">
                <a16:creationId xmlns:a16="http://schemas.microsoft.com/office/drawing/2014/main" id="{B9021197-0FE4-EC02-5F0C-926D9A83A841}"/>
              </a:ext>
            </a:extLst>
          </p:cNvPr>
          <p:cNvSpPr txBox="1"/>
          <p:nvPr/>
        </p:nvSpPr>
        <p:spPr>
          <a:xfrm>
            <a:off x="-1" y="518751"/>
            <a:ext cx="7053943"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boson discovery</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384141926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405228-6E52-D34B-B11E-D7893AD205A0}"/>
              </a:ext>
            </a:extLst>
          </p:cNvPr>
          <p:cNvSpPr>
            <a:spLocks noGrp="1"/>
          </p:cNvSpPr>
          <p:nvPr>
            <p:ph type="sldNum" sz="quarter" idx="4"/>
          </p:nvPr>
        </p:nvSpPr>
        <p:spPr/>
        <p:txBody>
          <a:bodyPr/>
          <a:lstStyle/>
          <a:p>
            <a:pPr>
              <a:defRPr/>
            </a:pPr>
            <a:fld id="{611C2F03-9E95-40C9-A99F-3C4F7EE8CF2A}" type="slidenum">
              <a:rPr lang="en-GB" smtClean="0"/>
              <a:pPr>
                <a:defRPr/>
              </a:pPr>
              <a:t>3</a:t>
            </a:fld>
            <a:endParaRPr lang="en-GB"/>
          </a:p>
        </p:txBody>
      </p:sp>
      <p:sp>
        <p:nvSpPr>
          <p:cNvPr id="15" name="Rectangle 14">
            <a:extLst>
              <a:ext uri="{FF2B5EF4-FFF2-40B4-BE49-F238E27FC236}">
                <a16:creationId xmlns:a16="http://schemas.microsoft.com/office/drawing/2014/main" id="{227A7C68-9526-E94F-A72D-4A87551D503C}"/>
              </a:ext>
            </a:extLst>
          </p:cNvPr>
          <p:cNvSpPr/>
          <p:nvPr/>
        </p:nvSpPr>
        <p:spPr>
          <a:xfrm>
            <a:off x="2653990" y="5687121"/>
            <a:ext cx="2832410"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16" name="Rectangle 15">
            <a:extLst>
              <a:ext uri="{FF2B5EF4-FFF2-40B4-BE49-F238E27FC236}">
                <a16:creationId xmlns:a16="http://schemas.microsoft.com/office/drawing/2014/main" id="{037458B4-1B8E-FC45-8089-B4E0CF0E7B34}"/>
              </a:ext>
            </a:extLst>
          </p:cNvPr>
          <p:cNvSpPr/>
          <p:nvPr/>
        </p:nvSpPr>
        <p:spPr>
          <a:xfrm>
            <a:off x="5736430" y="1898500"/>
            <a:ext cx="2389091"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19" name="TextBox 18">
            <a:extLst>
              <a:ext uri="{FF2B5EF4-FFF2-40B4-BE49-F238E27FC236}">
                <a16:creationId xmlns:a16="http://schemas.microsoft.com/office/drawing/2014/main" id="{D1841B52-7EF4-A348-84CD-916A311E6BA2}"/>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1A60062D-5F08-B045-A5D6-ED2D9C018226}"/>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The sub-atomic structure of matter and its interactions is described by the </a:t>
            </a:r>
            <a:r>
              <a:rPr lang="en-GB" b="1" dirty="0">
                <a:solidFill>
                  <a:srgbClr val="000000"/>
                </a:solidFill>
                <a:latin typeface="Helvetica" pitchFamily="2" charset="0"/>
              </a:rPr>
              <a:t>Standard Model</a:t>
            </a:r>
          </a:p>
        </p:txBody>
      </p:sp>
      <p:sp>
        <p:nvSpPr>
          <p:cNvPr id="4" name="TextBox 3">
            <a:extLst>
              <a:ext uri="{FF2B5EF4-FFF2-40B4-BE49-F238E27FC236}">
                <a16:creationId xmlns:a16="http://schemas.microsoft.com/office/drawing/2014/main" id="{05736204-114D-B043-B6E0-8C0FFFEA9868}"/>
              </a:ext>
            </a:extLst>
          </p:cNvPr>
          <p:cNvSpPr txBox="1"/>
          <p:nvPr/>
        </p:nvSpPr>
        <p:spPr>
          <a:xfrm>
            <a:off x="8955882" y="4367022"/>
            <a:ext cx="2245516" cy="646331"/>
          </a:xfrm>
          <a:prstGeom prst="rect">
            <a:avLst/>
          </a:prstGeom>
          <a:noFill/>
          <a:ln>
            <a:solidFill>
              <a:srgbClr val="C5E0B4"/>
            </a:solidFill>
          </a:ln>
        </p:spPr>
        <p:txBody>
          <a:bodyPr wrap="square" rIns="36000" rtlCol="0">
            <a:spAutoFit/>
          </a:bodyPr>
          <a:lstStyle/>
          <a:p>
            <a:pPr marL="0">
              <a:spcBef>
                <a:spcPts val="3000"/>
              </a:spcBef>
            </a:pPr>
            <a:r>
              <a:rPr lang="en-CH" sz="1200" dirty="0">
                <a:solidFill>
                  <a:prstClr val="black"/>
                </a:solidFill>
                <a:latin typeface="Helvetica Light" charset="0"/>
                <a:ea typeface="Helvetica Light" charset="0"/>
                <a:cs typeface="Helvetica Light" charset="0"/>
                <a:sym typeface="Wingdings" pitchFamily="2" charset="2"/>
              </a:rPr>
              <a:t>Completely new type of non-universal interactions, nothing to do with known forces</a:t>
            </a:r>
          </a:p>
        </p:txBody>
      </p:sp>
      <p:cxnSp>
        <p:nvCxnSpPr>
          <p:cNvPr id="6" name="Straight Arrow Connector 5">
            <a:extLst>
              <a:ext uri="{FF2B5EF4-FFF2-40B4-BE49-F238E27FC236}">
                <a16:creationId xmlns:a16="http://schemas.microsoft.com/office/drawing/2014/main" id="{CB764F85-17A0-364E-A8AF-3978EB2541FB}"/>
              </a:ext>
            </a:extLst>
          </p:cNvPr>
          <p:cNvCxnSpPr>
            <a:cxnSpLocks/>
            <a:stCxn id="4" idx="0"/>
          </p:cNvCxnSpPr>
          <p:nvPr/>
        </p:nvCxnSpPr>
        <p:spPr>
          <a:xfrm flipH="1" flipV="1">
            <a:off x="8151722" y="3195694"/>
            <a:ext cx="1926918" cy="1171328"/>
          </a:xfrm>
          <a:prstGeom prst="straightConnector1">
            <a:avLst/>
          </a:prstGeom>
          <a:ln w="12700">
            <a:solidFill>
              <a:srgbClr val="01830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2" name="Picture 2">
            <a:extLst>
              <a:ext uri="{FF2B5EF4-FFF2-40B4-BE49-F238E27FC236}">
                <a16:creationId xmlns:a16="http://schemas.microsoft.com/office/drawing/2014/main" id="{E870C20D-F2CD-1F16-AF14-6B49E68ACC8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58423" y="1802780"/>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0250BE6-E4EE-C890-3E07-0C9D14D4E8C0}"/>
              </a:ext>
            </a:extLst>
          </p:cNvPr>
          <p:cNvSpPr txBox="1"/>
          <p:nvPr/>
        </p:nvSpPr>
        <p:spPr>
          <a:xfrm>
            <a:off x="4558354" y="6422965"/>
            <a:ext cx="702436" cy="261610"/>
          </a:xfrm>
          <a:prstGeom prst="rect">
            <a:avLst/>
          </a:prstGeom>
          <a:noFill/>
        </p:spPr>
        <p:txBody>
          <a:bodyPr wrap="none" rtlCol="0">
            <a:spAutoFit/>
          </a:bodyPr>
          <a:lstStyle/>
          <a:p>
            <a:pPr marL="0">
              <a:spcBef>
                <a:spcPts val="3000"/>
              </a:spcBef>
            </a:pPr>
            <a:r>
              <a:rPr lang="en-CH" sz="1100" dirty="0">
                <a:solidFill>
                  <a:srgbClr val="78D745"/>
                </a:solidFill>
                <a:latin typeface="Helvetica" pitchFamily="2" charset="0"/>
                <a:ea typeface="Helvetica Light" charset="0"/>
                <a:cs typeface="Helvetica Light" charset="0"/>
                <a:sym typeface="Wingdings" pitchFamily="2" charset="2"/>
              </a:rPr>
              <a:t>Spin 1/2</a:t>
            </a:r>
          </a:p>
        </p:txBody>
      </p:sp>
      <p:sp>
        <p:nvSpPr>
          <p:cNvPr id="10" name="TextBox 9">
            <a:extLst>
              <a:ext uri="{FF2B5EF4-FFF2-40B4-BE49-F238E27FC236}">
                <a16:creationId xmlns:a16="http://schemas.microsoft.com/office/drawing/2014/main" id="{C38E74D0-6587-DF0D-9580-8CB5E38BE7E7}"/>
              </a:ext>
            </a:extLst>
          </p:cNvPr>
          <p:cNvSpPr txBox="1"/>
          <p:nvPr/>
        </p:nvSpPr>
        <p:spPr>
          <a:xfrm>
            <a:off x="6437889" y="6422965"/>
            <a:ext cx="585417" cy="261610"/>
          </a:xfrm>
          <a:prstGeom prst="rect">
            <a:avLst/>
          </a:prstGeom>
          <a:noFill/>
        </p:spPr>
        <p:txBody>
          <a:bodyPr wrap="none" rtlCol="0">
            <a:spAutoFit/>
          </a:bodyPr>
          <a:lstStyle/>
          <a:p>
            <a:pPr marL="0">
              <a:spcBef>
                <a:spcPts val="3000"/>
              </a:spcBef>
            </a:pPr>
            <a:r>
              <a:rPr lang="en-CH" sz="1100" dirty="0">
                <a:solidFill>
                  <a:srgbClr val="F48366"/>
                </a:solidFill>
                <a:latin typeface="Helvetica" pitchFamily="2" charset="0"/>
                <a:ea typeface="Helvetica Light" charset="0"/>
                <a:cs typeface="Helvetica Light" charset="0"/>
                <a:sym typeface="Wingdings" pitchFamily="2" charset="2"/>
              </a:rPr>
              <a:t>Spin 1</a:t>
            </a:r>
          </a:p>
        </p:txBody>
      </p:sp>
      <p:sp>
        <p:nvSpPr>
          <p:cNvPr id="11" name="TextBox 10">
            <a:extLst>
              <a:ext uri="{FF2B5EF4-FFF2-40B4-BE49-F238E27FC236}">
                <a16:creationId xmlns:a16="http://schemas.microsoft.com/office/drawing/2014/main" id="{F678405C-542B-A24E-C4E6-C97D76D1BA29}"/>
              </a:ext>
            </a:extLst>
          </p:cNvPr>
          <p:cNvSpPr txBox="1"/>
          <p:nvPr/>
        </p:nvSpPr>
        <p:spPr>
          <a:xfrm>
            <a:off x="7352432" y="6414992"/>
            <a:ext cx="585417" cy="261610"/>
          </a:xfrm>
          <a:prstGeom prst="rect">
            <a:avLst/>
          </a:prstGeom>
          <a:noFill/>
        </p:spPr>
        <p:txBody>
          <a:bodyPr wrap="none" rtlCol="0">
            <a:spAutoFit/>
          </a:bodyPr>
          <a:lstStyle/>
          <a:p>
            <a:pPr marL="0">
              <a:spcBef>
                <a:spcPts val="3000"/>
              </a:spcBef>
            </a:pPr>
            <a:r>
              <a:rPr lang="en-CH" sz="1100" dirty="0">
                <a:solidFill>
                  <a:srgbClr val="EEC43F"/>
                </a:solidFill>
                <a:latin typeface="Helvetica" pitchFamily="2" charset="0"/>
                <a:ea typeface="Helvetica Light" charset="0"/>
                <a:cs typeface="Helvetica Light" charset="0"/>
                <a:sym typeface="Wingdings" pitchFamily="2" charset="2"/>
              </a:rPr>
              <a:t>Spin 0</a:t>
            </a:r>
          </a:p>
        </p:txBody>
      </p:sp>
      <p:sp>
        <p:nvSpPr>
          <p:cNvPr id="13" name="TextBox 12">
            <a:extLst>
              <a:ext uri="{FF2B5EF4-FFF2-40B4-BE49-F238E27FC236}">
                <a16:creationId xmlns:a16="http://schemas.microsoft.com/office/drawing/2014/main" id="{639D8798-DC32-E8E5-845C-17A88757716E}"/>
              </a:ext>
            </a:extLst>
          </p:cNvPr>
          <p:cNvSpPr txBox="1"/>
          <p:nvPr/>
        </p:nvSpPr>
        <p:spPr>
          <a:xfrm>
            <a:off x="592608" y="3622531"/>
            <a:ext cx="2555542" cy="1569660"/>
          </a:xfrm>
          <a:prstGeom prst="rect">
            <a:avLst/>
          </a:prstGeom>
          <a:noFill/>
        </p:spPr>
        <p:txBody>
          <a:bodyPr wrap="square" rtlCol="0">
            <a:spAutoFit/>
          </a:bodyPr>
          <a:lstStyle/>
          <a:p>
            <a:pPr marL="0">
              <a:spcBef>
                <a:spcPts val="3000"/>
              </a:spcBef>
            </a:pPr>
            <a:r>
              <a:rPr lang="en-CH" sz="1600" dirty="0">
                <a:solidFill>
                  <a:prstClr val="black"/>
                </a:solidFill>
                <a:latin typeface="Helvetica" pitchFamily="2" charset="0"/>
                <a:ea typeface="Helvetica Light" charset="0"/>
                <a:cs typeface="Helvetica Light" charset="0"/>
                <a:sym typeface="Wingdings" pitchFamily="2" charset="2"/>
              </a:rPr>
              <a:t>In mathematical terms, </a:t>
            </a:r>
            <a:r>
              <a:rPr lang="en-CH" sz="1600" b="1" dirty="0">
                <a:solidFill>
                  <a:prstClr val="black"/>
                </a:solidFill>
                <a:latin typeface="Helvetica" pitchFamily="2" charset="0"/>
                <a:ea typeface="Helvetica Light" charset="0"/>
                <a:cs typeface="Helvetica Light" charset="0"/>
                <a:sym typeface="Wingdings" pitchFamily="2" charset="2"/>
              </a:rPr>
              <a:t>particles are local excitations of quantum fields. </a:t>
            </a:r>
            <a:r>
              <a:rPr lang="en-CH" sz="1600" dirty="0">
                <a:solidFill>
                  <a:prstClr val="black"/>
                </a:solidFill>
                <a:latin typeface="Helvetica" pitchFamily="2" charset="0"/>
                <a:ea typeface="Helvetica Light" charset="0"/>
                <a:cs typeface="Helvetica Light" charset="0"/>
                <a:sym typeface="Wingdings" pitchFamily="2" charset="2"/>
              </a:rPr>
              <a:t>There are matter fields (fermions) and force fields (bosons)</a:t>
            </a:r>
            <a:endParaRPr lang="en-CH" sz="1600" b="1" dirty="0">
              <a:solidFill>
                <a:prstClr val="black"/>
              </a:solidFill>
              <a:latin typeface="Helvetica" pitchFamily="2"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1557175409"/>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C5A5C75-897A-364B-AE0E-16BCB43DE1D0}"/>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11" name="Rounded Rectangle 10">
            <a:extLst>
              <a:ext uri="{FF2B5EF4-FFF2-40B4-BE49-F238E27FC236}">
                <a16:creationId xmlns:a16="http://schemas.microsoft.com/office/drawing/2014/main" id="{EB33DEBB-490B-BD61-5C8B-EDDD38F723A6}"/>
              </a:ext>
            </a:extLst>
          </p:cNvPr>
          <p:cNvSpPr/>
          <p:nvPr/>
        </p:nvSpPr>
        <p:spPr>
          <a:xfrm>
            <a:off x="546100" y="1683654"/>
            <a:ext cx="10369204"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sp>
        <p:nvSpPr>
          <p:cNvPr id="9" name="TextBox 8">
            <a:extLst>
              <a:ext uri="{FF2B5EF4-FFF2-40B4-BE49-F238E27FC236}">
                <a16:creationId xmlns:a16="http://schemas.microsoft.com/office/drawing/2014/main" id="{A367118C-7E7C-5457-043F-0D02896D05C9}"/>
              </a:ext>
            </a:extLst>
          </p:cNvPr>
          <p:cNvSpPr txBox="1"/>
          <p:nvPr/>
        </p:nvSpPr>
        <p:spPr>
          <a:xfrm>
            <a:off x="688138" y="1712999"/>
            <a:ext cx="582211" cy="307777"/>
          </a:xfrm>
          <a:prstGeom prst="rect">
            <a:avLst/>
          </a:prstGeom>
          <a:noFill/>
        </p:spPr>
        <p:txBody>
          <a:bodyPr wrap="none" rtlCol="0">
            <a:spAutoFit/>
          </a:bodyPr>
          <a:lstStyle/>
          <a:p>
            <a:pPr marL="0">
              <a:spcBef>
                <a:spcPts val="3000"/>
              </a:spcBef>
            </a:pPr>
            <a:r>
              <a:rPr lang="en-CH" sz="1400" b="1" dirty="0">
                <a:solidFill>
                  <a:srgbClr val="0D7FBF"/>
                </a:solidFill>
                <a:latin typeface="Helvetica" pitchFamily="2" charset="0"/>
                <a:ea typeface="Helvetica Light" charset="0"/>
                <a:cs typeface="Helvetica Light" charset="0"/>
                <a:sym typeface="Wingdings" pitchFamily="2" charset="2"/>
              </a:rPr>
              <a:t>2020</a:t>
            </a:r>
          </a:p>
        </p:txBody>
      </p:sp>
      <p:sp>
        <p:nvSpPr>
          <p:cNvPr id="2" name="TextBox 1">
            <a:extLst>
              <a:ext uri="{FF2B5EF4-FFF2-40B4-BE49-F238E27FC236}">
                <a16:creationId xmlns:a16="http://schemas.microsoft.com/office/drawing/2014/main" id="{E689B117-33B3-1161-09BF-5856CAACD1AB}"/>
              </a:ext>
            </a:extLst>
          </p:cNvPr>
          <p:cNvSpPr txBox="1"/>
          <p:nvPr/>
        </p:nvSpPr>
        <p:spPr>
          <a:xfrm>
            <a:off x="0" y="518751"/>
            <a:ext cx="11036300"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boson — At 10</a:t>
            </a:r>
          </a:p>
        </p:txBody>
      </p:sp>
      <p:pic>
        <p:nvPicPr>
          <p:cNvPr id="3" name="Picture 2">
            <a:extLst>
              <a:ext uri="{FF2B5EF4-FFF2-40B4-BE49-F238E27FC236}">
                <a16:creationId xmlns:a16="http://schemas.microsoft.com/office/drawing/2014/main" id="{506092E6-B84B-7665-B386-FD4138F09F9C}"/>
              </a:ext>
            </a:extLst>
          </p:cNvPr>
          <p:cNvPicPr>
            <a:picLocks noChangeAspect="1"/>
          </p:cNvPicPr>
          <p:nvPr/>
        </p:nvPicPr>
        <p:blipFill>
          <a:blip r:embed="rId3">
            <a:alphaModFix/>
          </a:blip>
          <a:srcRect/>
          <a:stretch/>
        </p:blipFill>
        <p:spPr>
          <a:xfrm>
            <a:off x="6128536" y="1897578"/>
            <a:ext cx="4658116" cy="4468761"/>
          </a:xfrm>
          <a:prstGeom prst="rect">
            <a:avLst/>
          </a:prstGeom>
        </p:spPr>
      </p:pic>
      <p:sp>
        <p:nvSpPr>
          <p:cNvPr id="5" name="Rectangle 4">
            <a:extLst>
              <a:ext uri="{FF2B5EF4-FFF2-40B4-BE49-F238E27FC236}">
                <a16:creationId xmlns:a16="http://schemas.microsoft.com/office/drawing/2014/main" id="{66EF5B19-D215-497D-68A4-BBAA2C1D9D85}"/>
              </a:ext>
            </a:extLst>
          </p:cNvPr>
          <p:cNvSpPr/>
          <p:nvPr/>
        </p:nvSpPr>
        <p:spPr>
          <a:xfrm>
            <a:off x="8698984" y="1866887"/>
            <a:ext cx="1959191" cy="253916"/>
          </a:xfrm>
          <a:prstGeom prst="rect">
            <a:avLst/>
          </a:prstGeom>
        </p:spPr>
        <p:txBody>
          <a:bodyPr wrap="none">
            <a:spAutoFit/>
          </a:bodyPr>
          <a:lstStyle/>
          <a:p>
            <a:r>
              <a:rPr lang="en-GB" sz="1050" dirty="0">
                <a:latin typeface="Helvetica" pitchFamily="2" charset="0"/>
                <a:hlinkClick r:id="rId4"/>
              </a:rPr>
              <a:t>Eur. Phys. J. C 80 (2020) 942</a:t>
            </a:r>
            <a:endParaRPr lang="en-CH" sz="1050" dirty="0">
              <a:latin typeface="Helvetica" pitchFamily="2" charset="0"/>
            </a:endParaRPr>
          </a:p>
        </p:txBody>
      </p:sp>
      <p:pic>
        <p:nvPicPr>
          <p:cNvPr id="15" name="Picture 14">
            <a:extLst>
              <a:ext uri="{FF2B5EF4-FFF2-40B4-BE49-F238E27FC236}">
                <a16:creationId xmlns:a16="http://schemas.microsoft.com/office/drawing/2014/main" id="{B65E0BA9-B790-9DD5-905F-3A42C40F8072}"/>
              </a:ext>
            </a:extLst>
          </p:cNvPr>
          <p:cNvPicPr>
            <a:picLocks noChangeAspect="1"/>
          </p:cNvPicPr>
          <p:nvPr/>
        </p:nvPicPr>
        <p:blipFill rotWithShape="1">
          <a:blip r:embed="rId5">
            <a:alphaModFix/>
          </a:blip>
          <a:srcRect t="3031"/>
          <a:stretch/>
        </p:blipFill>
        <p:spPr>
          <a:xfrm rot="5400000">
            <a:off x="1332633" y="1299217"/>
            <a:ext cx="4256614" cy="5574921"/>
          </a:xfrm>
          <a:prstGeom prst="rect">
            <a:avLst/>
          </a:prstGeom>
        </p:spPr>
      </p:pic>
      <p:sp>
        <p:nvSpPr>
          <p:cNvPr id="16" name="Rectangle 15">
            <a:extLst>
              <a:ext uri="{FF2B5EF4-FFF2-40B4-BE49-F238E27FC236}">
                <a16:creationId xmlns:a16="http://schemas.microsoft.com/office/drawing/2014/main" id="{A9D77AA9-D32C-B98F-A70B-693D1C29D1D7}"/>
              </a:ext>
            </a:extLst>
          </p:cNvPr>
          <p:cNvSpPr/>
          <p:nvPr/>
        </p:nvSpPr>
        <p:spPr>
          <a:xfrm>
            <a:off x="4782796" y="1866887"/>
            <a:ext cx="1407758" cy="253916"/>
          </a:xfrm>
          <a:prstGeom prst="rect">
            <a:avLst/>
          </a:prstGeom>
        </p:spPr>
        <p:txBody>
          <a:bodyPr wrap="none">
            <a:spAutoFit/>
          </a:bodyPr>
          <a:lstStyle/>
          <a:p>
            <a:r>
              <a:rPr lang="en-GB" sz="1050" dirty="0">
                <a:latin typeface="Helvetica" pitchFamily="2" charset="0"/>
                <a:hlinkClick r:id="rId6"/>
              </a:rPr>
              <a:t>JHEP 07 (2023) 088</a:t>
            </a:r>
            <a:endParaRPr lang="en-CH" sz="1050" dirty="0">
              <a:latin typeface="Helvetica" pitchFamily="2" charset="0"/>
            </a:endParaRPr>
          </a:p>
        </p:txBody>
      </p:sp>
      <p:pic>
        <p:nvPicPr>
          <p:cNvPr id="18" name="Picture 17">
            <a:extLst>
              <a:ext uri="{FF2B5EF4-FFF2-40B4-BE49-F238E27FC236}">
                <a16:creationId xmlns:a16="http://schemas.microsoft.com/office/drawing/2014/main" id="{2CFCCF9E-6F03-E511-1D07-44EEED1704BD}"/>
              </a:ext>
            </a:extLst>
          </p:cNvPr>
          <p:cNvPicPr>
            <a:picLocks noChangeAspect="1"/>
          </p:cNvPicPr>
          <p:nvPr/>
        </p:nvPicPr>
        <p:blipFill rotWithShape="1">
          <a:blip r:embed="rId7">
            <a:extLst>
              <a:ext uri="{28A0092B-C50C-407E-A947-70E740481C1C}">
                <a14:useLocalDpi xmlns:a14="http://schemas.microsoft.com/office/drawing/2010/main"/>
              </a:ext>
            </a:extLst>
          </a:blip>
          <a:srcRect t="36576" b="32613"/>
          <a:stretch/>
        </p:blipFill>
        <p:spPr>
          <a:xfrm>
            <a:off x="9277718" y="518751"/>
            <a:ext cx="1717645" cy="748913"/>
          </a:xfrm>
          <a:prstGeom prst="rect">
            <a:avLst/>
          </a:prstGeom>
        </p:spPr>
      </p:pic>
      <p:sp>
        <p:nvSpPr>
          <p:cNvPr id="19" name="TextBox 18">
            <a:extLst>
              <a:ext uri="{FF2B5EF4-FFF2-40B4-BE49-F238E27FC236}">
                <a16:creationId xmlns:a16="http://schemas.microsoft.com/office/drawing/2014/main" id="{9CF6D291-BBDA-14A2-FE50-B4DF210A6419}"/>
              </a:ext>
            </a:extLst>
          </p:cNvPr>
          <p:cNvSpPr txBox="1"/>
          <p:nvPr/>
        </p:nvSpPr>
        <p:spPr>
          <a:xfrm>
            <a:off x="8805740" y="3440981"/>
            <a:ext cx="1531188" cy="338554"/>
          </a:xfrm>
          <a:prstGeom prst="rect">
            <a:avLst/>
          </a:prstGeom>
          <a:solidFill>
            <a:schemeClr val="bg1"/>
          </a:solid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ZZ*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4𝓁</a:t>
            </a:r>
          </a:p>
        </p:txBody>
      </p:sp>
      <p:sp>
        <p:nvSpPr>
          <p:cNvPr id="20" name="TextBox 19">
            <a:extLst>
              <a:ext uri="{FF2B5EF4-FFF2-40B4-BE49-F238E27FC236}">
                <a16:creationId xmlns:a16="http://schemas.microsoft.com/office/drawing/2014/main" id="{46BB158E-9556-A333-0481-643D4CF8761B}"/>
              </a:ext>
            </a:extLst>
          </p:cNvPr>
          <p:cNvSpPr txBox="1"/>
          <p:nvPr/>
        </p:nvSpPr>
        <p:spPr>
          <a:xfrm>
            <a:off x="2776676" y="3252937"/>
            <a:ext cx="878767" cy="338554"/>
          </a:xfrm>
          <a:prstGeom prst="rect">
            <a:avLst/>
          </a:prstGeom>
          <a:solidFill>
            <a:schemeClr val="bg1"/>
          </a:solidFill>
        </p:spPr>
        <p:txBody>
          <a:bodyPr wrap="none" rtlCol="0">
            <a:spAutoFit/>
          </a:bodyPr>
          <a:lstStyle/>
          <a:p>
            <a:pPr marL="0">
              <a:spcBef>
                <a:spcPts val="3000"/>
              </a:spcBef>
            </a:pPr>
            <a:r>
              <a:rPr lang="en-CH" sz="1600" b="1" i="1" dirty="0">
                <a:solidFill>
                  <a:prstClr val="black"/>
                </a:solidFill>
                <a:latin typeface="Helvetica" pitchFamily="2" charset="0"/>
                <a:ea typeface="Helvetica Light" charset="0"/>
                <a:cs typeface="Helvetica Light" charset="0"/>
                <a:sym typeface="Wingdings" pitchFamily="2" charset="2"/>
              </a:rPr>
              <a:t>H</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a:t>
            </a:r>
            <a:r>
              <a:rPr lang="en-CH" sz="1600" b="1" i="1" dirty="0">
                <a:solidFill>
                  <a:prstClr val="black"/>
                </a:solidFill>
                <a:latin typeface="Helvetica" pitchFamily="2" charset="0"/>
                <a:ea typeface="Helvetica Light" charset="0"/>
                <a:cs typeface="Helvetica Light" charset="0"/>
                <a:sym typeface="Wingdings" pitchFamily="2" charset="2"/>
              </a:rPr>
              <a:t>𝛾𝛾</a:t>
            </a:r>
          </a:p>
        </p:txBody>
      </p:sp>
    </p:spTree>
    <p:extLst>
      <p:ext uri="{BB962C8B-B14F-4D97-AF65-F5344CB8AC3E}">
        <p14:creationId xmlns:p14="http://schemas.microsoft.com/office/powerpoint/2010/main" val="585623230"/>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26" name="TextBox 25">
            <a:extLst>
              <a:ext uri="{FF2B5EF4-FFF2-40B4-BE49-F238E27FC236}">
                <a16:creationId xmlns:a16="http://schemas.microsoft.com/office/drawing/2014/main" id="{71264F06-5B88-AF4B-8747-A407F182A502}"/>
              </a:ext>
            </a:extLst>
          </p:cNvPr>
          <p:cNvSpPr txBox="1"/>
          <p:nvPr/>
        </p:nvSpPr>
        <p:spPr>
          <a:xfrm>
            <a:off x="1" y="518751"/>
            <a:ext cx="5648103"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mass</a:t>
            </a:r>
            <a:endParaRPr lang="en-GB" sz="3600" dirty="0">
              <a:solidFill>
                <a:schemeClr val="bg1"/>
              </a:solidFill>
              <a:latin typeface="Helvetica" pitchFamily="2" charset="0"/>
              <a:ea typeface="Trebuchet MS" pitchFamily="-84" charset="0"/>
              <a:cs typeface="Helvetica Light"/>
            </a:endParaRPr>
          </a:p>
        </p:txBody>
      </p:sp>
      <p:sp>
        <p:nvSpPr>
          <p:cNvPr id="3" name="Rectangle 2">
            <a:extLst>
              <a:ext uri="{FF2B5EF4-FFF2-40B4-BE49-F238E27FC236}">
                <a16:creationId xmlns:a16="http://schemas.microsoft.com/office/drawing/2014/main" id="{8193A0CA-2460-D320-BDE6-5BA188AD4C25}"/>
              </a:ext>
            </a:extLst>
          </p:cNvPr>
          <p:cNvSpPr/>
          <p:nvPr/>
        </p:nvSpPr>
        <p:spPr>
          <a:xfrm>
            <a:off x="245332" y="2875787"/>
            <a:ext cx="5412677" cy="588296"/>
          </a:xfrm>
          <a:prstGeom prst="rect">
            <a:avLst/>
          </a:prstGeom>
          <a:solidFill>
            <a:schemeClr val="tx1"/>
          </a:solidFill>
          <a:ln>
            <a:noFill/>
          </a:ln>
        </p:spPr>
        <p:txBody>
          <a:bodyPr wrap="square" tIns="169383" bIns="169383">
            <a:spAutoFit/>
          </a:bodyPr>
          <a:lstStyle/>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The Higgs mass is peculiar</a:t>
            </a:r>
          </a:p>
        </p:txBody>
      </p:sp>
      <p:sp>
        <p:nvSpPr>
          <p:cNvPr id="5" name="Rounded Rectangle 4">
            <a:extLst>
              <a:ext uri="{FF2B5EF4-FFF2-40B4-BE49-F238E27FC236}">
                <a16:creationId xmlns:a16="http://schemas.microsoft.com/office/drawing/2014/main" id="{32871FA0-C6F7-A121-E59B-4F8B88EF2BE7}"/>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3" name="Picture 12">
            <a:extLst>
              <a:ext uri="{FF2B5EF4-FFF2-40B4-BE49-F238E27FC236}">
                <a16:creationId xmlns:a16="http://schemas.microsoft.com/office/drawing/2014/main" id="{F68C62C1-9A66-718B-AFDB-2411D157B0C4}"/>
              </a:ext>
            </a:extLst>
          </p:cNvPr>
          <p:cNvPicPr>
            <a:picLocks noChangeAspect="1"/>
          </p:cNvPicPr>
          <p:nvPr/>
        </p:nvPicPr>
        <p:blipFill>
          <a:blip r:embed="rId3">
            <a:alphaModFix/>
          </a:blip>
          <a:srcRect/>
          <a:stretch/>
        </p:blipFill>
        <p:spPr>
          <a:xfrm>
            <a:off x="6128536" y="1897578"/>
            <a:ext cx="4658116" cy="4468761"/>
          </a:xfrm>
          <a:prstGeom prst="rect">
            <a:avLst/>
          </a:prstGeom>
        </p:spPr>
      </p:pic>
      <p:sp>
        <p:nvSpPr>
          <p:cNvPr id="14" name="Rectangle 13">
            <a:extLst>
              <a:ext uri="{FF2B5EF4-FFF2-40B4-BE49-F238E27FC236}">
                <a16:creationId xmlns:a16="http://schemas.microsoft.com/office/drawing/2014/main" id="{6165A8DB-4CDA-E634-D045-267F31E39031}"/>
              </a:ext>
            </a:extLst>
          </p:cNvPr>
          <p:cNvSpPr/>
          <p:nvPr/>
        </p:nvSpPr>
        <p:spPr>
          <a:xfrm>
            <a:off x="8698984" y="1866887"/>
            <a:ext cx="1959191" cy="253916"/>
          </a:xfrm>
          <a:prstGeom prst="rect">
            <a:avLst/>
          </a:prstGeom>
        </p:spPr>
        <p:txBody>
          <a:bodyPr wrap="none">
            <a:spAutoFit/>
          </a:bodyPr>
          <a:lstStyle/>
          <a:p>
            <a:r>
              <a:rPr lang="en-GB" sz="1050" dirty="0">
                <a:latin typeface="Helvetica" pitchFamily="2" charset="0"/>
                <a:hlinkClick r:id="rId4"/>
              </a:rPr>
              <a:t>Eur. Phys. J. C 80 (2020) 942</a:t>
            </a:r>
            <a:endParaRPr lang="en-CH" sz="1050" dirty="0">
              <a:latin typeface="Helvetica" pitchFamily="2" charset="0"/>
            </a:endParaRPr>
          </a:p>
        </p:txBody>
      </p:sp>
      <p:sp>
        <p:nvSpPr>
          <p:cNvPr id="9" name="TextBox 8">
            <a:extLst>
              <a:ext uri="{FF2B5EF4-FFF2-40B4-BE49-F238E27FC236}">
                <a16:creationId xmlns:a16="http://schemas.microsoft.com/office/drawing/2014/main" id="{A367118C-7E7C-5457-043F-0D02896D05C9}"/>
              </a:ext>
            </a:extLst>
          </p:cNvPr>
          <p:cNvSpPr txBox="1"/>
          <p:nvPr/>
        </p:nvSpPr>
        <p:spPr>
          <a:xfrm>
            <a:off x="5679238" y="1712999"/>
            <a:ext cx="582211" cy="307777"/>
          </a:xfrm>
          <a:prstGeom prst="rect">
            <a:avLst/>
          </a:prstGeom>
          <a:noFill/>
        </p:spPr>
        <p:txBody>
          <a:bodyPr wrap="none" rtlCol="0">
            <a:spAutoFit/>
          </a:bodyPr>
          <a:lstStyle/>
          <a:p>
            <a:pPr marL="0">
              <a:spcBef>
                <a:spcPts val="3000"/>
              </a:spcBef>
            </a:pPr>
            <a:r>
              <a:rPr lang="en-CH" sz="1400" b="1" dirty="0">
                <a:solidFill>
                  <a:srgbClr val="0D7FBF"/>
                </a:solidFill>
                <a:latin typeface="Helvetica" pitchFamily="2" charset="0"/>
                <a:ea typeface="Helvetica Light" charset="0"/>
                <a:cs typeface="Helvetica Light" charset="0"/>
                <a:sym typeface="Wingdings" pitchFamily="2" charset="2"/>
              </a:rPr>
              <a:t>2020</a:t>
            </a:r>
          </a:p>
        </p:txBody>
      </p:sp>
      <p:cxnSp>
        <p:nvCxnSpPr>
          <p:cNvPr id="8" name="Straight Arrow Connector 7">
            <a:extLst>
              <a:ext uri="{FF2B5EF4-FFF2-40B4-BE49-F238E27FC236}">
                <a16:creationId xmlns:a16="http://schemas.microsoft.com/office/drawing/2014/main" id="{667E2631-2F0F-C2A4-BB1C-D74815C649CF}"/>
              </a:ext>
            </a:extLst>
          </p:cNvPr>
          <p:cNvCxnSpPr>
            <a:cxnSpLocks/>
          </p:cNvCxnSpPr>
          <p:nvPr/>
        </p:nvCxnSpPr>
        <p:spPr>
          <a:xfrm>
            <a:off x="5648104" y="3911600"/>
            <a:ext cx="2898996" cy="0"/>
          </a:xfrm>
          <a:prstGeom prst="straightConnector1">
            <a:avLst/>
          </a:prstGeom>
          <a:ln w="19050">
            <a:tailEnd type="triangle"/>
          </a:ln>
          <a:effectLst/>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F627C8D2-D262-575A-D892-950965C68684}"/>
              </a:ext>
            </a:extLst>
          </p:cNvPr>
          <p:cNvSpPr txBox="1"/>
          <p:nvPr/>
        </p:nvSpPr>
        <p:spPr>
          <a:xfrm>
            <a:off x="7500902" y="3319545"/>
            <a:ext cx="2795189" cy="307777"/>
          </a:xfrm>
          <a:prstGeom prst="rect">
            <a:avLst/>
          </a:prstGeom>
          <a:noFill/>
        </p:spPr>
        <p:txBody>
          <a:bodyPr wrap="none" rtlCol="0">
            <a:spAutoFit/>
          </a:bodyPr>
          <a:lstStyle/>
          <a:p>
            <a:pPr marL="0">
              <a:spcBef>
                <a:spcPts val="3000"/>
              </a:spcBef>
            </a:pPr>
            <a:r>
              <a:rPr lang="en-CH" sz="1400" dirty="0">
                <a:solidFill>
                  <a:prstClr val="black"/>
                </a:solidFill>
                <a:latin typeface="Helvetica" pitchFamily="2" charset="0"/>
                <a:ea typeface="Helvetica Light" charset="0"/>
                <a:cs typeface="Helvetica Light" charset="0"/>
                <a:sym typeface="Wingdings" pitchFamily="2" charset="2"/>
              </a:rPr>
              <a:t>m</a:t>
            </a:r>
            <a:r>
              <a:rPr lang="en-CH" sz="1400" baseline="-25000" dirty="0">
                <a:solidFill>
                  <a:prstClr val="black"/>
                </a:solidFill>
                <a:latin typeface="Helvetica" pitchFamily="2" charset="0"/>
                <a:ea typeface="Helvetica Light" charset="0"/>
                <a:cs typeface="Helvetica Light" charset="0"/>
                <a:sym typeface="Wingdings" pitchFamily="2" charset="2"/>
              </a:rPr>
              <a:t>H</a:t>
            </a:r>
            <a:r>
              <a:rPr lang="en-CH" sz="1400" dirty="0">
                <a:solidFill>
                  <a:prstClr val="black"/>
                </a:solidFill>
                <a:latin typeface="Helvetica" pitchFamily="2" charset="0"/>
                <a:ea typeface="Helvetica Light" charset="0"/>
                <a:cs typeface="Helvetica Light" charset="0"/>
                <a:sym typeface="Wingdings" pitchFamily="2" charset="2"/>
              </a:rPr>
              <a:t> = 125.11 ± 0.11 GeV (0.09%)</a:t>
            </a:r>
          </a:p>
        </p:txBody>
      </p:sp>
      <p:sp>
        <p:nvSpPr>
          <p:cNvPr id="2" name="Rectangle 1">
            <a:extLst>
              <a:ext uri="{FF2B5EF4-FFF2-40B4-BE49-F238E27FC236}">
                <a16:creationId xmlns:a16="http://schemas.microsoft.com/office/drawing/2014/main" id="{B70D0420-DE62-94CE-828B-F565B5D4419A}"/>
              </a:ext>
            </a:extLst>
          </p:cNvPr>
          <p:cNvSpPr/>
          <p:nvPr/>
        </p:nvSpPr>
        <p:spPr>
          <a:xfrm>
            <a:off x="9029471" y="3569359"/>
            <a:ext cx="1244251" cy="253916"/>
          </a:xfrm>
          <a:prstGeom prst="rect">
            <a:avLst/>
          </a:prstGeom>
        </p:spPr>
        <p:txBody>
          <a:bodyPr wrap="none">
            <a:spAutoFit/>
          </a:bodyPr>
          <a:lstStyle/>
          <a:p>
            <a:r>
              <a:rPr lang="en-GB" sz="1050" dirty="0">
                <a:latin typeface="Helvetica Light" panose="020B0403020202020204" pitchFamily="34" charset="0"/>
                <a:hlinkClick r:id="rId5"/>
              </a:rPr>
              <a:t>arXiv:2308.04775</a:t>
            </a:r>
            <a:endParaRPr lang="en-CH" sz="1050" dirty="0">
              <a:latin typeface="Helvetica Light" panose="020B0403020202020204" pitchFamily="34" charset="0"/>
            </a:endParaRPr>
          </a:p>
        </p:txBody>
      </p:sp>
      <p:pic>
        <p:nvPicPr>
          <p:cNvPr id="17" name="Picture 16">
            <a:extLst>
              <a:ext uri="{FF2B5EF4-FFF2-40B4-BE49-F238E27FC236}">
                <a16:creationId xmlns:a16="http://schemas.microsoft.com/office/drawing/2014/main" id="{D1E195D7-2D8A-DF46-CC9D-32408E5D91E0}"/>
              </a:ext>
            </a:extLst>
          </p:cNvPr>
          <p:cNvPicPr>
            <a:picLocks noChangeAspect="1"/>
          </p:cNvPicPr>
          <p:nvPr/>
        </p:nvPicPr>
        <p:blipFill rotWithShape="1">
          <a:blip r:embed="rId6">
            <a:extLst>
              <a:ext uri="{28A0092B-C50C-407E-A947-70E740481C1C}">
                <a14:useLocalDpi xmlns:a14="http://schemas.microsoft.com/office/drawing/2010/main"/>
              </a:ext>
            </a:extLst>
          </a:blip>
          <a:srcRect t="36576" b="32613"/>
          <a:stretch/>
        </p:blipFill>
        <p:spPr>
          <a:xfrm>
            <a:off x="9277718" y="518751"/>
            <a:ext cx="1717645" cy="748913"/>
          </a:xfrm>
          <a:prstGeom prst="rect">
            <a:avLst/>
          </a:prstGeom>
        </p:spPr>
      </p:pic>
    </p:spTree>
    <p:extLst>
      <p:ext uri="{BB962C8B-B14F-4D97-AF65-F5344CB8AC3E}">
        <p14:creationId xmlns:p14="http://schemas.microsoft.com/office/powerpoint/2010/main" val="286932919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19" name="Rectangle 18">
            <a:extLst>
              <a:ext uri="{FF2B5EF4-FFF2-40B4-BE49-F238E27FC236}">
                <a16:creationId xmlns:a16="http://schemas.microsoft.com/office/drawing/2014/main" id="{606A4959-EBD5-1AD8-8D17-4DA8E58C5555}"/>
              </a:ext>
            </a:extLst>
          </p:cNvPr>
          <p:cNvSpPr/>
          <p:nvPr/>
        </p:nvSpPr>
        <p:spPr>
          <a:xfrm>
            <a:off x="245332" y="2875787"/>
            <a:ext cx="5412677" cy="1596264"/>
          </a:xfrm>
          <a:prstGeom prst="rect">
            <a:avLst/>
          </a:prstGeom>
          <a:solidFill>
            <a:schemeClr val="tx1"/>
          </a:solidFill>
          <a:ln>
            <a:noFill/>
          </a:ln>
        </p:spPr>
        <p:txBody>
          <a:bodyPr wrap="square" tIns="169383" bIns="169383">
            <a:spAutoFit/>
          </a:bodyPr>
          <a:lstStyle/>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The Higgs mass is peculiar </a:t>
            </a:r>
          </a:p>
          <a:p>
            <a:pPr marL="505345" indent="-285750" defTabSz="430225" fontAlgn="base">
              <a:spcBef>
                <a:spcPts val="1200"/>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It is consistent with the global electroweak fit</a:t>
            </a:r>
          </a:p>
          <a:p>
            <a:pPr marL="505345" indent="-285750" defTabSz="430225" fontAlgn="base">
              <a:spcBef>
                <a:spcPts val="900"/>
              </a:spcBef>
              <a:spcAft>
                <a:spcPct val="0"/>
              </a:spcAft>
              <a:buFont typeface="Arial" panose="020B0604020202020204" pitchFamily="34" charset="0"/>
              <a:buChar char="•"/>
              <a:defRPr/>
            </a:pPr>
            <a:r>
              <a:rPr lang="en-GB" sz="1600" dirty="0">
                <a:solidFill>
                  <a:schemeClr val="bg1"/>
                </a:solidFill>
                <a:latin typeface="Helvetica" pitchFamily="2" charset="0"/>
                <a:ea typeface="Helvetica Light" charset="0"/>
                <a:cs typeface="Helvetica Light" charset="0"/>
              </a:rPr>
              <a:t>But the electroweak vacuum seems to be metastable</a:t>
            </a:r>
          </a:p>
        </p:txBody>
      </p:sp>
      <p:sp>
        <p:nvSpPr>
          <p:cNvPr id="5" name="Rounded Rectangle 4">
            <a:extLst>
              <a:ext uri="{FF2B5EF4-FFF2-40B4-BE49-F238E27FC236}">
                <a16:creationId xmlns:a16="http://schemas.microsoft.com/office/drawing/2014/main" id="{32871FA0-C6F7-A121-E59B-4F8B88EF2BE7}"/>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2" name="Capture d’écran 2019-06-03 à 00.31.24.png" descr="Capture d’écran 2019-06-03 à 00.31.24.png">
            <a:extLst>
              <a:ext uri="{FF2B5EF4-FFF2-40B4-BE49-F238E27FC236}">
                <a16:creationId xmlns:a16="http://schemas.microsoft.com/office/drawing/2014/main" id="{6332B206-9381-BBA7-9F6F-A795808B882A}"/>
              </a:ext>
            </a:extLst>
          </p:cNvPr>
          <p:cNvPicPr>
            <a:picLocks noChangeAspect="1"/>
          </p:cNvPicPr>
          <p:nvPr/>
        </p:nvPicPr>
        <p:blipFill>
          <a:blip r:embed="rId3">
            <a:alphaModFix/>
          </a:blip>
          <a:stretch>
            <a:fillRect/>
          </a:stretch>
        </p:blipFill>
        <p:spPr>
          <a:xfrm>
            <a:off x="6019800" y="2050015"/>
            <a:ext cx="4654214" cy="4287285"/>
          </a:xfrm>
          <a:prstGeom prst="rect">
            <a:avLst/>
          </a:prstGeom>
          <a:ln w="12700" cap="flat">
            <a:noFill/>
            <a:miter lim="400000"/>
          </a:ln>
          <a:effectLst/>
        </p:spPr>
      </p:pic>
      <p:sp>
        <p:nvSpPr>
          <p:cNvPr id="11" name="TextBox 10">
            <a:extLst>
              <a:ext uri="{FF2B5EF4-FFF2-40B4-BE49-F238E27FC236}">
                <a16:creationId xmlns:a16="http://schemas.microsoft.com/office/drawing/2014/main" id="{BCB10DA3-E3FD-8434-436B-1A572FB379B9}"/>
              </a:ext>
            </a:extLst>
          </p:cNvPr>
          <p:cNvSpPr txBox="1"/>
          <p:nvPr/>
        </p:nvSpPr>
        <p:spPr>
          <a:xfrm>
            <a:off x="6908800" y="5288646"/>
            <a:ext cx="1905000" cy="415498"/>
          </a:xfrm>
          <a:prstGeom prst="rect">
            <a:avLst/>
          </a:prstGeom>
          <a:noFill/>
        </p:spPr>
        <p:txBody>
          <a:bodyPr wrap="square">
            <a:spAutoFit/>
          </a:bodyPr>
          <a:lstStyle/>
          <a:p>
            <a:r>
              <a:rPr lang="en-GB" sz="1050" dirty="0" err="1">
                <a:latin typeface="Helvetica" pitchFamily="2" charset="0"/>
              </a:rPr>
              <a:t>λ</a:t>
            </a:r>
            <a:r>
              <a:rPr lang="en-GB" sz="1050" dirty="0">
                <a:latin typeface="Helvetica" pitchFamily="2" charset="0"/>
              </a:rPr>
              <a:t> may become zero and even negative at high energy</a:t>
            </a:r>
          </a:p>
        </p:txBody>
      </p:sp>
      <p:sp>
        <p:nvSpPr>
          <p:cNvPr id="13" name="Rectangle 12">
            <a:extLst>
              <a:ext uri="{FF2B5EF4-FFF2-40B4-BE49-F238E27FC236}">
                <a16:creationId xmlns:a16="http://schemas.microsoft.com/office/drawing/2014/main" id="{7F557A3D-FBE7-5C77-A1B9-5163EE4E5601}"/>
              </a:ext>
            </a:extLst>
          </p:cNvPr>
          <p:cNvSpPr/>
          <p:nvPr/>
        </p:nvSpPr>
        <p:spPr>
          <a:xfrm>
            <a:off x="5673503" y="6153234"/>
            <a:ext cx="1160895" cy="253916"/>
          </a:xfrm>
          <a:prstGeom prst="rect">
            <a:avLst/>
          </a:prstGeom>
        </p:spPr>
        <p:txBody>
          <a:bodyPr wrap="none">
            <a:spAutoFit/>
          </a:bodyPr>
          <a:lstStyle/>
          <a:p>
            <a:r>
              <a:rPr lang="en-GB" sz="1050" dirty="0">
                <a:latin typeface="Helvetica Light" panose="020B0403020202020204" pitchFamily="34" charset="0"/>
                <a:hlinkClick r:id="rId4"/>
              </a:rPr>
              <a:t>arXiv:1205.6497</a:t>
            </a:r>
            <a:endParaRPr lang="en-CH" sz="1050" dirty="0">
              <a:latin typeface="Helvetica Light" panose="020B0403020202020204" pitchFamily="34" charset="0"/>
            </a:endParaRPr>
          </a:p>
        </p:txBody>
      </p:sp>
      <p:sp>
        <p:nvSpPr>
          <p:cNvPr id="15" name="Rectangle 14">
            <a:extLst>
              <a:ext uri="{FF2B5EF4-FFF2-40B4-BE49-F238E27FC236}">
                <a16:creationId xmlns:a16="http://schemas.microsoft.com/office/drawing/2014/main" id="{A61DF31C-1F5D-74C4-0AC7-53BADB3CE35A}"/>
              </a:ext>
            </a:extLst>
          </p:cNvPr>
          <p:cNvSpPr/>
          <p:nvPr/>
        </p:nvSpPr>
        <p:spPr>
          <a:xfrm>
            <a:off x="7670800" y="2540000"/>
            <a:ext cx="2359527" cy="977900"/>
          </a:xfrm>
          <a:prstGeom prst="rect">
            <a:avLst/>
          </a:prstGeom>
          <a:solidFill>
            <a:schemeClr val="bg1"/>
          </a:solidFill>
        </p:spPr>
        <p:txBody>
          <a:bodyPr wrap="square" rtlCol="0" anchor="ctr">
            <a:spAutoFit/>
          </a:bodyPr>
          <a:lstStyle/>
          <a:p>
            <a:pPr algn="l"/>
            <a:endParaRPr lang="en-CH" sz="1600" dirty="0">
              <a:latin typeface="Helvetica" pitchFamily="2" charset="0"/>
            </a:endParaRPr>
          </a:p>
        </p:txBody>
      </p:sp>
      <p:pic>
        <p:nvPicPr>
          <p:cNvPr id="12292" name="Picture 4" descr="The Higgs boson implications and prospects for future discoveries | Nature  Reviews Physics">
            <a:extLst>
              <a:ext uri="{FF2B5EF4-FFF2-40B4-BE49-F238E27FC236}">
                <a16:creationId xmlns:a16="http://schemas.microsoft.com/office/drawing/2014/main" id="{208C3E45-F9CC-77FE-AE3E-F7CE808D64A6}"/>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56379"/>
          <a:stretch/>
        </p:blipFill>
        <p:spPr bwMode="auto">
          <a:xfrm>
            <a:off x="7792654" y="2275114"/>
            <a:ext cx="2162197" cy="163307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EDB7103-7637-4099-4E2D-4F4B86B680AB}"/>
              </a:ext>
            </a:extLst>
          </p:cNvPr>
          <p:cNvSpPr txBox="1"/>
          <p:nvPr/>
        </p:nvSpPr>
        <p:spPr>
          <a:xfrm>
            <a:off x="0" y="518751"/>
            <a:ext cx="5648103"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mass</a:t>
            </a:r>
            <a:endParaRPr lang="en-GB" sz="3600" dirty="0">
              <a:solidFill>
                <a:schemeClr val="bg1"/>
              </a:solidFill>
              <a:latin typeface="Helvetica" pitchFamily="2" charset="0"/>
              <a:ea typeface="Trebuchet MS" pitchFamily="-84" charset="0"/>
              <a:cs typeface="Helvetica Light"/>
            </a:endParaRPr>
          </a:p>
        </p:txBody>
      </p:sp>
      <p:sp>
        <p:nvSpPr>
          <p:cNvPr id="18" name="TextBox 17">
            <a:extLst>
              <a:ext uri="{FF2B5EF4-FFF2-40B4-BE49-F238E27FC236}">
                <a16:creationId xmlns:a16="http://schemas.microsoft.com/office/drawing/2014/main" id="{8FF87828-C62C-49B6-A9B4-5D4B7A1613A4}"/>
              </a:ext>
            </a:extLst>
          </p:cNvPr>
          <p:cNvSpPr txBox="1"/>
          <p:nvPr/>
        </p:nvSpPr>
        <p:spPr>
          <a:xfrm>
            <a:off x="5736430" y="1743402"/>
            <a:ext cx="4937583" cy="307777"/>
          </a:xfrm>
          <a:prstGeom prst="rect">
            <a:avLst/>
          </a:prstGeom>
          <a:noFill/>
        </p:spPr>
        <p:txBody>
          <a:bodyPr wrap="square">
            <a:spAutoFit/>
          </a:bodyPr>
          <a:lstStyle/>
          <a:p>
            <a:r>
              <a:rPr lang="en-GB" sz="1400" dirty="0">
                <a:latin typeface="Helvetica" pitchFamily="2" charset="0"/>
              </a:rPr>
              <a:t>Evolution of the Higgs quartic coupling, assuming SM (only)</a:t>
            </a:r>
          </a:p>
        </p:txBody>
      </p:sp>
      <p:sp>
        <p:nvSpPr>
          <p:cNvPr id="3" name="Rounded Rectangle 2">
            <a:extLst>
              <a:ext uri="{FF2B5EF4-FFF2-40B4-BE49-F238E27FC236}">
                <a16:creationId xmlns:a16="http://schemas.microsoft.com/office/drawing/2014/main" id="{3EC8A5A1-1140-F3E5-4B1A-8CB561BE642C}"/>
              </a:ext>
            </a:extLst>
          </p:cNvPr>
          <p:cNvSpPr/>
          <p:nvPr/>
        </p:nvSpPr>
        <p:spPr>
          <a:xfrm>
            <a:off x="3111373" y="5202559"/>
            <a:ext cx="2915882" cy="451009"/>
          </a:xfrm>
          <a:prstGeom prst="roundRect">
            <a:avLst/>
          </a:prstGeom>
          <a:solidFill>
            <a:schemeClr val="bg1"/>
          </a:solidFill>
          <a:ln w="3175">
            <a:solidFill>
              <a:schemeClr val="bg1">
                <a:lumMod val="50000"/>
              </a:schemeClr>
            </a:solidFill>
          </a:ln>
        </p:spPr>
        <p:txBody>
          <a:bodyPr wrap="square" rtlCol="0" anchor="ctr">
            <a:spAutoFit/>
          </a:bodyPr>
          <a:lstStyle/>
          <a:p>
            <a:pPr algn="l"/>
            <a:endParaRPr lang="en-CH" sz="1600" dirty="0">
              <a:latin typeface="Helvetica" pitchFamily="2"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2AF24B36-97EB-2A7B-94A1-5265A1EDD737}"/>
                  </a:ext>
                </a:extLst>
              </p:cNvPr>
              <p:cNvSpPr txBox="1"/>
              <p:nvPr/>
            </p:nvSpPr>
            <p:spPr>
              <a:xfrm>
                <a:off x="3225562" y="5242671"/>
                <a:ext cx="2677001"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i="1" dirty="0" smtClean="0">
                          <a:solidFill>
                            <a:schemeClr val="tx1"/>
                          </a:solidFill>
                          <a:latin typeface="Cambria Math" panose="02040503050406030204" pitchFamily="18" charset="0"/>
                          <a:ea typeface="Cambria Math" panose="02040503050406030204" pitchFamily="18" charset="0"/>
                        </a:rPr>
                        <m:t>𝑉</m:t>
                      </m:r>
                      <m:d>
                        <m:dPr>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r>
                        <a:rPr lang="en-US" b="0" i="1" dirty="0" smtClean="0">
                          <a:solidFill>
                            <a:schemeClr val="tx1"/>
                          </a:solidFill>
                          <a:latin typeface="Cambria Math" panose="02040503050406030204" pitchFamily="18" charset="0"/>
                          <a:ea typeface="Cambria Math" panose="02040503050406030204" pitchFamily="18" charset="0"/>
                        </a:rPr>
                        <m:t>=−</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r>
                            <a:rPr lang="en-US" i="1" dirty="0">
                              <a:solidFill>
                                <a:schemeClr val="tx1"/>
                              </a:solidFill>
                              <a:latin typeface="Cambria Math" panose="02040503050406030204" pitchFamily="18" charset="0"/>
                              <a:ea typeface="Cambria Math" panose="02040503050406030204" pitchFamily="18" charset="0"/>
                            </a:rPr>
                            <m:t>𝜇</m:t>
                          </m:r>
                        </m:e>
                        <m:sup>
                          <m:r>
                            <a:rPr lang="en-US" b="0" i="1" dirty="0" smtClean="0">
                              <a:solidFill>
                                <a:schemeClr val="tx1"/>
                              </a:solidFill>
                              <a:latin typeface="Cambria Math" panose="02040503050406030204" pitchFamily="18" charset="0"/>
                              <a:ea typeface="Cambria Math" panose="02040503050406030204" pitchFamily="18" charset="0"/>
                            </a:rPr>
                            <m:t>2</m:t>
                          </m:r>
                        </m:sup>
                      </m:sSup>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i="1" dirty="0">
                                  <a:solidFill>
                                    <a:schemeClr val="tx1"/>
                                  </a:solidFill>
                                  <a:latin typeface="Cambria Math" panose="02040503050406030204" pitchFamily="18" charset="0"/>
                                  <a:ea typeface="Cambria Math" panose="02040503050406030204" pitchFamily="18" charset="0"/>
                                </a:rPr>
                              </m:ctrlPr>
                            </m:dPr>
                            <m:e>
                              <m:r>
                                <a:rPr lang="en-US" i="1" dirty="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2</m:t>
                          </m:r>
                        </m:sup>
                      </m:sSup>
                      <m:r>
                        <a:rPr lang="en-US" b="0" i="1" dirty="0" smtClean="0">
                          <a:solidFill>
                            <a:schemeClr val="tx1"/>
                          </a:solidFill>
                          <a:latin typeface="Cambria Math" panose="02040503050406030204" pitchFamily="18" charset="0"/>
                          <a:ea typeface="Cambria Math" panose="02040503050406030204" pitchFamily="18" charset="0"/>
                        </a:rPr>
                        <m:t>+</m:t>
                      </m:r>
                      <m:r>
                        <a:rPr lang="en-US" b="1" i="1" dirty="0" smtClean="0">
                          <a:solidFill>
                            <a:srgbClr val="D80116"/>
                          </a:solidFill>
                          <a:latin typeface="Cambria Math" panose="02040503050406030204" pitchFamily="18" charset="0"/>
                          <a:ea typeface="Cambria Math" panose="02040503050406030204" pitchFamily="18" charset="0"/>
                        </a:rPr>
                        <m:t>𝝀</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4</m:t>
                          </m:r>
                        </m:sup>
                      </m:sSup>
                    </m:oMath>
                  </m:oMathPara>
                </a14:m>
                <a:endParaRPr lang="en-GB" dirty="0">
                  <a:solidFill>
                    <a:schemeClr val="tx1"/>
                  </a:solidFill>
                  <a:latin typeface="Chalkduster"/>
                  <a:cs typeface="Chalkduster"/>
                </a:endParaRPr>
              </a:p>
            </p:txBody>
          </p:sp>
        </mc:Choice>
        <mc:Fallback xmlns="">
          <p:sp>
            <p:nvSpPr>
              <p:cNvPr id="8" name="TextBox 7">
                <a:extLst>
                  <a:ext uri="{FF2B5EF4-FFF2-40B4-BE49-F238E27FC236}">
                    <a16:creationId xmlns:a16="http://schemas.microsoft.com/office/drawing/2014/main" id="{2AF24B36-97EB-2A7B-94A1-5265A1EDD737}"/>
                  </a:ext>
                </a:extLst>
              </p:cNvPr>
              <p:cNvSpPr txBox="1">
                <a:spLocks noRot="1" noChangeAspect="1" noMove="1" noResize="1" noEditPoints="1" noAdjustHandles="1" noChangeArrowheads="1" noChangeShapeType="1" noTextEdit="1"/>
              </p:cNvSpPr>
              <p:nvPr/>
            </p:nvSpPr>
            <p:spPr>
              <a:xfrm>
                <a:off x="3225562" y="5242671"/>
                <a:ext cx="2677001" cy="369332"/>
              </a:xfrm>
              <a:prstGeom prst="rect">
                <a:avLst/>
              </a:prstGeom>
              <a:blipFill>
                <a:blip r:embed="rId6"/>
                <a:stretch>
                  <a:fillRect b="-9677"/>
                </a:stretch>
              </a:blipFill>
            </p:spPr>
            <p:txBody>
              <a:bodyPr/>
              <a:lstStyle/>
              <a:p>
                <a:r>
                  <a:rPr lang="en-CH">
                    <a:noFill/>
                  </a:rPr>
                  <a:t> </a:t>
                </a:r>
              </a:p>
            </p:txBody>
          </p:sp>
        </mc:Fallback>
      </mc:AlternateContent>
    </p:spTree>
    <p:extLst>
      <p:ext uri="{BB962C8B-B14F-4D97-AF65-F5344CB8AC3E}">
        <p14:creationId xmlns:p14="http://schemas.microsoft.com/office/powerpoint/2010/main" val="109720726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6" name="Rectangle 5">
            <a:extLst>
              <a:ext uri="{FF2B5EF4-FFF2-40B4-BE49-F238E27FC236}">
                <a16:creationId xmlns:a16="http://schemas.microsoft.com/office/drawing/2014/main" id="{23188C43-E0C5-594A-A691-F8EDB7D37F1C}"/>
              </a:ext>
            </a:extLst>
          </p:cNvPr>
          <p:cNvSpPr/>
          <p:nvPr/>
        </p:nvSpPr>
        <p:spPr>
          <a:xfrm>
            <a:off x="245333" y="0"/>
            <a:ext cx="4795024" cy="111891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7" name="Picture 6">
            <a:extLst>
              <a:ext uri="{FF2B5EF4-FFF2-40B4-BE49-F238E27FC236}">
                <a16:creationId xmlns:a16="http://schemas.microsoft.com/office/drawing/2014/main" id="{AECD870B-BA43-65B6-0841-759AB4960B1E}"/>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9" name="Rectangle 8">
            <a:extLst>
              <a:ext uri="{FF2B5EF4-FFF2-40B4-BE49-F238E27FC236}">
                <a16:creationId xmlns:a16="http://schemas.microsoft.com/office/drawing/2014/main" id="{9442DFA5-BC1B-C253-994A-28B1D0DCD759}"/>
              </a:ext>
            </a:extLst>
          </p:cNvPr>
          <p:cNvSpPr/>
          <p:nvPr/>
        </p:nvSpPr>
        <p:spPr>
          <a:xfrm>
            <a:off x="245332" y="2875787"/>
            <a:ext cx="5412677" cy="1326959"/>
          </a:xfrm>
          <a:prstGeom prst="rect">
            <a:avLst/>
          </a:prstGeom>
          <a:solidFill>
            <a:schemeClr val="tx1"/>
          </a:solidFill>
          <a:ln>
            <a:noFill/>
          </a:ln>
        </p:spPr>
        <p:txBody>
          <a:bodyPr wrap="square" tIns="169383" bIns="169383">
            <a:spAutoFit/>
          </a:bodyPr>
          <a:lstStyle/>
          <a:p>
            <a:pPr marL="219595" defTabSz="430225" fontAlgn="base">
              <a:spcBef>
                <a:spcPts val="1694"/>
              </a:spcBef>
              <a:spcAft>
                <a:spcPct val="0"/>
              </a:spcAft>
              <a:defRPr/>
            </a:pPr>
            <a:r>
              <a:rPr lang="en-GB" sz="1600" dirty="0">
                <a:solidFill>
                  <a:schemeClr val="bg1"/>
                </a:solidFill>
                <a:latin typeface="Helvetica" pitchFamily="2" charset="0"/>
                <a:ea typeface="Helvetica Light" charset="0"/>
                <a:cs typeface="Helvetica Light" charset="0"/>
              </a:rPr>
              <a:t>The Higgs boson couplings to the SM particles are experimentally determined by measuring cross-sections of all accessible Higgs boson production      and decay modes</a:t>
            </a:r>
          </a:p>
        </p:txBody>
      </p:sp>
      <p:sp>
        <p:nvSpPr>
          <p:cNvPr id="26" name="TextBox 25">
            <a:extLst>
              <a:ext uri="{FF2B5EF4-FFF2-40B4-BE49-F238E27FC236}">
                <a16:creationId xmlns:a16="http://schemas.microsoft.com/office/drawing/2014/main" id="{71264F06-5B88-AF4B-8747-A407F182A502}"/>
              </a:ext>
            </a:extLst>
          </p:cNvPr>
          <p:cNvSpPr txBox="1"/>
          <p:nvPr/>
        </p:nvSpPr>
        <p:spPr>
          <a:xfrm>
            <a:off x="1" y="518751"/>
            <a:ext cx="5840302"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Higgs boson couplings</a:t>
            </a:r>
            <a:endParaRPr lang="en-GB" sz="3600" dirty="0">
              <a:solidFill>
                <a:schemeClr val="bg1"/>
              </a:solidFill>
              <a:latin typeface="Helvetica" pitchFamily="2" charset="0"/>
              <a:ea typeface="Trebuchet MS" pitchFamily="-84" charset="0"/>
              <a:cs typeface="Helvetica Light"/>
            </a:endParaRPr>
          </a:p>
        </p:txBody>
      </p:sp>
      <p:sp>
        <p:nvSpPr>
          <p:cNvPr id="8" name="Rounded Rectangle 7">
            <a:extLst>
              <a:ext uri="{FF2B5EF4-FFF2-40B4-BE49-F238E27FC236}">
                <a16:creationId xmlns:a16="http://schemas.microsoft.com/office/drawing/2014/main" id="{2FFDA023-8837-7869-E327-307561372A2A}"/>
              </a:ext>
            </a:extLst>
          </p:cNvPr>
          <p:cNvSpPr/>
          <p:nvPr/>
        </p:nvSpPr>
        <p:spPr>
          <a:xfrm>
            <a:off x="5648104" y="1683654"/>
            <a:ext cx="5267200" cy="4780646"/>
          </a:xfrm>
          <a:prstGeom prst="roundRect">
            <a:avLst>
              <a:gd name="adj" fmla="val 801"/>
            </a:avLst>
          </a:prstGeom>
          <a:solidFill>
            <a:schemeClr val="bg1"/>
          </a:solidFill>
        </p:spPr>
        <p:txBody>
          <a:bodyPr wrap="square" rtlCol="0" anchor="ctr">
            <a:spAutoFit/>
          </a:bodyPr>
          <a:lstStyle/>
          <a:p>
            <a:pPr algn="l"/>
            <a:endParaRPr lang="en-CH" sz="1600" dirty="0">
              <a:latin typeface="Helvetica" pitchFamily="2" charset="0"/>
            </a:endParaRPr>
          </a:p>
        </p:txBody>
      </p:sp>
      <p:graphicFrame>
        <p:nvGraphicFramePr>
          <p:cNvPr id="2" name="Table">
            <a:extLst>
              <a:ext uri="{FF2B5EF4-FFF2-40B4-BE49-F238E27FC236}">
                <a16:creationId xmlns:a16="http://schemas.microsoft.com/office/drawing/2014/main" id="{7EB38FC5-EE83-9702-A0E7-9F035CEE4E46}"/>
              </a:ext>
            </a:extLst>
          </p:cNvPr>
          <p:cNvGraphicFramePr/>
          <p:nvPr/>
        </p:nvGraphicFramePr>
        <p:xfrm>
          <a:off x="5840302" y="2908063"/>
          <a:ext cx="4882804" cy="3170028"/>
        </p:xfrm>
        <a:graphic>
          <a:graphicData uri="http://schemas.openxmlformats.org/drawingml/2006/table">
            <a:tbl>
              <a:tblPr/>
              <a:tblGrid>
                <a:gridCol w="954198">
                  <a:extLst>
                    <a:ext uri="{9D8B030D-6E8A-4147-A177-3AD203B41FA5}">
                      <a16:colId xmlns:a16="http://schemas.microsoft.com/office/drawing/2014/main" val="20000"/>
                    </a:ext>
                  </a:extLst>
                </a:gridCol>
                <a:gridCol w="454029">
                  <a:extLst>
                    <a:ext uri="{9D8B030D-6E8A-4147-A177-3AD203B41FA5}">
                      <a16:colId xmlns:a16="http://schemas.microsoft.com/office/drawing/2014/main" val="3519678042"/>
                    </a:ext>
                  </a:extLst>
                </a:gridCol>
                <a:gridCol w="401588">
                  <a:extLst>
                    <a:ext uri="{9D8B030D-6E8A-4147-A177-3AD203B41FA5}">
                      <a16:colId xmlns:a16="http://schemas.microsoft.com/office/drawing/2014/main" val="20001"/>
                    </a:ext>
                  </a:extLst>
                </a:gridCol>
                <a:gridCol w="781499">
                  <a:extLst>
                    <a:ext uri="{9D8B030D-6E8A-4147-A177-3AD203B41FA5}">
                      <a16:colId xmlns:a16="http://schemas.microsoft.com/office/drawing/2014/main" val="20002"/>
                    </a:ext>
                  </a:extLst>
                </a:gridCol>
                <a:gridCol w="769199">
                  <a:extLst>
                    <a:ext uri="{9D8B030D-6E8A-4147-A177-3AD203B41FA5}">
                      <a16:colId xmlns:a16="http://schemas.microsoft.com/office/drawing/2014/main" val="20003"/>
                    </a:ext>
                  </a:extLst>
                </a:gridCol>
                <a:gridCol w="792212">
                  <a:extLst>
                    <a:ext uri="{9D8B030D-6E8A-4147-A177-3AD203B41FA5}">
                      <a16:colId xmlns:a16="http://schemas.microsoft.com/office/drawing/2014/main" val="20004"/>
                    </a:ext>
                  </a:extLst>
                </a:gridCol>
                <a:gridCol w="730079">
                  <a:extLst>
                    <a:ext uri="{9D8B030D-6E8A-4147-A177-3AD203B41FA5}">
                      <a16:colId xmlns:a16="http://schemas.microsoft.com/office/drawing/2014/main" val="20005"/>
                    </a:ext>
                  </a:extLst>
                </a:gridCol>
              </a:tblGrid>
              <a:tr h="508754">
                <a:tc gridSpan="2">
                  <a:txBody>
                    <a:bodyPr/>
                    <a:lstStyle/>
                    <a:p>
                      <a:pPr algn="ctr">
                        <a:defRPr sz="1800"/>
                      </a:pPr>
                      <a:r>
                        <a:rPr sz="1400">
                          <a:latin typeface="Helvetica" pitchFamily="2" charset="0"/>
                          <a:ea typeface="Helvetica Neue"/>
                          <a:cs typeface="Helvetica Neue"/>
                          <a:sym typeface="Helvetica Neue"/>
                        </a:rPr>
                        <a:t>Channel
categories</a:t>
                      </a:r>
                    </a:p>
                  </a:txBody>
                  <a:tcPr marL="45726" marR="45726" marT="45726" marB="45726" anchor="ctr" horzOverflow="overflow"/>
                </a:tc>
                <a:tc hMerge="1">
                  <a:txBody>
                    <a:bodyPr/>
                    <a:lstStyle/>
                    <a:p>
                      <a:pPr algn="ctr">
                        <a:defRPr sz="1800"/>
                      </a:pPr>
                      <a:endParaRPr sz="1400">
                        <a:latin typeface="Helvetica" pitchFamily="2" charset="0"/>
                        <a:ea typeface="Helvetica Neue"/>
                        <a:cs typeface="Helvetica Neue"/>
                        <a:sym typeface="Helvetica Neue"/>
                      </a:endParaRPr>
                    </a:p>
                  </a:txBody>
                  <a:tcPr marL="45726" marR="45726" marT="45726" marB="45726" anchor="ctr" horzOverflow="overflow"/>
                </a:tc>
                <a:tc>
                  <a:txBody>
                    <a:bodyPr/>
                    <a:lstStyle/>
                    <a:p>
                      <a:pPr algn="ctr">
                        <a:defRPr sz="1800"/>
                      </a:pPr>
                      <a:r>
                        <a:rPr lang="en-US" sz="1400" dirty="0">
                          <a:latin typeface="Helvetica" pitchFamily="2" charset="0"/>
                          <a:ea typeface="Helvetica Neue"/>
                          <a:cs typeface="Helvetica Neue"/>
                          <a:sym typeface="Helvetica Neue"/>
                        </a:rPr>
                        <a:t>BR</a:t>
                      </a:r>
                      <a:endParaRPr sz="1400" dirty="0">
                        <a:latin typeface="Helvetica" pitchFamily="2" charset="0"/>
                        <a:ea typeface="Helvetica Neue"/>
                        <a:cs typeface="Helvetica Neue"/>
                        <a:sym typeface="Helvetica Neue"/>
                      </a:endParaRPr>
                    </a:p>
                  </a:txBody>
                  <a:tcPr marL="45726" marR="45726" marT="45726" marB="45726" anchor="ctr" horzOverflow="overflow"/>
                </a:tc>
                <a:tc>
                  <a:txBody>
                    <a:bodyPr/>
                    <a:lstStyle/>
                    <a:p>
                      <a:pPr algn="ctr">
                        <a:defRPr sz="1800"/>
                      </a:pPr>
                      <a:r>
                        <a:rPr sz="1400" dirty="0" err="1">
                          <a:latin typeface="Helvetica" pitchFamily="2" charset="0"/>
                          <a:ea typeface="Helvetica Neue"/>
                          <a:cs typeface="Helvetica Neue"/>
                          <a:sym typeface="Helvetica Neue"/>
                        </a:rPr>
                        <a:t>ggF</a:t>
                      </a:r>
                      <a:endParaRPr sz="1400" dirty="0">
                        <a:latin typeface="Helvetica" pitchFamily="2" charset="0"/>
                        <a:ea typeface="Helvetica Neue"/>
                        <a:cs typeface="Helvetica Neue"/>
                        <a:sym typeface="Helvetica Neue"/>
                      </a:endParaRP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 VBF</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  VH</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  ttH</a:t>
                      </a:r>
                    </a:p>
                  </a:txBody>
                  <a:tcPr marL="45726" marR="45726" marT="45726" marB="45726" anchor="ctr" horzOverflow="overflow"/>
                </a:tc>
                <a:extLst>
                  <a:ext uri="{0D108BD9-81ED-4DB2-BD59-A6C34878D82A}">
                    <a16:rowId xmlns:a16="http://schemas.microsoft.com/office/drawing/2014/main" val="10000"/>
                  </a:ext>
                </a:extLst>
              </a:tr>
              <a:tr h="190258">
                <a:tc gridSpan="3">
                  <a:txBody>
                    <a:bodyPr/>
                    <a:lstStyle/>
                    <a:p>
                      <a:pPr algn="ctr">
                        <a:defRPr sz="1800"/>
                      </a:pPr>
                      <a:r>
                        <a:rPr sz="1400" dirty="0">
                          <a:latin typeface="Helvetica" pitchFamily="2" charset="0"/>
                          <a:ea typeface="Helvetica Neue"/>
                          <a:cs typeface="Helvetica Neue"/>
                          <a:sym typeface="Helvetica Neue"/>
                        </a:rPr>
                        <a:t>Cross Section</a:t>
                      </a:r>
                      <a:r>
                        <a:rPr lang="en-US" sz="1400" dirty="0">
                          <a:latin typeface="Helvetica" pitchFamily="2" charset="0"/>
                          <a:ea typeface="Helvetica Neue"/>
                          <a:cs typeface="Helvetica Neue"/>
                          <a:sym typeface="Helvetica Neue"/>
                        </a:rPr>
                        <a:t>        </a:t>
                      </a:r>
                      <a:r>
                        <a:rPr sz="1400" dirty="0">
                          <a:latin typeface="Helvetica" pitchFamily="2" charset="0"/>
                          <a:ea typeface="Helvetica Neue"/>
                          <a:cs typeface="Helvetica Neue"/>
                          <a:sym typeface="Helvetica Neue"/>
                        </a:rPr>
                        <a:t> </a:t>
                      </a:r>
                      <a:r>
                        <a:rPr lang="en-US" sz="1400" dirty="0">
                          <a:latin typeface="Helvetica" pitchFamily="2" charset="0"/>
                          <a:ea typeface="Helvetica Neue"/>
                          <a:cs typeface="Helvetica Neue"/>
                          <a:sym typeface="Helvetica Neue"/>
                        </a:rPr>
                        <a:t>(</a:t>
                      </a:r>
                      <a:r>
                        <a:rPr sz="1400" dirty="0">
                          <a:latin typeface="Helvetica" pitchFamily="2" charset="0"/>
                          <a:ea typeface="Helvetica Neue"/>
                          <a:cs typeface="Helvetica Neue"/>
                          <a:sym typeface="Helvetica Neue"/>
                        </a:rPr>
                        <a:t>13 TeV</a:t>
                      </a:r>
                      <a:r>
                        <a:rPr lang="en-US" sz="1400" dirty="0">
                          <a:latin typeface="Helvetica" pitchFamily="2" charset="0"/>
                          <a:ea typeface="Helvetica Neue"/>
                          <a:cs typeface="Helvetica Neue"/>
                          <a:sym typeface="Helvetica Neue"/>
                        </a:rPr>
                        <a:t>)   </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endParaRPr lang="en-CH"/>
                    </a:p>
                  </a:txBody>
                  <a:tcPr/>
                </a:tc>
                <a:tc hMerge="1">
                  <a:txBody>
                    <a:bodyPr/>
                    <a:lstStyle/>
                    <a:p>
                      <a:endParaRPr lang="en-CH"/>
                    </a:p>
                  </a:txBody>
                  <a:tcPr/>
                </a:tc>
                <a:tc>
                  <a:txBody>
                    <a:bodyPr/>
                    <a:lstStyle/>
                    <a:p>
                      <a:pPr algn="ctr">
                        <a:defRPr sz="1800"/>
                      </a:pPr>
                      <a:r>
                        <a:rPr sz="1400" dirty="0">
                          <a:latin typeface="Helvetica" pitchFamily="2" charset="0"/>
                          <a:ea typeface="Helvetica Neue"/>
                          <a:cs typeface="Helvetica Neue"/>
                          <a:sym typeface="Helvetica Neue"/>
                        </a:rPr>
                        <a:t>48.6 pb</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3.8 pb</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2.</a:t>
                      </a:r>
                      <a:r>
                        <a:rPr lang="en-CH" sz="1400" dirty="0">
                          <a:latin typeface="Helvetica" pitchFamily="2" charset="0"/>
                          <a:ea typeface="Helvetica Neue"/>
                          <a:cs typeface="Helvetica Neue"/>
                          <a:sym typeface="Helvetica Neue"/>
                        </a:rPr>
                        <a:t>3 </a:t>
                      </a:r>
                      <a:r>
                        <a:rPr sz="1400" dirty="0">
                          <a:latin typeface="Helvetica" pitchFamily="2" charset="0"/>
                          <a:ea typeface="Helvetica Neue"/>
                          <a:cs typeface="Helvetica Neue"/>
                          <a:sym typeface="Helvetica Neue"/>
                        </a:rPr>
                        <a:t>pb </a:t>
                      </a:r>
                    </a:p>
                  </a:txBody>
                  <a:tcPr marL="45726" marR="45726" marT="45726" marB="45726" anchor="ctr" horzOverflow="overflow"/>
                </a:tc>
                <a:tc>
                  <a:txBody>
                    <a:bodyPr/>
                    <a:lstStyle/>
                    <a:p>
                      <a:pPr algn="ctr">
                        <a:defRPr sz="1800"/>
                      </a:pPr>
                      <a:r>
                        <a:rPr sz="1400" dirty="0">
                          <a:latin typeface="Helvetica" pitchFamily="2" charset="0"/>
                          <a:ea typeface="Helvetica Neue"/>
                          <a:cs typeface="Helvetica Neue"/>
                          <a:sym typeface="Helvetica Neue"/>
                        </a:rPr>
                        <a:t>0.5 pb</a:t>
                      </a:r>
                    </a:p>
                  </a:txBody>
                  <a:tcPr marL="45726" marR="45726" marT="45726" marB="45726" anchor="ctr" horzOverflow="overflow"/>
                </a:tc>
                <a:extLst>
                  <a:ext uri="{0D108BD9-81ED-4DB2-BD59-A6C34878D82A}">
                    <a16:rowId xmlns:a16="http://schemas.microsoft.com/office/drawing/2014/main" val="10001"/>
                  </a:ext>
                </a:extLst>
              </a:tr>
              <a:tr h="190258">
                <a:tc>
                  <a:txBody>
                    <a:bodyPr/>
                    <a:lstStyle/>
                    <a:p>
                      <a:pPr algn="ctr">
                        <a:defRPr sz="1800"/>
                      </a:pPr>
                      <a:r>
                        <a:rPr sz="1400">
                          <a:latin typeface="Helvetica" pitchFamily="2" charset="0"/>
                          <a:ea typeface="Helvetica Neue"/>
                          <a:cs typeface="Helvetica Neue"/>
                          <a:sym typeface="Helvetica Neue"/>
                        </a:rPr>
                        <a:t>γγ</a:t>
                      </a:r>
                    </a:p>
                  </a:txBody>
                  <a:tcPr marL="45726" marR="45726" marT="45726" marB="45726" anchor="ctr" horzOverflow="overflow"/>
                </a:tc>
                <a:tc gridSpan="2">
                  <a:txBody>
                    <a:bodyPr/>
                    <a:lstStyle/>
                    <a:p>
                      <a:pPr algn="ctr">
                        <a:defRPr sz="1800"/>
                      </a:pPr>
                      <a:r>
                        <a:rPr lang="en-CH" sz="1400">
                          <a:latin typeface="Helvetica" pitchFamily="2" charset="0"/>
                          <a:ea typeface="Helvetica Neue"/>
                          <a:cs typeface="Helvetica Neue"/>
                          <a:sym typeface="Helvetica Neue"/>
                        </a:rPr>
                        <a:t>0.2 %</a:t>
                      </a:r>
                      <a:endParaRPr sz="140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0.2 %</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2"/>
                  </a:ext>
                </a:extLst>
              </a:tr>
              <a:tr h="190258">
                <a:tc>
                  <a:txBody>
                    <a:bodyPr/>
                    <a:lstStyle/>
                    <a:p>
                      <a:pPr algn="ctr">
                        <a:defRPr sz="1800"/>
                      </a:pPr>
                      <a:r>
                        <a:rPr sz="1400">
                          <a:latin typeface="Helvetica" pitchFamily="2" charset="0"/>
                          <a:ea typeface="Helvetica Neue"/>
                          <a:cs typeface="Helvetica Neue"/>
                          <a:sym typeface="Helvetica Neue"/>
                        </a:rPr>
                        <a:t>ZZ</a:t>
                      </a:r>
                    </a:p>
                  </a:txBody>
                  <a:tcPr marL="45726" marR="45726" marT="45726" marB="45726" anchor="ctr" horzOverflow="overflow"/>
                </a:tc>
                <a:tc gridSpan="2">
                  <a:txBody>
                    <a:bodyPr/>
                    <a:lstStyle/>
                    <a:p>
                      <a:pPr algn="ctr">
                        <a:defRPr sz="1800"/>
                      </a:pPr>
                      <a:r>
                        <a:rPr lang="en-CH" sz="1400" dirty="0">
                          <a:latin typeface="Helvetica" pitchFamily="2" charset="0"/>
                          <a:ea typeface="Helvetica Neue"/>
                          <a:cs typeface="Helvetica Neue"/>
                          <a:sym typeface="Helvetica Neue"/>
                        </a:rPr>
                        <a:t>2.6%</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3%</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dirty="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3"/>
                  </a:ext>
                </a:extLst>
              </a:tr>
              <a:tr h="190258">
                <a:tc>
                  <a:txBody>
                    <a:bodyPr/>
                    <a:lstStyle/>
                    <a:p>
                      <a:pPr algn="ctr">
                        <a:defRPr sz="1800"/>
                      </a:pPr>
                      <a:r>
                        <a:rPr sz="1400" dirty="0">
                          <a:latin typeface="Helvetica" pitchFamily="2" charset="0"/>
                          <a:ea typeface="Helvetica Neue"/>
                          <a:cs typeface="Helvetica Neue"/>
                          <a:sym typeface="Helvetica Neue"/>
                        </a:rPr>
                        <a:t>WW</a:t>
                      </a:r>
                    </a:p>
                  </a:txBody>
                  <a:tcPr marL="45726" marR="45726" marT="45726" marB="45726" anchor="ctr" horzOverflow="overflow"/>
                </a:tc>
                <a:tc gridSpan="2">
                  <a:txBody>
                    <a:bodyPr/>
                    <a:lstStyle/>
                    <a:p>
                      <a:pPr algn="ctr">
                        <a:defRPr sz="1800"/>
                      </a:pPr>
                      <a:r>
                        <a:rPr lang="en-CH" sz="1400" dirty="0">
                          <a:latin typeface="Helvetica" pitchFamily="2" charset="0"/>
                          <a:ea typeface="Helvetica Neue"/>
                          <a:cs typeface="Helvetica Neue"/>
                          <a:sym typeface="Helvetica Neue"/>
                        </a:rPr>
                        <a:t>21%</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22%</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dirty="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4"/>
                  </a:ext>
                </a:extLst>
              </a:tr>
              <a:tr h="190258">
                <a:tc>
                  <a:txBody>
                    <a:bodyPr/>
                    <a:lstStyle/>
                    <a:p>
                      <a:pPr algn="ctr">
                        <a:defRPr sz="1800"/>
                      </a:pPr>
                      <a:r>
                        <a:rPr sz="1400" dirty="0" err="1">
                          <a:latin typeface="Helvetica" pitchFamily="2" charset="0"/>
                          <a:ea typeface="Helvetica Neue"/>
                          <a:cs typeface="Helvetica Neue"/>
                          <a:sym typeface="Helvetica Neue"/>
                        </a:rPr>
                        <a:t>ττ</a:t>
                      </a:r>
                      <a:r>
                        <a:rPr sz="1400" dirty="0">
                          <a:latin typeface="Helvetica" pitchFamily="2" charset="0"/>
                          <a:ea typeface="Helvetica Neue"/>
                          <a:cs typeface="Helvetica Neue"/>
                          <a:sym typeface="Helvetica Neue"/>
                        </a:rPr>
                        <a:t>           </a:t>
                      </a:r>
                    </a:p>
                  </a:txBody>
                  <a:tcPr marL="45726" marR="45726" marT="45726" marB="45726" anchor="ctr" horzOverflow="overflow"/>
                </a:tc>
                <a:tc gridSpan="2">
                  <a:txBody>
                    <a:bodyPr/>
                    <a:lstStyle/>
                    <a:p>
                      <a:pPr algn="ctr">
                        <a:defRPr sz="1800"/>
                      </a:pPr>
                      <a:r>
                        <a:rPr lang="en-CH" sz="1400" dirty="0">
                          <a:latin typeface="Helvetica" pitchFamily="2" charset="0"/>
                          <a:ea typeface="Helvetica Neue"/>
                          <a:cs typeface="Helvetica Neue"/>
                          <a:sym typeface="Helvetica Neue"/>
                        </a:rPr>
                        <a:t>6.3 %</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6.3 %</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5"/>
                  </a:ext>
                </a:extLst>
              </a:tr>
              <a:tr h="190258">
                <a:tc>
                  <a:txBody>
                    <a:bodyPr/>
                    <a:lstStyle/>
                    <a:p>
                      <a:pPr algn="ctr">
                        <a:defRPr sz="1800"/>
                      </a:pPr>
                      <a:r>
                        <a:rPr sz="1400" dirty="0">
                          <a:latin typeface="Helvetica" pitchFamily="2" charset="0"/>
                          <a:ea typeface="Helvetica Neue"/>
                          <a:cs typeface="Helvetica Neue"/>
                          <a:sym typeface="Helvetica Neue"/>
                        </a:rPr>
                        <a:t>bb</a:t>
                      </a:r>
                    </a:p>
                  </a:txBody>
                  <a:tcPr marL="45726" marR="45726" marT="45726" marB="45726" anchor="ctr" horzOverflow="overflow"/>
                </a:tc>
                <a:tc gridSpan="2">
                  <a:txBody>
                    <a:bodyPr/>
                    <a:lstStyle/>
                    <a:p>
                      <a:pPr algn="ctr">
                        <a:defRPr sz="1800"/>
                      </a:pPr>
                      <a:r>
                        <a:rPr lang="en-CH" sz="1400" dirty="0">
                          <a:latin typeface="Helvetica" pitchFamily="2" charset="0"/>
                          <a:ea typeface="Helvetica Neue"/>
                          <a:cs typeface="Helvetica Neue"/>
                          <a:sym typeface="Helvetica Neue"/>
                        </a:rPr>
                        <a:t>58%</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55%</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dirty="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6"/>
                  </a:ext>
                </a:extLst>
              </a:tr>
              <a:tr h="190258">
                <a:tc>
                  <a:txBody>
                    <a:bodyPr/>
                    <a:lstStyle/>
                    <a:p>
                      <a:pPr algn="ctr">
                        <a:defRPr sz="3200">
                          <a:latin typeface="Helvetica Neue"/>
                          <a:ea typeface="Helvetica Neue"/>
                          <a:cs typeface="Helvetica Neue"/>
                          <a:sym typeface="Helvetica Neue"/>
                        </a:defRPr>
                      </a:pPr>
                      <a:r>
                        <a:rPr sz="1400" dirty="0" err="1">
                          <a:latin typeface="Helvetica" pitchFamily="2" charset="0"/>
                        </a:rPr>
                        <a:t>Zγ</a:t>
                      </a:r>
                      <a:r>
                        <a:rPr sz="1400" dirty="0">
                          <a:latin typeface="Helvetica" pitchFamily="2" charset="0"/>
                        </a:rPr>
                        <a:t> </a:t>
                      </a:r>
                      <a:r>
                        <a:rPr lang="en-US" sz="1400" dirty="0">
                          <a:latin typeface="Helvetica" pitchFamily="2" charset="0"/>
                        </a:rPr>
                        <a:t>(&amp; </a:t>
                      </a:r>
                      <a:r>
                        <a:rPr sz="1400" dirty="0" err="1">
                          <a:latin typeface="Helvetica" pitchFamily="2" charset="0"/>
                        </a:rPr>
                        <a:t>γγ</a:t>
                      </a:r>
                      <a:r>
                        <a:rPr sz="1400" baseline="31000" dirty="0">
                          <a:latin typeface="Helvetica" pitchFamily="2" charset="0"/>
                        </a:rPr>
                        <a:t>∗</a:t>
                      </a:r>
                      <a:r>
                        <a:rPr lang="en-US" sz="1400" baseline="0" dirty="0">
                          <a:latin typeface="Helvetica" pitchFamily="2" charset="0"/>
                        </a:rPr>
                        <a:t>)</a:t>
                      </a:r>
                      <a:endParaRPr sz="1400" baseline="0" dirty="0">
                        <a:latin typeface="Helvetica" pitchFamily="2" charset="0"/>
                      </a:endParaRPr>
                    </a:p>
                  </a:txBody>
                  <a:tcPr marL="45726" marR="45726" marT="45726" marB="45726" anchor="ctr" horzOverflow="overflow">
                    <a:solidFill>
                      <a:schemeClr val="bg1">
                        <a:lumMod val="85000"/>
                      </a:schemeClr>
                    </a:solidFill>
                  </a:tcPr>
                </a:tc>
                <a:tc gridSpan="2">
                  <a:txBody>
                    <a:bodyPr/>
                    <a:lstStyle/>
                    <a:p>
                      <a:pPr algn="ctr">
                        <a:defRPr sz="3200">
                          <a:latin typeface="Helvetica Neue"/>
                          <a:ea typeface="Helvetica Neue"/>
                          <a:cs typeface="Helvetica Neue"/>
                          <a:sym typeface="Helvetica Neue"/>
                        </a:defRPr>
                      </a:pPr>
                      <a:r>
                        <a:rPr lang="en-CH" sz="1400">
                          <a:latin typeface="Helvetica" pitchFamily="2" charset="0"/>
                          <a:ea typeface="Helvetica Neue"/>
                          <a:cs typeface="Helvetica Neue"/>
                          <a:sym typeface="Helvetica Neue"/>
                        </a:rPr>
                        <a:t>0.2 %</a:t>
                      </a:r>
                      <a:endParaRPr sz="1400" baseline="0" dirty="0">
                        <a:latin typeface="Helvetica" pitchFamily="2" charset="0"/>
                      </a:endParaRPr>
                    </a:p>
                  </a:txBody>
                  <a:tcPr marL="45726" marR="45726" marT="45726" marB="45726" anchor="ctr" horzOverflow="overflow"/>
                </a:tc>
                <a:tc hMerge="1">
                  <a:txBody>
                    <a:bodyPr/>
                    <a:lstStyle/>
                    <a:p>
                      <a:pPr algn="ctr">
                        <a:defRPr sz="1800"/>
                      </a:pPr>
                      <a:r>
                        <a:rPr sz="1400" dirty="0">
                          <a:latin typeface="Helvetica" pitchFamily="2" charset="0"/>
                          <a:ea typeface="Helvetica Neue"/>
                          <a:cs typeface="Helvetica Neue"/>
                          <a:sym typeface="Helvetica Neue"/>
                        </a:rPr>
                        <a:t>0.2 %</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7"/>
                  </a:ext>
                </a:extLst>
              </a:tr>
              <a:tr h="190258">
                <a:tc>
                  <a:txBody>
                    <a:bodyPr/>
                    <a:lstStyle/>
                    <a:p>
                      <a:pPr algn="ctr">
                        <a:defRPr sz="1800"/>
                      </a:pPr>
                      <a:r>
                        <a:rPr sz="1400" dirty="0" err="1">
                          <a:latin typeface="Helvetica" pitchFamily="2" charset="0"/>
                          <a:ea typeface="Helvetica Neue"/>
                          <a:cs typeface="Helvetica Neue"/>
                          <a:sym typeface="Helvetica Neue"/>
                        </a:rPr>
                        <a:t>μμ</a:t>
                      </a:r>
                      <a:endParaRPr sz="1400" dirty="0">
                        <a:latin typeface="Helvetica" pitchFamily="2" charset="0"/>
                        <a:ea typeface="Helvetica Neue"/>
                        <a:cs typeface="Helvetica Neue"/>
                        <a:sym typeface="Helvetica Neue"/>
                      </a:endParaRPr>
                    </a:p>
                  </a:txBody>
                  <a:tcPr marL="45726" marR="45726" marT="45726" marB="45726" anchor="ctr" horzOverflow="overflow">
                    <a:solidFill>
                      <a:schemeClr val="bg1">
                        <a:lumMod val="85000"/>
                      </a:schemeClr>
                    </a:solidFill>
                  </a:tcPr>
                </a:tc>
                <a:tc gridSpan="2">
                  <a:txBody>
                    <a:bodyPr/>
                    <a:lstStyle/>
                    <a:p>
                      <a:pPr algn="ctr">
                        <a:defRPr sz="1800"/>
                      </a:pPr>
                      <a:r>
                        <a:rPr lang="en-CH" sz="1400" dirty="0">
                          <a:latin typeface="Helvetica" pitchFamily="2" charset="0"/>
                          <a:ea typeface="Helvetica Neue"/>
                          <a:cs typeface="Helvetica Neue"/>
                          <a:sym typeface="Helvetica Neue"/>
                        </a:rPr>
                        <a:t>0.02 %</a:t>
                      </a:r>
                      <a:endParaRPr sz="1400" dirty="0">
                        <a:latin typeface="Helvetica" pitchFamily="2" charset="0"/>
                        <a:ea typeface="Helvetica Neue"/>
                        <a:cs typeface="Helvetica Neue"/>
                        <a:sym typeface="Helvetica Neue"/>
                      </a:endParaRPr>
                    </a:p>
                  </a:txBody>
                  <a:tcPr marL="45726" marR="45726" marT="45726" marB="45726" anchor="ctr" horzOverflow="overflow"/>
                </a:tc>
                <a:tc hMerge="1">
                  <a:txBody>
                    <a:bodyPr/>
                    <a:lstStyle/>
                    <a:p>
                      <a:pPr algn="ctr">
                        <a:defRPr sz="1800"/>
                      </a:pPr>
                      <a:r>
                        <a:rPr sz="1400">
                          <a:latin typeface="Helvetica" pitchFamily="2" charset="0"/>
                          <a:ea typeface="Helvetica Neue"/>
                          <a:cs typeface="Helvetica Neue"/>
                          <a:sym typeface="Helvetica Neue"/>
                        </a:rPr>
                        <a:t>0.02 %</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a:solidFill>
                            <a:srgbClr val="0096FF"/>
                          </a:solidFill>
                          <a:latin typeface="Helvetica" pitchFamily="2" charset="0"/>
                          <a:ea typeface="Helvetica Neue"/>
                          <a:cs typeface="Helvetica Neue"/>
                          <a:sym typeface="Helvetica Neue"/>
                        </a:rPr>
                        <a:t>✓</a:t>
                      </a:r>
                    </a:p>
                  </a:txBody>
                  <a:tcPr marL="45726" marR="45726" marT="45726" marB="45726" anchor="ctr" horzOverflow="overflow"/>
                </a:tc>
                <a:tc>
                  <a:txBody>
                    <a:bodyPr/>
                    <a:lstStyle/>
                    <a:p>
                      <a:pPr algn="ctr">
                        <a:defRPr sz="1800"/>
                      </a:pPr>
                      <a:r>
                        <a:rPr sz="1400" dirty="0">
                          <a:solidFill>
                            <a:srgbClr val="0096FF"/>
                          </a:solidFill>
                          <a:latin typeface="Helvetica" pitchFamily="2" charset="0"/>
                          <a:ea typeface="Helvetica Neue"/>
                          <a:cs typeface="Helvetica Neue"/>
                          <a:sym typeface="Helvetica Neue"/>
                        </a:rPr>
                        <a:t>✓</a:t>
                      </a:r>
                    </a:p>
                  </a:txBody>
                  <a:tcPr marL="45726" marR="45726" marT="45726" marB="45726" anchor="ctr" horzOverflow="overflow"/>
                </a:tc>
                <a:extLst>
                  <a:ext uri="{0D108BD9-81ED-4DB2-BD59-A6C34878D82A}">
                    <a16:rowId xmlns:a16="http://schemas.microsoft.com/office/drawing/2014/main" val="10008"/>
                  </a:ext>
                </a:extLst>
              </a:tr>
            </a:tbl>
          </a:graphicData>
        </a:graphic>
      </p:graphicFrame>
      <p:sp>
        <p:nvSpPr>
          <p:cNvPr id="10" name="TextBox 9">
            <a:extLst>
              <a:ext uri="{FF2B5EF4-FFF2-40B4-BE49-F238E27FC236}">
                <a16:creationId xmlns:a16="http://schemas.microsoft.com/office/drawing/2014/main" id="{5F18892B-A9AB-47C4-3391-7E89FB8B270A}"/>
              </a:ext>
            </a:extLst>
          </p:cNvPr>
          <p:cNvSpPr txBox="1"/>
          <p:nvPr/>
        </p:nvSpPr>
        <p:spPr>
          <a:xfrm>
            <a:off x="5876950" y="1937255"/>
            <a:ext cx="4846156" cy="738664"/>
          </a:xfrm>
          <a:prstGeom prst="rect">
            <a:avLst/>
          </a:prstGeom>
          <a:noFill/>
        </p:spPr>
        <p:txBody>
          <a:bodyPr wrap="square" rtlCol="0">
            <a:spAutoFit/>
          </a:bodyPr>
          <a:lstStyle/>
          <a:p>
            <a:pPr marL="0">
              <a:spcBef>
                <a:spcPts val="3000"/>
              </a:spcBef>
            </a:pPr>
            <a:r>
              <a:rPr lang="en-CH" sz="1400" dirty="0">
                <a:solidFill>
                  <a:prstClr val="black"/>
                </a:solidFill>
                <a:latin typeface="Helvetica" pitchFamily="2" charset="0"/>
                <a:ea typeface="Helvetica Light" charset="0"/>
                <a:cs typeface="Helvetica Light" charset="0"/>
                <a:sym typeface="Wingdings" pitchFamily="2" charset="2"/>
              </a:rPr>
              <a:t>Huge experimental programme, some channels suffer from large backgrounds, huge improvements from smart analysis techniques and machine learning</a:t>
            </a:r>
          </a:p>
        </p:txBody>
      </p:sp>
      <p:sp>
        <p:nvSpPr>
          <p:cNvPr id="11" name="TextBox 10">
            <a:extLst>
              <a:ext uri="{FF2B5EF4-FFF2-40B4-BE49-F238E27FC236}">
                <a16:creationId xmlns:a16="http://schemas.microsoft.com/office/drawing/2014/main" id="{67AA58EA-915E-B90A-00F8-588181AA7959}"/>
              </a:ext>
            </a:extLst>
          </p:cNvPr>
          <p:cNvSpPr txBox="1"/>
          <p:nvPr/>
        </p:nvSpPr>
        <p:spPr>
          <a:xfrm>
            <a:off x="5749131" y="6087646"/>
            <a:ext cx="3070071" cy="246221"/>
          </a:xfrm>
          <a:prstGeom prst="rect">
            <a:avLst/>
          </a:prstGeom>
          <a:noFill/>
        </p:spPr>
        <p:txBody>
          <a:bodyPr wrap="none" rtlCol="0">
            <a:spAutoFit/>
          </a:bodyPr>
          <a:lstStyle/>
          <a:p>
            <a:pPr marL="0">
              <a:spcBef>
                <a:spcPts val="3000"/>
              </a:spcBef>
            </a:pPr>
            <a:r>
              <a:rPr lang="en-CH" sz="1000" dirty="0">
                <a:solidFill>
                  <a:schemeClr val="tx1">
                    <a:lumMod val="50000"/>
                    <a:lumOff val="50000"/>
                  </a:schemeClr>
                </a:solidFill>
                <a:latin typeface="Helvetica Light" charset="0"/>
                <a:ea typeface="Helvetica Light" charset="0"/>
                <a:cs typeface="Helvetica Light" charset="0"/>
                <a:sym typeface="Wingdings" pitchFamily="2" charset="2"/>
              </a:rPr>
              <a:t>In grey: evidence for decays, but not observed yet</a:t>
            </a:r>
          </a:p>
        </p:txBody>
      </p:sp>
    </p:spTree>
    <p:extLst>
      <p:ext uri="{BB962C8B-B14F-4D97-AF65-F5344CB8AC3E}">
        <p14:creationId xmlns:p14="http://schemas.microsoft.com/office/powerpoint/2010/main" val="34979706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2" name="TextBox 1">
            <a:extLst>
              <a:ext uri="{FF2B5EF4-FFF2-40B4-BE49-F238E27FC236}">
                <a16:creationId xmlns:a16="http://schemas.microsoft.com/office/drawing/2014/main" id="{9E05C72C-B7E7-DF32-6C0D-50E368B5E71B}"/>
              </a:ext>
            </a:extLst>
          </p:cNvPr>
          <p:cNvSpPr txBox="1"/>
          <p:nvPr/>
        </p:nvSpPr>
        <p:spPr>
          <a:xfrm>
            <a:off x="0" y="518751"/>
            <a:ext cx="3403600" cy="1754326"/>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sp>
        <p:nvSpPr>
          <p:cNvPr id="12" name="Rounded Rectangle 11">
            <a:extLst>
              <a:ext uri="{FF2B5EF4-FFF2-40B4-BE49-F238E27FC236}">
                <a16:creationId xmlns:a16="http://schemas.microsoft.com/office/drawing/2014/main" id="{D77166B7-7BBE-8140-57EF-D2B61A9E000D}"/>
              </a:ext>
            </a:extLst>
          </p:cNvPr>
          <p:cNvSpPr/>
          <p:nvPr/>
        </p:nvSpPr>
        <p:spPr>
          <a:xfrm>
            <a:off x="5372100" y="660400"/>
            <a:ext cx="5778499" cy="5797116"/>
          </a:xfrm>
          <a:prstGeom prst="roundRect">
            <a:avLst>
              <a:gd name="adj" fmla="val 801"/>
            </a:avLst>
          </a:prstGeom>
          <a:solidFill>
            <a:schemeClr val="bg1"/>
          </a:solidFill>
        </p:spPr>
        <p:txBody>
          <a:bodyPr wrap="square" rtlCol="0" anchor="ctr">
            <a:spAutoFit/>
          </a:bodyPr>
          <a:lstStyle/>
          <a:p>
            <a:pPr algn="l"/>
            <a:endParaRPr lang="en-CH" sz="1600">
              <a:latin typeface="Helvetica" pitchFamily="2" charset="0"/>
            </a:endParaRPr>
          </a:p>
        </p:txBody>
      </p:sp>
      <p:pic>
        <p:nvPicPr>
          <p:cNvPr id="13" name="Picture 12">
            <a:extLst>
              <a:ext uri="{FF2B5EF4-FFF2-40B4-BE49-F238E27FC236}">
                <a16:creationId xmlns:a16="http://schemas.microsoft.com/office/drawing/2014/main" id="{786B6A7B-A44E-B128-6F8E-EE056D3B80AB}"/>
              </a:ext>
            </a:extLst>
          </p:cNvPr>
          <p:cNvPicPr>
            <a:picLocks noChangeAspect="1"/>
          </p:cNvPicPr>
          <p:nvPr/>
        </p:nvPicPr>
        <p:blipFill rotWithShape="1">
          <a:blip r:embed="rId3"/>
          <a:srcRect l="6103" t="2940" r="7105" b="3800"/>
          <a:stretch/>
        </p:blipFill>
        <p:spPr>
          <a:xfrm>
            <a:off x="5588000" y="774931"/>
            <a:ext cx="5330495" cy="5596367"/>
          </a:xfrm>
          <a:prstGeom prst="rect">
            <a:avLst/>
          </a:prstGeom>
        </p:spPr>
      </p:pic>
      <p:sp>
        <p:nvSpPr>
          <p:cNvPr id="15" name="ZoneTexte 8">
            <a:extLst>
              <a:ext uri="{FF2B5EF4-FFF2-40B4-BE49-F238E27FC236}">
                <a16:creationId xmlns:a16="http://schemas.microsoft.com/office/drawing/2014/main" id="{5F51D6EA-2AAA-4249-2A55-88431E0F3121}"/>
              </a:ext>
            </a:extLst>
          </p:cNvPr>
          <p:cNvSpPr txBox="1"/>
          <p:nvPr/>
        </p:nvSpPr>
        <p:spPr>
          <a:xfrm>
            <a:off x="5422901" y="6162847"/>
            <a:ext cx="3662705" cy="261610"/>
          </a:xfrm>
          <a:prstGeom prst="rect">
            <a:avLst/>
          </a:prstGeom>
          <a:noFill/>
        </p:spPr>
        <p:txBody>
          <a:bodyPr wrap="square" rtlCol="0">
            <a:spAutoFit/>
          </a:bodyPr>
          <a:lstStyle/>
          <a:p>
            <a:pPr>
              <a:spcBef>
                <a:spcPts val="3000"/>
              </a:spcBef>
            </a:pPr>
            <a:r>
              <a:rPr lang="en-GB" sz="1100" dirty="0">
                <a:solidFill>
                  <a:schemeClr val="bg1">
                    <a:lumMod val="50000"/>
                  </a:schemeClr>
                </a:solidFill>
                <a:latin typeface="Helvetica Light" charset="0"/>
                <a:ea typeface="Helvetica Light" charset="0"/>
                <a:cs typeface="Helvetica Light" charset="0"/>
                <a:sym typeface="Wingdings" pitchFamily="2" charset="2"/>
                <a:hlinkClick r:id="rId4"/>
              </a:rPr>
              <a:t>Nature 607, 52 (2022</a:t>
            </a:r>
            <a:r>
              <a:rPr lang="en-GB" sz="1100" dirty="0">
                <a:solidFill>
                  <a:schemeClr val="bg1">
                    <a:lumMod val="50000"/>
                  </a:schemeClr>
                </a:solidFill>
                <a:latin typeface="Helvetica Light" charset="0"/>
                <a:ea typeface="Helvetica Light" charset="0"/>
                <a:cs typeface="Helvetica Light" charset="0"/>
                <a:sym typeface="Wingdings" pitchFamily="2" charset="2"/>
              </a:rPr>
              <a:t>)</a:t>
            </a:r>
          </a:p>
        </p:txBody>
      </p:sp>
      <p:pic>
        <p:nvPicPr>
          <p:cNvPr id="3" name="unknown.pdf" descr="unknown.pdf">
            <a:extLst>
              <a:ext uri="{FF2B5EF4-FFF2-40B4-BE49-F238E27FC236}">
                <a16:creationId xmlns:a16="http://schemas.microsoft.com/office/drawing/2014/main" id="{188D953D-1A97-9619-1969-1749370D5E64}"/>
              </a:ext>
            </a:extLst>
          </p:cNvPr>
          <p:cNvPicPr>
            <a:picLocks noChangeAspect="1"/>
          </p:cNvPicPr>
          <p:nvPr/>
        </p:nvPicPr>
        <p:blipFill>
          <a:blip r:embed="rId5"/>
          <a:stretch>
            <a:fillRect/>
          </a:stretch>
        </p:blipFill>
        <p:spPr>
          <a:xfrm>
            <a:off x="2521131" y="2813223"/>
            <a:ext cx="2743019" cy="3644293"/>
          </a:xfrm>
          <a:prstGeom prst="rect">
            <a:avLst/>
          </a:prstGeom>
          <a:ln w="12700">
            <a:miter lim="400000"/>
          </a:ln>
        </p:spPr>
      </p:pic>
    </p:spTree>
    <p:extLst>
      <p:ext uri="{BB962C8B-B14F-4D97-AF65-F5344CB8AC3E}">
        <p14:creationId xmlns:p14="http://schemas.microsoft.com/office/powerpoint/2010/main" val="1993526612"/>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pic>
        <p:nvPicPr>
          <p:cNvPr id="6" name="Picture 5">
            <a:extLst>
              <a:ext uri="{FF2B5EF4-FFF2-40B4-BE49-F238E27FC236}">
                <a16:creationId xmlns:a16="http://schemas.microsoft.com/office/drawing/2014/main" id="{02F36D02-1F1F-B64C-B9F4-95DEEBFD7B43}"/>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2" name="TextBox 1">
            <a:extLst>
              <a:ext uri="{FF2B5EF4-FFF2-40B4-BE49-F238E27FC236}">
                <a16:creationId xmlns:a16="http://schemas.microsoft.com/office/drawing/2014/main" id="{9E05C72C-B7E7-DF32-6C0D-50E368B5E71B}"/>
              </a:ext>
            </a:extLst>
          </p:cNvPr>
          <p:cNvSpPr txBox="1"/>
          <p:nvPr/>
        </p:nvSpPr>
        <p:spPr>
          <a:xfrm>
            <a:off x="0" y="518751"/>
            <a:ext cx="3403600" cy="1754326"/>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sp>
        <p:nvSpPr>
          <p:cNvPr id="7" name="Rounded Rectangle 6">
            <a:extLst>
              <a:ext uri="{FF2B5EF4-FFF2-40B4-BE49-F238E27FC236}">
                <a16:creationId xmlns:a16="http://schemas.microsoft.com/office/drawing/2014/main" id="{939519A8-A23E-7FC7-1437-890ED6C17627}"/>
              </a:ext>
            </a:extLst>
          </p:cNvPr>
          <p:cNvSpPr/>
          <p:nvPr/>
        </p:nvSpPr>
        <p:spPr>
          <a:xfrm>
            <a:off x="5372100" y="1213856"/>
            <a:ext cx="5778498" cy="5047244"/>
          </a:xfrm>
          <a:prstGeom prst="roundRect">
            <a:avLst>
              <a:gd name="adj" fmla="val 801"/>
            </a:avLst>
          </a:prstGeom>
          <a:solidFill>
            <a:schemeClr val="bg1"/>
          </a:solidFill>
        </p:spPr>
        <p:txBody>
          <a:bodyPr wrap="square" rtlCol="0" anchor="ctr">
            <a:spAutoFit/>
          </a:bodyPr>
          <a:lstStyle/>
          <a:p>
            <a:pPr algn="l"/>
            <a:endParaRPr lang="en-CH" sz="1600">
              <a:latin typeface="Helvetica" pitchFamily="2" charset="0"/>
            </a:endParaRPr>
          </a:p>
        </p:txBody>
      </p:sp>
      <p:sp>
        <p:nvSpPr>
          <p:cNvPr id="3" name="TextBox 2">
            <a:extLst>
              <a:ext uri="{FF2B5EF4-FFF2-40B4-BE49-F238E27FC236}">
                <a16:creationId xmlns:a16="http://schemas.microsoft.com/office/drawing/2014/main" id="{9E890614-2DE0-40AD-C64D-109B444D2F30}"/>
              </a:ext>
            </a:extLst>
          </p:cNvPr>
          <p:cNvSpPr txBox="1"/>
          <p:nvPr/>
        </p:nvSpPr>
        <p:spPr>
          <a:xfrm>
            <a:off x="5787792" y="1410272"/>
            <a:ext cx="5094188" cy="4416594"/>
          </a:xfrm>
          <a:prstGeom prst="rect">
            <a:avLst/>
          </a:prstGeom>
          <a:noFill/>
        </p:spPr>
        <p:txBody>
          <a:bodyPr wrap="square" rtlCol="0">
            <a:spAutoFit/>
          </a:bodyPr>
          <a:lstStyle/>
          <a:p>
            <a:pPr marL="0">
              <a:spcBef>
                <a:spcPts val="3000"/>
              </a:spcBef>
            </a:pPr>
            <a:r>
              <a:rPr lang="en-CH" sz="1600" b="1" dirty="0">
                <a:solidFill>
                  <a:prstClr val="black"/>
                </a:solidFill>
                <a:latin typeface="Helvetica" pitchFamily="2" charset="0"/>
                <a:ea typeface="Helvetica Light" charset="0"/>
                <a:cs typeface="Helvetica Light" charset="0"/>
                <a:sym typeface="Wingdings" pitchFamily="2" charset="2"/>
              </a:rPr>
              <a:t>The Higgs boson and open questions in particle physics and cosmology</a:t>
            </a:r>
          </a:p>
          <a:p>
            <a:pPr marL="285750" indent="-285750">
              <a:spcBef>
                <a:spcPts val="18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Why is the Higgs boson so light?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boson elementary or composite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Do Higgs interactions violate matter-antimatter symmetry?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boson unique?</a:t>
            </a:r>
          </a:p>
          <a:p>
            <a:pPr marL="285750" indent="-285750">
              <a:spcBef>
                <a:spcPts val="1200"/>
              </a:spcBef>
              <a:buFont typeface="Arial" panose="020B0604020202020204" pitchFamily="34" charset="0"/>
              <a:buChar char="•"/>
            </a:pPr>
            <a:r>
              <a:rPr lang="en-US" sz="1400" dirty="0">
                <a:solidFill>
                  <a:prstClr val="black"/>
                </a:solidFill>
                <a:latin typeface="Helvetica" pitchFamily="2" charset="0"/>
                <a:ea typeface="Helvetica Light" charset="0"/>
                <a:cs typeface="Helvetica Light" charset="0"/>
                <a:sym typeface="Wingdings" pitchFamily="2" charset="2"/>
              </a:rPr>
              <a:t>Does the Higgs boson couple to dark matter?</a:t>
            </a:r>
            <a:endParaRPr lang="en-CH" sz="1400" dirty="0">
              <a:solidFill>
                <a:prstClr val="black"/>
              </a:solidFill>
              <a:latin typeface="Helvetica" pitchFamily="2" charset="0"/>
              <a:ea typeface="Helvetica Light" charset="0"/>
              <a:cs typeface="Helvetica Light" charset="0"/>
              <a:sym typeface="Wingdings" pitchFamily="2" charset="2"/>
            </a:endParaRP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is the origin of the large mass hierarchy in the Standard Model?</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vacuum metastable?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field connected with cosmic inflation?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Why is the dark energy in the universe so much smaller than the Higgs vacuum energy?</a:t>
            </a:r>
          </a:p>
        </p:txBody>
      </p:sp>
      <p:sp>
        <p:nvSpPr>
          <p:cNvPr id="5" name="Rectangle 4">
            <a:extLst>
              <a:ext uri="{FF2B5EF4-FFF2-40B4-BE49-F238E27FC236}">
                <a16:creationId xmlns:a16="http://schemas.microsoft.com/office/drawing/2014/main" id="{D12F8D56-465D-F436-5BCF-67BEC099E1F2}"/>
              </a:ext>
            </a:extLst>
          </p:cNvPr>
          <p:cNvSpPr/>
          <p:nvPr/>
        </p:nvSpPr>
        <p:spPr>
          <a:xfrm>
            <a:off x="466610" y="2869583"/>
            <a:ext cx="4905490" cy="821407"/>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The Higgs sector is directly connected with very profound and crucial questions</a:t>
            </a:r>
            <a:endParaRPr lang="en-GB" sz="1200" dirty="0">
              <a:solidFill>
                <a:schemeClr val="bg1"/>
              </a:solidFill>
              <a:latin typeface="Helvetica Light" panose="020B0403020202020204" pitchFamily="34" charset="0"/>
              <a:ea typeface="Helvetica Light" charset="0"/>
              <a:cs typeface="Helvetica Light" charset="0"/>
            </a:endParaRPr>
          </a:p>
        </p:txBody>
      </p:sp>
    </p:spTree>
    <p:extLst>
      <p:ext uri="{BB962C8B-B14F-4D97-AF65-F5344CB8AC3E}">
        <p14:creationId xmlns:p14="http://schemas.microsoft.com/office/powerpoint/2010/main" val="3620455800"/>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A3A64-A166-20F0-A141-1051D3ED01C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93A924F-2288-A33F-E2CB-AE2EA4AD8290}"/>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pic>
        <p:nvPicPr>
          <p:cNvPr id="6" name="Picture 5">
            <a:extLst>
              <a:ext uri="{FF2B5EF4-FFF2-40B4-BE49-F238E27FC236}">
                <a16:creationId xmlns:a16="http://schemas.microsoft.com/office/drawing/2014/main" id="{5BFD499A-BC1D-087B-CBF8-EC5BD551824A}"/>
              </a:ext>
            </a:extLst>
          </p:cNvPr>
          <p:cNvPicPr>
            <a:picLocks noChangeAspect="1"/>
          </p:cNvPicPr>
          <p:nvPr/>
        </p:nvPicPr>
        <p:blipFill rotWithShape="1">
          <a:blip r:embed="rId2"/>
          <a:srcRect l="1069"/>
          <a:stretch/>
        </p:blipFill>
        <p:spPr>
          <a:xfrm>
            <a:off x="1034716" y="1793"/>
            <a:ext cx="9506152" cy="6854414"/>
          </a:xfrm>
          <a:prstGeom prst="rect">
            <a:avLst/>
          </a:prstGeom>
        </p:spPr>
      </p:pic>
      <p:sp>
        <p:nvSpPr>
          <p:cNvPr id="2" name="TextBox 1">
            <a:extLst>
              <a:ext uri="{FF2B5EF4-FFF2-40B4-BE49-F238E27FC236}">
                <a16:creationId xmlns:a16="http://schemas.microsoft.com/office/drawing/2014/main" id="{2BCFD4F5-1A8A-B184-C7A0-30FEF1E02729}"/>
              </a:ext>
            </a:extLst>
          </p:cNvPr>
          <p:cNvSpPr txBox="1"/>
          <p:nvPr/>
        </p:nvSpPr>
        <p:spPr>
          <a:xfrm>
            <a:off x="0" y="518751"/>
            <a:ext cx="3403600" cy="1754326"/>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The Higgs	 	mechanism 	is real !</a:t>
            </a:r>
            <a:endParaRPr lang="en-GB" sz="3600" dirty="0">
              <a:solidFill>
                <a:schemeClr val="bg1"/>
              </a:solidFill>
              <a:latin typeface="Helvetica" pitchFamily="2" charset="0"/>
              <a:ea typeface="Trebuchet MS" pitchFamily="-84" charset="0"/>
              <a:cs typeface="Helvetica Light"/>
            </a:endParaRPr>
          </a:p>
        </p:txBody>
      </p:sp>
      <p:sp>
        <p:nvSpPr>
          <p:cNvPr id="7" name="Rounded Rectangle 6">
            <a:extLst>
              <a:ext uri="{FF2B5EF4-FFF2-40B4-BE49-F238E27FC236}">
                <a16:creationId xmlns:a16="http://schemas.microsoft.com/office/drawing/2014/main" id="{A0A94C68-BCFC-7BA9-E3CE-BDBC3D8C1A35}"/>
              </a:ext>
            </a:extLst>
          </p:cNvPr>
          <p:cNvSpPr/>
          <p:nvPr/>
        </p:nvSpPr>
        <p:spPr>
          <a:xfrm>
            <a:off x="5372100" y="1213856"/>
            <a:ext cx="5778498" cy="5047244"/>
          </a:xfrm>
          <a:prstGeom prst="roundRect">
            <a:avLst>
              <a:gd name="adj" fmla="val 801"/>
            </a:avLst>
          </a:prstGeom>
          <a:solidFill>
            <a:schemeClr val="bg1"/>
          </a:solidFill>
        </p:spPr>
        <p:txBody>
          <a:bodyPr wrap="square" rtlCol="0" anchor="ctr">
            <a:spAutoFit/>
          </a:bodyPr>
          <a:lstStyle/>
          <a:p>
            <a:pPr algn="l"/>
            <a:endParaRPr lang="en-CH" sz="1600">
              <a:latin typeface="Helvetica" pitchFamily="2" charset="0"/>
            </a:endParaRPr>
          </a:p>
        </p:txBody>
      </p:sp>
      <p:sp>
        <p:nvSpPr>
          <p:cNvPr id="3" name="TextBox 2">
            <a:extLst>
              <a:ext uri="{FF2B5EF4-FFF2-40B4-BE49-F238E27FC236}">
                <a16:creationId xmlns:a16="http://schemas.microsoft.com/office/drawing/2014/main" id="{284887F0-03A4-A59E-20AA-A96F80B79468}"/>
              </a:ext>
            </a:extLst>
          </p:cNvPr>
          <p:cNvSpPr txBox="1"/>
          <p:nvPr/>
        </p:nvSpPr>
        <p:spPr>
          <a:xfrm>
            <a:off x="5787792" y="1410272"/>
            <a:ext cx="5094188" cy="4416594"/>
          </a:xfrm>
          <a:prstGeom prst="rect">
            <a:avLst/>
          </a:prstGeom>
          <a:noFill/>
        </p:spPr>
        <p:txBody>
          <a:bodyPr wrap="square" rtlCol="0">
            <a:spAutoFit/>
          </a:bodyPr>
          <a:lstStyle/>
          <a:p>
            <a:pPr marL="0">
              <a:spcBef>
                <a:spcPts val="3000"/>
              </a:spcBef>
            </a:pPr>
            <a:r>
              <a:rPr lang="en-CH" sz="1600" b="1" dirty="0">
                <a:solidFill>
                  <a:prstClr val="black"/>
                </a:solidFill>
                <a:latin typeface="Helvetica" pitchFamily="2" charset="0"/>
                <a:ea typeface="Helvetica Light" charset="0"/>
                <a:cs typeface="Helvetica Light" charset="0"/>
                <a:sym typeface="Wingdings" pitchFamily="2" charset="2"/>
              </a:rPr>
              <a:t>The Higgs boson and open questions in particle physics and cosmology</a:t>
            </a:r>
          </a:p>
          <a:p>
            <a:pPr marL="285750" indent="-285750">
              <a:spcBef>
                <a:spcPts val="18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Why is the Higgs boson so light?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boson elementary or composite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Do Higgs interactions violate matter-antimatter symmetry?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boson unique?</a:t>
            </a:r>
          </a:p>
          <a:p>
            <a:pPr marL="285750" indent="-285750">
              <a:spcBef>
                <a:spcPts val="1200"/>
              </a:spcBef>
              <a:buFont typeface="Arial" panose="020B0604020202020204" pitchFamily="34" charset="0"/>
              <a:buChar char="•"/>
            </a:pPr>
            <a:r>
              <a:rPr lang="en-US" sz="1400" dirty="0">
                <a:solidFill>
                  <a:prstClr val="black"/>
                </a:solidFill>
                <a:latin typeface="Helvetica" pitchFamily="2" charset="0"/>
                <a:ea typeface="Helvetica Light" charset="0"/>
                <a:cs typeface="Helvetica Light" charset="0"/>
                <a:sym typeface="Wingdings" pitchFamily="2" charset="2"/>
              </a:rPr>
              <a:t>Does the Higgs boson couple to dark matter?</a:t>
            </a:r>
            <a:endParaRPr lang="en-CH" sz="1400" dirty="0">
              <a:solidFill>
                <a:prstClr val="black"/>
              </a:solidFill>
              <a:latin typeface="Helvetica" pitchFamily="2" charset="0"/>
              <a:ea typeface="Helvetica Light" charset="0"/>
              <a:cs typeface="Helvetica Light" charset="0"/>
              <a:sym typeface="Wingdings" pitchFamily="2" charset="2"/>
            </a:endParaRP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What is the origin of the large mass hierarchy in the Standard Model?</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vacuum metastable? </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Is the Higgs field connected with cosmic inflation?</a:t>
            </a:r>
          </a:p>
          <a:p>
            <a:pPr marL="285750" indent="-285750">
              <a:spcBef>
                <a:spcPts val="1200"/>
              </a:spcBef>
              <a:buFont typeface="Arial" panose="020B0604020202020204" pitchFamily="34" charset="0"/>
              <a:buChar char="•"/>
            </a:pPr>
            <a:r>
              <a:rPr lang="en-CH" sz="1400" dirty="0">
                <a:solidFill>
                  <a:prstClr val="black"/>
                </a:solidFill>
                <a:latin typeface="Helvetica" pitchFamily="2" charset="0"/>
                <a:ea typeface="Helvetica Light" charset="0"/>
                <a:cs typeface="Helvetica Light" charset="0"/>
                <a:sym typeface="Wingdings" pitchFamily="2" charset="2"/>
              </a:rPr>
              <a:t>Why is the dark energy in the universe so much smaller than the Higgs vacuum energy?</a:t>
            </a:r>
          </a:p>
        </p:txBody>
      </p:sp>
      <p:sp>
        <p:nvSpPr>
          <p:cNvPr id="8" name="Rectangle 7">
            <a:extLst>
              <a:ext uri="{FF2B5EF4-FFF2-40B4-BE49-F238E27FC236}">
                <a16:creationId xmlns:a16="http://schemas.microsoft.com/office/drawing/2014/main" id="{1D656482-1178-C42E-173C-CFDD28767CAB}"/>
              </a:ext>
            </a:extLst>
          </p:cNvPr>
          <p:cNvSpPr/>
          <p:nvPr/>
        </p:nvSpPr>
        <p:spPr>
          <a:xfrm>
            <a:off x="466610" y="2869583"/>
            <a:ext cx="4905490" cy="1864770"/>
          </a:xfrm>
          <a:prstGeom prst="rect">
            <a:avLst/>
          </a:prstGeom>
          <a:solidFill>
            <a:schemeClr val="tx1"/>
          </a:solidFill>
        </p:spPr>
        <p:txBody>
          <a:bodyPr wrap="square" tIns="144000" rIns="18000" bIns="144000">
            <a:spAutoFit/>
          </a:bodyPr>
          <a:lstStyle/>
          <a:p>
            <a:pPr>
              <a:lnSpc>
                <a:spcPct val="110000"/>
              </a:lnSpc>
              <a:spcBef>
                <a:spcPts val="2800"/>
              </a:spcBef>
            </a:pPr>
            <a:r>
              <a:rPr lang="en-GB" sz="1600" dirty="0">
                <a:solidFill>
                  <a:schemeClr val="bg1"/>
                </a:solidFill>
                <a:latin typeface="Helvetica" pitchFamily="2" charset="0"/>
                <a:ea typeface="Helvetica Light" charset="0"/>
                <a:cs typeface="Helvetica Light" charset="0"/>
              </a:rPr>
              <a:t>The Higgs sector is directly connected with very profound and crucial questions</a:t>
            </a:r>
          </a:p>
          <a:p>
            <a:pPr>
              <a:lnSpc>
                <a:spcPct val="110000"/>
              </a:lnSpc>
              <a:spcBef>
                <a:spcPts val="1800"/>
              </a:spcBef>
            </a:pPr>
            <a:r>
              <a:rPr lang="en-GB" sz="1600" dirty="0">
                <a:solidFill>
                  <a:srgbClr val="FFFF00"/>
                </a:solidFill>
                <a:latin typeface="Helvetica" pitchFamily="2" charset="0"/>
                <a:ea typeface="Helvetica Light" charset="0"/>
                <a:cs typeface="Helvetica Light" charset="0"/>
              </a:rPr>
              <a:t>The Higgs boson discovery allows us to directly study this sector, </a:t>
            </a:r>
            <a:r>
              <a:rPr lang="en-GB" sz="1600" b="1" dirty="0">
                <a:solidFill>
                  <a:srgbClr val="FFFF00"/>
                </a:solidFill>
                <a:latin typeface="Helvetica" pitchFamily="2" charset="0"/>
                <a:ea typeface="Helvetica Light" charset="0"/>
                <a:cs typeface="Helvetica Light" charset="0"/>
              </a:rPr>
              <a:t>requiring a broad experimental programme that will extend over decades </a:t>
            </a:r>
          </a:p>
        </p:txBody>
      </p:sp>
    </p:spTree>
    <p:extLst>
      <p:ext uri="{BB962C8B-B14F-4D97-AF65-F5344CB8AC3E}">
        <p14:creationId xmlns:p14="http://schemas.microsoft.com/office/powerpoint/2010/main" val="1020910912"/>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5" name="Picture 4">
            <a:extLst>
              <a:ext uri="{FF2B5EF4-FFF2-40B4-BE49-F238E27FC236}">
                <a16:creationId xmlns:a16="http://schemas.microsoft.com/office/drawing/2014/main" id="{4549770B-9677-4440-AB2C-342D09C201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1915" y="0"/>
            <a:ext cx="10389032" cy="6858000"/>
          </a:xfrm>
          <a:prstGeom prst="rect">
            <a:avLst/>
          </a:prstGeom>
        </p:spPr>
      </p:pic>
      <p:sp>
        <p:nvSpPr>
          <p:cNvPr id="6" name="TextBox 5">
            <a:extLst>
              <a:ext uri="{FF2B5EF4-FFF2-40B4-BE49-F238E27FC236}">
                <a16:creationId xmlns:a16="http://schemas.microsoft.com/office/drawing/2014/main" id="{504ADCF2-247F-7B79-B049-3DDB0A33DD09}"/>
              </a:ext>
            </a:extLst>
          </p:cNvPr>
          <p:cNvSpPr txBox="1"/>
          <p:nvPr/>
        </p:nvSpPr>
        <p:spPr>
          <a:xfrm>
            <a:off x="0" y="518751"/>
            <a:ext cx="8446168"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Deep searches for new phenomena</a:t>
            </a:r>
            <a:endParaRPr lang="en-GB" sz="3600" dirty="0">
              <a:solidFill>
                <a:schemeClr val="bg1"/>
              </a:solidFill>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2998626410"/>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5" name="Picture 4">
            <a:extLst>
              <a:ext uri="{FF2B5EF4-FFF2-40B4-BE49-F238E27FC236}">
                <a16:creationId xmlns:a16="http://schemas.microsoft.com/office/drawing/2014/main" id="{4549770B-9677-4440-AB2C-342D09C201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1915" y="0"/>
            <a:ext cx="10389032" cy="6858000"/>
          </a:xfrm>
          <a:prstGeom prst="rect">
            <a:avLst/>
          </a:prstGeom>
        </p:spPr>
      </p:pic>
      <p:sp>
        <p:nvSpPr>
          <p:cNvPr id="6" name="TextBox 5">
            <a:extLst>
              <a:ext uri="{FF2B5EF4-FFF2-40B4-BE49-F238E27FC236}">
                <a16:creationId xmlns:a16="http://schemas.microsoft.com/office/drawing/2014/main" id="{BD924B08-3262-5144-B569-EE8C181C3A2C}"/>
              </a:ext>
            </a:extLst>
          </p:cNvPr>
          <p:cNvSpPr txBox="1"/>
          <p:nvPr/>
        </p:nvSpPr>
        <p:spPr>
          <a:xfrm>
            <a:off x="0" y="518751"/>
            <a:ext cx="8446168"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a:solidFill>
                  <a:schemeClr val="bg1"/>
                </a:solidFill>
                <a:latin typeface="Helvetica" pitchFamily="2" charset="0"/>
                <a:ea typeface="Trebuchet MS" pitchFamily="-84" charset="0"/>
                <a:cs typeface="Helvetica Light"/>
              </a:rPr>
              <a:t>Are quarks elementary particles?</a:t>
            </a:r>
            <a:endParaRPr lang="en-GB" sz="3600">
              <a:solidFill>
                <a:schemeClr val="bg1"/>
              </a:solidFill>
              <a:latin typeface="Helvetica" pitchFamily="2" charset="0"/>
              <a:ea typeface="Trebuchet MS" pitchFamily="-84" charset="0"/>
              <a:cs typeface="Helvetica Light"/>
            </a:endParaRPr>
          </a:p>
        </p:txBody>
      </p:sp>
      <p:sp>
        <p:nvSpPr>
          <p:cNvPr id="3" name="Rounded Rectangle 2">
            <a:extLst>
              <a:ext uri="{FF2B5EF4-FFF2-40B4-BE49-F238E27FC236}">
                <a16:creationId xmlns:a16="http://schemas.microsoft.com/office/drawing/2014/main" id="{17E0F270-0E30-3944-604E-BE2409CFFD67}"/>
              </a:ext>
            </a:extLst>
          </p:cNvPr>
          <p:cNvSpPr/>
          <p:nvPr/>
        </p:nvSpPr>
        <p:spPr>
          <a:xfrm>
            <a:off x="1637188" y="2193962"/>
            <a:ext cx="8263168" cy="2784437"/>
          </a:xfrm>
          <a:prstGeom prst="roundRect">
            <a:avLst>
              <a:gd name="adj" fmla="val 3538"/>
            </a:avLst>
          </a:prstGeom>
          <a:solidFill>
            <a:schemeClr val="bg1"/>
          </a:solidFill>
        </p:spPr>
        <p:txBody>
          <a:bodyPr wrap="square" rtlCol="0" anchor="ctr">
            <a:spAutoFit/>
          </a:bodyPr>
          <a:lstStyle/>
          <a:p>
            <a:pPr algn="l"/>
            <a:endParaRPr lang="en-CH" sz="1600">
              <a:latin typeface="Helvetica" pitchFamily="2" charset="0"/>
            </a:endParaRPr>
          </a:p>
        </p:txBody>
      </p:sp>
      <p:pic>
        <p:nvPicPr>
          <p:cNvPr id="7" name="Picture 6">
            <a:extLst>
              <a:ext uri="{FF2B5EF4-FFF2-40B4-BE49-F238E27FC236}">
                <a16:creationId xmlns:a16="http://schemas.microsoft.com/office/drawing/2014/main" id="{AC21ABF8-B69F-4BB4-8A62-7B31F0373477}"/>
              </a:ext>
            </a:extLst>
          </p:cNvPr>
          <p:cNvPicPr>
            <a:picLocks noChangeAspect="1"/>
          </p:cNvPicPr>
          <p:nvPr/>
        </p:nvPicPr>
        <p:blipFill>
          <a:blip r:embed="rId3"/>
          <a:stretch>
            <a:fillRect/>
          </a:stretch>
        </p:blipFill>
        <p:spPr>
          <a:xfrm>
            <a:off x="1814774" y="2150427"/>
            <a:ext cx="7780458" cy="2700276"/>
          </a:xfrm>
          <a:prstGeom prst="rect">
            <a:avLst/>
          </a:prstGeom>
        </p:spPr>
      </p:pic>
      <p:sp>
        <p:nvSpPr>
          <p:cNvPr id="8" name="TextBox 7">
            <a:extLst>
              <a:ext uri="{FF2B5EF4-FFF2-40B4-BE49-F238E27FC236}">
                <a16:creationId xmlns:a16="http://schemas.microsoft.com/office/drawing/2014/main" id="{5C08303F-0758-5684-8300-80F51D6D4A1C}"/>
              </a:ext>
            </a:extLst>
          </p:cNvPr>
          <p:cNvSpPr txBox="1"/>
          <p:nvPr/>
        </p:nvSpPr>
        <p:spPr>
          <a:xfrm>
            <a:off x="8973421" y="2239119"/>
            <a:ext cx="408205" cy="523220"/>
          </a:xfrm>
          <a:prstGeom prst="rect">
            <a:avLst/>
          </a:prstGeom>
          <a:noFill/>
        </p:spPr>
        <p:txBody>
          <a:bodyPr wrap="square" rtlCol="0">
            <a:spAutoFit/>
          </a:bodyPr>
          <a:lstStyle/>
          <a:p>
            <a:pPr marL="0">
              <a:spcBef>
                <a:spcPts val="3000"/>
              </a:spcBef>
            </a:pPr>
            <a:r>
              <a:rPr lang="en-CH" sz="2800" b="1">
                <a:solidFill>
                  <a:srgbClr val="BC010A"/>
                </a:solidFill>
                <a:latin typeface="Helvetica" pitchFamily="2" charset="0"/>
                <a:ea typeface="Helvetica Light" charset="0"/>
                <a:cs typeface="Helvetica Light" charset="0"/>
                <a:sym typeface="Wingdings" pitchFamily="2" charset="2"/>
              </a:rPr>
              <a:t>?</a:t>
            </a:r>
            <a:endParaRPr lang="en-CH" sz="1200" b="1">
              <a:solidFill>
                <a:srgbClr val="BC010A"/>
              </a:solidFill>
              <a:latin typeface="Helvetica" pitchFamily="2" charset="0"/>
              <a:ea typeface="Helvetica Light" charset="0"/>
              <a:cs typeface="Helvetica Light" charset="0"/>
              <a:sym typeface="Wingdings" pitchFamily="2" charset="2"/>
            </a:endParaRPr>
          </a:p>
        </p:txBody>
      </p:sp>
      <p:sp>
        <p:nvSpPr>
          <p:cNvPr id="9" name="TextBox 8">
            <a:extLst>
              <a:ext uri="{FF2B5EF4-FFF2-40B4-BE49-F238E27FC236}">
                <a16:creationId xmlns:a16="http://schemas.microsoft.com/office/drawing/2014/main" id="{679CCDBD-9CC5-4995-4F17-D0756D3DF449}"/>
              </a:ext>
            </a:extLst>
          </p:cNvPr>
          <p:cNvSpPr txBox="1"/>
          <p:nvPr/>
        </p:nvSpPr>
        <p:spPr>
          <a:xfrm>
            <a:off x="8319910" y="4577311"/>
            <a:ext cx="1704169" cy="307777"/>
          </a:xfrm>
          <a:prstGeom prst="rect">
            <a:avLst/>
          </a:prstGeom>
          <a:noFill/>
        </p:spPr>
        <p:txBody>
          <a:bodyPr wrap="square" rtlCol="0">
            <a:spAutoFit/>
          </a:bodyPr>
          <a:lstStyle/>
          <a:p>
            <a:pPr marL="0">
              <a:spcBef>
                <a:spcPts val="3000"/>
              </a:spcBef>
            </a:pPr>
            <a:r>
              <a:rPr lang="en-CH" sz="1400">
                <a:solidFill>
                  <a:srgbClr val="E70000"/>
                </a:solidFill>
                <a:latin typeface="Helvetica" pitchFamily="2" charset="0"/>
                <a:ea typeface="Helvetica Light" charset="0"/>
                <a:cs typeface="Helvetica Light" charset="0"/>
                <a:sym typeface="Wingdings" pitchFamily="2" charset="2"/>
              </a:rPr>
              <a:t>substructure ?</a:t>
            </a:r>
          </a:p>
        </p:txBody>
      </p:sp>
    </p:spTree>
    <p:extLst>
      <p:ext uri="{BB962C8B-B14F-4D97-AF65-F5344CB8AC3E}">
        <p14:creationId xmlns:p14="http://schemas.microsoft.com/office/powerpoint/2010/main" val="3452854452"/>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5" name="Picture 4">
            <a:extLst>
              <a:ext uri="{FF2B5EF4-FFF2-40B4-BE49-F238E27FC236}">
                <a16:creationId xmlns:a16="http://schemas.microsoft.com/office/drawing/2014/main" id="{4549770B-9677-4440-AB2C-342D09C2016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1915" y="0"/>
            <a:ext cx="10389032" cy="6858000"/>
          </a:xfrm>
          <a:prstGeom prst="rect">
            <a:avLst/>
          </a:prstGeom>
        </p:spPr>
      </p:pic>
      <p:sp>
        <p:nvSpPr>
          <p:cNvPr id="6" name="TextBox 5">
            <a:extLst>
              <a:ext uri="{FF2B5EF4-FFF2-40B4-BE49-F238E27FC236}">
                <a16:creationId xmlns:a16="http://schemas.microsoft.com/office/drawing/2014/main" id="{BD924B08-3262-5144-B569-EE8C181C3A2C}"/>
              </a:ext>
            </a:extLst>
          </p:cNvPr>
          <p:cNvSpPr txBox="1"/>
          <p:nvPr/>
        </p:nvSpPr>
        <p:spPr>
          <a:xfrm>
            <a:off x="0" y="518751"/>
            <a:ext cx="8446168" cy="646331"/>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a:solidFill>
                  <a:schemeClr val="bg1"/>
                </a:solidFill>
                <a:latin typeface="Helvetica" pitchFamily="2" charset="0"/>
                <a:ea typeface="Trebuchet MS" pitchFamily="-84" charset="0"/>
                <a:cs typeface="Helvetica Light"/>
              </a:rPr>
              <a:t>Are quarks elementary particles?</a:t>
            </a:r>
            <a:endParaRPr lang="en-GB" sz="3600">
              <a:solidFill>
                <a:schemeClr val="bg1"/>
              </a:solidFill>
              <a:latin typeface="Helvetica" pitchFamily="2" charset="0"/>
              <a:ea typeface="Trebuchet MS" pitchFamily="-84" charset="0"/>
              <a:cs typeface="Helvetica Light"/>
            </a:endParaRPr>
          </a:p>
        </p:txBody>
      </p:sp>
      <p:sp>
        <p:nvSpPr>
          <p:cNvPr id="10" name="Rounded Rectangle 9">
            <a:extLst>
              <a:ext uri="{FF2B5EF4-FFF2-40B4-BE49-F238E27FC236}">
                <a16:creationId xmlns:a16="http://schemas.microsoft.com/office/drawing/2014/main" id="{F1B1A784-0F72-FD74-82D2-E98FE8006B63}"/>
              </a:ext>
            </a:extLst>
          </p:cNvPr>
          <p:cNvSpPr/>
          <p:nvPr/>
        </p:nvSpPr>
        <p:spPr>
          <a:xfrm>
            <a:off x="3164307" y="1299410"/>
            <a:ext cx="5690936" cy="5378117"/>
          </a:xfrm>
          <a:prstGeom prst="roundRect">
            <a:avLst>
              <a:gd name="adj" fmla="val 801"/>
            </a:avLst>
          </a:prstGeom>
          <a:solidFill>
            <a:schemeClr val="bg1"/>
          </a:solidFill>
        </p:spPr>
        <p:txBody>
          <a:bodyPr wrap="square" rtlCol="0" anchor="ctr">
            <a:spAutoFit/>
          </a:bodyPr>
          <a:lstStyle/>
          <a:p>
            <a:pPr algn="l"/>
            <a:endParaRPr lang="en-CH" sz="1600">
              <a:latin typeface="Helvetica" pitchFamily="2" charset="0"/>
            </a:endParaRPr>
          </a:p>
        </p:txBody>
      </p:sp>
      <p:pic>
        <p:nvPicPr>
          <p:cNvPr id="11" name="Picture 10">
            <a:extLst>
              <a:ext uri="{FF2B5EF4-FFF2-40B4-BE49-F238E27FC236}">
                <a16:creationId xmlns:a16="http://schemas.microsoft.com/office/drawing/2014/main" id="{ED443300-4F3A-2464-9970-A2DB3E41C7D6}"/>
              </a:ext>
            </a:extLst>
          </p:cNvPr>
          <p:cNvPicPr>
            <a:picLocks noChangeAspect="1"/>
          </p:cNvPicPr>
          <p:nvPr/>
        </p:nvPicPr>
        <p:blipFill>
          <a:blip r:embed="rId3"/>
          <a:stretch>
            <a:fillRect/>
          </a:stretch>
        </p:blipFill>
        <p:spPr>
          <a:xfrm rot="5400000">
            <a:off x="3425862" y="1343523"/>
            <a:ext cx="5060785" cy="5274753"/>
          </a:xfrm>
          <a:prstGeom prst="rect">
            <a:avLst/>
          </a:prstGeom>
        </p:spPr>
      </p:pic>
    </p:spTree>
    <p:extLst>
      <p:ext uri="{BB962C8B-B14F-4D97-AF65-F5344CB8AC3E}">
        <p14:creationId xmlns:p14="http://schemas.microsoft.com/office/powerpoint/2010/main" val="343533590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405228-6E52-D34B-B11E-D7893AD205A0}"/>
              </a:ext>
            </a:extLst>
          </p:cNvPr>
          <p:cNvSpPr>
            <a:spLocks noGrp="1"/>
          </p:cNvSpPr>
          <p:nvPr>
            <p:ph type="sldNum" sz="quarter" idx="4"/>
          </p:nvPr>
        </p:nvSpPr>
        <p:spPr/>
        <p:txBody>
          <a:bodyPr/>
          <a:lstStyle/>
          <a:p>
            <a:pPr>
              <a:defRPr/>
            </a:pPr>
            <a:fld id="{611C2F03-9E95-40C9-A99F-3C4F7EE8CF2A}" type="slidenum">
              <a:rPr lang="en-GB" smtClean="0"/>
              <a:pPr>
                <a:defRPr/>
              </a:pPr>
              <a:t>4</a:t>
            </a:fld>
            <a:endParaRPr lang="en-GB"/>
          </a:p>
        </p:txBody>
      </p:sp>
      <p:sp>
        <p:nvSpPr>
          <p:cNvPr id="15" name="Rectangle 14">
            <a:extLst>
              <a:ext uri="{FF2B5EF4-FFF2-40B4-BE49-F238E27FC236}">
                <a16:creationId xmlns:a16="http://schemas.microsoft.com/office/drawing/2014/main" id="{227A7C68-9526-E94F-A72D-4A87551D503C}"/>
              </a:ext>
            </a:extLst>
          </p:cNvPr>
          <p:cNvSpPr/>
          <p:nvPr/>
        </p:nvSpPr>
        <p:spPr>
          <a:xfrm>
            <a:off x="2653990" y="5687121"/>
            <a:ext cx="2832410"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16" name="Rectangle 15">
            <a:extLst>
              <a:ext uri="{FF2B5EF4-FFF2-40B4-BE49-F238E27FC236}">
                <a16:creationId xmlns:a16="http://schemas.microsoft.com/office/drawing/2014/main" id="{037458B4-1B8E-FC45-8089-B4E0CF0E7B34}"/>
              </a:ext>
            </a:extLst>
          </p:cNvPr>
          <p:cNvSpPr/>
          <p:nvPr/>
        </p:nvSpPr>
        <p:spPr>
          <a:xfrm>
            <a:off x="5736430" y="1898500"/>
            <a:ext cx="2389091"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4" name="TextBox 3">
            <a:extLst>
              <a:ext uri="{FF2B5EF4-FFF2-40B4-BE49-F238E27FC236}">
                <a16:creationId xmlns:a16="http://schemas.microsoft.com/office/drawing/2014/main" id="{05736204-114D-B043-B6E0-8C0FFFEA9868}"/>
              </a:ext>
            </a:extLst>
          </p:cNvPr>
          <p:cNvSpPr txBox="1"/>
          <p:nvPr/>
        </p:nvSpPr>
        <p:spPr>
          <a:xfrm>
            <a:off x="8955882" y="4367022"/>
            <a:ext cx="2245516" cy="646331"/>
          </a:xfrm>
          <a:prstGeom prst="rect">
            <a:avLst/>
          </a:prstGeom>
          <a:noFill/>
          <a:ln>
            <a:solidFill>
              <a:srgbClr val="C5E0B4"/>
            </a:solidFill>
          </a:ln>
        </p:spPr>
        <p:txBody>
          <a:bodyPr wrap="square" rIns="36000" rtlCol="0">
            <a:spAutoFit/>
          </a:bodyPr>
          <a:lstStyle/>
          <a:p>
            <a:pPr marL="0">
              <a:spcBef>
                <a:spcPts val="3000"/>
              </a:spcBef>
            </a:pPr>
            <a:r>
              <a:rPr lang="en-CH" sz="1200">
                <a:solidFill>
                  <a:prstClr val="black"/>
                </a:solidFill>
                <a:latin typeface="Helvetica Light" charset="0"/>
                <a:ea typeface="Helvetica Light" charset="0"/>
                <a:cs typeface="Helvetica Light" charset="0"/>
                <a:sym typeface="Wingdings" pitchFamily="2" charset="2"/>
              </a:rPr>
              <a:t>Completely new type of non-universal interactions, nothing to do with known forces</a:t>
            </a:r>
          </a:p>
        </p:txBody>
      </p:sp>
      <p:cxnSp>
        <p:nvCxnSpPr>
          <p:cNvPr id="6" name="Straight Arrow Connector 5">
            <a:extLst>
              <a:ext uri="{FF2B5EF4-FFF2-40B4-BE49-F238E27FC236}">
                <a16:creationId xmlns:a16="http://schemas.microsoft.com/office/drawing/2014/main" id="{CB764F85-17A0-364E-A8AF-3978EB2541FB}"/>
              </a:ext>
            </a:extLst>
          </p:cNvPr>
          <p:cNvCxnSpPr>
            <a:cxnSpLocks/>
            <a:stCxn id="4" idx="0"/>
          </p:cNvCxnSpPr>
          <p:nvPr/>
        </p:nvCxnSpPr>
        <p:spPr>
          <a:xfrm flipH="1" flipV="1">
            <a:off x="8151722" y="3195694"/>
            <a:ext cx="1926918" cy="1171328"/>
          </a:xfrm>
          <a:prstGeom prst="straightConnector1">
            <a:avLst/>
          </a:prstGeom>
          <a:ln w="12700">
            <a:solidFill>
              <a:srgbClr val="01830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2" name="Picture 2">
            <a:extLst>
              <a:ext uri="{FF2B5EF4-FFF2-40B4-BE49-F238E27FC236}">
                <a16:creationId xmlns:a16="http://schemas.microsoft.com/office/drawing/2014/main" id="{E870C20D-F2CD-1F16-AF14-6B49E68ACC8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58423" y="1802780"/>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25" name="Explosion 1 24">
            <a:extLst>
              <a:ext uri="{FF2B5EF4-FFF2-40B4-BE49-F238E27FC236}">
                <a16:creationId xmlns:a16="http://schemas.microsoft.com/office/drawing/2014/main" id="{642593F6-D1C6-45FC-57C7-979C5B134714}"/>
              </a:ext>
            </a:extLst>
          </p:cNvPr>
          <p:cNvSpPr/>
          <p:nvPr/>
        </p:nvSpPr>
        <p:spPr>
          <a:xfrm>
            <a:off x="5160594" y="28067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6" name="Explosion 1 25">
            <a:extLst>
              <a:ext uri="{FF2B5EF4-FFF2-40B4-BE49-F238E27FC236}">
                <a16:creationId xmlns:a16="http://schemas.microsoft.com/office/drawing/2014/main" id="{B12EA801-3A06-DD06-287A-1760A4021CE9}"/>
              </a:ext>
            </a:extLst>
          </p:cNvPr>
          <p:cNvSpPr/>
          <p:nvPr/>
        </p:nvSpPr>
        <p:spPr>
          <a:xfrm>
            <a:off x="6040916" y="28067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7" name="Explosion 1 26">
            <a:extLst>
              <a:ext uri="{FF2B5EF4-FFF2-40B4-BE49-F238E27FC236}">
                <a16:creationId xmlns:a16="http://schemas.microsoft.com/office/drawing/2014/main" id="{DE756A59-826D-D60D-A297-227480DF0F54}"/>
              </a:ext>
            </a:extLst>
          </p:cNvPr>
          <p:cNvSpPr/>
          <p:nvPr/>
        </p:nvSpPr>
        <p:spPr>
          <a:xfrm>
            <a:off x="6936135" y="28067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8" name="Explosion 1 27">
            <a:extLst>
              <a:ext uri="{FF2B5EF4-FFF2-40B4-BE49-F238E27FC236}">
                <a16:creationId xmlns:a16="http://schemas.microsoft.com/office/drawing/2014/main" id="{5FB0A358-1B84-BABB-BEAC-64A88CCA1B5E}"/>
              </a:ext>
            </a:extLst>
          </p:cNvPr>
          <p:cNvSpPr/>
          <p:nvPr/>
        </p:nvSpPr>
        <p:spPr>
          <a:xfrm>
            <a:off x="7869454" y="28067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29" name="Explosion 1 28">
            <a:extLst>
              <a:ext uri="{FF2B5EF4-FFF2-40B4-BE49-F238E27FC236}">
                <a16:creationId xmlns:a16="http://schemas.microsoft.com/office/drawing/2014/main" id="{A300F39C-2BE8-4BD7-9820-47E8114113D7}"/>
              </a:ext>
            </a:extLst>
          </p:cNvPr>
          <p:cNvSpPr/>
          <p:nvPr/>
        </p:nvSpPr>
        <p:spPr>
          <a:xfrm>
            <a:off x="6040188" y="3687171"/>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0" name="Explosion 1 29">
            <a:extLst>
              <a:ext uri="{FF2B5EF4-FFF2-40B4-BE49-F238E27FC236}">
                <a16:creationId xmlns:a16="http://schemas.microsoft.com/office/drawing/2014/main" id="{CBED80F6-7CC7-515D-35EA-CCE0DC66CB58}"/>
              </a:ext>
            </a:extLst>
          </p:cNvPr>
          <p:cNvSpPr/>
          <p:nvPr/>
        </p:nvSpPr>
        <p:spPr>
          <a:xfrm>
            <a:off x="5159866" y="4616679"/>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1" name="Explosion 1 30">
            <a:extLst>
              <a:ext uri="{FF2B5EF4-FFF2-40B4-BE49-F238E27FC236}">
                <a16:creationId xmlns:a16="http://schemas.microsoft.com/office/drawing/2014/main" id="{A6C26220-8507-9CED-FFC7-E85A37661FB7}"/>
              </a:ext>
            </a:extLst>
          </p:cNvPr>
          <p:cNvSpPr/>
          <p:nvPr/>
        </p:nvSpPr>
        <p:spPr>
          <a:xfrm>
            <a:off x="6040188" y="4616679"/>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2" name="Explosion 1 31">
            <a:extLst>
              <a:ext uri="{FF2B5EF4-FFF2-40B4-BE49-F238E27FC236}">
                <a16:creationId xmlns:a16="http://schemas.microsoft.com/office/drawing/2014/main" id="{EEA51D01-251D-6E5E-53FC-E5D23DEF8154}"/>
              </a:ext>
            </a:extLst>
          </p:cNvPr>
          <p:cNvSpPr/>
          <p:nvPr/>
        </p:nvSpPr>
        <p:spPr>
          <a:xfrm>
            <a:off x="6935407" y="4616679"/>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3" name="Explosion 1 32">
            <a:extLst>
              <a:ext uri="{FF2B5EF4-FFF2-40B4-BE49-F238E27FC236}">
                <a16:creationId xmlns:a16="http://schemas.microsoft.com/office/drawing/2014/main" id="{4E80C4A0-B2EB-C1C4-A20B-6EA28311E99B}"/>
              </a:ext>
            </a:extLst>
          </p:cNvPr>
          <p:cNvSpPr/>
          <p:nvPr/>
        </p:nvSpPr>
        <p:spPr>
          <a:xfrm>
            <a:off x="5153578" y="5525517"/>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4" name="Explosion 1 33">
            <a:extLst>
              <a:ext uri="{FF2B5EF4-FFF2-40B4-BE49-F238E27FC236}">
                <a16:creationId xmlns:a16="http://schemas.microsoft.com/office/drawing/2014/main" id="{15B5F19C-6055-4438-8D24-C55A83FE29F0}"/>
              </a:ext>
            </a:extLst>
          </p:cNvPr>
          <p:cNvSpPr/>
          <p:nvPr/>
        </p:nvSpPr>
        <p:spPr>
          <a:xfrm>
            <a:off x="6033900" y="5525517"/>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5" name="Explosion 1 34">
            <a:extLst>
              <a:ext uri="{FF2B5EF4-FFF2-40B4-BE49-F238E27FC236}">
                <a16:creationId xmlns:a16="http://schemas.microsoft.com/office/drawing/2014/main" id="{A7DB0032-7754-1E13-413A-567FF5CCCDF7}"/>
              </a:ext>
            </a:extLst>
          </p:cNvPr>
          <p:cNvSpPr/>
          <p:nvPr/>
        </p:nvSpPr>
        <p:spPr>
          <a:xfrm>
            <a:off x="6929119" y="5525517"/>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6" name="Explosion 1 35">
            <a:extLst>
              <a:ext uri="{FF2B5EF4-FFF2-40B4-BE49-F238E27FC236}">
                <a16:creationId xmlns:a16="http://schemas.microsoft.com/office/drawing/2014/main" id="{805BCDE9-F433-9B76-3AA6-5CDA37F6416E}"/>
              </a:ext>
            </a:extLst>
          </p:cNvPr>
          <p:cNvSpPr/>
          <p:nvPr/>
        </p:nvSpPr>
        <p:spPr>
          <a:xfrm>
            <a:off x="3138835" y="3594100"/>
            <a:ext cx="215900" cy="203200"/>
          </a:xfrm>
          <a:prstGeom prst="irregularSeal1">
            <a:avLst/>
          </a:prstGeom>
          <a:solidFill>
            <a:srgbClr val="FFFF00"/>
          </a:solidFill>
          <a:ln>
            <a:solidFill>
              <a:srgbClr val="FF0000"/>
            </a:solidFill>
          </a:ln>
        </p:spPr>
        <p:txBody>
          <a:bodyPr wrap="square" rtlCol="0" anchor="ctr">
            <a:spAutoFit/>
          </a:bodyPr>
          <a:lstStyle/>
          <a:p>
            <a:pPr algn="l"/>
            <a:endParaRPr lang="en-CH" sz="1600">
              <a:latin typeface="Helvetica" pitchFamily="2" charset="0"/>
            </a:endParaRPr>
          </a:p>
        </p:txBody>
      </p:sp>
      <p:sp>
        <p:nvSpPr>
          <p:cNvPr id="3" name="TextBox 2">
            <a:extLst>
              <a:ext uri="{FF2B5EF4-FFF2-40B4-BE49-F238E27FC236}">
                <a16:creationId xmlns:a16="http://schemas.microsoft.com/office/drawing/2014/main" id="{A83D2296-2D33-EF4D-E8F8-8251561197D9}"/>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5" name="Rectangle 4">
            <a:extLst>
              <a:ext uri="{FF2B5EF4-FFF2-40B4-BE49-F238E27FC236}">
                <a16:creationId xmlns:a16="http://schemas.microsoft.com/office/drawing/2014/main" id="{447DB556-00BF-4BCD-9BF8-E4679146ABAC}"/>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The sub-atomic structure of matter and its interactions is described by the </a:t>
            </a:r>
            <a:r>
              <a:rPr lang="en-GB" b="1" dirty="0">
                <a:solidFill>
                  <a:srgbClr val="000000"/>
                </a:solidFill>
                <a:latin typeface="Helvetica" pitchFamily="2" charset="0"/>
              </a:rPr>
              <a:t>Standard Model</a:t>
            </a:r>
          </a:p>
        </p:txBody>
      </p:sp>
      <p:sp>
        <p:nvSpPr>
          <p:cNvPr id="7" name="TextBox 6">
            <a:extLst>
              <a:ext uri="{FF2B5EF4-FFF2-40B4-BE49-F238E27FC236}">
                <a16:creationId xmlns:a16="http://schemas.microsoft.com/office/drawing/2014/main" id="{DCB2DCC4-3219-86D4-F71F-E94905D80F08}"/>
              </a:ext>
            </a:extLst>
          </p:cNvPr>
          <p:cNvSpPr txBox="1"/>
          <p:nvPr/>
        </p:nvSpPr>
        <p:spPr>
          <a:xfrm>
            <a:off x="4558354" y="6422965"/>
            <a:ext cx="702436" cy="261610"/>
          </a:xfrm>
          <a:prstGeom prst="rect">
            <a:avLst/>
          </a:prstGeom>
          <a:noFill/>
        </p:spPr>
        <p:txBody>
          <a:bodyPr wrap="none" rtlCol="0">
            <a:spAutoFit/>
          </a:bodyPr>
          <a:lstStyle/>
          <a:p>
            <a:pPr marL="0">
              <a:spcBef>
                <a:spcPts val="3000"/>
              </a:spcBef>
            </a:pPr>
            <a:r>
              <a:rPr lang="en-CH" sz="1100" dirty="0">
                <a:solidFill>
                  <a:srgbClr val="78D745"/>
                </a:solidFill>
                <a:latin typeface="Helvetica" pitchFamily="2" charset="0"/>
                <a:ea typeface="Helvetica Light" charset="0"/>
                <a:cs typeface="Helvetica Light" charset="0"/>
                <a:sym typeface="Wingdings" pitchFamily="2" charset="2"/>
              </a:rPr>
              <a:t>Spin 1/2</a:t>
            </a:r>
          </a:p>
        </p:txBody>
      </p:sp>
      <p:sp>
        <p:nvSpPr>
          <p:cNvPr id="8" name="TextBox 7">
            <a:extLst>
              <a:ext uri="{FF2B5EF4-FFF2-40B4-BE49-F238E27FC236}">
                <a16:creationId xmlns:a16="http://schemas.microsoft.com/office/drawing/2014/main" id="{4967C36C-1A9D-9788-9BED-BFB3CB12CCD1}"/>
              </a:ext>
            </a:extLst>
          </p:cNvPr>
          <p:cNvSpPr txBox="1"/>
          <p:nvPr/>
        </p:nvSpPr>
        <p:spPr>
          <a:xfrm>
            <a:off x="6437889" y="6422965"/>
            <a:ext cx="585417" cy="261610"/>
          </a:xfrm>
          <a:prstGeom prst="rect">
            <a:avLst/>
          </a:prstGeom>
          <a:noFill/>
        </p:spPr>
        <p:txBody>
          <a:bodyPr wrap="none" rtlCol="0">
            <a:spAutoFit/>
          </a:bodyPr>
          <a:lstStyle/>
          <a:p>
            <a:pPr marL="0">
              <a:spcBef>
                <a:spcPts val="3000"/>
              </a:spcBef>
            </a:pPr>
            <a:r>
              <a:rPr lang="en-CH" sz="1100" dirty="0">
                <a:solidFill>
                  <a:srgbClr val="F48366"/>
                </a:solidFill>
                <a:latin typeface="Helvetica" pitchFamily="2" charset="0"/>
                <a:ea typeface="Helvetica Light" charset="0"/>
                <a:cs typeface="Helvetica Light" charset="0"/>
                <a:sym typeface="Wingdings" pitchFamily="2" charset="2"/>
              </a:rPr>
              <a:t>Spin 1</a:t>
            </a:r>
          </a:p>
        </p:txBody>
      </p:sp>
      <p:sp>
        <p:nvSpPr>
          <p:cNvPr id="9" name="TextBox 8">
            <a:extLst>
              <a:ext uri="{FF2B5EF4-FFF2-40B4-BE49-F238E27FC236}">
                <a16:creationId xmlns:a16="http://schemas.microsoft.com/office/drawing/2014/main" id="{1D8A77BB-1D43-EF6F-3F94-80A7DB9DDE45}"/>
              </a:ext>
            </a:extLst>
          </p:cNvPr>
          <p:cNvSpPr txBox="1"/>
          <p:nvPr/>
        </p:nvSpPr>
        <p:spPr>
          <a:xfrm>
            <a:off x="7352432" y="6414992"/>
            <a:ext cx="585417" cy="261610"/>
          </a:xfrm>
          <a:prstGeom prst="rect">
            <a:avLst/>
          </a:prstGeom>
          <a:noFill/>
        </p:spPr>
        <p:txBody>
          <a:bodyPr wrap="none" rtlCol="0">
            <a:spAutoFit/>
          </a:bodyPr>
          <a:lstStyle/>
          <a:p>
            <a:pPr marL="0">
              <a:spcBef>
                <a:spcPts val="3000"/>
              </a:spcBef>
            </a:pPr>
            <a:r>
              <a:rPr lang="en-CH" sz="1100" dirty="0">
                <a:solidFill>
                  <a:srgbClr val="EEC43F"/>
                </a:solidFill>
                <a:latin typeface="Helvetica" pitchFamily="2" charset="0"/>
                <a:ea typeface="Helvetica Light" charset="0"/>
                <a:cs typeface="Helvetica Light" charset="0"/>
                <a:sym typeface="Wingdings" pitchFamily="2" charset="2"/>
              </a:rPr>
              <a:t>Spin 0</a:t>
            </a:r>
          </a:p>
        </p:txBody>
      </p:sp>
      <p:sp>
        <p:nvSpPr>
          <p:cNvPr id="10" name="Rectangle 9">
            <a:extLst>
              <a:ext uri="{FF2B5EF4-FFF2-40B4-BE49-F238E27FC236}">
                <a16:creationId xmlns:a16="http://schemas.microsoft.com/office/drawing/2014/main" id="{EF585A8C-8E2B-72E9-761C-207089017A1B}"/>
              </a:ext>
            </a:extLst>
          </p:cNvPr>
          <p:cNvSpPr/>
          <p:nvPr/>
        </p:nvSpPr>
        <p:spPr>
          <a:xfrm>
            <a:off x="591667" y="3622531"/>
            <a:ext cx="2409110" cy="1354217"/>
          </a:xfrm>
          <a:prstGeom prst="rect">
            <a:avLst/>
          </a:prstGeom>
        </p:spPr>
        <p:txBody>
          <a:bodyPr wrap="square">
            <a:spAutoFit/>
          </a:bodyPr>
          <a:lstStyle/>
          <a:p>
            <a:pPr>
              <a:spcBef>
                <a:spcPts val="900"/>
              </a:spcBef>
            </a:pPr>
            <a:r>
              <a:rPr lang="en-US" sz="1600" dirty="0">
                <a:latin typeface="Helvetica" pitchFamily="2" charset="0"/>
                <a:cs typeface="Trebuchet MS"/>
              </a:rPr>
              <a:t>Decades of international high-technology </a:t>
            </a:r>
            <a:r>
              <a:rPr lang="en-US" b="1" dirty="0">
                <a:latin typeface="Helvetica" pitchFamily="2" charset="0"/>
                <a:cs typeface="Trebuchet MS"/>
              </a:rPr>
              <a:t>accelerator-based </a:t>
            </a:r>
            <a:r>
              <a:rPr lang="en-US" sz="1600" b="1" dirty="0">
                <a:latin typeface="Helvetica" pitchFamily="2" charset="0"/>
                <a:cs typeface="Trebuchet MS"/>
              </a:rPr>
              <a:t>research</a:t>
            </a:r>
            <a:r>
              <a:rPr lang="en-US" sz="1600" dirty="0">
                <a:latin typeface="Helvetica" pitchFamily="2" charset="0"/>
                <a:cs typeface="Trebuchet MS"/>
              </a:rPr>
              <a:t> gave us these insights</a:t>
            </a:r>
          </a:p>
        </p:txBody>
      </p:sp>
    </p:spTree>
    <p:extLst>
      <p:ext uri="{BB962C8B-B14F-4D97-AF65-F5344CB8AC3E}">
        <p14:creationId xmlns:p14="http://schemas.microsoft.com/office/powerpoint/2010/main" val="343974729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866E2E26-7A6A-3F47-A329-ECEDDCA972E4}"/>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42196" y="0"/>
            <a:ext cx="10388470" cy="6858000"/>
          </a:xfrm>
          <a:prstGeom prst="rect">
            <a:avLst/>
          </a:prstGeom>
        </p:spPr>
      </p:pic>
      <p:sp>
        <p:nvSpPr>
          <p:cNvPr id="5" name="Rectangle 4">
            <a:extLst>
              <a:ext uri="{FF2B5EF4-FFF2-40B4-BE49-F238E27FC236}">
                <a16:creationId xmlns:a16="http://schemas.microsoft.com/office/drawing/2014/main" id="{124A0BC4-9960-5C43-A6B4-8F8003DD0CE6}"/>
              </a:ext>
            </a:extLst>
          </p:cNvPr>
          <p:cNvSpPr/>
          <p:nvPr/>
        </p:nvSpPr>
        <p:spPr>
          <a:xfrm>
            <a:off x="542196" y="111511"/>
            <a:ext cx="2959287" cy="133814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8" name="Picture 7">
            <a:extLst>
              <a:ext uri="{FF2B5EF4-FFF2-40B4-BE49-F238E27FC236}">
                <a16:creationId xmlns:a16="http://schemas.microsoft.com/office/drawing/2014/main" id="{F642E518-9372-224C-BEC3-A62A583629E0}"/>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565532" y="406127"/>
            <a:ext cx="1717645" cy="748913"/>
          </a:xfrm>
          <a:prstGeom prst="rect">
            <a:avLst/>
          </a:prstGeom>
        </p:spPr>
      </p:pic>
      <p:sp>
        <p:nvSpPr>
          <p:cNvPr id="3" name="Rectangle 2">
            <a:extLst>
              <a:ext uri="{FF2B5EF4-FFF2-40B4-BE49-F238E27FC236}">
                <a16:creationId xmlns:a16="http://schemas.microsoft.com/office/drawing/2014/main" id="{F24D5AC5-E4C5-7543-97CC-52230B744C44}"/>
              </a:ext>
            </a:extLst>
          </p:cNvPr>
          <p:cNvSpPr/>
          <p:nvPr/>
        </p:nvSpPr>
        <p:spPr>
          <a:xfrm>
            <a:off x="3501483" y="553453"/>
            <a:ext cx="4415296" cy="896205"/>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10" name="TextBox 9">
            <a:extLst>
              <a:ext uri="{FF2B5EF4-FFF2-40B4-BE49-F238E27FC236}">
                <a16:creationId xmlns:a16="http://schemas.microsoft.com/office/drawing/2014/main" id="{8D84A6F2-E2DB-6B45-B992-B7D0E0872482}"/>
              </a:ext>
            </a:extLst>
          </p:cNvPr>
          <p:cNvSpPr txBox="1"/>
          <p:nvPr/>
        </p:nvSpPr>
        <p:spPr>
          <a:xfrm>
            <a:off x="0" y="518750"/>
            <a:ext cx="7916779" cy="892552"/>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Searches for Dark Matter</a:t>
            </a:r>
          </a:p>
          <a:p>
            <a:pPr marL="0" marR="0" lvl="0" indent="424250" algn="l" defTabSz="430225" rtl="0" eaLnBrk="1" fontAlgn="base" latinLnBrk="0" hangingPunct="1">
              <a:lnSpc>
                <a:spcPct val="100000"/>
              </a:lnSpc>
              <a:spcBef>
                <a:spcPct val="0"/>
              </a:spcBef>
              <a:spcAft>
                <a:spcPct val="0"/>
              </a:spcAft>
              <a:buClrTx/>
              <a:buSzTx/>
              <a:buFontTx/>
              <a:buNone/>
              <a:tabLst/>
              <a:defRPr/>
            </a:pPr>
            <a:r>
              <a:rPr lang="en-GB" sz="1600" dirty="0">
                <a:solidFill>
                  <a:srgbClr val="FFFFFF"/>
                </a:solidFill>
                <a:latin typeface="Helvetica" pitchFamily="2" charset="0"/>
                <a:ea typeface="Trebuchet MS" pitchFamily="-84" charset="0"/>
                <a:cs typeface="Helvetica Light"/>
              </a:rPr>
              <a:t>Are dark matter particles produced in proton collisions or in Higgs-boson decays?</a:t>
            </a:r>
            <a:endParaRPr kumimoji="0" lang="en-GB" sz="2800" b="0" i="0" u="none" strike="noStrike" kern="1200" cap="none" spc="0" normalizeH="0" baseline="0" dirty="0">
              <a:ln>
                <a:noFill/>
              </a:ln>
              <a:solidFill>
                <a:srgbClr val="FFFFFF"/>
              </a:solidFill>
              <a:effectLst/>
              <a:uLnTx/>
              <a:uFillTx/>
              <a:latin typeface="Helvetica" pitchFamily="2" charset="0"/>
              <a:ea typeface="Trebuchet MS" pitchFamily="-84" charset="0"/>
              <a:cs typeface="Helvetica Light"/>
            </a:endParaRPr>
          </a:p>
        </p:txBody>
      </p:sp>
    </p:spTree>
    <p:extLst>
      <p:ext uri="{BB962C8B-B14F-4D97-AF65-F5344CB8AC3E}">
        <p14:creationId xmlns:p14="http://schemas.microsoft.com/office/powerpoint/2010/main" val="4256205642"/>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37172A1C-5D01-8C4A-B284-071ECC504B71}"/>
              </a:ext>
            </a:extLst>
          </p:cNvPr>
          <p:cNvPicPr>
            <a:picLocks noChangeAspect="1"/>
          </p:cNvPicPr>
          <p:nvPr/>
        </p:nvPicPr>
        <p:blipFill>
          <a:blip r:embed="rId2"/>
          <a:stretch>
            <a:fillRect/>
          </a:stretch>
        </p:blipFill>
        <p:spPr>
          <a:xfrm>
            <a:off x="15012" y="0"/>
            <a:ext cx="10432169" cy="6858000"/>
          </a:xfrm>
          <a:prstGeom prst="rect">
            <a:avLst/>
          </a:prstGeom>
        </p:spPr>
      </p:pic>
      <p:sp>
        <p:nvSpPr>
          <p:cNvPr id="5" name="Rectangle 4">
            <a:extLst>
              <a:ext uri="{FF2B5EF4-FFF2-40B4-BE49-F238E27FC236}">
                <a16:creationId xmlns:a16="http://schemas.microsoft.com/office/drawing/2014/main" id="{9FE4EF56-1D09-2D49-937B-CC7A7F8AED1A}"/>
              </a:ext>
            </a:extLst>
          </p:cNvPr>
          <p:cNvSpPr/>
          <p:nvPr/>
        </p:nvSpPr>
        <p:spPr>
          <a:xfrm>
            <a:off x="6994327" y="356839"/>
            <a:ext cx="2573419" cy="1115122"/>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8" name="Picture 7">
            <a:extLst>
              <a:ext uri="{FF2B5EF4-FFF2-40B4-BE49-F238E27FC236}">
                <a16:creationId xmlns:a16="http://schemas.microsoft.com/office/drawing/2014/main" id="{367725B2-6FC2-4B47-9884-3B0A1DF08D1D}"/>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6886039" y="898826"/>
            <a:ext cx="1717645" cy="748913"/>
          </a:xfrm>
          <a:prstGeom prst="rect">
            <a:avLst/>
          </a:prstGeom>
        </p:spPr>
      </p:pic>
      <p:sp>
        <p:nvSpPr>
          <p:cNvPr id="3" name="Rectangle 2">
            <a:extLst>
              <a:ext uri="{FF2B5EF4-FFF2-40B4-BE49-F238E27FC236}">
                <a16:creationId xmlns:a16="http://schemas.microsoft.com/office/drawing/2014/main" id="{2DC1C45E-0023-134B-A873-7C4E3B5BD77C}"/>
              </a:ext>
            </a:extLst>
          </p:cNvPr>
          <p:cNvSpPr/>
          <p:nvPr/>
        </p:nvSpPr>
        <p:spPr>
          <a:xfrm>
            <a:off x="5820937" y="1471961"/>
            <a:ext cx="4036741" cy="1070517"/>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sp>
        <p:nvSpPr>
          <p:cNvPr id="9" name="TextBox 8">
            <a:extLst>
              <a:ext uri="{FF2B5EF4-FFF2-40B4-BE49-F238E27FC236}">
                <a16:creationId xmlns:a16="http://schemas.microsoft.com/office/drawing/2014/main" id="{F83713CA-201D-134F-B148-D3FB0172DD67}"/>
              </a:ext>
            </a:extLst>
          </p:cNvPr>
          <p:cNvSpPr txBox="1"/>
          <p:nvPr/>
        </p:nvSpPr>
        <p:spPr>
          <a:xfrm>
            <a:off x="5209670" y="227404"/>
            <a:ext cx="6157885" cy="1754326"/>
          </a:xfrm>
          <a:prstGeom prst="rect">
            <a:avLst/>
          </a:prstGeom>
          <a:solidFill>
            <a:schemeClr val="tx1"/>
          </a:solidFill>
        </p:spPr>
        <p:txBody>
          <a:bodyPr wrap="square" rtlCol="0">
            <a:spAutoFit/>
          </a:bodyPr>
          <a:lstStyle/>
          <a:p>
            <a:pPr indent="424250" defTabSz="430225" fontAlgn="base">
              <a:spcBef>
                <a:spcPct val="0"/>
              </a:spcBef>
              <a:spcAft>
                <a:spcPct val="0"/>
              </a:spcAft>
              <a:defRPr/>
            </a:pPr>
            <a:r>
              <a:rPr lang="en-GB" sz="3600" b="1" dirty="0">
                <a:solidFill>
                  <a:schemeClr val="bg1"/>
                </a:solidFill>
                <a:latin typeface="Helvetica" pitchFamily="2" charset="0"/>
                <a:ea typeface="Trebuchet MS" pitchFamily="-84" charset="0"/>
                <a:cs typeface="Helvetica Light"/>
              </a:rPr>
              <a:t>Studies of physics in 	extreme electromagnetic 	fields </a:t>
            </a:r>
            <a:endParaRPr lang="en-GB" sz="3600" dirty="0">
              <a:solidFill>
                <a:schemeClr val="bg1"/>
              </a:solidFill>
              <a:latin typeface="Helvetica" pitchFamily="2" charset="0"/>
              <a:ea typeface="Trebuchet MS" pitchFamily="-84" charset="0"/>
              <a:cs typeface="Helvetica Light"/>
            </a:endParaRPr>
          </a:p>
        </p:txBody>
      </p:sp>
      <p:pic>
        <p:nvPicPr>
          <p:cNvPr id="10" name="Picture 9">
            <a:extLst>
              <a:ext uri="{FF2B5EF4-FFF2-40B4-BE49-F238E27FC236}">
                <a16:creationId xmlns:a16="http://schemas.microsoft.com/office/drawing/2014/main" id="{695C7A56-B062-774D-ACDA-E8BD9CFA8AC0}"/>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412062" y="5779513"/>
            <a:ext cx="1717645" cy="748913"/>
          </a:xfrm>
          <a:prstGeom prst="rect">
            <a:avLst/>
          </a:prstGeom>
        </p:spPr>
      </p:pic>
    </p:spTree>
    <p:extLst>
      <p:ext uri="{BB962C8B-B14F-4D97-AF65-F5344CB8AC3E}">
        <p14:creationId xmlns:p14="http://schemas.microsoft.com/office/powerpoint/2010/main" val="305874790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74CCCC-8364-ED4B-9680-74B49AB644C4}"/>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D6032BD6-DF1E-F44B-AD9C-5C44A6D11FD5}"/>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sp>
        <p:nvSpPr>
          <p:cNvPr id="5" name="Rectangle 4">
            <a:extLst>
              <a:ext uri="{FF2B5EF4-FFF2-40B4-BE49-F238E27FC236}">
                <a16:creationId xmlns:a16="http://schemas.microsoft.com/office/drawing/2014/main" id="{9FE4EF56-1D09-2D49-937B-CC7A7F8AED1A}"/>
              </a:ext>
            </a:extLst>
          </p:cNvPr>
          <p:cNvSpPr/>
          <p:nvPr/>
        </p:nvSpPr>
        <p:spPr>
          <a:xfrm>
            <a:off x="6994327" y="356839"/>
            <a:ext cx="2573419" cy="1115122"/>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pic>
        <p:nvPicPr>
          <p:cNvPr id="8" name="Picture 7">
            <a:extLst>
              <a:ext uri="{FF2B5EF4-FFF2-40B4-BE49-F238E27FC236}">
                <a16:creationId xmlns:a16="http://schemas.microsoft.com/office/drawing/2014/main" id="{367725B2-6FC2-4B47-9884-3B0A1DF08D1D}"/>
              </a:ext>
            </a:extLst>
          </p:cNvPr>
          <p:cNvPicPr>
            <a:picLocks noChangeAspect="1"/>
          </p:cNvPicPr>
          <p:nvPr/>
        </p:nvPicPr>
        <p:blipFill rotWithShape="1">
          <a:blip r:embed="rId2">
            <a:extLst>
              <a:ext uri="{28A0092B-C50C-407E-A947-70E740481C1C}">
                <a14:useLocalDpi xmlns:a14="http://schemas.microsoft.com/office/drawing/2010/main"/>
              </a:ext>
            </a:extLst>
          </a:blip>
          <a:srcRect t="36576" b="32613"/>
          <a:stretch/>
        </p:blipFill>
        <p:spPr>
          <a:xfrm>
            <a:off x="6886039" y="898826"/>
            <a:ext cx="1717645" cy="748913"/>
          </a:xfrm>
          <a:prstGeom prst="rect">
            <a:avLst/>
          </a:prstGeom>
        </p:spPr>
      </p:pic>
      <p:pic>
        <p:nvPicPr>
          <p:cNvPr id="7" name="Picture 6">
            <a:extLst>
              <a:ext uri="{FF2B5EF4-FFF2-40B4-BE49-F238E27FC236}">
                <a16:creationId xmlns:a16="http://schemas.microsoft.com/office/drawing/2014/main" id="{18AECD87-F328-F542-9ABE-EAD924EE7D04}"/>
              </a:ext>
            </a:extLst>
          </p:cNvPr>
          <p:cNvPicPr>
            <a:picLocks noChangeAspect="1"/>
          </p:cNvPicPr>
          <p:nvPr/>
        </p:nvPicPr>
        <p:blipFill>
          <a:blip r:embed="rId3"/>
          <a:stretch>
            <a:fillRect/>
          </a:stretch>
        </p:blipFill>
        <p:spPr>
          <a:xfrm>
            <a:off x="2925722" y="6350"/>
            <a:ext cx="8509000" cy="6845300"/>
          </a:xfrm>
          <a:prstGeom prst="rect">
            <a:avLst/>
          </a:prstGeom>
        </p:spPr>
      </p:pic>
      <p:sp>
        <p:nvSpPr>
          <p:cNvPr id="11" name="Rectangle 10">
            <a:extLst>
              <a:ext uri="{FF2B5EF4-FFF2-40B4-BE49-F238E27FC236}">
                <a16:creationId xmlns:a16="http://schemas.microsoft.com/office/drawing/2014/main" id="{4842E2E3-0DB1-AD43-9F5E-280AE6613A6B}"/>
              </a:ext>
            </a:extLst>
          </p:cNvPr>
          <p:cNvSpPr/>
          <p:nvPr/>
        </p:nvSpPr>
        <p:spPr>
          <a:xfrm>
            <a:off x="8398042" y="96253"/>
            <a:ext cx="3074821" cy="1997242"/>
          </a:xfrm>
          <a:prstGeom prst="rect">
            <a:avLst/>
          </a:prstGeom>
          <a:solidFill>
            <a:schemeClr val="tx1"/>
          </a:solidFill>
        </p:spPr>
        <p:txBody>
          <a:bodyPr wrap="none" rtlCol="0" anchor="ctr">
            <a:spAutoFit/>
          </a:bodyPr>
          <a:lstStyle/>
          <a:p>
            <a:pPr algn="l"/>
            <a:endParaRPr lang="en-CH" sz="1600" dirty="0">
              <a:latin typeface="Helvetica" pitchFamily="2" charset="0"/>
            </a:endParaRPr>
          </a:p>
        </p:txBody>
      </p:sp>
      <p:pic>
        <p:nvPicPr>
          <p:cNvPr id="10" name="Picture 9">
            <a:extLst>
              <a:ext uri="{FF2B5EF4-FFF2-40B4-BE49-F238E27FC236}">
                <a16:creationId xmlns:a16="http://schemas.microsoft.com/office/drawing/2014/main" id="{695C7A56-B062-774D-ACDA-E8BD9CFA8AC0}"/>
              </a:ext>
            </a:extLst>
          </p:cNvPr>
          <p:cNvPicPr>
            <a:picLocks noChangeAspect="1"/>
          </p:cNvPicPr>
          <p:nvPr/>
        </p:nvPicPr>
        <p:blipFill rotWithShape="1">
          <a:blip r:embed="rId2">
            <a:extLst>
              <a:ext uri="{28A0092B-C50C-407E-A947-70E740481C1C}">
                <a14:useLocalDpi xmlns:a14="http://schemas.microsoft.com/office/drawing/2010/main"/>
              </a:ext>
            </a:extLst>
          </a:blip>
          <a:srcRect t="36576" b="32613"/>
          <a:stretch/>
        </p:blipFill>
        <p:spPr>
          <a:xfrm>
            <a:off x="9503972" y="669666"/>
            <a:ext cx="1717645" cy="748913"/>
          </a:xfrm>
          <a:prstGeom prst="rect">
            <a:avLst/>
          </a:prstGeom>
        </p:spPr>
      </p:pic>
      <p:sp>
        <p:nvSpPr>
          <p:cNvPr id="12" name="TextBox 11">
            <a:extLst>
              <a:ext uri="{FF2B5EF4-FFF2-40B4-BE49-F238E27FC236}">
                <a16:creationId xmlns:a16="http://schemas.microsoft.com/office/drawing/2014/main" id="{966C21C1-2CA2-7542-9C97-C7AD0E04DE55}"/>
              </a:ext>
            </a:extLst>
          </p:cNvPr>
          <p:cNvSpPr txBox="1"/>
          <p:nvPr/>
        </p:nvSpPr>
        <p:spPr>
          <a:xfrm>
            <a:off x="389155" y="555514"/>
            <a:ext cx="2712617" cy="3108543"/>
          </a:xfrm>
          <a:prstGeom prst="rect">
            <a:avLst/>
          </a:prstGeom>
          <a:solidFill>
            <a:schemeClr val="tx1"/>
          </a:solidFill>
        </p:spPr>
        <p:txBody>
          <a:bodyPr wrap="square" rtlCol="0">
            <a:spAutoFit/>
          </a:bodyPr>
          <a:lstStyle/>
          <a:p>
            <a:pPr indent="11113" defTabSz="430225" fontAlgn="base">
              <a:spcBef>
                <a:spcPct val="0"/>
              </a:spcBef>
              <a:spcAft>
                <a:spcPct val="0"/>
              </a:spcAft>
              <a:defRPr/>
            </a:pPr>
            <a:r>
              <a:rPr lang="en-GB" sz="2800" b="1" dirty="0">
                <a:solidFill>
                  <a:schemeClr val="bg1"/>
                </a:solidFill>
                <a:latin typeface="Helvetica" pitchFamily="2" charset="0"/>
                <a:ea typeface="Trebuchet MS" pitchFamily="-84" charset="0"/>
                <a:cs typeface="Helvetica Light"/>
              </a:rPr>
              <a:t>And a detailed mapping of the properties of the quark-gluon plasma with soft and hard probes</a:t>
            </a:r>
            <a:endParaRPr lang="en-GB" sz="2800" dirty="0">
              <a:solidFill>
                <a:schemeClr val="bg1"/>
              </a:solidFill>
              <a:latin typeface="Helvetica" pitchFamily="2" charset="0"/>
              <a:ea typeface="Trebuchet MS" pitchFamily="-84" charset="0"/>
              <a:cs typeface="Helvetica Light"/>
            </a:endParaRPr>
          </a:p>
        </p:txBody>
      </p:sp>
      <p:sp>
        <p:nvSpPr>
          <p:cNvPr id="3" name="TextBox 2">
            <a:extLst>
              <a:ext uri="{FF2B5EF4-FFF2-40B4-BE49-F238E27FC236}">
                <a16:creationId xmlns:a16="http://schemas.microsoft.com/office/drawing/2014/main" id="{D78E164E-B979-AD42-8ED1-50CDC68600BD}"/>
              </a:ext>
            </a:extLst>
          </p:cNvPr>
          <p:cNvSpPr txBox="1"/>
          <p:nvPr/>
        </p:nvSpPr>
        <p:spPr>
          <a:xfrm>
            <a:off x="386284" y="5218505"/>
            <a:ext cx="2959081" cy="1015663"/>
          </a:xfrm>
          <a:prstGeom prst="rect">
            <a:avLst/>
          </a:prstGeom>
          <a:noFill/>
        </p:spPr>
        <p:txBody>
          <a:bodyPr wrap="square" rtlCol="0">
            <a:spAutoFit/>
          </a:bodyPr>
          <a:lstStyle/>
          <a:p>
            <a:pPr marL="0">
              <a:spcBef>
                <a:spcPts val="3000"/>
              </a:spcBef>
            </a:pPr>
            <a:r>
              <a:rPr lang="en-CH" sz="1200" dirty="0">
                <a:solidFill>
                  <a:schemeClr val="bg1"/>
                </a:solidFill>
                <a:latin typeface="Helvetica Light" charset="0"/>
                <a:ea typeface="Helvetica Light" charset="0"/>
                <a:cs typeface="Helvetica Light" charset="0"/>
                <a:sym typeface="Wingdings" pitchFamily="2" charset="2"/>
              </a:rPr>
              <a:t>In collisions of heavy ions, the LHC creates for a very brief moment a quark-gluon plasma of up to 6 trillion degrees, almost half a million times hotter than the core of the sun </a:t>
            </a:r>
          </a:p>
        </p:txBody>
      </p:sp>
    </p:spTree>
    <p:extLst>
      <p:ext uri="{BB962C8B-B14F-4D97-AF65-F5344CB8AC3E}">
        <p14:creationId xmlns:p14="http://schemas.microsoft.com/office/powerpoint/2010/main" val="399654027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31F9C9BC-C1EC-F74D-9D96-89EA883E48E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31" y="0"/>
            <a:ext cx="11572270" cy="6858000"/>
          </a:xfrm>
          <a:prstGeom prst="rect">
            <a:avLst/>
          </a:prstGeom>
        </p:spPr>
      </p:pic>
      <p:sp>
        <p:nvSpPr>
          <p:cNvPr id="13" name="Slide Number Placeholder 5">
            <a:extLst>
              <a:ext uri="{FF2B5EF4-FFF2-40B4-BE49-F238E27FC236}">
                <a16:creationId xmlns:a16="http://schemas.microsoft.com/office/drawing/2014/main" id="{AB1B0CA2-5950-F34A-8423-9DF6BA13B3C1}"/>
              </a:ext>
            </a:extLst>
          </p:cNvPr>
          <p:cNvSpPr>
            <a:spLocks noGrp="1"/>
          </p:cNvSpPr>
          <p:nvPr>
            <p:ph type="sldNum" sz="quarter" idx="4"/>
          </p:nvPr>
        </p:nvSpPr>
        <p:spPr>
          <a:xfrm>
            <a:off x="8779265" y="6545797"/>
            <a:ext cx="2677001" cy="365125"/>
          </a:xfrm>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11C2F03-9E95-40C9-A99F-3C4F7EE8CF2A}" type="slidenum">
              <a:rPr kumimoji="0" lang="en-GB" sz="1400" b="0" i="0" u="none" strike="noStrike" kern="1200" cap="none" spc="0" normalizeH="0" baseline="0" noProof="0">
                <a:ln>
                  <a:noFill/>
                </a:ln>
                <a:solidFill>
                  <a:srgbClr val="000000">
                    <a:lumMod val="50000"/>
                    <a:lumOff val="50000"/>
                  </a:srgbClr>
                </a:solidFill>
                <a:effectLst/>
                <a:uLnTx/>
                <a:uFillTx/>
                <a:latin typeface="Helvetica Light" charset="0"/>
              </a:rPr>
              <a:pPr marL="0" marR="0" lvl="0" indent="0" algn="r" defTabSz="457200" rtl="0" eaLnBrk="1" fontAlgn="base" latinLnBrk="0" hangingPunct="1">
                <a:lnSpc>
                  <a:spcPct val="100000"/>
                </a:lnSpc>
                <a:spcBef>
                  <a:spcPct val="0"/>
                </a:spcBef>
                <a:spcAft>
                  <a:spcPct val="0"/>
                </a:spcAft>
                <a:buClrTx/>
                <a:buSzTx/>
                <a:buFontTx/>
                <a:buNone/>
                <a:tabLst/>
                <a:defRPr/>
              </a:pPr>
              <a:t>43</a:t>
            </a:fld>
            <a:endParaRPr kumimoji="0" lang="en-GB" sz="1400" b="0" i="0" u="none" strike="noStrike" kern="1200" cap="none" spc="0" normalizeH="0" baseline="0" noProof="0">
              <a:ln>
                <a:noFill/>
              </a:ln>
              <a:solidFill>
                <a:srgbClr val="000000">
                  <a:lumMod val="50000"/>
                  <a:lumOff val="50000"/>
                </a:srgbClr>
              </a:solidFill>
              <a:effectLst/>
              <a:uLnTx/>
              <a:uFillTx/>
              <a:latin typeface="Helvetica Light" charset="0"/>
            </a:endParaRPr>
          </a:p>
        </p:txBody>
      </p:sp>
      <p:sp>
        <p:nvSpPr>
          <p:cNvPr id="12" name="TextBox 11">
            <a:extLst>
              <a:ext uri="{FF2B5EF4-FFF2-40B4-BE49-F238E27FC236}">
                <a16:creationId xmlns:a16="http://schemas.microsoft.com/office/drawing/2014/main" id="{885DC7D7-5F4F-1446-956C-9B7F7D71CC5A}"/>
              </a:ext>
            </a:extLst>
          </p:cNvPr>
          <p:cNvSpPr txBox="1"/>
          <p:nvPr/>
        </p:nvSpPr>
        <p:spPr>
          <a:xfrm>
            <a:off x="1" y="2865866"/>
            <a:ext cx="10909299" cy="707886"/>
          </a:xfrm>
          <a:prstGeom prst="rect">
            <a:avLst/>
          </a:prstGeom>
          <a:noFill/>
        </p:spPr>
        <p:txBody>
          <a:bodyPr wrap="square" rtlCol="0">
            <a:spAutoFit/>
          </a:bodyPr>
          <a:lstStyle/>
          <a:p>
            <a:pPr marL="0" algn="ctr">
              <a:spcBef>
                <a:spcPts val="3000"/>
              </a:spcBef>
            </a:pPr>
            <a:r>
              <a:rPr lang="en-GB" sz="4000" b="1" dirty="0">
                <a:solidFill>
                  <a:schemeClr val="bg1"/>
                </a:solidFill>
                <a:latin typeface="Helvetica" pitchFamily="2" charset="0"/>
                <a:ea typeface="Helvetica Light" charset="0"/>
                <a:cs typeface="Helvetica Light" charset="0"/>
                <a:sym typeface="Wingdings" pitchFamily="2" charset="2"/>
              </a:rPr>
              <a:t>The next steps</a:t>
            </a:r>
          </a:p>
        </p:txBody>
      </p:sp>
    </p:spTree>
    <p:extLst>
      <p:ext uri="{BB962C8B-B14F-4D97-AF65-F5344CB8AC3E}">
        <p14:creationId xmlns:p14="http://schemas.microsoft.com/office/powerpoint/2010/main" val="1847481773"/>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AD742-B5FA-2F63-2C1A-0766CDF8BE01}"/>
            </a:ext>
          </a:extLst>
        </p:cNvPr>
        <p:cNvGrpSpPr/>
        <p:nvPr/>
      </p:nvGrpSpPr>
      <p:grpSpPr>
        <a:xfrm>
          <a:off x="0" y="0"/>
          <a:ext cx="0" cy="0"/>
          <a:chOff x="0" y="0"/>
          <a:chExt cx="0" cy="0"/>
        </a:xfrm>
      </p:grpSpPr>
      <p:pic>
        <p:nvPicPr>
          <p:cNvPr id="6" name="HLLHC-diagram.png">
            <a:extLst>
              <a:ext uri="{FF2B5EF4-FFF2-40B4-BE49-F238E27FC236}">
                <a16:creationId xmlns:a16="http://schemas.microsoft.com/office/drawing/2014/main" id="{C061EB6B-31DD-0A6E-0430-DA41C61B6950}"/>
              </a:ext>
            </a:extLst>
          </p:cNvPr>
          <p:cNvPicPr>
            <a:picLocks noChangeAspect="1"/>
          </p:cNvPicPr>
          <p:nvPr/>
        </p:nvPicPr>
        <p:blipFill>
          <a:blip r:embed="rId2"/>
          <a:srcRect t="5282" b="5282"/>
          <a:stretch/>
        </p:blipFill>
        <p:spPr>
          <a:xfrm>
            <a:off x="584494" y="1271237"/>
            <a:ext cx="10778567" cy="5408346"/>
          </a:xfrm>
          <a:prstGeom prst="rect">
            <a:avLst/>
          </a:prstGeom>
          <a:ln w="12700">
            <a:miter lim="400000"/>
          </a:ln>
        </p:spPr>
      </p:pic>
      <p:sp>
        <p:nvSpPr>
          <p:cNvPr id="2" name="Slide Number Placeholder 1">
            <a:extLst>
              <a:ext uri="{FF2B5EF4-FFF2-40B4-BE49-F238E27FC236}">
                <a16:creationId xmlns:a16="http://schemas.microsoft.com/office/drawing/2014/main" id="{8884068C-5DEC-7BE0-834F-01939E205813}"/>
              </a:ext>
            </a:extLst>
          </p:cNvPr>
          <p:cNvSpPr>
            <a:spLocks noGrp="1"/>
          </p:cNvSpPr>
          <p:nvPr>
            <p:ph type="sldNum" sz="quarter" idx="4"/>
          </p:nvPr>
        </p:nvSpPr>
        <p:spPr/>
        <p:txBody>
          <a:bodyPr/>
          <a:lstStyle/>
          <a:p>
            <a:pPr>
              <a:defRPr/>
            </a:pPr>
            <a:fld id="{611C2F03-9E95-40C9-A99F-3C4F7EE8CF2A}" type="slidenum">
              <a:rPr lang="en-GB" smtClean="0"/>
              <a:pPr>
                <a:defRPr/>
              </a:pPr>
              <a:t>44</a:t>
            </a:fld>
            <a:endParaRPr lang="en-GB" dirty="0"/>
          </a:p>
        </p:txBody>
      </p:sp>
      <p:sp>
        <p:nvSpPr>
          <p:cNvPr id="4" name="TextBox 3">
            <a:extLst>
              <a:ext uri="{FF2B5EF4-FFF2-40B4-BE49-F238E27FC236}">
                <a16:creationId xmlns:a16="http://schemas.microsoft.com/office/drawing/2014/main" id="{6BCE7F7F-20CF-CEDE-B47D-672950E1416F}"/>
              </a:ext>
            </a:extLst>
          </p:cNvPr>
          <p:cNvSpPr txBox="1"/>
          <p:nvPr/>
        </p:nvSpPr>
        <p:spPr>
          <a:xfrm>
            <a:off x="178097" y="264651"/>
            <a:ext cx="9006846"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LHC and High-Luminosity-LHC project timeline</a:t>
            </a:r>
            <a:endParaRPr lang="en-US" sz="2800" dirty="0">
              <a:solidFill>
                <a:srgbClr val="0D7FBF"/>
              </a:solidFill>
              <a:latin typeface="Helvetica Light" pitchFamily="2" charset="0"/>
              <a:ea typeface="Trebuchet MS" pitchFamily="-84" charset="0"/>
              <a:cs typeface="Helvetica Light"/>
            </a:endParaRPr>
          </a:p>
        </p:txBody>
      </p:sp>
      <p:pic>
        <p:nvPicPr>
          <p:cNvPr id="3" name="Picture 2">
            <a:extLst>
              <a:ext uri="{FF2B5EF4-FFF2-40B4-BE49-F238E27FC236}">
                <a16:creationId xmlns:a16="http://schemas.microsoft.com/office/drawing/2014/main" id="{6C0E1095-EA70-3748-1593-CFD1C00C81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82344" y="76200"/>
            <a:ext cx="1517223" cy="785137"/>
          </a:xfrm>
          <a:prstGeom prst="rect">
            <a:avLst/>
          </a:prstGeom>
        </p:spPr>
      </p:pic>
      <p:sp>
        <p:nvSpPr>
          <p:cNvPr id="5" name="Rectangle 4">
            <a:extLst>
              <a:ext uri="{FF2B5EF4-FFF2-40B4-BE49-F238E27FC236}">
                <a16:creationId xmlns:a16="http://schemas.microsoft.com/office/drawing/2014/main" id="{0AD87E23-D3ED-0AF3-920E-C61E9C67E351}"/>
              </a:ext>
            </a:extLst>
          </p:cNvPr>
          <p:cNvSpPr/>
          <p:nvPr/>
        </p:nvSpPr>
        <p:spPr>
          <a:xfrm>
            <a:off x="8469852" y="1210235"/>
            <a:ext cx="2583630" cy="1129553"/>
          </a:xfrm>
          <a:prstGeom prst="rect">
            <a:avLst/>
          </a:prstGeom>
          <a:solidFill>
            <a:schemeClr val="bg1"/>
          </a:solidFill>
          <a:ln>
            <a:solidFill>
              <a:schemeClr val="bg1"/>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14" name="Rectangle 13">
            <a:extLst>
              <a:ext uri="{FF2B5EF4-FFF2-40B4-BE49-F238E27FC236}">
                <a16:creationId xmlns:a16="http://schemas.microsoft.com/office/drawing/2014/main" id="{97ED6664-9E69-EB36-B3B6-5F90936D82E3}"/>
              </a:ext>
            </a:extLst>
          </p:cNvPr>
          <p:cNvSpPr/>
          <p:nvPr/>
        </p:nvSpPr>
        <p:spPr>
          <a:xfrm>
            <a:off x="6741180" y="1478739"/>
            <a:ext cx="4675371" cy="646331"/>
          </a:xfrm>
          <a:prstGeom prst="rect">
            <a:avLst/>
          </a:prstGeom>
        </p:spPr>
        <p:txBody>
          <a:bodyPr wrap="square">
            <a:spAutoFit/>
          </a:bodyPr>
          <a:lstStyle/>
          <a:p>
            <a:r>
              <a:rPr lang="en-GB" b="1" dirty="0">
                <a:solidFill>
                  <a:srgbClr val="0D7FBF"/>
                </a:solidFill>
                <a:latin typeface="Helvetica" pitchFamily="2" charset="0"/>
              </a:rPr>
              <a:t>HL-LHC </a:t>
            </a:r>
            <a:r>
              <a:rPr lang="en-GB" dirty="0">
                <a:solidFill>
                  <a:srgbClr val="0D7FBF"/>
                </a:solidFill>
                <a:latin typeface="Helvetica" pitchFamily="2" charset="0"/>
              </a:rPr>
              <a:t>is the </a:t>
            </a:r>
            <a:r>
              <a:rPr lang="en-GB" b="1" dirty="0">
                <a:solidFill>
                  <a:srgbClr val="0D7FBF"/>
                </a:solidFill>
                <a:latin typeface="Helvetica" pitchFamily="2" charset="0"/>
              </a:rPr>
              <a:t>world’s flagship collider project </a:t>
            </a:r>
            <a:r>
              <a:rPr lang="en-GB" dirty="0">
                <a:solidFill>
                  <a:srgbClr val="0D7FBF"/>
                </a:solidFill>
                <a:latin typeface="Helvetica" pitchFamily="2" charset="0"/>
              </a:rPr>
              <a:t>during the </a:t>
            </a:r>
            <a:r>
              <a:rPr lang="en-GB" b="1" dirty="0">
                <a:solidFill>
                  <a:srgbClr val="0D7FBF"/>
                </a:solidFill>
                <a:latin typeface="Helvetica" pitchFamily="2" charset="0"/>
              </a:rPr>
              <a:t>next decade </a:t>
            </a:r>
            <a:endParaRPr lang="en-CH" b="1" dirty="0">
              <a:solidFill>
                <a:srgbClr val="0D7FBF"/>
              </a:solidFill>
            </a:endParaRPr>
          </a:p>
        </p:txBody>
      </p:sp>
      <p:sp>
        <p:nvSpPr>
          <p:cNvPr id="7" name="5-point Star 6">
            <a:extLst>
              <a:ext uri="{FF2B5EF4-FFF2-40B4-BE49-F238E27FC236}">
                <a16:creationId xmlns:a16="http://schemas.microsoft.com/office/drawing/2014/main" id="{07D803C0-7F86-9079-40F6-F4ACAFFDC705}"/>
              </a:ext>
            </a:extLst>
          </p:cNvPr>
          <p:cNvSpPr/>
          <p:nvPr/>
        </p:nvSpPr>
        <p:spPr>
          <a:xfrm>
            <a:off x="7446836" y="4247856"/>
            <a:ext cx="198000" cy="198000"/>
          </a:xfrm>
          <a:prstGeom prst="star5">
            <a:avLst/>
          </a:prstGeom>
          <a:solidFill>
            <a:srgbClr val="FFFF00"/>
          </a:solidFill>
          <a:ln w="19050">
            <a:solidFill>
              <a:srgbClr val="FF0000"/>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369630353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3157E-502F-91BD-3E0D-C19C5383D415}"/>
            </a:ext>
          </a:extLst>
        </p:cNvPr>
        <p:cNvGrpSpPr/>
        <p:nvPr/>
      </p:nvGrpSpPr>
      <p:grpSpPr>
        <a:xfrm>
          <a:off x="0" y="0"/>
          <a:ext cx="0" cy="0"/>
          <a:chOff x="0" y="0"/>
          <a:chExt cx="0" cy="0"/>
        </a:xfrm>
      </p:grpSpPr>
      <p:pic>
        <p:nvPicPr>
          <p:cNvPr id="6" name="HLLHC-diagram.png">
            <a:extLst>
              <a:ext uri="{FF2B5EF4-FFF2-40B4-BE49-F238E27FC236}">
                <a16:creationId xmlns:a16="http://schemas.microsoft.com/office/drawing/2014/main" id="{4F3F61AC-F40B-F87B-46B4-96DF4655605C}"/>
              </a:ext>
            </a:extLst>
          </p:cNvPr>
          <p:cNvPicPr>
            <a:picLocks noChangeAspect="1"/>
          </p:cNvPicPr>
          <p:nvPr/>
        </p:nvPicPr>
        <p:blipFill>
          <a:blip r:embed="rId2"/>
          <a:srcRect t="5282" b="5282"/>
          <a:stretch/>
        </p:blipFill>
        <p:spPr>
          <a:xfrm>
            <a:off x="584494" y="1271237"/>
            <a:ext cx="10778567" cy="5408346"/>
          </a:xfrm>
          <a:prstGeom prst="rect">
            <a:avLst/>
          </a:prstGeom>
          <a:ln w="12700">
            <a:miter lim="400000"/>
          </a:ln>
        </p:spPr>
      </p:pic>
      <p:sp>
        <p:nvSpPr>
          <p:cNvPr id="2" name="Slide Number Placeholder 1">
            <a:extLst>
              <a:ext uri="{FF2B5EF4-FFF2-40B4-BE49-F238E27FC236}">
                <a16:creationId xmlns:a16="http://schemas.microsoft.com/office/drawing/2014/main" id="{515006B0-9868-0500-E4CE-2F9C89E66442}"/>
              </a:ext>
            </a:extLst>
          </p:cNvPr>
          <p:cNvSpPr>
            <a:spLocks noGrp="1"/>
          </p:cNvSpPr>
          <p:nvPr>
            <p:ph type="sldNum" sz="quarter" idx="4"/>
          </p:nvPr>
        </p:nvSpPr>
        <p:spPr/>
        <p:txBody>
          <a:bodyPr/>
          <a:lstStyle/>
          <a:p>
            <a:pPr>
              <a:defRPr/>
            </a:pPr>
            <a:fld id="{611C2F03-9E95-40C9-A99F-3C4F7EE8CF2A}" type="slidenum">
              <a:rPr lang="en-GB" smtClean="0"/>
              <a:pPr>
                <a:defRPr/>
              </a:pPr>
              <a:t>45</a:t>
            </a:fld>
            <a:endParaRPr lang="en-GB" dirty="0"/>
          </a:p>
        </p:txBody>
      </p:sp>
      <p:sp>
        <p:nvSpPr>
          <p:cNvPr id="4" name="TextBox 3">
            <a:extLst>
              <a:ext uri="{FF2B5EF4-FFF2-40B4-BE49-F238E27FC236}">
                <a16:creationId xmlns:a16="http://schemas.microsoft.com/office/drawing/2014/main" id="{AAD9E5F3-D3E7-8DBB-44F6-24C23345CEBB}"/>
              </a:ext>
            </a:extLst>
          </p:cNvPr>
          <p:cNvSpPr txBox="1"/>
          <p:nvPr/>
        </p:nvSpPr>
        <p:spPr>
          <a:xfrm>
            <a:off x="178097" y="264651"/>
            <a:ext cx="9129676"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LHC and High-Luminosity-LHC project timeline</a:t>
            </a:r>
            <a:endParaRPr lang="en-US" sz="2800" dirty="0">
              <a:solidFill>
                <a:srgbClr val="0D7FBF"/>
              </a:solidFill>
              <a:latin typeface="Helvetica Light" pitchFamily="2" charset="0"/>
              <a:ea typeface="Trebuchet MS" pitchFamily="-84" charset="0"/>
              <a:cs typeface="Helvetica Light"/>
            </a:endParaRPr>
          </a:p>
        </p:txBody>
      </p:sp>
      <p:pic>
        <p:nvPicPr>
          <p:cNvPr id="3" name="Picture 2">
            <a:extLst>
              <a:ext uri="{FF2B5EF4-FFF2-40B4-BE49-F238E27FC236}">
                <a16:creationId xmlns:a16="http://schemas.microsoft.com/office/drawing/2014/main" id="{8932B672-93CA-964E-74AF-DECE4C54B2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82344" y="76200"/>
            <a:ext cx="1517223" cy="785137"/>
          </a:xfrm>
          <a:prstGeom prst="rect">
            <a:avLst/>
          </a:prstGeom>
        </p:spPr>
      </p:pic>
      <p:sp>
        <p:nvSpPr>
          <p:cNvPr id="5" name="Rectangle 4">
            <a:extLst>
              <a:ext uri="{FF2B5EF4-FFF2-40B4-BE49-F238E27FC236}">
                <a16:creationId xmlns:a16="http://schemas.microsoft.com/office/drawing/2014/main" id="{3FE05944-08E4-C893-3957-83DE0FBBB533}"/>
              </a:ext>
            </a:extLst>
          </p:cNvPr>
          <p:cNvSpPr/>
          <p:nvPr/>
        </p:nvSpPr>
        <p:spPr>
          <a:xfrm>
            <a:off x="8469852" y="1210235"/>
            <a:ext cx="2583630" cy="1129553"/>
          </a:xfrm>
          <a:prstGeom prst="rect">
            <a:avLst/>
          </a:prstGeom>
          <a:solidFill>
            <a:schemeClr val="bg1"/>
          </a:solidFill>
          <a:ln>
            <a:solidFill>
              <a:schemeClr val="bg1"/>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14" name="Rectangle 13">
            <a:extLst>
              <a:ext uri="{FF2B5EF4-FFF2-40B4-BE49-F238E27FC236}">
                <a16:creationId xmlns:a16="http://schemas.microsoft.com/office/drawing/2014/main" id="{EB96D480-EA18-F335-F13D-AA270C5790B5}"/>
              </a:ext>
            </a:extLst>
          </p:cNvPr>
          <p:cNvSpPr/>
          <p:nvPr/>
        </p:nvSpPr>
        <p:spPr>
          <a:xfrm>
            <a:off x="6741180" y="1478739"/>
            <a:ext cx="4675371" cy="646331"/>
          </a:xfrm>
          <a:prstGeom prst="rect">
            <a:avLst/>
          </a:prstGeom>
        </p:spPr>
        <p:txBody>
          <a:bodyPr wrap="square">
            <a:spAutoFit/>
          </a:bodyPr>
          <a:lstStyle/>
          <a:p>
            <a:r>
              <a:rPr lang="en-GB" b="1" dirty="0">
                <a:solidFill>
                  <a:srgbClr val="0D7FBF"/>
                </a:solidFill>
                <a:latin typeface="Helvetica" pitchFamily="2" charset="0"/>
              </a:rPr>
              <a:t>HL-LHC </a:t>
            </a:r>
            <a:r>
              <a:rPr lang="en-GB" dirty="0">
                <a:solidFill>
                  <a:srgbClr val="0D7FBF"/>
                </a:solidFill>
                <a:latin typeface="Helvetica" pitchFamily="2" charset="0"/>
              </a:rPr>
              <a:t>is the </a:t>
            </a:r>
            <a:r>
              <a:rPr lang="en-GB" b="1" dirty="0">
                <a:solidFill>
                  <a:srgbClr val="0D7FBF"/>
                </a:solidFill>
                <a:latin typeface="Helvetica" pitchFamily="2" charset="0"/>
              </a:rPr>
              <a:t>world’s flagship collider project </a:t>
            </a:r>
            <a:r>
              <a:rPr lang="en-GB" dirty="0">
                <a:solidFill>
                  <a:srgbClr val="0D7FBF"/>
                </a:solidFill>
                <a:latin typeface="Helvetica" pitchFamily="2" charset="0"/>
              </a:rPr>
              <a:t>during the </a:t>
            </a:r>
            <a:r>
              <a:rPr lang="en-GB" b="1" dirty="0">
                <a:solidFill>
                  <a:srgbClr val="0D7FBF"/>
                </a:solidFill>
                <a:latin typeface="Helvetica" pitchFamily="2" charset="0"/>
              </a:rPr>
              <a:t>next decade </a:t>
            </a:r>
            <a:endParaRPr lang="en-CH" b="1" dirty="0">
              <a:solidFill>
                <a:srgbClr val="0D7FBF"/>
              </a:solidFill>
            </a:endParaRPr>
          </a:p>
        </p:txBody>
      </p:sp>
      <p:sp>
        <p:nvSpPr>
          <p:cNvPr id="7" name="5-point Star 6">
            <a:extLst>
              <a:ext uri="{FF2B5EF4-FFF2-40B4-BE49-F238E27FC236}">
                <a16:creationId xmlns:a16="http://schemas.microsoft.com/office/drawing/2014/main" id="{818837C9-E6B0-3DD2-6307-130770367B07}"/>
              </a:ext>
            </a:extLst>
          </p:cNvPr>
          <p:cNvSpPr/>
          <p:nvPr/>
        </p:nvSpPr>
        <p:spPr>
          <a:xfrm>
            <a:off x="7459899" y="4247856"/>
            <a:ext cx="198000" cy="198000"/>
          </a:xfrm>
          <a:prstGeom prst="star5">
            <a:avLst/>
          </a:prstGeom>
          <a:solidFill>
            <a:srgbClr val="FFFF00"/>
          </a:solidFill>
          <a:ln w="19050">
            <a:solidFill>
              <a:srgbClr val="FF0000"/>
            </a:solid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8" name="Rectangle 7">
            <a:extLst>
              <a:ext uri="{FF2B5EF4-FFF2-40B4-BE49-F238E27FC236}">
                <a16:creationId xmlns:a16="http://schemas.microsoft.com/office/drawing/2014/main" id="{58A9BDAE-60A9-8135-84F0-3F41712061FD}"/>
              </a:ext>
            </a:extLst>
          </p:cNvPr>
          <p:cNvSpPr/>
          <p:nvPr/>
        </p:nvSpPr>
        <p:spPr>
          <a:xfrm>
            <a:off x="691111" y="2290522"/>
            <a:ext cx="9658234" cy="2475442"/>
          </a:xfrm>
          <a:prstGeom prst="rect">
            <a:avLst/>
          </a:prstGeom>
          <a:solidFill>
            <a:schemeClr val="bg1"/>
          </a:solidFill>
          <a:ln w="3175">
            <a:solidFill>
              <a:schemeClr val="tx1">
                <a:lumMod val="50000"/>
                <a:lumOff val="50000"/>
              </a:schemeClr>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9" name="TextBox 8">
            <a:extLst>
              <a:ext uri="{FF2B5EF4-FFF2-40B4-BE49-F238E27FC236}">
                <a16:creationId xmlns:a16="http://schemas.microsoft.com/office/drawing/2014/main" id="{9D707390-05D1-846D-4329-2E910B5C5A3E}"/>
              </a:ext>
            </a:extLst>
          </p:cNvPr>
          <p:cNvSpPr txBox="1"/>
          <p:nvPr/>
        </p:nvSpPr>
        <p:spPr>
          <a:xfrm>
            <a:off x="903537" y="2475370"/>
            <a:ext cx="9260668" cy="1877437"/>
          </a:xfrm>
          <a:prstGeom prst="rect">
            <a:avLst/>
          </a:prstGeom>
          <a:noFill/>
        </p:spPr>
        <p:txBody>
          <a:bodyPr wrap="square" rtlCol="0">
            <a:spAutoFit/>
          </a:bodyPr>
          <a:lstStyle/>
          <a:p>
            <a:pPr>
              <a:spcBef>
                <a:spcPts val="3000"/>
              </a:spcBef>
            </a:pPr>
            <a:r>
              <a:rPr lang="en-GB" sz="1600" b="1" dirty="0">
                <a:latin typeface="Helvetica" pitchFamily="2" charset="0"/>
                <a:ea typeface="Helvetica Neue" panose="02000503000000020004" pitchFamily="2" charset="0"/>
                <a:cs typeface="Helvetica Neue" panose="02000503000000020004" pitchFamily="2" charset="0"/>
              </a:rPr>
              <a:t>HL-LHC </a:t>
            </a:r>
            <a:endParaRPr lang="en-US" sz="1400" b="1" dirty="0">
              <a:latin typeface="Helvetica" pitchFamily="2" charset="0"/>
              <a:ea typeface="Helvetica Neue" panose="02000503000000020004" pitchFamily="2" charset="0"/>
              <a:cs typeface="Helvetica Neue" panose="02000503000000020004" pitchFamily="2" charset="0"/>
            </a:endParaRPr>
          </a:p>
          <a:p>
            <a:pPr marL="285750" indent="-285750">
              <a:spcBef>
                <a:spcPts val="1200"/>
              </a:spcBef>
              <a:buFont typeface="Arial" panose="020B0604020202020204" pitchFamily="34" charset="0"/>
              <a:buChar char="•"/>
            </a:pPr>
            <a:r>
              <a:rPr lang="en-US" sz="1600" b="1" dirty="0">
                <a:latin typeface="Helvetica" pitchFamily="2" charset="0"/>
                <a:ea typeface="Helvetica Neue" panose="02000503000000020004" pitchFamily="2" charset="0"/>
                <a:cs typeface="Helvetica Neue" panose="02000503000000020004" pitchFamily="2" charset="0"/>
              </a:rPr>
              <a:t>10 times more data than currently recorded</a:t>
            </a:r>
            <a:r>
              <a:rPr lang="en-US" sz="1600" dirty="0">
                <a:latin typeface="Helvetica" pitchFamily="2" charset="0"/>
                <a:ea typeface="Helvetica Neue" panose="02000503000000020004" pitchFamily="2" charset="0"/>
                <a:cs typeface="Helvetica Neue" panose="02000503000000020004" pitchFamily="2" charset="0"/>
              </a:rPr>
              <a:t>: </a:t>
            </a:r>
            <a:r>
              <a:rPr lang="en-US" sz="1600" b="1" dirty="0">
                <a:latin typeface="Helvetica" pitchFamily="2" charset="0"/>
                <a:ea typeface="Helvetica Neue" panose="02000503000000020004" pitchFamily="2" charset="0"/>
                <a:cs typeface="Helvetica Neue" panose="02000503000000020004" pitchFamily="2" charset="0"/>
              </a:rPr>
              <a:t>particle factory </a:t>
            </a:r>
            <a:r>
              <a:rPr lang="en-US" sz="1400" dirty="0">
                <a:solidFill>
                  <a:srgbClr val="0070C0"/>
                </a:solidFill>
                <a:latin typeface="Helvetica" pitchFamily="2" charset="0"/>
                <a:ea typeface="Helvetica Neue" panose="02000503000000020004" pitchFamily="2" charset="0"/>
                <a:cs typeface="Helvetica Neue" panose="02000503000000020004" pitchFamily="2" charset="0"/>
              </a:rPr>
              <a:t>(ATLAS &amp; CMS: 360M H, 240k HH, 13.4B top, 130B (12B) W (Z) </a:t>
            </a:r>
            <a:r>
              <a:rPr lang="en-US" sz="1400" dirty="0">
                <a:solidFill>
                  <a:srgbClr val="0070C0"/>
                </a:solidFill>
                <a:latin typeface="Symbol" pitchFamily="2" charset="2"/>
                <a:ea typeface="Helvetica Neue" panose="02000503000000020004" pitchFamily="2" charset="0"/>
                <a:cs typeface="Helvetica Neue" panose="02000503000000020004" pitchFamily="2" charset="0"/>
              </a:rPr>
              <a:t>®</a:t>
            </a:r>
            <a:r>
              <a:rPr lang="en-US" sz="1400" dirty="0">
                <a:solidFill>
                  <a:srgbClr val="0070C0"/>
                </a:solidFill>
                <a:latin typeface="Helvetica" pitchFamily="2" charset="0"/>
                <a:ea typeface="Helvetica Neue" panose="02000503000000020004" pitchFamily="2" charset="0"/>
                <a:cs typeface="Helvetica Neue" panose="02000503000000020004" pitchFamily="2" charset="0"/>
              </a:rPr>
              <a:t> e/µ, 720M WW)</a:t>
            </a:r>
            <a:r>
              <a:rPr lang="en-US" sz="1400" dirty="0">
                <a:latin typeface="Helvetica" pitchFamily="2" charset="0"/>
                <a:ea typeface="Helvetica Neue" panose="02000503000000020004" pitchFamily="2" charset="0"/>
                <a:cs typeface="Helvetica Neue" panose="02000503000000020004" pitchFamily="2" charset="0"/>
              </a:rPr>
              <a:t> </a:t>
            </a:r>
            <a:r>
              <a:rPr lang="en-US" sz="1600" dirty="0">
                <a:latin typeface="Helvetica" pitchFamily="2" charset="0"/>
                <a:ea typeface="Helvetica Neue" panose="02000503000000020004" pitchFamily="2" charset="0"/>
                <a:cs typeface="Helvetica Neue" panose="02000503000000020004" pitchFamily="2" charset="0"/>
              </a:rPr>
              <a:t>for </a:t>
            </a:r>
            <a:r>
              <a:rPr lang="en-US" sz="1600" b="1" dirty="0">
                <a:latin typeface="Helvetica" pitchFamily="2" charset="0"/>
                <a:ea typeface="Helvetica Neue" panose="02000503000000020004" pitchFamily="2" charset="0"/>
                <a:cs typeface="Helvetica Neue" panose="02000503000000020004" pitchFamily="2" charset="0"/>
              </a:rPr>
              <a:t>precise and rare Higgs coupling measurements</a:t>
            </a:r>
            <a:r>
              <a:rPr lang="en-US" sz="1600" dirty="0">
                <a:latin typeface="Helvetica" pitchFamily="2" charset="0"/>
                <a:ea typeface="Helvetica Neue" panose="02000503000000020004" pitchFamily="2" charset="0"/>
                <a:cs typeface="Helvetica Neue" panose="02000503000000020004" pitchFamily="2" charset="0"/>
              </a:rPr>
              <a:t>, access to </a:t>
            </a:r>
            <a:r>
              <a:rPr lang="en-US" sz="1600" b="1" dirty="0">
                <a:latin typeface="Helvetica" pitchFamily="2" charset="0"/>
                <a:ea typeface="Helvetica Neue" panose="02000503000000020004" pitchFamily="2" charset="0"/>
                <a:cs typeface="Helvetica Neue" panose="02000503000000020004" pitchFamily="2" charset="0"/>
              </a:rPr>
              <a:t>Higgs self interaction and longitudinal vector boson scattering, and increased overall rare &amp; new physics sensitivity</a:t>
            </a:r>
          </a:p>
          <a:p>
            <a:pPr marL="285750" indent="-285750">
              <a:spcBef>
                <a:spcPts val="1200"/>
              </a:spcBef>
              <a:buFont typeface="Arial" panose="020B0604020202020204" pitchFamily="34" charset="0"/>
              <a:buChar char="•"/>
            </a:pPr>
            <a:r>
              <a:rPr lang="en-US" sz="1600" b="1" dirty="0">
                <a:latin typeface="Helvetica" pitchFamily="2" charset="0"/>
                <a:ea typeface="Helvetica Neue" panose="02000503000000020004" pitchFamily="2" charset="0"/>
                <a:cs typeface="Helvetica Neue" panose="02000503000000020004" pitchFamily="2" charset="0"/>
              </a:rPr>
              <a:t>Complementary in many ways to a future e</a:t>
            </a:r>
            <a:r>
              <a:rPr lang="en-US" sz="1600" b="1" baseline="30000" dirty="0">
                <a:latin typeface="Helvetica" pitchFamily="2" charset="0"/>
                <a:ea typeface="Helvetica Neue" panose="02000503000000020004" pitchFamily="2" charset="0"/>
                <a:cs typeface="Helvetica Neue" panose="02000503000000020004" pitchFamily="2" charset="0"/>
              </a:rPr>
              <a:t>+</a:t>
            </a:r>
            <a:r>
              <a:rPr lang="en-US" sz="1600" b="1" dirty="0">
                <a:latin typeface="Helvetica" pitchFamily="2" charset="0"/>
                <a:ea typeface="Helvetica Neue" panose="02000503000000020004" pitchFamily="2" charset="0"/>
                <a:cs typeface="Helvetica Neue" panose="02000503000000020004" pitchFamily="2" charset="0"/>
              </a:rPr>
              <a:t>e</a:t>
            </a:r>
            <a:r>
              <a:rPr lang="en-US" sz="1600" b="1" baseline="30000" dirty="0">
                <a:latin typeface="Helvetica" pitchFamily="2" charset="0"/>
                <a:ea typeface="Helvetica Neue" panose="02000503000000020004" pitchFamily="2" charset="0"/>
                <a:cs typeface="Helvetica Neue" panose="02000503000000020004" pitchFamily="2" charset="0"/>
              </a:rPr>
              <a:t>–</a:t>
            </a:r>
            <a:r>
              <a:rPr lang="en-US" sz="1600" b="1" dirty="0">
                <a:latin typeface="Helvetica" pitchFamily="2" charset="0"/>
                <a:ea typeface="Helvetica Neue" panose="02000503000000020004" pitchFamily="2" charset="0"/>
                <a:cs typeface="Helvetica Neue" panose="02000503000000020004" pitchFamily="2" charset="0"/>
              </a:rPr>
              <a:t> collider at CERN </a:t>
            </a:r>
            <a:r>
              <a:rPr lang="en-US" sz="1600" dirty="0">
                <a:solidFill>
                  <a:srgbClr val="0D7FBF"/>
                </a:solidFill>
                <a:latin typeface="Helvetica" pitchFamily="2" charset="0"/>
                <a:ea typeface="Helvetica Neue" panose="02000503000000020004" pitchFamily="2" charset="0"/>
                <a:cs typeface="Helvetica Neue" panose="02000503000000020004" pitchFamily="2" charset="0"/>
              </a:rPr>
              <a:t>(</a:t>
            </a:r>
            <a:r>
              <a:rPr lang="en-US" sz="1600" dirty="0">
                <a:solidFill>
                  <a:srgbClr val="0D7FBF"/>
                </a:solidFill>
                <a:latin typeface="Symbol" pitchFamily="2" charset="2"/>
                <a:ea typeface="Helvetica Neue" panose="02000503000000020004" pitchFamily="2" charset="0"/>
                <a:cs typeface="Helvetica Neue" panose="02000503000000020004" pitchFamily="2" charset="0"/>
              </a:rPr>
              <a:t>®</a:t>
            </a:r>
            <a:r>
              <a:rPr lang="en-US" sz="1600" dirty="0">
                <a:solidFill>
                  <a:srgbClr val="0D7FBF"/>
                </a:solidFill>
                <a:latin typeface="Helvetica" pitchFamily="2" charset="0"/>
                <a:ea typeface="Helvetica Neue" panose="02000503000000020004" pitchFamily="2" charset="0"/>
                <a:cs typeface="Helvetica Neue" panose="02000503000000020004" pitchFamily="2" charset="0"/>
              </a:rPr>
              <a:t> Michael Benedikt)</a:t>
            </a:r>
          </a:p>
        </p:txBody>
      </p:sp>
    </p:spTree>
    <p:extLst>
      <p:ext uri="{BB962C8B-B14F-4D97-AF65-F5344CB8AC3E}">
        <p14:creationId xmlns:p14="http://schemas.microsoft.com/office/powerpoint/2010/main" val="387511851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6CBC718-5BBE-D841-A3D1-EB80F20FB501}"/>
              </a:ext>
            </a:extLst>
          </p:cNvPr>
          <p:cNvPicPr>
            <a:picLocks noChangeAspect="1"/>
          </p:cNvPicPr>
          <p:nvPr/>
        </p:nvPicPr>
        <p:blipFill>
          <a:blip r:embed="rId2"/>
          <a:stretch>
            <a:fillRect/>
          </a:stretch>
        </p:blipFill>
        <p:spPr>
          <a:xfrm>
            <a:off x="9840773" y="82887"/>
            <a:ext cx="1490734" cy="785137"/>
          </a:xfrm>
          <a:prstGeom prst="rect">
            <a:avLst/>
          </a:prstGeom>
        </p:spPr>
      </p:pic>
      <p:sp>
        <p:nvSpPr>
          <p:cNvPr id="17" name="TextBox 16">
            <a:extLst>
              <a:ext uri="{FF2B5EF4-FFF2-40B4-BE49-F238E27FC236}">
                <a16:creationId xmlns:a16="http://schemas.microsoft.com/office/drawing/2014/main" id="{3D9BD6B9-0C8B-7D41-A3AB-EE138A316EF5}"/>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rgbClr val="0D7FBF"/>
                </a:solidFill>
                <a:latin typeface="Helvetica" pitchFamily="2" charset="0"/>
                <a:ea typeface="Trebuchet MS" pitchFamily="-84" charset="0"/>
                <a:cs typeface="Helvetica Light"/>
              </a:rPr>
              <a:t>Upgrade to the High-Luminosity LHC (HL-LHC)</a:t>
            </a:r>
            <a:endParaRPr lang="en-US" sz="2800" dirty="0">
              <a:solidFill>
                <a:srgbClr val="0D7FBF"/>
              </a:solidFill>
              <a:latin typeface="Helvetica Light" pitchFamily="2" charset="0"/>
              <a:ea typeface="Trebuchet MS" pitchFamily="-84" charset="0"/>
              <a:cs typeface="Helvetica Light"/>
            </a:endParaRPr>
          </a:p>
        </p:txBody>
      </p:sp>
      <p:sp>
        <p:nvSpPr>
          <p:cNvPr id="18" name="Rectangle 17">
            <a:extLst>
              <a:ext uri="{FF2B5EF4-FFF2-40B4-BE49-F238E27FC236}">
                <a16:creationId xmlns:a16="http://schemas.microsoft.com/office/drawing/2014/main" id="{8CED942C-432A-1E48-AE3D-BFAAE1098C98}"/>
              </a:ext>
            </a:extLst>
          </p:cNvPr>
          <p:cNvSpPr/>
          <p:nvPr/>
        </p:nvSpPr>
        <p:spPr>
          <a:xfrm>
            <a:off x="591671" y="1187217"/>
            <a:ext cx="4564529" cy="3208571"/>
          </a:xfrm>
          <a:prstGeom prst="rect">
            <a:avLst/>
          </a:prstGeom>
        </p:spPr>
        <p:txBody>
          <a:bodyPr wrap="square">
            <a:spAutoFit/>
          </a:bodyPr>
          <a:lstStyle/>
          <a:p>
            <a:pPr lvl="0" defTabSz="457200" fontAlgn="base">
              <a:spcBef>
                <a:spcPts val="2400"/>
              </a:spcBef>
              <a:spcAft>
                <a:spcPct val="0"/>
              </a:spcAft>
              <a:defRPr/>
            </a:pPr>
            <a:r>
              <a:rPr lang="en-GB" dirty="0">
                <a:solidFill>
                  <a:srgbClr val="000000"/>
                </a:solidFill>
                <a:latin typeface="Helvetica" pitchFamily="2" charset="0"/>
              </a:rPr>
              <a:t>The HL-LHC’s intensity requires unprecedented detector and            computing technologies: </a:t>
            </a:r>
          </a:p>
          <a:p>
            <a:pPr marL="285750" lvl="0" indent="-285750" defTabSz="457200" fontAlgn="base">
              <a:spcBef>
                <a:spcPts val="1500"/>
              </a:spcBef>
              <a:spcAft>
                <a:spcPct val="0"/>
              </a:spcAft>
              <a:buFont typeface="Arial" panose="020B0604020202020204" pitchFamily="34" charset="0"/>
              <a:buChar char="•"/>
              <a:defRPr/>
            </a:pPr>
            <a:r>
              <a:rPr lang="en-GB" sz="1600" dirty="0">
                <a:solidFill>
                  <a:srgbClr val="000000"/>
                </a:solidFill>
                <a:latin typeface="Helvetica" pitchFamily="2" charset="0"/>
              </a:rPr>
              <a:t>Radiation hardness</a:t>
            </a:r>
          </a:p>
          <a:p>
            <a:pPr marL="285750" lvl="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High detection granularity and resolution</a:t>
            </a:r>
          </a:p>
          <a:p>
            <a:pPr marL="285750" lvl="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Precise timing detectors </a:t>
            </a:r>
          </a:p>
          <a:p>
            <a:pPr marL="285750" lvl="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More powerful triggers</a:t>
            </a:r>
          </a:p>
          <a:p>
            <a:pPr marL="285750" lvl="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Deeply embedded ML &amp; AI</a:t>
            </a:r>
          </a:p>
          <a:p>
            <a:pPr marL="285750" lvl="0" indent="-285750" defTabSz="457200" fontAlgn="base">
              <a:spcBef>
                <a:spcPts val="900"/>
              </a:spcBef>
              <a:spcAft>
                <a:spcPct val="0"/>
              </a:spcAft>
              <a:buFont typeface="Arial" panose="020B0604020202020204" pitchFamily="34" charset="0"/>
              <a:buChar char="•"/>
              <a:defRPr/>
            </a:pPr>
            <a:r>
              <a:rPr lang="en-GB" sz="1600" dirty="0">
                <a:solidFill>
                  <a:srgbClr val="000000"/>
                </a:solidFill>
                <a:latin typeface="Helvetica" pitchFamily="2" charset="0"/>
              </a:rPr>
              <a:t>High-performance software &amp; computing</a:t>
            </a:r>
          </a:p>
        </p:txBody>
      </p:sp>
      <p:sp>
        <p:nvSpPr>
          <p:cNvPr id="12" name="TextBox 11">
            <a:extLst>
              <a:ext uri="{FF2B5EF4-FFF2-40B4-BE49-F238E27FC236}">
                <a16:creationId xmlns:a16="http://schemas.microsoft.com/office/drawing/2014/main" id="{DF067CED-EEED-2D96-67D8-6E084318C866}"/>
              </a:ext>
            </a:extLst>
          </p:cNvPr>
          <p:cNvSpPr txBox="1"/>
          <p:nvPr/>
        </p:nvSpPr>
        <p:spPr>
          <a:xfrm>
            <a:off x="5774009" y="6664745"/>
            <a:ext cx="2618428" cy="246221"/>
          </a:xfrm>
          <a:prstGeom prst="rect">
            <a:avLst/>
          </a:prstGeom>
          <a:noFill/>
        </p:spPr>
        <p:txBody>
          <a:bodyPr wrap="square" rtlCol="0">
            <a:spAutoFit/>
          </a:bodyPr>
          <a:lstStyle/>
          <a:p>
            <a:pPr marL="0">
              <a:spcBef>
                <a:spcPts val="3000"/>
              </a:spcBef>
            </a:pPr>
            <a:r>
              <a:rPr lang="en-CH" sz="1000" dirty="0">
                <a:solidFill>
                  <a:schemeClr val="bg1"/>
                </a:solidFill>
                <a:latin typeface="Calibri" panose="020F0502020204030204" pitchFamily="34" charset="0"/>
                <a:ea typeface="Helvetica Light" charset="0"/>
                <a:cs typeface="Calibri" panose="020F0502020204030204" pitchFamily="34" charset="0"/>
                <a:sym typeface="Wingdings" pitchFamily="2" charset="2"/>
              </a:rPr>
              <a:t>200 pileup event simulated in ATLAS</a:t>
            </a:r>
          </a:p>
        </p:txBody>
      </p:sp>
      <p:cxnSp>
        <p:nvCxnSpPr>
          <p:cNvPr id="9" name="Straight Connector 8">
            <a:extLst>
              <a:ext uri="{FF2B5EF4-FFF2-40B4-BE49-F238E27FC236}">
                <a16:creationId xmlns:a16="http://schemas.microsoft.com/office/drawing/2014/main" id="{F30BFE7F-4139-00D2-0D6B-C88A17B6D36D}"/>
              </a:ext>
            </a:extLst>
          </p:cNvPr>
          <p:cNvCxnSpPr/>
          <p:nvPr/>
        </p:nvCxnSpPr>
        <p:spPr>
          <a:xfrm>
            <a:off x="0" y="5042465"/>
            <a:ext cx="11472863" cy="1193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Rounded Rectangle 14">
            <a:extLst>
              <a:ext uri="{FF2B5EF4-FFF2-40B4-BE49-F238E27FC236}">
                <a16:creationId xmlns:a16="http://schemas.microsoft.com/office/drawing/2014/main" id="{01E366F7-FDC5-7D83-5A5C-D9D98C36A482}"/>
              </a:ext>
            </a:extLst>
          </p:cNvPr>
          <p:cNvSpPr/>
          <p:nvPr/>
        </p:nvSpPr>
        <p:spPr>
          <a:xfrm>
            <a:off x="5019590" y="1157296"/>
            <a:ext cx="6271576" cy="3374363"/>
          </a:xfrm>
          <a:prstGeom prst="roundRect">
            <a:avLst>
              <a:gd name="adj" fmla="val 976"/>
            </a:avLst>
          </a:prstGeom>
          <a:ln>
            <a:solidFill>
              <a:schemeClr val="bg1">
                <a:lumMod val="75000"/>
              </a:schemeClr>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pic>
        <p:nvPicPr>
          <p:cNvPr id="4" name="Picture 3">
            <a:extLst>
              <a:ext uri="{FF2B5EF4-FFF2-40B4-BE49-F238E27FC236}">
                <a16:creationId xmlns:a16="http://schemas.microsoft.com/office/drawing/2014/main" id="{FE9A6B07-2EC9-1DF9-C5D0-916F9EB1F45E}"/>
              </a:ext>
            </a:extLst>
          </p:cNvPr>
          <p:cNvPicPr>
            <a:picLocks noChangeAspect="1"/>
          </p:cNvPicPr>
          <p:nvPr/>
        </p:nvPicPr>
        <p:blipFill>
          <a:blip r:embed="rId3"/>
          <a:srcRect l="3769" t="4914"/>
          <a:stretch/>
        </p:blipFill>
        <p:spPr>
          <a:xfrm>
            <a:off x="5129306" y="1290918"/>
            <a:ext cx="6017367" cy="3095525"/>
          </a:xfrm>
          <a:prstGeom prst="rect">
            <a:avLst/>
          </a:prstGeom>
        </p:spPr>
      </p:pic>
      <p:pic>
        <p:nvPicPr>
          <p:cNvPr id="6" name="Picture 5">
            <a:extLst>
              <a:ext uri="{FF2B5EF4-FFF2-40B4-BE49-F238E27FC236}">
                <a16:creationId xmlns:a16="http://schemas.microsoft.com/office/drawing/2014/main" id="{F1FE5120-E0BD-234F-B48D-6C523AB33ED0}"/>
              </a:ext>
            </a:extLst>
          </p:cNvPr>
          <p:cNvPicPr>
            <a:picLocks noChangeAspect="1"/>
          </p:cNvPicPr>
          <p:nvPr/>
        </p:nvPicPr>
        <p:blipFill>
          <a:blip r:embed="rId4"/>
          <a:stretch>
            <a:fillRect/>
          </a:stretch>
        </p:blipFill>
        <p:spPr>
          <a:xfrm>
            <a:off x="-1" y="4771497"/>
            <a:ext cx="5873825" cy="2086504"/>
          </a:xfrm>
          <a:prstGeom prst="rect">
            <a:avLst/>
          </a:prstGeom>
        </p:spPr>
      </p:pic>
      <p:pic>
        <p:nvPicPr>
          <p:cNvPr id="8" name="Picture 7">
            <a:extLst>
              <a:ext uri="{FF2B5EF4-FFF2-40B4-BE49-F238E27FC236}">
                <a16:creationId xmlns:a16="http://schemas.microsoft.com/office/drawing/2014/main" id="{82318DA9-A760-A078-DCBA-5F0A9AF2EB53}"/>
              </a:ext>
            </a:extLst>
          </p:cNvPr>
          <p:cNvPicPr>
            <a:picLocks noChangeAspect="1"/>
          </p:cNvPicPr>
          <p:nvPr/>
        </p:nvPicPr>
        <p:blipFill rotWithShape="1">
          <a:blip r:embed="rId5"/>
          <a:srcRect l="12693" r="15340"/>
          <a:stretch/>
        </p:blipFill>
        <p:spPr>
          <a:xfrm>
            <a:off x="7154203" y="4761772"/>
            <a:ext cx="2695929" cy="2096228"/>
          </a:xfrm>
          <a:prstGeom prst="rect">
            <a:avLst/>
          </a:prstGeom>
        </p:spPr>
      </p:pic>
      <p:sp>
        <p:nvSpPr>
          <p:cNvPr id="10" name="TextBox 9">
            <a:extLst>
              <a:ext uri="{FF2B5EF4-FFF2-40B4-BE49-F238E27FC236}">
                <a16:creationId xmlns:a16="http://schemas.microsoft.com/office/drawing/2014/main" id="{8917CB2A-9B08-D9FB-C454-804D2EC4F857}"/>
              </a:ext>
            </a:extLst>
          </p:cNvPr>
          <p:cNvSpPr txBox="1"/>
          <p:nvPr/>
        </p:nvSpPr>
        <p:spPr>
          <a:xfrm>
            <a:off x="37389" y="6559483"/>
            <a:ext cx="2105063" cy="261610"/>
          </a:xfrm>
          <a:prstGeom prst="rect">
            <a:avLst/>
          </a:prstGeom>
          <a:noFill/>
        </p:spPr>
        <p:txBody>
          <a:bodyPr wrap="none" rtlCol="0">
            <a:spAutoFit/>
          </a:bodyPr>
          <a:lstStyle/>
          <a:p>
            <a:pPr marL="0">
              <a:spcBef>
                <a:spcPts val="3000"/>
              </a:spcBef>
            </a:pPr>
            <a:r>
              <a:rPr lang="en-CH" sz="1100" b="1" dirty="0">
                <a:solidFill>
                  <a:schemeClr val="bg1"/>
                </a:solidFill>
                <a:latin typeface="Helvetica" pitchFamily="2" charset="0"/>
                <a:ea typeface="Helvetica Light" charset="0"/>
                <a:cs typeface="Helvetica Light" charset="0"/>
                <a:sym typeface="Wingdings" pitchFamily="2" charset="2"/>
              </a:rPr>
              <a:t>Cleanroom at Santa Cruz UC</a:t>
            </a:r>
          </a:p>
        </p:txBody>
      </p:sp>
      <p:sp>
        <p:nvSpPr>
          <p:cNvPr id="11" name="TextBox 10">
            <a:extLst>
              <a:ext uri="{FF2B5EF4-FFF2-40B4-BE49-F238E27FC236}">
                <a16:creationId xmlns:a16="http://schemas.microsoft.com/office/drawing/2014/main" id="{9931B4A7-F46F-7287-C629-C0C210341E2C}"/>
              </a:ext>
            </a:extLst>
          </p:cNvPr>
          <p:cNvSpPr txBox="1"/>
          <p:nvPr/>
        </p:nvSpPr>
        <p:spPr>
          <a:xfrm>
            <a:off x="7374817" y="6563330"/>
            <a:ext cx="1904689" cy="253916"/>
          </a:xfrm>
          <a:prstGeom prst="rect">
            <a:avLst/>
          </a:prstGeom>
          <a:noFill/>
        </p:spPr>
        <p:txBody>
          <a:bodyPr wrap="none" rtlCol="0">
            <a:spAutoFit/>
          </a:bodyPr>
          <a:lstStyle/>
          <a:p>
            <a:pPr marL="0">
              <a:spcBef>
                <a:spcPts val="3000"/>
              </a:spcBef>
            </a:pPr>
            <a:r>
              <a:rPr lang="en-CH" sz="1050" b="1" dirty="0">
                <a:solidFill>
                  <a:schemeClr val="tx1">
                    <a:lumMod val="75000"/>
                    <a:lumOff val="25000"/>
                  </a:schemeClr>
                </a:solidFill>
                <a:latin typeface="Helvetica" pitchFamily="2" charset="0"/>
                <a:ea typeface="Helvetica Light" charset="0"/>
                <a:cs typeface="Helvetica Light" charset="0"/>
                <a:sym typeface="Wingdings" pitchFamily="2" charset="2"/>
              </a:rPr>
              <a:t>ITk Outer cylinder at CERN</a:t>
            </a:r>
          </a:p>
        </p:txBody>
      </p:sp>
      <p:pic>
        <p:nvPicPr>
          <p:cNvPr id="13" name="Picture 12">
            <a:extLst>
              <a:ext uri="{FF2B5EF4-FFF2-40B4-BE49-F238E27FC236}">
                <a16:creationId xmlns:a16="http://schemas.microsoft.com/office/drawing/2014/main" id="{07A53A13-F0CC-EA20-F30C-488F7E7B07C3}"/>
              </a:ext>
            </a:extLst>
          </p:cNvPr>
          <p:cNvPicPr>
            <a:picLocks noChangeAspect="1"/>
          </p:cNvPicPr>
          <p:nvPr/>
        </p:nvPicPr>
        <p:blipFill>
          <a:blip r:embed="rId6"/>
          <a:stretch>
            <a:fillRect/>
          </a:stretch>
        </p:blipFill>
        <p:spPr>
          <a:xfrm>
            <a:off x="5877705" y="4768458"/>
            <a:ext cx="1303024" cy="2089542"/>
          </a:xfrm>
          <a:prstGeom prst="rect">
            <a:avLst/>
          </a:prstGeom>
        </p:spPr>
      </p:pic>
      <p:pic>
        <p:nvPicPr>
          <p:cNvPr id="14" name="Picture 13">
            <a:extLst>
              <a:ext uri="{FF2B5EF4-FFF2-40B4-BE49-F238E27FC236}">
                <a16:creationId xmlns:a16="http://schemas.microsoft.com/office/drawing/2014/main" id="{6E26F129-3586-72BF-DAFB-EE90F6DF87BC}"/>
              </a:ext>
            </a:extLst>
          </p:cNvPr>
          <p:cNvPicPr>
            <a:picLocks noChangeAspect="1"/>
          </p:cNvPicPr>
          <p:nvPr/>
        </p:nvPicPr>
        <p:blipFill>
          <a:blip r:embed="rId7"/>
          <a:stretch>
            <a:fillRect/>
          </a:stretch>
        </p:blipFill>
        <p:spPr>
          <a:xfrm>
            <a:off x="9850133" y="4768459"/>
            <a:ext cx="1622730" cy="2089542"/>
          </a:xfrm>
          <a:prstGeom prst="rect">
            <a:avLst/>
          </a:prstGeom>
        </p:spPr>
      </p:pic>
      <p:sp>
        <p:nvSpPr>
          <p:cNvPr id="20" name="TextBox 19">
            <a:extLst>
              <a:ext uri="{FF2B5EF4-FFF2-40B4-BE49-F238E27FC236}">
                <a16:creationId xmlns:a16="http://schemas.microsoft.com/office/drawing/2014/main" id="{8D316EA5-4350-235C-B60F-791916BF0E77}"/>
              </a:ext>
            </a:extLst>
          </p:cNvPr>
          <p:cNvSpPr txBox="1"/>
          <p:nvPr/>
        </p:nvSpPr>
        <p:spPr>
          <a:xfrm>
            <a:off x="9850132" y="4768458"/>
            <a:ext cx="1481375" cy="430887"/>
          </a:xfrm>
          <a:prstGeom prst="rect">
            <a:avLst/>
          </a:prstGeom>
          <a:noFill/>
        </p:spPr>
        <p:txBody>
          <a:bodyPr wrap="square" rtlCol="0">
            <a:spAutoFit/>
          </a:bodyPr>
          <a:lstStyle/>
          <a:p>
            <a:pPr marL="0">
              <a:spcBef>
                <a:spcPts val="3000"/>
              </a:spcBef>
            </a:pPr>
            <a:r>
              <a:rPr lang="en-GB" sz="1100" b="1" dirty="0">
                <a:solidFill>
                  <a:schemeClr val="bg1"/>
                </a:solidFill>
                <a:latin typeface="Helvetica" pitchFamily="2" charset="0"/>
                <a:ea typeface="Helvetica Light" charset="0"/>
                <a:cs typeface="Helvetica Light" charset="0"/>
                <a:sym typeface="Wingdings" pitchFamily="2" charset="2"/>
              </a:rPr>
              <a:t>HGTD electronics board</a:t>
            </a:r>
            <a:endParaRPr lang="en-CH" sz="1100" b="1" dirty="0">
              <a:solidFill>
                <a:schemeClr val="bg1"/>
              </a:solidFill>
              <a:latin typeface="Helvetica" pitchFamily="2" charset="0"/>
              <a:ea typeface="Helvetica Light" charset="0"/>
              <a:cs typeface="Helvetica Light" charset="0"/>
              <a:sym typeface="Wingdings" pitchFamily="2" charset="2"/>
            </a:endParaRPr>
          </a:p>
        </p:txBody>
      </p:sp>
      <p:sp>
        <p:nvSpPr>
          <p:cNvPr id="2" name="TextBox 1">
            <a:extLst>
              <a:ext uri="{FF2B5EF4-FFF2-40B4-BE49-F238E27FC236}">
                <a16:creationId xmlns:a16="http://schemas.microsoft.com/office/drawing/2014/main" id="{C7723AC4-90B8-EBA5-CB4B-399E4F54D1F1}"/>
              </a:ext>
            </a:extLst>
          </p:cNvPr>
          <p:cNvSpPr txBox="1"/>
          <p:nvPr/>
        </p:nvSpPr>
        <p:spPr>
          <a:xfrm>
            <a:off x="5019590" y="1187216"/>
            <a:ext cx="2603598" cy="246221"/>
          </a:xfrm>
          <a:prstGeom prst="rect">
            <a:avLst/>
          </a:prstGeom>
          <a:noFill/>
        </p:spPr>
        <p:txBody>
          <a:bodyPr wrap="none" rtlCol="0">
            <a:spAutoFit/>
          </a:bodyPr>
          <a:lstStyle/>
          <a:p>
            <a:pPr marL="0">
              <a:spcBef>
                <a:spcPts val="3000"/>
              </a:spcBef>
            </a:pPr>
            <a:r>
              <a:rPr lang="en-CH" sz="1000" b="1" dirty="0">
                <a:solidFill>
                  <a:prstClr val="black"/>
                </a:solidFill>
                <a:latin typeface="Helvetica" pitchFamily="2" charset="0"/>
                <a:ea typeface="Helvetica Light" charset="0"/>
                <a:cs typeface="Helvetica Light" charset="0"/>
                <a:sym typeface="Wingdings" pitchFamily="2" charset="2"/>
              </a:rPr>
              <a:t>Substantial upgrades for ATLAS &amp; CMS</a:t>
            </a:r>
          </a:p>
        </p:txBody>
      </p:sp>
    </p:spTree>
    <p:extLst>
      <p:ext uri="{BB962C8B-B14F-4D97-AF65-F5344CB8AC3E}">
        <p14:creationId xmlns:p14="http://schemas.microsoft.com/office/powerpoint/2010/main" val="316209247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39CE40-B208-3E5E-7285-5A3E3795084E}"/>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DE9B8615-F43A-B161-427A-58DC71EB8156}"/>
              </a:ext>
            </a:extLst>
          </p:cNvPr>
          <p:cNvSpPr>
            <a:spLocks noGrp="1"/>
          </p:cNvSpPr>
          <p:nvPr>
            <p:ph type="sldNum" sz="quarter" idx="4"/>
          </p:nvPr>
        </p:nvSpPr>
        <p:spPr/>
        <p:txBody>
          <a:bodyPr/>
          <a:lstStyle/>
          <a:p>
            <a:pPr>
              <a:defRPr/>
            </a:pPr>
            <a:fld id="{611C2F03-9E95-40C9-A99F-3C4F7EE8CF2A}" type="slidenum">
              <a:rPr lang="en-GB" smtClean="0"/>
              <a:pPr>
                <a:defRPr/>
              </a:pPr>
              <a:t>47</a:t>
            </a:fld>
            <a:endParaRPr lang="en-GB" dirty="0"/>
          </a:p>
        </p:txBody>
      </p:sp>
      <p:pic>
        <p:nvPicPr>
          <p:cNvPr id="50178" name="Picture 2">
            <a:extLst>
              <a:ext uri="{FF2B5EF4-FFF2-40B4-BE49-F238E27FC236}">
                <a16:creationId xmlns:a16="http://schemas.microsoft.com/office/drawing/2014/main" id="{440B24A3-05C3-3A19-91D4-4E1944D25C86}"/>
              </a:ext>
            </a:extLst>
          </p:cNvPr>
          <p:cNvPicPr>
            <a:picLocks noChangeAspect="1" noChangeArrowheads="1"/>
          </p:cNvPicPr>
          <p:nvPr/>
        </p:nvPicPr>
        <p:blipFill rotWithShape="1">
          <a:blip r:embed="rId2"/>
          <a:srcRect t="654" r="853" b="628"/>
          <a:stretch/>
        </p:blipFill>
        <p:spPr bwMode="auto">
          <a:xfrm>
            <a:off x="-14288" y="-15735"/>
            <a:ext cx="11456266" cy="68165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B4925F-D878-72AD-EC79-109D27A438B7}"/>
              </a:ext>
            </a:extLst>
          </p:cNvPr>
          <p:cNvSpPr/>
          <p:nvPr/>
        </p:nvSpPr>
        <p:spPr>
          <a:xfrm>
            <a:off x="8915400" y="-14289"/>
            <a:ext cx="2311400" cy="457201"/>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DA95C2C2-D8A6-53F7-F6BB-873D91D2E494}"/>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011129" y="165099"/>
            <a:ext cx="1717645" cy="748913"/>
          </a:xfrm>
          <a:prstGeom prst="rect">
            <a:avLst/>
          </a:prstGeom>
        </p:spPr>
      </p:pic>
      <p:sp>
        <p:nvSpPr>
          <p:cNvPr id="7" name="TextBox 6">
            <a:extLst>
              <a:ext uri="{FF2B5EF4-FFF2-40B4-BE49-F238E27FC236}">
                <a16:creationId xmlns:a16="http://schemas.microsoft.com/office/drawing/2014/main" id="{1290E021-642D-30CB-E9DE-7ACFB1E422C4}"/>
              </a:ext>
            </a:extLst>
          </p:cNvPr>
          <p:cNvSpPr txBox="1"/>
          <p:nvPr/>
        </p:nvSpPr>
        <p:spPr>
          <a:xfrm>
            <a:off x="4400549" y="6505055"/>
            <a:ext cx="3193503" cy="276999"/>
          </a:xfrm>
          <a:prstGeom prst="rect">
            <a:avLst/>
          </a:prstGeom>
          <a:noFill/>
        </p:spPr>
        <p:txBody>
          <a:bodyPr wrap="none" rtlCol="0">
            <a:spAutoFit/>
          </a:bodyPr>
          <a:lstStyle/>
          <a:p>
            <a:pPr marL="0">
              <a:spcBef>
                <a:spcPts val="3000"/>
              </a:spcBef>
            </a:pPr>
            <a:r>
              <a:rPr lang="en-CH" sz="1200" dirty="0">
                <a:solidFill>
                  <a:schemeClr val="bg1"/>
                </a:solidFill>
                <a:latin typeface="Helvetica Light" charset="0"/>
                <a:ea typeface="Helvetica Light" charset="0"/>
                <a:cs typeface="Helvetica Light" charset="0"/>
                <a:sym typeface="Wingdings" pitchFamily="2" charset="2"/>
              </a:rPr>
              <a:t>ATLAS new silicon inner tracker (simulation)</a:t>
            </a:r>
          </a:p>
        </p:txBody>
      </p:sp>
      <p:sp>
        <p:nvSpPr>
          <p:cNvPr id="4" name="TextBox 3">
            <a:extLst>
              <a:ext uri="{FF2B5EF4-FFF2-40B4-BE49-F238E27FC236}">
                <a16:creationId xmlns:a16="http://schemas.microsoft.com/office/drawing/2014/main" id="{E7751BDA-E78E-4285-D925-DA602E3D8A03}"/>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The all-new ATLAS Inner Tracker</a:t>
            </a:r>
            <a:endParaRPr lang="en-US" sz="2800" dirty="0">
              <a:solidFill>
                <a:schemeClr val="bg1"/>
              </a:solidFill>
              <a:latin typeface="Helvetica Light" pitchFamily="2" charset="0"/>
              <a:ea typeface="Trebuchet MS" pitchFamily="-84" charset="0"/>
              <a:cs typeface="Helvetica Light"/>
            </a:endParaRPr>
          </a:p>
        </p:txBody>
      </p:sp>
    </p:spTree>
    <p:extLst>
      <p:ext uri="{BB962C8B-B14F-4D97-AF65-F5344CB8AC3E}">
        <p14:creationId xmlns:p14="http://schemas.microsoft.com/office/powerpoint/2010/main" val="115291653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1A1A9-E941-5BCC-637C-4B02C430759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A712876-C843-A77C-B39B-B7C1F6BB4507}"/>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dirty="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78EEF558-CE4A-EBF7-BC63-F92FA82CFC54}"/>
              </a:ext>
            </a:extLst>
          </p:cNvPr>
          <p:cNvSpPr>
            <a:spLocks noGrp="1"/>
          </p:cNvSpPr>
          <p:nvPr>
            <p:ph type="sldNum" sz="quarter" idx="4"/>
          </p:nvPr>
        </p:nvSpPr>
        <p:spPr/>
        <p:txBody>
          <a:bodyPr/>
          <a:lstStyle/>
          <a:p>
            <a:pPr>
              <a:defRPr/>
            </a:pPr>
            <a:fld id="{611C2F03-9E95-40C9-A99F-3C4F7EE8CF2A}" type="slidenum">
              <a:rPr lang="en-GB" smtClean="0"/>
              <a:pPr>
                <a:defRPr/>
              </a:pPr>
              <a:t>48</a:t>
            </a:fld>
            <a:endParaRPr lang="en-GB" dirty="0"/>
          </a:p>
        </p:txBody>
      </p:sp>
      <p:pic>
        <p:nvPicPr>
          <p:cNvPr id="50178" name="Picture 2">
            <a:extLst>
              <a:ext uri="{FF2B5EF4-FFF2-40B4-BE49-F238E27FC236}">
                <a16:creationId xmlns:a16="http://schemas.microsoft.com/office/drawing/2014/main" id="{68C9F86D-4641-5060-1A33-D30288E40F32}"/>
              </a:ext>
            </a:extLst>
          </p:cNvPr>
          <p:cNvPicPr>
            <a:picLocks noChangeAspect="1" noChangeArrowheads="1"/>
          </p:cNvPicPr>
          <p:nvPr/>
        </p:nvPicPr>
        <p:blipFill rotWithShape="1">
          <a:blip r:embed="rId3"/>
          <a:srcRect t="654" r="853" b="628"/>
          <a:stretch/>
        </p:blipFill>
        <p:spPr bwMode="auto">
          <a:xfrm>
            <a:off x="-14288" y="-15735"/>
            <a:ext cx="11456266" cy="681658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34BCFF4-2C4D-966E-0953-2DB45901C0E4}"/>
              </a:ext>
            </a:extLst>
          </p:cNvPr>
          <p:cNvSpPr/>
          <p:nvPr/>
        </p:nvSpPr>
        <p:spPr>
          <a:xfrm>
            <a:off x="8915400" y="-14289"/>
            <a:ext cx="2311400" cy="457201"/>
          </a:xfrm>
          <a:prstGeom prst="rect">
            <a:avLst/>
          </a:prstGeom>
          <a:solidFill>
            <a:schemeClr val="tx1"/>
          </a:solidFill>
          <a:ln>
            <a:noFill/>
          </a:ln>
        </p:spPr>
        <p:txBody>
          <a:bodyPr wrap="none" rtlCol="0" anchor="ctr">
            <a:spAutoFit/>
          </a:bodyPr>
          <a:lstStyle/>
          <a:p>
            <a:pPr algn="l"/>
            <a:endParaRPr lang="en-CH" sz="1600" dirty="0">
              <a:latin typeface="Helvetica" pitchFamily="2" charset="0"/>
            </a:endParaRPr>
          </a:p>
        </p:txBody>
      </p:sp>
      <p:pic>
        <p:nvPicPr>
          <p:cNvPr id="6" name="Picture 5">
            <a:extLst>
              <a:ext uri="{FF2B5EF4-FFF2-40B4-BE49-F238E27FC236}">
                <a16:creationId xmlns:a16="http://schemas.microsoft.com/office/drawing/2014/main" id="{A343F00A-A81D-7287-390A-4547E372C637}"/>
              </a:ext>
            </a:extLst>
          </p:cNvPr>
          <p:cNvPicPr>
            <a:picLocks noChangeAspect="1"/>
          </p:cNvPicPr>
          <p:nvPr/>
        </p:nvPicPr>
        <p:blipFill rotWithShape="1">
          <a:blip r:embed="rId4">
            <a:extLst>
              <a:ext uri="{28A0092B-C50C-407E-A947-70E740481C1C}">
                <a14:useLocalDpi xmlns:a14="http://schemas.microsoft.com/office/drawing/2010/main"/>
              </a:ext>
            </a:extLst>
          </a:blip>
          <a:srcRect t="36576" b="32613"/>
          <a:stretch/>
        </p:blipFill>
        <p:spPr>
          <a:xfrm>
            <a:off x="9011129" y="165099"/>
            <a:ext cx="1717645" cy="748913"/>
          </a:xfrm>
          <a:prstGeom prst="rect">
            <a:avLst/>
          </a:prstGeom>
        </p:spPr>
      </p:pic>
      <p:sp>
        <p:nvSpPr>
          <p:cNvPr id="8" name="Rounded Rectangle 7">
            <a:extLst>
              <a:ext uri="{FF2B5EF4-FFF2-40B4-BE49-F238E27FC236}">
                <a16:creationId xmlns:a16="http://schemas.microsoft.com/office/drawing/2014/main" id="{263C3A40-934A-6362-84C5-A153EE5B979C}"/>
              </a:ext>
            </a:extLst>
          </p:cNvPr>
          <p:cNvSpPr/>
          <p:nvPr/>
        </p:nvSpPr>
        <p:spPr>
          <a:xfrm>
            <a:off x="4544610" y="5951924"/>
            <a:ext cx="2915882" cy="451009"/>
          </a:xfrm>
          <a:prstGeom prst="roundRect">
            <a:avLst/>
          </a:prstGeom>
          <a:solidFill>
            <a:srgbClr val="CFF0F4"/>
          </a:solidFill>
          <a:ln>
            <a:solidFill>
              <a:schemeClr val="tx2">
                <a:lumMod val="75000"/>
              </a:schemeClr>
            </a:solidFill>
          </a:ln>
        </p:spPr>
        <p:txBody>
          <a:bodyPr wrap="square" rtlCol="0" anchor="ctr">
            <a:spAutoFit/>
          </a:bodyPr>
          <a:lstStyle/>
          <a:p>
            <a:pPr algn="l"/>
            <a:endParaRPr lang="en-CH" sz="1600" dirty="0">
              <a:latin typeface="Helvetica" pitchFamily="2" charset="0"/>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C4BB262-0952-163F-351A-29F0D065B1EF}"/>
                  </a:ext>
                </a:extLst>
              </p:cNvPr>
              <p:cNvSpPr txBox="1"/>
              <p:nvPr/>
            </p:nvSpPr>
            <p:spPr>
              <a:xfrm>
                <a:off x="4658799" y="5992036"/>
                <a:ext cx="2677001"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i="1" dirty="0" smtClean="0">
                          <a:solidFill>
                            <a:schemeClr val="tx1"/>
                          </a:solidFill>
                          <a:latin typeface="Cambria Math" panose="02040503050406030204" pitchFamily="18" charset="0"/>
                          <a:ea typeface="Cambria Math" panose="02040503050406030204" pitchFamily="18" charset="0"/>
                        </a:rPr>
                        <m:t>𝑉</m:t>
                      </m:r>
                      <m:d>
                        <m:dPr>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r>
                        <a:rPr lang="en-US" b="0" i="1" dirty="0" smtClean="0">
                          <a:solidFill>
                            <a:schemeClr val="tx1"/>
                          </a:solidFill>
                          <a:latin typeface="Cambria Math" panose="02040503050406030204" pitchFamily="18" charset="0"/>
                          <a:ea typeface="Cambria Math" panose="02040503050406030204" pitchFamily="18" charset="0"/>
                        </a:rPr>
                        <m:t>=−</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r>
                            <a:rPr lang="en-US" i="1" dirty="0">
                              <a:solidFill>
                                <a:schemeClr val="tx1"/>
                              </a:solidFill>
                              <a:latin typeface="Cambria Math" panose="02040503050406030204" pitchFamily="18" charset="0"/>
                              <a:ea typeface="Cambria Math" panose="02040503050406030204" pitchFamily="18" charset="0"/>
                            </a:rPr>
                            <m:t>𝜇</m:t>
                          </m:r>
                        </m:e>
                        <m:sup>
                          <m:r>
                            <a:rPr lang="en-US" b="0" i="1" dirty="0" smtClean="0">
                              <a:solidFill>
                                <a:schemeClr val="tx1"/>
                              </a:solidFill>
                              <a:latin typeface="Cambria Math" panose="02040503050406030204" pitchFamily="18" charset="0"/>
                              <a:ea typeface="Cambria Math" panose="02040503050406030204" pitchFamily="18" charset="0"/>
                            </a:rPr>
                            <m:t>2</m:t>
                          </m:r>
                        </m:sup>
                      </m:sSup>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i="1" dirty="0">
                                  <a:solidFill>
                                    <a:schemeClr val="tx1"/>
                                  </a:solidFill>
                                  <a:latin typeface="Cambria Math" panose="02040503050406030204" pitchFamily="18" charset="0"/>
                                  <a:ea typeface="Cambria Math" panose="02040503050406030204" pitchFamily="18" charset="0"/>
                                </a:rPr>
                              </m:ctrlPr>
                            </m:dPr>
                            <m:e>
                              <m:r>
                                <a:rPr lang="en-US" i="1" dirty="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2</m:t>
                          </m:r>
                        </m:sup>
                      </m:sSup>
                      <m:r>
                        <a:rPr lang="en-US" b="0" i="1" dirty="0" smtClean="0">
                          <a:solidFill>
                            <a:schemeClr val="tx1"/>
                          </a:solidFill>
                          <a:latin typeface="Cambria Math" panose="02040503050406030204" pitchFamily="18" charset="0"/>
                          <a:ea typeface="Cambria Math" panose="02040503050406030204" pitchFamily="18" charset="0"/>
                        </a:rPr>
                        <m:t>+</m:t>
                      </m:r>
                      <m:r>
                        <a:rPr lang="en-US" b="1" i="1" dirty="0" smtClean="0">
                          <a:solidFill>
                            <a:srgbClr val="E70000"/>
                          </a:solidFill>
                          <a:latin typeface="Cambria Math" panose="02040503050406030204" pitchFamily="18" charset="0"/>
                          <a:ea typeface="Cambria Math" panose="02040503050406030204" pitchFamily="18" charset="0"/>
                        </a:rPr>
                        <m:t>𝝀</m:t>
                      </m:r>
                      <m:sSup>
                        <m:sSupPr>
                          <m:ctrlPr>
                            <a:rPr lang="en-US" b="0" i="1" dirty="0" smtClean="0">
                              <a:solidFill>
                                <a:schemeClr val="tx1"/>
                              </a:solidFill>
                              <a:latin typeface="Cambria Math" panose="02040503050406030204" pitchFamily="18" charset="0"/>
                              <a:ea typeface="Cambria Math" panose="02040503050406030204" pitchFamily="18" charset="0"/>
                            </a:rPr>
                          </m:ctrlPr>
                        </m:sSupPr>
                        <m:e>
                          <m:d>
                            <m:dPr>
                              <m:begChr m:val="|"/>
                              <m:endChr m:val="|"/>
                              <m:ctrlPr>
                                <a:rPr lang="en-US" b="0" i="1" dirty="0" smtClean="0">
                                  <a:solidFill>
                                    <a:schemeClr val="tx1"/>
                                  </a:solidFill>
                                  <a:latin typeface="Cambria Math" panose="02040503050406030204" pitchFamily="18" charset="0"/>
                                  <a:ea typeface="Cambria Math" panose="02040503050406030204" pitchFamily="18" charset="0"/>
                                </a:rPr>
                              </m:ctrlPr>
                            </m:dPr>
                            <m:e>
                              <m:r>
                                <a:rPr lang="en-US" b="0" i="1" dirty="0" smtClean="0">
                                  <a:solidFill>
                                    <a:schemeClr val="tx1"/>
                                  </a:solidFill>
                                  <a:latin typeface="Cambria Math" panose="02040503050406030204" pitchFamily="18" charset="0"/>
                                  <a:ea typeface="Cambria Math" panose="02040503050406030204" pitchFamily="18" charset="0"/>
                                </a:rPr>
                                <m:t>𝜙</m:t>
                              </m:r>
                            </m:e>
                          </m:d>
                        </m:e>
                        <m:sup>
                          <m:r>
                            <a:rPr lang="en-US" b="0" i="1" dirty="0" smtClean="0">
                              <a:solidFill>
                                <a:schemeClr val="tx1"/>
                              </a:solidFill>
                              <a:latin typeface="Cambria Math" panose="02040503050406030204" pitchFamily="18" charset="0"/>
                              <a:ea typeface="Cambria Math" panose="02040503050406030204" pitchFamily="18" charset="0"/>
                            </a:rPr>
                            <m:t>4</m:t>
                          </m:r>
                        </m:sup>
                      </m:sSup>
                    </m:oMath>
                  </m:oMathPara>
                </a14:m>
                <a:endParaRPr lang="en-GB" dirty="0">
                  <a:solidFill>
                    <a:schemeClr val="tx1"/>
                  </a:solidFill>
                  <a:latin typeface="Chalkduster"/>
                  <a:cs typeface="Chalkduster"/>
                </a:endParaRPr>
              </a:p>
            </p:txBody>
          </p:sp>
        </mc:Choice>
        <mc:Fallback xmlns="">
          <p:sp>
            <p:nvSpPr>
              <p:cNvPr id="4" name="TextBox 3">
                <a:extLst>
                  <a:ext uri="{FF2B5EF4-FFF2-40B4-BE49-F238E27FC236}">
                    <a16:creationId xmlns:a16="http://schemas.microsoft.com/office/drawing/2014/main" id="{EEFB41D4-9C51-79CB-8FAA-7C5C6DCE90CB}"/>
                  </a:ext>
                </a:extLst>
              </p:cNvPr>
              <p:cNvSpPr txBox="1">
                <a:spLocks noRot="1" noChangeAspect="1" noMove="1" noResize="1" noEditPoints="1" noAdjustHandles="1" noChangeArrowheads="1" noChangeShapeType="1" noTextEdit="1"/>
              </p:cNvSpPr>
              <p:nvPr/>
            </p:nvSpPr>
            <p:spPr>
              <a:xfrm>
                <a:off x="4658799" y="5992036"/>
                <a:ext cx="2677001" cy="369332"/>
              </a:xfrm>
              <a:prstGeom prst="rect">
                <a:avLst/>
              </a:prstGeom>
              <a:blipFill>
                <a:blip r:embed="rId5"/>
                <a:stretch>
                  <a:fillRect b="-9677"/>
                </a:stretch>
              </a:blipFill>
            </p:spPr>
            <p:txBody>
              <a:bodyPr/>
              <a:lstStyle/>
              <a:p>
                <a:r>
                  <a:rPr lang="en-CH">
                    <a:noFill/>
                  </a:rPr>
                  <a:t> </a:t>
                </a:r>
              </a:p>
            </p:txBody>
          </p:sp>
        </mc:Fallback>
      </mc:AlternateContent>
      <p:sp>
        <p:nvSpPr>
          <p:cNvPr id="9" name="TextBox 8">
            <a:extLst>
              <a:ext uri="{FF2B5EF4-FFF2-40B4-BE49-F238E27FC236}">
                <a16:creationId xmlns:a16="http://schemas.microsoft.com/office/drawing/2014/main" id="{1A951009-E967-9210-67DD-58A91423720C}"/>
              </a:ext>
            </a:extLst>
          </p:cNvPr>
          <p:cNvSpPr txBox="1"/>
          <p:nvPr/>
        </p:nvSpPr>
        <p:spPr>
          <a:xfrm>
            <a:off x="178096" y="264651"/>
            <a:ext cx="11305525" cy="523220"/>
          </a:xfrm>
          <a:prstGeom prst="rect">
            <a:avLst/>
          </a:prstGeom>
          <a:noFill/>
        </p:spPr>
        <p:txBody>
          <a:bodyPr wrap="square" rtlCol="0">
            <a:spAutoFit/>
          </a:bodyPr>
          <a:lstStyle/>
          <a:p>
            <a:pPr indent="424250" defTabSz="430225" fontAlgn="base">
              <a:spcBef>
                <a:spcPct val="0"/>
              </a:spcBef>
              <a:spcAft>
                <a:spcPct val="0"/>
              </a:spcAft>
              <a:defRPr/>
            </a:pPr>
            <a:r>
              <a:rPr lang="en-US" sz="2800" b="1" dirty="0">
                <a:solidFill>
                  <a:schemeClr val="bg1"/>
                </a:solidFill>
                <a:latin typeface="Helvetica" pitchFamily="2" charset="0"/>
                <a:ea typeface="Trebuchet MS" pitchFamily="-84" charset="0"/>
                <a:cs typeface="Helvetica Light"/>
              </a:rPr>
              <a:t>Measuring Higgs self-coupling</a:t>
            </a:r>
            <a:endParaRPr lang="en-US" sz="2800" dirty="0">
              <a:solidFill>
                <a:schemeClr val="bg1"/>
              </a:solidFill>
              <a:latin typeface="Helvetica Light" pitchFamily="2" charset="0"/>
              <a:ea typeface="Trebuchet MS" pitchFamily="-84" charset="0"/>
              <a:cs typeface="Helvetica Light"/>
            </a:endParaRPr>
          </a:p>
        </p:txBody>
      </p:sp>
      <p:grpSp>
        <p:nvGrpSpPr>
          <p:cNvPr id="17" name="Group 16">
            <a:extLst>
              <a:ext uri="{FF2B5EF4-FFF2-40B4-BE49-F238E27FC236}">
                <a16:creationId xmlns:a16="http://schemas.microsoft.com/office/drawing/2014/main" id="{7D87A910-F1E0-6540-8081-27AC45201EB7}"/>
              </a:ext>
            </a:extLst>
          </p:cNvPr>
          <p:cNvGrpSpPr/>
          <p:nvPr/>
        </p:nvGrpSpPr>
        <p:grpSpPr>
          <a:xfrm>
            <a:off x="6346066" y="5075685"/>
            <a:ext cx="1988027" cy="1100554"/>
            <a:chOff x="5688501" y="4918808"/>
            <a:chExt cx="1988027" cy="1100554"/>
          </a:xfrm>
        </p:grpSpPr>
        <p:pic>
          <p:nvPicPr>
            <p:cNvPr id="11" name="Picture 10">
              <a:extLst>
                <a:ext uri="{FF2B5EF4-FFF2-40B4-BE49-F238E27FC236}">
                  <a16:creationId xmlns:a16="http://schemas.microsoft.com/office/drawing/2014/main" id="{79DD50ED-8091-8215-6EC7-C9E5E94ECBAD}"/>
                </a:ext>
              </a:extLst>
            </p:cNvPr>
            <p:cNvPicPr>
              <a:picLocks noChangeAspect="1"/>
            </p:cNvPicPr>
            <p:nvPr/>
          </p:nvPicPr>
          <p:blipFill>
            <a:blip r:embed="rId6"/>
            <a:stretch>
              <a:fillRect/>
            </a:stretch>
          </p:blipFill>
          <p:spPr>
            <a:xfrm>
              <a:off x="5997299" y="5093690"/>
              <a:ext cx="1387353" cy="765869"/>
            </a:xfrm>
            <a:prstGeom prst="rect">
              <a:avLst/>
            </a:prstGeom>
          </p:spPr>
        </p:pic>
        <p:sp>
          <p:nvSpPr>
            <p:cNvPr id="12" name="Oval 11">
              <a:extLst>
                <a:ext uri="{FF2B5EF4-FFF2-40B4-BE49-F238E27FC236}">
                  <a16:creationId xmlns:a16="http://schemas.microsoft.com/office/drawing/2014/main" id="{2350E2FF-0B5F-E9F4-4673-AF506A2944EA}"/>
                </a:ext>
              </a:extLst>
            </p:cNvPr>
            <p:cNvSpPr/>
            <p:nvPr/>
          </p:nvSpPr>
          <p:spPr>
            <a:xfrm>
              <a:off x="6692900" y="5410200"/>
              <a:ext cx="108000" cy="108000"/>
            </a:xfrm>
            <a:prstGeom prst="ellipse">
              <a:avLst/>
            </a:prstGeom>
            <a:solidFill>
              <a:srgbClr val="E70000"/>
            </a:solidFill>
          </p:spPr>
          <p:txBody>
            <a:bodyPr wrap="none" rtlCol="0" anchor="ctr">
              <a:spAutoFit/>
            </a:bodyPr>
            <a:lstStyle/>
            <a:p>
              <a:pPr algn="l"/>
              <a:endParaRPr lang="en-CH" sz="1600" dirty="0">
                <a:latin typeface="Helvetica" pitchFamily="2" charset="0"/>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C9B6368-C0C6-DBE4-FC42-5DA6A796081F}"/>
                    </a:ext>
                  </a:extLst>
                </p:cNvPr>
                <p:cNvSpPr txBox="1"/>
                <p:nvPr/>
              </p:nvSpPr>
              <p:spPr>
                <a:xfrm>
                  <a:off x="6851046" y="5291431"/>
                  <a:ext cx="825482" cy="33855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600" i="1" dirty="0" smtClean="0">
                            <a:solidFill>
                              <a:srgbClr val="F1F1F5"/>
                            </a:solidFill>
                            <a:latin typeface="Cambria Math" panose="02040503050406030204" pitchFamily="18" charset="0"/>
                            <a:ea typeface="Cambria Math" panose="02040503050406030204" pitchFamily="18" charset="0"/>
                          </a:rPr>
                          <m:t>∝</m:t>
                        </m:r>
                        <m:r>
                          <a:rPr lang="en-US" sz="1600" b="0" i="1" dirty="0" smtClean="0">
                            <a:solidFill>
                              <a:srgbClr val="F1F1F5"/>
                            </a:solidFill>
                            <a:latin typeface="Cambria Math" panose="02040503050406030204" pitchFamily="18" charset="0"/>
                            <a:ea typeface="Cambria Math" panose="02040503050406030204" pitchFamily="18" charset="0"/>
                          </a:rPr>
                          <m:t>6</m:t>
                        </m:r>
                        <m:r>
                          <a:rPr lang="en-GB" sz="1600" b="1" i="1" dirty="0" smtClean="0">
                            <a:solidFill>
                              <a:srgbClr val="E70000"/>
                            </a:solidFill>
                            <a:latin typeface="Cambria Math" panose="02040503050406030204" pitchFamily="18" charset="0"/>
                            <a:ea typeface="Cambria Math" panose="02040503050406030204" pitchFamily="18" charset="0"/>
                          </a:rPr>
                          <m:t>𝝀</m:t>
                        </m:r>
                        <m:r>
                          <a:rPr lang="en-GB" sz="1600" i="1" dirty="0" smtClean="0">
                            <a:solidFill>
                              <a:srgbClr val="F1F1F5"/>
                            </a:solidFill>
                            <a:latin typeface="Cambria Math" panose="02040503050406030204" pitchFamily="18" charset="0"/>
                            <a:ea typeface="Cambria Math" panose="02040503050406030204" pitchFamily="18" charset="0"/>
                          </a:rPr>
                          <m:t>𝜐</m:t>
                        </m:r>
                      </m:oMath>
                    </m:oMathPara>
                  </a14:m>
                  <a:endParaRPr lang="en-GB" sz="2000" dirty="0">
                    <a:solidFill>
                      <a:srgbClr val="F1F1F5"/>
                    </a:solidFill>
                    <a:latin typeface="Chalkduster"/>
                    <a:cs typeface="Chalkduster"/>
                  </a:endParaRPr>
                </a:p>
              </p:txBody>
            </p:sp>
          </mc:Choice>
          <mc:Fallback xmlns="">
            <p:sp>
              <p:nvSpPr>
                <p:cNvPr id="13" name="TextBox 12">
                  <a:extLst>
                    <a:ext uri="{FF2B5EF4-FFF2-40B4-BE49-F238E27FC236}">
                      <a16:creationId xmlns:a16="http://schemas.microsoft.com/office/drawing/2014/main" id="{12411826-1354-4597-630E-47B1FCC90879}"/>
                    </a:ext>
                  </a:extLst>
                </p:cNvPr>
                <p:cNvSpPr txBox="1">
                  <a:spLocks noRot="1" noChangeAspect="1" noMove="1" noResize="1" noEditPoints="1" noAdjustHandles="1" noChangeArrowheads="1" noChangeShapeType="1" noTextEdit="1"/>
                </p:cNvSpPr>
                <p:nvPr/>
              </p:nvSpPr>
              <p:spPr>
                <a:xfrm>
                  <a:off x="6851046" y="5291431"/>
                  <a:ext cx="825482" cy="338554"/>
                </a:xfrm>
                <a:prstGeom prst="rect">
                  <a:avLst/>
                </a:prstGeom>
                <a:blipFill>
                  <a:blip r:embed="rId8"/>
                  <a:stretch>
                    <a:fillRect/>
                  </a:stretch>
                </a:blipFill>
              </p:spPr>
              <p:txBody>
                <a:bodyPr/>
                <a:lstStyle/>
                <a:p>
                  <a:r>
                    <a:rPr lang="en-CH">
                      <a:noFill/>
                    </a:rPr>
                    <a:t> </a:t>
                  </a:r>
                </a:p>
              </p:txBody>
            </p:sp>
          </mc:Fallback>
        </mc:AlternateContent>
        <p:sp>
          <p:nvSpPr>
            <p:cNvPr id="14" name="TextBox 13">
              <a:extLst>
                <a:ext uri="{FF2B5EF4-FFF2-40B4-BE49-F238E27FC236}">
                  <a16:creationId xmlns:a16="http://schemas.microsoft.com/office/drawing/2014/main" id="{D4C9C31C-25E5-548E-D29E-6E60FDFAC205}"/>
                </a:ext>
              </a:extLst>
            </p:cNvPr>
            <p:cNvSpPr txBox="1"/>
            <p:nvPr/>
          </p:nvSpPr>
          <p:spPr>
            <a:xfrm>
              <a:off x="5688501" y="5287108"/>
              <a:ext cx="311304" cy="338554"/>
            </a:xfrm>
            <a:prstGeom prst="rect">
              <a:avLst/>
            </a:prstGeom>
            <a:noFill/>
          </p:spPr>
          <p:txBody>
            <a:bodyPr wrap="none" rtlCol="0">
              <a:spAutoFit/>
            </a:bodyPr>
            <a:lstStyle/>
            <a:p>
              <a:r>
                <a:rPr lang="en-GB" sz="1600" dirty="0">
                  <a:solidFill>
                    <a:srgbClr val="F1F1F5"/>
                  </a:solidFill>
                  <a:latin typeface="Chalkduster"/>
                  <a:cs typeface="Chalkduster"/>
                </a:rPr>
                <a:t>H</a:t>
              </a:r>
              <a:endParaRPr lang="en-GB" sz="2000" dirty="0">
                <a:solidFill>
                  <a:srgbClr val="F1F1F5"/>
                </a:solidFill>
                <a:latin typeface="Chalkduster"/>
                <a:cs typeface="Chalkduster"/>
              </a:endParaRPr>
            </a:p>
          </p:txBody>
        </p:sp>
        <p:sp>
          <p:nvSpPr>
            <p:cNvPr id="15" name="TextBox 14">
              <a:extLst>
                <a:ext uri="{FF2B5EF4-FFF2-40B4-BE49-F238E27FC236}">
                  <a16:creationId xmlns:a16="http://schemas.microsoft.com/office/drawing/2014/main" id="{F4A00C6C-FB44-CEA6-F920-0CA3B3A193CE}"/>
                </a:ext>
              </a:extLst>
            </p:cNvPr>
            <p:cNvSpPr txBox="1"/>
            <p:nvPr/>
          </p:nvSpPr>
          <p:spPr>
            <a:xfrm>
              <a:off x="7339501" y="4918808"/>
              <a:ext cx="311304" cy="338554"/>
            </a:xfrm>
            <a:prstGeom prst="rect">
              <a:avLst/>
            </a:prstGeom>
            <a:noFill/>
          </p:spPr>
          <p:txBody>
            <a:bodyPr wrap="none" rtlCol="0">
              <a:spAutoFit/>
            </a:bodyPr>
            <a:lstStyle/>
            <a:p>
              <a:r>
                <a:rPr lang="en-GB" sz="1600" dirty="0">
                  <a:solidFill>
                    <a:srgbClr val="F1F1F5"/>
                  </a:solidFill>
                  <a:latin typeface="Chalkduster"/>
                  <a:cs typeface="Chalkduster"/>
                </a:rPr>
                <a:t>H</a:t>
              </a:r>
              <a:endParaRPr lang="en-GB" sz="2000" dirty="0">
                <a:solidFill>
                  <a:srgbClr val="F1F1F5"/>
                </a:solidFill>
                <a:latin typeface="Chalkduster"/>
                <a:cs typeface="Chalkduster"/>
              </a:endParaRPr>
            </a:p>
          </p:txBody>
        </p:sp>
        <p:sp>
          <p:nvSpPr>
            <p:cNvPr id="16" name="TextBox 15">
              <a:extLst>
                <a:ext uri="{FF2B5EF4-FFF2-40B4-BE49-F238E27FC236}">
                  <a16:creationId xmlns:a16="http://schemas.microsoft.com/office/drawing/2014/main" id="{7EC55E24-4797-B396-8DCC-681A04902B35}"/>
                </a:ext>
              </a:extLst>
            </p:cNvPr>
            <p:cNvSpPr txBox="1"/>
            <p:nvPr/>
          </p:nvSpPr>
          <p:spPr>
            <a:xfrm>
              <a:off x="7339501" y="5680808"/>
              <a:ext cx="311304" cy="338554"/>
            </a:xfrm>
            <a:prstGeom prst="rect">
              <a:avLst/>
            </a:prstGeom>
            <a:noFill/>
          </p:spPr>
          <p:txBody>
            <a:bodyPr wrap="none" rtlCol="0">
              <a:spAutoFit/>
            </a:bodyPr>
            <a:lstStyle/>
            <a:p>
              <a:r>
                <a:rPr lang="en-GB" sz="1600" dirty="0">
                  <a:solidFill>
                    <a:srgbClr val="F1F1F5"/>
                  </a:solidFill>
                  <a:latin typeface="Chalkduster"/>
                  <a:cs typeface="Chalkduster"/>
                </a:rPr>
                <a:t>H</a:t>
              </a:r>
              <a:endParaRPr lang="en-GB" sz="2000" dirty="0">
                <a:solidFill>
                  <a:srgbClr val="F1F1F5"/>
                </a:solidFill>
                <a:latin typeface="Chalkduster"/>
                <a:cs typeface="Chalkduster"/>
              </a:endParaRPr>
            </a:p>
          </p:txBody>
        </p:sp>
      </p:grpSp>
      <p:grpSp>
        <p:nvGrpSpPr>
          <p:cNvPr id="23" name="Group 22">
            <a:extLst>
              <a:ext uri="{FF2B5EF4-FFF2-40B4-BE49-F238E27FC236}">
                <a16:creationId xmlns:a16="http://schemas.microsoft.com/office/drawing/2014/main" id="{2E67B521-1562-9707-1034-6F7AFB48787F}"/>
              </a:ext>
            </a:extLst>
          </p:cNvPr>
          <p:cNvGrpSpPr/>
          <p:nvPr/>
        </p:nvGrpSpPr>
        <p:grpSpPr>
          <a:xfrm>
            <a:off x="6420388" y="870164"/>
            <a:ext cx="4717754" cy="3979571"/>
            <a:chOff x="5763728" y="937851"/>
            <a:chExt cx="4717754" cy="3979571"/>
          </a:xfrm>
        </p:grpSpPr>
        <p:sp>
          <p:nvSpPr>
            <p:cNvPr id="7" name="Rounded Rectangle 6">
              <a:extLst>
                <a:ext uri="{FF2B5EF4-FFF2-40B4-BE49-F238E27FC236}">
                  <a16:creationId xmlns:a16="http://schemas.microsoft.com/office/drawing/2014/main" id="{84465D8D-780D-8781-1F03-5A009DA9B26B}"/>
                </a:ext>
              </a:extLst>
            </p:cNvPr>
            <p:cNvSpPr/>
            <p:nvPr/>
          </p:nvSpPr>
          <p:spPr>
            <a:xfrm>
              <a:off x="5763728" y="937851"/>
              <a:ext cx="4717754" cy="3979571"/>
            </a:xfrm>
            <a:prstGeom prst="roundRect">
              <a:avLst>
                <a:gd name="adj" fmla="val 1780"/>
              </a:avLst>
            </a:prstGeom>
            <a:solidFill>
              <a:schemeClr val="bg1"/>
            </a:solidFill>
            <a:ln w="19050">
              <a:solidFill>
                <a:schemeClr val="bg1">
                  <a:lumMod val="75000"/>
                </a:schemeClr>
              </a:solidFill>
            </a:ln>
          </p:spPr>
          <p:txBody>
            <a:bodyPr wrap="square" rtlCol="0" anchor="ctr">
              <a:spAutoFit/>
            </a:bodyPr>
            <a:lstStyle/>
            <a:p>
              <a:pPr algn="ctr"/>
              <a:endParaRPr lang="en-GB" sz="1600" noProof="0" dirty="0">
                <a:latin typeface="Helvetica Light" charset="0"/>
                <a:ea typeface="Helvetica Light" charset="0"/>
                <a:cs typeface="Helvetica Light" charset="0"/>
              </a:endParaRPr>
            </a:p>
          </p:txBody>
        </p:sp>
        <p:pic>
          <p:nvPicPr>
            <p:cNvPr id="18" name="Picture 17">
              <a:extLst>
                <a:ext uri="{FF2B5EF4-FFF2-40B4-BE49-F238E27FC236}">
                  <a16:creationId xmlns:a16="http://schemas.microsoft.com/office/drawing/2014/main" id="{5A933BC4-F29A-FC48-903C-9091B7CA034C}"/>
                </a:ext>
              </a:extLst>
            </p:cNvPr>
            <p:cNvPicPr>
              <a:picLocks noChangeAspect="1"/>
            </p:cNvPicPr>
            <p:nvPr/>
          </p:nvPicPr>
          <p:blipFill>
            <a:blip r:embed="rId9"/>
            <a:srcRect/>
            <a:stretch/>
          </p:blipFill>
          <p:spPr>
            <a:xfrm>
              <a:off x="5969149" y="1284589"/>
              <a:ext cx="4255609" cy="3194014"/>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CB244B81-C89C-17AE-BFF0-03804935656C}"/>
                    </a:ext>
                  </a:extLst>
                </p:cNvPr>
                <p:cNvSpPr txBox="1"/>
                <p:nvPr/>
              </p:nvSpPr>
              <p:spPr>
                <a:xfrm>
                  <a:off x="6827692" y="4464386"/>
                  <a:ext cx="2808782" cy="279885"/>
                </a:xfrm>
                <a:prstGeom prst="rect">
                  <a:avLst/>
                </a:prstGeom>
                <a:noFill/>
              </p:spPr>
              <p:txBody>
                <a:bodyPr wrap="none" lIns="0" tIns="0" rIns="0" bIns="0" rtlCol="0">
                  <a:spAutoFit/>
                </a:bodyPr>
                <a:lstStyle/>
                <a:p>
                  <a:pPr>
                    <a:spcBef>
                      <a:spcPts val="3000"/>
                    </a:spcBef>
                  </a:pPr>
                  <a14:m>
                    <m:oMath xmlns:m="http://schemas.openxmlformats.org/officeDocument/2006/math">
                      <m:sSub>
                        <m:sSubPr>
                          <m:ctrlPr>
                            <a:rPr lang="en-GB" sz="1600" i="1" noProof="0" smtClean="0">
                              <a:solidFill>
                                <a:srgbClr val="E70000"/>
                              </a:solidFill>
                              <a:latin typeface="Cambria Math" panose="02040503050406030204" pitchFamily="18" charset="0"/>
                              <a:sym typeface="Wingdings" pitchFamily="2" charset="2"/>
                            </a:rPr>
                          </m:ctrlPr>
                        </m:sSubPr>
                        <m:e>
                          <m:r>
                            <a:rPr lang="en-GB" sz="1600" b="0" i="1" noProof="0" smtClean="0">
                              <a:solidFill>
                                <a:srgbClr val="E70000"/>
                              </a:solidFill>
                              <a:latin typeface="Cambria Math" panose="02040503050406030204" pitchFamily="18" charset="0"/>
                              <a:ea typeface="Cambria Math" panose="02040503050406030204" pitchFamily="18" charset="0"/>
                              <a:sym typeface="Wingdings" pitchFamily="2" charset="2"/>
                            </a:rPr>
                            <m:t>𝑍</m:t>
                          </m:r>
                        </m:e>
                        <m:sub>
                          <m:r>
                            <a:rPr lang="en-US" sz="1600" b="0" i="1" noProof="0" smtClean="0">
                              <a:solidFill>
                                <a:srgbClr val="E70000"/>
                              </a:solidFill>
                              <a:latin typeface="Cambria Math" panose="02040503050406030204" pitchFamily="18" charset="0"/>
                              <a:ea typeface="Cambria Math" panose="02040503050406030204" pitchFamily="18" charset="0"/>
                              <a:sym typeface="Wingdings" pitchFamily="2" charset="2"/>
                            </a:rPr>
                            <m:t>𝐻𝐻</m:t>
                          </m:r>
                          <m:r>
                            <a:rPr lang="en-GB" sz="1600" i="1" noProof="0" smtClean="0">
                              <a:solidFill>
                                <a:srgbClr val="E70000"/>
                              </a:solidFill>
                              <a:latin typeface="Cambria Math" panose="02040503050406030204" pitchFamily="18" charset="0"/>
                              <a:sym typeface="Wingdings" pitchFamily="2" charset="2"/>
                            </a:rPr>
                            <m:t>[</m:t>
                          </m:r>
                          <m:r>
                            <m:rPr>
                              <m:sty m:val="p"/>
                            </m:rPr>
                            <a:rPr lang="en-GB" sz="1600" b="0" i="0" noProof="0" smtClean="0">
                              <a:solidFill>
                                <a:srgbClr val="E70000"/>
                              </a:solidFill>
                              <a:latin typeface="Cambria Math" panose="02040503050406030204" pitchFamily="18" charset="0"/>
                              <a:sym typeface="Wingdings" pitchFamily="2" charset="2"/>
                            </a:rPr>
                            <m:t>SM</m:t>
                          </m:r>
                          <m:r>
                            <a:rPr lang="en-GB" sz="1600" i="1" noProof="0" smtClean="0">
                              <a:solidFill>
                                <a:srgbClr val="E70000"/>
                              </a:solidFill>
                              <a:latin typeface="Cambria Math" panose="02040503050406030204" pitchFamily="18" charset="0"/>
                              <a:sym typeface="Wingdings" pitchFamily="2" charset="2"/>
                            </a:rPr>
                            <m:t>]</m:t>
                          </m:r>
                        </m:sub>
                      </m:sSub>
                      <m:r>
                        <a:rPr lang="en-GB" sz="1600" b="0" i="1" noProof="0" smtClean="0">
                          <a:solidFill>
                            <a:srgbClr val="E70000"/>
                          </a:solidFill>
                          <a:latin typeface="Cambria Math" panose="02040503050406030204" pitchFamily="18" charset="0"/>
                          <a:sym typeface="Wingdings" pitchFamily="2" charset="2"/>
                        </a:rPr>
                        <m:t>=</m:t>
                      </m:r>
                      <m:r>
                        <a:rPr lang="en-US" sz="1600" b="0" i="1" noProof="0" smtClean="0">
                          <a:solidFill>
                            <a:srgbClr val="E70000"/>
                          </a:solidFill>
                          <a:latin typeface="Cambria Math" panose="02040503050406030204" pitchFamily="18" charset="0"/>
                          <a:sym typeface="Wingdings" pitchFamily="2" charset="2"/>
                        </a:rPr>
                        <m:t>7.6</m:t>
                      </m:r>
                      <m:r>
                        <a:rPr lang="en-GB" sz="1600" b="0" i="1" noProof="0" smtClean="0">
                          <a:solidFill>
                            <a:srgbClr val="E70000"/>
                          </a:solidFill>
                          <a:latin typeface="Cambria Math" panose="02040503050406030204" pitchFamily="18" charset="0"/>
                          <a:ea typeface="Cambria Math" panose="02040503050406030204" pitchFamily="18" charset="0"/>
                          <a:sym typeface="Wingdings" pitchFamily="2" charset="2"/>
                        </a:rPr>
                        <m:t>𝜎</m:t>
                      </m:r>
                      <m:r>
                        <a:rPr lang="en-US" sz="1600" b="0" i="1" noProof="0" smtClean="0">
                          <a:solidFill>
                            <a:srgbClr val="E70000"/>
                          </a:solidFill>
                          <a:latin typeface="Cambria Math" panose="02040503050406030204" pitchFamily="18" charset="0"/>
                          <a:ea typeface="Cambria Math" panose="02040503050406030204" pitchFamily="18" charset="0"/>
                          <a:sym typeface="Wingdings" pitchFamily="2" charset="2"/>
                        </a:rPr>
                        <m:t>,</m:t>
                      </m:r>
                    </m:oMath>
                  </a14:m>
                  <a:r>
                    <a:rPr lang="en-GB" sz="1600" noProof="0" dirty="0">
                      <a:solidFill>
                        <a:srgbClr val="E70000"/>
                      </a:solidFill>
                      <a:latin typeface="Helvetica Light" charset="0"/>
                      <a:ea typeface="Helvetica Light" charset="0"/>
                      <a:cs typeface="Helvetica Light" charset="0"/>
                      <a:sym typeface="Wingdings" pitchFamily="2" charset="2"/>
                    </a:rPr>
                    <a:t>  </a:t>
                  </a:r>
                  <a14:m>
                    <m:oMath xmlns:m="http://schemas.openxmlformats.org/officeDocument/2006/math">
                      <m:sSub>
                        <m:sSubPr>
                          <m:ctrlPr>
                            <a:rPr lang="en-GB" sz="1600" i="1">
                              <a:solidFill>
                                <a:srgbClr val="E70000"/>
                              </a:solidFill>
                              <a:latin typeface="Cambria Math" panose="02040503050406030204" pitchFamily="18" charset="0"/>
                              <a:sym typeface="Wingdings" pitchFamily="2" charset="2"/>
                            </a:rPr>
                          </m:ctrlPr>
                        </m:sSubPr>
                        <m:e>
                          <m:r>
                            <a:rPr lang="en-GB" sz="1600" i="1">
                              <a:solidFill>
                                <a:srgbClr val="E70000"/>
                              </a:solidFill>
                              <a:latin typeface="Cambria Math" panose="02040503050406030204" pitchFamily="18" charset="0"/>
                              <a:ea typeface="Cambria Math" panose="02040503050406030204" pitchFamily="18" charset="0"/>
                              <a:sym typeface="Wingdings" pitchFamily="2" charset="2"/>
                            </a:rPr>
                            <m:t>𝜅</m:t>
                          </m:r>
                        </m:e>
                        <m:sub>
                          <m:r>
                            <a:rPr lang="en-GB" sz="1600" i="1">
                              <a:solidFill>
                                <a:srgbClr val="E70000"/>
                              </a:solidFill>
                              <a:latin typeface="Cambria Math" panose="02040503050406030204" pitchFamily="18" charset="0"/>
                              <a:ea typeface="Cambria Math" panose="02040503050406030204" pitchFamily="18" charset="0"/>
                              <a:sym typeface="Wingdings" pitchFamily="2" charset="2"/>
                            </a:rPr>
                            <m:t>𝜆</m:t>
                          </m:r>
                          <m:r>
                            <a:rPr lang="en-GB" sz="1600" i="1">
                              <a:solidFill>
                                <a:srgbClr val="E70000"/>
                              </a:solidFill>
                              <a:latin typeface="Cambria Math" panose="02040503050406030204" pitchFamily="18" charset="0"/>
                              <a:sym typeface="Wingdings" pitchFamily="2" charset="2"/>
                            </a:rPr>
                            <m:t>[</m:t>
                          </m:r>
                          <m:r>
                            <m:rPr>
                              <m:sty m:val="p"/>
                            </m:rPr>
                            <a:rPr lang="en-GB" sz="1600">
                              <a:solidFill>
                                <a:srgbClr val="E70000"/>
                              </a:solidFill>
                              <a:latin typeface="Cambria Math" panose="02040503050406030204" pitchFamily="18" charset="0"/>
                              <a:sym typeface="Wingdings" pitchFamily="2" charset="2"/>
                            </a:rPr>
                            <m:t>SM</m:t>
                          </m:r>
                          <m:r>
                            <a:rPr lang="en-GB" sz="1600" i="1">
                              <a:solidFill>
                                <a:srgbClr val="E70000"/>
                              </a:solidFill>
                              <a:latin typeface="Cambria Math" panose="02040503050406030204" pitchFamily="18" charset="0"/>
                              <a:sym typeface="Wingdings" pitchFamily="2" charset="2"/>
                            </a:rPr>
                            <m:t>]</m:t>
                          </m:r>
                        </m:sub>
                      </m:sSub>
                      <m:r>
                        <a:rPr lang="en-GB" sz="1600" i="1">
                          <a:solidFill>
                            <a:srgbClr val="E70000"/>
                          </a:solidFill>
                          <a:latin typeface="Cambria Math" panose="02040503050406030204" pitchFamily="18" charset="0"/>
                          <a:sym typeface="Wingdings" pitchFamily="2" charset="2"/>
                        </a:rPr>
                        <m:t>=</m:t>
                      </m:r>
                      <m:sSubSup>
                        <m:sSubSupPr>
                          <m:ctrlPr>
                            <a:rPr lang="en-GB" sz="1600" i="1">
                              <a:solidFill>
                                <a:srgbClr val="E70000"/>
                              </a:solidFill>
                              <a:latin typeface="Cambria Math" panose="02040503050406030204" pitchFamily="18" charset="0"/>
                              <a:sym typeface="Wingdings" pitchFamily="2" charset="2"/>
                            </a:rPr>
                          </m:ctrlPr>
                        </m:sSubSupPr>
                        <m:e>
                          <m:r>
                            <a:rPr lang="en-GB" sz="1600" i="1">
                              <a:solidFill>
                                <a:srgbClr val="E70000"/>
                              </a:solidFill>
                              <a:latin typeface="Cambria Math" panose="02040503050406030204" pitchFamily="18" charset="0"/>
                              <a:sym typeface="Wingdings" pitchFamily="2" charset="2"/>
                            </a:rPr>
                            <m:t>1</m:t>
                          </m:r>
                        </m:e>
                        <m:sub>
                          <m:r>
                            <a:rPr lang="en-GB" sz="1600" i="1">
                              <a:solidFill>
                                <a:srgbClr val="E70000"/>
                              </a:solidFill>
                              <a:latin typeface="Cambria Math" panose="02040503050406030204" pitchFamily="18" charset="0"/>
                              <a:sym typeface="Wingdings" pitchFamily="2" charset="2"/>
                            </a:rPr>
                            <m:t>−0.</m:t>
                          </m:r>
                          <m:r>
                            <a:rPr lang="en-US" sz="1600" i="1">
                              <a:solidFill>
                                <a:srgbClr val="E70000"/>
                              </a:solidFill>
                              <a:latin typeface="Cambria Math" panose="02040503050406030204" pitchFamily="18" charset="0"/>
                              <a:sym typeface="Wingdings" pitchFamily="2" charset="2"/>
                            </a:rPr>
                            <m:t>26</m:t>
                          </m:r>
                        </m:sub>
                        <m:sup>
                          <m:r>
                            <a:rPr lang="en-GB" sz="1600" i="1">
                              <a:solidFill>
                                <a:srgbClr val="E70000"/>
                              </a:solidFill>
                              <a:latin typeface="Cambria Math" panose="02040503050406030204" pitchFamily="18" charset="0"/>
                              <a:sym typeface="Wingdings" pitchFamily="2" charset="2"/>
                            </a:rPr>
                            <m:t>+0.</m:t>
                          </m:r>
                          <m:r>
                            <a:rPr lang="en-US" sz="1600" i="1">
                              <a:solidFill>
                                <a:srgbClr val="E70000"/>
                              </a:solidFill>
                              <a:latin typeface="Cambria Math" panose="02040503050406030204" pitchFamily="18" charset="0"/>
                              <a:sym typeface="Wingdings" pitchFamily="2" charset="2"/>
                            </a:rPr>
                            <m:t>29</m:t>
                          </m:r>
                        </m:sup>
                      </m:sSubSup>
                    </m:oMath>
                  </a14:m>
                  <a:endParaRPr lang="en-GB" sz="1600" dirty="0">
                    <a:solidFill>
                      <a:srgbClr val="E70000"/>
                    </a:solidFill>
                    <a:latin typeface="Helvetica Light" charset="0"/>
                    <a:ea typeface="Helvetica Light" charset="0"/>
                    <a:cs typeface="Helvetica Light" charset="0"/>
                    <a:sym typeface="Wingdings" pitchFamily="2" charset="2"/>
                  </a:endParaRPr>
                </a:p>
              </p:txBody>
            </p:sp>
          </mc:Choice>
          <mc:Fallback xmlns="">
            <p:sp>
              <p:nvSpPr>
                <p:cNvPr id="19" name="TextBox 18">
                  <a:extLst>
                    <a:ext uri="{FF2B5EF4-FFF2-40B4-BE49-F238E27FC236}">
                      <a16:creationId xmlns:a16="http://schemas.microsoft.com/office/drawing/2014/main" id="{CB244B81-C89C-17AE-BFF0-03804935656C}"/>
                    </a:ext>
                  </a:extLst>
                </p:cNvPr>
                <p:cNvSpPr txBox="1">
                  <a:spLocks noRot="1" noChangeAspect="1" noMove="1" noResize="1" noEditPoints="1" noAdjustHandles="1" noChangeArrowheads="1" noChangeShapeType="1" noTextEdit="1"/>
                </p:cNvSpPr>
                <p:nvPr/>
              </p:nvSpPr>
              <p:spPr>
                <a:xfrm>
                  <a:off x="6827692" y="4464386"/>
                  <a:ext cx="2808782" cy="279885"/>
                </a:xfrm>
                <a:prstGeom prst="rect">
                  <a:avLst/>
                </a:prstGeom>
                <a:blipFill>
                  <a:blip r:embed="rId10"/>
                  <a:stretch>
                    <a:fillRect l="-2703" r="-450" b="-21739"/>
                  </a:stretch>
                </a:blipFill>
              </p:spPr>
              <p:txBody>
                <a:bodyPr/>
                <a:lstStyle/>
                <a:p>
                  <a:r>
                    <a:rPr lang="en-CH">
                      <a:noFill/>
                    </a:rPr>
                    <a:t> </a:t>
                  </a:r>
                </a:p>
              </p:txBody>
            </p:sp>
          </mc:Fallback>
        </mc:AlternateContent>
        <p:sp>
          <p:nvSpPr>
            <p:cNvPr id="22" name="TextBox 21">
              <a:extLst>
                <a:ext uri="{FF2B5EF4-FFF2-40B4-BE49-F238E27FC236}">
                  <a16:creationId xmlns:a16="http://schemas.microsoft.com/office/drawing/2014/main" id="{46BA0CC4-4F8F-4F79-0F62-07CD43615897}"/>
                </a:ext>
              </a:extLst>
            </p:cNvPr>
            <p:cNvSpPr txBox="1"/>
            <p:nvPr/>
          </p:nvSpPr>
          <p:spPr>
            <a:xfrm>
              <a:off x="8112089" y="1143986"/>
              <a:ext cx="2023281" cy="246221"/>
            </a:xfrm>
            <a:prstGeom prst="rect">
              <a:avLst/>
            </a:prstGeom>
            <a:noFill/>
          </p:spPr>
          <p:txBody>
            <a:bodyPr wrap="square">
              <a:spAutoFit/>
            </a:bodyPr>
            <a:lstStyle/>
            <a:p>
              <a:pPr algn="r"/>
              <a:r>
                <a:rPr lang="en-GB" sz="1000" dirty="0">
                  <a:latin typeface="Helvetica Light" panose="020B0403020202020204" pitchFamily="34" charset="0"/>
                  <a:hlinkClick r:id="rId11"/>
                </a:rPr>
                <a:t>ATL-PHYS-PUB-2025-018</a:t>
              </a:r>
              <a:endParaRPr lang="en-GB" sz="1000" dirty="0">
                <a:latin typeface="Helvetica Light" panose="020B0403020202020204" pitchFamily="34" charset="0"/>
              </a:endParaRPr>
            </a:p>
          </p:txBody>
        </p:sp>
      </p:grpSp>
    </p:spTree>
    <p:extLst>
      <p:ext uri="{BB962C8B-B14F-4D97-AF65-F5344CB8AC3E}">
        <p14:creationId xmlns:p14="http://schemas.microsoft.com/office/powerpoint/2010/main" val="51665847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89B7A0-3AEA-53AF-5F0B-119DBF803AFF}"/>
              </a:ext>
            </a:extLst>
          </p:cNvPr>
          <p:cNvPicPr>
            <a:picLocks noChangeAspect="1"/>
          </p:cNvPicPr>
          <p:nvPr/>
        </p:nvPicPr>
        <p:blipFill>
          <a:blip r:embed="rId2"/>
          <a:stretch>
            <a:fillRect/>
          </a:stretch>
        </p:blipFill>
        <p:spPr>
          <a:xfrm>
            <a:off x="0" y="0"/>
            <a:ext cx="11518902" cy="6858000"/>
          </a:xfrm>
          <a:prstGeom prst="rect">
            <a:avLst/>
          </a:prstGeom>
        </p:spPr>
      </p:pic>
      <p:sp>
        <p:nvSpPr>
          <p:cNvPr id="6" name="Rectangle 5">
            <a:extLst>
              <a:ext uri="{FF2B5EF4-FFF2-40B4-BE49-F238E27FC236}">
                <a16:creationId xmlns:a16="http://schemas.microsoft.com/office/drawing/2014/main" id="{CD4EA83C-2F47-46DC-483E-7E82049F749A}"/>
              </a:ext>
            </a:extLst>
          </p:cNvPr>
          <p:cNvSpPr/>
          <p:nvPr/>
        </p:nvSpPr>
        <p:spPr>
          <a:xfrm>
            <a:off x="502356" y="572995"/>
            <a:ext cx="5754753" cy="2492990"/>
          </a:xfrm>
          <a:prstGeom prst="rect">
            <a:avLst/>
          </a:prstGeom>
        </p:spPr>
        <p:txBody>
          <a:bodyPr wrap="square">
            <a:spAutoFit/>
          </a:bodyPr>
          <a:lstStyle/>
          <a:p>
            <a:r>
              <a:rPr lang="en-US" sz="2000" b="1" dirty="0">
                <a:solidFill>
                  <a:schemeClr val="bg1"/>
                </a:solidFill>
                <a:latin typeface="Helvetica" pitchFamily="2" charset="0"/>
                <a:cs typeface="Trebuchet MS"/>
              </a:rPr>
              <a:t>We’ve come a long way in our quest for the ultimate laws of Nature</a:t>
            </a:r>
          </a:p>
          <a:p>
            <a:endParaRPr lang="en-CH" sz="2000" b="1" dirty="0">
              <a:solidFill>
                <a:schemeClr val="bg1"/>
              </a:solidFill>
              <a:latin typeface="Helvetica" pitchFamily="2" charset="0"/>
              <a:ea typeface="Helvetica Light" charset="0"/>
              <a:cs typeface="Helvetica Light" charset="0"/>
              <a:sym typeface="Wingdings" pitchFamily="2" charset="2"/>
            </a:endParaRPr>
          </a:p>
          <a:p>
            <a:r>
              <a:rPr lang="en-CH" sz="2000" b="1" dirty="0">
                <a:solidFill>
                  <a:schemeClr val="bg1"/>
                </a:solidFill>
                <a:latin typeface="Helvetica" pitchFamily="2" charset="0"/>
                <a:ea typeface="Helvetica Light" charset="0"/>
                <a:cs typeface="Helvetica Light" charset="0"/>
                <a:sym typeface="Wingdings" pitchFamily="2" charset="2"/>
              </a:rPr>
              <a:t>Yet many secrets remain hidden from us</a:t>
            </a:r>
            <a:endParaRPr lang="en-US" sz="2000" b="1" dirty="0">
              <a:solidFill>
                <a:schemeClr val="bg1"/>
              </a:solidFill>
              <a:latin typeface="Helvetica" pitchFamily="2" charset="0"/>
              <a:cs typeface="Trebuchet MS"/>
            </a:endParaRPr>
          </a:p>
          <a:p>
            <a:endParaRPr lang="en-GB" sz="2000" b="1" dirty="0">
              <a:solidFill>
                <a:schemeClr val="bg1"/>
              </a:solidFill>
              <a:latin typeface="Helvetica" pitchFamily="2" charset="0"/>
              <a:ea typeface="Helvetica Light" charset="0"/>
              <a:cs typeface="Helvetica Light" charset="0"/>
              <a:sym typeface="Wingdings" pitchFamily="2" charset="2"/>
            </a:endParaRPr>
          </a:p>
          <a:p>
            <a:r>
              <a:rPr lang="en-GB" sz="2800" b="1" dirty="0">
                <a:solidFill>
                  <a:schemeClr val="bg1"/>
                </a:solidFill>
                <a:latin typeface="Helvetica" pitchFamily="2" charset="0"/>
                <a:ea typeface="Helvetica Light" charset="0"/>
                <a:cs typeface="Helvetica Light" charset="0"/>
                <a:sym typeface="Wingdings" pitchFamily="2" charset="2"/>
              </a:rPr>
              <a:t>ATLAS' voyage of discovery at the LHC continues at pace!</a:t>
            </a:r>
            <a:endParaRPr lang="en-CH" sz="2800" b="1" dirty="0">
              <a:solidFill>
                <a:schemeClr val="bg1"/>
              </a:solidFill>
              <a:latin typeface="Helvetica" pitchFamily="2" charset="0"/>
              <a:ea typeface="Helvetica Light" charset="0"/>
              <a:cs typeface="Helvetica Light" charset="0"/>
              <a:sym typeface="Wingdings" pitchFamily="2" charset="2"/>
            </a:endParaRPr>
          </a:p>
        </p:txBody>
      </p:sp>
    </p:spTree>
    <p:extLst>
      <p:ext uri="{BB962C8B-B14F-4D97-AF65-F5344CB8AC3E}">
        <p14:creationId xmlns:p14="http://schemas.microsoft.com/office/powerpoint/2010/main" val="376087863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FC87D-C05C-922B-9A38-3F543C91054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8FD521-5027-204C-A953-E3E43BB109DD}"/>
              </a:ext>
            </a:extLst>
          </p:cNvPr>
          <p:cNvSpPr>
            <a:spLocks noGrp="1"/>
          </p:cNvSpPr>
          <p:nvPr>
            <p:ph type="sldNum" sz="quarter" idx="4"/>
          </p:nvPr>
        </p:nvSpPr>
        <p:spPr/>
        <p:txBody>
          <a:bodyPr/>
          <a:lstStyle/>
          <a:p>
            <a:pPr>
              <a:defRPr/>
            </a:pPr>
            <a:fld id="{611C2F03-9E95-40C9-A99F-3C4F7EE8CF2A}" type="slidenum">
              <a:rPr lang="en-GB" smtClean="0"/>
              <a:pPr>
                <a:defRPr/>
              </a:pPr>
              <a:t>5</a:t>
            </a:fld>
            <a:endParaRPr lang="en-GB"/>
          </a:p>
        </p:txBody>
      </p:sp>
      <p:sp>
        <p:nvSpPr>
          <p:cNvPr id="15" name="Rectangle 14">
            <a:extLst>
              <a:ext uri="{FF2B5EF4-FFF2-40B4-BE49-F238E27FC236}">
                <a16:creationId xmlns:a16="http://schemas.microsoft.com/office/drawing/2014/main" id="{1D0CF0C8-1756-C7C7-8F11-6CE93CC197F4}"/>
              </a:ext>
            </a:extLst>
          </p:cNvPr>
          <p:cNvSpPr/>
          <p:nvPr/>
        </p:nvSpPr>
        <p:spPr>
          <a:xfrm>
            <a:off x="2653990" y="5687121"/>
            <a:ext cx="2832410"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16" name="Rectangle 15">
            <a:extLst>
              <a:ext uri="{FF2B5EF4-FFF2-40B4-BE49-F238E27FC236}">
                <a16:creationId xmlns:a16="http://schemas.microsoft.com/office/drawing/2014/main" id="{4A4B1BDD-D4D7-68C9-C61F-C10ED277901E}"/>
              </a:ext>
            </a:extLst>
          </p:cNvPr>
          <p:cNvSpPr/>
          <p:nvPr/>
        </p:nvSpPr>
        <p:spPr>
          <a:xfrm>
            <a:off x="5736430" y="1898500"/>
            <a:ext cx="2389091" cy="418157"/>
          </a:xfrm>
          <a:prstGeom prst="rect">
            <a:avLst/>
          </a:prstGeom>
          <a:solidFill>
            <a:schemeClr val="bg1"/>
          </a:solidFill>
          <a:ln>
            <a:solidFill>
              <a:schemeClr val="bg1"/>
            </a:solidFill>
          </a:ln>
        </p:spPr>
        <p:txBody>
          <a:bodyPr wrap="square" rtlCol="0" anchor="ctr">
            <a:spAutoFit/>
          </a:bodyPr>
          <a:lstStyle/>
          <a:p>
            <a:pPr algn="l"/>
            <a:endParaRPr lang="en-CH" sz="1600">
              <a:latin typeface="Helvetica" pitchFamily="2" charset="0"/>
            </a:endParaRPr>
          </a:p>
        </p:txBody>
      </p:sp>
      <p:sp>
        <p:nvSpPr>
          <p:cNvPr id="19" name="TextBox 18">
            <a:extLst>
              <a:ext uri="{FF2B5EF4-FFF2-40B4-BE49-F238E27FC236}">
                <a16:creationId xmlns:a16="http://schemas.microsoft.com/office/drawing/2014/main" id="{110FE122-61D9-FDF8-6DA1-21DCBDB760EE}"/>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It’s all made of a handful of particles and forces</a:t>
            </a:r>
          </a:p>
        </p:txBody>
      </p:sp>
      <p:sp>
        <p:nvSpPr>
          <p:cNvPr id="20" name="Rectangle 19">
            <a:extLst>
              <a:ext uri="{FF2B5EF4-FFF2-40B4-BE49-F238E27FC236}">
                <a16:creationId xmlns:a16="http://schemas.microsoft.com/office/drawing/2014/main" id="{6CC89759-6CD8-BD31-9BCD-7984463A8042}"/>
              </a:ext>
            </a:extLst>
          </p:cNvPr>
          <p:cNvSpPr/>
          <p:nvPr/>
        </p:nvSpPr>
        <p:spPr>
          <a:xfrm>
            <a:off x="591667" y="1187217"/>
            <a:ext cx="10760274" cy="369332"/>
          </a:xfrm>
          <a:prstGeom prst="rect">
            <a:avLst/>
          </a:prstGeom>
        </p:spPr>
        <p:txBody>
          <a:bodyPr wrap="square">
            <a:spAutoFit/>
          </a:bodyPr>
          <a:lstStyle/>
          <a:p>
            <a:pPr lvl="0" defTabSz="457200" fontAlgn="base">
              <a:spcBef>
                <a:spcPts val="1800"/>
              </a:spcBef>
              <a:spcAft>
                <a:spcPct val="0"/>
              </a:spcAft>
              <a:defRPr/>
            </a:pPr>
            <a:r>
              <a:rPr lang="en-GB" dirty="0">
                <a:solidFill>
                  <a:srgbClr val="000000"/>
                </a:solidFill>
                <a:latin typeface="Helvetica" pitchFamily="2" charset="0"/>
              </a:rPr>
              <a:t>The sub-atomic structure of matter and its interactions is described by the </a:t>
            </a:r>
            <a:r>
              <a:rPr lang="en-GB" b="1" dirty="0">
                <a:solidFill>
                  <a:srgbClr val="000000"/>
                </a:solidFill>
                <a:latin typeface="Helvetica" pitchFamily="2" charset="0"/>
              </a:rPr>
              <a:t>Standard Model</a:t>
            </a:r>
          </a:p>
        </p:txBody>
      </p:sp>
      <p:pic>
        <p:nvPicPr>
          <p:cNvPr id="12" name="Picture 2">
            <a:extLst>
              <a:ext uri="{FF2B5EF4-FFF2-40B4-BE49-F238E27FC236}">
                <a16:creationId xmlns:a16="http://schemas.microsoft.com/office/drawing/2014/main" id="{2C02C0D7-C319-5376-1FAC-20E0A5C97D7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58423" y="1802780"/>
            <a:ext cx="4956014" cy="4743017"/>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a:extLst>
              <a:ext uri="{FF2B5EF4-FFF2-40B4-BE49-F238E27FC236}">
                <a16:creationId xmlns:a16="http://schemas.microsoft.com/office/drawing/2014/main" id="{1EF37723-BDF9-318F-C1A8-8BB4FFBBABF1}"/>
              </a:ext>
            </a:extLst>
          </p:cNvPr>
          <p:cNvSpPr/>
          <p:nvPr/>
        </p:nvSpPr>
        <p:spPr>
          <a:xfrm>
            <a:off x="1308106" y="3311095"/>
            <a:ext cx="8507412" cy="1666478"/>
          </a:xfrm>
          <a:prstGeom prst="roundRect">
            <a:avLst>
              <a:gd name="adj" fmla="val 5151"/>
            </a:avLst>
          </a:prstGeom>
          <a:solidFill>
            <a:schemeClr val="bg1"/>
          </a:solidFill>
          <a:ln w="3175">
            <a:solidFill>
              <a:schemeClr val="bg1">
                <a:lumMod val="50000"/>
              </a:schemeClr>
            </a:solidFill>
          </a:ln>
        </p:spPr>
        <p:txBody>
          <a:bodyPr wrap="square" rtlCol="0" anchor="ctr">
            <a:spAutoFit/>
          </a:bodyPr>
          <a:lstStyle/>
          <a:p>
            <a:pPr algn="l"/>
            <a:endParaRPr lang="en-CH" sz="1600" dirty="0">
              <a:latin typeface="Helvetica" pitchFamily="2"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7398333-B772-D5AD-B6C6-208680357338}"/>
                  </a:ext>
                </a:extLst>
              </p:cNvPr>
              <p:cNvSpPr txBox="1"/>
              <p:nvPr/>
            </p:nvSpPr>
            <p:spPr>
              <a:xfrm>
                <a:off x="2366631" y="3462646"/>
                <a:ext cx="6828170" cy="1420389"/>
              </a:xfrm>
              <a:prstGeom prst="rect">
                <a:avLst/>
              </a:prstGeom>
              <a:noFill/>
            </p:spPr>
            <p:txBody>
              <a:bodyPr wrap="square" rtlCol="0">
                <a:spAutoFit/>
              </a:bodyPr>
              <a:lstStyle/>
              <a:p>
                <a:pPr lvl="0" defTabSz="457200" fontAlgn="base">
                  <a:spcBef>
                    <a:spcPts val="18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The Standard Model is a highly predictive theory</a:t>
                </a:r>
              </a:p>
              <a:p>
                <a:pPr lvl="0" defTabSz="457200" fontAlgn="base">
                  <a:spcBef>
                    <a:spcPts val="1200"/>
                  </a:spcBef>
                  <a:spcAft>
                    <a:spcPct val="0"/>
                  </a:spcAft>
                  <a:defRPr/>
                </a:pPr>
                <a:r>
                  <a:rPr lang="en-GB" sz="1600" dirty="0">
                    <a:solidFill>
                      <a:schemeClr val="tx1"/>
                    </a:solidFill>
                    <a:latin typeface="Helvetica" pitchFamily="2" charset="0"/>
                    <a:ea typeface="Helvetica Light" charset="0"/>
                    <a:cs typeface="Helvetica Light" charset="0"/>
                    <a:sym typeface="Wingdings" pitchFamily="2" charset="2"/>
                  </a:rPr>
                  <a:t>For example, prediction of the magnetic dipole moment of the electron:</a:t>
                </a:r>
                <a:r>
                  <a:rPr lang="en-GB" sz="1600" dirty="0">
                    <a:latin typeface="Helvetica" pitchFamily="2" charset="0"/>
                  </a:rPr>
                  <a:t>                            </a:t>
                </a:r>
                <a14:m>
                  <m:oMath xmlns:m="http://schemas.openxmlformats.org/officeDocument/2006/math">
                    <m:f>
                      <m:fPr>
                        <m:type m:val="skw"/>
                        <m:ctrlPr>
                          <a:rPr lang="en-GB" sz="1600" b="1" i="1" smtClean="0">
                            <a:solidFill>
                              <a:srgbClr val="0070C0"/>
                            </a:solidFill>
                            <a:latin typeface="Cambria Math" panose="02040503050406030204" pitchFamily="18" charset="0"/>
                          </a:rPr>
                        </m:ctrlPr>
                      </m:fPr>
                      <m:num>
                        <m:r>
                          <a:rPr lang="en-GB" sz="1600" b="1" i="1" smtClean="0">
                            <a:solidFill>
                              <a:srgbClr val="0070C0"/>
                            </a:solidFill>
                            <a:latin typeface="Cambria Math" panose="02040503050406030204" pitchFamily="18" charset="0"/>
                          </a:rPr>
                          <m:t>𝒈</m:t>
                        </m:r>
                      </m:num>
                      <m:den>
                        <m:r>
                          <a:rPr lang="en-GB" sz="1600" b="1" i="1" smtClean="0">
                            <a:solidFill>
                              <a:srgbClr val="0070C0"/>
                            </a:solidFill>
                            <a:latin typeface="Cambria Math" panose="02040503050406030204" pitchFamily="18" charset="0"/>
                          </a:rPr>
                          <m:t>𝟐</m:t>
                        </m:r>
                      </m:den>
                    </m:f>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𝟏</m:t>
                    </m:r>
                    <m:r>
                      <a:rPr lang="en-GB" sz="1600" b="1" i="1" smtClean="0">
                        <a:solidFill>
                          <a:srgbClr val="0070C0"/>
                        </a:solidFill>
                        <a:latin typeface="Cambria Math" panose="02040503050406030204" pitchFamily="18" charset="0"/>
                      </a:rPr>
                      <m:t>.</m:t>
                    </m:r>
                    <m:r>
                      <a:rPr lang="en-GB" sz="1600" b="1" i="1" smtClean="0">
                        <a:solidFill>
                          <a:srgbClr val="0070C0"/>
                        </a:solidFill>
                        <a:latin typeface="Cambria Math" panose="02040503050406030204" pitchFamily="18" charset="0"/>
                      </a:rPr>
                      <m:t>𝟎𝟎𝟏</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𝟔𝟓𝟐</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𝟏𝟖𝟎</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rPr>
                      <m:t>𝟓𝟗</m:t>
                    </m:r>
                    <m:r>
                      <a:rPr lang="en-GB" sz="1600" b="1" i="1" smtClean="0">
                        <a:solidFill>
                          <a:srgbClr val="0070C0"/>
                        </a:solidFill>
                        <a:latin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m:t>
                    </m:r>
                    <m:r>
                      <a:rPr lang="en-GB" sz="1600" b="1" i="1" smtClean="0">
                        <a:solidFill>
                          <a:srgbClr val="0070C0"/>
                        </a:solidFill>
                        <a:latin typeface="Cambria Math" panose="02040503050406030204" pitchFamily="18" charset="0"/>
                        <a:ea typeface="Cambria Math" panose="02040503050406030204" pitchFamily="18" charset="0"/>
                      </a:rPr>
                      <m:t>.</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𝟎𝟎𝟎</m:t>
                    </m:r>
                    <m:r>
                      <a:rPr lang="en-GB" sz="1600" b="1" i="1" smtClean="0">
                        <a:solidFill>
                          <a:srgbClr val="0070C0"/>
                        </a:solidFill>
                        <a:latin typeface="Cambria Math" panose="02040503050406030204" pitchFamily="18" charset="0"/>
                        <a:ea typeface="Cambria Math" panose="02040503050406030204" pitchFamily="18" charset="0"/>
                      </a:rPr>
                      <m:t> </m:t>
                    </m:r>
                    <m:r>
                      <a:rPr lang="en-GB" sz="1600" b="1" i="1" smtClean="0">
                        <a:solidFill>
                          <a:srgbClr val="0070C0"/>
                        </a:solidFill>
                        <a:latin typeface="Cambria Math" panose="02040503050406030204" pitchFamily="18" charset="0"/>
                        <a:ea typeface="Cambria Math" panose="02040503050406030204" pitchFamily="18" charset="0"/>
                      </a:rPr>
                      <m:t>𝟏𝟑</m:t>
                    </m:r>
                  </m:oMath>
                </a14:m>
                <a:endParaRPr lang="en-GB" sz="1600" dirty="0">
                  <a:solidFill>
                    <a:srgbClr val="0070C0"/>
                  </a:solidFill>
                </a:endParaRPr>
              </a:p>
              <a:p>
                <a:pPr lvl="0" defTabSz="457200" fontAlgn="base">
                  <a:spcBef>
                    <a:spcPts val="1200"/>
                  </a:spcBef>
                  <a:spcAft>
                    <a:spcPct val="0"/>
                  </a:spcAft>
                  <a:defRPr/>
                </a:pPr>
                <a:r>
                  <a:rPr lang="en-GB" sz="1600" dirty="0">
                    <a:latin typeface="Helvetica" pitchFamily="2" charset="0"/>
                    <a:ea typeface="Helvetica Light" charset="0"/>
                    <a:cs typeface="Helvetica Light" charset="0"/>
                    <a:sym typeface="Wingdings" pitchFamily="2" charset="2"/>
                  </a:rPr>
                  <a:t>In agreement with </a:t>
                </a:r>
                <a:r>
                  <a:rPr lang="en-GB" sz="1600" dirty="0">
                    <a:solidFill>
                      <a:schemeClr val="tx1"/>
                    </a:solidFill>
                    <a:latin typeface="Helvetica" pitchFamily="2" charset="0"/>
                  </a:rPr>
                  <a:t>experiment within a precision of 10</a:t>
                </a:r>
                <a:r>
                  <a:rPr lang="en-GB" sz="1600" baseline="30000" dirty="0">
                    <a:solidFill>
                      <a:schemeClr val="tx1"/>
                    </a:solidFill>
                    <a:latin typeface="Helvetica" pitchFamily="2" charset="0"/>
                  </a:rPr>
                  <a:t>–10 </a:t>
                </a:r>
                <a:r>
                  <a:rPr lang="en-GB" sz="1600" dirty="0">
                    <a:solidFill>
                      <a:schemeClr val="tx1"/>
                    </a:solidFill>
                    <a:latin typeface="Helvetica" pitchFamily="2" charset="0"/>
                  </a:rPr>
                  <a:t>!</a:t>
                </a:r>
              </a:p>
            </p:txBody>
          </p:sp>
        </mc:Choice>
        <mc:Fallback xmlns="">
          <p:sp>
            <p:nvSpPr>
              <p:cNvPr id="5" name="TextBox 4">
                <a:extLst>
                  <a:ext uri="{FF2B5EF4-FFF2-40B4-BE49-F238E27FC236}">
                    <a16:creationId xmlns:a16="http://schemas.microsoft.com/office/drawing/2014/main" id="{07398333-B772-D5AD-B6C6-208680357338}"/>
                  </a:ext>
                </a:extLst>
              </p:cNvPr>
              <p:cNvSpPr txBox="1">
                <a:spLocks noRot="1" noChangeAspect="1" noMove="1" noResize="1" noEditPoints="1" noAdjustHandles="1" noChangeArrowheads="1" noChangeShapeType="1" noTextEdit="1"/>
              </p:cNvSpPr>
              <p:nvPr/>
            </p:nvSpPr>
            <p:spPr>
              <a:xfrm>
                <a:off x="2366631" y="3462646"/>
                <a:ext cx="6828170" cy="1420389"/>
              </a:xfrm>
              <a:prstGeom prst="rect">
                <a:avLst/>
              </a:prstGeom>
              <a:blipFill>
                <a:blip r:embed="rId3"/>
                <a:stretch>
                  <a:fillRect l="-3160" t="-885" b="-12389"/>
                </a:stretch>
              </a:blipFill>
            </p:spPr>
            <p:txBody>
              <a:bodyPr/>
              <a:lstStyle/>
              <a:p>
                <a:r>
                  <a:rPr lang="en-CH">
                    <a:noFill/>
                  </a:rPr>
                  <a:t> </a:t>
                </a:r>
              </a:p>
            </p:txBody>
          </p:sp>
        </mc:Fallback>
      </mc:AlternateContent>
    </p:spTree>
    <p:extLst>
      <p:ext uri="{BB962C8B-B14F-4D97-AF65-F5344CB8AC3E}">
        <p14:creationId xmlns:p14="http://schemas.microsoft.com/office/powerpoint/2010/main" val="1377863403"/>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D1F8FF-6CD5-5320-86F3-9585A5C670FA}"/>
              </a:ext>
            </a:extLst>
          </p:cNvPr>
          <p:cNvSpPr>
            <a:spLocks noGrp="1"/>
          </p:cNvSpPr>
          <p:nvPr>
            <p:ph type="sldNum" sz="quarter" idx="4"/>
          </p:nvPr>
        </p:nvSpPr>
        <p:spPr/>
        <p:txBody>
          <a:bodyPr/>
          <a:lstStyle/>
          <a:p>
            <a:pPr>
              <a:defRPr/>
            </a:pPr>
            <a:fld id="{611C2F03-9E95-40C9-A99F-3C4F7EE8CF2A}" type="slidenum">
              <a:rPr lang="en-GB" smtClean="0"/>
              <a:pPr>
                <a:defRPr/>
              </a:pPr>
              <a:t>50</a:t>
            </a:fld>
            <a:endParaRPr lang="en-GB" dirty="0"/>
          </a:p>
        </p:txBody>
      </p:sp>
      <p:pic>
        <p:nvPicPr>
          <p:cNvPr id="3" name="Picture 2" descr="Blue Universe">
            <a:extLst>
              <a:ext uri="{FF2B5EF4-FFF2-40B4-BE49-F238E27FC236}">
                <a16:creationId xmlns:a16="http://schemas.microsoft.com/office/drawing/2014/main" id="{69326CDA-430C-5691-4638-47E536E79FE6}"/>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a:stretch/>
        </p:blipFill>
        <p:spPr bwMode="auto">
          <a:xfrm>
            <a:off x="-1" y="0"/>
            <a:ext cx="11555207" cy="68784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65A5679-B334-C205-60CA-D94B09CAF410}"/>
              </a:ext>
            </a:extLst>
          </p:cNvPr>
          <p:cNvSpPr txBox="1"/>
          <p:nvPr/>
        </p:nvSpPr>
        <p:spPr>
          <a:xfrm>
            <a:off x="1" y="3166050"/>
            <a:ext cx="11472862" cy="400110"/>
          </a:xfrm>
          <a:prstGeom prst="rect">
            <a:avLst/>
          </a:prstGeom>
          <a:noFill/>
        </p:spPr>
        <p:txBody>
          <a:bodyPr wrap="square" rtlCol="0">
            <a:spAutoFit/>
          </a:bodyPr>
          <a:lstStyle/>
          <a:p>
            <a:pPr marL="0" algn="ctr">
              <a:spcBef>
                <a:spcPts val="3000"/>
              </a:spcBef>
            </a:pPr>
            <a:r>
              <a:rPr lang="en-CH" sz="2000" b="1" dirty="0">
                <a:solidFill>
                  <a:schemeClr val="bg1"/>
                </a:solidFill>
                <a:latin typeface="Helvetica" pitchFamily="2" charset="0"/>
                <a:ea typeface="Helvetica Light" charset="0"/>
                <a:cs typeface="Helvetica Light" charset="0"/>
                <a:sym typeface="Wingdings" pitchFamily="2" charset="2"/>
              </a:rPr>
              <a:t>Extra slides</a:t>
            </a:r>
          </a:p>
        </p:txBody>
      </p:sp>
    </p:spTree>
    <p:extLst>
      <p:ext uri="{BB962C8B-B14F-4D97-AF65-F5344CB8AC3E}">
        <p14:creationId xmlns:p14="http://schemas.microsoft.com/office/powerpoint/2010/main" val="122106843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EEB830-D6C3-6436-EF59-4B75912480B2}"/>
              </a:ext>
            </a:extLst>
          </p:cNvPr>
          <p:cNvSpPr>
            <a:spLocks noGrp="1"/>
          </p:cNvSpPr>
          <p:nvPr>
            <p:ph type="sldNum" sz="quarter" idx="4"/>
          </p:nvPr>
        </p:nvSpPr>
        <p:spPr/>
        <p:txBody>
          <a:bodyPr/>
          <a:lstStyle/>
          <a:p>
            <a:pPr>
              <a:defRPr/>
            </a:pPr>
            <a:fld id="{611C2F03-9E95-40C9-A99F-3C4F7EE8CF2A}" type="slidenum">
              <a:rPr lang="en-GB" smtClean="0"/>
              <a:pPr>
                <a:defRPr/>
              </a:pPr>
              <a:t>51</a:t>
            </a:fld>
            <a:endParaRPr lang="en-GB" dirty="0"/>
          </a:p>
        </p:txBody>
      </p:sp>
      <p:sp>
        <p:nvSpPr>
          <p:cNvPr id="4" name="TextBox 3">
            <a:extLst>
              <a:ext uri="{FF2B5EF4-FFF2-40B4-BE49-F238E27FC236}">
                <a16:creationId xmlns:a16="http://schemas.microsoft.com/office/drawing/2014/main" id="{13C8D9EF-F3CC-4C93-4CB4-506C120524D5}"/>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lang="en-US" sz="2800" b="1" dirty="0">
                <a:solidFill>
                  <a:srgbClr val="0D7FBF"/>
                </a:solidFill>
                <a:latin typeface="Helvetica" pitchFamily="2" charset="0"/>
                <a:ea typeface="Trebuchet MS" pitchFamily="-84" charset="0"/>
                <a:cs typeface="Helvetica Light"/>
              </a:rPr>
              <a:t>An analogy to the Higgs mechanism</a:t>
            </a:r>
            <a:endParaRPr kumimoji="0" lang="en-US" sz="2800" b="0" i="0" u="none" strike="noStrike" kern="1200" cap="none" spc="0" normalizeH="0" baseline="0" noProof="0" dirty="0">
              <a:ln>
                <a:noFill/>
              </a:ln>
              <a:solidFill>
                <a:srgbClr val="0D7FBF"/>
              </a:solidFill>
              <a:effectLst/>
              <a:uLnTx/>
              <a:uFillTx/>
              <a:latin typeface="Helvetica Light" pitchFamily="2" charset="0"/>
              <a:ea typeface="Trebuchet MS" pitchFamily="-84" charset="0"/>
              <a:cs typeface="Helvetica Light"/>
            </a:endParaRPr>
          </a:p>
        </p:txBody>
      </p:sp>
      <p:pic>
        <p:nvPicPr>
          <p:cNvPr id="6" name="Picture 5">
            <a:extLst>
              <a:ext uri="{FF2B5EF4-FFF2-40B4-BE49-F238E27FC236}">
                <a16:creationId xmlns:a16="http://schemas.microsoft.com/office/drawing/2014/main" id="{070F6AF0-9056-11BB-6065-EE6A6A5730EF}"/>
              </a:ext>
            </a:extLst>
          </p:cNvPr>
          <p:cNvPicPr>
            <a:picLocks noChangeAspect="1"/>
          </p:cNvPicPr>
          <p:nvPr/>
        </p:nvPicPr>
        <p:blipFill>
          <a:blip r:embed="rId2"/>
          <a:stretch>
            <a:fillRect/>
          </a:stretch>
        </p:blipFill>
        <p:spPr>
          <a:xfrm>
            <a:off x="6788064" y="1304633"/>
            <a:ext cx="4286335" cy="2857557"/>
          </a:xfrm>
          <a:prstGeom prst="rect">
            <a:avLst/>
          </a:prstGeom>
        </p:spPr>
      </p:pic>
      <p:sp>
        <p:nvSpPr>
          <p:cNvPr id="8" name="TextBox 7">
            <a:extLst>
              <a:ext uri="{FF2B5EF4-FFF2-40B4-BE49-F238E27FC236}">
                <a16:creationId xmlns:a16="http://schemas.microsoft.com/office/drawing/2014/main" id="{3499CEF6-8221-4964-C286-59B2431CA8A8}"/>
              </a:ext>
            </a:extLst>
          </p:cNvPr>
          <p:cNvSpPr txBox="1"/>
          <p:nvPr/>
        </p:nvSpPr>
        <p:spPr>
          <a:xfrm>
            <a:off x="6661065" y="4209965"/>
            <a:ext cx="4553035" cy="1261884"/>
          </a:xfrm>
          <a:prstGeom prst="rect">
            <a:avLst/>
          </a:prstGeom>
          <a:noFill/>
        </p:spPr>
        <p:txBody>
          <a:bodyPr wrap="square">
            <a:spAutoFit/>
          </a:bodyPr>
          <a:lstStyle/>
          <a:p>
            <a:r>
              <a:rPr lang="en-GB" sz="1100" u="none" strike="noStrike" dirty="0">
                <a:solidFill>
                  <a:schemeClr val="tx1">
                    <a:lumMod val="65000"/>
                    <a:lumOff val="35000"/>
                  </a:schemeClr>
                </a:solidFill>
                <a:effectLst/>
                <a:latin typeface="Helvetica Light" panose="020B0403020202020204" pitchFamily="34" charset="0"/>
              </a:rPr>
              <a:t>A superconductor is locked mid-air in different orientations above a permanent magnet — superconductive levitation due to the expulsion of the static magnetic field (Meissner effect)</a:t>
            </a:r>
            <a:r>
              <a:rPr lang="en-GB" sz="1050" u="none" strike="noStrike" dirty="0">
                <a:solidFill>
                  <a:schemeClr val="tx1">
                    <a:lumMod val="65000"/>
                    <a:lumOff val="35000"/>
                  </a:schemeClr>
                </a:solidFill>
                <a:effectLst/>
                <a:latin typeface="Helvetica Light" panose="020B0403020202020204" pitchFamily="34" charset="0"/>
              </a:rPr>
              <a:t> </a:t>
            </a:r>
            <a:r>
              <a:rPr lang="en-GB" sz="1000" u="none" strike="noStrike" dirty="0">
                <a:solidFill>
                  <a:schemeClr val="tx1">
                    <a:lumMod val="65000"/>
                    <a:lumOff val="35000"/>
                  </a:schemeClr>
                </a:solidFill>
                <a:effectLst/>
                <a:latin typeface="Helvetica Light" panose="020B0403020202020204" pitchFamily="34" charset="0"/>
              </a:rPr>
              <a:t>[</a:t>
            </a:r>
            <a:r>
              <a:rPr lang="en-GB" sz="1000" u="none" strike="noStrike" dirty="0">
                <a:solidFill>
                  <a:schemeClr val="tx1">
                    <a:lumMod val="65000"/>
                    <a:lumOff val="35000"/>
                  </a:schemeClr>
                </a:solidFill>
                <a:effectLst/>
                <a:latin typeface="Helvetica Light" panose="020B0403020202020204" pitchFamily="34" charset="0"/>
                <a:hlinkClick r:id="rId3"/>
              </a:rPr>
              <a:t>Source</a:t>
            </a:r>
            <a:r>
              <a:rPr lang="en-GB" sz="1000" u="none" strike="noStrike" dirty="0">
                <a:solidFill>
                  <a:schemeClr val="tx1">
                    <a:lumMod val="65000"/>
                    <a:lumOff val="35000"/>
                  </a:schemeClr>
                </a:solidFill>
                <a:effectLst/>
                <a:latin typeface="Helvetica Light" panose="020B0403020202020204" pitchFamily="34" charset="0"/>
              </a:rPr>
              <a:t>]</a:t>
            </a:r>
          </a:p>
          <a:p>
            <a:endParaRPr lang="en-GB" sz="1000" dirty="0">
              <a:solidFill>
                <a:schemeClr val="tx1">
                  <a:lumMod val="65000"/>
                  <a:lumOff val="35000"/>
                </a:schemeClr>
              </a:solidFill>
              <a:latin typeface="Helvetica Light" panose="020B0403020202020204" pitchFamily="34" charset="0"/>
            </a:endParaRPr>
          </a:p>
          <a:p>
            <a:r>
              <a:rPr lang="en-GB" sz="1100" dirty="0">
                <a:solidFill>
                  <a:schemeClr val="tx1">
                    <a:lumMod val="65000"/>
                    <a:lumOff val="35000"/>
                  </a:schemeClr>
                </a:solidFill>
                <a:latin typeface="Helvetica Light" panose="020B0403020202020204" pitchFamily="34" charset="0"/>
              </a:rPr>
              <a:t>In response to an externally applied magnetic field, perpetual eddy currents circulate in the superconductor, producing an internal magnetic field that exactly cancels the externally applied one</a:t>
            </a:r>
            <a:endParaRPr lang="en-CH" sz="1100" dirty="0">
              <a:solidFill>
                <a:schemeClr val="tx1">
                  <a:lumMod val="65000"/>
                  <a:lumOff val="35000"/>
                </a:schemeClr>
              </a:solidFill>
              <a:latin typeface="Helvetica Light" panose="020B0403020202020204" pitchFamily="34" charset="0"/>
            </a:endParaRPr>
          </a:p>
        </p:txBody>
      </p:sp>
      <p:sp>
        <p:nvSpPr>
          <p:cNvPr id="9" name="Rectangle 8">
            <a:extLst>
              <a:ext uri="{FF2B5EF4-FFF2-40B4-BE49-F238E27FC236}">
                <a16:creationId xmlns:a16="http://schemas.microsoft.com/office/drawing/2014/main" id="{E306A35B-9DB8-829E-A1D1-F2FCA0901A51}"/>
              </a:ext>
            </a:extLst>
          </p:cNvPr>
          <p:cNvSpPr/>
          <p:nvPr/>
        </p:nvSpPr>
        <p:spPr>
          <a:xfrm>
            <a:off x="591667" y="1187217"/>
            <a:ext cx="5263033" cy="2400657"/>
          </a:xfrm>
          <a:prstGeom prst="rect">
            <a:avLst/>
          </a:prstGeom>
        </p:spPr>
        <p:txBody>
          <a:bodyPr wrap="square">
            <a:spAutoFit/>
          </a:bodyPr>
          <a:lstStyle/>
          <a:p>
            <a:pPr lvl="0" defTabSz="457200" fontAlgn="base">
              <a:spcBef>
                <a:spcPts val="1800"/>
              </a:spcBef>
              <a:spcAft>
                <a:spcPct val="0"/>
              </a:spcAft>
              <a:defRPr/>
            </a:pPr>
            <a:r>
              <a:rPr lang="en-GB" b="1" dirty="0">
                <a:solidFill>
                  <a:srgbClr val="000000"/>
                </a:solidFill>
                <a:latin typeface="Helvetica" pitchFamily="2" charset="0"/>
              </a:rPr>
              <a:t>Superconductivity</a:t>
            </a:r>
          </a:p>
          <a:p>
            <a:pPr lvl="0" defTabSz="457200" fontAlgn="base">
              <a:spcBef>
                <a:spcPts val="3000"/>
              </a:spcBef>
              <a:spcAft>
                <a:spcPct val="0"/>
              </a:spcAft>
              <a:defRPr/>
            </a:pPr>
            <a:r>
              <a:rPr lang="en-US" sz="1600" b="1" dirty="0">
                <a:solidFill>
                  <a:srgbClr val="000000"/>
                </a:solidFill>
                <a:latin typeface="Helvetica" pitchFamily="2" charset="0"/>
              </a:rPr>
              <a:t>SC (BCS) theory				Higgs mechanism</a:t>
            </a:r>
          </a:p>
          <a:p>
            <a:pPr lvl="0" defTabSz="457200" fontAlgn="base">
              <a:spcBef>
                <a:spcPts val="1500"/>
              </a:spcBef>
              <a:spcAft>
                <a:spcPct val="0"/>
              </a:spcAft>
              <a:defRPr/>
            </a:pP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Cooper pair Bose condensation		Condensed Higgs field</a:t>
            </a:r>
          </a:p>
          <a:p>
            <a:pPr lvl="0" defTabSz="457200" fontAlgn="base">
              <a:spcBef>
                <a:spcPts val="900"/>
              </a:spcBef>
              <a:spcAft>
                <a:spcPct val="0"/>
              </a:spcAft>
              <a:defRPr/>
            </a:pP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Electrically charged (2e)			Weak charge</a:t>
            </a:r>
          </a:p>
          <a:p>
            <a:pPr lvl="0" defTabSz="457200" fontAlgn="base">
              <a:spcBef>
                <a:spcPts val="900"/>
              </a:spcBef>
              <a:spcAft>
                <a:spcPct val="0"/>
              </a:spcAft>
              <a:defRPr/>
            </a:pP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Mass of the photon				Mass of W</a:t>
            </a:r>
            <a:r>
              <a:rPr lang="en-US" sz="1400" dirty="0">
                <a:solidFill>
                  <a:srgbClr val="000000"/>
                </a:solidFill>
                <a:latin typeface="Helvetica" pitchFamily="2" charset="0"/>
              </a:rPr>
              <a:t> &amp;</a:t>
            </a:r>
            <a:r>
              <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rPr>
              <a:t> Z bosons</a:t>
            </a:r>
          </a:p>
          <a:p>
            <a:pPr lvl="0" defTabSz="457200" fontAlgn="base">
              <a:spcBef>
                <a:spcPts val="900"/>
              </a:spcBef>
              <a:spcAft>
                <a:spcPct val="0"/>
              </a:spcAft>
              <a:defRPr/>
            </a:pPr>
            <a:r>
              <a:rPr lang="en-US" sz="1400" i="1" dirty="0" err="1">
                <a:solidFill>
                  <a:srgbClr val="000000"/>
                </a:solidFill>
                <a:latin typeface="Helvetica" pitchFamily="2" charset="0"/>
              </a:rPr>
              <a:t>T</a:t>
            </a:r>
            <a:r>
              <a:rPr lang="en-US" sz="1400" baseline="-25000" dirty="0" err="1">
                <a:solidFill>
                  <a:srgbClr val="000000"/>
                </a:solidFill>
                <a:latin typeface="Helvetica" pitchFamily="2" charset="0"/>
              </a:rPr>
              <a:t>crit</a:t>
            </a:r>
            <a:r>
              <a:rPr lang="en-US" sz="1400" dirty="0">
                <a:solidFill>
                  <a:srgbClr val="000000"/>
                </a:solidFill>
                <a:latin typeface="Helvetica" pitchFamily="2" charset="0"/>
              </a:rPr>
              <a:t> ~ </a:t>
            </a:r>
            <a:r>
              <a:rPr lang="en-US" sz="1400" dirty="0" err="1">
                <a:solidFill>
                  <a:srgbClr val="000000"/>
                </a:solidFill>
                <a:latin typeface="Helvetica" pitchFamily="2" charset="0"/>
              </a:rPr>
              <a:t>mK</a:t>
            </a:r>
            <a:r>
              <a:rPr lang="en-US" sz="1400" dirty="0">
                <a:solidFill>
                  <a:srgbClr val="000000"/>
                </a:solidFill>
                <a:latin typeface="Helvetica" pitchFamily="2" charset="0"/>
              </a:rPr>
              <a:t> – several 10s of K		</a:t>
            </a:r>
            <a:r>
              <a:rPr lang="en-US" sz="1400" i="1" dirty="0">
                <a:solidFill>
                  <a:srgbClr val="000000"/>
                </a:solidFill>
                <a:latin typeface="Helvetica" pitchFamily="2" charset="0"/>
              </a:rPr>
              <a:t> 	</a:t>
            </a:r>
            <a:r>
              <a:rPr lang="en-US" sz="1400" i="1" dirty="0" err="1">
                <a:solidFill>
                  <a:srgbClr val="000000"/>
                </a:solidFill>
                <a:latin typeface="Helvetica" pitchFamily="2" charset="0"/>
              </a:rPr>
              <a:t>T</a:t>
            </a:r>
            <a:r>
              <a:rPr lang="en-US" sz="1400" baseline="-25000" dirty="0" err="1">
                <a:solidFill>
                  <a:srgbClr val="000000"/>
                </a:solidFill>
                <a:latin typeface="Helvetica" pitchFamily="2" charset="0"/>
              </a:rPr>
              <a:t>crit</a:t>
            </a:r>
            <a:r>
              <a:rPr lang="en-US" sz="1400" dirty="0">
                <a:solidFill>
                  <a:srgbClr val="000000"/>
                </a:solidFill>
                <a:latin typeface="Helvetica" pitchFamily="2" charset="0"/>
              </a:rPr>
              <a:t> = </a:t>
            </a:r>
            <a:r>
              <a:rPr lang="en-US" sz="1400" i="1" dirty="0">
                <a:solidFill>
                  <a:srgbClr val="000000"/>
                </a:solidFill>
                <a:latin typeface="Helvetica" pitchFamily="2" charset="0"/>
              </a:rPr>
              <a:t>T</a:t>
            </a:r>
            <a:r>
              <a:rPr lang="en-US" sz="1400" baseline="-25000" dirty="0">
                <a:solidFill>
                  <a:srgbClr val="000000"/>
                </a:solidFill>
                <a:latin typeface="Helvetica" pitchFamily="2" charset="0"/>
              </a:rPr>
              <a:t>EW  </a:t>
            </a:r>
            <a:r>
              <a:rPr lang="en-US" sz="1400" dirty="0">
                <a:solidFill>
                  <a:srgbClr val="000000"/>
                </a:solidFill>
                <a:latin typeface="Helvetica" pitchFamily="2" charset="0"/>
              </a:rPr>
              <a:t>~ 10</a:t>
            </a:r>
            <a:r>
              <a:rPr lang="en-US" sz="1400" baseline="30000" dirty="0">
                <a:solidFill>
                  <a:srgbClr val="000000"/>
                </a:solidFill>
                <a:latin typeface="Helvetica" pitchFamily="2" charset="0"/>
              </a:rPr>
              <a:t>15</a:t>
            </a:r>
            <a:r>
              <a:rPr lang="en-US" sz="1400" dirty="0">
                <a:solidFill>
                  <a:srgbClr val="000000"/>
                </a:solidFill>
                <a:latin typeface="Helvetica" pitchFamily="2" charset="0"/>
              </a:rPr>
              <a:t> K</a:t>
            </a:r>
            <a:endParaRPr kumimoji="0" lang="en-US" sz="1400" i="0" u="none" strike="noStrike" kern="1200" cap="none" spc="0" normalizeH="0" baseline="0" noProof="0" dirty="0">
              <a:ln>
                <a:noFill/>
              </a:ln>
              <a:solidFill>
                <a:srgbClr val="000000"/>
              </a:solidFill>
              <a:effectLst/>
              <a:uLnTx/>
              <a:uFillTx/>
              <a:latin typeface="Helvetica" pitchFamily="2" charset="0"/>
              <a:ea typeface="+mn-ea"/>
              <a:cs typeface="+mn-cs"/>
            </a:endParaRPr>
          </a:p>
        </p:txBody>
      </p:sp>
      <p:sp>
        <p:nvSpPr>
          <p:cNvPr id="14" name="TextBox 13">
            <a:extLst>
              <a:ext uri="{FF2B5EF4-FFF2-40B4-BE49-F238E27FC236}">
                <a16:creationId xmlns:a16="http://schemas.microsoft.com/office/drawing/2014/main" id="{8A104B6E-9670-E46E-191C-5FCCDDF26555}"/>
              </a:ext>
            </a:extLst>
          </p:cNvPr>
          <p:cNvSpPr txBox="1"/>
          <p:nvPr/>
        </p:nvSpPr>
        <p:spPr>
          <a:xfrm>
            <a:off x="178096" y="6466749"/>
            <a:ext cx="4701928" cy="261610"/>
          </a:xfrm>
          <a:prstGeom prst="rect">
            <a:avLst/>
          </a:prstGeom>
          <a:noFill/>
        </p:spPr>
        <p:txBody>
          <a:bodyPr wrap="none" rtlCol="0">
            <a:spAutoFit/>
          </a:bodyPr>
          <a:lstStyle/>
          <a:p>
            <a:pPr marL="0">
              <a:spcBef>
                <a:spcPts val="3000"/>
              </a:spcBef>
            </a:pPr>
            <a:r>
              <a:rPr lang="en-CH" sz="1100" dirty="0">
                <a:solidFill>
                  <a:schemeClr val="tx1">
                    <a:lumMod val="65000"/>
                    <a:lumOff val="35000"/>
                  </a:schemeClr>
                </a:solidFill>
                <a:latin typeface="Helvetica Light" charset="0"/>
                <a:ea typeface="Helvetica Light" charset="0"/>
                <a:cs typeface="Helvetica Light" charset="0"/>
                <a:sym typeface="Wingdings" pitchFamily="2" charset="2"/>
              </a:rPr>
              <a:t>Further reading, eg: </a:t>
            </a:r>
            <a:r>
              <a:rPr lang="en-GB" sz="1100" dirty="0">
                <a:solidFill>
                  <a:schemeClr val="tx1">
                    <a:lumMod val="65000"/>
                    <a:lumOff val="35000"/>
                  </a:schemeClr>
                </a:solidFill>
                <a:latin typeface="Helvetica Light" charset="0"/>
                <a:ea typeface="Helvetica Light" charset="0"/>
                <a:cs typeface="Helvetica Light" charset="0"/>
                <a:sym typeface="Wingdings" pitchFamily="2" charset="2"/>
                <a:hlinkClick r:id="rId4"/>
              </a:rPr>
              <a:t>L. Dixon, “From superconductors to supercolliders”</a:t>
            </a:r>
            <a:endParaRPr lang="en-GB" sz="1100" dirty="0">
              <a:solidFill>
                <a:schemeClr val="tx1">
                  <a:lumMod val="65000"/>
                  <a:lumOff val="35000"/>
                </a:schemeClr>
              </a:solidFill>
              <a:latin typeface="Helvetica Light" charset="0"/>
              <a:ea typeface="Helvetica Light" charset="0"/>
              <a:cs typeface="Helvetica Light" charset="0"/>
              <a:sym typeface="Wingdings" pitchFamily="2" charset="2"/>
            </a:endParaRPr>
          </a:p>
        </p:txBody>
      </p:sp>
      <p:cxnSp>
        <p:nvCxnSpPr>
          <p:cNvPr id="16" name="Straight Connector 15">
            <a:extLst>
              <a:ext uri="{FF2B5EF4-FFF2-40B4-BE49-F238E27FC236}">
                <a16:creationId xmlns:a16="http://schemas.microsoft.com/office/drawing/2014/main" id="{4239CB64-F724-E43E-2E18-B18AED5F4D6B}"/>
              </a:ext>
            </a:extLst>
          </p:cNvPr>
          <p:cNvCxnSpPr>
            <a:cxnSpLocks/>
          </p:cNvCxnSpPr>
          <p:nvPr/>
        </p:nvCxnSpPr>
        <p:spPr>
          <a:xfrm>
            <a:off x="669924" y="2236788"/>
            <a:ext cx="5037931" cy="0"/>
          </a:xfrm>
          <a:prstGeom prst="line">
            <a:avLst/>
          </a:prstGeom>
          <a:ln w="3175">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58F1211-FC47-62F7-3950-2E0EA683F0B5}"/>
              </a:ext>
            </a:extLst>
          </p:cNvPr>
          <p:cNvCxnSpPr>
            <a:cxnSpLocks/>
          </p:cNvCxnSpPr>
          <p:nvPr/>
        </p:nvCxnSpPr>
        <p:spPr>
          <a:xfrm>
            <a:off x="669923" y="3633793"/>
            <a:ext cx="5037932" cy="0"/>
          </a:xfrm>
          <a:prstGeom prst="line">
            <a:avLst/>
          </a:prstGeom>
          <a:ln w="3175">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ECF3AEB-68B5-8ABA-3C04-25CE3EEE336C}"/>
              </a:ext>
            </a:extLst>
          </p:cNvPr>
          <p:cNvCxnSpPr>
            <a:cxnSpLocks/>
          </p:cNvCxnSpPr>
          <p:nvPr/>
        </p:nvCxnSpPr>
        <p:spPr>
          <a:xfrm>
            <a:off x="669824" y="1752600"/>
            <a:ext cx="5038031" cy="0"/>
          </a:xfrm>
          <a:prstGeom prst="line">
            <a:avLst/>
          </a:prstGeom>
          <a:ln w="3175">
            <a:solidFill>
              <a:schemeClr val="tx1">
                <a:lumMod val="65000"/>
                <a:lumOff val="35000"/>
              </a:schemeClr>
            </a:solidFill>
          </a:ln>
          <a:effectLst/>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08C7B435-A7D8-89C4-F49C-998E3C2221AB}"/>
              </a:ext>
            </a:extLst>
          </p:cNvPr>
          <p:cNvSpPr txBox="1"/>
          <p:nvPr/>
        </p:nvSpPr>
        <p:spPr>
          <a:xfrm>
            <a:off x="591667" y="3894611"/>
            <a:ext cx="4955203" cy="338554"/>
          </a:xfrm>
          <a:prstGeom prst="rect">
            <a:avLst/>
          </a:prstGeom>
          <a:noFill/>
        </p:spPr>
        <p:txBody>
          <a:bodyPr wrap="none" rtlCol="0">
            <a:spAutoFit/>
          </a:bodyPr>
          <a:lstStyle/>
          <a:p>
            <a:pPr marL="0">
              <a:spcBef>
                <a:spcPts val="3000"/>
              </a:spcBef>
            </a:pPr>
            <a:r>
              <a:rPr lang="en-CH" sz="1600" b="1" dirty="0">
                <a:solidFill>
                  <a:prstClr val="black"/>
                </a:solidFill>
                <a:latin typeface="Symbol" pitchFamily="2" charset="2"/>
                <a:ea typeface="Helvetica Light" charset="0"/>
                <a:cs typeface="Helvetica Light" charset="0"/>
                <a:sym typeface="Wingdings" pitchFamily="2" charset="2"/>
              </a:rPr>
              <a:t>®</a:t>
            </a:r>
            <a:r>
              <a:rPr lang="en-CH" sz="1600" b="1" dirty="0">
                <a:solidFill>
                  <a:prstClr val="black"/>
                </a:solidFill>
                <a:latin typeface="Helvetica" pitchFamily="2" charset="0"/>
                <a:ea typeface="Helvetica Light" charset="0"/>
                <a:cs typeface="Helvetica Light" charset="0"/>
                <a:sym typeface="Wingdings" pitchFamily="2" charset="2"/>
              </a:rPr>
              <a:t>  Is the Higgs boson elementary or composite?</a:t>
            </a:r>
          </a:p>
        </p:txBody>
      </p:sp>
      <p:sp>
        <p:nvSpPr>
          <p:cNvPr id="20" name="Rounded Rectangle 19">
            <a:extLst>
              <a:ext uri="{FF2B5EF4-FFF2-40B4-BE49-F238E27FC236}">
                <a16:creationId xmlns:a16="http://schemas.microsoft.com/office/drawing/2014/main" id="{CA829229-9A92-6B20-FFC2-6CACD940114C}"/>
              </a:ext>
            </a:extLst>
          </p:cNvPr>
          <p:cNvSpPr/>
          <p:nvPr/>
        </p:nvSpPr>
        <p:spPr>
          <a:xfrm>
            <a:off x="7950200" y="2705517"/>
            <a:ext cx="2019300" cy="736184"/>
          </a:xfrm>
          <a:prstGeom prst="roundRect">
            <a:avLst/>
          </a:prstGeom>
          <a:ln w="38100">
            <a:solidFill>
              <a:srgbClr val="E70000"/>
            </a:solidFill>
          </a:ln>
        </p:spPr>
        <p:txBody>
          <a:bodyPr wrap="square" rtlCol="0" anchor="ctr">
            <a:spAutoFit/>
          </a:bodyPr>
          <a:lstStyle/>
          <a:p>
            <a:pPr algn="l"/>
            <a:endParaRPr lang="en-CH" sz="1600" dirty="0">
              <a:latin typeface="Helvetica" pitchFamily="2" charset="0"/>
            </a:endParaRPr>
          </a:p>
        </p:txBody>
      </p:sp>
      <p:sp>
        <p:nvSpPr>
          <p:cNvPr id="21" name="TextBox 20">
            <a:extLst>
              <a:ext uri="{FF2B5EF4-FFF2-40B4-BE49-F238E27FC236}">
                <a16:creationId xmlns:a16="http://schemas.microsoft.com/office/drawing/2014/main" id="{C9C613D7-BE26-6F96-B0E4-1CF6C18A3615}"/>
              </a:ext>
            </a:extLst>
          </p:cNvPr>
          <p:cNvSpPr txBox="1"/>
          <p:nvPr/>
        </p:nvSpPr>
        <p:spPr>
          <a:xfrm>
            <a:off x="6806823" y="2942804"/>
            <a:ext cx="1133644" cy="276999"/>
          </a:xfrm>
          <a:prstGeom prst="rect">
            <a:avLst/>
          </a:prstGeom>
          <a:noFill/>
        </p:spPr>
        <p:txBody>
          <a:bodyPr wrap="none" rtlCol="0">
            <a:spAutoFit/>
          </a:bodyPr>
          <a:lstStyle/>
          <a:p>
            <a:pPr marL="0">
              <a:spcBef>
                <a:spcPts val="3000"/>
              </a:spcBef>
            </a:pPr>
            <a:r>
              <a:rPr lang="en-CH" sz="1200" b="1" dirty="0">
                <a:solidFill>
                  <a:srgbClr val="E70000"/>
                </a:solidFill>
                <a:latin typeface="Helvetica" pitchFamily="2" charset="0"/>
                <a:ea typeface="Helvetica Light" charset="0"/>
                <a:cs typeface="Helvetica Light" charset="0"/>
                <a:sym typeface="Wingdings" pitchFamily="2" charset="2"/>
              </a:rPr>
              <a:t>Our universe</a:t>
            </a:r>
          </a:p>
        </p:txBody>
      </p:sp>
      <p:pic>
        <p:nvPicPr>
          <p:cNvPr id="3" name="Screenshot 2024-01-20 at 10.43.23.png" descr="Screenshot 2024-01-20 at 10.43.23.png">
            <a:extLst>
              <a:ext uri="{FF2B5EF4-FFF2-40B4-BE49-F238E27FC236}">
                <a16:creationId xmlns:a16="http://schemas.microsoft.com/office/drawing/2014/main" id="{102C5D32-C758-3AD3-970B-9025EDE8247D}"/>
              </a:ext>
            </a:extLst>
          </p:cNvPr>
          <p:cNvPicPr>
            <a:picLocks noChangeAspect="1"/>
          </p:cNvPicPr>
          <p:nvPr/>
        </p:nvPicPr>
        <p:blipFill>
          <a:blip r:embed="rId5"/>
          <a:srcRect r="44801"/>
          <a:stretch>
            <a:fillRect/>
          </a:stretch>
        </p:blipFill>
        <p:spPr>
          <a:xfrm>
            <a:off x="1051683" y="4472243"/>
            <a:ext cx="3139318" cy="1687749"/>
          </a:xfrm>
          <a:prstGeom prst="rect">
            <a:avLst/>
          </a:prstGeom>
          <a:ln w="12700">
            <a:miter lim="400000"/>
          </a:ln>
        </p:spPr>
      </p:pic>
    </p:spTree>
    <p:extLst>
      <p:ext uri="{BB962C8B-B14F-4D97-AF65-F5344CB8AC3E}">
        <p14:creationId xmlns:p14="http://schemas.microsoft.com/office/powerpoint/2010/main" val="4125534936"/>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23234E0-9BE4-2A19-CE09-0AF8C3BE897F}"/>
              </a:ext>
            </a:extLst>
          </p:cNvPr>
          <p:cNvPicPr>
            <a:picLocks noChangeAspect="1"/>
          </p:cNvPicPr>
          <p:nvPr/>
        </p:nvPicPr>
        <p:blipFill>
          <a:blip r:embed="rId2"/>
          <a:stretch>
            <a:fillRect/>
          </a:stretch>
        </p:blipFill>
        <p:spPr>
          <a:xfrm>
            <a:off x="8578285" y="4496433"/>
            <a:ext cx="2794529" cy="2300320"/>
          </a:xfrm>
          <a:prstGeom prst="rect">
            <a:avLst/>
          </a:prstGeom>
        </p:spPr>
      </p:pic>
      <p:sp>
        <p:nvSpPr>
          <p:cNvPr id="2" name="Slide Number Placeholder 1">
            <a:extLst>
              <a:ext uri="{FF2B5EF4-FFF2-40B4-BE49-F238E27FC236}">
                <a16:creationId xmlns:a16="http://schemas.microsoft.com/office/drawing/2014/main" id="{98405228-6E52-D34B-B11E-D7893AD205A0}"/>
              </a:ext>
            </a:extLst>
          </p:cNvPr>
          <p:cNvSpPr>
            <a:spLocks noGrp="1"/>
          </p:cNvSpPr>
          <p:nvPr>
            <p:ph type="sldNum" sz="quarter" idx="4"/>
          </p:nvPr>
        </p:nvSpPr>
        <p:spPr/>
        <p:txBody>
          <a:bodyPr/>
          <a:lstStyle/>
          <a:p>
            <a:pPr>
              <a:defRPr/>
            </a:pPr>
            <a:fld id="{611C2F03-9E95-40C9-A99F-3C4F7EE8CF2A}" type="slidenum">
              <a:rPr lang="en-GB" smtClean="0"/>
              <a:pPr>
                <a:defRPr/>
              </a:pPr>
              <a:t>52</a:t>
            </a:fld>
            <a:endParaRPr lang="en-GB" dirty="0"/>
          </a:p>
        </p:txBody>
      </p:sp>
      <p:sp>
        <p:nvSpPr>
          <p:cNvPr id="19" name="TextBox 18">
            <a:extLst>
              <a:ext uri="{FF2B5EF4-FFF2-40B4-BE49-F238E27FC236}">
                <a16:creationId xmlns:a16="http://schemas.microsoft.com/office/drawing/2014/main" id="{D1841B52-7EF4-A348-84CD-916A311E6BA2}"/>
              </a:ext>
            </a:extLst>
          </p:cNvPr>
          <p:cNvSpPr txBox="1"/>
          <p:nvPr/>
        </p:nvSpPr>
        <p:spPr>
          <a:xfrm>
            <a:off x="178096" y="264651"/>
            <a:ext cx="11305525" cy="523220"/>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D7FBF"/>
                </a:solidFill>
                <a:effectLst/>
                <a:uLnTx/>
                <a:uFillTx/>
                <a:latin typeface="Helvetica" pitchFamily="2" charset="0"/>
                <a:ea typeface="Trebuchet MS" pitchFamily="-84" charset="0"/>
                <a:cs typeface="Helvetica Light"/>
              </a:rPr>
              <a:t>Vacuum energy</a:t>
            </a:r>
          </a:p>
        </p:txBody>
      </p:sp>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1A60062D-5F08-B045-A5D6-ED2D9C018226}"/>
                  </a:ext>
                </a:extLst>
              </p:cNvPr>
              <p:cNvSpPr/>
              <p:nvPr/>
            </p:nvSpPr>
            <p:spPr>
              <a:xfrm>
                <a:off x="591668" y="1187217"/>
                <a:ext cx="7557250" cy="5101397"/>
              </a:xfrm>
              <a:prstGeom prst="rect">
                <a:avLst/>
              </a:prstGeom>
            </p:spPr>
            <p:txBody>
              <a:bodyPr wrap="square">
                <a:spAutoFit/>
              </a:bodyPr>
              <a:lstStyle/>
              <a:p>
                <a:pPr lvl="0" defTabSz="457200" fontAlgn="base">
                  <a:spcBef>
                    <a:spcPts val="1800"/>
                  </a:spcBef>
                  <a:spcAft>
                    <a:spcPct val="0"/>
                  </a:spcAft>
                  <a:defRPr/>
                </a:pPr>
                <a:r>
                  <a:rPr lang="en-GB" sz="1600" b="1" dirty="0">
                    <a:solidFill>
                      <a:srgbClr val="000000"/>
                    </a:solidFill>
                    <a:latin typeface="Helvetica" pitchFamily="2" charset="0"/>
                  </a:rPr>
                  <a:t>Quantum field theory </a:t>
                </a:r>
                <a:r>
                  <a:rPr lang="en-GB" sz="1600" dirty="0">
                    <a:solidFill>
                      <a:srgbClr val="000000"/>
                    </a:solidFill>
                    <a:latin typeface="Helvetica" pitchFamily="2" charset="0"/>
                  </a:rPr>
                  <a:t>describes the fabric of empty space</a:t>
                </a:r>
              </a:p>
              <a:p>
                <a:pPr marL="285750" lvl="0" indent="-285750" defTabSz="457200" fontAlgn="base">
                  <a:spcBef>
                    <a:spcPts val="1200"/>
                  </a:spcBef>
                  <a:spcAft>
                    <a:spcPct val="0"/>
                  </a:spcAft>
                  <a:buFont typeface="Arial" panose="020B0604020202020204" pitchFamily="34" charset="0"/>
                  <a:buChar char="•"/>
                  <a:defRPr/>
                </a:pPr>
                <a:r>
                  <a:rPr lang="en-GB" sz="1400" dirty="0">
                    <a:latin typeface="Helvetica" pitchFamily="2" charset="0"/>
                  </a:rPr>
                  <a:t>In QFT, the vacuum is not an empty void but a dynamic and structured entity with  </a:t>
                </a:r>
                <a:r>
                  <a:rPr lang="en-GB" sz="1400" b="1" dirty="0">
                    <a:latin typeface="Helvetica" pitchFamily="2" charset="0"/>
                  </a:rPr>
                  <a:t>vacuum fluctuations</a:t>
                </a:r>
                <a:r>
                  <a:rPr lang="en-GB" sz="1400" dirty="0">
                    <a:latin typeface="Helvetica" pitchFamily="2" charset="0"/>
                  </a:rPr>
                  <a:t>, </a:t>
                </a:r>
                <a:r>
                  <a:rPr lang="en-GB" sz="1400" b="1" dirty="0">
                    <a:latin typeface="Helvetica" pitchFamily="2" charset="0"/>
                  </a:rPr>
                  <a:t>virtual particles, zero-point energy </a:t>
                </a:r>
                <a:r>
                  <a:rPr lang="en-GB" sz="1200" dirty="0">
                    <a:latin typeface="Helvetica" pitchFamily="2" charset="0"/>
                  </a:rPr>
                  <a:t>(</a:t>
                </a:r>
                <a:r>
                  <a:rPr lang="en-GB" sz="1200" i="1" dirty="0" err="1">
                    <a:latin typeface="Helvetica" pitchFamily="2" charset="0"/>
                  </a:rPr>
                  <a:t>Nullpunktsenergie</a:t>
                </a:r>
                <a:r>
                  <a:rPr lang="en-GB" sz="1200" dirty="0">
                    <a:latin typeface="Helvetica" pitchFamily="2" charset="0"/>
                  </a:rPr>
                  <a:t>)</a:t>
                </a:r>
                <a:endParaRPr lang="en-GB" sz="1400" b="1" dirty="0">
                  <a:latin typeface="Helvetica" pitchFamily="2" charset="0"/>
                </a:endParaRPr>
              </a:p>
              <a:p>
                <a:pPr marL="285750" indent="-285750" defTabSz="457200" fontAlgn="base">
                  <a:spcBef>
                    <a:spcPts val="900"/>
                  </a:spcBef>
                  <a:spcAft>
                    <a:spcPct val="0"/>
                  </a:spcAft>
                  <a:buFont typeface="Arial" panose="020B0604020202020204" pitchFamily="34" charset="0"/>
                  <a:buChar char="•"/>
                  <a:defRPr/>
                </a:pPr>
                <a:r>
                  <a:rPr lang="en-GB" sz="1400" dirty="0">
                    <a:latin typeface="Helvetica" pitchFamily="2" charset="0"/>
                  </a:rPr>
                  <a:t>Zero-point energy: quantum fields have vacuum energy even in absence of real particles </a:t>
                </a:r>
              </a:p>
              <a:p>
                <a:pPr defTabSz="457200" fontAlgn="base">
                  <a:spcAft>
                    <a:spcPct val="0"/>
                  </a:spcAft>
                  <a:tabLst>
                    <a:tab pos="261938" algn="l"/>
                  </a:tabLst>
                  <a:defRPr/>
                </a:pPr>
                <a:r>
                  <a:rPr lang="en-GB" sz="1400" dirty="0">
                    <a:solidFill>
                      <a:srgbClr val="000000"/>
                    </a:solidFill>
                    <a:latin typeface="Helvetica" pitchFamily="2" charset="0"/>
                  </a:rPr>
                  <a:t>	</a:t>
                </a:r>
                <a:r>
                  <a:rPr lang="en-GB" sz="500" dirty="0">
                    <a:solidFill>
                      <a:srgbClr val="000000"/>
                    </a:solidFill>
                    <a:latin typeface="Helvetica" pitchFamily="2" charset="0"/>
                  </a:rPr>
                  <a:t> </a:t>
                </a:r>
                <a:r>
                  <a:rPr lang="en-GB" sz="1200" dirty="0">
                    <a:solidFill>
                      <a:schemeClr val="tx1">
                        <a:lumMod val="75000"/>
                        <a:lumOff val="25000"/>
                      </a:schemeClr>
                    </a:solidFill>
                    <a:latin typeface="Helvetica Light" panose="020B0403020202020204" pitchFamily="34" charset="0"/>
                  </a:rPr>
                  <a:t>(cosmological constant problem: </a:t>
                </a:r>
                <a:r>
                  <a:rPr lang="en-US" sz="1200" dirty="0" err="1">
                    <a:solidFill>
                      <a:schemeClr val="tx1">
                        <a:lumMod val="75000"/>
                        <a:lumOff val="25000"/>
                      </a:schemeClr>
                    </a:solidFill>
                    <a:latin typeface="Helvetica Light" panose="020B0403020202020204" pitchFamily="34" charset="0"/>
                    <a:cs typeface="Trebuchet MS"/>
                  </a:rPr>
                  <a:t>ρ</a:t>
                </a:r>
                <a:r>
                  <a:rPr lang="en-US" sz="1200" baseline="-25000" dirty="0" err="1">
                    <a:solidFill>
                      <a:schemeClr val="tx1">
                        <a:lumMod val="75000"/>
                        <a:lumOff val="25000"/>
                      </a:schemeClr>
                    </a:solidFill>
                    <a:latin typeface="Helvetica Light" panose="020B0403020202020204" pitchFamily="34" charset="0"/>
                    <a:cs typeface="Trebuchet MS"/>
                  </a:rPr>
                  <a:t>QFT</a:t>
                </a:r>
                <a:r>
                  <a:rPr lang="en-US" sz="1200" dirty="0">
                    <a:solidFill>
                      <a:schemeClr val="tx1">
                        <a:lumMod val="75000"/>
                        <a:lumOff val="25000"/>
                      </a:schemeClr>
                    </a:solidFill>
                    <a:latin typeface="Helvetica Light" panose="020B0403020202020204" pitchFamily="34" charset="0"/>
                    <a:cs typeface="Trebuchet MS"/>
                  </a:rPr>
                  <a:t> ∝ m</a:t>
                </a:r>
                <a:r>
                  <a:rPr lang="en-US" sz="1200" baseline="30000" dirty="0">
                    <a:solidFill>
                      <a:schemeClr val="tx1">
                        <a:lumMod val="75000"/>
                        <a:lumOff val="25000"/>
                      </a:schemeClr>
                    </a:solidFill>
                    <a:latin typeface="Helvetica Light" panose="020B0403020202020204" pitchFamily="34" charset="0"/>
                    <a:cs typeface="Trebuchet MS"/>
                  </a:rPr>
                  <a:t>4</a:t>
                </a:r>
                <a:r>
                  <a:rPr lang="en-US" sz="1200" baseline="-25000" dirty="0">
                    <a:solidFill>
                      <a:schemeClr val="tx1">
                        <a:lumMod val="75000"/>
                        <a:lumOff val="25000"/>
                      </a:schemeClr>
                    </a:solidFill>
                    <a:latin typeface="Helvetica Light" panose="020B0403020202020204" pitchFamily="34" charset="0"/>
                    <a:cs typeface="Trebuchet MS"/>
                  </a:rPr>
                  <a:t>Pl</a:t>
                </a:r>
                <a:r>
                  <a:rPr lang="en-US" sz="1200" dirty="0">
                    <a:solidFill>
                      <a:schemeClr val="tx1">
                        <a:lumMod val="75000"/>
                        <a:lumOff val="25000"/>
                      </a:schemeClr>
                    </a:solidFill>
                    <a:latin typeface="Helvetica Light" panose="020B0403020202020204" pitchFamily="34" charset="0"/>
                    <a:cs typeface="Trebuchet MS"/>
                  </a:rPr>
                  <a:t> ~ (10</a:t>
                </a:r>
                <a:r>
                  <a:rPr lang="en-US" sz="1200" baseline="30000" dirty="0">
                    <a:solidFill>
                      <a:schemeClr val="tx1">
                        <a:lumMod val="75000"/>
                        <a:lumOff val="25000"/>
                      </a:schemeClr>
                    </a:solidFill>
                    <a:latin typeface="Helvetica Light" panose="020B0403020202020204" pitchFamily="34" charset="0"/>
                    <a:cs typeface="Trebuchet MS"/>
                  </a:rPr>
                  <a:t>19</a:t>
                </a:r>
                <a:r>
                  <a:rPr lang="en-US" sz="1200" dirty="0">
                    <a:solidFill>
                      <a:schemeClr val="tx1">
                        <a:lumMod val="75000"/>
                        <a:lumOff val="25000"/>
                      </a:schemeClr>
                    </a:solidFill>
                    <a:latin typeface="Helvetica Light" panose="020B0403020202020204" pitchFamily="34" charset="0"/>
                    <a:cs typeface="Trebuchet MS"/>
                  </a:rPr>
                  <a:t> GeV)</a:t>
                </a:r>
                <a:r>
                  <a:rPr lang="en-US" sz="1200" baseline="30000" dirty="0">
                    <a:solidFill>
                      <a:schemeClr val="tx1">
                        <a:lumMod val="75000"/>
                        <a:lumOff val="25000"/>
                      </a:schemeClr>
                    </a:solidFill>
                    <a:latin typeface="Helvetica Light" panose="020B0403020202020204" pitchFamily="34" charset="0"/>
                    <a:cs typeface="Trebuchet MS"/>
                  </a:rPr>
                  <a:t>4</a:t>
                </a:r>
                <a:r>
                  <a:rPr lang="en-US" sz="1200" dirty="0">
                    <a:solidFill>
                      <a:schemeClr val="tx1">
                        <a:lumMod val="75000"/>
                        <a:lumOff val="25000"/>
                      </a:schemeClr>
                    </a:solidFill>
                    <a:latin typeface="Helvetica Light" panose="020B0403020202020204" pitchFamily="34" charset="0"/>
                    <a:cs typeface="Trebuchet MS"/>
                  </a:rPr>
                  <a:t> </a:t>
                </a:r>
                <a:r>
                  <a:rPr lang="en-US" sz="1200" dirty="0">
                    <a:solidFill>
                      <a:schemeClr val="tx1">
                        <a:lumMod val="75000"/>
                        <a:lumOff val="25000"/>
                      </a:schemeClr>
                    </a:solidFill>
                    <a:latin typeface="Symbol" pitchFamily="2" charset="2"/>
                    <a:cs typeface="Trebuchet MS"/>
                  </a:rPr>
                  <a:t>→</a:t>
                </a:r>
                <a:r>
                  <a:rPr lang="en-US" sz="1200" dirty="0">
                    <a:solidFill>
                      <a:schemeClr val="tx1">
                        <a:lumMod val="75000"/>
                        <a:lumOff val="25000"/>
                      </a:schemeClr>
                    </a:solidFill>
                    <a:latin typeface="Helvetica Light" panose="020B0403020202020204" pitchFamily="34" charset="0"/>
                    <a:cs typeface="Trebuchet MS"/>
                  </a:rPr>
                  <a:t> 10</a:t>
                </a:r>
                <a:r>
                  <a:rPr lang="en-US" sz="1200" baseline="30000" dirty="0">
                    <a:solidFill>
                      <a:schemeClr val="tx1">
                        <a:lumMod val="75000"/>
                        <a:lumOff val="25000"/>
                      </a:schemeClr>
                    </a:solidFill>
                    <a:latin typeface="Helvetica Light" panose="020B0403020202020204" pitchFamily="34" charset="0"/>
                    <a:cs typeface="Trebuchet MS"/>
                  </a:rPr>
                  <a:t>110</a:t>
                </a:r>
                <a:r>
                  <a:rPr lang="en-US" sz="1200" dirty="0">
                    <a:solidFill>
                      <a:schemeClr val="tx1">
                        <a:lumMod val="75000"/>
                        <a:lumOff val="25000"/>
                      </a:schemeClr>
                    </a:solidFill>
                    <a:latin typeface="Helvetica Light" panose="020B0403020202020204" pitchFamily="34" charset="0"/>
                    <a:cs typeface="Trebuchet MS"/>
                  </a:rPr>
                  <a:t> eV</a:t>
                </a:r>
                <a:r>
                  <a:rPr lang="en-US" sz="1200" baseline="30000" dirty="0">
                    <a:solidFill>
                      <a:schemeClr val="tx1">
                        <a:lumMod val="75000"/>
                        <a:lumOff val="25000"/>
                      </a:schemeClr>
                    </a:solidFill>
                    <a:latin typeface="Helvetica Light" panose="020B0403020202020204" pitchFamily="34" charset="0"/>
                    <a:cs typeface="Trebuchet MS"/>
                  </a:rPr>
                  <a:t>4</a:t>
                </a:r>
                <a:r>
                  <a:rPr lang="en-US" sz="1200" dirty="0">
                    <a:solidFill>
                      <a:schemeClr val="tx1">
                        <a:lumMod val="75000"/>
                        <a:lumOff val="25000"/>
                      </a:schemeClr>
                    </a:solidFill>
                    <a:latin typeface="Helvetica Light" panose="020B0403020202020204" pitchFamily="34" charset="0"/>
                    <a:cs typeface="Trebuchet MS"/>
                  </a:rPr>
                  <a:t> ≫ </a:t>
                </a:r>
                <a:r>
                  <a:rPr kumimoji="0" lang="en-US" sz="1200" b="0" i="0" u="none" strike="noStrike" kern="1200" cap="none" spc="0" normalizeH="0" baseline="0" noProof="0" dirty="0" err="1">
                    <a:ln>
                      <a:noFill/>
                    </a:ln>
                    <a:solidFill>
                      <a:schemeClr val="tx1">
                        <a:lumMod val="75000"/>
                        <a:lumOff val="25000"/>
                      </a:schemeClr>
                    </a:solidFill>
                    <a:effectLst/>
                    <a:uLnTx/>
                    <a:uFillTx/>
                    <a:latin typeface="Helvetica Light" panose="020B0403020202020204" pitchFamily="34" charset="0"/>
                    <a:ea typeface="+mn-ea"/>
                    <a:cs typeface="Trebuchet MS"/>
                  </a:rPr>
                  <a:t>ρ</a:t>
                </a:r>
                <a:r>
                  <a:rPr kumimoji="0" lang="en-US" sz="1200" b="0" i="0" u="none" strike="noStrike" kern="1200" cap="none" spc="0" normalizeH="0" baseline="-25000" noProof="0" dirty="0" err="1">
                    <a:ln>
                      <a:noFill/>
                    </a:ln>
                    <a:solidFill>
                      <a:schemeClr val="tx1">
                        <a:lumMod val="75000"/>
                        <a:lumOff val="25000"/>
                      </a:schemeClr>
                    </a:solidFill>
                    <a:effectLst/>
                    <a:uLnTx/>
                    <a:uFillTx/>
                    <a:latin typeface="Helvetica Light" panose="020B0403020202020204" pitchFamily="34" charset="0"/>
                    <a:ea typeface="+mn-ea"/>
                    <a:cs typeface="Trebuchet MS"/>
                  </a:rPr>
                  <a:t>Λ</a:t>
                </a:r>
                <a:r>
                  <a:rPr kumimoji="0" lang="en-US" sz="1200" b="0" i="0" u="none" strike="noStrike" kern="1200" cap="none" spc="0" normalizeH="0" baseline="0" noProof="0" dirty="0">
                    <a:ln>
                      <a:noFill/>
                    </a:ln>
                    <a:solidFill>
                      <a:schemeClr val="tx1">
                        <a:lumMod val="75000"/>
                        <a:lumOff val="25000"/>
                      </a:schemeClr>
                    </a:solidFill>
                    <a:effectLst/>
                    <a:uLnTx/>
                    <a:uFillTx/>
                    <a:latin typeface="Helvetica Light" panose="020B0403020202020204" pitchFamily="34" charset="0"/>
                    <a:ea typeface="+mn-ea"/>
                    <a:cs typeface="Trebuchet MS"/>
                  </a:rPr>
                  <a:t> ~ (2×10</a:t>
                </a:r>
                <a:r>
                  <a:rPr kumimoji="0" lang="en-US" sz="1200" b="0" i="0" u="none" strike="noStrike" kern="1200" cap="none" spc="0" normalizeH="0" baseline="30000" noProof="0" dirty="0">
                    <a:ln>
                      <a:noFill/>
                    </a:ln>
                    <a:solidFill>
                      <a:schemeClr val="tx1">
                        <a:lumMod val="75000"/>
                        <a:lumOff val="25000"/>
                      </a:schemeClr>
                    </a:solidFill>
                    <a:effectLst/>
                    <a:uLnTx/>
                    <a:uFillTx/>
                    <a:latin typeface="Helvetica Light" panose="020B0403020202020204" pitchFamily="34" charset="0"/>
                    <a:ea typeface="+mn-ea"/>
                    <a:cs typeface="Trebuchet MS"/>
                  </a:rPr>
                  <a:t>–3</a:t>
                </a:r>
                <a:r>
                  <a:rPr kumimoji="0" lang="en-US" sz="1200" b="0" i="0" u="none" strike="noStrike" kern="1200" cap="none" spc="0" normalizeH="0" baseline="0" noProof="0" dirty="0">
                    <a:ln>
                      <a:noFill/>
                    </a:ln>
                    <a:solidFill>
                      <a:schemeClr val="tx1">
                        <a:lumMod val="75000"/>
                        <a:lumOff val="25000"/>
                      </a:schemeClr>
                    </a:solidFill>
                    <a:effectLst/>
                    <a:uLnTx/>
                    <a:uFillTx/>
                    <a:latin typeface="Helvetica Light" panose="020B0403020202020204" pitchFamily="34" charset="0"/>
                    <a:ea typeface="+mn-ea"/>
                    <a:cs typeface="Trebuchet MS"/>
                  </a:rPr>
                  <a:t> eV)</a:t>
                </a:r>
                <a:r>
                  <a:rPr kumimoji="0" lang="en-US" sz="1200" b="0" i="0" u="none" strike="noStrike" kern="1200" cap="none" spc="0" normalizeH="0" baseline="30000" noProof="0" dirty="0">
                    <a:ln>
                      <a:noFill/>
                    </a:ln>
                    <a:solidFill>
                      <a:schemeClr val="tx1">
                        <a:lumMod val="75000"/>
                        <a:lumOff val="25000"/>
                      </a:schemeClr>
                    </a:solidFill>
                    <a:effectLst/>
                    <a:uLnTx/>
                    <a:uFillTx/>
                    <a:latin typeface="Helvetica Light" panose="020B0403020202020204" pitchFamily="34" charset="0"/>
                    <a:ea typeface="+mn-ea"/>
                    <a:cs typeface="Trebuchet MS"/>
                  </a:rPr>
                  <a:t>4</a:t>
                </a:r>
                <a:r>
                  <a:rPr kumimoji="0" lang="en-US" sz="1200" b="0" i="0" u="none" strike="noStrike" kern="1200" cap="none" spc="0" normalizeH="0" noProof="0" dirty="0">
                    <a:ln>
                      <a:noFill/>
                    </a:ln>
                    <a:solidFill>
                      <a:schemeClr val="tx1">
                        <a:lumMod val="75000"/>
                        <a:lumOff val="25000"/>
                      </a:schemeClr>
                    </a:solidFill>
                    <a:effectLst/>
                    <a:uLnTx/>
                    <a:uFillTx/>
                    <a:latin typeface="Helvetica Light" panose="020B0403020202020204" pitchFamily="34" charset="0"/>
                    <a:ea typeface="+mn-ea"/>
                    <a:cs typeface="Trebuchet MS"/>
                  </a:rPr>
                  <a:t> ~ 10</a:t>
                </a:r>
                <a:r>
                  <a:rPr kumimoji="0" lang="en-US" sz="1200" b="0" i="0" u="none" strike="noStrike" kern="1200" cap="none" spc="0" normalizeH="0" baseline="30000" noProof="0" dirty="0">
                    <a:ln>
                      <a:noFill/>
                    </a:ln>
                    <a:solidFill>
                      <a:schemeClr val="tx1">
                        <a:lumMod val="75000"/>
                        <a:lumOff val="25000"/>
                      </a:schemeClr>
                    </a:solidFill>
                    <a:effectLst/>
                    <a:uLnTx/>
                    <a:uFillTx/>
                    <a:latin typeface="Helvetica Light" panose="020B0403020202020204" pitchFamily="34" charset="0"/>
                    <a:ea typeface="+mn-ea"/>
                    <a:cs typeface="Trebuchet MS"/>
                  </a:rPr>
                  <a:t>–11</a:t>
                </a:r>
                <a:r>
                  <a:rPr kumimoji="0" lang="en-US" sz="1200" b="0" i="0" u="none" strike="noStrike" kern="1200" cap="none" spc="0" normalizeH="0" noProof="0" dirty="0">
                    <a:ln>
                      <a:noFill/>
                    </a:ln>
                    <a:solidFill>
                      <a:schemeClr val="tx1">
                        <a:lumMod val="75000"/>
                        <a:lumOff val="25000"/>
                      </a:schemeClr>
                    </a:solidFill>
                    <a:effectLst/>
                    <a:uLnTx/>
                    <a:uFillTx/>
                    <a:latin typeface="Helvetica Light" panose="020B0403020202020204" pitchFamily="34" charset="0"/>
                    <a:ea typeface="+mn-ea"/>
                    <a:cs typeface="Trebuchet MS"/>
                  </a:rPr>
                  <a:t> eV</a:t>
                </a:r>
                <a:r>
                  <a:rPr kumimoji="0" lang="en-US" sz="1200" b="0" i="0" u="none" strike="noStrike" kern="1200" cap="none" spc="0" normalizeH="0" baseline="30000" noProof="0" dirty="0">
                    <a:ln>
                      <a:noFill/>
                    </a:ln>
                    <a:solidFill>
                      <a:schemeClr val="tx1">
                        <a:lumMod val="75000"/>
                        <a:lumOff val="25000"/>
                      </a:schemeClr>
                    </a:solidFill>
                    <a:effectLst/>
                    <a:uLnTx/>
                    <a:uFillTx/>
                    <a:latin typeface="Helvetica Light" panose="020B0403020202020204" pitchFamily="34" charset="0"/>
                    <a:ea typeface="+mn-ea"/>
                    <a:cs typeface="Trebuchet MS"/>
                  </a:rPr>
                  <a:t>4</a:t>
                </a:r>
                <a:r>
                  <a:rPr kumimoji="0" lang="en-GB" sz="1200" b="0" i="0" u="none" strike="noStrike" kern="1200" cap="none" spc="0" normalizeH="0" noProof="0" dirty="0">
                    <a:ln>
                      <a:noFill/>
                    </a:ln>
                    <a:solidFill>
                      <a:schemeClr val="tx1">
                        <a:lumMod val="75000"/>
                        <a:lumOff val="25000"/>
                      </a:schemeClr>
                    </a:solidFill>
                    <a:effectLst/>
                    <a:uLnTx/>
                    <a:uFillTx/>
                    <a:latin typeface="Helvetica" pitchFamily="2" charset="0"/>
                    <a:ea typeface="+mn-ea"/>
                    <a:cs typeface="Trebuchet MS"/>
                  </a:rPr>
                  <a:t>)</a:t>
                </a:r>
              </a:p>
              <a:p>
                <a:pPr marL="0" marR="0" lvl="0" indent="0" algn="l" defTabSz="457200" rtl="0" eaLnBrk="1" fontAlgn="base" latinLnBrk="0" hangingPunct="1">
                  <a:lnSpc>
                    <a:spcPct val="100000"/>
                  </a:lnSpc>
                  <a:spcBef>
                    <a:spcPts val="2400"/>
                  </a:spcBef>
                  <a:spcAft>
                    <a:spcPct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Electroweak theory and </a:t>
                </a:r>
                <a:r>
                  <a:rPr kumimoji="0" lang="en-GB" sz="1600" b="1" i="0" u="none" strike="noStrike" kern="1200" cap="none" spc="0" normalizeH="0" baseline="0" noProof="0" dirty="0" err="1">
                    <a:ln>
                      <a:noFill/>
                    </a:ln>
                    <a:solidFill>
                      <a:srgbClr val="000000"/>
                    </a:solidFill>
                    <a:effectLst/>
                    <a:uLnTx/>
                    <a:uFillTx/>
                    <a:latin typeface="Helvetica" pitchFamily="2" charset="0"/>
                    <a:ea typeface="+mn-ea"/>
                    <a:cs typeface="+mn-cs"/>
                  </a:rPr>
                  <a:t>Brout</a:t>
                </a: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-Englert-Higgs mechanism</a:t>
                </a:r>
              </a:p>
              <a:p>
                <a:pPr marL="285750" lvl="0" indent="-285750" defTabSz="457200" fontAlgn="base">
                  <a:spcBef>
                    <a:spcPts val="1200"/>
                  </a:spcBef>
                  <a:spcAft>
                    <a:spcPct val="0"/>
                  </a:spcAft>
                  <a:buFont typeface="Arial" panose="020B0604020202020204" pitchFamily="34" charset="0"/>
                  <a:buChar char="•"/>
                  <a:defRPr/>
                </a:pPr>
                <a:r>
                  <a:rPr kumimoji="0" lang="en-GB" sz="1400" b="0" i="0" u="none" strike="noStrike" kern="1200" cap="none" spc="0" normalizeH="0" baseline="0" noProof="0" dirty="0">
                    <a:ln>
                      <a:noFill/>
                    </a:ln>
                    <a:solidFill>
                      <a:schemeClr val="tx1"/>
                    </a:solidFill>
                    <a:effectLst/>
                    <a:uLnTx/>
                    <a:uFillTx/>
                    <a:latin typeface="Helvetica" pitchFamily="2" charset="0"/>
                    <a:ea typeface="+mn-ea"/>
                    <a:cs typeface="+mn-cs"/>
                  </a:rPr>
                  <a:t>Higgs field has vacuum expectation value </a:t>
                </a:r>
                <a14:m>
                  <m:oMath xmlns:m="http://schemas.openxmlformats.org/officeDocument/2006/math">
                    <m:d>
                      <m:dPr>
                        <m:begChr m:val="⟨"/>
                        <m:endChr m:val="⟩"/>
                        <m:ctrlPr>
                          <a:rPr kumimoji="0" lang="en-US" sz="1400" b="0" i="1"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cs typeface="+mn-cs"/>
                          </a:rPr>
                        </m:ctrlPr>
                      </m:dPr>
                      <m:e>
                        <m:r>
                          <a:rPr kumimoji="0" lang="en-US" sz="1400" b="0" i="1"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cs typeface="+mn-cs"/>
                          </a:rPr>
                          <m:t>0</m:t>
                        </m:r>
                        <m:r>
                          <a:rPr lang="en-US" sz="1400" i="1" dirty="0">
                            <a:solidFill>
                              <a:schemeClr val="tx1"/>
                            </a:solidFill>
                            <a:latin typeface="Cambria Math" panose="02040503050406030204" pitchFamily="18" charset="0"/>
                            <a:ea typeface="Cambria Math" panose="02040503050406030204" pitchFamily="18" charset="0"/>
                          </a:rPr>
                          <m:t>|</m:t>
                        </m:r>
                        <m:r>
                          <a:rPr lang="en-US" sz="1400" i="1" dirty="0">
                            <a:solidFill>
                              <a:schemeClr val="tx1"/>
                            </a:solidFill>
                            <a:latin typeface="Cambria Math" panose="02040503050406030204" pitchFamily="18" charset="0"/>
                            <a:ea typeface="Cambria Math" panose="02040503050406030204" pitchFamily="18" charset="0"/>
                          </a:rPr>
                          <m:t>𝜙</m:t>
                        </m:r>
                        <m:r>
                          <a:rPr lang="en-US" sz="1400" i="1" dirty="0">
                            <a:solidFill>
                              <a:schemeClr val="tx1"/>
                            </a:solidFill>
                            <a:latin typeface="Cambria Math" panose="02040503050406030204" pitchFamily="18" charset="0"/>
                            <a:ea typeface="Cambria Math" panose="02040503050406030204" pitchFamily="18" charset="0"/>
                          </a:rPr>
                          <m:t>|0</m:t>
                        </m:r>
                      </m:e>
                    </m:d>
                    <m:r>
                      <a:rPr kumimoji="0" lang="en-US" sz="1400" b="0" i="1"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cs typeface="+mn-cs"/>
                      </a:rPr>
                      <m:t>=</m:t>
                    </m:r>
                    <m:r>
                      <a:rPr kumimoji="0" lang="en-US" sz="1400" b="0" i="1"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cs typeface="+mn-cs"/>
                      </a:rPr>
                      <m:t>𝜐</m:t>
                    </m:r>
                    <m:r>
                      <a:rPr kumimoji="0" lang="en-US" sz="1400" b="0" i="1"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cs typeface="+mn-cs"/>
                      </a:rPr>
                      <m:t>≈246 </m:t>
                    </m:r>
                    <m:r>
                      <m:rPr>
                        <m:sty m:val="p"/>
                      </m:rPr>
                      <a:rPr kumimoji="0" lang="en-US" sz="1400" b="0" i="0" u="none" strike="noStrike" kern="1200" cap="none" spc="0" normalizeH="0" baseline="0" noProof="0" dirty="0">
                        <a:ln>
                          <a:noFill/>
                        </a:ln>
                        <a:solidFill>
                          <a:schemeClr val="tx1"/>
                        </a:solidFill>
                        <a:effectLst/>
                        <a:uLnTx/>
                        <a:uFillTx/>
                        <a:latin typeface="Cambria Math" panose="02040503050406030204" pitchFamily="18" charset="0"/>
                        <a:ea typeface="Cambria Math" panose="02040503050406030204" pitchFamily="18" charset="0"/>
                        <a:cs typeface="+mn-cs"/>
                      </a:rPr>
                      <m:t>GeV</m:t>
                    </m:r>
                  </m:oMath>
                </a14:m>
                <a:r>
                  <a:rPr kumimoji="0" lang="en-GB" sz="1400" b="1" i="0" u="none" strike="noStrike" kern="1200" cap="none" spc="0" normalizeH="0" baseline="0" noProof="0" dirty="0">
                    <a:ln>
                      <a:noFill/>
                    </a:ln>
                    <a:solidFill>
                      <a:schemeClr val="tx1"/>
                    </a:solidFill>
                    <a:effectLst/>
                    <a:uLnTx/>
                    <a:uFillTx/>
                    <a:latin typeface="Helvetica" pitchFamily="2" charset="0"/>
                    <a:ea typeface="+mn-ea"/>
                    <a:cs typeface="+mn-cs"/>
                  </a:rPr>
                  <a:t>                                         </a:t>
                </a:r>
              </a:p>
              <a:p>
                <a:pPr lvl="0" defTabSz="457200" fontAlgn="base">
                  <a:spcAft>
                    <a:spcPct val="0"/>
                  </a:spcAft>
                  <a:defRPr/>
                </a:pPr>
                <a:r>
                  <a:rPr lang="en-GB" sz="1400" b="1" dirty="0">
                    <a:solidFill>
                      <a:srgbClr val="000000"/>
                    </a:solidFill>
                    <a:latin typeface="Helvetica" pitchFamily="2" charset="0"/>
                  </a:rPr>
                  <a:t>      </a:t>
                </a:r>
                <a:r>
                  <a:rPr kumimoji="0" lang="en-GB" sz="1100" b="0" i="0" u="none" strike="noStrike" kern="1200" cap="none" spc="0" normalizeH="0" baseline="0" noProof="0" dirty="0">
                    <a:ln>
                      <a:noFill/>
                    </a:ln>
                    <a:solidFill>
                      <a:srgbClr val="000000">
                        <a:lumMod val="75000"/>
                        <a:lumOff val="25000"/>
                      </a:srgbClr>
                    </a:solidFill>
                    <a:effectLst/>
                    <a:uLnTx/>
                    <a:uFillTx/>
                    <a:latin typeface="Helvetica Light" panose="020B0403020202020204" pitchFamily="34" charset="0"/>
                    <a:ea typeface="+mn-ea"/>
                    <a:cs typeface="+mn-cs"/>
                  </a:rPr>
                  <a:t>(|</a:t>
                </a:r>
                <a:r>
                  <a:rPr kumimoji="0" lang="en-US" sz="1200" b="0" i="0" u="none" strike="noStrike" kern="1200" cap="none" spc="0" normalizeH="0" baseline="0" noProof="0" dirty="0" err="1">
                    <a:ln>
                      <a:noFill/>
                    </a:ln>
                    <a:solidFill>
                      <a:srgbClr val="000000"/>
                    </a:solidFill>
                    <a:effectLst/>
                    <a:uLnTx/>
                    <a:uFillTx/>
                    <a:latin typeface="Helvetica Light" panose="020B0403020202020204" pitchFamily="34" charset="0"/>
                    <a:ea typeface="+mn-ea"/>
                    <a:cs typeface="Trebuchet MS"/>
                  </a:rPr>
                  <a:t>ρ</a:t>
                </a:r>
                <a:r>
                  <a:rPr kumimoji="0" lang="en-US" sz="1200" b="0" i="0" u="none" strike="noStrike" kern="1200" cap="none" spc="0" normalizeH="0" baseline="-25000" noProof="0" dirty="0" err="1">
                    <a:ln>
                      <a:noFill/>
                    </a:ln>
                    <a:solidFill>
                      <a:srgbClr val="000000"/>
                    </a:solidFill>
                    <a:effectLst/>
                    <a:uLnTx/>
                    <a:uFillTx/>
                    <a:latin typeface="Helvetica Light" panose="020B0403020202020204" pitchFamily="34" charset="0"/>
                    <a:ea typeface="+mn-ea"/>
                    <a:cs typeface="Trebuchet MS"/>
                  </a:rPr>
                  <a:t>Higgs</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 ~ m</a:t>
                </a:r>
                <a:r>
                  <a:rPr kumimoji="0" lang="en-US" sz="1200" b="0" i="0" u="none" strike="noStrike" kern="1200" cap="none" spc="0" normalizeH="0" baseline="-25000" noProof="0" dirty="0">
                    <a:ln>
                      <a:noFill/>
                    </a:ln>
                    <a:solidFill>
                      <a:srgbClr val="000000"/>
                    </a:solidFill>
                    <a:effectLst/>
                    <a:uLnTx/>
                    <a:uFillTx/>
                    <a:latin typeface="Helvetica Light" panose="020B0403020202020204" pitchFamily="34" charset="0"/>
                    <a:ea typeface="+mn-ea"/>
                    <a:cs typeface="Trebuchet MS"/>
                  </a:rPr>
                  <a:t>H</a:t>
                </a:r>
                <a:r>
                  <a:rPr kumimoji="0" lang="en-US" sz="1200" b="0" i="0" u="none" strike="noStrike" kern="1200" cap="none" spc="0" normalizeH="0" baseline="30000" noProof="0" dirty="0">
                    <a:ln>
                      <a:noFill/>
                    </a:ln>
                    <a:solidFill>
                      <a:srgbClr val="000000"/>
                    </a:solidFill>
                    <a:effectLst/>
                    <a:uLnTx/>
                    <a:uFillTx/>
                    <a:latin typeface="Helvetica Light" panose="020B0403020202020204" pitchFamily="34" charset="0"/>
                    <a:ea typeface="+mn-ea"/>
                    <a:cs typeface="Trebuchet MS"/>
                  </a:rPr>
                  <a:t>2</a:t>
                </a:r>
                <a:r>
                  <a:rPr kumimoji="0" lang="en-US" sz="1200" b="0" i="0" u="none" strike="noStrike" kern="1200" cap="none" spc="0" normalizeH="0" baseline="-25000" noProof="0" dirty="0">
                    <a:ln>
                      <a:noFill/>
                    </a:ln>
                    <a:solidFill>
                      <a:srgbClr val="000000"/>
                    </a:solidFill>
                    <a:effectLst/>
                    <a:uLnTx/>
                    <a:uFillTx/>
                    <a:latin typeface="Helvetica Light" panose="020B0403020202020204" pitchFamily="34" charset="0"/>
                    <a:ea typeface="+mn-ea"/>
                    <a:cs typeface="Trebuchet MS"/>
                  </a:rPr>
                  <a:t> </a:t>
                </a:r>
                <a14:m>
                  <m:oMath xmlns:m="http://schemas.openxmlformats.org/officeDocument/2006/math">
                    <m:r>
                      <a:rPr lang="en-US" sz="1200" i="1" dirty="0">
                        <a:solidFill>
                          <a:srgbClr val="000000"/>
                        </a:solidFill>
                        <a:latin typeface="Cambria Math" panose="02040503050406030204" pitchFamily="18" charset="0"/>
                        <a:ea typeface="Cambria Math" panose="02040503050406030204" pitchFamily="18" charset="0"/>
                      </a:rPr>
                      <m:t>𝜐</m:t>
                    </m:r>
                  </m:oMath>
                </a14:m>
                <a:r>
                  <a:rPr kumimoji="0" lang="en-US" sz="1200" b="0" i="0" u="none" strike="noStrike" kern="1200" cap="none" spc="0" normalizeH="0" baseline="30000" noProof="0" dirty="0">
                    <a:ln>
                      <a:noFill/>
                    </a:ln>
                    <a:solidFill>
                      <a:srgbClr val="000000"/>
                    </a:solidFill>
                    <a:effectLst/>
                    <a:uLnTx/>
                    <a:uFillTx/>
                    <a:latin typeface="Helvetica Light" panose="020B0403020202020204" pitchFamily="34" charset="0"/>
                    <a:ea typeface="+mn-ea"/>
                    <a:cs typeface="Trebuchet MS"/>
                  </a:rPr>
                  <a:t>4</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 / 2 ~ 10</a:t>
                </a:r>
                <a:r>
                  <a:rPr kumimoji="0" lang="en-US" sz="1200" b="0" i="0" u="none" strike="noStrike" kern="1200" cap="none" spc="0" normalizeH="0" baseline="30000" noProof="0" dirty="0">
                    <a:ln>
                      <a:noFill/>
                    </a:ln>
                    <a:solidFill>
                      <a:srgbClr val="000000"/>
                    </a:solidFill>
                    <a:effectLst/>
                    <a:uLnTx/>
                    <a:uFillTx/>
                    <a:latin typeface="Helvetica Light" panose="020B0403020202020204" pitchFamily="34" charset="0"/>
                    <a:ea typeface="+mn-ea"/>
                    <a:cs typeface="Trebuchet MS"/>
                  </a:rPr>
                  <a:t>45</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 eV</a:t>
                </a:r>
                <a:r>
                  <a:rPr kumimoji="0" lang="en-US" sz="1200" b="0" i="0" u="none" strike="noStrike" kern="1200" cap="none" spc="0" normalizeH="0" baseline="30000" noProof="0" dirty="0">
                    <a:ln>
                      <a:noFill/>
                    </a:ln>
                    <a:solidFill>
                      <a:srgbClr val="000000"/>
                    </a:solidFill>
                    <a:effectLst/>
                    <a:uLnTx/>
                    <a:uFillTx/>
                    <a:latin typeface="Helvetica Light" panose="020B0403020202020204" pitchFamily="34" charset="0"/>
                    <a:ea typeface="+mn-ea"/>
                    <a:cs typeface="Trebuchet MS"/>
                  </a:rPr>
                  <a:t>4</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a:t>
                </a:r>
                <a:endParaRPr kumimoji="0" lang="en-GB" sz="1400" b="1" i="0" u="none" strike="noStrike" kern="1200" cap="none" spc="0" normalizeH="0" baseline="0" noProof="0" dirty="0">
                  <a:ln>
                    <a:noFill/>
                  </a:ln>
                  <a:solidFill>
                    <a:srgbClr val="000000"/>
                  </a:solidFill>
                  <a:effectLst/>
                  <a:uLnTx/>
                  <a:uFillTx/>
                  <a:latin typeface="Helvetica" pitchFamily="2" charset="0"/>
                  <a:ea typeface="+mn-ea"/>
                  <a:cs typeface="+mn-cs"/>
                </a:endParaRPr>
              </a:p>
              <a:p>
                <a:pPr marL="0" marR="0" lvl="0" indent="0" algn="l" defTabSz="457200" rtl="0" eaLnBrk="1" fontAlgn="base" latinLnBrk="0" hangingPunct="1">
                  <a:lnSpc>
                    <a:spcPct val="100000"/>
                  </a:lnSpc>
                  <a:spcBef>
                    <a:spcPts val="2400"/>
                  </a:spcBef>
                  <a:spcAft>
                    <a:spcPct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QCD vacuum</a:t>
                </a:r>
              </a:p>
              <a:p>
                <a:pPr marL="285750" marR="0" lvl="0" indent="-285750" algn="l" defTabSz="4572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Helvetica" pitchFamily="2" charset="0"/>
                    <a:ea typeface="+mn-ea"/>
                    <a:cs typeface="+mn-cs"/>
                  </a:rPr>
                  <a:t>The non-perturbative QCD vacuum involves the quark condensate (breaking chiral symmetry) and gluon condensate</a:t>
                </a:r>
                <a:r>
                  <a:rPr kumimoji="0" lang="en-GB" sz="1400" b="0" i="0" u="none" strike="noStrike" kern="1200" cap="none" spc="0" normalizeH="0" baseline="0" noProof="0" dirty="0">
                    <a:ln>
                      <a:noFill/>
                    </a:ln>
                    <a:effectLst/>
                    <a:uLnTx/>
                    <a:uFillTx/>
                    <a:latin typeface="Helvetica" pitchFamily="2" charset="0"/>
                    <a:ea typeface="+mn-ea"/>
                    <a:cs typeface="+mn-cs"/>
                  </a:rPr>
                  <a:t> characterising the confined phase of quark matter</a:t>
                </a:r>
                <a:endParaRPr kumimoji="0" lang="en-GB" sz="1400" b="1" i="0" u="none" strike="noStrike" kern="1200" cap="none" spc="0" normalizeH="0" baseline="0" noProof="0" dirty="0">
                  <a:ln>
                    <a:noFill/>
                  </a:ln>
                  <a:effectLst/>
                  <a:uLnTx/>
                  <a:uFillTx/>
                  <a:latin typeface="Helvetica" pitchFamily="2" charset="0"/>
                  <a:ea typeface="+mn-ea"/>
                  <a:cs typeface="+mn-cs"/>
                </a:endParaRPr>
              </a:p>
              <a:p>
                <a:pPr marL="0" marR="0" lvl="0" indent="0" algn="l" defTabSz="457200" rtl="0" eaLnBrk="1" fontAlgn="base" latinLnBrk="0" hangingPunct="1">
                  <a:lnSpc>
                    <a:spcPct val="100000"/>
                  </a:lnSpc>
                  <a:spcBef>
                    <a:spcPts val="0"/>
                  </a:spcBef>
                  <a:spcAft>
                    <a:spcPct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Helvetica" pitchFamily="2" charset="0"/>
                    <a:ea typeface="+mn-ea"/>
                    <a:cs typeface="+mn-cs"/>
                  </a:rPr>
                  <a:t>      </a:t>
                </a:r>
                <a:r>
                  <a:rPr kumimoji="0" lang="en-GB" sz="1100" b="0" i="0" u="none" strike="noStrike" kern="1200" cap="none" spc="0" normalizeH="0" baseline="0" noProof="0" dirty="0">
                    <a:ln>
                      <a:noFill/>
                    </a:ln>
                    <a:solidFill>
                      <a:srgbClr val="000000">
                        <a:lumMod val="75000"/>
                        <a:lumOff val="25000"/>
                      </a:srgbClr>
                    </a:solidFill>
                    <a:effectLst/>
                    <a:uLnTx/>
                    <a:uFillTx/>
                    <a:latin typeface="Helvetica Light" panose="020B0403020202020204" pitchFamily="34" charset="0"/>
                    <a:ea typeface="+mn-ea"/>
                    <a:cs typeface="+mn-cs"/>
                  </a:rPr>
                  <a:t>(|</a:t>
                </a:r>
                <a:r>
                  <a:rPr kumimoji="0" lang="en-US" sz="1200" b="0" i="0" u="none" strike="noStrike" kern="1200" cap="none" spc="0" normalizeH="0" baseline="0" noProof="0" dirty="0" err="1">
                    <a:ln>
                      <a:noFill/>
                    </a:ln>
                    <a:solidFill>
                      <a:srgbClr val="000000"/>
                    </a:solidFill>
                    <a:effectLst/>
                    <a:uLnTx/>
                    <a:uFillTx/>
                    <a:latin typeface="Helvetica Light" panose="020B0403020202020204" pitchFamily="34" charset="0"/>
                    <a:ea typeface="+mn-ea"/>
                    <a:cs typeface="Trebuchet MS"/>
                  </a:rPr>
                  <a:t>ρ</a:t>
                </a:r>
                <a:r>
                  <a:rPr lang="en-US" sz="1200" baseline="-25000" dirty="0">
                    <a:solidFill>
                      <a:srgbClr val="000000"/>
                    </a:solidFill>
                    <a:latin typeface="Helvetica Light" panose="020B0403020202020204" pitchFamily="34" charset="0"/>
                    <a:cs typeface="Trebuchet MS"/>
                  </a:rPr>
                  <a:t>QCD</a:t>
                </a:r>
                <a:r>
                  <a:rPr lang="en-US" sz="1200" dirty="0">
                    <a:solidFill>
                      <a:srgbClr val="000000"/>
                    </a:solidFill>
                    <a:latin typeface="Helvetica Light" panose="020B0403020202020204" pitchFamily="34" charset="0"/>
                    <a:cs typeface="Trebuchet MS"/>
                  </a:rPr>
                  <a:t>|</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 ~ (0.1 GeV)</a:t>
                </a:r>
                <a:r>
                  <a:rPr kumimoji="0" lang="en-US" sz="1200" b="0" i="0" u="none" strike="noStrike" kern="1200" cap="none" spc="0" normalizeH="0" baseline="30000" noProof="0" dirty="0">
                    <a:ln>
                      <a:noFill/>
                    </a:ln>
                    <a:solidFill>
                      <a:srgbClr val="000000"/>
                    </a:solidFill>
                    <a:effectLst/>
                    <a:uLnTx/>
                    <a:uFillTx/>
                    <a:latin typeface="Helvetica Light" panose="020B0403020202020204" pitchFamily="34" charset="0"/>
                    <a:ea typeface="+mn-ea"/>
                    <a:cs typeface="Trebuchet MS"/>
                  </a:rPr>
                  <a:t>4</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 ~ 10</a:t>
                </a:r>
                <a:r>
                  <a:rPr lang="en-US" sz="1200" baseline="30000" dirty="0">
                    <a:solidFill>
                      <a:srgbClr val="000000"/>
                    </a:solidFill>
                    <a:latin typeface="Helvetica Light" panose="020B0403020202020204" pitchFamily="34" charset="0"/>
                    <a:cs typeface="Trebuchet MS"/>
                  </a:rPr>
                  <a:t>32</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 eV</a:t>
                </a:r>
                <a:r>
                  <a:rPr kumimoji="0" lang="en-US" sz="1200" b="0" i="0" u="none" strike="noStrike" kern="1200" cap="none" spc="0" normalizeH="0" baseline="30000" noProof="0" dirty="0">
                    <a:ln>
                      <a:noFill/>
                    </a:ln>
                    <a:solidFill>
                      <a:srgbClr val="000000"/>
                    </a:solidFill>
                    <a:effectLst/>
                    <a:uLnTx/>
                    <a:uFillTx/>
                    <a:latin typeface="Helvetica Light" panose="020B0403020202020204" pitchFamily="34" charset="0"/>
                    <a:ea typeface="+mn-ea"/>
                    <a:cs typeface="Trebuchet MS"/>
                  </a:rPr>
                  <a:t>4</a:t>
                </a:r>
                <a:r>
                  <a:rPr kumimoji="0" lang="en-US" sz="1200" b="0" i="0" u="none" strike="noStrike" kern="1200" cap="none" spc="0" normalizeH="0" baseline="0" noProof="0" dirty="0">
                    <a:ln>
                      <a:noFill/>
                    </a:ln>
                    <a:solidFill>
                      <a:srgbClr val="000000"/>
                    </a:solidFill>
                    <a:effectLst/>
                    <a:uLnTx/>
                    <a:uFillTx/>
                    <a:latin typeface="Helvetica Light" panose="020B0403020202020204" pitchFamily="34" charset="0"/>
                    <a:ea typeface="+mn-ea"/>
                    <a:cs typeface="Trebuchet MS"/>
                  </a:rPr>
                  <a:t>)</a:t>
                </a:r>
                <a:endParaRPr kumimoji="0" lang="en-GB" sz="1400" b="0" i="0" u="none" strike="noStrike" kern="1200" cap="none" spc="0" normalizeH="0" baseline="0" noProof="0" dirty="0">
                  <a:ln>
                    <a:noFill/>
                  </a:ln>
                  <a:solidFill>
                    <a:srgbClr val="000000"/>
                  </a:solidFill>
                  <a:effectLst/>
                  <a:uLnTx/>
                  <a:uFillTx/>
                  <a:latin typeface="Helvetica" pitchFamily="2" charset="0"/>
                  <a:ea typeface="+mn-ea"/>
                  <a:cs typeface="+mn-cs"/>
                </a:endParaRPr>
              </a:p>
              <a:p>
                <a:pPr marL="0" marR="0" lvl="0" indent="0" algn="l" defTabSz="457200" rtl="0" eaLnBrk="1" fontAlgn="base" latinLnBrk="0" hangingPunct="1">
                  <a:lnSpc>
                    <a:spcPct val="100000"/>
                  </a:lnSpc>
                  <a:spcBef>
                    <a:spcPts val="2400"/>
                  </a:spcBef>
                  <a:spcAft>
                    <a:spcPct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Helvetica" pitchFamily="2" charset="0"/>
                    <a:ea typeface="+mn-ea"/>
                    <a:cs typeface="+mn-cs"/>
                  </a:rPr>
                  <a:t>General relativity</a:t>
                </a:r>
              </a:p>
              <a:p>
                <a:pPr marL="285750" marR="0" lvl="0" indent="-285750" algn="l" defTabSz="457200" rtl="0" eaLnBrk="1" fontAlgn="base" latinLnBrk="0" hangingPunct="1">
                  <a:lnSpc>
                    <a:spcPct val="100000"/>
                  </a:lnSpc>
                  <a:spcBef>
                    <a:spcPts val="120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Helvetica" pitchFamily="2" charset="0"/>
                    <a:ea typeface="+mn-ea"/>
                    <a:cs typeface="+mn-cs"/>
                  </a:rPr>
                  <a:t>In General Relativity, the cosmological constant (</a:t>
                </a:r>
                <a:r>
                  <a:rPr kumimoji="0" lang="el-GR" sz="1400" b="0" i="0" u="none" strike="noStrike" kern="1200" cap="none" spc="0" normalizeH="0" baseline="0" noProof="0" dirty="0">
                    <a:ln>
                      <a:noFill/>
                    </a:ln>
                    <a:effectLst/>
                    <a:uLnTx/>
                    <a:uFillTx/>
                    <a:latin typeface="Helvetica" pitchFamily="2" charset="0"/>
                    <a:ea typeface="+mn-ea"/>
                    <a:cs typeface="+mn-cs"/>
                  </a:rPr>
                  <a:t>Λ)</a:t>
                </a:r>
                <a:r>
                  <a:rPr kumimoji="0" lang="en-US" sz="1400" b="0" i="0" u="none" strike="noStrike" kern="1200" cap="none" spc="0" normalizeH="0" baseline="0" noProof="0" dirty="0">
                    <a:ln>
                      <a:noFill/>
                    </a:ln>
                    <a:effectLst/>
                    <a:uLnTx/>
                    <a:uFillTx/>
                    <a:latin typeface="Helvetica" pitchFamily="2" charset="0"/>
                    <a:ea typeface="+mn-ea"/>
                    <a:cs typeface="+mn-cs"/>
                  </a:rPr>
                  <a:t> which can be interpreted as a         form of (dark) vacuum energy,</a:t>
                </a:r>
                <a:r>
                  <a:rPr kumimoji="0" lang="el-GR" sz="1400" b="0" i="0" u="none" strike="noStrike" kern="1200" cap="none" spc="0" normalizeH="0" baseline="0" noProof="0" dirty="0">
                    <a:ln>
                      <a:noFill/>
                    </a:ln>
                    <a:effectLst/>
                    <a:uLnTx/>
                    <a:uFillTx/>
                    <a:latin typeface="Helvetica" pitchFamily="2" charset="0"/>
                    <a:ea typeface="+mn-ea"/>
                    <a:cs typeface="+mn-cs"/>
                  </a:rPr>
                  <a:t> </a:t>
                </a:r>
                <a:r>
                  <a:rPr kumimoji="0" lang="en-US" sz="1400" b="0" i="0" u="none" strike="noStrike" kern="1200" cap="none" spc="0" normalizeH="0" baseline="0" noProof="0" dirty="0">
                    <a:ln>
                      <a:noFill/>
                    </a:ln>
                    <a:effectLst/>
                    <a:uLnTx/>
                    <a:uFillTx/>
                    <a:latin typeface="Helvetica" pitchFamily="2" charset="0"/>
                    <a:ea typeface="+mn-ea"/>
                    <a:cs typeface="+mn-cs"/>
                  </a:rPr>
                  <a:t>drives the accelerated expansion of the universe</a:t>
                </a:r>
                <a:endParaRPr kumimoji="0" lang="en-GB" sz="1400" b="0" i="0" u="none" strike="noStrike" kern="1200" cap="none" spc="0" normalizeH="0" baseline="0" noProof="0" dirty="0">
                  <a:ln>
                    <a:noFill/>
                  </a:ln>
                  <a:effectLst/>
                  <a:uLnTx/>
                  <a:uFillTx/>
                  <a:latin typeface="Helvetica" pitchFamily="2" charset="0"/>
                  <a:ea typeface="+mn-ea"/>
                  <a:cs typeface="+mn-cs"/>
                </a:endParaRPr>
              </a:p>
            </p:txBody>
          </p:sp>
        </mc:Choice>
        <mc:Fallback xmlns="">
          <p:sp>
            <p:nvSpPr>
              <p:cNvPr id="20" name="Rectangle 19">
                <a:extLst>
                  <a:ext uri="{FF2B5EF4-FFF2-40B4-BE49-F238E27FC236}">
                    <a16:creationId xmlns:a16="http://schemas.microsoft.com/office/drawing/2014/main" id="{1A60062D-5F08-B045-A5D6-ED2D9C018226}"/>
                  </a:ext>
                </a:extLst>
              </p:cNvPr>
              <p:cNvSpPr>
                <a:spLocks noRot="1" noChangeAspect="1" noMove="1" noResize="1" noEditPoints="1" noAdjustHandles="1" noChangeArrowheads="1" noChangeShapeType="1" noTextEdit="1"/>
              </p:cNvSpPr>
              <p:nvPr/>
            </p:nvSpPr>
            <p:spPr>
              <a:xfrm>
                <a:off x="591668" y="1187217"/>
                <a:ext cx="7557250" cy="5101397"/>
              </a:xfrm>
              <a:prstGeom prst="rect">
                <a:avLst/>
              </a:prstGeom>
              <a:blipFill>
                <a:blip r:embed="rId3"/>
                <a:stretch>
                  <a:fillRect l="-336" t="-248" b="-248"/>
                </a:stretch>
              </a:blipFill>
            </p:spPr>
            <p:txBody>
              <a:bodyPr/>
              <a:lstStyle/>
              <a:p>
                <a:r>
                  <a:rPr lang="en-CH">
                    <a:noFill/>
                  </a:rPr>
                  <a:t> </a:t>
                </a:r>
              </a:p>
            </p:txBody>
          </p:sp>
        </mc:Fallback>
      </mc:AlternateContent>
      <p:sp>
        <p:nvSpPr>
          <p:cNvPr id="5" name="TextBox 4">
            <a:extLst>
              <a:ext uri="{FF2B5EF4-FFF2-40B4-BE49-F238E27FC236}">
                <a16:creationId xmlns:a16="http://schemas.microsoft.com/office/drawing/2014/main" id="{699A3C2B-3DE6-B364-D618-104E4A1B3609}"/>
              </a:ext>
            </a:extLst>
          </p:cNvPr>
          <p:cNvSpPr txBox="1"/>
          <p:nvPr/>
        </p:nvSpPr>
        <p:spPr>
          <a:xfrm>
            <a:off x="8556422" y="2321542"/>
            <a:ext cx="2802744" cy="253916"/>
          </a:xfrm>
          <a:prstGeom prst="rect">
            <a:avLst/>
          </a:prstGeom>
          <a:noFill/>
        </p:spPr>
        <p:txBody>
          <a:bodyPr wrap="square" rtlCol="0">
            <a:spAutoFit/>
          </a:bodyPr>
          <a:lstStyle/>
          <a:p>
            <a:pPr marL="0">
              <a:spcBef>
                <a:spcPts val="3000"/>
              </a:spcBef>
            </a:pPr>
            <a:r>
              <a:rPr lang="en-CH" sz="1050" dirty="0">
                <a:solidFill>
                  <a:schemeClr val="tx1">
                    <a:lumMod val="75000"/>
                    <a:lumOff val="25000"/>
                  </a:schemeClr>
                </a:solidFill>
                <a:latin typeface="Helvetica Light" charset="0"/>
                <a:ea typeface="Helvetica Light" charset="0"/>
                <a:cs typeface="Helvetica Light" charset="0"/>
                <a:sym typeface="Wingdings" pitchFamily="2" charset="2"/>
              </a:rPr>
              <a:t>Harnessing the </a:t>
            </a:r>
            <a:r>
              <a:rPr lang="en-GB" sz="1050" dirty="0">
                <a:solidFill>
                  <a:schemeClr val="tx1">
                    <a:lumMod val="75000"/>
                    <a:lumOff val="25000"/>
                  </a:schemeClr>
                </a:solidFill>
                <a:latin typeface="Helvetica Light" charset="0"/>
                <a:ea typeface="Helvetica Light" charset="0"/>
                <a:cs typeface="Helvetica Light" charset="0"/>
                <a:sym typeface="Wingdings" pitchFamily="2" charset="2"/>
              </a:rPr>
              <a:t>zero-point energy</a:t>
            </a:r>
            <a:endParaRPr lang="en-CH" sz="105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pic>
        <p:nvPicPr>
          <p:cNvPr id="16" name="Picture 15">
            <a:extLst>
              <a:ext uri="{FF2B5EF4-FFF2-40B4-BE49-F238E27FC236}">
                <a16:creationId xmlns:a16="http://schemas.microsoft.com/office/drawing/2014/main" id="{2D72FDF3-88FF-4321-805D-6E4EBFB632D6}"/>
              </a:ext>
            </a:extLst>
          </p:cNvPr>
          <p:cNvPicPr>
            <a:picLocks noChangeAspect="1"/>
          </p:cNvPicPr>
          <p:nvPr/>
        </p:nvPicPr>
        <p:blipFill>
          <a:blip r:embed="rId4"/>
          <a:stretch>
            <a:fillRect/>
          </a:stretch>
        </p:blipFill>
        <p:spPr>
          <a:xfrm>
            <a:off x="8556422" y="2677553"/>
            <a:ext cx="2735394" cy="1773732"/>
          </a:xfrm>
          <a:prstGeom prst="rect">
            <a:avLst/>
          </a:prstGeom>
        </p:spPr>
      </p:pic>
      <p:sp>
        <p:nvSpPr>
          <p:cNvPr id="18" name="TextBox 17">
            <a:extLst>
              <a:ext uri="{FF2B5EF4-FFF2-40B4-BE49-F238E27FC236}">
                <a16:creationId xmlns:a16="http://schemas.microsoft.com/office/drawing/2014/main" id="{2837B7B2-E788-E8FA-230A-168957C3E755}"/>
              </a:ext>
            </a:extLst>
          </p:cNvPr>
          <p:cNvSpPr txBox="1"/>
          <p:nvPr/>
        </p:nvSpPr>
        <p:spPr>
          <a:xfrm>
            <a:off x="7816290" y="3281671"/>
            <a:ext cx="1032415" cy="738664"/>
          </a:xfrm>
          <a:prstGeom prst="rect">
            <a:avLst/>
          </a:prstGeom>
          <a:noFill/>
        </p:spPr>
        <p:txBody>
          <a:bodyPr wrap="square" rtlCol="0">
            <a:spAutoFit/>
          </a:bodyPr>
          <a:lstStyle/>
          <a:p>
            <a:pPr marL="0">
              <a:spcBef>
                <a:spcPts val="3000"/>
              </a:spcBef>
            </a:pPr>
            <a:r>
              <a:rPr lang="en-CH" sz="1050" dirty="0">
                <a:solidFill>
                  <a:schemeClr val="tx1">
                    <a:lumMod val="75000"/>
                    <a:lumOff val="25000"/>
                  </a:schemeClr>
                </a:solidFill>
                <a:latin typeface="Helvetica Light" charset="0"/>
                <a:ea typeface="Helvetica Light" charset="0"/>
                <a:cs typeface="Helvetica Light" charset="0"/>
                <a:sym typeface="Wingdings" pitchFamily="2" charset="2"/>
              </a:rPr>
              <a:t>Non-zero ground state of the Higgs field</a:t>
            </a:r>
          </a:p>
        </p:txBody>
      </p:sp>
      <p:sp>
        <p:nvSpPr>
          <p:cNvPr id="21" name="TextBox 20">
            <a:extLst>
              <a:ext uri="{FF2B5EF4-FFF2-40B4-BE49-F238E27FC236}">
                <a16:creationId xmlns:a16="http://schemas.microsoft.com/office/drawing/2014/main" id="{0A29C75E-4FC3-D0CD-C72F-1E76FB58D987}"/>
              </a:ext>
            </a:extLst>
          </p:cNvPr>
          <p:cNvSpPr txBox="1"/>
          <p:nvPr/>
        </p:nvSpPr>
        <p:spPr>
          <a:xfrm>
            <a:off x="7816289" y="4809678"/>
            <a:ext cx="1147601" cy="577081"/>
          </a:xfrm>
          <a:prstGeom prst="rect">
            <a:avLst/>
          </a:prstGeom>
          <a:noFill/>
        </p:spPr>
        <p:txBody>
          <a:bodyPr wrap="square" rtlCol="0">
            <a:spAutoFit/>
          </a:bodyPr>
          <a:lstStyle/>
          <a:p>
            <a:pPr marL="0">
              <a:spcBef>
                <a:spcPts val="3000"/>
              </a:spcBef>
            </a:pPr>
            <a:r>
              <a:rPr lang="en-GB" sz="1050" dirty="0">
                <a:solidFill>
                  <a:schemeClr val="tx1">
                    <a:lumMod val="75000"/>
                    <a:lumOff val="25000"/>
                  </a:schemeClr>
                </a:solidFill>
                <a:latin typeface="Helvetica Light" charset="0"/>
                <a:ea typeface="Helvetica Light" charset="0"/>
                <a:cs typeface="Helvetica Light" charset="0"/>
                <a:sym typeface="Wingdings" pitchFamily="2" charset="2"/>
              </a:rPr>
              <a:t>Phase diagram of hadronic matter </a:t>
            </a:r>
            <a:endParaRPr lang="en-CH" sz="1050" dirty="0">
              <a:solidFill>
                <a:schemeClr val="tx1">
                  <a:lumMod val="75000"/>
                  <a:lumOff val="25000"/>
                </a:schemeClr>
              </a:solidFill>
              <a:latin typeface="Helvetica Light" charset="0"/>
              <a:ea typeface="Helvetica Light" charset="0"/>
              <a:cs typeface="Helvetica Light" charset="0"/>
              <a:sym typeface="Wingdings" pitchFamily="2" charset="2"/>
            </a:endParaRPr>
          </a:p>
        </p:txBody>
      </p:sp>
      <p:sp>
        <p:nvSpPr>
          <p:cNvPr id="3" name="Rectangle 2">
            <a:extLst>
              <a:ext uri="{FF2B5EF4-FFF2-40B4-BE49-F238E27FC236}">
                <a16:creationId xmlns:a16="http://schemas.microsoft.com/office/drawing/2014/main" id="{23DEC7F5-E2BE-F104-1FDA-676F42DD0709}"/>
              </a:ext>
            </a:extLst>
          </p:cNvPr>
          <p:cNvSpPr/>
          <p:nvPr/>
        </p:nvSpPr>
        <p:spPr>
          <a:xfrm>
            <a:off x="8455790" y="787871"/>
            <a:ext cx="2301112" cy="237365"/>
          </a:xfrm>
          <a:prstGeom prst="rect">
            <a:avLst/>
          </a:prstGeom>
          <a:solidFill>
            <a:schemeClr val="bg1"/>
          </a:solidFill>
        </p:spPr>
        <p:txBody>
          <a:bodyPr wrap="none" rtlCol="0" anchor="ctr">
            <a:spAutoFit/>
          </a:bodyPr>
          <a:lstStyle/>
          <a:p>
            <a:pPr algn="l"/>
            <a:endParaRPr lang="en-CH" sz="1600" dirty="0">
              <a:latin typeface="Helvetica" pitchFamily="2" charset="0"/>
            </a:endParaRPr>
          </a:p>
        </p:txBody>
      </p:sp>
      <p:pic>
        <p:nvPicPr>
          <p:cNvPr id="4" name="Picture 3">
            <a:extLst>
              <a:ext uri="{FF2B5EF4-FFF2-40B4-BE49-F238E27FC236}">
                <a16:creationId xmlns:a16="http://schemas.microsoft.com/office/drawing/2014/main" id="{7A57782E-9803-49A8-DD20-2C17C67D5DE9}"/>
              </a:ext>
            </a:extLst>
          </p:cNvPr>
          <p:cNvPicPr>
            <a:picLocks noChangeAspect="1"/>
          </p:cNvPicPr>
          <p:nvPr/>
        </p:nvPicPr>
        <p:blipFill>
          <a:blip r:embed="rId5"/>
          <a:stretch>
            <a:fillRect/>
          </a:stretch>
        </p:blipFill>
        <p:spPr>
          <a:xfrm>
            <a:off x="8665617" y="250735"/>
            <a:ext cx="2003786" cy="2051877"/>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748A9ED-2BC9-B15A-AB8B-9EB85E5192D0}"/>
                  </a:ext>
                </a:extLst>
              </p:cNvPr>
              <p:cNvSpPr txBox="1"/>
              <p:nvPr/>
            </p:nvSpPr>
            <p:spPr>
              <a:xfrm>
                <a:off x="10064757" y="3888871"/>
                <a:ext cx="493643"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400" i="1" dirty="0">
                          <a:solidFill>
                            <a:srgbClr val="000000"/>
                          </a:solidFill>
                          <a:latin typeface="Cambria Math" panose="02040503050406030204" pitchFamily="18" charset="0"/>
                          <a:ea typeface="Cambria Math" panose="02040503050406030204" pitchFamily="18" charset="0"/>
                        </a:rPr>
                        <m:t>𝜐</m:t>
                      </m:r>
                    </m:oMath>
                  </m:oMathPara>
                </a14:m>
                <a:endParaRPr lang="en-CH" dirty="0"/>
              </a:p>
            </p:txBody>
          </p:sp>
        </mc:Choice>
        <mc:Fallback xmlns="">
          <p:sp>
            <p:nvSpPr>
              <p:cNvPr id="9" name="TextBox 8">
                <a:extLst>
                  <a:ext uri="{FF2B5EF4-FFF2-40B4-BE49-F238E27FC236}">
                    <a16:creationId xmlns:a16="http://schemas.microsoft.com/office/drawing/2014/main" id="{F748A9ED-2BC9-B15A-AB8B-9EB85E5192D0}"/>
                  </a:ext>
                </a:extLst>
              </p:cNvPr>
              <p:cNvSpPr txBox="1">
                <a:spLocks noRot="1" noChangeAspect="1" noMove="1" noResize="1" noEditPoints="1" noAdjustHandles="1" noChangeArrowheads="1" noChangeShapeType="1" noTextEdit="1"/>
              </p:cNvSpPr>
              <p:nvPr/>
            </p:nvSpPr>
            <p:spPr>
              <a:xfrm>
                <a:off x="10064757" y="3888871"/>
                <a:ext cx="493643" cy="307777"/>
              </a:xfrm>
              <a:prstGeom prst="rect">
                <a:avLst/>
              </a:prstGeom>
              <a:blipFill>
                <a:blip r:embed="rId6"/>
                <a:stretch>
                  <a:fillRect/>
                </a:stretch>
              </a:blipFill>
            </p:spPr>
            <p:txBody>
              <a:bodyPr/>
              <a:lstStyle/>
              <a:p>
                <a:r>
                  <a:rPr lang="en-CH">
                    <a:noFill/>
                  </a:rPr>
                  <a:t> </a:t>
                </a:r>
              </a:p>
            </p:txBody>
          </p:sp>
        </mc:Fallback>
      </mc:AlternateContent>
    </p:spTree>
    <p:extLst>
      <p:ext uri="{BB962C8B-B14F-4D97-AF65-F5344CB8AC3E}">
        <p14:creationId xmlns:p14="http://schemas.microsoft.com/office/powerpoint/2010/main" val="348713572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2E33A-4B58-50F9-A45B-86273F5B1D5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D41FFF0-5172-71D9-7CE9-86552B86E25F}"/>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Rectangle 1">
            <a:extLst>
              <a:ext uri="{FF2B5EF4-FFF2-40B4-BE49-F238E27FC236}">
                <a16:creationId xmlns:a16="http://schemas.microsoft.com/office/drawing/2014/main" id="{6BC2768F-AC15-735E-661B-C5A86D4E3D2B}"/>
              </a:ext>
            </a:extLst>
          </p:cNvPr>
          <p:cNvSpPr/>
          <p:nvPr/>
        </p:nvSpPr>
        <p:spPr>
          <a:xfrm>
            <a:off x="7607397" y="0"/>
            <a:ext cx="2732049" cy="1683835"/>
          </a:xfrm>
          <a:prstGeom prst="rect">
            <a:avLst/>
          </a:prstGeom>
          <a:solidFill>
            <a:schemeClr val="tx1"/>
          </a:solidFill>
          <a:ln>
            <a:noFill/>
          </a:ln>
        </p:spPr>
        <p:txBody>
          <a:bodyPr wrap="none" rtlCol="0" anchor="ctr">
            <a:spAutoFit/>
          </a:bodyPr>
          <a:lstStyle/>
          <a:p>
            <a:pPr algn="l"/>
            <a:endParaRPr lang="en-CH" sz="1600">
              <a:latin typeface="Helvetica" pitchFamily="2" charset="0"/>
            </a:endParaRPr>
          </a:p>
        </p:txBody>
      </p:sp>
      <p:pic>
        <p:nvPicPr>
          <p:cNvPr id="6" name="Picture 5">
            <a:extLst>
              <a:ext uri="{FF2B5EF4-FFF2-40B4-BE49-F238E27FC236}">
                <a16:creationId xmlns:a16="http://schemas.microsoft.com/office/drawing/2014/main" id="{4E19C355-589B-2AB5-0394-572A91047FA1}"/>
              </a:ext>
            </a:extLst>
          </p:cNvPr>
          <p:cNvPicPr>
            <a:picLocks noChangeAspect="1"/>
          </p:cNvPicPr>
          <p:nvPr/>
        </p:nvPicPr>
        <p:blipFill rotWithShape="1">
          <a:blip r:embed="rId2"/>
          <a:srcRect l="1069"/>
          <a:stretch/>
        </p:blipFill>
        <p:spPr>
          <a:xfrm>
            <a:off x="1034716" y="1793"/>
            <a:ext cx="9506152" cy="6854414"/>
          </a:xfrm>
          <a:prstGeom prst="rect">
            <a:avLst/>
          </a:prstGeom>
        </p:spPr>
      </p:pic>
      <p:pic>
        <p:nvPicPr>
          <p:cNvPr id="9" name="Picture 8">
            <a:extLst>
              <a:ext uri="{FF2B5EF4-FFF2-40B4-BE49-F238E27FC236}">
                <a16:creationId xmlns:a16="http://schemas.microsoft.com/office/drawing/2014/main" id="{CEC76F8B-4549-9B31-E547-D6506948B403}"/>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480623" y="5825366"/>
            <a:ext cx="1717645" cy="748913"/>
          </a:xfrm>
          <a:prstGeom prst="rect">
            <a:avLst/>
          </a:prstGeom>
        </p:spPr>
      </p:pic>
      <p:sp>
        <p:nvSpPr>
          <p:cNvPr id="3" name="TextBox 2">
            <a:extLst>
              <a:ext uri="{FF2B5EF4-FFF2-40B4-BE49-F238E27FC236}">
                <a16:creationId xmlns:a16="http://schemas.microsoft.com/office/drawing/2014/main" id="{C4874246-C83C-EAE5-827B-49F881ED6C56}"/>
              </a:ext>
            </a:extLst>
          </p:cNvPr>
          <p:cNvSpPr txBox="1"/>
          <p:nvPr/>
        </p:nvSpPr>
        <p:spPr>
          <a:xfrm>
            <a:off x="4844251" y="1011028"/>
            <a:ext cx="5929598" cy="261610"/>
          </a:xfrm>
          <a:prstGeom prst="rect">
            <a:avLst/>
          </a:prstGeom>
          <a:noFill/>
        </p:spPr>
        <p:txBody>
          <a:bodyPr wrap="square">
            <a:spAutoFit/>
          </a:bodyPr>
          <a:lstStyle/>
          <a:p>
            <a:pPr algn="r"/>
            <a:r>
              <a:rPr lang="en-US" sz="1100" dirty="0">
                <a:solidFill>
                  <a:schemeClr val="bg1"/>
                </a:solidFill>
                <a:latin typeface="Helvetica Light" panose="020B0403020202020204" pitchFamily="34" charset="0"/>
              </a:rPr>
              <a:t> </a:t>
            </a:r>
            <a:r>
              <a:rPr lang="en-US" sz="1100" dirty="0" err="1">
                <a:solidFill>
                  <a:schemeClr val="bg1"/>
                </a:solidFill>
                <a:latin typeface="Helvetica Light" panose="020B0403020202020204" pitchFamily="34" charset="0"/>
              </a:rPr>
              <a:t>tt</a:t>
            </a:r>
            <a:r>
              <a:rPr lang="en-US" sz="1100" dirty="0">
                <a:solidFill>
                  <a:schemeClr val="bg1"/>
                </a:solidFill>
                <a:latin typeface="Helvetica Light" panose="020B0403020202020204" pitchFamily="34" charset="0"/>
              </a:rPr>
              <a:t> </a:t>
            </a:r>
            <a:r>
              <a:rPr lang="en-US" sz="1100" dirty="0">
                <a:solidFill>
                  <a:schemeClr val="bg1"/>
                </a:solidFill>
                <a:latin typeface="Symbol" pitchFamily="2" charset="2"/>
              </a:rPr>
              <a:t>®</a:t>
            </a:r>
            <a:r>
              <a:rPr lang="en-US" sz="1100" dirty="0">
                <a:solidFill>
                  <a:schemeClr val="bg1"/>
                </a:solidFill>
                <a:latin typeface="Helvetica Light" panose="020B0403020202020204" pitchFamily="34" charset="0"/>
              </a:rPr>
              <a:t> eµ + jets candidate event in 2016 8.16 TeV p-Pb collisions</a:t>
            </a:r>
            <a:endParaRPr lang="en-CH" sz="1100" dirty="0">
              <a:solidFill>
                <a:schemeClr val="bg1"/>
              </a:solidFill>
              <a:latin typeface="Helvetica Light" panose="020B0403020202020204" pitchFamily="34" charset="0"/>
            </a:endParaRPr>
          </a:p>
        </p:txBody>
      </p:sp>
      <p:pic>
        <p:nvPicPr>
          <p:cNvPr id="7" name="Picture 6">
            <a:extLst>
              <a:ext uri="{FF2B5EF4-FFF2-40B4-BE49-F238E27FC236}">
                <a16:creationId xmlns:a16="http://schemas.microsoft.com/office/drawing/2014/main" id="{EF0AE77A-8955-F3F1-B584-7B591F074835}"/>
              </a:ext>
            </a:extLst>
          </p:cNvPr>
          <p:cNvPicPr>
            <a:picLocks noChangeAspect="1"/>
          </p:cNvPicPr>
          <p:nvPr/>
        </p:nvPicPr>
        <p:blipFill rotWithShape="1">
          <a:blip r:embed="rId4">
            <a:extLst>
              <a:ext uri="{28A0092B-C50C-407E-A947-70E740481C1C}">
                <a14:useLocalDpi xmlns:a14="http://schemas.microsoft.com/office/drawing/2010/main"/>
              </a:ext>
            </a:extLst>
          </a:blip>
          <a:srcRect t="21633"/>
          <a:stretch/>
        </p:blipFill>
        <p:spPr>
          <a:xfrm>
            <a:off x="5826212" y="889020"/>
            <a:ext cx="4994406" cy="5537839"/>
          </a:xfrm>
          <a:prstGeom prst="rect">
            <a:avLst/>
          </a:prstGeom>
        </p:spPr>
      </p:pic>
      <p:sp>
        <p:nvSpPr>
          <p:cNvPr id="10" name="Rectangle 9">
            <a:extLst>
              <a:ext uri="{FF2B5EF4-FFF2-40B4-BE49-F238E27FC236}">
                <a16:creationId xmlns:a16="http://schemas.microsoft.com/office/drawing/2014/main" id="{5DDAB2C2-97D1-56AC-4252-701153F29F91}"/>
              </a:ext>
            </a:extLst>
          </p:cNvPr>
          <p:cNvSpPr/>
          <p:nvPr/>
        </p:nvSpPr>
        <p:spPr>
          <a:xfrm>
            <a:off x="699014" y="889020"/>
            <a:ext cx="5263904" cy="5537839"/>
          </a:xfrm>
          <a:prstGeom prst="rect">
            <a:avLst/>
          </a:prstGeom>
          <a:solidFill>
            <a:schemeClr val="accent1">
              <a:lumMod val="50000"/>
            </a:schemeClr>
          </a:solidFill>
          <a:ln>
            <a:noFill/>
          </a:ln>
        </p:spPr>
        <p:txBody>
          <a:bodyPr rtlCol="0" anchor="ctr">
            <a:spAutoFit/>
          </a:bodyPr>
          <a:lstStyle/>
          <a:p>
            <a:pPr algn="ctr"/>
            <a:endParaRPr lang="en-CH" sz="1600" dirty="0">
              <a:latin typeface="Helvetica Light" charset="0"/>
              <a:ea typeface="Helvetica Light" charset="0"/>
              <a:cs typeface="Helvetica Light" charset="0"/>
            </a:endParaRPr>
          </a:p>
        </p:txBody>
      </p:sp>
      <p:sp>
        <p:nvSpPr>
          <p:cNvPr id="11" name="TextBox 10">
            <a:extLst>
              <a:ext uri="{FF2B5EF4-FFF2-40B4-BE49-F238E27FC236}">
                <a16:creationId xmlns:a16="http://schemas.microsoft.com/office/drawing/2014/main" id="{222E7B2A-494D-A99C-7F86-32B32AC0C77E}"/>
              </a:ext>
            </a:extLst>
          </p:cNvPr>
          <p:cNvSpPr txBox="1"/>
          <p:nvPr/>
        </p:nvSpPr>
        <p:spPr>
          <a:xfrm>
            <a:off x="892917" y="1070919"/>
            <a:ext cx="4791833" cy="584775"/>
          </a:xfrm>
          <a:prstGeom prst="rect">
            <a:avLst/>
          </a:prstGeom>
          <a:noFill/>
        </p:spPr>
        <p:txBody>
          <a:bodyPr wrap="square" rtlCol="0">
            <a:spAutoFit/>
          </a:bodyPr>
          <a:lstStyle/>
          <a:p>
            <a:pPr marL="0">
              <a:spcBef>
                <a:spcPts val="3000"/>
              </a:spcBef>
            </a:pPr>
            <a:r>
              <a:rPr lang="en-CH" sz="1600" dirty="0">
                <a:solidFill>
                  <a:schemeClr val="bg1"/>
                </a:solidFill>
                <a:latin typeface="Helvetica" pitchFamily="2" charset="0"/>
                <a:ea typeface="Helvetica Light" charset="0"/>
                <a:cs typeface="Helvetica Light" charset="0"/>
                <a:sym typeface="Wingdings" pitchFamily="2" charset="2"/>
              </a:rPr>
              <a:t>About 1 Higgs boson per second is produced in ATLAS at the LHC (about 20M total by today)      </a:t>
            </a:r>
          </a:p>
        </p:txBody>
      </p:sp>
      <p:pic>
        <p:nvPicPr>
          <p:cNvPr id="12" name="Picture 11">
            <a:extLst>
              <a:ext uri="{FF2B5EF4-FFF2-40B4-BE49-F238E27FC236}">
                <a16:creationId xmlns:a16="http://schemas.microsoft.com/office/drawing/2014/main" id="{5657293F-101D-C39B-2919-575B35FF00F5}"/>
              </a:ext>
            </a:extLst>
          </p:cNvPr>
          <p:cNvPicPr>
            <a:picLocks noChangeAspect="1"/>
          </p:cNvPicPr>
          <p:nvPr/>
        </p:nvPicPr>
        <p:blipFill>
          <a:blip r:embed="rId5"/>
          <a:stretch>
            <a:fillRect/>
          </a:stretch>
        </p:blipFill>
        <p:spPr>
          <a:xfrm>
            <a:off x="1915448" y="1769874"/>
            <a:ext cx="2667123" cy="1138406"/>
          </a:xfrm>
          <a:prstGeom prst="rect">
            <a:avLst/>
          </a:prstGeom>
        </p:spPr>
      </p:pic>
      <p:pic>
        <p:nvPicPr>
          <p:cNvPr id="13" name="Picture 12">
            <a:extLst>
              <a:ext uri="{FF2B5EF4-FFF2-40B4-BE49-F238E27FC236}">
                <a16:creationId xmlns:a16="http://schemas.microsoft.com/office/drawing/2014/main" id="{023487E0-0AE3-73A0-B498-BAEEE47BD6F4}"/>
              </a:ext>
            </a:extLst>
          </p:cNvPr>
          <p:cNvPicPr>
            <a:picLocks noChangeAspect="1"/>
          </p:cNvPicPr>
          <p:nvPr/>
        </p:nvPicPr>
        <p:blipFill>
          <a:blip r:embed="rId6"/>
          <a:stretch>
            <a:fillRect/>
          </a:stretch>
        </p:blipFill>
        <p:spPr>
          <a:xfrm>
            <a:off x="822165" y="2941730"/>
            <a:ext cx="2634778" cy="1810684"/>
          </a:xfrm>
          <a:prstGeom prst="rect">
            <a:avLst/>
          </a:prstGeom>
        </p:spPr>
      </p:pic>
      <p:pic>
        <p:nvPicPr>
          <p:cNvPr id="14" name="Picture 13">
            <a:extLst>
              <a:ext uri="{FF2B5EF4-FFF2-40B4-BE49-F238E27FC236}">
                <a16:creationId xmlns:a16="http://schemas.microsoft.com/office/drawing/2014/main" id="{FB5964D5-D2D2-1BF0-5217-76988DE6C734}"/>
              </a:ext>
            </a:extLst>
          </p:cNvPr>
          <p:cNvPicPr>
            <a:picLocks noChangeAspect="1"/>
          </p:cNvPicPr>
          <p:nvPr/>
        </p:nvPicPr>
        <p:blipFill>
          <a:blip r:embed="rId7"/>
          <a:stretch>
            <a:fillRect/>
          </a:stretch>
        </p:blipFill>
        <p:spPr>
          <a:xfrm>
            <a:off x="1902748" y="4752414"/>
            <a:ext cx="2727632" cy="1323192"/>
          </a:xfrm>
          <a:prstGeom prst="rect">
            <a:avLst/>
          </a:prstGeom>
        </p:spPr>
      </p:pic>
      <p:sp>
        <p:nvSpPr>
          <p:cNvPr id="15" name="TextBox 14">
            <a:extLst>
              <a:ext uri="{FF2B5EF4-FFF2-40B4-BE49-F238E27FC236}">
                <a16:creationId xmlns:a16="http://schemas.microsoft.com/office/drawing/2014/main" id="{803E0069-C4BD-8A91-9128-0FB07DC610E4}"/>
              </a:ext>
            </a:extLst>
          </p:cNvPr>
          <p:cNvSpPr txBox="1"/>
          <p:nvPr/>
        </p:nvSpPr>
        <p:spPr>
          <a:xfrm>
            <a:off x="4724033" y="1997182"/>
            <a:ext cx="1060548" cy="600164"/>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Sensitivity to heavy new particles</a:t>
            </a:r>
          </a:p>
        </p:txBody>
      </p:sp>
      <p:pic>
        <p:nvPicPr>
          <p:cNvPr id="16" name="Picture 15">
            <a:extLst>
              <a:ext uri="{FF2B5EF4-FFF2-40B4-BE49-F238E27FC236}">
                <a16:creationId xmlns:a16="http://schemas.microsoft.com/office/drawing/2014/main" id="{4C9AC246-2183-AAE9-9457-2AF40852DCF0}"/>
              </a:ext>
            </a:extLst>
          </p:cNvPr>
          <p:cNvPicPr>
            <a:picLocks noChangeAspect="1"/>
          </p:cNvPicPr>
          <p:nvPr/>
        </p:nvPicPr>
        <p:blipFill rotWithShape="1">
          <a:blip r:embed="rId3">
            <a:extLst>
              <a:ext uri="{28A0092B-C50C-407E-A947-70E740481C1C}">
                <a14:useLocalDpi xmlns:a14="http://schemas.microsoft.com/office/drawing/2010/main"/>
              </a:ext>
            </a:extLst>
          </a:blip>
          <a:srcRect t="36576" b="32613"/>
          <a:stretch/>
        </p:blipFill>
        <p:spPr>
          <a:xfrm>
            <a:off x="9685409" y="1070919"/>
            <a:ext cx="934617" cy="407504"/>
          </a:xfrm>
          <a:prstGeom prst="rect">
            <a:avLst/>
          </a:prstGeom>
        </p:spPr>
      </p:pic>
      <p:pic>
        <p:nvPicPr>
          <p:cNvPr id="17" name="Picture 16">
            <a:extLst>
              <a:ext uri="{FF2B5EF4-FFF2-40B4-BE49-F238E27FC236}">
                <a16:creationId xmlns:a16="http://schemas.microsoft.com/office/drawing/2014/main" id="{6329A624-17CD-CC20-3B49-B60599B9CCA6}"/>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497265" y="3031708"/>
            <a:ext cx="2313255" cy="1721238"/>
          </a:xfrm>
          <a:prstGeom prst="rect">
            <a:avLst/>
          </a:prstGeom>
        </p:spPr>
      </p:pic>
      <p:sp>
        <p:nvSpPr>
          <p:cNvPr id="18" name="TextBox 17">
            <a:extLst>
              <a:ext uri="{FF2B5EF4-FFF2-40B4-BE49-F238E27FC236}">
                <a16:creationId xmlns:a16="http://schemas.microsoft.com/office/drawing/2014/main" id="{EF9E6B92-D137-2B8E-2DBF-9739E0237C03}"/>
              </a:ext>
            </a:extLst>
          </p:cNvPr>
          <p:cNvSpPr txBox="1"/>
          <p:nvPr/>
        </p:nvSpPr>
        <p:spPr>
          <a:xfrm>
            <a:off x="1067780" y="2097213"/>
            <a:ext cx="1015020" cy="430887"/>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(88% of H production)</a:t>
            </a:r>
          </a:p>
        </p:txBody>
      </p:sp>
      <p:sp>
        <p:nvSpPr>
          <p:cNvPr id="19" name="TextBox 18">
            <a:extLst>
              <a:ext uri="{FF2B5EF4-FFF2-40B4-BE49-F238E27FC236}">
                <a16:creationId xmlns:a16="http://schemas.microsoft.com/office/drawing/2014/main" id="{655AC769-7838-47DE-CB57-EDF777C4D2C1}"/>
              </a:ext>
            </a:extLst>
          </p:cNvPr>
          <p:cNvSpPr txBox="1"/>
          <p:nvPr/>
        </p:nvSpPr>
        <p:spPr>
          <a:xfrm>
            <a:off x="1164777" y="3748031"/>
            <a:ext cx="1015020" cy="261610"/>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(7%)</a:t>
            </a:r>
          </a:p>
        </p:txBody>
      </p:sp>
      <p:sp>
        <p:nvSpPr>
          <p:cNvPr id="20" name="TextBox 19">
            <a:extLst>
              <a:ext uri="{FF2B5EF4-FFF2-40B4-BE49-F238E27FC236}">
                <a16:creationId xmlns:a16="http://schemas.microsoft.com/office/drawing/2014/main" id="{6161B5C9-6585-9069-8C32-483989C5DAAB}"/>
              </a:ext>
            </a:extLst>
          </p:cNvPr>
          <p:cNvSpPr txBox="1"/>
          <p:nvPr/>
        </p:nvSpPr>
        <p:spPr>
          <a:xfrm>
            <a:off x="1473707" y="5283205"/>
            <a:ext cx="1015020" cy="261610"/>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(4%)</a:t>
            </a:r>
          </a:p>
        </p:txBody>
      </p:sp>
      <p:sp>
        <p:nvSpPr>
          <p:cNvPr id="21" name="TextBox 20">
            <a:extLst>
              <a:ext uri="{FF2B5EF4-FFF2-40B4-BE49-F238E27FC236}">
                <a16:creationId xmlns:a16="http://schemas.microsoft.com/office/drawing/2014/main" id="{4B4238DA-4A2A-2999-BF35-61DAACC7AAD8}"/>
              </a:ext>
            </a:extLst>
          </p:cNvPr>
          <p:cNvSpPr txBox="1"/>
          <p:nvPr/>
        </p:nvSpPr>
        <p:spPr>
          <a:xfrm>
            <a:off x="3810003" y="3731614"/>
            <a:ext cx="1015020" cy="261610"/>
          </a:xfrm>
          <a:prstGeom prst="rect">
            <a:avLst/>
          </a:prstGeom>
          <a:noFill/>
        </p:spPr>
        <p:txBody>
          <a:bodyPr wrap="squar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(0.9%)</a:t>
            </a:r>
          </a:p>
        </p:txBody>
      </p:sp>
      <p:sp>
        <p:nvSpPr>
          <p:cNvPr id="22" name="TextBox 21">
            <a:extLst>
              <a:ext uri="{FF2B5EF4-FFF2-40B4-BE49-F238E27FC236}">
                <a16:creationId xmlns:a16="http://schemas.microsoft.com/office/drawing/2014/main" id="{42F9BEBC-441B-961A-1FED-687765AD9055}"/>
              </a:ext>
            </a:extLst>
          </p:cNvPr>
          <p:cNvSpPr txBox="1"/>
          <p:nvPr/>
        </p:nvSpPr>
        <p:spPr>
          <a:xfrm>
            <a:off x="222662" y="167736"/>
            <a:ext cx="5359159" cy="461665"/>
          </a:xfrm>
          <a:prstGeom prst="rect">
            <a:avLst/>
          </a:prstGeom>
          <a:noFill/>
        </p:spPr>
        <p:txBody>
          <a:bodyPr wrap="none" rtlCol="0">
            <a:spAutoFit/>
          </a:bodyPr>
          <a:lstStyle/>
          <a:p>
            <a:pPr marL="0">
              <a:spcBef>
                <a:spcPts val="3000"/>
              </a:spcBef>
            </a:pPr>
            <a:r>
              <a:rPr lang="en-CH" sz="2400" b="1" dirty="0">
                <a:solidFill>
                  <a:schemeClr val="bg1"/>
                </a:solidFill>
                <a:latin typeface="Helvetica" pitchFamily="2" charset="0"/>
                <a:ea typeface="Helvetica Light" charset="0"/>
                <a:cs typeface="Helvetica Light" charset="0"/>
                <a:sym typeface="Wingdings" pitchFamily="2" charset="2"/>
              </a:rPr>
              <a:t>Higgs boson production at the LHC</a:t>
            </a:r>
          </a:p>
        </p:txBody>
      </p:sp>
    </p:spTree>
    <p:extLst>
      <p:ext uri="{BB962C8B-B14F-4D97-AF65-F5344CB8AC3E}">
        <p14:creationId xmlns:p14="http://schemas.microsoft.com/office/powerpoint/2010/main" val="66044603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6D82E1-DE21-89CF-AF45-3170AC96D743}"/>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C9FBA915-B8EC-2345-B97D-A7F6E11796DA}"/>
              </a:ext>
            </a:extLst>
          </p:cNvPr>
          <p:cNvSpPr>
            <a:spLocks noGrp="1"/>
          </p:cNvSpPr>
          <p:nvPr>
            <p:ph type="sldNum" sz="quarter" idx="4"/>
          </p:nvPr>
        </p:nvSpPr>
        <p:spPr/>
        <p:txBody>
          <a:bodyPr/>
          <a:lstStyle/>
          <a:p>
            <a:pPr>
              <a:defRPr/>
            </a:pPr>
            <a:fld id="{611C2F03-9E95-40C9-A99F-3C4F7EE8CF2A}" type="slidenum">
              <a:rPr lang="en-GB" smtClean="0"/>
              <a:pPr>
                <a:defRPr/>
              </a:pPr>
              <a:t>6</a:t>
            </a:fld>
            <a:endParaRPr lang="en-GB"/>
          </a:p>
        </p:txBody>
      </p:sp>
      <p:pic>
        <p:nvPicPr>
          <p:cNvPr id="8194" name="Picture 2">
            <a:extLst>
              <a:ext uri="{FF2B5EF4-FFF2-40B4-BE49-F238E27FC236}">
                <a16:creationId xmlns:a16="http://schemas.microsoft.com/office/drawing/2014/main" id="{0EA80BE8-A879-8034-9D23-D254390AB5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 y="60010"/>
            <a:ext cx="8762669" cy="67625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B3EED27-219F-7748-C212-7BEF4E46C678}"/>
              </a:ext>
            </a:extLst>
          </p:cNvPr>
          <p:cNvSpPr/>
          <p:nvPr/>
        </p:nvSpPr>
        <p:spPr>
          <a:xfrm>
            <a:off x="5954799" y="116152"/>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5" name="Rectangle 4">
            <a:extLst>
              <a:ext uri="{FF2B5EF4-FFF2-40B4-BE49-F238E27FC236}">
                <a16:creationId xmlns:a16="http://schemas.microsoft.com/office/drawing/2014/main" id="{F9751653-7F74-91FA-2BDF-42EAB9C27057}"/>
              </a:ext>
            </a:extLst>
          </p:cNvPr>
          <p:cNvSpPr/>
          <p:nvPr/>
        </p:nvSpPr>
        <p:spPr>
          <a:xfrm>
            <a:off x="5957071" y="132073"/>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6" name="Rectangle 5">
            <a:extLst>
              <a:ext uri="{FF2B5EF4-FFF2-40B4-BE49-F238E27FC236}">
                <a16:creationId xmlns:a16="http://schemas.microsoft.com/office/drawing/2014/main" id="{7EE36980-4A75-B04C-C75B-BCDB2846429F}"/>
              </a:ext>
            </a:extLst>
          </p:cNvPr>
          <p:cNvSpPr/>
          <p:nvPr/>
        </p:nvSpPr>
        <p:spPr>
          <a:xfrm>
            <a:off x="6082175" y="47912"/>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E7DAA8E1-4333-D679-154F-365C5A2D9520}"/>
              </a:ext>
            </a:extLst>
          </p:cNvPr>
          <p:cNvSpPr/>
          <p:nvPr/>
        </p:nvSpPr>
        <p:spPr>
          <a:xfrm>
            <a:off x="6441745" y="59135"/>
            <a:ext cx="416255" cy="152400"/>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9" name="TextBox 8">
            <a:extLst>
              <a:ext uri="{FF2B5EF4-FFF2-40B4-BE49-F238E27FC236}">
                <a16:creationId xmlns:a16="http://schemas.microsoft.com/office/drawing/2014/main" id="{F523E67E-5115-D686-1AB6-09821AE8D05F}"/>
              </a:ext>
            </a:extLst>
          </p:cNvPr>
          <p:cNvSpPr txBox="1"/>
          <p:nvPr/>
        </p:nvSpPr>
        <p:spPr>
          <a:xfrm>
            <a:off x="7478973" y="464024"/>
            <a:ext cx="4063266" cy="461665"/>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dirty="0">
                <a:ln>
                  <a:noFill/>
                </a:ln>
                <a:solidFill>
                  <a:schemeClr val="bg1"/>
                </a:solidFill>
                <a:effectLst/>
                <a:uLnTx/>
                <a:uFillTx/>
                <a:latin typeface="Helvetica" pitchFamily="2" charset="0"/>
                <a:ea typeface="Trebuchet MS" pitchFamily="-84" charset="0"/>
                <a:cs typeface="Helvetica Light"/>
              </a:rPr>
              <a:t>The Standard Model</a:t>
            </a:r>
            <a:endParaRPr kumimoji="0" lang="de-DE" sz="2400" b="0" i="0" u="none" strike="noStrike" kern="1200" cap="none" spc="0" normalizeH="0" baseline="0" dirty="0">
              <a:ln>
                <a:noFill/>
              </a:ln>
              <a:solidFill>
                <a:schemeClr val="bg1"/>
              </a:solidFill>
              <a:effectLst/>
              <a:uLnTx/>
              <a:uFillTx/>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453E561C-8F3D-EAF9-C73D-BCE63E0D99D8}"/>
              </a:ext>
            </a:extLst>
          </p:cNvPr>
          <p:cNvSpPr/>
          <p:nvPr/>
        </p:nvSpPr>
        <p:spPr>
          <a:xfrm>
            <a:off x="8097390" y="1081249"/>
            <a:ext cx="3107422" cy="1077218"/>
          </a:xfrm>
          <a:prstGeom prst="rect">
            <a:avLst/>
          </a:prstGeom>
        </p:spPr>
        <p:txBody>
          <a:bodyPr wrap="square">
            <a:spAutoFit/>
          </a:bodyPr>
          <a:lstStyle/>
          <a:p>
            <a:pPr lvl="0" defTabSz="457200" fontAlgn="base">
              <a:spcBef>
                <a:spcPts val="1800"/>
              </a:spcBef>
              <a:spcAft>
                <a:spcPct val="0"/>
              </a:spcAft>
              <a:defRPr/>
            </a:pPr>
            <a:r>
              <a:rPr lang="en-GB" sz="1600" dirty="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DD0EB257-7B1A-7E84-7327-B019DD43DAEF}"/>
              </a:ext>
            </a:extLst>
          </p:cNvPr>
          <p:cNvSpPr txBox="1"/>
          <p:nvPr/>
        </p:nvSpPr>
        <p:spPr>
          <a:xfrm rot="18200517">
            <a:off x="2365005" y="4023977"/>
            <a:ext cx="798617"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12</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5A0D5D4A-29DA-55F3-CAD4-D08267E14EBC}"/>
              </a:ext>
            </a:extLst>
          </p:cNvPr>
          <p:cNvSpPr txBox="1"/>
          <p:nvPr/>
        </p:nvSpPr>
        <p:spPr>
          <a:xfrm rot="17756662">
            <a:off x="3306529" y="4162729"/>
            <a:ext cx="748923"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9</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DB714CC5-E3A4-1D5D-E9A3-349671E27A70}"/>
              </a:ext>
            </a:extLst>
          </p:cNvPr>
          <p:cNvSpPr txBox="1"/>
          <p:nvPr/>
        </p:nvSpPr>
        <p:spPr>
          <a:xfrm rot="17565350">
            <a:off x="4254599" y="4383369"/>
            <a:ext cx="849913"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131DBA82-4568-CB42-DCAC-577C3D96B651}"/>
              </a:ext>
            </a:extLst>
          </p:cNvPr>
          <p:cNvSpPr txBox="1"/>
          <p:nvPr/>
        </p:nvSpPr>
        <p:spPr>
          <a:xfrm rot="17432857">
            <a:off x="5502381" y="4500692"/>
            <a:ext cx="699230"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0ED7F82E-5391-E011-884B-F343B90D3418}"/>
              </a:ext>
            </a:extLst>
          </p:cNvPr>
          <p:cNvSpPr/>
          <p:nvPr/>
        </p:nvSpPr>
        <p:spPr>
          <a:xfrm rot="17531065">
            <a:off x="5996857" y="5276782"/>
            <a:ext cx="1263182" cy="23843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14" name="TextBox 13">
            <a:extLst>
              <a:ext uri="{FF2B5EF4-FFF2-40B4-BE49-F238E27FC236}">
                <a16:creationId xmlns:a16="http://schemas.microsoft.com/office/drawing/2014/main" id="{2DDF97D6-17F4-821B-B30E-40EB3F387FC9}"/>
              </a:ext>
            </a:extLst>
          </p:cNvPr>
          <p:cNvSpPr txBox="1"/>
          <p:nvPr/>
        </p:nvSpPr>
        <p:spPr>
          <a:xfrm rot="17365661">
            <a:off x="6354706" y="4958167"/>
            <a:ext cx="761747" cy="261610"/>
          </a:xfrm>
          <a:prstGeom prst="rect">
            <a:avLst/>
          </a:prstGeom>
          <a:noFill/>
        </p:spPr>
        <p:txBody>
          <a:bodyPr wrap="non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D0570553-52C5-6604-6336-0188759F86EB}"/>
              </a:ext>
            </a:extLst>
          </p:cNvPr>
          <p:cNvSpPr txBox="1"/>
          <p:nvPr/>
        </p:nvSpPr>
        <p:spPr>
          <a:xfrm rot="18486189">
            <a:off x="1495287" y="3852107"/>
            <a:ext cx="798617"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15</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C9F96DEB-785F-3404-0B3A-C0B49FBA7663}"/>
              </a:ext>
            </a:extLst>
          </p:cNvPr>
          <p:cNvSpPr/>
          <p:nvPr/>
        </p:nvSpPr>
        <p:spPr>
          <a:xfrm rot="17992585">
            <a:off x="1536731" y="3641288"/>
            <a:ext cx="115325" cy="95445"/>
          </a:xfrm>
          <a:prstGeom prst="rect">
            <a:avLst/>
          </a:prstGeom>
          <a:solidFill>
            <a:srgbClr val="00101E"/>
          </a:solidFill>
          <a:ln>
            <a:solidFill>
              <a:srgbClr val="00101E"/>
            </a:solidFill>
          </a:ln>
        </p:spPr>
        <p:txBody>
          <a:bodyPr wrap="square" rtlCol="0" anchor="ctr">
            <a:spAutoFit/>
          </a:bodyPr>
          <a:lstStyle/>
          <a:p>
            <a:pPr algn="l"/>
            <a:endParaRPr lang="en-CH" sz="1600" dirty="0">
              <a:latin typeface="Helvetica" pitchFamily="2" charset="0"/>
            </a:endParaRPr>
          </a:p>
        </p:txBody>
      </p:sp>
      <p:sp>
        <p:nvSpPr>
          <p:cNvPr id="17" name="TextBox 16">
            <a:extLst>
              <a:ext uri="{FF2B5EF4-FFF2-40B4-BE49-F238E27FC236}">
                <a16:creationId xmlns:a16="http://schemas.microsoft.com/office/drawing/2014/main" id="{D498A33F-051A-4916-4003-C4B91166D705}"/>
              </a:ext>
            </a:extLst>
          </p:cNvPr>
          <p:cNvSpPr txBox="1"/>
          <p:nvPr/>
        </p:nvSpPr>
        <p:spPr>
          <a:xfrm rot="18321497">
            <a:off x="1429994" y="3589532"/>
            <a:ext cx="314510" cy="184666"/>
          </a:xfrm>
          <a:prstGeom prst="rect">
            <a:avLst/>
          </a:prstGeom>
          <a:noFill/>
        </p:spPr>
        <p:txBody>
          <a:bodyPr wrap="none" rtlCol="0">
            <a:spAutoFit/>
          </a:bodyPr>
          <a:lstStyle/>
          <a:p>
            <a:pPr marL="0">
              <a:spcBef>
                <a:spcPts val="3000"/>
              </a:spcBef>
            </a:pPr>
            <a:r>
              <a:rPr lang="en-CH" sz="600" dirty="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0956E921-F36A-E4AB-01FE-C9C978893CF3}"/>
              </a:ext>
            </a:extLst>
          </p:cNvPr>
          <p:cNvSpPr/>
          <p:nvPr/>
        </p:nvSpPr>
        <p:spPr>
          <a:xfrm rot="17992585">
            <a:off x="3298670" y="3983898"/>
            <a:ext cx="68211" cy="61642"/>
          </a:xfrm>
          <a:prstGeom prst="rect">
            <a:avLst/>
          </a:prstGeom>
          <a:solidFill>
            <a:srgbClr val="00101E"/>
          </a:solidFill>
          <a:ln>
            <a:solidFill>
              <a:schemeClr val="tx1"/>
            </a:solidFill>
          </a:ln>
        </p:spPr>
        <p:txBody>
          <a:bodyPr wrap="square" rtlCol="0" anchor="ctr">
            <a:spAutoFit/>
          </a:bodyPr>
          <a:lstStyle/>
          <a:p>
            <a:pPr algn="l"/>
            <a:endParaRPr lang="en-CH" sz="1600" dirty="0">
              <a:latin typeface="Helvetica" pitchFamily="2" charset="0"/>
            </a:endParaRPr>
          </a:p>
        </p:txBody>
      </p:sp>
    </p:spTree>
    <p:extLst>
      <p:ext uri="{BB962C8B-B14F-4D97-AF65-F5344CB8AC3E}">
        <p14:creationId xmlns:p14="http://schemas.microsoft.com/office/powerpoint/2010/main" val="23845525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6D82E1-DE21-89CF-AF45-3170AC96D743}"/>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C9FBA915-B8EC-2345-B97D-A7F6E11796DA}"/>
              </a:ext>
            </a:extLst>
          </p:cNvPr>
          <p:cNvSpPr>
            <a:spLocks noGrp="1"/>
          </p:cNvSpPr>
          <p:nvPr>
            <p:ph type="sldNum" sz="quarter" idx="4"/>
          </p:nvPr>
        </p:nvSpPr>
        <p:spPr/>
        <p:txBody>
          <a:bodyPr/>
          <a:lstStyle/>
          <a:p>
            <a:pPr>
              <a:defRPr/>
            </a:pPr>
            <a:fld id="{611C2F03-9E95-40C9-A99F-3C4F7EE8CF2A}" type="slidenum">
              <a:rPr lang="en-GB" smtClean="0"/>
              <a:pPr>
                <a:defRPr/>
              </a:pPr>
              <a:t>7</a:t>
            </a:fld>
            <a:endParaRPr lang="en-GB"/>
          </a:p>
        </p:txBody>
      </p:sp>
      <p:pic>
        <p:nvPicPr>
          <p:cNvPr id="8194" name="Picture 2">
            <a:extLst>
              <a:ext uri="{FF2B5EF4-FFF2-40B4-BE49-F238E27FC236}">
                <a16:creationId xmlns:a16="http://schemas.microsoft.com/office/drawing/2014/main" id="{0EA80BE8-A879-8034-9D23-D254390AB5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 y="60010"/>
            <a:ext cx="8762669" cy="67625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B3EED27-219F-7748-C212-7BEF4E46C678}"/>
              </a:ext>
            </a:extLst>
          </p:cNvPr>
          <p:cNvSpPr/>
          <p:nvPr/>
        </p:nvSpPr>
        <p:spPr>
          <a:xfrm>
            <a:off x="5954799" y="116152"/>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5" name="Rectangle 4">
            <a:extLst>
              <a:ext uri="{FF2B5EF4-FFF2-40B4-BE49-F238E27FC236}">
                <a16:creationId xmlns:a16="http://schemas.microsoft.com/office/drawing/2014/main" id="{F9751653-7F74-91FA-2BDF-42EAB9C27057}"/>
              </a:ext>
            </a:extLst>
          </p:cNvPr>
          <p:cNvSpPr/>
          <p:nvPr/>
        </p:nvSpPr>
        <p:spPr>
          <a:xfrm>
            <a:off x="5957071" y="132073"/>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6" name="Rectangle 5">
            <a:extLst>
              <a:ext uri="{FF2B5EF4-FFF2-40B4-BE49-F238E27FC236}">
                <a16:creationId xmlns:a16="http://schemas.microsoft.com/office/drawing/2014/main" id="{7EE36980-4A75-B04C-C75B-BCDB2846429F}"/>
              </a:ext>
            </a:extLst>
          </p:cNvPr>
          <p:cNvSpPr/>
          <p:nvPr/>
        </p:nvSpPr>
        <p:spPr>
          <a:xfrm>
            <a:off x="6082175" y="47912"/>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E7DAA8E1-4333-D679-154F-365C5A2D9520}"/>
              </a:ext>
            </a:extLst>
          </p:cNvPr>
          <p:cNvSpPr/>
          <p:nvPr/>
        </p:nvSpPr>
        <p:spPr>
          <a:xfrm>
            <a:off x="6441745" y="59135"/>
            <a:ext cx="416255" cy="152400"/>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9" name="TextBox 8">
            <a:extLst>
              <a:ext uri="{FF2B5EF4-FFF2-40B4-BE49-F238E27FC236}">
                <a16:creationId xmlns:a16="http://schemas.microsoft.com/office/drawing/2014/main" id="{F523E67E-5115-D686-1AB6-09821AE8D05F}"/>
              </a:ext>
            </a:extLst>
          </p:cNvPr>
          <p:cNvSpPr txBox="1"/>
          <p:nvPr/>
        </p:nvSpPr>
        <p:spPr>
          <a:xfrm>
            <a:off x="7478973" y="464024"/>
            <a:ext cx="4063266" cy="461665"/>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dirty="0">
                <a:ln>
                  <a:noFill/>
                </a:ln>
                <a:solidFill>
                  <a:schemeClr val="bg1"/>
                </a:solidFill>
                <a:effectLst/>
                <a:uLnTx/>
                <a:uFillTx/>
                <a:latin typeface="Helvetica" pitchFamily="2" charset="0"/>
                <a:ea typeface="Trebuchet MS" pitchFamily="-84" charset="0"/>
                <a:cs typeface="Helvetica Light"/>
              </a:rPr>
              <a:t>The Standard Model</a:t>
            </a:r>
            <a:endParaRPr kumimoji="0" lang="de-DE" sz="2400" b="0" i="0" u="none" strike="noStrike" kern="1200" cap="none" spc="0" normalizeH="0" baseline="0" dirty="0">
              <a:ln>
                <a:noFill/>
              </a:ln>
              <a:solidFill>
                <a:schemeClr val="bg1"/>
              </a:solidFill>
              <a:effectLst/>
              <a:uLnTx/>
              <a:uFillTx/>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453E561C-8F3D-EAF9-C73D-BCE63E0D99D8}"/>
              </a:ext>
            </a:extLst>
          </p:cNvPr>
          <p:cNvSpPr/>
          <p:nvPr/>
        </p:nvSpPr>
        <p:spPr>
          <a:xfrm>
            <a:off x="8097390" y="1081249"/>
            <a:ext cx="3107422" cy="1077218"/>
          </a:xfrm>
          <a:prstGeom prst="rect">
            <a:avLst/>
          </a:prstGeom>
        </p:spPr>
        <p:txBody>
          <a:bodyPr wrap="square">
            <a:spAutoFit/>
          </a:bodyPr>
          <a:lstStyle/>
          <a:p>
            <a:pPr lvl="0" defTabSz="457200" fontAlgn="base">
              <a:spcBef>
                <a:spcPts val="1800"/>
              </a:spcBef>
              <a:spcAft>
                <a:spcPct val="0"/>
              </a:spcAft>
              <a:defRPr/>
            </a:pPr>
            <a:r>
              <a:rPr lang="en-GB" sz="1600" dirty="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DD0EB257-7B1A-7E84-7327-B019DD43DAEF}"/>
              </a:ext>
            </a:extLst>
          </p:cNvPr>
          <p:cNvSpPr txBox="1"/>
          <p:nvPr/>
        </p:nvSpPr>
        <p:spPr>
          <a:xfrm rot="18200517">
            <a:off x="2365005" y="4023977"/>
            <a:ext cx="798617"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12</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5A0D5D4A-29DA-55F3-CAD4-D08267E14EBC}"/>
              </a:ext>
            </a:extLst>
          </p:cNvPr>
          <p:cNvSpPr txBox="1"/>
          <p:nvPr/>
        </p:nvSpPr>
        <p:spPr>
          <a:xfrm rot="17756662">
            <a:off x="3306529" y="4162729"/>
            <a:ext cx="748923"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9</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DB714CC5-E3A4-1D5D-E9A3-349671E27A70}"/>
              </a:ext>
            </a:extLst>
          </p:cNvPr>
          <p:cNvSpPr txBox="1"/>
          <p:nvPr/>
        </p:nvSpPr>
        <p:spPr>
          <a:xfrm rot="17565350">
            <a:off x="4254599" y="4383369"/>
            <a:ext cx="849913"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131DBA82-4568-CB42-DCAC-577C3D96B651}"/>
              </a:ext>
            </a:extLst>
          </p:cNvPr>
          <p:cNvSpPr txBox="1"/>
          <p:nvPr/>
        </p:nvSpPr>
        <p:spPr>
          <a:xfrm rot="17432857">
            <a:off x="5502381" y="4500692"/>
            <a:ext cx="699230"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0ED7F82E-5391-E011-884B-F343B90D3418}"/>
              </a:ext>
            </a:extLst>
          </p:cNvPr>
          <p:cNvSpPr/>
          <p:nvPr/>
        </p:nvSpPr>
        <p:spPr>
          <a:xfrm rot="17531065">
            <a:off x="5996857" y="5276782"/>
            <a:ext cx="1263182" cy="23843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14" name="TextBox 13">
            <a:extLst>
              <a:ext uri="{FF2B5EF4-FFF2-40B4-BE49-F238E27FC236}">
                <a16:creationId xmlns:a16="http://schemas.microsoft.com/office/drawing/2014/main" id="{2DDF97D6-17F4-821B-B30E-40EB3F387FC9}"/>
              </a:ext>
            </a:extLst>
          </p:cNvPr>
          <p:cNvSpPr txBox="1"/>
          <p:nvPr/>
        </p:nvSpPr>
        <p:spPr>
          <a:xfrm rot="17365661">
            <a:off x="6354706" y="4958167"/>
            <a:ext cx="761747" cy="261610"/>
          </a:xfrm>
          <a:prstGeom prst="rect">
            <a:avLst/>
          </a:prstGeom>
          <a:noFill/>
        </p:spPr>
        <p:txBody>
          <a:bodyPr wrap="non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D0570553-52C5-6604-6336-0188759F86EB}"/>
              </a:ext>
            </a:extLst>
          </p:cNvPr>
          <p:cNvSpPr txBox="1"/>
          <p:nvPr/>
        </p:nvSpPr>
        <p:spPr>
          <a:xfrm rot="18486189">
            <a:off x="1495287" y="3852107"/>
            <a:ext cx="798617"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15</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C9F96DEB-785F-3404-0B3A-C0B49FBA7663}"/>
              </a:ext>
            </a:extLst>
          </p:cNvPr>
          <p:cNvSpPr/>
          <p:nvPr/>
        </p:nvSpPr>
        <p:spPr>
          <a:xfrm rot="17992585">
            <a:off x="1536731" y="3641288"/>
            <a:ext cx="115325" cy="95445"/>
          </a:xfrm>
          <a:prstGeom prst="rect">
            <a:avLst/>
          </a:prstGeom>
          <a:solidFill>
            <a:srgbClr val="00101E"/>
          </a:solidFill>
          <a:ln>
            <a:solidFill>
              <a:srgbClr val="00101E"/>
            </a:solidFill>
          </a:ln>
        </p:spPr>
        <p:txBody>
          <a:bodyPr wrap="square" rtlCol="0" anchor="ctr">
            <a:spAutoFit/>
          </a:bodyPr>
          <a:lstStyle/>
          <a:p>
            <a:pPr algn="l"/>
            <a:endParaRPr lang="en-CH" sz="1600" dirty="0">
              <a:latin typeface="Helvetica" pitchFamily="2" charset="0"/>
            </a:endParaRPr>
          </a:p>
        </p:txBody>
      </p:sp>
      <p:sp>
        <p:nvSpPr>
          <p:cNvPr id="17" name="TextBox 16">
            <a:extLst>
              <a:ext uri="{FF2B5EF4-FFF2-40B4-BE49-F238E27FC236}">
                <a16:creationId xmlns:a16="http://schemas.microsoft.com/office/drawing/2014/main" id="{D498A33F-051A-4916-4003-C4B91166D705}"/>
              </a:ext>
            </a:extLst>
          </p:cNvPr>
          <p:cNvSpPr txBox="1"/>
          <p:nvPr/>
        </p:nvSpPr>
        <p:spPr>
          <a:xfrm rot="18321497">
            <a:off x="1429994" y="3589532"/>
            <a:ext cx="314510" cy="184666"/>
          </a:xfrm>
          <a:prstGeom prst="rect">
            <a:avLst/>
          </a:prstGeom>
          <a:noFill/>
        </p:spPr>
        <p:txBody>
          <a:bodyPr wrap="none" rtlCol="0">
            <a:spAutoFit/>
          </a:bodyPr>
          <a:lstStyle/>
          <a:p>
            <a:pPr marL="0">
              <a:spcBef>
                <a:spcPts val="3000"/>
              </a:spcBef>
            </a:pPr>
            <a:r>
              <a:rPr lang="en-CH" sz="600" dirty="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0956E921-F36A-E4AB-01FE-C9C978893CF3}"/>
              </a:ext>
            </a:extLst>
          </p:cNvPr>
          <p:cNvSpPr/>
          <p:nvPr/>
        </p:nvSpPr>
        <p:spPr>
          <a:xfrm rot="17992585">
            <a:off x="3298670" y="3983898"/>
            <a:ext cx="68211" cy="61642"/>
          </a:xfrm>
          <a:prstGeom prst="rect">
            <a:avLst/>
          </a:prstGeom>
          <a:solidFill>
            <a:srgbClr val="00101E"/>
          </a:solidFill>
          <a:ln>
            <a:solidFill>
              <a:schemeClr val="tx1"/>
            </a:solidFill>
          </a:ln>
        </p:spPr>
        <p:txBody>
          <a:bodyPr wrap="square" rtlCol="0" anchor="ctr">
            <a:spAutoFit/>
          </a:bodyPr>
          <a:lstStyle/>
          <a:p>
            <a:pPr algn="l"/>
            <a:endParaRPr lang="en-CH" sz="1600" dirty="0">
              <a:latin typeface="Helvetica" pitchFamily="2" charset="0"/>
            </a:endParaRPr>
          </a:p>
        </p:txBody>
      </p:sp>
      <p:sp>
        <p:nvSpPr>
          <p:cNvPr id="20" name="TextBox 19">
            <a:extLst>
              <a:ext uri="{FF2B5EF4-FFF2-40B4-BE49-F238E27FC236}">
                <a16:creationId xmlns:a16="http://schemas.microsoft.com/office/drawing/2014/main" id="{38124335-1E2E-6729-EDC6-0A62EFB5C4EF}"/>
              </a:ext>
            </a:extLst>
          </p:cNvPr>
          <p:cNvSpPr txBox="1"/>
          <p:nvPr/>
        </p:nvSpPr>
        <p:spPr>
          <a:xfrm>
            <a:off x="191404" y="2503015"/>
            <a:ext cx="2057487" cy="630942"/>
          </a:xfrm>
          <a:prstGeom prst="rect">
            <a:avLst/>
          </a:prstGeom>
          <a:solidFill>
            <a:schemeClr val="tx1">
              <a:alpha val="71000"/>
            </a:schemeClr>
          </a:solidFill>
        </p:spPr>
        <p:txBody>
          <a:bodyPr wrap="none" rtlCol="0">
            <a:spAutoFit/>
          </a:bodyPr>
          <a:lstStyle/>
          <a:p>
            <a:pPr marL="0" algn="ctr">
              <a:spcBef>
                <a:spcPts val="3000"/>
              </a:spcBef>
            </a:pPr>
            <a:r>
              <a:rPr lang="en-GB" sz="1600" b="1" dirty="0">
                <a:solidFill>
                  <a:srgbClr val="FFFF00"/>
                </a:solidFill>
                <a:latin typeface="Helvetica" pitchFamily="2" charset="0"/>
                <a:ea typeface="Helvetica Light" charset="0"/>
                <a:cs typeface="Helvetica Light" charset="0"/>
                <a:sym typeface="Wingdings" pitchFamily="2" charset="2"/>
              </a:rPr>
              <a:t>Matter ~ Antimatter</a:t>
            </a:r>
          </a:p>
          <a:p>
            <a:pPr marL="0" algn="ctr">
              <a:spcBef>
                <a:spcPts val="600"/>
              </a:spcBef>
            </a:pPr>
            <a:r>
              <a:rPr lang="en-GB" sz="1400" b="1" dirty="0">
                <a:solidFill>
                  <a:srgbClr val="FFFF00"/>
                </a:solidFill>
                <a:latin typeface="Symbol" pitchFamily="2" charset="2"/>
                <a:ea typeface="Helvetica Light" charset="0"/>
                <a:cs typeface="Helvetica Light" charset="0"/>
                <a:sym typeface="Wingdings" pitchFamily="2" charset="2"/>
              </a:rPr>
              <a:t>®</a:t>
            </a:r>
            <a:r>
              <a:rPr lang="en-GB" sz="1400" b="1" dirty="0">
                <a:solidFill>
                  <a:srgbClr val="FFFF00"/>
                </a:solidFill>
                <a:latin typeface="Helvetica" pitchFamily="2" charset="0"/>
                <a:ea typeface="Helvetica Light" charset="0"/>
                <a:cs typeface="Helvetica Light" charset="0"/>
                <a:sym typeface="Wingdings" pitchFamily="2" charset="2"/>
              </a:rPr>
              <a:t> Annihilation</a:t>
            </a:r>
          </a:p>
        </p:txBody>
      </p:sp>
      <p:sp>
        <p:nvSpPr>
          <p:cNvPr id="21" name="TextBox 20">
            <a:extLst>
              <a:ext uri="{FF2B5EF4-FFF2-40B4-BE49-F238E27FC236}">
                <a16:creationId xmlns:a16="http://schemas.microsoft.com/office/drawing/2014/main" id="{FA5E2CB6-C8BF-46E5-B7D9-BBF98E64A538}"/>
              </a:ext>
            </a:extLst>
          </p:cNvPr>
          <p:cNvSpPr txBox="1"/>
          <p:nvPr/>
        </p:nvSpPr>
        <p:spPr>
          <a:xfrm>
            <a:off x="4704463" y="2503015"/>
            <a:ext cx="1912704" cy="338554"/>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(very little) matter</a:t>
            </a:r>
          </a:p>
        </p:txBody>
      </p:sp>
      <p:sp>
        <p:nvSpPr>
          <p:cNvPr id="22" name="Rectangle 21">
            <a:extLst>
              <a:ext uri="{FF2B5EF4-FFF2-40B4-BE49-F238E27FC236}">
                <a16:creationId xmlns:a16="http://schemas.microsoft.com/office/drawing/2014/main" id="{62E8A6A4-2732-6357-44EC-08813C1228C3}"/>
              </a:ext>
            </a:extLst>
          </p:cNvPr>
          <p:cNvSpPr/>
          <p:nvPr/>
        </p:nvSpPr>
        <p:spPr>
          <a:xfrm>
            <a:off x="8098388" y="2492659"/>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But something is odd: why is there only matter left in the universe?</a:t>
            </a:r>
          </a:p>
        </p:txBody>
      </p:sp>
    </p:spTree>
    <p:extLst>
      <p:ext uri="{BB962C8B-B14F-4D97-AF65-F5344CB8AC3E}">
        <p14:creationId xmlns:p14="http://schemas.microsoft.com/office/powerpoint/2010/main" val="197899316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6D82E1-DE21-89CF-AF45-3170AC96D743}"/>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C9FBA915-B8EC-2345-B97D-A7F6E11796DA}"/>
              </a:ext>
            </a:extLst>
          </p:cNvPr>
          <p:cNvSpPr>
            <a:spLocks noGrp="1"/>
          </p:cNvSpPr>
          <p:nvPr>
            <p:ph type="sldNum" sz="quarter" idx="4"/>
          </p:nvPr>
        </p:nvSpPr>
        <p:spPr/>
        <p:txBody>
          <a:bodyPr/>
          <a:lstStyle/>
          <a:p>
            <a:pPr>
              <a:defRPr/>
            </a:pPr>
            <a:fld id="{611C2F03-9E95-40C9-A99F-3C4F7EE8CF2A}" type="slidenum">
              <a:rPr lang="en-GB" smtClean="0"/>
              <a:pPr>
                <a:defRPr/>
              </a:pPr>
              <a:t>8</a:t>
            </a:fld>
            <a:endParaRPr lang="en-GB"/>
          </a:p>
        </p:txBody>
      </p:sp>
      <p:pic>
        <p:nvPicPr>
          <p:cNvPr id="8194" name="Picture 2">
            <a:extLst>
              <a:ext uri="{FF2B5EF4-FFF2-40B4-BE49-F238E27FC236}">
                <a16:creationId xmlns:a16="http://schemas.microsoft.com/office/drawing/2014/main" id="{0EA80BE8-A879-8034-9D23-D254390AB5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 y="60010"/>
            <a:ext cx="8762669" cy="67625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B3EED27-219F-7748-C212-7BEF4E46C678}"/>
              </a:ext>
            </a:extLst>
          </p:cNvPr>
          <p:cNvSpPr/>
          <p:nvPr/>
        </p:nvSpPr>
        <p:spPr>
          <a:xfrm>
            <a:off x="5954799" y="116152"/>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5" name="Rectangle 4">
            <a:extLst>
              <a:ext uri="{FF2B5EF4-FFF2-40B4-BE49-F238E27FC236}">
                <a16:creationId xmlns:a16="http://schemas.microsoft.com/office/drawing/2014/main" id="{F9751653-7F74-91FA-2BDF-42EAB9C27057}"/>
              </a:ext>
            </a:extLst>
          </p:cNvPr>
          <p:cNvSpPr/>
          <p:nvPr/>
        </p:nvSpPr>
        <p:spPr>
          <a:xfrm>
            <a:off x="5957071" y="132073"/>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6" name="Rectangle 5">
            <a:extLst>
              <a:ext uri="{FF2B5EF4-FFF2-40B4-BE49-F238E27FC236}">
                <a16:creationId xmlns:a16="http://schemas.microsoft.com/office/drawing/2014/main" id="{7EE36980-4A75-B04C-C75B-BCDB2846429F}"/>
              </a:ext>
            </a:extLst>
          </p:cNvPr>
          <p:cNvSpPr/>
          <p:nvPr/>
        </p:nvSpPr>
        <p:spPr>
          <a:xfrm>
            <a:off x="6082175" y="47912"/>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E7DAA8E1-4333-D679-154F-365C5A2D9520}"/>
              </a:ext>
            </a:extLst>
          </p:cNvPr>
          <p:cNvSpPr/>
          <p:nvPr/>
        </p:nvSpPr>
        <p:spPr>
          <a:xfrm>
            <a:off x="6441745" y="59135"/>
            <a:ext cx="416255" cy="152400"/>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9" name="TextBox 8">
            <a:extLst>
              <a:ext uri="{FF2B5EF4-FFF2-40B4-BE49-F238E27FC236}">
                <a16:creationId xmlns:a16="http://schemas.microsoft.com/office/drawing/2014/main" id="{F523E67E-5115-D686-1AB6-09821AE8D05F}"/>
              </a:ext>
            </a:extLst>
          </p:cNvPr>
          <p:cNvSpPr txBox="1"/>
          <p:nvPr/>
        </p:nvSpPr>
        <p:spPr>
          <a:xfrm>
            <a:off x="7478973" y="464024"/>
            <a:ext cx="4063266" cy="461665"/>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dirty="0">
                <a:ln>
                  <a:noFill/>
                </a:ln>
                <a:solidFill>
                  <a:schemeClr val="bg1"/>
                </a:solidFill>
                <a:effectLst/>
                <a:uLnTx/>
                <a:uFillTx/>
                <a:latin typeface="Helvetica" pitchFamily="2" charset="0"/>
                <a:ea typeface="Trebuchet MS" pitchFamily="-84" charset="0"/>
                <a:cs typeface="Helvetica Light"/>
              </a:rPr>
              <a:t>The Standard Model</a:t>
            </a:r>
            <a:endParaRPr kumimoji="0" lang="de-DE" sz="2400" b="0" i="0" u="none" strike="noStrike" kern="1200" cap="none" spc="0" normalizeH="0" baseline="0" dirty="0">
              <a:ln>
                <a:noFill/>
              </a:ln>
              <a:solidFill>
                <a:schemeClr val="bg1"/>
              </a:solidFill>
              <a:effectLst/>
              <a:uLnTx/>
              <a:uFillTx/>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453E561C-8F3D-EAF9-C73D-BCE63E0D99D8}"/>
              </a:ext>
            </a:extLst>
          </p:cNvPr>
          <p:cNvSpPr/>
          <p:nvPr/>
        </p:nvSpPr>
        <p:spPr>
          <a:xfrm>
            <a:off x="8097390" y="1081249"/>
            <a:ext cx="3107422" cy="1077218"/>
          </a:xfrm>
          <a:prstGeom prst="rect">
            <a:avLst/>
          </a:prstGeom>
        </p:spPr>
        <p:txBody>
          <a:bodyPr wrap="square">
            <a:spAutoFit/>
          </a:bodyPr>
          <a:lstStyle/>
          <a:p>
            <a:pPr lvl="0" defTabSz="457200" fontAlgn="base">
              <a:spcBef>
                <a:spcPts val="1800"/>
              </a:spcBef>
              <a:spcAft>
                <a:spcPct val="0"/>
              </a:spcAft>
              <a:defRPr/>
            </a:pPr>
            <a:r>
              <a:rPr lang="en-GB" sz="1600" dirty="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DD0EB257-7B1A-7E84-7327-B019DD43DAEF}"/>
              </a:ext>
            </a:extLst>
          </p:cNvPr>
          <p:cNvSpPr txBox="1"/>
          <p:nvPr/>
        </p:nvSpPr>
        <p:spPr>
          <a:xfrm rot="18200517">
            <a:off x="2365005" y="4023977"/>
            <a:ext cx="798617"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12</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5A0D5D4A-29DA-55F3-CAD4-D08267E14EBC}"/>
              </a:ext>
            </a:extLst>
          </p:cNvPr>
          <p:cNvSpPr txBox="1"/>
          <p:nvPr/>
        </p:nvSpPr>
        <p:spPr>
          <a:xfrm rot="17756662">
            <a:off x="3306529" y="4162729"/>
            <a:ext cx="748923"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9</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DB714CC5-E3A4-1D5D-E9A3-349671E27A70}"/>
              </a:ext>
            </a:extLst>
          </p:cNvPr>
          <p:cNvSpPr txBox="1"/>
          <p:nvPr/>
        </p:nvSpPr>
        <p:spPr>
          <a:xfrm rot="17565350">
            <a:off x="4254599" y="4383369"/>
            <a:ext cx="849913"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131DBA82-4568-CB42-DCAC-577C3D96B651}"/>
              </a:ext>
            </a:extLst>
          </p:cNvPr>
          <p:cNvSpPr txBox="1"/>
          <p:nvPr/>
        </p:nvSpPr>
        <p:spPr>
          <a:xfrm rot="17432857">
            <a:off x="5502381" y="4500692"/>
            <a:ext cx="699230"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0ED7F82E-5391-E011-884B-F343B90D3418}"/>
              </a:ext>
            </a:extLst>
          </p:cNvPr>
          <p:cNvSpPr/>
          <p:nvPr/>
        </p:nvSpPr>
        <p:spPr>
          <a:xfrm rot="17531065">
            <a:off x="5996857" y="5276782"/>
            <a:ext cx="1263182" cy="23843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14" name="TextBox 13">
            <a:extLst>
              <a:ext uri="{FF2B5EF4-FFF2-40B4-BE49-F238E27FC236}">
                <a16:creationId xmlns:a16="http://schemas.microsoft.com/office/drawing/2014/main" id="{2DDF97D6-17F4-821B-B30E-40EB3F387FC9}"/>
              </a:ext>
            </a:extLst>
          </p:cNvPr>
          <p:cNvSpPr txBox="1"/>
          <p:nvPr/>
        </p:nvSpPr>
        <p:spPr>
          <a:xfrm rot="17365661">
            <a:off x="6354706" y="4958167"/>
            <a:ext cx="761747" cy="261610"/>
          </a:xfrm>
          <a:prstGeom prst="rect">
            <a:avLst/>
          </a:prstGeom>
          <a:noFill/>
        </p:spPr>
        <p:txBody>
          <a:bodyPr wrap="non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D0570553-52C5-6604-6336-0188759F86EB}"/>
              </a:ext>
            </a:extLst>
          </p:cNvPr>
          <p:cNvSpPr txBox="1"/>
          <p:nvPr/>
        </p:nvSpPr>
        <p:spPr>
          <a:xfrm rot="18486189">
            <a:off x="1495287" y="3852107"/>
            <a:ext cx="798617"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15</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C9F96DEB-785F-3404-0B3A-C0B49FBA7663}"/>
              </a:ext>
            </a:extLst>
          </p:cNvPr>
          <p:cNvSpPr/>
          <p:nvPr/>
        </p:nvSpPr>
        <p:spPr>
          <a:xfrm rot="17992585">
            <a:off x="1536731" y="3641288"/>
            <a:ext cx="115325" cy="95445"/>
          </a:xfrm>
          <a:prstGeom prst="rect">
            <a:avLst/>
          </a:prstGeom>
          <a:solidFill>
            <a:srgbClr val="00101E"/>
          </a:solidFill>
          <a:ln>
            <a:solidFill>
              <a:srgbClr val="00101E"/>
            </a:solidFill>
          </a:ln>
        </p:spPr>
        <p:txBody>
          <a:bodyPr wrap="square" rtlCol="0" anchor="ctr">
            <a:spAutoFit/>
          </a:bodyPr>
          <a:lstStyle/>
          <a:p>
            <a:pPr algn="l"/>
            <a:endParaRPr lang="en-CH" sz="1600" dirty="0">
              <a:latin typeface="Helvetica" pitchFamily="2" charset="0"/>
            </a:endParaRPr>
          </a:p>
        </p:txBody>
      </p:sp>
      <p:sp>
        <p:nvSpPr>
          <p:cNvPr id="17" name="TextBox 16">
            <a:extLst>
              <a:ext uri="{FF2B5EF4-FFF2-40B4-BE49-F238E27FC236}">
                <a16:creationId xmlns:a16="http://schemas.microsoft.com/office/drawing/2014/main" id="{D498A33F-051A-4916-4003-C4B91166D705}"/>
              </a:ext>
            </a:extLst>
          </p:cNvPr>
          <p:cNvSpPr txBox="1"/>
          <p:nvPr/>
        </p:nvSpPr>
        <p:spPr>
          <a:xfrm rot="18321497">
            <a:off x="1429994" y="3589532"/>
            <a:ext cx="314510" cy="184666"/>
          </a:xfrm>
          <a:prstGeom prst="rect">
            <a:avLst/>
          </a:prstGeom>
          <a:noFill/>
        </p:spPr>
        <p:txBody>
          <a:bodyPr wrap="none" rtlCol="0">
            <a:spAutoFit/>
          </a:bodyPr>
          <a:lstStyle/>
          <a:p>
            <a:pPr marL="0">
              <a:spcBef>
                <a:spcPts val="3000"/>
              </a:spcBef>
            </a:pPr>
            <a:r>
              <a:rPr lang="en-CH" sz="600" dirty="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0956E921-F36A-E4AB-01FE-C9C978893CF3}"/>
              </a:ext>
            </a:extLst>
          </p:cNvPr>
          <p:cNvSpPr/>
          <p:nvPr/>
        </p:nvSpPr>
        <p:spPr>
          <a:xfrm rot="17992585">
            <a:off x="3298670" y="3983898"/>
            <a:ext cx="68211" cy="61642"/>
          </a:xfrm>
          <a:prstGeom prst="rect">
            <a:avLst/>
          </a:prstGeom>
          <a:solidFill>
            <a:srgbClr val="00101E"/>
          </a:solidFill>
          <a:ln>
            <a:solidFill>
              <a:schemeClr val="tx1"/>
            </a:solidFill>
          </a:ln>
        </p:spPr>
        <p:txBody>
          <a:bodyPr wrap="square" rtlCol="0" anchor="ctr">
            <a:spAutoFit/>
          </a:bodyPr>
          <a:lstStyle/>
          <a:p>
            <a:pPr algn="l"/>
            <a:endParaRPr lang="en-CH" sz="1600" dirty="0">
              <a:latin typeface="Helvetica" pitchFamily="2" charset="0"/>
            </a:endParaRPr>
          </a:p>
        </p:txBody>
      </p:sp>
      <p:sp>
        <p:nvSpPr>
          <p:cNvPr id="20" name="TextBox 19">
            <a:extLst>
              <a:ext uri="{FF2B5EF4-FFF2-40B4-BE49-F238E27FC236}">
                <a16:creationId xmlns:a16="http://schemas.microsoft.com/office/drawing/2014/main" id="{38124335-1E2E-6729-EDC6-0A62EFB5C4EF}"/>
              </a:ext>
            </a:extLst>
          </p:cNvPr>
          <p:cNvSpPr txBox="1"/>
          <p:nvPr/>
        </p:nvSpPr>
        <p:spPr>
          <a:xfrm>
            <a:off x="191404" y="2503015"/>
            <a:ext cx="2057487" cy="630942"/>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Matter ~ Antimatter</a:t>
            </a:r>
          </a:p>
          <a:p>
            <a:pPr marL="0" algn="ctr">
              <a:spcBef>
                <a:spcPts val="600"/>
              </a:spcBef>
            </a:pPr>
            <a:r>
              <a:rPr lang="en-GB" sz="1400" b="1">
                <a:solidFill>
                  <a:srgbClr val="FFFF00"/>
                </a:solidFill>
                <a:latin typeface="Symbol" pitchFamily="2" charset="2"/>
                <a:ea typeface="Helvetica Light" charset="0"/>
                <a:cs typeface="Helvetica Light" charset="0"/>
                <a:sym typeface="Wingdings" pitchFamily="2" charset="2"/>
              </a:rPr>
              <a:t>®</a:t>
            </a:r>
            <a:r>
              <a:rPr lang="en-GB" sz="1400" b="1">
                <a:solidFill>
                  <a:srgbClr val="FFFF00"/>
                </a:solidFill>
                <a:latin typeface="Helvetica" pitchFamily="2" charset="0"/>
                <a:ea typeface="Helvetica Light" charset="0"/>
                <a:cs typeface="Helvetica Light" charset="0"/>
                <a:sym typeface="Wingdings" pitchFamily="2" charset="2"/>
              </a:rPr>
              <a:t> Annihilation</a:t>
            </a:r>
          </a:p>
        </p:txBody>
      </p:sp>
      <p:sp>
        <p:nvSpPr>
          <p:cNvPr id="21" name="TextBox 20">
            <a:extLst>
              <a:ext uri="{FF2B5EF4-FFF2-40B4-BE49-F238E27FC236}">
                <a16:creationId xmlns:a16="http://schemas.microsoft.com/office/drawing/2014/main" id="{FA5E2CB6-C8BF-46E5-B7D9-BBF98E64A538}"/>
              </a:ext>
            </a:extLst>
          </p:cNvPr>
          <p:cNvSpPr txBox="1"/>
          <p:nvPr/>
        </p:nvSpPr>
        <p:spPr>
          <a:xfrm>
            <a:off x="4704463" y="2503015"/>
            <a:ext cx="1912704" cy="338554"/>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(very little) matter</a:t>
            </a:r>
          </a:p>
        </p:txBody>
      </p:sp>
      <p:sp>
        <p:nvSpPr>
          <p:cNvPr id="22" name="Rectangle 21">
            <a:extLst>
              <a:ext uri="{FF2B5EF4-FFF2-40B4-BE49-F238E27FC236}">
                <a16:creationId xmlns:a16="http://schemas.microsoft.com/office/drawing/2014/main" id="{62E8A6A4-2732-6357-44EC-08813C1228C3}"/>
              </a:ext>
            </a:extLst>
          </p:cNvPr>
          <p:cNvSpPr/>
          <p:nvPr/>
        </p:nvSpPr>
        <p:spPr>
          <a:xfrm>
            <a:off x="8098388" y="2492659"/>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But something is odd: why is there only matter left in the universe?</a:t>
            </a:r>
          </a:p>
        </p:txBody>
      </p:sp>
      <p:sp>
        <p:nvSpPr>
          <p:cNvPr id="23" name="Rounded Rectangle 22">
            <a:extLst>
              <a:ext uri="{FF2B5EF4-FFF2-40B4-BE49-F238E27FC236}">
                <a16:creationId xmlns:a16="http://schemas.microsoft.com/office/drawing/2014/main" id="{7CEF7949-F105-770E-8F99-EF716C628320}"/>
              </a:ext>
            </a:extLst>
          </p:cNvPr>
          <p:cNvSpPr/>
          <p:nvPr/>
        </p:nvSpPr>
        <p:spPr>
          <a:xfrm>
            <a:off x="91026" y="3281337"/>
            <a:ext cx="7701845" cy="911128"/>
          </a:xfrm>
          <a:prstGeom prst="roundRect">
            <a:avLst>
              <a:gd name="adj" fmla="val 0"/>
            </a:avLst>
          </a:prstGeom>
          <a:solidFill>
            <a:schemeClr val="tx1">
              <a:alpha val="67000"/>
            </a:schemeClr>
          </a:solidFill>
        </p:spPr>
        <p:txBody>
          <a:bodyPr wrap="square" rtlCol="0" anchor="ctr">
            <a:spAutoFit/>
          </a:bodyPr>
          <a:lstStyle/>
          <a:p>
            <a:pPr algn="l"/>
            <a:endParaRPr lang="en-CH" sz="1600">
              <a:latin typeface="Helvetica" pitchFamily="2" charset="0"/>
            </a:endParaRPr>
          </a:p>
        </p:txBody>
      </p:sp>
      <p:cxnSp>
        <p:nvCxnSpPr>
          <p:cNvPr id="24" name="Straight Arrow Connector 23">
            <a:extLst>
              <a:ext uri="{FF2B5EF4-FFF2-40B4-BE49-F238E27FC236}">
                <a16:creationId xmlns:a16="http://schemas.microsoft.com/office/drawing/2014/main" id="{F64E044B-D79C-E4CE-33DA-9ED91A5DE43B}"/>
              </a:ext>
            </a:extLst>
          </p:cNvPr>
          <p:cNvCxnSpPr>
            <a:cxnSpLocks/>
          </p:cNvCxnSpPr>
          <p:nvPr/>
        </p:nvCxnSpPr>
        <p:spPr>
          <a:xfrm>
            <a:off x="692276" y="3729001"/>
            <a:ext cx="2077059" cy="0"/>
          </a:xfrm>
          <a:prstGeom prst="straightConnector1">
            <a:avLst/>
          </a:prstGeom>
          <a:ln w="19050">
            <a:solidFill>
              <a:srgbClr val="FFFF00"/>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7B1FB287-6F54-4497-C1FA-A6D4DD4D5BA9}"/>
              </a:ext>
            </a:extLst>
          </p:cNvPr>
          <p:cNvSpPr txBox="1"/>
          <p:nvPr/>
        </p:nvSpPr>
        <p:spPr>
          <a:xfrm>
            <a:off x="2836471" y="3555098"/>
            <a:ext cx="2388795" cy="338554"/>
          </a:xfrm>
          <a:prstGeom prst="rect">
            <a:avLst/>
          </a:prstGeom>
          <a:solidFill>
            <a:schemeClr val="tx1">
              <a:alpha val="71000"/>
            </a:schemeClr>
          </a:solid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invisible “dark” matter</a:t>
            </a:r>
          </a:p>
        </p:txBody>
      </p:sp>
      <p:sp>
        <p:nvSpPr>
          <p:cNvPr id="26" name="Rectangle 25">
            <a:extLst>
              <a:ext uri="{FF2B5EF4-FFF2-40B4-BE49-F238E27FC236}">
                <a16:creationId xmlns:a16="http://schemas.microsoft.com/office/drawing/2014/main" id="{5148B24F-614F-570A-8C72-FB45232D271C}"/>
              </a:ext>
            </a:extLst>
          </p:cNvPr>
          <p:cNvSpPr/>
          <p:nvPr/>
        </p:nvSpPr>
        <p:spPr>
          <a:xfrm>
            <a:off x="8098388" y="3411626"/>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And what is the origin of the huge quantity of </a:t>
            </a:r>
            <a:r>
              <a:rPr lang="en-GB" sz="1600" i="1" dirty="0">
                <a:solidFill>
                  <a:srgbClr val="FFFF00"/>
                </a:solidFill>
                <a:latin typeface="Helvetica" pitchFamily="2" charset="0"/>
              </a:rPr>
              <a:t>dark matter</a:t>
            </a:r>
            <a:r>
              <a:rPr lang="en-GB" sz="1600" dirty="0">
                <a:solidFill>
                  <a:srgbClr val="FFFF00"/>
                </a:solidFill>
                <a:latin typeface="Helvetica" pitchFamily="2" charset="0"/>
              </a:rPr>
              <a:t>?</a:t>
            </a:r>
          </a:p>
        </p:txBody>
      </p:sp>
    </p:spTree>
    <p:extLst>
      <p:ext uri="{BB962C8B-B14F-4D97-AF65-F5344CB8AC3E}">
        <p14:creationId xmlns:p14="http://schemas.microsoft.com/office/powerpoint/2010/main" val="119315352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66D82E1-DE21-89CF-AF45-3170AC96D743}"/>
              </a:ext>
            </a:extLst>
          </p:cNvPr>
          <p:cNvSpPr/>
          <p:nvPr/>
        </p:nvSpPr>
        <p:spPr>
          <a:xfrm>
            <a:off x="0" y="0"/>
            <a:ext cx="11472863" cy="6858000"/>
          </a:xfrm>
          <a:prstGeom prst="rect">
            <a:avLst/>
          </a:prstGeom>
          <a:solidFill>
            <a:schemeClr val="tx1"/>
          </a:solidFill>
          <a:ln>
            <a:solidFill>
              <a:schemeClr val="tx1"/>
            </a:solidFill>
          </a:ln>
        </p:spPr>
        <p:txBody>
          <a:bodyPr wrap="square" rtlCol="0" anchor="ctr">
            <a:spAutoFit/>
          </a:bodyPr>
          <a:lstStyle/>
          <a:p>
            <a:pPr algn="ctr"/>
            <a:endParaRPr lang="en-CH" sz="1600">
              <a:latin typeface="Helvetica Light" charset="0"/>
              <a:ea typeface="Helvetica Light" charset="0"/>
              <a:cs typeface="Helvetica Light" charset="0"/>
            </a:endParaRPr>
          </a:p>
        </p:txBody>
      </p:sp>
      <p:sp>
        <p:nvSpPr>
          <p:cNvPr id="2" name="Slide Number Placeholder 1">
            <a:extLst>
              <a:ext uri="{FF2B5EF4-FFF2-40B4-BE49-F238E27FC236}">
                <a16:creationId xmlns:a16="http://schemas.microsoft.com/office/drawing/2014/main" id="{C9FBA915-B8EC-2345-B97D-A7F6E11796DA}"/>
              </a:ext>
            </a:extLst>
          </p:cNvPr>
          <p:cNvSpPr>
            <a:spLocks noGrp="1"/>
          </p:cNvSpPr>
          <p:nvPr>
            <p:ph type="sldNum" sz="quarter" idx="4"/>
          </p:nvPr>
        </p:nvSpPr>
        <p:spPr/>
        <p:txBody>
          <a:bodyPr/>
          <a:lstStyle/>
          <a:p>
            <a:pPr>
              <a:defRPr/>
            </a:pPr>
            <a:fld id="{611C2F03-9E95-40C9-A99F-3C4F7EE8CF2A}" type="slidenum">
              <a:rPr lang="en-GB" smtClean="0"/>
              <a:pPr>
                <a:defRPr/>
              </a:pPr>
              <a:t>9</a:t>
            </a:fld>
            <a:endParaRPr lang="en-GB"/>
          </a:p>
        </p:txBody>
      </p:sp>
      <p:pic>
        <p:nvPicPr>
          <p:cNvPr id="8194" name="Picture 2">
            <a:extLst>
              <a:ext uri="{FF2B5EF4-FFF2-40B4-BE49-F238E27FC236}">
                <a16:creationId xmlns:a16="http://schemas.microsoft.com/office/drawing/2014/main" id="{0EA80BE8-A879-8034-9D23-D254390AB5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945"/>
          <a:stretch/>
        </p:blipFill>
        <p:spPr bwMode="auto">
          <a:xfrm>
            <a:off x="-1" y="60010"/>
            <a:ext cx="8762669" cy="676257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B3EED27-219F-7748-C212-7BEF4E46C678}"/>
              </a:ext>
            </a:extLst>
          </p:cNvPr>
          <p:cNvSpPr/>
          <p:nvPr/>
        </p:nvSpPr>
        <p:spPr>
          <a:xfrm>
            <a:off x="5954799" y="116152"/>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5" name="Rectangle 4">
            <a:extLst>
              <a:ext uri="{FF2B5EF4-FFF2-40B4-BE49-F238E27FC236}">
                <a16:creationId xmlns:a16="http://schemas.microsoft.com/office/drawing/2014/main" id="{F9751653-7F74-91FA-2BDF-42EAB9C27057}"/>
              </a:ext>
            </a:extLst>
          </p:cNvPr>
          <p:cNvSpPr/>
          <p:nvPr/>
        </p:nvSpPr>
        <p:spPr>
          <a:xfrm>
            <a:off x="5957071" y="132073"/>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6" name="Rectangle 5">
            <a:extLst>
              <a:ext uri="{FF2B5EF4-FFF2-40B4-BE49-F238E27FC236}">
                <a16:creationId xmlns:a16="http://schemas.microsoft.com/office/drawing/2014/main" id="{7EE36980-4A75-B04C-C75B-BCDB2846429F}"/>
              </a:ext>
            </a:extLst>
          </p:cNvPr>
          <p:cNvSpPr/>
          <p:nvPr/>
        </p:nvSpPr>
        <p:spPr>
          <a:xfrm>
            <a:off x="6082175" y="47912"/>
            <a:ext cx="637073" cy="347872"/>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7" name="Rectangle 6">
            <a:extLst>
              <a:ext uri="{FF2B5EF4-FFF2-40B4-BE49-F238E27FC236}">
                <a16:creationId xmlns:a16="http://schemas.microsoft.com/office/drawing/2014/main" id="{E7DAA8E1-4333-D679-154F-365C5A2D9520}"/>
              </a:ext>
            </a:extLst>
          </p:cNvPr>
          <p:cNvSpPr/>
          <p:nvPr/>
        </p:nvSpPr>
        <p:spPr>
          <a:xfrm>
            <a:off x="6441745" y="59135"/>
            <a:ext cx="416255" cy="152400"/>
          </a:xfrm>
          <a:prstGeom prst="rect">
            <a:avLst/>
          </a:prstGeom>
          <a:solidFill>
            <a:schemeClr val="tx1"/>
          </a:solidFill>
        </p:spPr>
        <p:txBody>
          <a:bodyPr wrap="square" rtlCol="0" anchor="ctr">
            <a:spAutoFit/>
          </a:bodyPr>
          <a:lstStyle/>
          <a:p>
            <a:pPr algn="l"/>
            <a:endParaRPr lang="en-CH" sz="1600" dirty="0">
              <a:latin typeface="Helvetica" pitchFamily="2" charset="0"/>
            </a:endParaRPr>
          </a:p>
        </p:txBody>
      </p:sp>
      <p:sp>
        <p:nvSpPr>
          <p:cNvPr id="9" name="TextBox 8">
            <a:extLst>
              <a:ext uri="{FF2B5EF4-FFF2-40B4-BE49-F238E27FC236}">
                <a16:creationId xmlns:a16="http://schemas.microsoft.com/office/drawing/2014/main" id="{F523E67E-5115-D686-1AB6-09821AE8D05F}"/>
              </a:ext>
            </a:extLst>
          </p:cNvPr>
          <p:cNvSpPr txBox="1"/>
          <p:nvPr/>
        </p:nvSpPr>
        <p:spPr>
          <a:xfrm>
            <a:off x="7478973" y="464024"/>
            <a:ext cx="4063266" cy="461665"/>
          </a:xfrm>
          <a:prstGeom prst="rect">
            <a:avLst/>
          </a:prstGeom>
          <a:noFill/>
        </p:spPr>
        <p:txBody>
          <a:bodyPr wrap="square" rtlCol="0">
            <a:spAutoFit/>
          </a:bodyPr>
          <a:lstStyle/>
          <a:p>
            <a:pPr marL="0" marR="0" lvl="0" indent="424250" algn="l" defTabSz="430225"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dirty="0">
                <a:ln>
                  <a:noFill/>
                </a:ln>
                <a:solidFill>
                  <a:schemeClr val="bg1"/>
                </a:solidFill>
                <a:effectLst/>
                <a:uLnTx/>
                <a:uFillTx/>
                <a:latin typeface="Helvetica" pitchFamily="2" charset="0"/>
                <a:ea typeface="Trebuchet MS" pitchFamily="-84" charset="0"/>
                <a:cs typeface="Helvetica Light"/>
              </a:rPr>
              <a:t>The Standard Model</a:t>
            </a:r>
            <a:endParaRPr kumimoji="0" lang="de-DE" sz="2400" b="0" i="0" u="none" strike="noStrike" kern="1200" cap="none" spc="0" normalizeH="0" baseline="0" dirty="0">
              <a:ln>
                <a:noFill/>
              </a:ln>
              <a:solidFill>
                <a:schemeClr val="bg1"/>
              </a:solidFill>
              <a:effectLst/>
              <a:uLnTx/>
              <a:uFillTx/>
              <a:latin typeface="Helvetica Light" pitchFamily="2" charset="0"/>
              <a:ea typeface="Trebuchet MS" pitchFamily="-84" charset="0"/>
              <a:cs typeface="Helvetica Light"/>
            </a:endParaRPr>
          </a:p>
        </p:txBody>
      </p:sp>
      <p:sp>
        <p:nvSpPr>
          <p:cNvPr id="10" name="Rectangle 9">
            <a:extLst>
              <a:ext uri="{FF2B5EF4-FFF2-40B4-BE49-F238E27FC236}">
                <a16:creationId xmlns:a16="http://schemas.microsoft.com/office/drawing/2014/main" id="{453E561C-8F3D-EAF9-C73D-BCE63E0D99D8}"/>
              </a:ext>
            </a:extLst>
          </p:cNvPr>
          <p:cNvSpPr/>
          <p:nvPr/>
        </p:nvSpPr>
        <p:spPr>
          <a:xfrm>
            <a:off x="8097390" y="1081249"/>
            <a:ext cx="3107422" cy="1077218"/>
          </a:xfrm>
          <a:prstGeom prst="rect">
            <a:avLst/>
          </a:prstGeom>
        </p:spPr>
        <p:txBody>
          <a:bodyPr wrap="square">
            <a:spAutoFit/>
          </a:bodyPr>
          <a:lstStyle/>
          <a:p>
            <a:pPr lvl="0" defTabSz="457200" fontAlgn="base">
              <a:spcBef>
                <a:spcPts val="1800"/>
              </a:spcBef>
              <a:spcAft>
                <a:spcPct val="0"/>
              </a:spcAft>
              <a:defRPr/>
            </a:pPr>
            <a:r>
              <a:rPr lang="en-GB" sz="1600" dirty="0">
                <a:solidFill>
                  <a:schemeClr val="bg1"/>
                </a:solidFill>
                <a:latin typeface="Helvetica" pitchFamily="2" charset="0"/>
              </a:rPr>
              <a:t>… should not only work today, but also describe the history of the universe since the Big Bang 13.8 billion years ago</a:t>
            </a:r>
          </a:p>
        </p:txBody>
      </p:sp>
      <p:sp>
        <p:nvSpPr>
          <p:cNvPr id="8" name="TextBox 7">
            <a:extLst>
              <a:ext uri="{FF2B5EF4-FFF2-40B4-BE49-F238E27FC236}">
                <a16:creationId xmlns:a16="http://schemas.microsoft.com/office/drawing/2014/main" id="{DD0EB257-7B1A-7E84-7327-B019DD43DAEF}"/>
              </a:ext>
            </a:extLst>
          </p:cNvPr>
          <p:cNvSpPr txBox="1"/>
          <p:nvPr/>
        </p:nvSpPr>
        <p:spPr>
          <a:xfrm rot="18200517">
            <a:off x="2365005" y="4023977"/>
            <a:ext cx="798617"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12</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1" name="TextBox 10">
            <a:extLst>
              <a:ext uri="{FF2B5EF4-FFF2-40B4-BE49-F238E27FC236}">
                <a16:creationId xmlns:a16="http://schemas.microsoft.com/office/drawing/2014/main" id="{5A0D5D4A-29DA-55F3-CAD4-D08267E14EBC}"/>
              </a:ext>
            </a:extLst>
          </p:cNvPr>
          <p:cNvSpPr txBox="1"/>
          <p:nvPr/>
        </p:nvSpPr>
        <p:spPr>
          <a:xfrm rot="17756662">
            <a:off x="3306529" y="4162729"/>
            <a:ext cx="748923"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9</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2" name="TextBox 11">
            <a:extLst>
              <a:ext uri="{FF2B5EF4-FFF2-40B4-BE49-F238E27FC236}">
                <a16:creationId xmlns:a16="http://schemas.microsoft.com/office/drawing/2014/main" id="{DB714CC5-E3A4-1D5D-E9A3-349671E27A70}"/>
              </a:ext>
            </a:extLst>
          </p:cNvPr>
          <p:cNvSpPr txBox="1"/>
          <p:nvPr/>
        </p:nvSpPr>
        <p:spPr>
          <a:xfrm rot="17565350">
            <a:off x="4254599" y="4383369"/>
            <a:ext cx="849913"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4000 K</a:t>
            </a:r>
          </a:p>
        </p:txBody>
      </p:sp>
      <p:sp>
        <p:nvSpPr>
          <p:cNvPr id="13" name="TextBox 12">
            <a:extLst>
              <a:ext uri="{FF2B5EF4-FFF2-40B4-BE49-F238E27FC236}">
                <a16:creationId xmlns:a16="http://schemas.microsoft.com/office/drawing/2014/main" id="{131DBA82-4568-CB42-DCAC-577C3D96B651}"/>
              </a:ext>
            </a:extLst>
          </p:cNvPr>
          <p:cNvSpPr txBox="1"/>
          <p:nvPr/>
        </p:nvSpPr>
        <p:spPr>
          <a:xfrm rot="17432857">
            <a:off x="5502381" y="4500692"/>
            <a:ext cx="699230"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60 K</a:t>
            </a:r>
          </a:p>
        </p:txBody>
      </p:sp>
      <p:sp>
        <p:nvSpPr>
          <p:cNvPr id="15" name="Rectangle 14">
            <a:extLst>
              <a:ext uri="{FF2B5EF4-FFF2-40B4-BE49-F238E27FC236}">
                <a16:creationId xmlns:a16="http://schemas.microsoft.com/office/drawing/2014/main" id="{0ED7F82E-5391-E011-884B-F343B90D3418}"/>
              </a:ext>
            </a:extLst>
          </p:cNvPr>
          <p:cNvSpPr/>
          <p:nvPr/>
        </p:nvSpPr>
        <p:spPr>
          <a:xfrm rot="17531065">
            <a:off x="5996857" y="5276782"/>
            <a:ext cx="1263182" cy="238437"/>
          </a:xfrm>
          <a:prstGeom prst="rect">
            <a:avLst/>
          </a:prstGeom>
          <a:solidFill>
            <a:schemeClr val="tx1"/>
          </a:solidFill>
          <a:ln>
            <a:noFill/>
          </a:ln>
        </p:spPr>
        <p:txBody>
          <a:bodyPr wrap="square" rtlCol="0" anchor="ctr">
            <a:spAutoFit/>
          </a:bodyPr>
          <a:lstStyle/>
          <a:p>
            <a:pPr algn="l"/>
            <a:endParaRPr lang="en-CH" sz="1600" dirty="0">
              <a:latin typeface="Helvetica" pitchFamily="2" charset="0"/>
            </a:endParaRPr>
          </a:p>
        </p:txBody>
      </p:sp>
      <p:sp>
        <p:nvSpPr>
          <p:cNvPr id="14" name="TextBox 13">
            <a:extLst>
              <a:ext uri="{FF2B5EF4-FFF2-40B4-BE49-F238E27FC236}">
                <a16:creationId xmlns:a16="http://schemas.microsoft.com/office/drawing/2014/main" id="{2DDF97D6-17F4-821B-B30E-40EB3F387FC9}"/>
              </a:ext>
            </a:extLst>
          </p:cNvPr>
          <p:cNvSpPr txBox="1"/>
          <p:nvPr/>
        </p:nvSpPr>
        <p:spPr>
          <a:xfrm rot="17365661">
            <a:off x="6354706" y="4958167"/>
            <a:ext cx="761747" cy="261610"/>
          </a:xfrm>
          <a:prstGeom prst="rect">
            <a:avLst/>
          </a:prstGeom>
          <a:noFill/>
        </p:spPr>
        <p:txBody>
          <a:bodyPr wrap="none" rtlCol="0">
            <a:spAutoFit/>
          </a:bodyPr>
          <a:lstStyle/>
          <a:p>
            <a:pPr marL="0">
              <a:spcBef>
                <a:spcPts val="3000"/>
              </a:spcBef>
            </a:pPr>
            <a:r>
              <a:rPr lang="en-CH" sz="1100" dirty="0">
                <a:solidFill>
                  <a:schemeClr val="bg1"/>
                </a:solidFill>
                <a:latin typeface="Helvetica Light" charset="0"/>
                <a:ea typeface="Helvetica Light" charset="0"/>
                <a:cs typeface="Helvetica Light" charset="0"/>
                <a:sym typeface="Wingdings" pitchFamily="2" charset="2"/>
              </a:rPr>
              <a:t>T = 2.7 K</a:t>
            </a:r>
          </a:p>
        </p:txBody>
      </p:sp>
      <p:sp>
        <p:nvSpPr>
          <p:cNvPr id="16" name="TextBox 15">
            <a:extLst>
              <a:ext uri="{FF2B5EF4-FFF2-40B4-BE49-F238E27FC236}">
                <a16:creationId xmlns:a16="http://schemas.microsoft.com/office/drawing/2014/main" id="{D0570553-52C5-6604-6336-0188759F86EB}"/>
              </a:ext>
            </a:extLst>
          </p:cNvPr>
          <p:cNvSpPr txBox="1"/>
          <p:nvPr/>
        </p:nvSpPr>
        <p:spPr>
          <a:xfrm rot="18486189">
            <a:off x="1495287" y="3852107"/>
            <a:ext cx="798617" cy="253916"/>
          </a:xfrm>
          <a:prstGeom prst="rect">
            <a:avLst/>
          </a:prstGeom>
          <a:noFill/>
        </p:spPr>
        <p:txBody>
          <a:bodyPr wrap="none" rtlCol="0">
            <a:spAutoFit/>
          </a:bodyPr>
          <a:lstStyle/>
          <a:p>
            <a:pPr marL="0">
              <a:spcBef>
                <a:spcPts val="3000"/>
              </a:spcBef>
            </a:pPr>
            <a:r>
              <a:rPr lang="en-CH" sz="1050" dirty="0">
                <a:solidFill>
                  <a:schemeClr val="bg1"/>
                </a:solidFill>
                <a:latin typeface="Helvetica Light" charset="0"/>
                <a:ea typeface="Helvetica Light" charset="0"/>
                <a:cs typeface="Helvetica Light" charset="0"/>
                <a:sym typeface="Wingdings" pitchFamily="2" charset="2"/>
              </a:rPr>
              <a:t>T = 10</a:t>
            </a:r>
            <a:r>
              <a:rPr lang="en-CH" sz="1050" baseline="30000" dirty="0">
                <a:solidFill>
                  <a:schemeClr val="bg1"/>
                </a:solidFill>
                <a:latin typeface="Helvetica Light" charset="0"/>
                <a:ea typeface="Helvetica Light" charset="0"/>
                <a:cs typeface="Helvetica Light" charset="0"/>
                <a:sym typeface="Wingdings" pitchFamily="2" charset="2"/>
              </a:rPr>
              <a:t>15</a:t>
            </a:r>
            <a:r>
              <a:rPr lang="en-CH" sz="1050" dirty="0">
                <a:solidFill>
                  <a:schemeClr val="bg1"/>
                </a:solidFill>
                <a:latin typeface="Helvetica Light" charset="0"/>
                <a:ea typeface="Helvetica Light" charset="0"/>
                <a:cs typeface="Helvetica Light" charset="0"/>
                <a:sym typeface="Wingdings" pitchFamily="2" charset="2"/>
              </a:rPr>
              <a:t> K</a:t>
            </a:r>
          </a:p>
        </p:txBody>
      </p:sp>
      <p:sp>
        <p:nvSpPr>
          <p:cNvPr id="18" name="Rectangle 17">
            <a:extLst>
              <a:ext uri="{FF2B5EF4-FFF2-40B4-BE49-F238E27FC236}">
                <a16:creationId xmlns:a16="http://schemas.microsoft.com/office/drawing/2014/main" id="{C9F96DEB-785F-3404-0B3A-C0B49FBA7663}"/>
              </a:ext>
            </a:extLst>
          </p:cNvPr>
          <p:cNvSpPr/>
          <p:nvPr/>
        </p:nvSpPr>
        <p:spPr>
          <a:xfrm rot="17992585">
            <a:off x="1536731" y="3641288"/>
            <a:ext cx="115325" cy="95445"/>
          </a:xfrm>
          <a:prstGeom prst="rect">
            <a:avLst/>
          </a:prstGeom>
          <a:solidFill>
            <a:srgbClr val="00101E"/>
          </a:solidFill>
          <a:ln>
            <a:solidFill>
              <a:srgbClr val="00101E"/>
            </a:solidFill>
          </a:ln>
        </p:spPr>
        <p:txBody>
          <a:bodyPr wrap="square" rtlCol="0" anchor="ctr">
            <a:spAutoFit/>
          </a:bodyPr>
          <a:lstStyle/>
          <a:p>
            <a:pPr algn="l"/>
            <a:endParaRPr lang="en-CH" sz="1600" dirty="0">
              <a:latin typeface="Helvetica" pitchFamily="2" charset="0"/>
            </a:endParaRPr>
          </a:p>
        </p:txBody>
      </p:sp>
      <p:sp>
        <p:nvSpPr>
          <p:cNvPr id="17" name="TextBox 16">
            <a:extLst>
              <a:ext uri="{FF2B5EF4-FFF2-40B4-BE49-F238E27FC236}">
                <a16:creationId xmlns:a16="http://schemas.microsoft.com/office/drawing/2014/main" id="{D498A33F-051A-4916-4003-C4B91166D705}"/>
              </a:ext>
            </a:extLst>
          </p:cNvPr>
          <p:cNvSpPr txBox="1"/>
          <p:nvPr/>
        </p:nvSpPr>
        <p:spPr>
          <a:xfrm rot="18321497">
            <a:off x="1429994" y="3589532"/>
            <a:ext cx="314510" cy="184666"/>
          </a:xfrm>
          <a:prstGeom prst="rect">
            <a:avLst/>
          </a:prstGeom>
          <a:noFill/>
        </p:spPr>
        <p:txBody>
          <a:bodyPr wrap="none" rtlCol="0">
            <a:spAutoFit/>
          </a:bodyPr>
          <a:lstStyle/>
          <a:p>
            <a:pPr marL="0">
              <a:spcBef>
                <a:spcPts val="3000"/>
              </a:spcBef>
            </a:pPr>
            <a:r>
              <a:rPr lang="en-CH" sz="600" dirty="0">
                <a:solidFill>
                  <a:srgbClr val="FCFAB5"/>
                </a:solidFill>
                <a:latin typeface="Helvetica" pitchFamily="2" charset="0"/>
                <a:ea typeface="Helvetica Light" charset="0"/>
                <a:cs typeface="Helvetica Light" charset="0"/>
                <a:sym typeface="Wingdings" pitchFamily="2" charset="2"/>
              </a:rPr>
              <a:t>–12</a:t>
            </a:r>
          </a:p>
        </p:txBody>
      </p:sp>
      <p:sp>
        <p:nvSpPr>
          <p:cNvPr id="19" name="Rectangle 18">
            <a:extLst>
              <a:ext uri="{FF2B5EF4-FFF2-40B4-BE49-F238E27FC236}">
                <a16:creationId xmlns:a16="http://schemas.microsoft.com/office/drawing/2014/main" id="{0956E921-F36A-E4AB-01FE-C9C978893CF3}"/>
              </a:ext>
            </a:extLst>
          </p:cNvPr>
          <p:cNvSpPr/>
          <p:nvPr/>
        </p:nvSpPr>
        <p:spPr>
          <a:xfrm rot="17992585">
            <a:off x="3298670" y="3983898"/>
            <a:ext cx="68211" cy="61642"/>
          </a:xfrm>
          <a:prstGeom prst="rect">
            <a:avLst/>
          </a:prstGeom>
          <a:solidFill>
            <a:srgbClr val="00101E"/>
          </a:solidFill>
          <a:ln>
            <a:solidFill>
              <a:schemeClr val="tx1"/>
            </a:solidFill>
          </a:ln>
        </p:spPr>
        <p:txBody>
          <a:bodyPr wrap="square" rtlCol="0" anchor="ctr">
            <a:spAutoFit/>
          </a:bodyPr>
          <a:lstStyle/>
          <a:p>
            <a:pPr algn="l"/>
            <a:endParaRPr lang="en-CH" sz="1600" dirty="0">
              <a:latin typeface="Helvetica" pitchFamily="2" charset="0"/>
            </a:endParaRPr>
          </a:p>
        </p:txBody>
      </p:sp>
      <p:sp>
        <p:nvSpPr>
          <p:cNvPr id="20" name="TextBox 19">
            <a:extLst>
              <a:ext uri="{FF2B5EF4-FFF2-40B4-BE49-F238E27FC236}">
                <a16:creationId xmlns:a16="http://schemas.microsoft.com/office/drawing/2014/main" id="{38124335-1E2E-6729-EDC6-0A62EFB5C4EF}"/>
              </a:ext>
            </a:extLst>
          </p:cNvPr>
          <p:cNvSpPr txBox="1"/>
          <p:nvPr/>
        </p:nvSpPr>
        <p:spPr>
          <a:xfrm>
            <a:off x="191404" y="2503015"/>
            <a:ext cx="2057487" cy="630942"/>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Matter ~ Antimatter</a:t>
            </a:r>
          </a:p>
          <a:p>
            <a:pPr marL="0" algn="ctr">
              <a:spcBef>
                <a:spcPts val="600"/>
              </a:spcBef>
            </a:pPr>
            <a:r>
              <a:rPr lang="en-GB" sz="1400" b="1">
                <a:solidFill>
                  <a:srgbClr val="FFFF00"/>
                </a:solidFill>
                <a:latin typeface="Symbol" pitchFamily="2" charset="2"/>
                <a:ea typeface="Helvetica Light" charset="0"/>
                <a:cs typeface="Helvetica Light" charset="0"/>
                <a:sym typeface="Wingdings" pitchFamily="2" charset="2"/>
              </a:rPr>
              <a:t>®</a:t>
            </a:r>
            <a:r>
              <a:rPr lang="en-GB" sz="1400" b="1">
                <a:solidFill>
                  <a:srgbClr val="FFFF00"/>
                </a:solidFill>
                <a:latin typeface="Helvetica" pitchFamily="2" charset="0"/>
                <a:ea typeface="Helvetica Light" charset="0"/>
                <a:cs typeface="Helvetica Light" charset="0"/>
                <a:sym typeface="Wingdings" pitchFamily="2" charset="2"/>
              </a:rPr>
              <a:t> Annihilation</a:t>
            </a:r>
          </a:p>
        </p:txBody>
      </p:sp>
      <p:sp>
        <p:nvSpPr>
          <p:cNvPr id="21" name="TextBox 20">
            <a:extLst>
              <a:ext uri="{FF2B5EF4-FFF2-40B4-BE49-F238E27FC236}">
                <a16:creationId xmlns:a16="http://schemas.microsoft.com/office/drawing/2014/main" id="{FA5E2CB6-C8BF-46E5-B7D9-BBF98E64A538}"/>
              </a:ext>
            </a:extLst>
          </p:cNvPr>
          <p:cNvSpPr txBox="1"/>
          <p:nvPr/>
        </p:nvSpPr>
        <p:spPr>
          <a:xfrm>
            <a:off x="4704463" y="2503015"/>
            <a:ext cx="1912704" cy="338554"/>
          </a:xfrm>
          <a:prstGeom prst="rect">
            <a:avLst/>
          </a:prstGeom>
          <a:solidFill>
            <a:schemeClr val="tx1">
              <a:alpha val="71000"/>
            </a:schemeClr>
          </a:solidFill>
        </p:spPr>
        <p:txBody>
          <a:bodyPr wrap="none" rtlCol="0">
            <a:spAutoFit/>
          </a:bodyPr>
          <a:lstStyle/>
          <a:p>
            <a:pPr marL="0" algn="ctr">
              <a:spcBef>
                <a:spcPts val="3000"/>
              </a:spcBef>
            </a:pPr>
            <a:r>
              <a:rPr lang="en-GB" sz="1600" b="1">
                <a:solidFill>
                  <a:srgbClr val="FFFF00"/>
                </a:solidFill>
                <a:latin typeface="Helvetica" pitchFamily="2" charset="0"/>
                <a:ea typeface="Helvetica Light" charset="0"/>
                <a:cs typeface="Helvetica Light" charset="0"/>
                <a:sym typeface="Wingdings" pitchFamily="2" charset="2"/>
              </a:rPr>
              <a:t>(very little) matter</a:t>
            </a:r>
          </a:p>
        </p:txBody>
      </p:sp>
      <p:sp>
        <p:nvSpPr>
          <p:cNvPr id="22" name="Rectangle 21">
            <a:extLst>
              <a:ext uri="{FF2B5EF4-FFF2-40B4-BE49-F238E27FC236}">
                <a16:creationId xmlns:a16="http://schemas.microsoft.com/office/drawing/2014/main" id="{62E8A6A4-2732-6357-44EC-08813C1228C3}"/>
              </a:ext>
            </a:extLst>
          </p:cNvPr>
          <p:cNvSpPr/>
          <p:nvPr/>
        </p:nvSpPr>
        <p:spPr>
          <a:xfrm>
            <a:off x="8098388" y="2492659"/>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But something is odd: why is there only matter left in the universe?</a:t>
            </a:r>
          </a:p>
        </p:txBody>
      </p:sp>
      <p:sp>
        <p:nvSpPr>
          <p:cNvPr id="23" name="Rounded Rectangle 22">
            <a:extLst>
              <a:ext uri="{FF2B5EF4-FFF2-40B4-BE49-F238E27FC236}">
                <a16:creationId xmlns:a16="http://schemas.microsoft.com/office/drawing/2014/main" id="{7CEF7949-F105-770E-8F99-EF716C628320}"/>
              </a:ext>
            </a:extLst>
          </p:cNvPr>
          <p:cNvSpPr/>
          <p:nvPr/>
        </p:nvSpPr>
        <p:spPr>
          <a:xfrm>
            <a:off x="91026" y="3281337"/>
            <a:ext cx="7701845" cy="911128"/>
          </a:xfrm>
          <a:prstGeom prst="roundRect">
            <a:avLst>
              <a:gd name="adj" fmla="val 0"/>
            </a:avLst>
          </a:prstGeom>
          <a:solidFill>
            <a:schemeClr val="tx1">
              <a:alpha val="67000"/>
            </a:schemeClr>
          </a:solidFill>
        </p:spPr>
        <p:txBody>
          <a:bodyPr wrap="square" rtlCol="0" anchor="ctr">
            <a:spAutoFit/>
          </a:bodyPr>
          <a:lstStyle/>
          <a:p>
            <a:pPr algn="l"/>
            <a:endParaRPr lang="en-CH" sz="1600">
              <a:latin typeface="Helvetica" pitchFamily="2" charset="0"/>
            </a:endParaRPr>
          </a:p>
        </p:txBody>
      </p:sp>
      <p:cxnSp>
        <p:nvCxnSpPr>
          <p:cNvPr id="24" name="Straight Arrow Connector 23">
            <a:extLst>
              <a:ext uri="{FF2B5EF4-FFF2-40B4-BE49-F238E27FC236}">
                <a16:creationId xmlns:a16="http://schemas.microsoft.com/office/drawing/2014/main" id="{F64E044B-D79C-E4CE-33DA-9ED91A5DE43B}"/>
              </a:ext>
            </a:extLst>
          </p:cNvPr>
          <p:cNvCxnSpPr>
            <a:cxnSpLocks/>
          </p:cNvCxnSpPr>
          <p:nvPr/>
        </p:nvCxnSpPr>
        <p:spPr>
          <a:xfrm>
            <a:off x="692276" y="3729001"/>
            <a:ext cx="2077059" cy="0"/>
          </a:xfrm>
          <a:prstGeom prst="straightConnector1">
            <a:avLst/>
          </a:prstGeom>
          <a:ln w="19050">
            <a:solidFill>
              <a:srgbClr val="FFFF00"/>
            </a:solidFill>
            <a:tailEnd type="triangle"/>
          </a:ln>
          <a:effectLst/>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7B1FB287-6F54-4497-C1FA-A6D4DD4D5BA9}"/>
              </a:ext>
            </a:extLst>
          </p:cNvPr>
          <p:cNvSpPr txBox="1"/>
          <p:nvPr/>
        </p:nvSpPr>
        <p:spPr>
          <a:xfrm>
            <a:off x="2836471" y="3555098"/>
            <a:ext cx="2388795" cy="338554"/>
          </a:xfrm>
          <a:prstGeom prst="rect">
            <a:avLst/>
          </a:prstGeom>
          <a:solidFill>
            <a:schemeClr val="tx1">
              <a:alpha val="71000"/>
            </a:schemeClr>
          </a:solidFill>
        </p:spPr>
        <p:txBody>
          <a:bodyPr wrap="none" rtlCol="0">
            <a:spAutoFit/>
          </a:bodyPr>
          <a:lstStyle/>
          <a:p>
            <a:pPr marL="0">
              <a:spcBef>
                <a:spcPts val="3000"/>
              </a:spcBef>
            </a:pPr>
            <a:r>
              <a:rPr lang="en-CH" sz="1600" b="1" dirty="0">
                <a:solidFill>
                  <a:srgbClr val="FFFF00"/>
                </a:solidFill>
                <a:latin typeface="Helvetica" pitchFamily="2" charset="0"/>
                <a:ea typeface="Helvetica Light" charset="0"/>
                <a:cs typeface="Helvetica Light" charset="0"/>
                <a:sym typeface="Wingdings" pitchFamily="2" charset="2"/>
              </a:rPr>
              <a:t>invisible “dark” matter</a:t>
            </a:r>
          </a:p>
        </p:txBody>
      </p:sp>
      <p:sp>
        <p:nvSpPr>
          <p:cNvPr id="26" name="Rectangle 25">
            <a:extLst>
              <a:ext uri="{FF2B5EF4-FFF2-40B4-BE49-F238E27FC236}">
                <a16:creationId xmlns:a16="http://schemas.microsoft.com/office/drawing/2014/main" id="{5148B24F-614F-570A-8C72-FB45232D271C}"/>
              </a:ext>
            </a:extLst>
          </p:cNvPr>
          <p:cNvSpPr/>
          <p:nvPr/>
        </p:nvSpPr>
        <p:spPr>
          <a:xfrm>
            <a:off x="8098388" y="3411626"/>
            <a:ext cx="3357878" cy="584775"/>
          </a:xfrm>
          <a:prstGeom prst="rect">
            <a:avLst/>
          </a:prstGeom>
        </p:spPr>
        <p:txBody>
          <a:bodyPr wrap="square">
            <a:spAutoFit/>
          </a:bodyPr>
          <a:lstStyle/>
          <a:p>
            <a:pPr defTabSz="457200" fontAlgn="base">
              <a:spcBef>
                <a:spcPts val="1800"/>
              </a:spcBef>
              <a:spcAft>
                <a:spcPct val="0"/>
              </a:spcAft>
              <a:defRPr/>
            </a:pPr>
            <a:r>
              <a:rPr lang="en-GB" sz="1600" dirty="0">
                <a:solidFill>
                  <a:srgbClr val="FFFF00"/>
                </a:solidFill>
                <a:latin typeface="Helvetica" pitchFamily="2" charset="0"/>
              </a:rPr>
              <a:t>And what is the origin of the huge quantity of </a:t>
            </a:r>
            <a:r>
              <a:rPr lang="en-GB" sz="1600" i="1" dirty="0">
                <a:solidFill>
                  <a:srgbClr val="FFFF00"/>
                </a:solidFill>
                <a:latin typeface="Helvetica" pitchFamily="2" charset="0"/>
              </a:rPr>
              <a:t>dark matter</a:t>
            </a:r>
            <a:r>
              <a:rPr lang="en-GB" sz="1600" dirty="0">
                <a:solidFill>
                  <a:srgbClr val="FFFF00"/>
                </a:solidFill>
                <a:latin typeface="Helvetica" pitchFamily="2" charset="0"/>
              </a:rPr>
              <a:t>?</a:t>
            </a:r>
          </a:p>
        </p:txBody>
      </p:sp>
      <p:sp>
        <p:nvSpPr>
          <p:cNvPr id="27" name="Rectangle 26">
            <a:extLst>
              <a:ext uri="{FF2B5EF4-FFF2-40B4-BE49-F238E27FC236}">
                <a16:creationId xmlns:a16="http://schemas.microsoft.com/office/drawing/2014/main" id="{5F527735-5187-13C4-8FC9-7E1FD39D844B}"/>
              </a:ext>
            </a:extLst>
          </p:cNvPr>
          <p:cNvSpPr/>
          <p:nvPr/>
        </p:nvSpPr>
        <p:spPr>
          <a:xfrm>
            <a:off x="8097390" y="4335262"/>
            <a:ext cx="3357878" cy="2292935"/>
          </a:xfrm>
          <a:prstGeom prst="rect">
            <a:avLst/>
          </a:prstGeom>
        </p:spPr>
        <p:txBody>
          <a:bodyPr wrap="square">
            <a:spAutoFit/>
          </a:bodyPr>
          <a:lstStyle/>
          <a:p>
            <a:pPr defTabSz="457200" fontAlgn="base">
              <a:spcBef>
                <a:spcPts val="1800"/>
              </a:spcBef>
              <a:spcAft>
                <a:spcPct val="0"/>
              </a:spcAft>
              <a:defRPr/>
            </a:pPr>
            <a:r>
              <a:rPr lang="en-GB" sz="1600" b="1" dirty="0">
                <a:solidFill>
                  <a:srgbClr val="FFFF00"/>
                </a:solidFill>
                <a:latin typeface="Helvetica" pitchFamily="2" charset="0"/>
              </a:rPr>
              <a:t>And why do elementary particles have mass at all?  </a:t>
            </a:r>
            <a:r>
              <a:rPr lang="en-GB" sz="1200" dirty="0">
                <a:solidFill>
                  <a:srgbClr val="FFFF00"/>
                </a:solidFill>
                <a:latin typeface="Helvetica" pitchFamily="2" charset="0"/>
              </a:rPr>
              <a:t>(Simply sticking masses onto particles           has disastrous effects, causing certain      predictions to diverge to infinity and         creating mathematical inconsistencies) </a:t>
            </a:r>
          </a:p>
          <a:p>
            <a:pPr defTabSz="457200" fontAlgn="base">
              <a:spcBef>
                <a:spcPts val="1200"/>
              </a:spcBef>
              <a:spcAft>
                <a:spcPct val="0"/>
              </a:spcAft>
              <a:defRPr/>
            </a:pPr>
            <a:r>
              <a:rPr lang="en-GB" sz="1600" b="1" dirty="0">
                <a:solidFill>
                  <a:srgbClr val="FFFF00"/>
                </a:solidFill>
                <a:latin typeface="Helvetica" pitchFamily="2" charset="0"/>
              </a:rPr>
              <a:t>A simple, though very profound question: </a:t>
            </a:r>
            <a:r>
              <a:rPr lang="en-GB" sz="1600" b="1" i="1" dirty="0">
                <a:solidFill>
                  <a:srgbClr val="FFFF00"/>
                </a:solidFill>
                <a:latin typeface="Helvetica" pitchFamily="2" charset="0"/>
              </a:rPr>
              <a:t>how</a:t>
            </a:r>
            <a:r>
              <a:rPr lang="en-GB" sz="1600" b="1" dirty="0">
                <a:solidFill>
                  <a:srgbClr val="FFFF00"/>
                </a:solidFill>
                <a:latin typeface="Helvetica" pitchFamily="2" charset="0"/>
              </a:rPr>
              <a:t> and </a:t>
            </a:r>
            <a:r>
              <a:rPr lang="en-GB" sz="1600" b="1" i="1" dirty="0">
                <a:solidFill>
                  <a:srgbClr val="FFFF00"/>
                </a:solidFill>
                <a:latin typeface="Helvetica" pitchFamily="2" charset="0"/>
              </a:rPr>
              <a:t>when</a:t>
            </a:r>
            <a:r>
              <a:rPr lang="en-GB" sz="1600" b="1" dirty="0">
                <a:solidFill>
                  <a:srgbClr val="FFFF00"/>
                </a:solidFill>
                <a:latin typeface="Helvetica" pitchFamily="2" charset="0"/>
              </a:rPr>
              <a:t> did mass occur?</a:t>
            </a:r>
          </a:p>
        </p:txBody>
      </p:sp>
    </p:spTree>
    <p:extLst>
      <p:ext uri="{BB962C8B-B14F-4D97-AF65-F5344CB8AC3E}">
        <p14:creationId xmlns:p14="http://schemas.microsoft.com/office/powerpoint/2010/main" val="2481873152"/>
      </p:ext>
    </p:extLst>
  </p:cSld>
  <p:clrMapOvr>
    <a:masterClrMapping/>
  </p:clrMapOvr>
  <p:transition>
    <p:fade/>
  </p:transition>
</p:sld>
</file>

<file path=ppt/theme/theme1.xml><?xml version="1.0" encoding="utf-8"?>
<a:theme xmlns:a="http://schemas.openxmlformats.org/drawingml/2006/main" name="5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lgn="l">
          <a:defRPr sz="1600" dirty="0">
            <a:latin typeface="Helvetica" pitchFamily="2"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0">
          <a:spcBef>
            <a:spcPts val="3000"/>
          </a:spcBef>
          <a:defRPr sz="1600" dirty="0" smtClean="0">
            <a:solidFill>
              <a:prstClr val="black"/>
            </a:solidFill>
            <a:latin typeface="Helvetica Light" charset="0"/>
            <a:ea typeface="Helvetica Light" charset="0"/>
            <a:cs typeface="Helvetica Light" charset="0"/>
            <a:sym typeface="Wingdings" pitchFamily="2" charset="2"/>
          </a:defRPr>
        </a:defPPr>
      </a:lstStyle>
    </a:txDef>
  </a:objectDefaults>
  <a:extraClrSchemeLst/>
</a:theme>
</file>

<file path=ppt/theme/theme2.xml><?xml version="1.0" encoding="utf-8"?>
<a:theme xmlns:a="http://schemas.openxmlformats.org/drawingml/2006/main" name="6_Office Theme">
  <a:themeElements>
    <a:clrScheme name="Custom 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6FD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tx1"/>
          </a:solidFill>
        </a:ln>
      </a:spPr>
      <a:bodyPr rtlCol="0" anchor="ctr">
        <a:spAutoFit/>
      </a:bodyPr>
      <a:lstStyle>
        <a:defPPr algn="ctr">
          <a:defRPr sz="1600" dirty="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algn="l">
          <a:spcBef>
            <a:spcPts val="3000"/>
          </a:spcBef>
          <a:defRPr sz="1600" dirty="0" smtClean="0">
            <a:solidFill>
              <a:prstClr val="black"/>
            </a:solidFill>
            <a:latin typeface="Helvetica" pitchFamily="2" charset="0"/>
            <a:ea typeface="Helvetica Light" charset="0"/>
            <a:cs typeface="Helvetica Light" charset="0"/>
            <a:sym typeface="Wingdings" pitchFamily="2" charset="2"/>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195977</TotalTime>
  <Words>3387</Words>
  <Application>Microsoft Macintosh PowerPoint</Application>
  <PresentationFormat>Custom</PresentationFormat>
  <Paragraphs>420</Paragraphs>
  <Slides>53</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53</vt:i4>
      </vt:variant>
    </vt:vector>
  </HeadingPairs>
  <TitlesOfParts>
    <vt:vector size="63" baseType="lpstr">
      <vt:lpstr>Arial</vt:lpstr>
      <vt:lpstr>Calibri</vt:lpstr>
      <vt:lpstr>Cambria Math</vt:lpstr>
      <vt:lpstr>Chalkduster</vt:lpstr>
      <vt:lpstr>Helvetica</vt:lpstr>
      <vt:lpstr>Helvetica Light</vt:lpstr>
      <vt:lpstr>Symbol</vt:lpstr>
      <vt:lpstr>Trebuchet MS</vt:lpstr>
      <vt:lpstr>5_Office Theme</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Andreas Hoecker</dc:creator>
  <cp:lastModifiedBy>ATLAS</cp:lastModifiedBy>
  <cp:revision>3255</cp:revision>
  <dcterms:created xsi:type="dcterms:W3CDTF">2021-02-23T06:51:49Z</dcterms:created>
  <dcterms:modified xsi:type="dcterms:W3CDTF">2025-07-21T11:49:10Z</dcterms:modified>
</cp:coreProperties>
</file>