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media/image29.jpg" ContentType="image/tif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5" r:id="rId3"/>
    <p:sldMasterId id="2147483668" r:id="rId4"/>
  </p:sldMasterIdLst>
  <p:notesMasterIdLst>
    <p:notesMasterId r:id="rId63"/>
  </p:notesMasterIdLst>
  <p:sldIdLst>
    <p:sldId id="2147377055" r:id="rId5"/>
    <p:sldId id="2147377126" r:id="rId6"/>
    <p:sldId id="2147377541" r:id="rId7"/>
    <p:sldId id="2147377127" r:id="rId8"/>
    <p:sldId id="2147377128" r:id="rId9"/>
    <p:sldId id="2147377129" r:id="rId10"/>
    <p:sldId id="2147377540" r:id="rId11"/>
    <p:sldId id="2147377135" r:id="rId12"/>
    <p:sldId id="2147377141" r:id="rId13"/>
    <p:sldId id="2839" r:id="rId14"/>
    <p:sldId id="2147377510" r:id="rId15"/>
    <p:sldId id="1598" r:id="rId16"/>
    <p:sldId id="1610" r:id="rId17"/>
    <p:sldId id="2724" r:id="rId18"/>
    <p:sldId id="1754" r:id="rId19"/>
    <p:sldId id="2147377511" r:id="rId20"/>
    <p:sldId id="2147377512" r:id="rId21"/>
    <p:sldId id="2147377513" r:id="rId22"/>
    <p:sldId id="2147377514" r:id="rId23"/>
    <p:sldId id="1612" r:id="rId24"/>
    <p:sldId id="2147377516" r:id="rId25"/>
    <p:sldId id="2147377518" r:id="rId26"/>
    <p:sldId id="2147377517" r:id="rId27"/>
    <p:sldId id="1646" r:id="rId28"/>
    <p:sldId id="2147377519" r:id="rId29"/>
    <p:sldId id="2147377520" r:id="rId30"/>
    <p:sldId id="2147377521" r:id="rId31"/>
    <p:sldId id="2147377522" r:id="rId32"/>
    <p:sldId id="2147377523" r:id="rId33"/>
    <p:sldId id="2147377524" r:id="rId34"/>
    <p:sldId id="2147377169" r:id="rId35"/>
    <p:sldId id="2147377170" r:id="rId36"/>
    <p:sldId id="2147377525" r:id="rId37"/>
    <p:sldId id="2147377526" r:id="rId38"/>
    <p:sldId id="1621" r:id="rId39"/>
    <p:sldId id="265" r:id="rId40"/>
    <p:sldId id="2147377337" r:id="rId41"/>
    <p:sldId id="2147377440" r:id="rId42"/>
    <p:sldId id="2147377458" r:id="rId43"/>
    <p:sldId id="2147377491" r:id="rId44"/>
    <p:sldId id="2147377538" r:id="rId45"/>
    <p:sldId id="2147377528" r:id="rId46"/>
    <p:sldId id="1707" r:id="rId47"/>
    <p:sldId id="2147377530" r:id="rId48"/>
    <p:sldId id="1790" r:id="rId49"/>
    <p:sldId id="2147377532" r:id="rId50"/>
    <p:sldId id="2147377226" r:id="rId51"/>
    <p:sldId id="2147377593" r:id="rId52"/>
    <p:sldId id="2147377469" r:id="rId53"/>
    <p:sldId id="2147377232" r:id="rId54"/>
    <p:sldId id="2147377534" r:id="rId55"/>
    <p:sldId id="2147377535" r:id="rId56"/>
    <p:sldId id="2458" r:id="rId57"/>
    <p:sldId id="2147377536" r:id="rId58"/>
    <p:sldId id="2147377537" r:id="rId59"/>
    <p:sldId id="2147377509" r:id="rId60"/>
    <p:sldId id="2147377134" r:id="rId61"/>
    <p:sldId id="2147377468" r:id="rId62"/>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1E3C"/>
    <a:srgbClr val="E40000"/>
    <a:srgbClr val="0EA34D"/>
    <a:srgbClr val="FFC810"/>
    <a:srgbClr val="FFFEDF"/>
    <a:srgbClr val="00C14E"/>
    <a:srgbClr val="132748"/>
    <a:srgbClr val="122132"/>
    <a:srgbClr val="182148"/>
    <a:srgbClr val="2056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94"/>
    <p:restoredTop sz="95574"/>
  </p:normalViewPr>
  <p:slideViewPr>
    <p:cSldViewPr snapToGrid="0">
      <p:cViewPr>
        <p:scale>
          <a:sx n="98" d="100"/>
          <a:sy n="98" d="100"/>
        </p:scale>
        <p:origin x="28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EF4F6-FE73-F445-9B98-9D00D43DE1F8}" type="datetimeFigureOut">
              <a:rPr lang="en-CH" smtClean="0"/>
              <a:t>31.12.2025</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470D8-E1B8-DB49-8B68-D2DFBCE4A473}" type="slidenum">
              <a:rPr lang="en-CH" smtClean="0"/>
              <a:t>‹#›</a:t>
            </a:fld>
            <a:endParaRPr lang="en-CH"/>
          </a:p>
        </p:txBody>
      </p:sp>
    </p:spTree>
    <p:extLst>
      <p:ext uri="{BB962C8B-B14F-4D97-AF65-F5344CB8AC3E}">
        <p14:creationId xmlns:p14="http://schemas.microsoft.com/office/powerpoint/2010/main" val="3774300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B69CE-D8F1-958D-3616-61800E91CA2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H"/>
          </a:p>
        </p:txBody>
      </p:sp>
      <p:sp>
        <p:nvSpPr>
          <p:cNvPr id="3" name="Subtitle 2">
            <a:extLst>
              <a:ext uri="{FF2B5EF4-FFF2-40B4-BE49-F238E27FC236}">
                <a16:creationId xmlns:a16="http://schemas.microsoft.com/office/drawing/2014/main" id="{237BF01A-9475-70BC-798C-31B63E0E21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2209EE31-5C26-49EB-3633-BD57292EE361}"/>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64FBAD56-53AF-EA6B-14AB-6276DFF58A02}"/>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BC9F5391-9284-4623-7FDE-716FF68BA971}"/>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69226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ACBD1-2953-DB48-4257-59311C8A1122}"/>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A7821E5B-5C0F-4981-AC40-E9CDFDC529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09C21A18-74A7-8315-60DE-451D00253434}"/>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5E74B0C1-699E-5688-B893-3205A617522E}"/>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C517FE-1E71-BAEF-40BA-4FE79690EB9C}"/>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82867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61E7D2-AAEA-22D5-16BE-767FE078810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6F04BBF6-EDB1-DCFB-EE2D-7A3B659FDEF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2F956CB5-B3B5-D726-FFCE-DF826207C618}"/>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ACA9AC9E-5DE8-022D-0AEB-D4049A9021B8}"/>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A4379CFA-1E3C-4C69-B711-F27237E5E78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067267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1518655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552032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4AD6B-FEC8-94EB-9B18-444AE39506A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455B33ED-26CB-CFB9-032D-166A549758E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8E4D9A13-7CBB-03DA-A112-5DC3A29FD581}"/>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9357C891-104B-7BFC-0624-1C068A234D3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771329C2-D7C8-AC09-6ADC-B01EBC4A6E2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3455671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083153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6203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16488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1415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4AD6B-FEC8-94EB-9B18-444AE39506A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455B33ED-26CB-CFB9-032D-166A549758E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8E4D9A13-7CBB-03DA-A112-5DC3A29FD581}"/>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9357C891-104B-7BFC-0624-1C068A234D3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771329C2-D7C8-AC09-6ADC-B01EBC4A6E2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64690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6C36E-4A20-6CE2-0A90-6447BCAF1D7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D2DFEB7D-77C5-A080-53F6-A36624CEE3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C577EDC-9A9D-905F-F3D2-20030DE43DDE}"/>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D4AA3EAA-D61C-0AA0-F5B2-B8E011BA80C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5389618-5832-2C91-11C9-E4028B1360A6}"/>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99979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62FB-AB63-1B7C-95CE-FA325119FE1B}"/>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BEFF3BF5-4D90-A094-3E21-E6987D6EB25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EC98EEEF-6933-7778-AF18-5E6605030D4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22981C67-85AD-3311-541D-35FF77C71BB8}"/>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6" name="Footer Placeholder 5">
            <a:extLst>
              <a:ext uri="{FF2B5EF4-FFF2-40B4-BE49-F238E27FC236}">
                <a16:creationId xmlns:a16="http://schemas.microsoft.com/office/drawing/2014/main" id="{FD861B39-E8C5-96D9-F8AF-8268E2D4FB03}"/>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234D9A7-858E-8B34-D1E2-C60EF1800A69}"/>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120805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966B-7C0E-1AE9-8E39-2AA70ADB50C2}"/>
              </a:ext>
            </a:extLst>
          </p:cNvPr>
          <p:cNvSpPr>
            <a:spLocks noGrp="1"/>
          </p:cNvSpPr>
          <p:nvPr>
            <p:ph type="title"/>
          </p:nvPr>
        </p:nvSpPr>
        <p:spPr>
          <a:xfrm>
            <a:off x="839788" y="365125"/>
            <a:ext cx="105156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BE3F0283-8EA5-5913-ED77-0079497170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239A3A-E502-FFDA-FB91-CC1ACDC8CC5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BF40FB4F-CC17-FE55-F1D0-08BE92A07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ABF77C-802D-3931-624D-048EB2C5204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480703C1-B4F3-7933-CF15-3A9056BA0799}"/>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8" name="Footer Placeholder 7">
            <a:extLst>
              <a:ext uri="{FF2B5EF4-FFF2-40B4-BE49-F238E27FC236}">
                <a16:creationId xmlns:a16="http://schemas.microsoft.com/office/drawing/2014/main" id="{8313B9C7-5B3C-4256-B705-7E641E1A8669}"/>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0C66B963-CB4C-F4F3-A0FF-C05F8774494A}"/>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79178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D1BBB-549A-5A9A-34E9-7AE884B14788}"/>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CDD1DF56-C8D5-A3FC-959A-7DFE00B0D3D9}"/>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4" name="Footer Placeholder 3">
            <a:extLst>
              <a:ext uri="{FF2B5EF4-FFF2-40B4-BE49-F238E27FC236}">
                <a16:creationId xmlns:a16="http://schemas.microsoft.com/office/drawing/2014/main" id="{65F93265-F32A-A6D5-50F6-46A4D40B9B98}"/>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788A87B4-68EB-751A-DDA0-029E91717093}"/>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373561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F4A75-3A5B-BE63-E639-77E512C93A02}"/>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3" name="Footer Placeholder 2">
            <a:extLst>
              <a:ext uri="{FF2B5EF4-FFF2-40B4-BE49-F238E27FC236}">
                <a16:creationId xmlns:a16="http://schemas.microsoft.com/office/drawing/2014/main" id="{A4205CC6-A064-3638-4D32-5E337FA9ECBB}"/>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DAF7BCA1-7BCD-B6C8-A720-30AD7295BD38}"/>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94839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0B09F-4AD8-6E14-6C7B-E0A19DF93F2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B404A4CF-0113-B36F-F5A0-DC9CA4D62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FF1030C5-2140-DB77-62F1-727A94B69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CA6EE8A-DA49-EECD-EF53-590DB0D36023}"/>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6" name="Footer Placeholder 5">
            <a:extLst>
              <a:ext uri="{FF2B5EF4-FFF2-40B4-BE49-F238E27FC236}">
                <a16:creationId xmlns:a16="http://schemas.microsoft.com/office/drawing/2014/main" id="{22FFC573-B9B2-1EAC-D39A-28476E08B978}"/>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8E3B4E0C-2CD0-18E5-D30B-EBA3A05B1587}"/>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2435072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4CAFC-9C70-A801-2AEB-E0E7606977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FE0AE338-09FF-5547-7B04-034DDAEDB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23556425-E101-D015-AB4A-464C0767B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F80FB6-FA6A-A8C9-575D-461FF6C218DC}"/>
              </a:ext>
            </a:extLst>
          </p:cNvPr>
          <p:cNvSpPr>
            <a:spLocks noGrp="1"/>
          </p:cNvSpPr>
          <p:nvPr>
            <p:ph type="dt" sz="half" idx="10"/>
          </p:nvPr>
        </p:nvSpPr>
        <p:spPr/>
        <p:txBody>
          <a:bodyPr/>
          <a:lstStyle/>
          <a:p>
            <a:fld id="{395ABAD8-CF37-E340-9539-DCD161283E58}" type="datetimeFigureOut">
              <a:rPr lang="en-CH" smtClean="0"/>
              <a:t>31.12.2025</a:t>
            </a:fld>
            <a:endParaRPr lang="en-CH"/>
          </a:p>
        </p:txBody>
      </p:sp>
      <p:sp>
        <p:nvSpPr>
          <p:cNvPr id="6" name="Footer Placeholder 5">
            <a:extLst>
              <a:ext uri="{FF2B5EF4-FFF2-40B4-BE49-F238E27FC236}">
                <a16:creationId xmlns:a16="http://schemas.microsoft.com/office/drawing/2014/main" id="{BA429168-D844-2F3C-D8C7-A9CEA77601B1}"/>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26C2487A-A715-09CA-3E76-A1263AF0BEE5}"/>
              </a:ext>
            </a:extLst>
          </p:cNvPr>
          <p:cNvSpPr>
            <a:spLocks noGrp="1"/>
          </p:cNvSpPr>
          <p:nvPr>
            <p:ph type="sldNum" sz="quarter" idx="12"/>
          </p:nvPr>
        </p:nvSpPr>
        <p:spPr/>
        <p:txBody>
          <a:bodyPr/>
          <a:lstStyle/>
          <a:p>
            <a:fld id="{F51D8B95-7E6D-004C-9A4D-E8452912A9B2}" type="slidenum">
              <a:rPr lang="en-CH" smtClean="0"/>
              <a:t>‹#›</a:t>
            </a:fld>
            <a:endParaRPr lang="en-CH"/>
          </a:p>
        </p:txBody>
      </p:sp>
    </p:spTree>
    <p:extLst>
      <p:ext uri="{BB962C8B-B14F-4D97-AF65-F5344CB8AC3E}">
        <p14:creationId xmlns:p14="http://schemas.microsoft.com/office/powerpoint/2010/main" val="153273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767E12-E55F-8C82-2DE0-740272FB73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45AD5E5B-A6FA-5F2C-F336-80DAE7789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BFBF5688-4736-329C-784B-CCFFAF6B0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5ABAD8-CF37-E340-9539-DCD161283E58}" type="datetimeFigureOut">
              <a:rPr lang="en-CH" smtClean="0"/>
              <a:t>31.12.2025</a:t>
            </a:fld>
            <a:endParaRPr lang="en-CH"/>
          </a:p>
        </p:txBody>
      </p:sp>
      <p:sp>
        <p:nvSpPr>
          <p:cNvPr id="5" name="Footer Placeholder 4">
            <a:extLst>
              <a:ext uri="{FF2B5EF4-FFF2-40B4-BE49-F238E27FC236}">
                <a16:creationId xmlns:a16="http://schemas.microsoft.com/office/drawing/2014/main" id="{4F07949E-A745-6DB6-ED1E-4CA832BE0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F38CB550-942E-01EE-5917-13A554045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1D8B95-7E6D-004C-9A4D-E8452912A9B2}" type="slidenum">
              <a:rPr lang="en-CH" smtClean="0"/>
              <a:t>‹#›</a:t>
            </a:fld>
            <a:endParaRPr lang="en-CH"/>
          </a:p>
        </p:txBody>
      </p:sp>
    </p:spTree>
    <p:extLst>
      <p:ext uri="{BB962C8B-B14F-4D97-AF65-F5344CB8AC3E}">
        <p14:creationId xmlns:p14="http://schemas.microsoft.com/office/powerpoint/2010/main" val="229651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772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6717805"/>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1"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9329563" y="6545798"/>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cxnSp>
        <p:nvCxnSpPr>
          <p:cNvPr id="3" name="Straight Connector 2"/>
          <p:cNvCxnSpPr/>
          <p:nvPr userDrawn="1"/>
        </p:nvCxnSpPr>
        <p:spPr>
          <a:xfrm>
            <a:off x="719403" y="908720"/>
            <a:ext cx="11472598"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8694678"/>
      </p:ext>
    </p:extLst>
  </p:cSld>
  <p:clrMap bg1="lt1" tx1="dk1" bg2="lt2" tx2="dk2" accent1="accent1" accent2="accent2" accent3="accent3" accent4="accent4" accent5="accent5" accent6="accent6" hlink="hlink" folHlink="folHlink"/>
  <p:sldLayoutIdLst>
    <p:sldLayoutId id="2147483669" r:id="rId1"/>
    <p:sldLayoutId id="2147483670"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hyperlink" Target="https://timeline.web.cern.ch/timeline-header/8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8.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eg"/><Relationship Id="rId1" Type="http://schemas.openxmlformats.org/officeDocument/2006/relationships/slideLayout" Target="../slideLayouts/slideLayout18.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hyperlink" Target="http://atlas.web.cern.ch/Atlas/Management/Map.html" TargetMode="External"/><Relationship Id="rId2" Type="http://schemas.openxmlformats.org/officeDocument/2006/relationships/image" Target="../media/image37.jpeg"/><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18.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8.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8.xml"/><Relationship Id="rId5" Type="http://schemas.openxmlformats.org/officeDocument/2006/relationships/image" Target="../media/image48.jpe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emf"/><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18.xml"/><Relationship Id="rId5" Type="http://schemas.openxmlformats.org/officeDocument/2006/relationships/image" Target="../media/image57.jpg"/><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8.xml"/><Relationship Id="rId5" Type="http://schemas.openxmlformats.org/officeDocument/2006/relationships/image" Target="../media/image61.png"/><Relationship Id="rId4" Type="http://schemas.openxmlformats.org/officeDocument/2006/relationships/image" Target="../media/image60.jpeg"/></Relationships>
</file>

<file path=ppt/slides/_rels/slide3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12.jpeg"/><Relationship Id="rId1" Type="http://schemas.openxmlformats.org/officeDocument/2006/relationships/slideLayout" Target="../slideLayouts/slideLayout18.xml"/><Relationship Id="rId4" Type="http://schemas.openxmlformats.org/officeDocument/2006/relationships/hyperlink" Target="https://twiki.cern.ch/twiki/bin/view/CMSPublic/LumiPublicResults#2024_proton_proton_collisions_at"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2.jpeg"/><Relationship Id="rId1" Type="http://schemas.openxmlformats.org/officeDocument/2006/relationships/slideLayout" Target="../slideLayouts/slideLayout18.xml"/><Relationship Id="rId5" Type="http://schemas.openxmlformats.org/officeDocument/2006/relationships/image" Target="../media/image65.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hyperlink" Target="https://atlas.web.cern.ch/Atlas/GROUPS/PHYSICS/PAPERS/JETM-2022-06/" TargetMode="External"/><Relationship Id="rId2" Type="http://schemas.openxmlformats.org/officeDocument/2006/relationships/image" Target="../media/image66.emf"/><Relationship Id="rId1" Type="http://schemas.openxmlformats.org/officeDocument/2006/relationships/slideLayout" Target="../slideLayouts/slideLayout13.xml"/><Relationship Id="rId6" Type="http://schemas.openxmlformats.org/officeDocument/2006/relationships/hyperlink" Target="https://atlas.web.cern.ch/Atlas/GROUPS/PHYSICS/PAPERS/FTAG-2023-05/" TargetMode="External"/><Relationship Id="rId5" Type="http://schemas.openxmlformats.org/officeDocument/2006/relationships/hyperlink" Target="https://atlas.web.cern.ch/Atlas/GROUPS/PHYSICS/PLOTS/FTAG-2023-01/" TargetMode="External"/><Relationship Id="rId4" Type="http://schemas.openxmlformats.org/officeDocument/2006/relationships/image" Target="../media/image67.emf"/></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hyperlink" Target="https://atlas.web.cern.ch/Atlas/GROUPS/PHYSICS/CONFNOTES/ATLAS-CONF-2025-006/" TargetMode="External"/><Relationship Id="rId7" Type="http://schemas.openxmlformats.org/officeDocument/2006/relationships/hyperlink" Target="https://atlas.web.cern.ch/Atlas/GROUPS/PHYSICS/PAPERS/HIGG-2012-27/" TargetMode="External"/><Relationship Id="rId2" Type="http://schemas.openxmlformats.org/officeDocument/2006/relationships/image" Target="../media/image68.emf"/><Relationship Id="rId1" Type="http://schemas.openxmlformats.org/officeDocument/2006/relationships/slideLayout" Target="../slideLayouts/slideLayout13.xml"/><Relationship Id="rId6" Type="http://schemas.openxmlformats.org/officeDocument/2006/relationships/image" Target="../media/image70.emf"/><Relationship Id="rId5" Type="http://schemas.openxmlformats.org/officeDocument/2006/relationships/image" Target="../media/image69.jpeg"/><Relationship Id="rId4" Type="http://schemas.openxmlformats.org/officeDocument/2006/relationships/hyperlink" Target="https://www.nature.com/articles/s41586-022-04893-w" TargetMode="External"/><Relationship Id="rId9" Type="http://schemas.openxmlformats.org/officeDocument/2006/relationships/hyperlink" Target="http://atlas.web.cern.ch/Atlas/GROUPS/PHYSICS/PAPERS/HIGG-2018-29/"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hyperlink" Target="https://atlas.web.cern.ch/Atlas/GROUPS/PHYSICS/CONFNOTES/ATLAS-CONF-2025-006/" TargetMode="External"/><Relationship Id="rId7" Type="http://schemas.openxmlformats.org/officeDocument/2006/relationships/hyperlink" Target="https://atlas.web.cern.ch/Atlas/GROUPS/PHYSICS/PAPERS/HIGG-2012-27/" TargetMode="External"/><Relationship Id="rId2" Type="http://schemas.openxmlformats.org/officeDocument/2006/relationships/image" Target="../media/image68.emf"/><Relationship Id="rId1" Type="http://schemas.openxmlformats.org/officeDocument/2006/relationships/slideLayout" Target="../slideLayouts/slideLayout13.xml"/><Relationship Id="rId6" Type="http://schemas.openxmlformats.org/officeDocument/2006/relationships/image" Target="../media/image70.emf"/><Relationship Id="rId5" Type="http://schemas.openxmlformats.org/officeDocument/2006/relationships/image" Target="../media/image69.jpeg"/><Relationship Id="rId4" Type="http://schemas.openxmlformats.org/officeDocument/2006/relationships/hyperlink" Target="https://www.nature.com/articles/s41586-022-04893-w" TargetMode="External"/><Relationship Id="rId9" Type="http://schemas.openxmlformats.org/officeDocument/2006/relationships/hyperlink" Target="http://atlas.web.cern.ch/Atlas/GROUPS/PHYSICS/PAPERS/HIGG-2018-29/"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emf"/><Relationship Id="rId1" Type="http://schemas.openxmlformats.org/officeDocument/2006/relationships/slideLayout" Target="../slideLayouts/slideLayout13.xml"/><Relationship Id="rId5" Type="http://schemas.openxmlformats.org/officeDocument/2006/relationships/hyperlink" Target="https://cms-results.web.cern.ch/cms-results/public-results/publications/TOP-22-013/" TargetMode="External"/><Relationship Id="rId4" Type="http://schemas.openxmlformats.org/officeDocument/2006/relationships/image" Target="../media/image74.emf"/></Relationships>
</file>

<file path=ppt/slides/_rels/slide4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6.png"/><Relationship Id="rId1" Type="http://schemas.openxmlformats.org/officeDocument/2006/relationships/slideLayout" Target="../slideLayouts/slideLayout13.xml"/><Relationship Id="rId4" Type="http://schemas.openxmlformats.org/officeDocument/2006/relationships/image" Target="../media/image50.emf"/></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77.e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13.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4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90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3.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jpeg"/></Relationships>
</file>

<file path=ppt/slides/_rels/slide51.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image" Target="../media/image58.png"/><Relationship Id="rId1" Type="http://schemas.openxmlformats.org/officeDocument/2006/relationships/slideLayout" Target="../slideLayouts/slideLayout13.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5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92.jp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8" Type="http://schemas.openxmlformats.org/officeDocument/2006/relationships/image" Target="../media/image1010.png"/><Relationship Id="rId3" Type="http://schemas.openxmlformats.org/officeDocument/2006/relationships/image" Target="../media/image50.emf"/><Relationship Id="rId2" Type="http://schemas.openxmlformats.org/officeDocument/2006/relationships/image" Target="../media/image92.jpg"/><Relationship Id="rId1" Type="http://schemas.openxmlformats.org/officeDocument/2006/relationships/slideLayout" Target="../slideLayouts/slideLayout13.xml"/><Relationship Id="rId11" Type="http://schemas.openxmlformats.org/officeDocument/2006/relationships/hyperlink" Target="https://atlas.web.cern.ch/Atlas/GROUPS/PHYSICS/PUBNOTES/ATL-PHYS-PUB-2025-018/" TargetMode="External"/><Relationship Id="rId5" Type="http://schemas.openxmlformats.org/officeDocument/2006/relationships/image" Target="../media/image94.png"/><Relationship Id="rId10" Type="http://schemas.openxmlformats.org/officeDocument/2006/relationships/image" Target="../media/image125.png"/><Relationship Id="rId4" Type="http://schemas.openxmlformats.org/officeDocument/2006/relationships/image" Target="../media/image93.png"/><Relationship Id="rId9" Type="http://schemas.openxmlformats.org/officeDocument/2006/relationships/image" Target="../media/image95.emf"/></Relationships>
</file>

<file path=ppt/slides/_rels/slide55.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image" Target="../media/image96.emf"/><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emf"/><Relationship Id="rId1" Type="http://schemas.openxmlformats.org/officeDocument/2006/relationships/slideLayout" Target="../slideLayouts/slideLayout13.xml"/><Relationship Id="rId6" Type="http://schemas.openxmlformats.org/officeDocument/2006/relationships/image" Target="../media/image100.emf"/><Relationship Id="rId5" Type="http://schemas.openxmlformats.org/officeDocument/2006/relationships/hyperlink" Target="https://atlas.web.cern.ch/Atlas/GROUPS/PHYSICS/PAPERS/TOPQ-2024-12/" TargetMode="External"/><Relationship Id="rId4" Type="http://schemas.openxmlformats.org/officeDocument/2006/relationships/image" Target="../media/image99.emf"/></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hyperlink" Target="https://inspirehep.net/files/d2b9efd520f4288b3ba6e47bf1a77132" TargetMode="External"/><Relationship Id="rId5" Type="http://schemas.openxmlformats.org/officeDocument/2006/relationships/hyperlink" Target="https://journals.aps.org/prl/abstract/10.1103/PhysRevLett.13.508"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hyperlink" Target="https://journals.aps.org/rmp/abstract/10.1103/RevModPhys.68.95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e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6C1EEF-653A-C4E6-C16C-E0FFC10D7829}"/>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1C90DA5-AC3F-C938-0FD5-3AF4750F997C}"/>
              </a:ext>
            </a:extLst>
          </p:cNvPr>
          <p:cNvSpPr txBox="1"/>
          <p:nvPr/>
        </p:nvSpPr>
        <p:spPr>
          <a:xfrm>
            <a:off x="438540" y="5159443"/>
            <a:ext cx="4618369" cy="707886"/>
          </a:xfrm>
          <a:prstGeom prst="rect">
            <a:avLst/>
          </a:prstGeom>
          <a:noFill/>
        </p:spPr>
        <p:txBody>
          <a:bodyPr wrap="square" rtlCol="0">
            <a:spAutoFit/>
          </a:bodyPr>
          <a:lstStyle/>
          <a:p>
            <a:pPr defTabSz="457200" fontAlgn="base">
              <a:spcBef>
                <a:spcPts val="3000"/>
              </a:spcBef>
              <a:spcAft>
                <a:spcPct val="0"/>
              </a:spcAft>
              <a:defRPr/>
            </a:pPr>
            <a:r>
              <a:rPr lang="en-GB" sz="16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Andreas Hoecker (CERN)</a:t>
            </a:r>
          </a:p>
          <a:p>
            <a:pPr defTabSz="457200" fontAlgn="base">
              <a:spcBef>
                <a:spcPts val="1200"/>
              </a:spcBef>
              <a:spcAft>
                <a:spcPct val="0"/>
              </a:spcAft>
              <a:defRPr/>
            </a:pPr>
            <a:r>
              <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HKUST, 15 January 2026</a:t>
            </a:r>
          </a:p>
        </p:txBody>
      </p:sp>
      <p:sp>
        <p:nvSpPr>
          <p:cNvPr id="12" name="TextBox 11">
            <a:extLst>
              <a:ext uri="{FF2B5EF4-FFF2-40B4-BE49-F238E27FC236}">
                <a16:creationId xmlns:a16="http://schemas.microsoft.com/office/drawing/2014/main" id="{DB938B92-5450-95EF-9B3C-DD068F03F89F}"/>
              </a:ext>
            </a:extLst>
          </p:cNvPr>
          <p:cNvSpPr txBox="1"/>
          <p:nvPr/>
        </p:nvSpPr>
        <p:spPr>
          <a:xfrm>
            <a:off x="438540" y="639470"/>
            <a:ext cx="5015155" cy="707886"/>
          </a:xfrm>
          <a:prstGeom prst="rect">
            <a:avLst/>
          </a:prstGeom>
          <a:noFill/>
        </p:spPr>
        <p:txBody>
          <a:bodyPr wrap="none" rtlCol="0">
            <a:spAutoFit/>
          </a:bodyPr>
          <a:lstStyle/>
          <a:p>
            <a:pPr algn="l"/>
            <a:r>
              <a:rPr lang="en-GB" sz="4000" b="1" dirty="0">
                <a:solidFill>
                  <a:schemeClr val="bg1"/>
                </a:solidFill>
                <a:latin typeface="Helvetica" pitchFamily="2" charset="0"/>
              </a:rPr>
              <a:t>ATLAS and the LHC</a:t>
            </a:r>
          </a:p>
        </p:txBody>
      </p:sp>
    </p:spTree>
    <p:extLst>
      <p:ext uri="{BB962C8B-B14F-4D97-AF65-F5344CB8AC3E}">
        <p14:creationId xmlns:p14="http://schemas.microsoft.com/office/powerpoint/2010/main" val="2812717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42E6DB9-13E8-9146-EC94-F174007F52AF}"/>
              </a:ext>
            </a:extLst>
          </p:cNvPr>
          <p:cNvSpPr/>
          <p:nvPr/>
        </p:nvSpPr>
        <p:spPr>
          <a:xfrm>
            <a:off x="11287125" y="-16292"/>
            <a:ext cx="942978" cy="6874292"/>
          </a:xfrm>
          <a:prstGeom prst="rect">
            <a:avLst/>
          </a:prstGeom>
          <a:solidFill>
            <a:srgbClr val="41729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13" name="Slide Number Placeholder 5">
            <a:extLst>
              <a:ext uri="{FF2B5EF4-FFF2-40B4-BE49-F238E27FC236}">
                <a16:creationId xmlns:a16="http://schemas.microsoft.com/office/drawing/2014/main" id="{F0397EB1-DC8F-2D43-8EBB-6B1A157AECB3}"/>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10</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24A98C3D-D453-7740-8D31-FD981451217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375" y="-16292"/>
            <a:ext cx="11472863" cy="6874292"/>
          </a:xfrm>
          <a:prstGeom prst="rect">
            <a:avLst/>
          </a:prstGeom>
        </p:spPr>
      </p:pic>
      <p:sp>
        <p:nvSpPr>
          <p:cNvPr id="2" name="Rectangle 1">
            <a:extLst>
              <a:ext uri="{FF2B5EF4-FFF2-40B4-BE49-F238E27FC236}">
                <a16:creationId xmlns:a16="http://schemas.microsoft.com/office/drawing/2014/main" id="{42F26A5F-BC33-1722-FBE5-8ED5D909EBC1}"/>
              </a:ext>
            </a:extLst>
          </p:cNvPr>
          <p:cNvSpPr/>
          <p:nvPr/>
        </p:nvSpPr>
        <p:spPr>
          <a:xfrm>
            <a:off x="8695293" y="0"/>
            <a:ext cx="3534811"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23" name="Titre 4">
            <a:extLst>
              <a:ext uri="{FF2B5EF4-FFF2-40B4-BE49-F238E27FC236}">
                <a16:creationId xmlns:a16="http://schemas.microsoft.com/office/drawing/2014/main" id="{75FC723C-B088-C84B-B59B-D878698E4FDE}"/>
              </a:ext>
            </a:extLst>
          </p:cNvPr>
          <p:cNvSpPr txBox="1">
            <a:spLocks/>
          </p:cNvSpPr>
          <p:nvPr/>
        </p:nvSpPr>
        <p:spPr>
          <a:xfrm>
            <a:off x="8988228" y="1370307"/>
            <a:ext cx="3094104" cy="1320043"/>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a:lstStyle>
          <a:p>
            <a:pPr algn="l"/>
            <a:r>
              <a:rPr lang="en-GB" sz="3600">
                <a:solidFill>
                  <a:srgbClr val="FFFFFF"/>
                </a:solidFill>
                <a:latin typeface="Helvetica" pitchFamily="2" charset="0"/>
              </a:rPr>
              <a:t>Large Hadron Collider (LHC)</a:t>
            </a:r>
          </a:p>
        </p:txBody>
      </p:sp>
      <p:sp>
        <p:nvSpPr>
          <p:cNvPr id="24" name="Espace réservé du contenu 2">
            <a:extLst>
              <a:ext uri="{FF2B5EF4-FFF2-40B4-BE49-F238E27FC236}">
                <a16:creationId xmlns:a16="http://schemas.microsoft.com/office/drawing/2014/main" id="{911DCE09-0762-2544-AE1C-6CC6BCE81C6A}"/>
              </a:ext>
            </a:extLst>
          </p:cNvPr>
          <p:cNvSpPr txBox="1">
            <a:spLocks/>
          </p:cNvSpPr>
          <p:nvPr/>
        </p:nvSpPr>
        <p:spPr>
          <a:xfrm>
            <a:off x="8988228" y="2716791"/>
            <a:ext cx="3094104" cy="2797408"/>
          </a:xfrm>
          <a:prstGeom prst="rect">
            <a:avLst/>
          </a:prstGeom>
        </p:spPr>
        <p:txBody>
          <a:bodyPr vert="horz" wrap="square" lIns="0" tIns="0" rIns="0" bIns="0" rtlCol="0">
            <a:normAutofit fontScale="85000" lnSpcReduction="10000"/>
          </a:bodyPr>
          <a:lstStyle>
            <a:lvl1pPr marL="0" indent="0" algn="l" defTabSz="914400" rtl="0" eaLnBrk="1" latinLnBrk="0" hangingPunct="1">
              <a:lnSpc>
                <a:spcPct val="90000"/>
              </a:lnSpc>
              <a:spcBef>
                <a:spcPts val="1000"/>
              </a:spcBef>
              <a:buFont typeface="Arial"/>
              <a:buNone/>
              <a:defRPr sz="28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4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27 km underground accelerator and collider </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Superconducting magnets </a:t>
            </a:r>
            <a:r>
              <a:rPr lang="en-GB" sz="1500" dirty="0">
                <a:solidFill>
                  <a:srgbClr val="FFFFFF"/>
                </a:solidFill>
                <a:latin typeface="Helvetica" pitchFamily="2" charset="0"/>
                <a:ea typeface="Arial" charset="0"/>
                <a:cs typeface="Arial" charset="0"/>
              </a:rPr>
              <a:t>(1.9 K = –271.3 °C)</a:t>
            </a:r>
            <a:r>
              <a:rPr lang="en-GB" sz="1800" dirty="0">
                <a:solidFill>
                  <a:srgbClr val="FFFFFF"/>
                </a:solidFill>
                <a:latin typeface="Helvetica" pitchFamily="2" charset="0"/>
                <a:ea typeface="Arial" charset="0"/>
                <a:cs typeface="Arial" charset="0"/>
              </a:rPr>
              <a:t> steer the particles around the ring </a:t>
            </a:r>
            <a:r>
              <a:rPr lang="en-GB" sz="1400" dirty="0">
                <a:solidFill>
                  <a:srgbClr val="FFFFFF"/>
                </a:solidFill>
                <a:latin typeface="Helvetica" pitchFamily="2" charset="0"/>
                <a:ea typeface="Arial" charset="0"/>
                <a:cs typeface="Arial" charset="0"/>
              </a:rPr>
              <a:t>(the strength of the magnets determines the maximum reachable beam energy)</a:t>
            </a:r>
            <a:endParaRPr lang="en-GB" sz="1800" dirty="0">
              <a:solidFill>
                <a:srgbClr val="FFFFFF"/>
              </a:solidFill>
              <a:latin typeface="Helvetica" pitchFamily="2" charset="0"/>
              <a:ea typeface="Arial" charset="0"/>
              <a:cs typeface="Arial" charset="0"/>
            </a:endParaRP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Proton and ions are accelerated to multi-TeV scale energies before they collide</a:t>
            </a:r>
          </a:p>
        </p:txBody>
      </p:sp>
      <p:sp>
        <p:nvSpPr>
          <p:cNvPr id="8" name="TextBox 7">
            <a:extLst>
              <a:ext uri="{FF2B5EF4-FFF2-40B4-BE49-F238E27FC236}">
                <a16:creationId xmlns:a16="http://schemas.microsoft.com/office/drawing/2014/main" id="{66307877-23E6-2141-819C-A72B92A90438}"/>
              </a:ext>
            </a:extLst>
          </p:cNvPr>
          <p:cNvSpPr txBox="1"/>
          <p:nvPr/>
        </p:nvSpPr>
        <p:spPr>
          <a:xfrm>
            <a:off x="113887" y="6545798"/>
            <a:ext cx="5535490" cy="246221"/>
          </a:xfrm>
          <a:prstGeom prst="rect">
            <a:avLst/>
          </a:prstGeom>
          <a:noFill/>
        </p:spPr>
        <p:txBody>
          <a:bodyPr wrap="none" rtlCol="0">
            <a:spAutoFit/>
          </a:bodyPr>
          <a:lstStyle/>
          <a:p>
            <a:pPr>
              <a:spcBef>
                <a:spcPts val="3000"/>
              </a:spcBef>
            </a:pPr>
            <a:r>
              <a:rPr lang="en-CH" sz="1000">
                <a:solidFill>
                  <a:schemeClr val="bg1"/>
                </a:solidFill>
                <a:latin typeface="Helvetica Light" charset="0"/>
                <a:ea typeface="Helvetica Light" charset="0"/>
                <a:cs typeface="Helvetica Light" charset="0"/>
                <a:sym typeface="Wingdings" pitchFamily="2" charset="2"/>
              </a:rPr>
              <a:t>The LHC has a total of 9,300 magnets for beam bending, beam focusing and orbit corrections</a:t>
            </a:r>
          </a:p>
        </p:txBody>
      </p:sp>
      <p:sp>
        <p:nvSpPr>
          <p:cNvPr id="3" name="Text Box 5">
            <a:extLst>
              <a:ext uri="{FF2B5EF4-FFF2-40B4-BE49-F238E27FC236}">
                <a16:creationId xmlns:a16="http://schemas.microsoft.com/office/drawing/2014/main" id="{694D1D04-A7CB-02D7-19B8-03E2B8D1616A}"/>
              </a:ext>
            </a:extLst>
          </p:cNvPr>
          <p:cNvSpPr txBox="1">
            <a:spLocks noChangeArrowheads="1"/>
          </p:cNvSpPr>
          <p:nvPr/>
        </p:nvSpPr>
        <p:spPr bwMode="auto">
          <a:xfrm>
            <a:off x="212753" y="150743"/>
            <a:ext cx="8430039"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a:solidFill>
                  <a:schemeClr val="bg1"/>
                </a:solidFill>
                <a:latin typeface="Helvetica" pitchFamily="2" charset="0"/>
                <a:ea typeface="Helvetica Light" charset="0"/>
                <a:cs typeface="Helvetica Light" charset="0"/>
              </a:rPr>
              <a:t>Producing and studying the Higgs boson requires a huge machine</a:t>
            </a:r>
          </a:p>
        </p:txBody>
      </p:sp>
    </p:spTree>
    <p:extLst>
      <p:ext uri="{BB962C8B-B14F-4D97-AF65-F5344CB8AC3E}">
        <p14:creationId xmlns:p14="http://schemas.microsoft.com/office/powerpoint/2010/main" val="20074432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7BA0F-3412-53B4-BEFC-5BB295BEDC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1BA1C-4C43-3279-B9E5-235D597AF17B}"/>
              </a:ext>
            </a:extLst>
          </p:cNvPr>
          <p:cNvSpPr>
            <a:spLocks noGrp="1"/>
          </p:cNvSpPr>
          <p:nvPr>
            <p:ph type="sldNum" sz="quarter" idx="4"/>
          </p:nvPr>
        </p:nvSpPr>
        <p:spPr/>
        <p:txBody>
          <a:bodyPr/>
          <a:lstStyle/>
          <a:p>
            <a:pPr>
              <a:defRPr/>
            </a:pPr>
            <a:fld id="{611C2F03-9E95-40C9-A99F-3C4F7EE8CF2A}" type="slidenum">
              <a:rPr lang="en-GB" smtClean="0"/>
              <a:pPr>
                <a:defRPr/>
              </a:pPr>
              <a:t>11</a:t>
            </a:fld>
            <a:endParaRPr lang="en-GB"/>
          </a:p>
        </p:txBody>
      </p:sp>
      <p:sp>
        <p:nvSpPr>
          <p:cNvPr id="3" name="TextBox 2">
            <a:extLst>
              <a:ext uri="{FF2B5EF4-FFF2-40B4-BE49-F238E27FC236}">
                <a16:creationId xmlns:a16="http://schemas.microsoft.com/office/drawing/2014/main" id="{38CE621A-C4C4-8592-A37D-39E073B7E350}"/>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CERN — Science for peace</a:t>
            </a:r>
          </a:p>
        </p:txBody>
      </p:sp>
      <p:sp>
        <p:nvSpPr>
          <p:cNvPr id="5" name="Rectangle 4">
            <a:extLst>
              <a:ext uri="{FF2B5EF4-FFF2-40B4-BE49-F238E27FC236}">
                <a16:creationId xmlns:a16="http://schemas.microsoft.com/office/drawing/2014/main" id="{E0123E2B-29BA-97D1-5418-A70267A8C237}"/>
              </a:ext>
            </a:extLst>
          </p:cNvPr>
          <p:cNvSpPr/>
          <p:nvPr/>
        </p:nvSpPr>
        <p:spPr>
          <a:xfrm>
            <a:off x="623288" y="1106030"/>
            <a:ext cx="9077925" cy="2523768"/>
          </a:xfrm>
          <a:prstGeom prst="rect">
            <a:avLst/>
          </a:prstGeom>
        </p:spPr>
        <p:txBody>
          <a:bodyPr wrap="square">
            <a:spAutoFit/>
          </a:bodyPr>
          <a:lstStyle/>
          <a:p>
            <a:pPr defTabSz="457200" fontAlgn="base">
              <a:spcBef>
                <a:spcPts val="2400"/>
              </a:spcBef>
              <a:spcAft>
                <a:spcPct val="0"/>
              </a:spcAft>
              <a:defRPr/>
            </a:pPr>
            <a:r>
              <a:rPr lang="en-GB" sz="1600" b="1" dirty="0">
                <a:solidFill>
                  <a:srgbClr val="000000"/>
                </a:solidFill>
                <a:latin typeface="Helvetica" pitchFamily="2" charset="0"/>
              </a:rPr>
              <a:t>Objective: Creation of a powerful and competitive infrastructure for fundamental           research in nuclear / particle physics in Europe        </a:t>
            </a:r>
          </a:p>
          <a:p>
            <a:pPr defTabSz="457200" fontAlgn="base">
              <a:spcBef>
                <a:spcPts val="2400"/>
              </a:spcBef>
              <a:spcAft>
                <a:spcPct val="0"/>
              </a:spcAft>
              <a:defRPr/>
            </a:pPr>
            <a:r>
              <a:rPr lang="en-GB" sz="1600" b="1" dirty="0">
                <a:solidFill>
                  <a:srgbClr val="000000"/>
                </a:solidFill>
                <a:latin typeface="Helvetica" pitchFamily="2" charset="0"/>
              </a:rPr>
              <a:t>1952: Creation of a Council: "Conseil </a:t>
            </a:r>
            <a:r>
              <a:rPr lang="en-GB" sz="1600" b="1" dirty="0" err="1">
                <a:solidFill>
                  <a:srgbClr val="000000"/>
                </a:solidFill>
                <a:latin typeface="Helvetica" pitchFamily="2" charset="0"/>
              </a:rPr>
              <a:t>Européen</a:t>
            </a:r>
            <a:r>
              <a:rPr lang="en-GB" sz="1600" b="1" dirty="0">
                <a:solidFill>
                  <a:srgbClr val="000000"/>
                </a:solidFill>
                <a:latin typeface="Helvetica" pitchFamily="2" charset="0"/>
              </a:rPr>
              <a:t> pour la Recherche </a:t>
            </a:r>
            <a:r>
              <a:rPr lang="en-GB" sz="1600" b="1" dirty="0" err="1">
                <a:solidFill>
                  <a:srgbClr val="000000"/>
                </a:solidFill>
                <a:latin typeface="Helvetica" pitchFamily="2" charset="0"/>
              </a:rPr>
              <a:t>Nucléaire</a:t>
            </a:r>
            <a:r>
              <a:rPr lang="en-GB" sz="1600" b="1" dirty="0">
                <a:solidFill>
                  <a:srgbClr val="000000"/>
                </a:solidFill>
                <a:latin typeface="Helvetica" pitchFamily="2" charset="0"/>
              </a:rPr>
              <a:t>“ </a:t>
            </a:r>
          </a:p>
          <a:p>
            <a:pPr lvl="1" defTabSz="457200" fontAlgn="base">
              <a:spcBef>
                <a:spcPts val="1200"/>
              </a:spcBef>
              <a:spcAft>
                <a:spcPct val="0"/>
              </a:spcAft>
              <a:defRPr/>
            </a:pPr>
            <a:r>
              <a:rPr lang="en-GB" sz="1400" dirty="0">
                <a:solidFill>
                  <a:srgbClr val="000000"/>
                </a:solidFill>
                <a:latin typeface="Helvetica" pitchFamily="2" charset="0"/>
              </a:rPr>
              <a:t>Belgium, Denmark, France, West Germany, Greece, Italy, The Netherlands, Norway, Sweden, Switzerland, United Kingdom, Yugoslavia</a:t>
            </a:r>
          </a:p>
          <a:p>
            <a:pPr defTabSz="457200" fontAlgn="base">
              <a:spcBef>
                <a:spcPts val="2400"/>
              </a:spcBef>
              <a:spcAft>
                <a:spcPct val="0"/>
              </a:spcAft>
              <a:defRPr/>
            </a:pPr>
            <a:r>
              <a:rPr lang="en-GB" sz="1600" b="1" dirty="0">
                <a:solidFill>
                  <a:srgbClr val="000000"/>
                </a:solidFill>
                <a:latin typeface="Helvetica" pitchFamily="2" charset="0"/>
              </a:rPr>
              <a:t>Coming into force of the convention on 29 September 1954: Foundation as "Organisation </a:t>
            </a:r>
            <a:r>
              <a:rPr lang="en-GB" sz="1600" b="1" dirty="0" err="1">
                <a:solidFill>
                  <a:srgbClr val="000000"/>
                </a:solidFill>
                <a:latin typeface="Helvetica" pitchFamily="2" charset="0"/>
              </a:rPr>
              <a:t>Européenne</a:t>
            </a:r>
            <a:r>
              <a:rPr lang="en-GB" sz="1600" b="1" dirty="0">
                <a:solidFill>
                  <a:srgbClr val="000000"/>
                </a:solidFill>
                <a:latin typeface="Helvetica" pitchFamily="2" charset="0"/>
              </a:rPr>
              <a:t> pour la Recherche </a:t>
            </a:r>
            <a:r>
              <a:rPr lang="en-GB" sz="1600" b="1" dirty="0" err="1">
                <a:solidFill>
                  <a:srgbClr val="000000"/>
                </a:solidFill>
                <a:latin typeface="Helvetica" pitchFamily="2" charset="0"/>
              </a:rPr>
              <a:t>Nucléaire</a:t>
            </a:r>
            <a:r>
              <a:rPr lang="en-GB" sz="1600" b="1" dirty="0">
                <a:solidFill>
                  <a:srgbClr val="000000"/>
                </a:solidFill>
                <a:latin typeface="Helvetica" pitchFamily="2" charset="0"/>
              </a:rPr>
              <a:t>“</a:t>
            </a:r>
          </a:p>
        </p:txBody>
      </p:sp>
      <p:pic>
        <p:nvPicPr>
          <p:cNvPr id="4" name="Picture 3">
            <a:extLst>
              <a:ext uri="{FF2B5EF4-FFF2-40B4-BE49-F238E27FC236}">
                <a16:creationId xmlns:a16="http://schemas.microsoft.com/office/drawing/2014/main" id="{0534005B-0422-7D0D-5E89-C65D32DD2BDF}"/>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3945" t="2637" r="23759" b="2394"/>
          <a:stretch/>
        </p:blipFill>
        <p:spPr bwMode="auto">
          <a:xfrm>
            <a:off x="10890073" y="211311"/>
            <a:ext cx="1086989" cy="10966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D14E681-60B9-1B63-EC77-AF8CB98BA09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61545" y="4147312"/>
            <a:ext cx="11305524" cy="2175382"/>
          </a:xfrm>
          <a:prstGeom prst="rect">
            <a:avLst/>
          </a:prstGeom>
        </p:spPr>
      </p:pic>
      <p:sp>
        <p:nvSpPr>
          <p:cNvPr id="12" name="Rectangle 11">
            <a:extLst>
              <a:ext uri="{FF2B5EF4-FFF2-40B4-BE49-F238E27FC236}">
                <a16:creationId xmlns:a16="http://schemas.microsoft.com/office/drawing/2014/main" id="{E70C436C-7FCE-4477-9691-C9418325EB89}"/>
              </a:ext>
            </a:extLst>
          </p:cNvPr>
          <p:cNvSpPr/>
          <p:nvPr/>
        </p:nvSpPr>
        <p:spPr>
          <a:xfrm>
            <a:off x="3257422" y="4436566"/>
            <a:ext cx="8606658" cy="461665"/>
          </a:xfrm>
          <a:prstGeom prst="rect">
            <a:avLst/>
          </a:prstGeom>
        </p:spPr>
        <p:txBody>
          <a:bodyPr wrap="square">
            <a:spAutoFit/>
          </a:bodyPr>
          <a:lstStyle/>
          <a:p>
            <a:pPr algn="r"/>
            <a:r>
              <a:rPr lang="en-US" sz="1200" dirty="0">
                <a:latin typeface="Helvetica Light" panose="020B0403020202020204" pitchFamily="34" charset="0"/>
              </a:rPr>
              <a:t>“Panorama” photograph taken around 1954 of the site that would become the CERN laboratory</a:t>
            </a:r>
          </a:p>
          <a:p>
            <a:pPr algn="r"/>
            <a:r>
              <a:rPr lang="en-US" altLang="en-US" sz="1200" dirty="0">
                <a:latin typeface="Helvetica Light" panose="020B0403020202020204" pitchFamily="34" charset="0"/>
              </a:rPr>
              <a:t>Find more on CERN’s history here: </a:t>
            </a:r>
            <a:r>
              <a:rPr lang="en-US" altLang="en-US" sz="1200" dirty="0">
                <a:latin typeface="Helvetica Light" panose="020B0403020202020204" pitchFamily="34" charset="0"/>
                <a:hlinkClick r:id="rId4"/>
              </a:rPr>
              <a:t>https://timeline.web.cern.ch/timeline-header/89</a:t>
            </a:r>
            <a:r>
              <a:rPr lang="en-US" altLang="en-US" sz="1200" dirty="0">
                <a:latin typeface="Helvetica Light" panose="020B0403020202020204" pitchFamily="34" charset="0"/>
              </a:rPr>
              <a:t> </a:t>
            </a:r>
          </a:p>
        </p:txBody>
      </p:sp>
    </p:spTree>
    <p:extLst>
      <p:ext uri="{BB962C8B-B14F-4D97-AF65-F5344CB8AC3E}">
        <p14:creationId xmlns:p14="http://schemas.microsoft.com/office/powerpoint/2010/main" val="3724750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358D72-FE55-0A40-9C73-C02BB8D4B072}"/>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solidFill>
                <a:srgbClr val="000000"/>
              </a:solidFill>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93792BBD-E550-814A-878A-17BFA3265C43}"/>
              </a:ext>
            </a:extLst>
          </p:cNvPr>
          <p:cNvSpPr>
            <a:spLocks noGrp="1"/>
          </p:cNvSpPr>
          <p:nvPr>
            <p:ph type="sldNum" sz="quarter" idx="4"/>
          </p:nvPr>
        </p:nvSpPr>
        <p:spPr/>
        <p:txBody>
          <a:bodyPr/>
          <a:lstStyle/>
          <a:p>
            <a:pPr>
              <a:defRPr/>
            </a:pPr>
            <a:fld id="{611C2F03-9E95-40C9-A99F-3C4F7EE8CF2A}" type="slidenum">
              <a:rPr lang="en-GB">
                <a:solidFill>
                  <a:srgbClr val="000000">
                    <a:lumMod val="50000"/>
                    <a:lumOff val="50000"/>
                  </a:srgbClr>
                </a:solidFill>
              </a:rPr>
              <a:pPr>
                <a:defRPr/>
              </a:pPr>
              <a:t>12</a:t>
            </a:fld>
            <a:endParaRPr lang="en-GB" dirty="0">
              <a:solidFill>
                <a:srgbClr val="000000">
                  <a:lumMod val="50000"/>
                  <a:lumOff val="50000"/>
                </a:srgbClr>
              </a:solidFill>
            </a:endParaRPr>
          </a:p>
        </p:txBody>
      </p:sp>
      <p:pic>
        <p:nvPicPr>
          <p:cNvPr id="3074" name="Picture 2">
            <a:extLst>
              <a:ext uri="{FF2B5EF4-FFF2-40B4-BE49-F238E27FC236}">
                <a16:creationId xmlns:a16="http://schemas.microsoft.com/office/drawing/2014/main" id="{947BCE31-73B5-7647-9BB4-C168D117571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3450" y="1181443"/>
            <a:ext cx="6068998" cy="42767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06375CB-DB38-BB47-AF62-C79F2D3B877F}"/>
              </a:ext>
            </a:extLst>
          </p:cNvPr>
          <p:cNvSpPr/>
          <p:nvPr/>
        </p:nvSpPr>
        <p:spPr>
          <a:xfrm>
            <a:off x="755210" y="5562245"/>
            <a:ext cx="5486542" cy="461665"/>
          </a:xfrm>
          <a:prstGeom prst="rect">
            <a:avLst/>
          </a:prstGeom>
        </p:spPr>
        <p:txBody>
          <a:bodyPr wrap="square">
            <a:spAutoFit/>
          </a:bodyPr>
          <a:lstStyle/>
          <a:p>
            <a:r>
              <a:rPr lang="en-GB" sz="1200" dirty="0">
                <a:solidFill>
                  <a:srgbClr val="FFFFFF"/>
                </a:solidFill>
                <a:latin typeface="Helvetica Light" panose="020B0403020202020204" pitchFamily="34" charset="0"/>
              </a:rPr>
              <a:t>On 17 May 1954, the first shovel of earth was dug on the </a:t>
            </a:r>
            <a:r>
              <a:rPr lang="en-GB" sz="1200" dirty="0" err="1">
                <a:solidFill>
                  <a:srgbClr val="FFFFFF"/>
                </a:solidFill>
                <a:latin typeface="Helvetica Light" panose="020B0403020202020204" pitchFamily="34" charset="0"/>
              </a:rPr>
              <a:t>Meyrin</a:t>
            </a:r>
            <a:r>
              <a:rPr lang="en-GB" sz="1200" dirty="0">
                <a:solidFill>
                  <a:srgbClr val="FFFFFF"/>
                </a:solidFill>
                <a:latin typeface="Helvetica Light" panose="020B0403020202020204" pitchFamily="34" charset="0"/>
              </a:rPr>
              <a:t> site in Switzerland under the eyes of Geneva officials and members of CERN staff</a:t>
            </a:r>
            <a:endParaRPr lang="en-CH" sz="1200" dirty="0">
              <a:solidFill>
                <a:srgbClr val="FFFFFF"/>
              </a:solidFill>
              <a:latin typeface="Helvetica Light" panose="020B0403020202020204" pitchFamily="34" charset="0"/>
            </a:endParaRPr>
          </a:p>
        </p:txBody>
      </p:sp>
      <p:pic>
        <p:nvPicPr>
          <p:cNvPr id="6" name="Picture 5">
            <a:extLst>
              <a:ext uri="{FF2B5EF4-FFF2-40B4-BE49-F238E27FC236}">
                <a16:creationId xmlns:a16="http://schemas.microsoft.com/office/drawing/2014/main" id="{594AAC1C-2D05-A446-B1EA-1F04161419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36483" y="1175953"/>
            <a:ext cx="4282237" cy="4282237"/>
          </a:xfrm>
          <a:prstGeom prst="rect">
            <a:avLst/>
          </a:prstGeom>
        </p:spPr>
      </p:pic>
      <p:sp>
        <p:nvSpPr>
          <p:cNvPr id="7" name="Rectangle 6">
            <a:extLst>
              <a:ext uri="{FF2B5EF4-FFF2-40B4-BE49-F238E27FC236}">
                <a16:creationId xmlns:a16="http://schemas.microsoft.com/office/drawing/2014/main" id="{B78B8056-F965-7840-9A71-FA71590B1A7C}"/>
              </a:ext>
            </a:extLst>
          </p:cNvPr>
          <p:cNvSpPr/>
          <p:nvPr/>
        </p:nvSpPr>
        <p:spPr>
          <a:xfrm>
            <a:off x="6954594" y="5548597"/>
            <a:ext cx="4568840" cy="276999"/>
          </a:xfrm>
          <a:prstGeom prst="rect">
            <a:avLst/>
          </a:prstGeom>
        </p:spPr>
        <p:txBody>
          <a:bodyPr wrap="square">
            <a:spAutoFit/>
          </a:bodyPr>
          <a:lstStyle/>
          <a:p>
            <a:r>
              <a:rPr lang="en-GB" sz="1200" dirty="0">
                <a:solidFill>
                  <a:srgbClr val="FFFFFF"/>
                </a:solidFill>
                <a:latin typeface="Helvetica Light" panose="020B0403020202020204" pitchFamily="34" charset="0"/>
              </a:rPr>
              <a:t>Aerial view of the 25 GeV </a:t>
            </a:r>
            <a:r>
              <a:rPr lang="en-GB" sz="1200" dirty="0" err="1">
                <a:solidFill>
                  <a:srgbClr val="FFFFFF"/>
                </a:solidFill>
                <a:latin typeface="Helvetica Light" panose="020B0403020202020204" pitchFamily="34" charset="0"/>
              </a:rPr>
              <a:t>Protron</a:t>
            </a:r>
            <a:r>
              <a:rPr lang="en-GB" sz="1200" dirty="0">
                <a:solidFill>
                  <a:srgbClr val="FFFFFF"/>
                </a:solidFill>
                <a:latin typeface="Helvetica Light" panose="020B0403020202020204" pitchFamily="34" charset="0"/>
              </a:rPr>
              <a:t> Synchrotron at CERN in 1965 </a:t>
            </a:r>
            <a:endParaRPr lang="en-CH" sz="1200" dirty="0">
              <a:solidFill>
                <a:srgbClr val="FFFFFF"/>
              </a:solidFill>
              <a:latin typeface="Helvetica Light" panose="020B0403020202020204" pitchFamily="34" charset="0"/>
            </a:endParaRPr>
          </a:p>
        </p:txBody>
      </p:sp>
    </p:spTree>
    <p:extLst>
      <p:ext uri="{BB962C8B-B14F-4D97-AF65-F5344CB8AC3E}">
        <p14:creationId xmlns:p14="http://schemas.microsoft.com/office/powerpoint/2010/main" val="2520092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579D44-097E-D9B5-72BC-BD8940433804}"/>
              </a:ext>
            </a:extLst>
          </p:cNvPr>
          <p:cNvPicPr>
            <a:picLocks noChangeAspect="1"/>
          </p:cNvPicPr>
          <p:nvPr/>
        </p:nvPicPr>
        <p:blipFill rotWithShape="1">
          <a:blip r:embed="rId2">
            <a:extLst>
              <a:ext uri="{28A0092B-C50C-407E-A947-70E740481C1C}">
                <a14:useLocalDpi xmlns:a14="http://schemas.microsoft.com/office/drawing/2010/main"/>
              </a:ext>
            </a:extLst>
          </a:blip>
          <a:srcRect b="5898"/>
          <a:stretch>
            <a:fillRect/>
          </a:stretch>
        </p:blipFill>
        <p:spPr>
          <a:xfrm>
            <a:off x="0" y="-1"/>
            <a:ext cx="12192000" cy="6858001"/>
          </a:xfrm>
          <a:prstGeom prst="rect">
            <a:avLst/>
          </a:prstGeom>
        </p:spPr>
      </p:pic>
      <p:sp>
        <p:nvSpPr>
          <p:cNvPr id="2" name="Slide Number Placeholder 1">
            <a:extLst>
              <a:ext uri="{FF2B5EF4-FFF2-40B4-BE49-F238E27FC236}">
                <a16:creationId xmlns:a16="http://schemas.microsoft.com/office/drawing/2014/main" id="{C12C2DB7-BAD7-A74A-B726-F8D21B5C8060}"/>
              </a:ext>
            </a:extLst>
          </p:cNvPr>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sp>
        <p:nvSpPr>
          <p:cNvPr id="5" name="Rectangle 4">
            <a:extLst>
              <a:ext uri="{FF2B5EF4-FFF2-40B4-BE49-F238E27FC236}">
                <a16:creationId xmlns:a16="http://schemas.microsoft.com/office/drawing/2014/main" id="{6CEDC204-31EB-5E42-BEE7-CAC734A587E5}"/>
              </a:ext>
            </a:extLst>
          </p:cNvPr>
          <p:cNvSpPr/>
          <p:nvPr/>
        </p:nvSpPr>
        <p:spPr>
          <a:xfrm>
            <a:off x="619487" y="594032"/>
            <a:ext cx="9232360" cy="523220"/>
          </a:xfrm>
          <a:prstGeom prst="rect">
            <a:avLst/>
          </a:prstGeom>
          <a:noFill/>
          <a:ln>
            <a:noFill/>
          </a:ln>
        </p:spPr>
        <p:txBody>
          <a:bodyPr wrap="square" rtlCol="0" anchor="ctr">
            <a:spAutoFit/>
          </a:bodyPr>
          <a:lstStyle/>
          <a:p>
            <a:pPr defTabSz="457200" fontAlgn="base">
              <a:spcBef>
                <a:spcPct val="0"/>
              </a:spcBef>
              <a:spcAft>
                <a:spcPct val="0"/>
              </a:spcAft>
              <a:defRPr/>
            </a:pPr>
            <a:r>
              <a:rPr lang="en-US" sz="2800" b="1" dirty="0">
                <a:solidFill>
                  <a:schemeClr val="bg1"/>
                </a:solidFill>
                <a:latin typeface="Helvetica" pitchFamily="2" charset="0"/>
                <a:ea typeface="Helvetica Light" charset="0"/>
                <a:cs typeface="Helvetica Light" charset="0"/>
              </a:rPr>
              <a:t>CERN today</a:t>
            </a:r>
          </a:p>
        </p:txBody>
      </p:sp>
    </p:spTree>
    <p:extLst>
      <p:ext uri="{BB962C8B-B14F-4D97-AF65-F5344CB8AC3E}">
        <p14:creationId xmlns:p14="http://schemas.microsoft.com/office/powerpoint/2010/main" val="1596122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4FC8B6-0CD1-C5AA-C27B-7127782A91BC}"/>
              </a:ext>
            </a:extLst>
          </p:cNvPr>
          <p:cNvSpPr>
            <a:spLocks noGrp="1"/>
          </p:cNvSpPr>
          <p:nvPr>
            <p:ph type="sldNum" sz="quarter" idx="4"/>
          </p:nvPr>
        </p:nvSpPr>
        <p:spPr/>
        <p:txBody>
          <a:bodyPr/>
          <a:lstStyle/>
          <a:p>
            <a:pPr>
              <a:defRPr/>
            </a:pPr>
            <a:fld id="{611C2F03-9E95-40C9-A99F-3C4F7EE8CF2A}" type="slidenum">
              <a:rPr lang="en-GB" smtClean="0"/>
              <a:pPr>
                <a:defRPr/>
              </a:pPr>
              <a:t>14</a:t>
            </a:fld>
            <a:endParaRPr lang="en-GB" dirty="0"/>
          </a:p>
        </p:txBody>
      </p:sp>
      <p:pic>
        <p:nvPicPr>
          <p:cNvPr id="6" name="Picture 5">
            <a:extLst>
              <a:ext uri="{FF2B5EF4-FFF2-40B4-BE49-F238E27FC236}">
                <a16:creationId xmlns:a16="http://schemas.microsoft.com/office/drawing/2014/main" id="{21056891-61E0-2ADD-315F-1B0439EFDA58}"/>
              </a:ext>
            </a:extLst>
          </p:cNvPr>
          <p:cNvPicPr>
            <a:picLocks noChangeAspect="1"/>
          </p:cNvPicPr>
          <p:nvPr/>
        </p:nvPicPr>
        <p:blipFill>
          <a:blip r:embed="rId2"/>
          <a:srcRect t="5843"/>
          <a:stretch>
            <a:fillRect/>
          </a:stretch>
        </p:blipFill>
        <p:spPr>
          <a:xfrm>
            <a:off x="1" y="-1"/>
            <a:ext cx="12192000" cy="6858001"/>
          </a:xfrm>
          <a:prstGeom prst="rect">
            <a:avLst/>
          </a:prstGeom>
        </p:spPr>
      </p:pic>
      <p:sp>
        <p:nvSpPr>
          <p:cNvPr id="8" name="Rectangle 7">
            <a:extLst>
              <a:ext uri="{FF2B5EF4-FFF2-40B4-BE49-F238E27FC236}">
                <a16:creationId xmlns:a16="http://schemas.microsoft.com/office/drawing/2014/main" id="{5A0A957D-FC91-63BC-EC24-21A63D8CAB80}"/>
              </a:ext>
            </a:extLst>
          </p:cNvPr>
          <p:cNvSpPr/>
          <p:nvPr/>
        </p:nvSpPr>
        <p:spPr>
          <a:xfrm>
            <a:off x="7663226" y="3956766"/>
            <a:ext cx="2677001" cy="400110"/>
          </a:xfrm>
          <a:prstGeom prst="rect">
            <a:avLst/>
          </a:prstGeom>
          <a:noFill/>
          <a:ln>
            <a:noFill/>
          </a:ln>
        </p:spPr>
        <p:txBody>
          <a:bodyPr wrap="square" rtlCol="0" anchor="ctr">
            <a:spAutoFit/>
          </a:bodyPr>
          <a:lstStyle/>
          <a:p>
            <a:pPr defTabSz="457200" fontAlgn="base">
              <a:spcBef>
                <a:spcPct val="0"/>
              </a:spcBef>
              <a:spcAft>
                <a:spcPct val="0"/>
              </a:spcAft>
              <a:defRPr/>
            </a:pPr>
            <a:r>
              <a:rPr lang="en-GB" sz="2000" b="1" dirty="0">
                <a:solidFill>
                  <a:schemeClr val="bg1"/>
                </a:solidFill>
                <a:latin typeface="Helvetica" pitchFamily="2" charset="0"/>
                <a:ea typeface="Helvetica Light" charset="0"/>
                <a:cs typeface="Helvetica Light" charset="0"/>
              </a:rPr>
              <a:t>ATLAS Experiment</a:t>
            </a:r>
          </a:p>
        </p:txBody>
      </p:sp>
      <p:sp>
        <p:nvSpPr>
          <p:cNvPr id="3" name="Rectangle 2">
            <a:extLst>
              <a:ext uri="{FF2B5EF4-FFF2-40B4-BE49-F238E27FC236}">
                <a16:creationId xmlns:a16="http://schemas.microsoft.com/office/drawing/2014/main" id="{71448324-795B-265F-33D1-318CE6FBF79A}"/>
              </a:ext>
            </a:extLst>
          </p:cNvPr>
          <p:cNvSpPr/>
          <p:nvPr/>
        </p:nvSpPr>
        <p:spPr>
          <a:xfrm>
            <a:off x="619487" y="594032"/>
            <a:ext cx="9232360" cy="523220"/>
          </a:xfrm>
          <a:prstGeom prst="rect">
            <a:avLst/>
          </a:prstGeom>
          <a:noFill/>
          <a:ln>
            <a:noFill/>
          </a:ln>
        </p:spPr>
        <p:txBody>
          <a:bodyPr wrap="square" rtlCol="0" anchor="ctr">
            <a:spAutoFit/>
          </a:bodyPr>
          <a:lstStyle/>
          <a:p>
            <a:pPr defTabSz="457200" fontAlgn="base">
              <a:spcBef>
                <a:spcPct val="0"/>
              </a:spcBef>
              <a:spcAft>
                <a:spcPct val="0"/>
              </a:spcAft>
              <a:defRPr/>
            </a:pPr>
            <a:r>
              <a:rPr lang="en-US" sz="2800" b="1" dirty="0">
                <a:solidFill>
                  <a:schemeClr val="bg1"/>
                </a:solidFill>
                <a:latin typeface="Helvetica" pitchFamily="2" charset="0"/>
                <a:ea typeface="Helvetica Light" charset="0"/>
                <a:cs typeface="Helvetica Light" charset="0"/>
              </a:rPr>
              <a:t>CERN today</a:t>
            </a:r>
          </a:p>
        </p:txBody>
      </p:sp>
    </p:spTree>
    <p:extLst>
      <p:ext uri="{BB962C8B-B14F-4D97-AF65-F5344CB8AC3E}">
        <p14:creationId xmlns:p14="http://schemas.microsoft.com/office/powerpoint/2010/main" val="422765239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9A50DCB-4DB6-F943-93E9-676B76972127}"/>
              </a:ext>
            </a:extLst>
          </p:cNvPr>
          <p:cNvSpPr txBox="1"/>
          <p:nvPr/>
        </p:nvSpPr>
        <p:spPr>
          <a:xfrm>
            <a:off x="51017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GB" sz="2800" b="1" dirty="0">
                <a:solidFill>
                  <a:srgbClr val="0052A4"/>
                </a:solidFill>
                <a:latin typeface="Helvetica" pitchFamily="2" charset="0"/>
                <a:ea typeface="Trebuchet MS" pitchFamily="-84" charset="0"/>
                <a:cs typeface="Helvetica Light"/>
              </a:rPr>
              <a:t>CERN today </a:t>
            </a:r>
            <a:r>
              <a:rPr lang="en-GB" sz="2400" b="1" dirty="0">
                <a:solidFill>
                  <a:srgbClr val="0052A4"/>
                </a:solidFill>
                <a:latin typeface="Helvetica" pitchFamily="2" charset="0"/>
                <a:ea typeface="Trebuchet MS" pitchFamily="-84" charset="0"/>
                <a:cs typeface="Helvetica Light"/>
              </a:rPr>
              <a:t>— the world’s largest centre for particle physics</a:t>
            </a:r>
            <a:endParaRPr lang="en-GB" sz="2800" dirty="0">
              <a:solidFill>
                <a:srgbClr val="0052A4"/>
              </a:solidFill>
              <a:latin typeface="Helvetica" pitchFamily="2" charset="0"/>
              <a:ea typeface="Trebuchet MS" pitchFamily="-84" charset="0"/>
              <a:cs typeface="Helvetica Light"/>
            </a:endParaRPr>
          </a:p>
        </p:txBody>
      </p:sp>
      <p:pic>
        <p:nvPicPr>
          <p:cNvPr id="7" name="Picture 6">
            <a:extLst>
              <a:ext uri="{FF2B5EF4-FFF2-40B4-BE49-F238E27FC236}">
                <a16:creationId xmlns:a16="http://schemas.microsoft.com/office/drawing/2014/main" id="{2A3300F6-9890-A94C-A84F-7CC5711E1060}"/>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3945" t="2637" r="23759" b="2394"/>
          <a:stretch/>
        </p:blipFill>
        <p:spPr bwMode="auto">
          <a:xfrm>
            <a:off x="10417970" y="336636"/>
            <a:ext cx="1086989" cy="1096647"/>
          </a:xfrm>
          <a:prstGeom prst="rect">
            <a:avLst/>
          </a:prstGeom>
          <a:noFill/>
          <a:extLst>
            <a:ext uri="{909E8E84-426E-40DD-AFC4-6F175D3DCCD1}">
              <a14:hiddenFill xmlns:a14="http://schemas.microsoft.com/office/drawing/2010/main">
                <a:solidFill>
                  <a:srgbClr val="FFFFFF"/>
                </a:solidFill>
              </a14:hiddenFill>
            </a:ext>
          </a:extLst>
        </p:spPr>
      </p:pic>
      <p:sp>
        <p:nvSpPr>
          <p:cNvPr id="26" name="AutoShape 3">
            <a:extLst>
              <a:ext uri="{FF2B5EF4-FFF2-40B4-BE49-F238E27FC236}">
                <a16:creationId xmlns:a16="http://schemas.microsoft.com/office/drawing/2014/main" id="{39D3D718-69F0-244B-AB30-38882ACC61BA}"/>
              </a:ext>
            </a:extLst>
          </p:cNvPr>
          <p:cNvSpPr>
            <a:spLocks noChangeAspect="1" noChangeArrowheads="1" noTextEdit="1"/>
          </p:cNvSpPr>
          <p:nvPr/>
        </p:nvSpPr>
        <p:spPr bwMode="auto">
          <a:xfrm>
            <a:off x="2837586" y="1603222"/>
            <a:ext cx="6707775" cy="331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33A0"/>
              </a:solidFill>
              <a:latin typeface="Helvetica" pitchFamily="2" charset="0"/>
            </a:endParaRPr>
          </a:p>
        </p:txBody>
      </p:sp>
      <p:sp>
        <p:nvSpPr>
          <p:cNvPr id="27" name="ZoneTexte 15">
            <a:extLst>
              <a:ext uri="{FF2B5EF4-FFF2-40B4-BE49-F238E27FC236}">
                <a16:creationId xmlns:a16="http://schemas.microsoft.com/office/drawing/2014/main" id="{570672E2-58A2-004A-B6E4-CE9CD06FF34B}"/>
              </a:ext>
            </a:extLst>
          </p:cNvPr>
          <p:cNvSpPr txBox="1"/>
          <p:nvPr/>
        </p:nvSpPr>
        <p:spPr>
          <a:xfrm>
            <a:off x="1029331" y="1311565"/>
            <a:ext cx="3364356" cy="1161459"/>
          </a:xfrm>
          <a:prstGeom prst="rect">
            <a:avLst/>
          </a:prstGeom>
          <a:noFill/>
        </p:spPr>
        <p:txBody>
          <a:bodyPr wrap="square" lIns="0" tIns="0" rIns="0" bIns="0" rtlCol="0">
            <a:noAutofit/>
          </a:bodyPr>
          <a:lstStyle/>
          <a:p>
            <a:r>
              <a:rPr lang="en-GB" b="1" dirty="0">
                <a:solidFill>
                  <a:srgbClr val="0033A0"/>
                </a:solidFill>
                <a:latin typeface="Helvetica" pitchFamily="2" charset="0"/>
              </a:rPr>
              <a:t>24 </a:t>
            </a:r>
            <a:r>
              <a:rPr lang="en-GB" dirty="0">
                <a:solidFill>
                  <a:srgbClr val="0033A0"/>
                </a:solidFill>
                <a:latin typeface="Helvetica" pitchFamily="2" charset="0"/>
                <a:ea typeface="Arial" charset="0"/>
                <a:cs typeface="Arial" charset="0"/>
              </a:rPr>
              <a:t>Member States</a:t>
            </a:r>
          </a:p>
          <a:p>
            <a:pPr>
              <a:spcBef>
                <a:spcPts val="600"/>
              </a:spcBef>
            </a:pPr>
            <a:r>
              <a:rPr lang="en-GB" sz="1000" dirty="0">
                <a:solidFill>
                  <a:srgbClr val="0033A0"/>
                </a:solidFill>
                <a:latin typeface="Helvetica" pitchFamily="2" charset="0"/>
              </a:rPr>
              <a:t>Austria – Belgium – Bulgaria – Czech Republic </a:t>
            </a:r>
            <a:br>
              <a:rPr lang="en-GB" sz="1000" dirty="0">
                <a:solidFill>
                  <a:srgbClr val="0033A0"/>
                </a:solidFill>
                <a:latin typeface="Helvetica" pitchFamily="2" charset="0"/>
              </a:rPr>
            </a:br>
            <a:r>
              <a:rPr lang="en-GB" sz="1000" dirty="0">
                <a:solidFill>
                  <a:srgbClr val="0033A0"/>
                </a:solidFill>
                <a:latin typeface="Helvetica" pitchFamily="2" charset="0"/>
              </a:rPr>
              <a:t>Denmark – Estonia – Finland – France – Germany        Greece Hungary – Israel </a:t>
            </a:r>
            <a:r>
              <a:rPr lang="en-GB" sz="1000" dirty="0">
                <a:solidFill>
                  <a:srgbClr val="0055A0"/>
                </a:solidFill>
                <a:latin typeface="Helvetica" pitchFamily="2" charset="0"/>
              </a:rPr>
              <a:t>–</a:t>
            </a:r>
            <a:r>
              <a:rPr lang="en-GB" sz="1000" dirty="0">
                <a:solidFill>
                  <a:srgbClr val="0033A0"/>
                </a:solidFill>
                <a:latin typeface="Helvetica" pitchFamily="2" charset="0"/>
              </a:rPr>
              <a:t> Italy – Netherlands             Norway – Poland – Portugal – Romania – Serbia            Slovakia Spain – Sweden – Switzerland – United Kingdom</a:t>
            </a:r>
            <a:endParaRPr lang="en-GB" sz="1600" dirty="0">
              <a:solidFill>
                <a:srgbClr val="0033A0"/>
              </a:solidFill>
              <a:latin typeface="Helvetica" pitchFamily="2" charset="0"/>
              <a:ea typeface="Arial" charset="0"/>
              <a:cs typeface="Arial" charset="0"/>
            </a:endParaRPr>
          </a:p>
        </p:txBody>
      </p:sp>
      <p:sp>
        <p:nvSpPr>
          <p:cNvPr id="28" name="ZoneTexte 15">
            <a:extLst>
              <a:ext uri="{FF2B5EF4-FFF2-40B4-BE49-F238E27FC236}">
                <a16:creationId xmlns:a16="http://schemas.microsoft.com/office/drawing/2014/main" id="{522EFACA-6A59-E540-9272-12FC0D665E51}"/>
              </a:ext>
            </a:extLst>
          </p:cNvPr>
          <p:cNvSpPr txBox="1"/>
          <p:nvPr/>
        </p:nvSpPr>
        <p:spPr>
          <a:xfrm>
            <a:off x="711889" y="2639175"/>
            <a:ext cx="3681798" cy="2278623"/>
          </a:xfrm>
          <a:prstGeom prst="rect">
            <a:avLst/>
          </a:prstGeom>
          <a:noFill/>
        </p:spPr>
        <p:txBody>
          <a:bodyPr wrap="square" lIns="324000" rIns="72000" rtlCol="0">
            <a:noAutofit/>
          </a:bodyPr>
          <a:lstStyle/>
          <a:p>
            <a:pPr marL="450850" indent="-450850"/>
            <a:r>
              <a:rPr lang="en-GB" sz="1600" b="1" dirty="0">
                <a:solidFill>
                  <a:srgbClr val="61C5D3"/>
                </a:solidFill>
                <a:latin typeface="Helvetica" pitchFamily="2" charset="0"/>
                <a:ea typeface="Arial" charset="0"/>
                <a:cs typeface="Arial" charset="0"/>
              </a:rPr>
              <a:t>3 </a:t>
            </a:r>
            <a:r>
              <a:rPr lang="en-GB" sz="1600" dirty="0">
                <a:solidFill>
                  <a:srgbClr val="61C5D3"/>
                </a:solidFill>
                <a:latin typeface="Helvetica" pitchFamily="2" charset="0"/>
                <a:ea typeface="Arial" charset="0"/>
                <a:cs typeface="Arial" charset="0"/>
              </a:rPr>
              <a:t>Associates Member States </a:t>
            </a:r>
          </a:p>
          <a:p>
            <a:pPr marL="450850" indent="-450850"/>
            <a:r>
              <a:rPr lang="en-GB" sz="1600" dirty="0">
                <a:solidFill>
                  <a:srgbClr val="61C5D3"/>
                </a:solidFill>
                <a:latin typeface="Helvetica" pitchFamily="2" charset="0"/>
                <a:ea typeface="Arial" charset="0"/>
                <a:cs typeface="Arial" charset="0"/>
              </a:rPr>
              <a:t>in the pre-stage to membership</a:t>
            </a:r>
          </a:p>
          <a:p>
            <a:pPr marL="450850" indent="-450850">
              <a:spcBef>
                <a:spcPts val="600"/>
              </a:spcBef>
            </a:pPr>
            <a:r>
              <a:rPr lang="en-GB" sz="1000" dirty="0">
                <a:solidFill>
                  <a:srgbClr val="61C5D3"/>
                </a:solidFill>
                <a:latin typeface="Helvetica" pitchFamily="2" charset="0"/>
              </a:rPr>
              <a:t>Cyprus – Slovenia </a:t>
            </a:r>
          </a:p>
          <a:p>
            <a:pPr marL="450850" indent="-450850"/>
            <a:endParaRPr lang="en-GB" sz="900" b="1" dirty="0">
              <a:solidFill>
                <a:srgbClr val="6698CB"/>
              </a:solidFill>
              <a:latin typeface="Helvetica" pitchFamily="2" charset="0"/>
              <a:ea typeface="Arial" charset="0"/>
              <a:cs typeface="Arial" charset="0"/>
            </a:endParaRPr>
          </a:p>
          <a:p>
            <a:r>
              <a:rPr lang="en-GB" sz="1600" b="1" dirty="0">
                <a:solidFill>
                  <a:srgbClr val="668BCC"/>
                </a:solidFill>
                <a:latin typeface="Helvetica" pitchFamily="2" charset="0"/>
                <a:ea typeface="Arial" charset="0"/>
                <a:cs typeface="Arial" charset="0"/>
              </a:rPr>
              <a:t>8</a:t>
            </a:r>
            <a:r>
              <a:rPr lang="en-GB" sz="1600" dirty="0">
                <a:solidFill>
                  <a:srgbClr val="668BCC"/>
                </a:solidFill>
                <a:latin typeface="Helvetica" pitchFamily="2" charset="0"/>
                <a:ea typeface="Arial" charset="0"/>
                <a:cs typeface="Arial" charset="0"/>
              </a:rPr>
              <a:t> Associate Member States</a:t>
            </a:r>
          </a:p>
          <a:p>
            <a:pPr>
              <a:spcBef>
                <a:spcPts val="600"/>
              </a:spcBef>
            </a:pPr>
            <a:r>
              <a:rPr lang="en-GB" sz="1000" dirty="0">
                <a:solidFill>
                  <a:srgbClr val="668BCC"/>
                </a:solidFill>
                <a:latin typeface="Helvetica" pitchFamily="2" charset="0"/>
              </a:rPr>
              <a:t>Brazil – Croatia – India –  Latvia – Lithuania – Pakistan  Turkey – Ukraine</a:t>
            </a:r>
          </a:p>
          <a:p>
            <a:endParaRPr lang="en-GB" sz="1000" b="1" dirty="0">
              <a:solidFill>
                <a:srgbClr val="2F2F2F"/>
              </a:solidFill>
              <a:latin typeface="Helvetica" pitchFamily="2" charset="0"/>
              <a:ea typeface="Arial" charset="0"/>
              <a:cs typeface="Arial" charset="0"/>
            </a:endParaRPr>
          </a:p>
          <a:p>
            <a:r>
              <a:rPr lang="en-GB" sz="1600" b="1" dirty="0">
                <a:solidFill>
                  <a:srgbClr val="A8CEE3"/>
                </a:solidFill>
                <a:latin typeface="Helvetica" pitchFamily="2" charset="0"/>
                <a:ea typeface="Arial" charset="0"/>
                <a:cs typeface="Arial" charset="0"/>
              </a:rPr>
              <a:t>6</a:t>
            </a:r>
            <a:r>
              <a:rPr lang="en-GB" sz="1600" dirty="0">
                <a:solidFill>
                  <a:srgbClr val="A8CEE3"/>
                </a:solidFill>
                <a:latin typeface="Helvetica" pitchFamily="2" charset="0"/>
                <a:ea typeface="Arial" charset="0"/>
                <a:cs typeface="Arial" charset="0"/>
              </a:rPr>
              <a:t> Observers</a:t>
            </a:r>
          </a:p>
          <a:p>
            <a:pPr>
              <a:spcBef>
                <a:spcPts val="600"/>
              </a:spcBef>
            </a:pPr>
            <a:r>
              <a:rPr lang="en-GB" sz="1000" dirty="0">
                <a:solidFill>
                  <a:srgbClr val="A8CEE3"/>
                </a:solidFill>
                <a:latin typeface="Helvetica" pitchFamily="2" charset="0"/>
              </a:rPr>
              <a:t>Japan – Russia (suspended) – USA</a:t>
            </a:r>
          </a:p>
          <a:p>
            <a:r>
              <a:rPr lang="en-GB" sz="1000" dirty="0">
                <a:solidFill>
                  <a:srgbClr val="A8CEE3"/>
                </a:solidFill>
                <a:latin typeface="Helvetica" pitchFamily="2" charset="0"/>
              </a:rPr>
              <a:t>European Union – JINR (suspended) – UNESCO</a:t>
            </a:r>
          </a:p>
          <a:p>
            <a:r>
              <a:rPr lang="en-GB" sz="1000" dirty="0">
                <a:solidFill>
                  <a:srgbClr val="A8CEE3"/>
                </a:solidFill>
                <a:latin typeface="Helvetica" pitchFamily="2" charset="0"/>
              </a:rPr>
              <a:t> </a:t>
            </a:r>
          </a:p>
        </p:txBody>
      </p:sp>
      <p:sp>
        <p:nvSpPr>
          <p:cNvPr id="30" name="Rectangle 29">
            <a:extLst>
              <a:ext uri="{FF2B5EF4-FFF2-40B4-BE49-F238E27FC236}">
                <a16:creationId xmlns:a16="http://schemas.microsoft.com/office/drawing/2014/main" id="{EEB8E48C-1513-DF49-9811-5751FA5AB36C}"/>
              </a:ext>
            </a:extLst>
          </p:cNvPr>
          <p:cNvSpPr/>
          <p:nvPr/>
        </p:nvSpPr>
        <p:spPr>
          <a:xfrm>
            <a:off x="8745918" y="5635707"/>
            <a:ext cx="2799968" cy="1046073"/>
          </a:xfrm>
          <a:prstGeom prst="rect">
            <a:avLst/>
          </a:prstGeom>
          <a:solidFill>
            <a:srgbClr val="0052A4"/>
          </a:solidFill>
          <a:ln w="12700" cap="flat" cmpd="sng" algn="ctr">
            <a:noFill/>
            <a:prstDash val="solid"/>
            <a:miter lim="800000"/>
          </a:ln>
          <a:effectLst/>
        </p:spPr>
        <p:txBody>
          <a:bodyPr rtlCol="0" anchor="ctr"/>
          <a:lstStyle/>
          <a:p>
            <a:pPr algn="ctr">
              <a:defRPr/>
            </a:pPr>
            <a:endParaRPr lang="en-GB" kern="0" dirty="0">
              <a:solidFill>
                <a:srgbClr val="FFFFFF"/>
              </a:solidFill>
              <a:latin typeface="Helvetica" pitchFamily="2" charset="0"/>
            </a:endParaRPr>
          </a:p>
        </p:txBody>
      </p:sp>
      <p:sp>
        <p:nvSpPr>
          <p:cNvPr id="31" name="ZoneTexte 2">
            <a:extLst>
              <a:ext uri="{FF2B5EF4-FFF2-40B4-BE49-F238E27FC236}">
                <a16:creationId xmlns:a16="http://schemas.microsoft.com/office/drawing/2014/main" id="{0BBDA793-6A9F-FB42-93CA-4E3DF30EA343}"/>
              </a:ext>
            </a:extLst>
          </p:cNvPr>
          <p:cNvSpPr txBox="1"/>
          <p:nvPr/>
        </p:nvSpPr>
        <p:spPr>
          <a:xfrm>
            <a:off x="8803112" y="5748548"/>
            <a:ext cx="2701847" cy="837858"/>
          </a:xfrm>
          <a:prstGeom prst="rect">
            <a:avLst/>
          </a:prstGeom>
          <a:noFill/>
        </p:spPr>
        <p:txBody>
          <a:bodyPr wrap="square" rtlCol="0">
            <a:spAutoFit/>
          </a:bodyPr>
          <a:lstStyle/>
          <a:p>
            <a:pPr marL="171450" indent="-171450">
              <a:lnSpc>
                <a:spcPct val="80000"/>
              </a:lnSpc>
              <a:buSzPct val="65000"/>
              <a:defRPr/>
            </a:pPr>
            <a:r>
              <a:rPr lang="en-GB" sz="1500" kern="0" dirty="0">
                <a:solidFill>
                  <a:srgbClr val="FFFFFF"/>
                </a:solidFill>
                <a:effectLst>
                  <a:outerShdw sx="1000" sy="1000" algn="ctr" rotWithShape="0">
                    <a:srgbClr val="0033A0"/>
                  </a:outerShdw>
                </a:effectLst>
                <a:latin typeface="Helvetica" pitchFamily="2" charset="0"/>
              </a:rPr>
              <a:t>Very successful: </a:t>
            </a:r>
            <a:r>
              <a:rPr lang="en-GB" sz="1500" b="1" kern="0" dirty="0">
                <a:solidFill>
                  <a:srgbClr val="FFFFFF"/>
                </a:solidFill>
                <a:effectLst>
                  <a:outerShdw sx="1000" sy="1000" algn="ctr" rotWithShape="0">
                    <a:srgbClr val="0033A0"/>
                  </a:outerShdw>
                </a:effectLst>
                <a:latin typeface="Helvetica" pitchFamily="2" charset="0"/>
              </a:rPr>
              <a:t>CERN </a:t>
            </a:r>
          </a:p>
          <a:p>
            <a:pPr marL="171450" indent="-171450">
              <a:lnSpc>
                <a:spcPct val="80000"/>
              </a:lnSpc>
              <a:buSzPct val="65000"/>
              <a:defRPr/>
            </a:pPr>
            <a:r>
              <a:rPr lang="en-GB" sz="1500" b="1" kern="0" dirty="0">
                <a:solidFill>
                  <a:srgbClr val="FFFFFF"/>
                </a:solidFill>
                <a:effectLst>
                  <a:outerShdw sx="1000" sy="1000" algn="ctr" rotWithShape="0">
                    <a:srgbClr val="0033A0"/>
                  </a:outerShdw>
                </a:effectLst>
                <a:latin typeface="Helvetica" pitchFamily="2" charset="0"/>
              </a:rPr>
              <a:t>Summer Student </a:t>
            </a:r>
          </a:p>
          <a:p>
            <a:pPr marL="171450" indent="-171450">
              <a:lnSpc>
                <a:spcPct val="80000"/>
              </a:lnSpc>
              <a:buSzPct val="65000"/>
              <a:defRPr/>
            </a:pPr>
            <a:r>
              <a:rPr lang="en-GB" sz="1500" b="1" kern="0" dirty="0">
                <a:solidFill>
                  <a:srgbClr val="FFFFFF"/>
                </a:solidFill>
                <a:effectLst>
                  <a:outerShdw sx="1000" sy="1000" algn="ctr" rotWithShape="0">
                    <a:srgbClr val="0033A0"/>
                  </a:outerShdw>
                </a:effectLst>
                <a:latin typeface="Helvetica" pitchFamily="2" charset="0"/>
              </a:rPr>
              <a:t>Programme</a:t>
            </a:r>
            <a:r>
              <a:rPr lang="en-GB" sz="1500" kern="0" dirty="0">
                <a:solidFill>
                  <a:srgbClr val="FFFFFF"/>
                </a:solidFill>
                <a:effectLst>
                  <a:outerShdw sx="1000" sy="1000" algn="ctr" rotWithShape="0">
                    <a:srgbClr val="0033A0"/>
                  </a:outerShdw>
                </a:effectLst>
                <a:latin typeface="Helvetica" pitchFamily="2" charset="0"/>
              </a:rPr>
              <a:t>, open to Non-</a:t>
            </a:r>
          </a:p>
          <a:p>
            <a:pPr marL="171450" indent="-171450">
              <a:lnSpc>
                <a:spcPct val="80000"/>
              </a:lnSpc>
              <a:buSzPct val="65000"/>
              <a:defRPr/>
            </a:pPr>
            <a:r>
              <a:rPr lang="en-GB" sz="1500" kern="0" dirty="0">
                <a:solidFill>
                  <a:srgbClr val="FFFFFF"/>
                </a:solidFill>
                <a:effectLst>
                  <a:outerShdw sx="1000" sy="1000" algn="ctr" rotWithShape="0">
                    <a:srgbClr val="0033A0"/>
                  </a:outerShdw>
                </a:effectLst>
                <a:latin typeface="Helvetica" pitchFamily="2" charset="0"/>
              </a:rPr>
              <a:t>Member States</a:t>
            </a:r>
          </a:p>
        </p:txBody>
      </p:sp>
      <p:sp>
        <p:nvSpPr>
          <p:cNvPr id="34" name="TextBox 33">
            <a:extLst>
              <a:ext uri="{FF2B5EF4-FFF2-40B4-BE49-F238E27FC236}">
                <a16:creationId xmlns:a16="http://schemas.microsoft.com/office/drawing/2014/main" id="{86B4EFE4-9AF0-BF47-AC7A-F88EF468D59C}"/>
              </a:ext>
            </a:extLst>
          </p:cNvPr>
          <p:cNvSpPr txBox="1"/>
          <p:nvPr/>
        </p:nvSpPr>
        <p:spPr>
          <a:xfrm>
            <a:off x="956144" y="5127735"/>
            <a:ext cx="6681731" cy="1259812"/>
          </a:xfrm>
          <a:prstGeom prst="rect">
            <a:avLst/>
          </a:prstGeom>
          <a:noFill/>
        </p:spPr>
        <p:txBody>
          <a:bodyPr wrap="none" rtlCol="0" anchor="t" anchorCtr="0">
            <a:noAutofit/>
          </a:bodyPr>
          <a:lstStyle/>
          <a:p>
            <a:r>
              <a:rPr lang="en-GB" sz="1600" dirty="0">
                <a:solidFill>
                  <a:srgbClr val="2F2F2F"/>
                </a:solidFill>
                <a:latin typeface="Helvetica" pitchFamily="2" charset="0"/>
              </a:rPr>
              <a:t>Around 50 Cooperation Agreements with non-Member States and Territories</a:t>
            </a:r>
          </a:p>
          <a:p>
            <a:pPr>
              <a:spcBef>
                <a:spcPts val="600"/>
              </a:spcBef>
            </a:pPr>
            <a:r>
              <a:rPr lang="en-GB" sz="1000" dirty="0">
                <a:solidFill>
                  <a:srgbClr val="2F2F2F"/>
                </a:solidFill>
                <a:latin typeface="Helvetica" pitchFamily="2" charset="0"/>
              </a:rPr>
              <a:t>Albania – Algeria – </a:t>
            </a:r>
            <a:r>
              <a:rPr lang="en-GB" sz="1000" dirty="0">
                <a:latin typeface="Helvetica" pitchFamily="2" charset="0"/>
              </a:rPr>
              <a:t>Argentina</a:t>
            </a:r>
            <a:r>
              <a:rPr lang="en-GB" sz="1000" dirty="0">
                <a:solidFill>
                  <a:srgbClr val="2F2F2F"/>
                </a:solidFill>
                <a:latin typeface="Helvetica" pitchFamily="2" charset="0"/>
              </a:rPr>
              <a:t> – Armenia – Australia – Azerbaijan – Bangladesh – Belarus – Bolivia</a:t>
            </a:r>
            <a:br>
              <a:rPr lang="en-GB" sz="1000" dirty="0">
                <a:solidFill>
                  <a:srgbClr val="2F2F2F"/>
                </a:solidFill>
                <a:latin typeface="Helvetica" pitchFamily="2" charset="0"/>
              </a:rPr>
            </a:br>
            <a:r>
              <a:rPr lang="en-GB" sz="1000" dirty="0">
                <a:solidFill>
                  <a:srgbClr val="2F2F2F"/>
                </a:solidFill>
                <a:latin typeface="Helvetica" pitchFamily="2" charset="0"/>
              </a:rPr>
              <a:t>Bosnia and Herzegovina –  Brazil – Canada – Chile – Colombia – Costa Rica – Ecuador – Egypt – Georgia – Iceland</a:t>
            </a:r>
          </a:p>
          <a:p>
            <a:r>
              <a:rPr lang="en-GB" sz="1000" dirty="0">
                <a:solidFill>
                  <a:srgbClr val="2F2F2F"/>
                </a:solidFill>
                <a:latin typeface="Helvetica" pitchFamily="2" charset="0"/>
              </a:rPr>
              <a:t>Iran – Jordan – Kazakhstan – Latvia – Lebanon – Malta – Mexico – Mongolia – Montenegro – Morocco – Nepal  </a:t>
            </a:r>
          </a:p>
          <a:p>
            <a:r>
              <a:rPr lang="en-GB" sz="1000" dirty="0">
                <a:latin typeface="Helvetica" pitchFamily="2" charset="0"/>
              </a:rPr>
              <a:t>New Zealand – North Macedonia – Palestine – Paraguay – People's Republic of China – Peru – Philippines – Qatar</a:t>
            </a:r>
          </a:p>
          <a:p>
            <a:r>
              <a:rPr lang="en-GB" sz="1000" dirty="0">
                <a:solidFill>
                  <a:srgbClr val="2F2F2F"/>
                </a:solidFill>
                <a:latin typeface="Helvetica" pitchFamily="2" charset="0"/>
              </a:rPr>
              <a:t>Republic of Korea – Saudi Arabia – Sri Lanka – </a:t>
            </a:r>
            <a:r>
              <a:rPr lang="en-GB" sz="1000" dirty="0">
                <a:latin typeface="Helvetica" pitchFamily="2" charset="0"/>
              </a:rPr>
              <a:t>South Africa </a:t>
            </a:r>
            <a:r>
              <a:rPr lang="en-GB" sz="1000" dirty="0">
                <a:solidFill>
                  <a:srgbClr val="2F2F2F"/>
                </a:solidFill>
                <a:latin typeface="Helvetica" pitchFamily="2" charset="0"/>
              </a:rPr>
              <a:t>– Thailand – Tunisia – United Arab Emirates – Vietnam</a:t>
            </a:r>
            <a:endParaRPr lang="en-GB" dirty="0">
              <a:solidFill>
                <a:srgbClr val="2F2F2F"/>
              </a:solidFill>
              <a:latin typeface="Helvetica" pitchFamily="2" charset="0"/>
              <a:ea typeface="Arial" charset="0"/>
              <a:cs typeface="Arial" charset="0"/>
            </a:endParaRPr>
          </a:p>
        </p:txBody>
      </p:sp>
      <p:sp>
        <p:nvSpPr>
          <p:cNvPr id="32" name="Rectangle 31">
            <a:extLst>
              <a:ext uri="{FF2B5EF4-FFF2-40B4-BE49-F238E27FC236}">
                <a16:creationId xmlns:a16="http://schemas.microsoft.com/office/drawing/2014/main" id="{1CED644A-144D-AE4E-83C5-56F880613570}"/>
              </a:ext>
            </a:extLst>
          </p:cNvPr>
          <p:cNvSpPr/>
          <p:nvPr/>
        </p:nvSpPr>
        <p:spPr>
          <a:xfrm>
            <a:off x="8751764" y="4210817"/>
            <a:ext cx="2794122" cy="1360182"/>
          </a:xfrm>
          <a:prstGeom prst="rect">
            <a:avLst/>
          </a:prstGeom>
          <a:solidFill>
            <a:srgbClr val="0052A4"/>
          </a:solidFill>
          <a:ln w="12700" cap="flat" cmpd="sng" algn="ctr">
            <a:noFill/>
            <a:prstDash val="solid"/>
            <a:miter lim="800000"/>
          </a:ln>
          <a:effectLst/>
        </p:spPr>
        <p:txBody>
          <a:bodyPr rtlCol="0" anchor="ctr"/>
          <a:lstStyle/>
          <a:p>
            <a:pPr algn="ctr">
              <a:defRPr/>
            </a:pPr>
            <a:endParaRPr lang="en-GB" kern="0" dirty="0">
              <a:solidFill>
                <a:srgbClr val="FFFFFF"/>
              </a:solidFill>
              <a:latin typeface="Helvetica" pitchFamily="2" charset="0"/>
            </a:endParaRPr>
          </a:p>
        </p:txBody>
      </p:sp>
      <p:sp>
        <p:nvSpPr>
          <p:cNvPr id="33" name="ZoneTexte 2">
            <a:extLst>
              <a:ext uri="{FF2B5EF4-FFF2-40B4-BE49-F238E27FC236}">
                <a16:creationId xmlns:a16="http://schemas.microsoft.com/office/drawing/2014/main" id="{380D33FD-66F4-9345-B8AC-397639D7FB69}"/>
              </a:ext>
            </a:extLst>
          </p:cNvPr>
          <p:cNvSpPr txBox="1"/>
          <p:nvPr/>
        </p:nvSpPr>
        <p:spPr>
          <a:xfrm>
            <a:off x="8803111" y="4320814"/>
            <a:ext cx="2777868" cy="1243097"/>
          </a:xfrm>
          <a:prstGeom prst="rect">
            <a:avLst/>
          </a:prstGeom>
          <a:noFill/>
        </p:spPr>
        <p:txBody>
          <a:bodyPr wrap="square" rtlCol="0">
            <a:spAutoFit/>
          </a:bodyPr>
          <a:lstStyle/>
          <a:p>
            <a:pPr marL="171450" indent="-171450">
              <a:lnSpc>
                <a:spcPct val="80000"/>
              </a:lnSpc>
              <a:spcBef>
                <a:spcPct val="20000"/>
              </a:spcBef>
              <a:buSzPct val="65000"/>
              <a:defRPr/>
            </a:pPr>
            <a:r>
              <a:rPr lang="en-GB" sz="1500" dirty="0">
                <a:solidFill>
                  <a:srgbClr val="FFFFFF"/>
                </a:solidFill>
                <a:effectLst>
                  <a:outerShdw sx="1000" sy="1000" algn="ctr" rotWithShape="0">
                    <a:srgbClr val="0033A0"/>
                  </a:outerShdw>
                </a:effectLst>
                <a:latin typeface="Helvetica" pitchFamily="2" charset="0"/>
              </a:rPr>
              <a:t>As of </a:t>
            </a:r>
            <a:r>
              <a:rPr lang="en-GB" sz="1500" dirty="0">
                <a:solidFill>
                  <a:srgbClr val="FFFFFF"/>
                </a:solidFill>
                <a:latin typeface="Helvetica" pitchFamily="2" charset="0"/>
              </a:rPr>
              <a:t>31 December 2023</a:t>
            </a:r>
            <a:endParaRPr lang="en-GB" sz="1500" dirty="0">
              <a:solidFill>
                <a:srgbClr val="FFFFFF"/>
              </a:solidFill>
              <a:effectLst>
                <a:outerShdw sx="1000" sy="1000" algn="ctr" rotWithShape="0">
                  <a:srgbClr val="0033A0"/>
                </a:outerShdw>
              </a:effectLst>
              <a:latin typeface="Helvetica" pitchFamily="2" charset="0"/>
            </a:endParaRPr>
          </a:p>
          <a:p>
            <a:pPr marL="171450" indent="-171450">
              <a:lnSpc>
                <a:spcPct val="80000"/>
              </a:lnSpc>
              <a:spcBef>
                <a:spcPct val="20000"/>
              </a:spcBef>
              <a:buSzPct val="65000"/>
              <a:defRPr/>
            </a:pPr>
            <a:r>
              <a:rPr lang="en-GB" sz="1500" dirty="0">
                <a:solidFill>
                  <a:srgbClr val="FFFFFF"/>
                </a:solidFill>
                <a:effectLst>
                  <a:outerShdw sx="1000" sy="1000" algn="ctr" rotWithShape="0">
                    <a:srgbClr val="0033A0"/>
                  </a:outerShdw>
                </a:effectLst>
                <a:latin typeface="Helvetica" pitchFamily="2" charset="0"/>
              </a:rPr>
              <a:t>Employees:</a:t>
            </a:r>
          </a:p>
          <a:p>
            <a:pPr marL="171450" indent="-171450">
              <a:lnSpc>
                <a:spcPct val="80000"/>
              </a:lnSpc>
              <a:spcBef>
                <a:spcPct val="20000"/>
              </a:spcBef>
              <a:buSzPct val="65000"/>
              <a:defRPr/>
            </a:pPr>
            <a:r>
              <a:rPr lang="en-GB" sz="1500" b="1" dirty="0">
                <a:solidFill>
                  <a:srgbClr val="FFFFFF"/>
                </a:solidFill>
                <a:effectLst>
                  <a:outerShdw sx="1000" sy="1000" algn="ctr" rotWithShape="0">
                    <a:srgbClr val="0033A0"/>
                  </a:outerShdw>
                </a:effectLst>
                <a:latin typeface="Helvetica" pitchFamily="2" charset="0"/>
              </a:rPr>
              <a:t>2,666 </a:t>
            </a:r>
            <a:r>
              <a:rPr lang="en-GB" sz="1500" dirty="0">
                <a:solidFill>
                  <a:srgbClr val="FFFFFF"/>
                </a:solidFill>
                <a:effectLst>
                  <a:outerShdw sx="1000" sy="1000" algn="ctr" rotWithShape="0">
                    <a:srgbClr val="0033A0"/>
                  </a:outerShdw>
                </a:effectLst>
                <a:latin typeface="Helvetica" pitchFamily="2" charset="0"/>
              </a:rPr>
              <a:t>staff, </a:t>
            </a:r>
            <a:r>
              <a:rPr lang="en-GB" sz="1500" b="1" dirty="0">
                <a:solidFill>
                  <a:srgbClr val="FFFFFF"/>
                </a:solidFill>
                <a:effectLst>
                  <a:outerShdw sx="1000" sy="1000" algn="ctr" rotWithShape="0">
                    <a:srgbClr val="0033A0"/>
                  </a:outerShdw>
                </a:effectLst>
                <a:latin typeface="Helvetica" pitchFamily="2" charset="0"/>
              </a:rPr>
              <a:t>1,002</a:t>
            </a:r>
            <a:r>
              <a:rPr lang="en-GB" sz="1500" dirty="0">
                <a:solidFill>
                  <a:srgbClr val="FFFFFF"/>
                </a:solidFill>
                <a:effectLst>
                  <a:outerShdw sx="1000" sy="1000" algn="ctr" rotWithShape="0">
                    <a:srgbClr val="0033A0"/>
                  </a:outerShdw>
                </a:effectLst>
                <a:latin typeface="Helvetica" pitchFamily="2" charset="0"/>
              </a:rPr>
              <a:t> </a:t>
            </a:r>
            <a:r>
              <a:rPr lang="en-GB" sz="1500" dirty="0">
                <a:solidFill>
                  <a:srgbClr val="FFFFFF"/>
                </a:solidFill>
                <a:latin typeface="Helvetica" pitchFamily="2" charset="0"/>
              </a:rPr>
              <a:t>graduates</a:t>
            </a:r>
          </a:p>
          <a:p>
            <a:pPr marL="171450" indent="-171450">
              <a:lnSpc>
                <a:spcPct val="80000"/>
              </a:lnSpc>
              <a:spcBef>
                <a:spcPct val="20000"/>
              </a:spcBef>
              <a:buSzPct val="65000"/>
              <a:defRPr/>
            </a:pPr>
            <a:r>
              <a:rPr lang="en-GB" sz="1500" dirty="0">
                <a:solidFill>
                  <a:srgbClr val="FFFFFF"/>
                </a:solidFill>
                <a:latin typeface="Helvetica" pitchFamily="2" charset="0"/>
              </a:rPr>
              <a:t>Associates:</a:t>
            </a:r>
            <a:r>
              <a:rPr lang="en-GB" sz="1500" b="1" dirty="0">
                <a:solidFill>
                  <a:srgbClr val="FFFFFF"/>
                </a:solidFill>
                <a:effectLst>
                  <a:outerShdw sx="1000" sy="1000" algn="ctr" rotWithShape="0">
                    <a:srgbClr val="0033A0"/>
                  </a:outerShdw>
                </a:effectLst>
                <a:latin typeface="Helvetica" pitchFamily="2" charset="0"/>
              </a:rPr>
              <a:t> </a:t>
            </a:r>
          </a:p>
          <a:p>
            <a:pPr marL="171450" indent="-171450">
              <a:lnSpc>
                <a:spcPct val="80000"/>
              </a:lnSpc>
              <a:spcBef>
                <a:spcPct val="20000"/>
              </a:spcBef>
              <a:buSzPct val="65000"/>
              <a:defRPr/>
            </a:pPr>
            <a:r>
              <a:rPr lang="en-GB" sz="1500" b="1" dirty="0">
                <a:solidFill>
                  <a:srgbClr val="FFFFFF"/>
                </a:solidFill>
                <a:effectLst>
                  <a:outerShdw sx="1000" sy="1000" algn="ctr" rotWithShape="0">
                    <a:srgbClr val="0033A0"/>
                  </a:outerShdw>
                </a:effectLst>
                <a:latin typeface="Helvetica" pitchFamily="2" charset="0"/>
              </a:rPr>
              <a:t>12,370 </a:t>
            </a:r>
            <a:r>
              <a:rPr lang="en-GB" sz="1500" dirty="0">
                <a:solidFill>
                  <a:srgbClr val="FFFFFF"/>
                </a:solidFill>
                <a:effectLst>
                  <a:outerShdw sx="1000" sy="1000" algn="ctr" rotWithShape="0">
                    <a:srgbClr val="0033A0"/>
                  </a:outerShdw>
                </a:effectLst>
                <a:latin typeface="Helvetica" pitchFamily="2" charset="0"/>
              </a:rPr>
              <a:t>users, </a:t>
            </a:r>
            <a:r>
              <a:rPr lang="en-GB" sz="1500" b="1" dirty="0">
                <a:solidFill>
                  <a:srgbClr val="FFFFFF"/>
                </a:solidFill>
                <a:effectLst>
                  <a:outerShdw sx="1000" sy="1000" algn="ctr" rotWithShape="0">
                    <a:srgbClr val="0033A0"/>
                  </a:outerShdw>
                </a:effectLst>
                <a:latin typeface="Helvetica" pitchFamily="2" charset="0"/>
              </a:rPr>
              <a:t>1,513 </a:t>
            </a:r>
            <a:r>
              <a:rPr lang="en-GB" sz="1500" dirty="0">
                <a:solidFill>
                  <a:srgbClr val="FFFFFF"/>
                </a:solidFill>
                <a:effectLst>
                  <a:outerShdw sx="1000" sy="1000" algn="ctr" rotWithShape="0">
                    <a:srgbClr val="0033A0"/>
                  </a:outerShdw>
                </a:effectLst>
                <a:latin typeface="Helvetica" pitchFamily="2" charset="0"/>
              </a:rPr>
              <a:t>others</a:t>
            </a:r>
          </a:p>
        </p:txBody>
      </p:sp>
      <p:pic>
        <p:nvPicPr>
          <p:cNvPr id="3" name="Picture 2">
            <a:extLst>
              <a:ext uri="{FF2B5EF4-FFF2-40B4-BE49-F238E27FC236}">
                <a16:creationId xmlns:a16="http://schemas.microsoft.com/office/drawing/2014/main" id="{6D22462C-C06B-4318-40FC-C14808EF42B0}"/>
              </a:ext>
            </a:extLst>
          </p:cNvPr>
          <p:cNvPicPr>
            <a:picLocks noChangeAspect="1"/>
          </p:cNvPicPr>
          <p:nvPr/>
        </p:nvPicPr>
        <p:blipFill>
          <a:blip r:embed="rId3"/>
          <a:stretch>
            <a:fillRect/>
          </a:stretch>
        </p:blipFill>
        <p:spPr>
          <a:xfrm>
            <a:off x="4606683" y="1159958"/>
            <a:ext cx="5613400" cy="3581400"/>
          </a:xfrm>
          <a:prstGeom prst="rect">
            <a:avLst/>
          </a:prstGeom>
        </p:spPr>
      </p:pic>
      <p:sp>
        <p:nvSpPr>
          <p:cNvPr id="4" name="TextBox 3">
            <a:extLst>
              <a:ext uri="{FF2B5EF4-FFF2-40B4-BE49-F238E27FC236}">
                <a16:creationId xmlns:a16="http://schemas.microsoft.com/office/drawing/2014/main" id="{FBB11255-A5DE-EDCA-1BCB-7377770333A7}"/>
              </a:ext>
            </a:extLst>
          </p:cNvPr>
          <p:cNvSpPr txBox="1"/>
          <p:nvPr/>
        </p:nvSpPr>
        <p:spPr>
          <a:xfrm>
            <a:off x="5361134" y="2321510"/>
            <a:ext cx="3967753" cy="461665"/>
          </a:xfrm>
          <a:prstGeom prst="rect">
            <a:avLst/>
          </a:prstGeom>
          <a:solidFill>
            <a:schemeClr val="bg1">
              <a:alpha val="82000"/>
            </a:schemeClr>
          </a:solidFill>
        </p:spPr>
        <p:txBody>
          <a:bodyPr wrap="none" rtlCol="0">
            <a:spAutoFit/>
          </a:bodyPr>
          <a:lstStyle/>
          <a:p>
            <a:pPr algn="ctr">
              <a:spcBef>
                <a:spcPts val="3000"/>
              </a:spcBef>
            </a:pPr>
            <a:r>
              <a:rPr lang="en-GB" sz="2400" dirty="0">
                <a:solidFill>
                  <a:srgbClr val="0052A4"/>
                </a:solidFill>
                <a:latin typeface="Helvetica" pitchFamily="2" charset="0"/>
                <a:ea typeface="Helvetica Light" charset="0"/>
                <a:cs typeface="Helvetica Light" charset="0"/>
                <a:sym typeface="Wingdings" pitchFamily="2" charset="2"/>
              </a:rPr>
              <a:t>CERN – Science for Peace</a:t>
            </a:r>
          </a:p>
        </p:txBody>
      </p:sp>
    </p:spTree>
    <p:extLst>
      <p:ext uri="{BB962C8B-B14F-4D97-AF65-F5344CB8AC3E}">
        <p14:creationId xmlns:p14="http://schemas.microsoft.com/office/powerpoint/2010/main" val="289147639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563296A-EE83-C55F-4825-80268372FC3E}"/>
              </a:ext>
            </a:extLst>
          </p:cNvPr>
          <p:cNvPicPr>
            <a:picLocks noChangeAspect="1"/>
          </p:cNvPicPr>
          <p:nvPr/>
        </p:nvPicPr>
        <p:blipFill>
          <a:blip r:embed="rId2"/>
          <a:srcRect t="8710"/>
          <a:stretch>
            <a:fillRect/>
          </a:stretch>
        </p:blipFill>
        <p:spPr>
          <a:xfrm>
            <a:off x="5393434" y="0"/>
            <a:ext cx="6798566" cy="3769153"/>
          </a:xfrm>
          <a:prstGeom prst="rect">
            <a:avLst/>
          </a:prstGeom>
        </p:spPr>
      </p:pic>
      <p:pic>
        <p:nvPicPr>
          <p:cNvPr id="12" name="Picture 11">
            <a:extLst>
              <a:ext uri="{FF2B5EF4-FFF2-40B4-BE49-F238E27FC236}">
                <a16:creationId xmlns:a16="http://schemas.microsoft.com/office/drawing/2014/main" id="{26D68FE0-8372-8305-750C-4D6F0D6E1E96}"/>
              </a:ext>
            </a:extLst>
          </p:cNvPr>
          <p:cNvPicPr>
            <a:picLocks noChangeAspect="1"/>
          </p:cNvPicPr>
          <p:nvPr/>
        </p:nvPicPr>
        <p:blipFill rotWithShape="1">
          <a:blip r:embed="rId3"/>
          <a:srcRect b="16016"/>
          <a:stretch>
            <a:fillRect/>
          </a:stretch>
        </p:blipFill>
        <p:spPr>
          <a:xfrm>
            <a:off x="5393434" y="3064256"/>
            <a:ext cx="6798566" cy="3806444"/>
          </a:xfrm>
          <a:prstGeom prst="rect">
            <a:avLst/>
          </a:prstGeom>
          <a:ln>
            <a:noFill/>
          </a:ln>
        </p:spPr>
      </p:pic>
      <p:sp>
        <p:nvSpPr>
          <p:cNvPr id="2" name="Slide Number Placeholder 1">
            <a:extLst>
              <a:ext uri="{FF2B5EF4-FFF2-40B4-BE49-F238E27FC236}">
                <a16:creationId xmlns:a16="http://schemas.microsoft.com/office/drawing/2014/main" id="{31FFE1A9-C905-1D46-A0D0-62EF84FCC821}"/>
              </a:ext>
            </a:extLst>
          </p:cNvPr>
          <p:cNvSpPr>
            <a:spLocks noGrp="1"/>
          </p:cNvSpPr>
          <p:nvPr>
            <p:ph type="sldNum" sz="quarter" idx="4"/>
          </p:nvPr>
        </p:nvSpPr>
        <p:spPr/>
        <p:txBody>
          <a:bodyPr/>
          <a:lstStyle/>
          <a:p>
            <a:pPr>
              <a:defRPr/>
            </a:pPr>
            <a:fld id="{611C2F03-9E95-40C9-A99F-3C4F7EE8CF2A}" type="slidenum">
              <a:rPr lang="en-GB" smtClean="0"/>
              <a:pPr>
                <a:defRPr/>
              </a:pPr>
              <a:t>16</a:t>
            </a:fld>
            <a:endParaRPr lang="en-GB"/>
          </a:p>
        </p:txBody>
      </p:sp>
      <p:pic>
        <p:nvPicPr>
          <p:cNvPr id="11" name="Picture 10">
            <a:extLst>
              <a:ext uri="{FF2B5EF4-FFF2-40B4-BE49-F238E27FC236}">
                <a16:creationId xmlns:a16="http://schemas.microsoft.com/office/drawing/2014/main" id="{BFFAC8DA-37D9-3D63-120C-32BEF16B4F4E}"/>
              </a:ext>
            </a:extLst>
          </p:cNvPr>
          <p:cNvPicPr>
            <a:picLocks noChangeAspect="1"/>
          </p:cNvPicPr>
          <p:nvPr/>
        </p:nvPicPr>
        <p:blipFill>
          <a:blip r:embed="rId4"/>
          <a:stretch>
            <a:fillRect/>
          </a:stretch>
        </p:blipFill>
        <p:spPr>
          <a:xfrm>
            <a:off x="0" y="0"/>
            <a:ext cx="5393434" cy="6870700"/>
          </a:xfrm>
          <a:prstGeom prst="rect">
            <a:avLst/>
          </a:prstGeom>
        </p:spPr>
      </p:pic>
      <p:sp>
        <p:nvSpPr>
          <p:cNvPr id="4" name="TextBox 3">
            <a:extLst>
              <a:ext uri="{FF2B5EF4-FFF2-40B4-BE49-F238E27FC236}">
                <a16:creationId xmlns:a16="http://schemas.microsoft.com/office/drawing/2014/main" id="{B1A13A0E-9673-DA40-B56D-4C54D879322A}"/>
              </a:ext>
            </a:extLst>
          </p:cNvPr>
          <p:cNvSpPr txBox="1"/>
          <p:nvPr/>
        </p:nvSpPr>
        <p:spPr>
          <a:xfrm>
            <a:off x="474774" y="285524"/>
            <a:ext cx="6399083" cy="523220"/>
          </a:xfrm>
          <a:prstGeom prst="rect">
            <a:avLst/>
          </a:prstGeom>
          <a:solidFill>
            <a:schemeClr val="tx1">
              <a:alpha val="49000"/>
            </a:schemeClr>
          </a:solidFill>
        </p:spPr>
        <p:txBody>
          <a:bodyPr wrap="square" rtlCol="0">
            <a:spAutoFit/>
          </a:bodyPr>
          <a:lstStyle/>
          <a:p>
            <a:pPr defTabSz="430225" fontAlgn="base">
              <a:spcBef>
                <a:spcPct val="0"/>
              </a:spcBef>
              <a:spcAft>
                <a:spcPct val="0"/>
              </a:spcAft>
              <a:defRPr/>
            </a:pPr>
            <a:r>
              <a:rPr lang="en-GB" sz="2800" b="1">
                <a:solidFill>
                  <a:schemeClr val="bg1"/>
                </a:solidFill>
                <a:latin typeface="Helvetica" pitchFamily="2" charset="0"/>
                <a:ea typeface="Trebuchet MS" pitchFamily="-84" charset="0"/>
                <a:cs typeface="Helvetica Light"/>
              </a:rPr>
              <a:t>1971 — the first Hadron-Collider </a:t>
            </a:r>
            <a:endParaRPr lang="en-GB" sz="2800">
              <a:solidFill>
                <a:schemeClr val="bg1"/>
              </a:solidFill>
              <a:latin typeface="Helvetica Light" pitchFamily="2" charset="0"/>
              <a:ea typeface="Trebuchet MS" pitchFamily="-84" charset="0"/>
              <a:cs typeface="Helvetica Light"/>
            </a:endParaRPr>
          </a:p>
        </p:txBody>
      </p:sp>
      <p:sp>
        <p:nvSpPr>
          <p:cNvPr id="13" name="TextBox 12">
            <a:extLst>
              <a:ext uri="{FF2B5EF4-FFF2-40B4-BE49-F238E27FC236}">
                <a16:creationId xmlns:a16="http://schemas.microsoft.com/office/drawing/2014/main" id="{1941C773-8A0D-5E4D-BD0E-0FA71ADE3E5E}"/>
              </a:ext>
            </a:extLst>
          </p:cNvPr>
          <p:cNvSpPr txBox="1"/>
          <p:nvPr/>
        </p:nvSpPr>
        <p:spPr>
          <a:xfrm>
            <a:off x="474774" y="861667"/>
            <a:ext cx="6399083" cy="646331"/>
          </a:xfrm>
          <a:prstGeom prst="rect">
            <a:avLst/>
          </a:prstGeom>
          <a:solidFill>
            <a:schemeClr val="tx1">
              <a:alpha val="49000"/>
            </a:schemeClr>
          </a:solidFill>
        </p:spPr>
        <p:txBody>
          <a:bodyPr wrap="square" rtlCol="0">
            <a:spAutoFit/>
          </a:bodyPr>
          <a:lstStyle/>
          <a:p>
            <a:pPr>
              <a:spcBef>
                <a:spcPts val="3000"/>
              </a:spcBef>
            </a:pPr>
            <a:r>
              <a:rPr lang="en-CH" sz="1200" b="1">
                <a:solidFill>
                  <a:schemeClr val="bg1"/>
                </a:solidFill>
                <a:latin typeface="Helvetica" pitchFamily="2" charset="0"/>
                <a:ea typeface="Helvetica Light" charset="0"/>
                <a:cs typeface="Helvetica Light" charset="0"/>
                <a:sym typeface="Wingdings" pitchFamily="2" charset="2"/>
              </a:rPr>
              <a:t>Intersecting Storage Rings at CERN operated as a proton, proton–antiproton and ion collider for physics between 1971 and 1983. 943 m circumference, 1.3 T dipole field, CM energy up to 63 GeV, holding luminosity record for hadron machines until 2004 </a:t>
            </a:r>
          </a:p>
        </p:txBody>
      </p:sp>
      <p:sp>
        <p:nvSpPr>
          <p:cNvPr id="18" name="TextBox 17">
            <a:extLst>
              <a:ext uri="{FF2B5EF4-FFF2-40B4-BE49-F238E27FC236}">
                <a16:creationId xmlns:a16="http://schemas.microsoft.com/office/drawing/2014/main" id="{8CBBAAB2-894C-DCE6-0F55-76A22432F2B3}"/>
              </a:ext>
            </a:extLst>
          </p:cNvPr>
          <p:cNvSpPr txBox="1"/>
          <p:nvPr/>
        </p:nvSpPr>
        <p:spPr>
          <a:xfrm>
            <a:off x="11638142" y="92331"/>
            <a:ext cx="415498" cy="276999"/>
          </a:xfrm>
          <a:prstGeom prst="rect">
            <a:avLst/>
          </a:prstGeom>
          <a:noFill/>
        </p:spPr>
        <p:txBody>
          <a:bodyPr wrap="none" rtlCol="0">
            <a:spAutoFit/>
          </a:bodyPr>
          <a:lstStyle/>
          <a:p>
            <a:pPr>
              <a:spcBef>
                <a:spcPts val="3000"/>
              </a:spcBef>
            </a:pPr>
            <a:r>
              <a:rPr lang="en-CH" sz="1200" b="1">
                <a:solidFill>
                  <a:schemeClr val="bg1"/>
                </a:solidFill>
                <a:latin typeface="Helvetica" pitchFamily="2" charset="0"/>
                <a:ea typeface="Helvetica Light" charset="0"/>
                <a:cs typeface="Helvetica Light" charset="0"/>
                <a:sym typeface="Wingdings" pitchFamily="2" charset="2"/>
              </a:rPr>
              <a:t>IP5</a:t>
            </a:r>
          </a:p>
        </p:txBody>
      </p:sp>
      <p:sp>
        <p:nvSpPr>
          <p:cNvPr id="19" name="TextBox 18">
            <a:extLst>
              <a:ext uri="{FF2B5EF4-FFF2-40B4-BE49-F238E27FC236}">
                <a16:creationId xmlns:a16="http://schemas.microsoft.com/office/drawing/2014/main" id="{D7AE7B92-56C4-2C85-3965-33C75CDA5CFE}"/>
              </a:ext>
            </a:extLst>
          </p:cNvPr>
          <p:cNvSpPr txBox="1"/>
          <p:nvPr/>
        </p:nvSpPr>
        <p:spPr>
          <a:xfrm>
            <a:off x="5472079" y="3149983"/>
            <a:ext cx="1439818" cy="276999"/>
          </a:xfrm>
          <a:prstGeom prst="rect">
            <a:avLst/>
          </a:prstGeom>
          <a:noFill/>
        </p:spPr>
        <p:txBody>
          <a:bodyPr wrap="none" rtlCol="0">
            <a:spAutoFit/>
          </a:bodyPr>
          <a:lstStyle/>
          <a:p>
            <a:pPr>
              <a:spcBef>
                <a:spcPts val="3000"/>
              </a:spcBef>
            </a:pPr>
            <a:r>
              <a:rPr lang="en-CH" sz="1200" b="1">
                <a:solidFill>
                  <a:schemeClr val="bg1"/>
                </a:solidFill>
                <a:latin typeface="Helvetica" pitchFamily="2" charset="0"/>
                <a:ea typeface="Helvetica Light" charset="0"/>
                <a:cs typeface="Helvetica Light" charset="0"/>
                <a:sym typeface="Wingdings" pitchFamily="2" charset="2"/>
              </a:rPr>
              <a:t>IP7: R702 in 1977</a:t>
            </a:r>
          </a:p>
        </p:txBody>
      </p:sp>
    </p:spTree>
    <p:extLst>
      <p:ext uri="{BB962C8B-B14F-4D97-AF65-F5344CB8AC3E}">
        <p14:creationId xmlns:p14="http://schemas.microsoft.com/office/powerpoint/2010/main" val="381150971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1E1135-288B-4B21-150A-18DC43A29B14}"/>
              </a:ext>
            </a:extLst>
          </p:cNvPr>
          <p:cNvSpPr/>
          <p:nvPr/>
        </p:nvSpPr>
        <p:spPr>
          <a:xfrm>
            <a:off x="359570" y="3259723"/>
            <a:ext cx="184731" cy="338554"/>
          </a:xfrm>
          <a:prstGeom prst="rect">
            <a:avLst/>
          </a:prstGeom>
          <a:solidFill>
            <a:schemeClr val="tx1"/>
          </a:solidFill>
          <a:ln>
            <a:solidFill>
              <a:schemeClr val="tx1"/>
            </a:solidFill>
          </a:ln>
        </p:spPr>
        <p:txBody>
          <a:bodyPr wrap="none" rtlCol="0" anchor="ctr">
            <a:spAutoFit/>
          </a:bodyPr>
          <a:lstStyle/>
          <a:p>
            <a:pPr algn="l"/>
            <a:endParaRPr lang="en-CH" sz="1600">
              <a:latin typeface="Helvetica" pitchFamily="2" charset="0"/>
            </a:endParaRPr>
          </a:p>
        </p:txBody>
      </p:sp>
      <p:sp>
        <p:nvSpPr>
          <p:cNvPr id="2" name="Slide Number Placeholder 1">
            <a:extLst>
              <a:ext uri="{FF2B5EF4-FFF2-40B4-BE49-F238E27FC236}">
                <a16:creationId xmlns:a16="http://schemas.microsoft.com/office/drawing/2014/main" id="{ADB54FA6-BC5C-C31F-5AD2-E0AD56E1EF2D}"/>
              </a:ext>
            </a:extLst>
          </p:cNvPr>
          <p:cNvSpPr>
            <a:spLocks noGrp="1"/>
          </p:cNvSpPr>
          <p:nvPr>
            <p:ph type="sldNum" sz="quarter" idx="4"/>
          </p:nvPr>
        </p:nvSpPr>
        <p:spPr/>
        <p:txBody>
          <a:bodyPr/>
          <a:lstStyle/>
          <a:p>
            <a:pPr>
              <a:defRPr/>
            </a:pPr>
            <a:fld id="{611C2F03-9E95-40C9-A99F-3C4F7EE8CF2A}" type="slidenum">
              <a:rPr lang="en-GB" smtClean="0"/>
              <a:pPr>
                <a:defRPr/>
              </a:pPr>
              <a:t>17</a:t>
            </a:fld>
            <a:endParaRPr lang="en-GB"/>
          </a:p>
        </p:txBody>
      </p:sp>
      <p:pic>
        <p:nvPicPr>
          <p:cNvPr id="8" name="Picture 7">
            <a:extLst>
              <a:ext uri="{FF2B5EF4-FFF2-40B4-BE49-F238E27FC236}">
                <a16:creationId xmlns:a16="http://schemas.microsoft.com/office/drawing/2014/main" id="{986C74C2-2D79-4771-C019-34E15A399996}"/>
              </a:ext>
            </a:extLst>
          </p:cNvPr>
          <p:cNvPicPr>
            <a:picLocks noChangeAspect="1"/>
          </p:cNvPicPr>
          <p:nvPr/>
        </p:nvPicPr>
        <p:blipFill>
          <a:blip r:embed="rId2"/>
          <a:srcRect t="529"/>
          <a:stretch>
            <a:fillRect/>
          </a:stretch>
        </p:blipFill>
        <p:spPr>
          <a:xfrm>
            <a:off x="-13260" y="0"/>
            <a:ext cx="12205259" cy="6858000"/>
          </a:xfrm>
          <a:prstGeom prst="rect">
            <a:avLst/>
          </a:prstGeom>
        </p:spPr>
      </p:pic>
      <p:sp>
        <p:nvSpPr>
          <p:cNvPr id="6" name="TextBox 5">
            <a:extLst>
              <a:ext uri="{FF2B5EF4-FFF2-40B4-BE49-F238E27FC236}">
                <a16:creationId xmlns:a16="http://schemas.microsoft.com/office/drawing/2014/main" id="{84929162-9EDC-53B5-CB3B-DEC3B8162B5A}"/>
              </a:ext>
            </a:extLst>
          </p:cNvPr>
          <p:cNvSpPr txBox="1"/>
          <p:nvPr/>
        </p:nvSpPr>
        <p:spPr>
          <a:xfrm>
            <a:off x="141162" y="100014"/>
            <a:ext cx="2718720" cy="276999"/>
          </a:xfrm>
          <a:prstGeom prst="rect">
            <a:avLst/>
          </a:prstGeom>
          <a:noFill/>
        </p:spPr>
        <p:txBody>
          <a:bodyPr wrap="square">
            <a:spAutoFit/>
          </a:bodyPr>
          <a:lstStyle/>
          <a:p>
            <a:pPr fontAlgn="base">
              <a:spcBef>
                <a:spcPct val="0"/>
              </a:spcBef>
              <a:spcAft>
                <a:spcPct val="0"/>
              </a:spcAft>
              <a:defRPr/>
            </a:pPr>
            <a:r>
              <a:rPr lang="en-GB" sz="1200" b="1">
                <a:latin typeface="Helvetica" pitchFamily="2" charset="0"/>
              </a:rPr>
              <a:t>ISR Control Room (early 70s)</a:t>
            </a:r>
          </a:p>
        </p:txBody>
      </p:sp>
    </p:spTree>
    <p:extLst>
      <p:ext uri="{BB962C8B-B14F-4D97-AF65-F5344CB8AC3E}">
        <p14:creationId xmlns:p14="http://schemas.microsoft.com/office/powerpoint/2010/main" val="139084907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B54FA6-BC5C-C31F-5AD2-E0AD56E1EF2D}"/>
              </a:ext>
            </a:extLst>
          </p:cNvPr>
          <p:cNvSpPr>
            <a:spLocks noGrp="1"/>
          </p:cNvSpPr>
          <p:nvPr>
            <p:ph type="sldNum" sz="quarter" idx="4"/>
          </p:nvPr>
        </p:nvSpPr>
        <p:spPr/>
        <p:txBody>
          <a:bodyPr/>
          <a:lstStyle/>
          <a:p>
            <a:pPr>
              <a:defRPr/>
            </a:pPr>
            <a:fld id="{611C2F03-9E95-40C9-A99F-3C4F7EE8CF2A}" type="slidenum">
              <a:rPr lang="en-GB" smtClean="0"/>
              <a:pPr>
                <a:defRPr/>
              </a:pPr>
              <a:t>18</a:t>
            </a:fld>
            <a:endParaRPr lang="en-GB"/>
          </a:p>
        </p:txBody>
      </p:sp>
      <p:pic>
        <p:nvPicPr>
          <p:cNvPr id="4" name="Picture 3">
            <a:extLst>
              <a:ext uri="{FF2B5EF4-FFF2-40B4-BE49-F238E27FC236}">
                <a16:creationId xmlns:a16="http://schemas.microsoft.com/office/drawing/2014/main" id="{0AE2E79C-D5C2-A2C1-3B5D-C39D90E28F97}"/>
              </a:ext>
            </a:extLst>
          </p:cNvPr>
          <p:cNvPicPr>
            <a:picLocks noChangeAspect="1"/>
          </p:cNvPicPr>
          <p:nvPr/>
        </p:nvPicPr>
        <p:blipFill>
          <a:blip r:embed="rId2"/>
          <a:srcRect t="11732" b="2753"/>
          <a:stretch>
            <a:fillRect/>
          </a:stretch>
        </p:blipFill>
        <p:spPr>
          <a:xfrm>
            <a:off x="-14288" y="0"/>
            <a:ext cx="12220204" cy="6910924"/>
          </a:xfrm>
          <a:prstGeom prst="rect">
            <a:avLst/>
          </a:prstGeom>
          <a:ln>
            <a:noFill/>
          </a:ln>
          <a:effectLst/>
        </p:spPr>
      </p:pic>
      <p:sp>
        <p:nvSpPr>
          <p:cNvPr id="5" name="TextBox 4">
            <a:extLst>
              <a:ext uri="{FF2B5EF4-FFF2-40B4-BE49-F238E27FC236}">
                <a16:creationId xmlns:a16="http://schemas.microsoft.com/office/drawing/2014/main" id="{D6200C25-7F31-119F-9EAC-049C48EF255C}"/>
              </a:ext>
            </a:extLst>
          </p:cNvPr>
          <p:cNvSpPr txBox="1"/>
          <p:nvPr/>
        </p:nvSpPr>
        <p:spPr>
          <a:xfrm>
            <a:off x="142865" y="100013"/>
            <a:ext cx="5742878" cy="276999"/>
          </a:xfrm>
          <a:prstGeom prst="rect">
            <a:avLst/>
          </a:prstGeom>
          <a:noFill/>
        </p:spPr>
        <p:txBody>
          <a:bodyPr wrap="square">
            <a:spAutoFit/>
          </a:bodyPr>
          <a:lstStyle/>
          <a:p>
            <a:pPr fontAlgn="base">
              <a:spcBef>
                <a:spcPct val="0"/>
              </a:spcBef>
              <a:spcAft>
                <a:spcPct val="0"/>
              </a:spcAft>
              <a:defRPr/>
            </a:pPr>
            <a:r>
              <a:rPr lang="de-AT" sz="1200" b="1">
                <a:solidFill>
                  <a:schemeClr val="bg1"/>
                </a:solidFill>
                <a:latin typeface="Helvetica" pitchFamily="2" charset="0"/>
              </a:rPr>
              <a:t>LHC Control Room (</a:t>
            </a:r>
            <a:r>
              <a:rPr lang="de-AT" sz="1200" b="1" err="1">
                <a:solidFill>
                  <a:schemeClr val="bg1"/>
                </a:solidFill>
                <a:latin typeface="Helvetica" pitchFamily="2" charset="0"/>
              </a:rPr>
              <a:t>July</a:t>
            </a:r>
            <a:r>
              <a:rPr lang="de-AT" sz="1200" b="1">
                <a:solidFill>
                  <a:schemeClr val="bg1"/>
                </a:solidFill>
                <a:latin typeface="Helvetica" pitchFamily="2" charset="0"/>
              </a:rPr>
              <a:t> 2022)</a:t>
            </a:r>
          </a:p>
        </p:txBody>
      </p:sp>
    </p:spTree>
    <p:extLst>
      <p:ext uri="{BB962C8B-B14F-4D97-AF65-F5344CB8AC3E}">
        <p14:creationId xmlns:p14="http://schemas.microsoft.com/office/powerpoint/2010/main" val="27111272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1D0C-BAAB-3AB5-8138-004E913B3AF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A9578916-1A19-2B54-AD05-DA7429C12622}"/>
              </a:ext>
            </a:extLst>
          </p:cNvPr>
          <p:cNvSpPr/>
          <p:nvPr/>
        </p:nvSpPr>
        <p:spPr>
          <a:xfrm>
            <a:off x="10569958" y="3259723"/>
            <a:ext cx="1348202" cy="338554"/>
          </a:xfrm>
          <a:prstGeom prst="rect">
            <a:avLst/>
          </a:prstGeom>
          <a:solidFill>
            <a:srgbClr val="3D7B96"/>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EB54F603-709C-C534-0084-55C710F2A6A8}"/>
              </a:ext>
            </a:extLst>
          </p:cNvPr>
          <p:cNvSpPr/>
          <p:nvPr/>
        </p:nvSpPr>
        <p:spPr>
          <a:xfrm>
            <a:off x="8681007" y="0"/>
            <a:ext cx="3588337" cy="6858000"/>
          </a:xfrm>
          <a:prstGeom prst="rect">
            <a:avLst/>
          </a:prstGeom>
          <a:solidFill>
            <a:srgbClr val="35748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FD9974F6-9E42-0F8F-20E2-629EE44CC1EC}"/>
              </a:ext>
            </a:extLst>
          </p:cNvPr>
          <p:cNvSpPr txBox="1">
            <a:spLocks/>
          </p:cNvSpPr>
          <p:nvPr/>
        </p:nvSpPr>
        <p:spPr>
          <a:xfrm>
            <a:off x="1230089" y="6440401"/>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2639E91C-41D9-E5DE-E42D-A9A23976139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880" y="0"/>
            <a:ext cx="11150708" cy="6858000"/>
          </a:xfrm>
          <a:prstGeom prst="rect">
            <a:avLst/>
          </a:prstGeom>
        </p:spPr>
      </p:pic>
      <p:sp>
        <p:nvSpPr>
          <p:cNvPr id="11" name="Triangle 10">
            <a:extLst>
              <a:ext uri="{FF2B5EF4-FFF2-40B4-BE49-F238E27FC236}">
                <a16:creationId xmlns:a16="http://schemas.microsoft.com/office/drawing/2014/main" id="{7C2A57F7-86F7-F765-2E48-1A3A1D5BC08D}"/>
              </a:ext>
            </a:extLst>
          </p:cNvPr>
          <p:cNvSpPr>
            <a:spLocks noChangeAspect="1"/>
          </p:cNvSpPr>
          <p:nvPr/>
        </p:nvSpPr>
        <p:spPr>
          <a:xfrm flipV="1">
            <a:off x="5164234" y="920404"/>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nvGrpSpPr>
          <p:cNvPr id="12" name="Group 11">
            <a:extLst>
              <a:ext uri="{FF2B5EF4-FFF2-40B4-BE49-F238E27FC236}">
                <a16:creationId xmlns:a16="http://schemas.microsoft.com/office/drawing/2014/main" id="{3F60BC17-68DB-E5D9-13A4-FBBA7532E940}"/>
              </a:ext>
            </a:extLst>
          </p:cNvPr>
          <p:cNvGrpSpPr/>
          <p:nvPr/>
        </p:nvGrpSpPr>
        <p:grpSpPr>
          <a:xfrm>
            <a:off x="3391823" y="5126536"/>
            <a:ext cx="1474440" cy="452029"/>
            <a:chOff x="2833888" y="5510848"/>
            <a:chExt cx="1474440" cy="452029"/>
          </a:xfrm>
        </p:grpSpPr>
        <p:sp>
          <p:nvSpPr>
            <p:cNvPr id="13" name="Triangle 12">
              <a:extLst>
                <a:ext uri="{FF2B5EF4-FFF2-40B4-BE49-F238E27FC236}">
                  <a16:creationId xmlns:a16="http://schemas.microsoft.com/office/drawing/2014/main" id="{60B52A59-44F7-0C76-BA40-199E615A5075}"/>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ACAD4443-41CA-4371-6850-53B9FD4A2BFC}"/>
                </a:ext>
              </a:extLst>
            </p:cNvPr>
            <p:cNvSpPr txBox="1"/>
            <p:nvPr/>
          </p:nvSpPr>
          <p:spPr>
            <a:xfrm>
              <a:off x="2833888" y="5510848"/>
              <a:ext cx="1474440" cy="400110"/>
            </a:xfrm>
            <a:prstGeom prst="rect">
              <a:avLst/>
            </a:prstGeom>
            <a:noFill/>
          </p:spPr>
          <p:txBody>
            <a:bodyPr wrap="square" rtlCol="0">
              <a:spAutoFit/>
            </a:bodyPr>
            <a:lstStyle/>
            <a:p>
              <a:pPr algn="ctr"/>
              <a:r>
                <a:rPr lang="en-US" sz="2000" b="1" dirty="0">
                  <a:solidFill>
                    <a:schemeClr val="bg1"/>
                  </a:solidFill>
                </a:rPr>
                <a:t>ATLAS</a:t>
              </a:r>
            </a:p>
          </p:txBody>
        </p:sp>
      </p:grpSp>
      <p:grpSp>
        <p:nvGrpSpPr>
          <p:cNvPr id="15" name="Group 14">
            <a:extLst>
              <a:ext uri="{FF2B5EF4-FFF2-40B4-BE49-F238E27FC236}">
                <a16:creationId xmlns:a16="http://schemas.microsoft.com/office/drawing/2014/main" id="{07B819A8-CF1D-967E-F53E-712AC1B79767}"/>
              </a:ext>
            </a:extLst>
          </p:cNvPr>
          <p:cNvGrpSpPr/>
          <p:nvPr/>
        </p:nvGrpSpPr>
        <p:grpSpPr>
          <a:xfrm>
            <a:off x="6046703" y="5570555"/>
            <a:ext cx="838784" cy="414338"/>
            <a:chOff x="4973280" y="5801366"/>
            <a:chExt cx="838784" cy="667295"/>
          </a:xfrm>
        </p:grpSpPr>
        <p:sp>
          <p:nvSpPr>
            <p:cNvPr id="16" name="Triangle 15">
              <a:extLst>
                <a:ext uri="{FF2B5EF4-FFF2-40B4-BE49-F238E27FC236}">
                  <a16:creationId xmlns:a16="http://schemas.microsoft.com/office/drawing/2014/main" id="{9B95B97A-F033-7DE8-5DED-00B2BAD4CDBA}"/>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0D462348-0BF3-EFE5-9FAB-CB0E0E3D3A39}"/>
                </a:ext>
              </a:extLst>
            </p:cNvPr>
            <p:cNvSpPr txBox="1"/>
            <p:nvPr/>
          </p:nvSpPr>
          <p:spPr>
            <a:xfrm>
              <a:off x="4973280" y="5824280"/>
              <a:ext cx="838784"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A913B16C-71D0-0CFE-9F7F-FEAABF3B703A}"/>
              </a:ext>
            </a:extLst>
          </p:cNvPr>
          <p:cNvGrpSpPr/>
          <p:nvPr/>
        </p:nvGrpSpPr>
        <p:grpSpPr>
          <a:xfrm>
            <a:off x="1835183" y="4868114"/>
            <a:ext cx="894376" cy="443350"/>
            <a:chOff x="1688068" y="5274592"/>
            <a:chExt cx="894376" cy="443350"/>
          </a:xfrm>
        </p:grpSpPr>
        <p:sp>
          <p:nvSpPr>
            <p:cNvPr id="21" name="Triangle 20">
              <a:extLst>
                <a:ext uri="{FF2B5EF4-FFF2-40B4-BE49-F238E27FC236}">
                  <a16:creationId xmlns:a16="http://schemas.microsoft.com/office/drawing/2014/main" id="{70539D1B-BDB1-3C1F-572D-2E82EAB4FC94}"/>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4B449000-23BA-2435-ED43-C5AF6763D1C7}"/>
                </a:ext>
              </a:extLst>
            </p:cNvPr>
            <p:cNvSpPr txBox="1"/>
            <p:nvPr/>
          </p:nvSpPr>
          <p:spPr>
            <a:xfrm>
              <a:off x="1688068" y="5317832"/>
              <a:ext cx="894376" cy="400110"/>
            </a:xfrm>
            <a:prstGeom prst="rect">
              <a:avLst/>
            </a:prstGeom>
            <a:noFill/>
          </p:spPr>
          <p:txBody>
            <a:bodyPr wrap="square" rtlCol="0">
              <a:spAutoFit/>
            </a:bodyPr>
            <a:lstStyle/>
            <a:p>
              <a:pPr algn="ctr"/>
              <a:r>
                <a:rPr lang="en-US" sz="2000" b="1">
                  <a:solidFill>
                    <a:schemeClr val="bg1"/>
                  </a:solidFill>
                </a:rPr>
                <a:t>ALICE</a:t>
              </a:r>
            </a:p>
          </p:txBody>
        </p:sp>
      </p:grpSp>
      <p:grpSp>
        <p:nvGrpSpPr>
          <p:cNvPr id="34" name="Group 33">
            <a:extLst>
              <a:ext uri="{FF2B5EF4-FFF2-40B4-BE49-F238E27FC236}">
                <a16:creationId xmlns:a16="http://schemas.microsoft.com/office/drawing/2014/main" id="{12B574A3-E942-FEBB-00F8-A79A9BEF2C68}"/>
              </a:ext>
            </a:extLst>
          </p:cNvPr>
          <p:cNvGrpSpPr/>
          <p:nvPr/>
        </p:nvGrpSpPr>
        <p:grpSpPr>
          <a:xfrm>
            <a:off x="8247860" y="1018872"/>
            <a:ext cx="3670300" cy="1066801"/>
            <a:chOff x="7802563" y="1018871"/>
            <a:chExt cx="3670300" cy="1066801"/>
          </a:xfrm>
        </p:grpSpPr>
        <p:pic>
          <p:nvPicPr>
            <p:cNvPr id="19" name="Picture 18">
              <a:extLst>
                <a:ext uri="{FF2B5EF4-FFF2-40B4-BE49-F238E27FC236}">
                  <a16:creationId xmlns:a16="http://schemas.microsoft.com/office/drawing/2014/main" id="{C2482E97-239D-A35C-CEA6-15BFD0F2E3D7}"/>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119D5A95-8ED0-ECB4-7E5C-6B36F1FDD0F7}"/>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D2133FAE-2EF7-1133-1601-257021FCF7E4}"/>
              </a:ext>
            </a:extLst>
          </p:cNvPr>
          <p:cNvGrpSpPr/>
          <p:nvPr/>
        </p:nvGrpSpPr>
        <p:grpSpPr>
          <a:xfrm>
            <a:off x="8247860" y="3605764"/>
            <a:ext cx="3670300" cy="1066801"/>
            <a:chOff x="7802563" y="3605763"/>
            <a:chExt cx="3670300" cy="1066801"/>
          </a:xfrm>
        </p:grpSpPr>
        <p:pic>
          <p:nvPicPr>
            <p:cNvPr id="23" name="Picture 22">
              <a:extLst>
                <a:ext uri="{FF2B5EF4-FFF2-40B4-BE49-F238E27FC236}">
                  <a16:creationId xmlns:a16="http://schemas.microsoft.com/office/drawing/2014/main" id="{760ACE19-C32B-DA70-921E-F85F2CE4C28B}"/>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1D6F733B-AA64-2817-1219-D88EB9B1717A}"/>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2A31E813-E34B-E827-47B4-172C22E26BDF}"/>
              </a:ext>
            </a:extLst>
          </p:cNvPr>
          <p:cNvGrpSpPr/>
          <p:nvPr/>
        </p:nvGrpSpPr>
        <p:grpSpPr>
          <a:xfrm>
            <a:off x="8247860" y="2312318"/>
            <a:ext cx="3670300" cy="1066801"/>
            <a:chOff x="7802563" y="2312317"/>
            <a:chExt cx="3670300" cy="1066801"/>
          </a:xfrm>
        </p:grpSpPr>
        <p:pic>
          <p:nvPicPr>
            <p:cNvPr id="24" name="Picture 23">
              <a:extLst>
                <a:ext uri="{FF2B5EF4-FFF2-40B4-BE49-F238E27FC236}">
                  <a16:creationId xmlns:a16="http://schemas.microsoft.com/office/drawing/2014/main" id="{BDDBA4DB-3649-9DF8-D369-DC96D7E0282C}"/>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DE436323-AC02-8745-FDE2-EFB648279C31}"/>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6863874F-4583-2321-F642-9BE3160F0C34}"/>
              </a:ext>
            </a:extLst>
          </p:cNvPr>
          <p:cNvGrpSpPr/>
          <p:nvPr/>
        </p:nvGrpSpPr>
        <p:grpSpPr>
          <a:xfrm>
            <a:off x="8247860" y="4899211"/>
            <a:ext cx="3670300" cy="1066800"/>
            <a:chOff x="7802563" y="4899211"/>
            <a:chExt cx="3670300" cy="1066800"/>
          </a:xfrm>
        </p:grpSpPr>
        <p:pic>
          <p:nvPicPr>
            <p:cNvPr id="18" name="Picture 17">
              <a:extLst>
                <a:ext uri="{FF2B5EF4-FFF2-40B4-BE49-F238E27FC236}">
                  <a16:creationId xmlns:a16="http://schemas.microsoft.com/office/drawing/2014/main" id="{331096F0-4B22-BA69-304E-5DDB23DA8EA1}"/>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DFE84BDE-14E6-455F-26E1-75CCAA9C5B95}"/>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err="1">
                  <a:solidFill>
                    <a:schemeClr val="bg1"/>
                  </a:solidFill>
                  <a:latin typeface="Arial" charset="0"/>
                  <a:ea typeface="Arial" charset="0"/>
                  <a:cs typeface="Arial" charset="0"/>
                </a:rPr>
                <a:t>LHCb</a:t>
              </a:r>
              <a:endParaRPr lang="en-US" sz="1100" b="1">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36F53371-9A76-66E7-1293-C6FAEC89B8EE}"/>
              </a:ext>
            </a:extLst>
          </p:cNvPr>
          <p:cNvSpPr txBox="1"/>
          <p:nvPr/>
        </p:nvSpPr>
        <p:spPr>
          <a:xfrm>
            <a:off x="2301090" y="2073883"/>
            <a:ext cx="604653" cy="338554"/>
          </a:xfrm>
          <a:prstGeom prst="rect">
            <a:avLst/>
          </a:prstGeom>
          <a:noFill/>
        </p:spPr>
        <p:txBody>
          <a:bodyPr wrap="none" rtlCol="0">
            <a:spAutoFit/>
          </a:bodyPr>
          <a:lstStyle/>
          <a:p>
            <a:pPr>
              <a:spcBef>
                <a:spcPts val="3000"/>
              </a:spcBef>
            </a:pPr>
            <a:r>
              <a:rPr lang="en-CH" sz="1600" b="1">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5B5D1ACB-EFA3-7D1B-7CFE-6FD48ABA2EFD}"/>
              </a:ext>
            </a:extLst>
          </p:cNvPr>
          <p:cNvSpPr txBox="1"/>
          <p:nvPr/>
        </p:nvSpPr>
        <p:spPr>
          <a:xfrm>
            <a:off x="4512146" y="4242978"/>
            <a:ext cx="593432"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E5054DCC-0A8E-04FE-E3D1-38BF4C1983B3}"/>
              </a:ext>
            </a:extLst>
          </p:cNvPr>
          <p:cNvSpPr txBox="1"/>
          <p:nvPr/>
        </p:nvSpPr>
        <p:spPr>
          <a:xfrm>
            <a:off x="4443948" y="6113156"/>
            <a:ext cx="457176" cy="338554"/>
          </a:xfrm>
          <a:prstGeom prst="rect">
            <a:avLst/>
          </a:prstGeom>
          <a:noFill/>
        </p:spPr>
        <p:txBody>
          <a:bodyPr wrap="none" rtlCol="0">
            <a:spAutoFit/>
          </a:bodyPr>
          <a:lstStyle/>
          <a:p>
            <a:pPr>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44F0D92D-996A-2124-2DF9-FF275CA3FBEE}"/>
              </a:ext>
            </a:extLst>
          </p:cNvPr>
          <p:cNvCxnSpPr>
            <a:stCxn id="32" idx="1"/>
          </p:cNvCxnSpPr>
          <p:nvPr/>
        </p:nvCxnSpPr>
        <p:spPr>
          <a:xfrm flipH="1" flipV="1">
            <a:off x="3864054" y="6073255"/>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54105D91-D722-226C-F1D1-014FA3BC824B}"/>
              </a:ext>
            </a:extLst>
          </p:cNvPr>
          <p:cNvSpPr txBox="1"/>
          <p:nvPr/>
        </p:nvSpPr>
        <p:spPr>
          <a:xfrm>
            <a:off x="210751" y="167737"/>
            <a:ext cx="3180679" cy="523220"/>
          </a:xfrm>
          <a:prstGeom prst="rect">
            <a:avLst/>
          </a:prstGeom>
          <a:noFill/>
        </p:spPr>
        <p:txBody>
          <a:bodyPr wrap="none" rtlCol="0">
            <a:spAutoFit/>
          </a:bodyPr>
          <a:lstStyle/>
          <a:p>
            <a:pPr>
              <a:spcBef>
                <a:spcPts val="3000"/>
              </a:spcBef>
            </a:pPr>
            <a:r>
              <a:rPr lang="en-CH" sz="2800" b="1" dirty="0">
                <a:solidFill>
                  <a:schemeClr val="bg1"/>
                </a:solidFill>
                <a:latin typeface="Helvetica" pitchFamily="2" charset="0"/>
                <a:ea typeface="Helvetica Light" charset="0"/>
                <a:cs typeface="Helvetica Light" charset="0"/>
                <a:sym typeface="Wingdings" pitchFamily="2" charset="2"/>
              </a:rPr>
              <a:t>LHC Experiments</a:t>
            </a:r>
          </a:p>
        </p:txBody>
      </p:sp>
      <p:sp>
        <p:nvSpPr>
          <p:cNvPr id="36" name="TextBox 35">
            <a:extLst>
              <a:ext uri="{FF2B5EF4-FFF2-40B4-BE49-F238E27FC236}">
                <a16:creationId xmlns:a16="http://schemas.microsoft.com/office/drawing/2014/main" id="{304D5BA7-ADE0-CB33-BD19-58CADAE16000}"/>
              </a:ext>
            </a:extLst>
          </p:cNvPr>
          <p:cNvSpPr txBox="1"/>
          <p:nvPr/>
        </p:nvSpPr>
        <p:spPr>
          <a:xfrm>
            <a:off x="210751" y="6322335"/>
            <a:ext cx="5765800" cy="369332"/>
          </a:xfrm>
          <a:prstGeom prst="rect">
            <a:avLst/>
          </a:prstGeom>
          <a:noFill/>
        </p:spPr>
        <p:txBody>
          <a:bodyPr wrap="square">
            <a:spAutoFit/>
          </a:bodyPr>
          <a:lstStyle/>
          <a:p>
            <a:pPr>
              <a:spcBef>
                <a:spcPts val="1200"/>
              </a:spcBef>
            </a:pPr>
            <a:r>
              <a:rPr lang="en-GB" b="1" dirty="0">
                <a:solidFill>
                  <a:schemeClr val="bg1"/>
                </a:solidFill>
                <a:latin typeface="Helvetica" pitchFamily="2" charset="0"/>
                <a:ea typeface="Helvetica Light" charset="0"/>
                <a:cs typeface="Helvetica Light" charset="0"/>
                <a:sym typeface="Wingdings" pitchFamily="2" charset="2"/>
              </a:rPr>
              <a:t>Aerial</a:t>
            </a:r>
            <a:r>
              <a:rPr lang="en-CH" b="1" dirty="0">
                <a:solidFill>
                  <a:schemeClr val="bg1"/>
                </a:solidFill>
                <a:latin typeface="Helvetica" pitchFamily="2" charset="0"/>
                <a:ea typeface="Helvetica Light" charset="0"/>
                <a:cs typeface="Helvetica Light" charset="0"/>
                <a:sym typeface="Wingdings" pitchFamily="2" charset="2"/>
              </a:rPr>
              <a:t> view</a:t>
            </a:r>
          </a:p>
        </p:txBody>
      </p:sp>
      <p:sp>
        <p:nvSpPr>
          <p:cNvPr id="31" name="TextBox 30">
            <a:extLst>
              <a:ext uri="{FF2B5EF4-FFF2-40B4-BE49-F238E27FC236}">
                <a16:creationId xmlns:a16="http://schemas.microsoft.com/office/drawing/2014/main" id="{E2F53D17-AE55-B359-FCBA-9849CFED6D21}"/>
              </a:ext>
            </a:extLst>
          </p:cNvPr>
          <p:cNvSpPr txBox="1"/>
          <p:nvPr/>
        </p:nvSpPr>
        <p:spPr>
          <a:xfrm>
            <a:off x="10406289" y="694189"/>
            <a:ext cx="164769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200" b="0" i="0" u="none" strike="noStrike" kern="1200" cap="none" spc="0" normalizeH="0" baseline="0" noProof="0" dirty="0">
                <a:ln>
                  <a:noFill/>
                </a:ln>
                <a:solidFill>
                  <a:schemeClr val="bg1"/>
                </a:solidFill>
                <a:effectLst/>
                <a:uLnTx/>
                <a:uFillTx/>
                <a:latin typeface="Helvetica" pitchFamily="2" charset="0"/>
                <a:ea typeface="Helvetica Light" charset="0"/>
                <a:cs typeface="Helvetica Light" charset="0"/>
                <a:sym typeface="Wingdings" pitchFamily="2" charset="2"/>
              </a:rPr>
              <a:t>joined ATLAS in 2014</a:t>
            </a:r>
          </a:p>
        </p:txBody>
      </p:sp>
      <p:pic>
        <p:nvPicPr>
          <p:cNvPr id="37" name="Picture 2" descr="Hong Kong University of Science and Technology on The ...">
            <a:extLst>
              <a:ext uri="{FF2B5EF4-FFF2-40B4-BE49-F238E27FC236}">
                <a16:creationId xmlns:a16="http://schemas.microsoft.com/office/drawing/2014/main" id="{908E4219-BF91-D2FD-55EA-6C35E06423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68323" y="361193"/>
            <a:ext cx="461103" cy="544357"/>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135F2EC0-0450-9E8B-3FDF-B6B7AF1449A4}"/>
              </a:ext>
            </a:extLst>
          </p:cNvPr>
          <p:cNvSpPr txBox="1"/>
          <p:nvPr/>
        </p:nvSpPr>
        <p:spPr>
          <a:xfrm>
            <a:off x="4759568" y="547142"/>
            <a:ext cx="901115" cy="400110"/>
          </a:xfrm>
          <a:prstGeom prst="rect">
            <a:avLst/>
          </a:prstGeom>
          <a:noFill/>
        </p:spPr>
        <p:txBody>
          <a:bodyPr wrap="square" rtlCol="0">
            <a:spAutoFit/>
          </a:bodyPr>
          <a:lstStyle/>
          <a:p>
            <a:pPr algn="ctr"/>
            <a:r>
              <a:rPr lang="en-US" sz="2000" b="1" dirty="0">
                <a:solidFill>
                  <a:schemeClr val="bg1"/>
                </a:solidFill>
              </a:rPr>
              <a:t>CMS</a:t>
            </a:r>
          </a:p>
        </p:txBody>
      </p:sp>
      <p:sp>
        <p:nvSpPr>
          <p:cNvPr id="39" name="TextBox 38">
            <a:extLst>
              <a:ext uri="{FF2B5EF4-FFF2-40B4-BE49-F238E27FC236}">
                <a16:creationId xmlns:a16="http://schemas.microsoft.com/office/drawing/2014/main" id="{4DB91BCE-7D6C-777D-804B-4847093933D1}"/>
              </a:ext>
            </a:extLst>
          </p:cNvPr>
          <p:cNvSpPr txBox="1"/>
          <p:nvPr/>
        </p:nvSpPr>
        <p:spPr>
          <a:xfrm>
            <a:off x="4228824" y="5798666"/>
            <a:ext cx="702436" cy="261610"/>
          </a:xfrm>
          <a:prstGeom prst="rect">
            <a:avLst/>
          </a:prstGeom>
          <a:noFill/>
        </p:spPr>
        <p:txBody>
          <a:bodyPr wrap="none" rtlCol="0">
            <a:spAutoFit/>
          </a:bodyPr>
          <a:lstStyle/>
          <a:p>
            <a:pPr>
              <a:spcBef>
                <a:spcPts val="3000"/>
              </a:spcBef>
            </a:pPr>
            <a:r>
              <a:rPr lang="en-GB" sz="1050" b="1" dirty="0">
                <a:solidFill>
                  <a:schemeClr val="bg1"/>
                </a:solidFill>
                <a:latin typeface="Helvetica" pitchFamily="2" charset="0"/>
                <a:ea typeface="Helvetica Light" charset="0"/>
                <a:cs typeface="Helvetica Light" charset="0"/>
                <a:sym typeface="Wingdings" pitchFamily="2" charset="2"/>
              </a:rPr>
              <a:t>FASER</a:t>
            </a:r>
            <a:r>
              <a:rPr lang="en-GB" sz="1000" b="1" dirty="0">
                <a:solidFill>
                  <a:schemeClr val="bg1"/>
                </a:solidFill>
                <a:latin typeface="Helvetica" pitchFamily="2" charset="0"/>
                <a:ea typeface="Helvetica Light" charset="0"/>
                <a:cs typeface="Helvetica Light" charset="0"/>
                <a:sym typeface="Wingdings" pitchFamily="2" charset="2"/>
              </a:rPr>
              <a:t> </a:t>
            </a:r>
          </a:p>
        </p:txBody>
      </p:sp>
      <p:sp>
        <p:nvSpPr>
          <p:cNvPr id="40" name="TextBox 39">
            <a:extLst>
              <a:ext uri="{FF2B5EF4-FFF2-40B4-BE49-F238E27FC236}">
                <a16:creationId xmlns:a16="http://schemas.microsoft.com/office/drawing/2014/main" id="{C6F74852-62A4-69BC-97FB-FFDA7BD06F50}"/>
              </a:ext>
            </a:extLst>
          </p:cNvPr>
          <p:cNvSpPr txBox="1"/>
          <p:nvPr/>
        </p:nvSpPr>
        <p:spPr>
          <a:xfrm>
            <a:off x="3360572" y="5701583"/>
            <a:ext cx="508473" cy="276999"/>
          </a:xfrm>
          <a:prstGeom prst="rect">
            <a:avLst/>
          </a:prstGeom>
          <a:noFill/>
        </p:spPr>
        <p:txBody>
          <a:bodyPr wrap="none" rtlCol="0">
            <a:spAutoFit/>
          </a:bodyPr>
          <a:lstStyle/>
          <a:p>
            <a:pPr>
              <a:spcBef>
                <a:spcPts val="3000"/>
              </a:spcBef>
            </a:pPr>
            <a:r>
              <a:rPr lang="en-GB" sz="1200" b="1" dirty="0">
                <a:solidFill>
                  <a:schemeClr val="bg1"/>
                </a:solidFill>
                <a:latin typeface="Helvetica" pitchFamily="2" charset="0"/>
                <a:ea typeface="Helvetica Light" charset="0"/>
                <a:cs typeface="Helvetica Light" charset="0"/>
                <a:sym typeface="Wingdings" pitchFamily="2" charset="2"/>
              </a:rPr>
              <a:t>SND</a:t>
            </a:r>
          </a:p>
        </p:txBody>
      </p:sp>
      <p:sp>
        <p:nvSpPr>
          <p:cNvPr id="42" name="TextBox 41">
            <a:extLst>
              <a:ext uri="{FF2B5EF4-FFF2-40B4-BE49-F238E27FC236}">
                <a16:creationId xmlns:a16="http://schemas.microsoft.com/office/drawing/2014/main" id="{FA9B50D4-2497-25F5-2525-A5F4CB386840}"/>
              </a:ext>
            </a:extLst>
          </p:cNvPr>
          <p:cNvSpPr txBox="1"/>
          <p:nvPr/>
        </p:nvSpPr>
        <p:spPr>
          <a:xfrm>
            <a:off x="6062080" y="5891226"/>
            <a:ext cx="2178319" cy="246221"/>
          </a:xfrm>
          <a:prstGeom prst="rect">
            <a:avLst/>
          </a:prstGeom>
          <a:noFill/>
        </p:spPr>
        <p:txBody>
          <a:bodyPr wrap="square" rtlCol="0">
            <a:spAutoFit/>
          </a:bodyPr>
          <a:lstStyle/>
          <a:p>
            <a:pPr>
              <a:spcBef>
                <a:spcPts val="3000"/>
              </a:spcBef>
            </a:pPr>
            <a:r>
              <a:rPr lang="en-GB" sz="1000" b="1" dirty="0" err="1">
                <a:solidFill>
                  <a:schemeClr val="bg1"/>
                </a:solidFill>
                <a:latin typeface="Helvetica" pitchFamily="2" charset="0"/>
                <a:ea typeface="Helvetica Light" charset="0"/>
                <a:cs typeface="Helvetica Light" charset="0"/>
                <a:sym typeface="Wingdings" pitchFamily="2" charset="2"/>
              </a:rPr>
              <a:t>MoEDAL</a:t>
            </a:r>
            <a:endParaRPr lang="en-GB" sz="1000" b="1" dirty="0">
              <a:solidFill>
                <a:schemeClr val="bg1"/>
              </a:solidFill>
              <a:latin typeface="Helvetica" pitchFamily="2" charset="0"/>
              <a:ea typeface="Helvetica Light" charset="0"/>
              <a:cs typeface="Helvetica Light" charset="0"/>
              <a:sym typeface="Wingdings" pitchFamily="2" charset="2"/>
            </a:endParaRPr>
          </a:p>
        </p:txBody>
      </p:sp>
      <p:sp>
        <p:nvSpPr>
          <p:cNvPr id="43" name="TextBox 42">
            <a:extLst>
              <a:ext uri="{FF2B5EF4-FFF2-40B4-BE49-F238E27FC236}">
                <a16:creationId xmlns:a16="http://schemas.microsoft.com/office/drawing/2014/main" id="{A50103E2-0707-2074-84B7-84F4C199A80B}"/>
              </a:ext>
            </a:extLst>
          </p:cNvPr>
          <p:cNvSpPr txBox="1"/>
          <p:nvPr/>
        </p:nvSpPr>
        <p:spPr>
          <a:xfrm>
            <a:off x="5243538" y="844404"/>
            <a:ext cx="1597342" cy="246221"/>
          </a:xfrm>
          <a:prstGeom prst="rect">
            <a:avLst/>
          </a:prstGeom>
          <a:noFill/>
        </p:spPr>
        <p:txBody>
          <a:bodyPr wrap="square" rtlCol="0">
            <a:spAutoFit/>
          </a:bodyPr>
          <a:lstStyle/>
          <a:p>
            <a:r>
              <a:rPr lang="en-GB" sz="1000" b="1" dirty="0" err="1">
                <a:solidFill>
                  <a:srgbClr val="FFFFFF"/>
                </a:solidFill>
                <a:latin typeface="Helvetica" pitchFamily="2" charset="0"/>
                <a:ea typeface="Helvetica Light" charset="0"/>
                <a:cs typeface="Helvetica Light" charset="0"/>
                <a:sym typeface="Wingdings" pitchFamily="2" charset="2"/>
              </a:rPr>
              <a:t>MilliQan</a:t>
            </a:r>
            <a:endParaRPr lang="en-GB" sz="1000" b="1" dirty="0">
              <a:solidFill>
                <a:schemeClr val="bg1"/>
              </a:solidFill>
              <a:latin typeface="Helvetica" pitchFamily="2" charset="0"/>
              <a:ea typeface="Helvetica Light" charset="0"/>
              <a:cs typeface="Helvetica Light" charset="0"/>
              <a:sym typeface="Wingdings" pitchFamily="2" charset="2"/>
            </a:endParaRPr>
          </a:p>
        </p:txBody>
      </p:sp>
      <p:sp>
        <p:nvSpPr>
          <p:cNvPr id="44" name="TextBox 43">
            <a:extLst>
              <a:ext uri="{FF2B5EF4-FFF2-40B4-BE49-F238E27FC236}">
                <a16:creationId xmlns:a16="http://schemas.microsoft.com/office/drawing/2014/main" id="{025921AC-75CE-44C9-83D6-D32EAE6DF588}"/>
              </a:ext>
            </a:extLst>
          </p:cNvPr>
          <p:cNvSpPr txBox="1"/>
          <p:nvPr/>
        </p:nvSpPr>
        <p:spPr>
          <a:xfrm>
            <a:off x="4053759" y="5539898"/>
            <a:ext cx="542136" cy="253916"/>
          </a:xfrm>
          <a:prstGeom prst="rect">
            <a:avLst/>
          </a:prstGeom>
          <a:noFill/>
        </p:spPr>
        <p:txBody>
          <a:bodyPr wrap="none" rtlCol="0">
            <a:spAutoFit/>
          </a:bodyPr>
          <a:lstStyle/>
          <a:p>
            <a:pPr>
              <a:spcBef>
                <a:spcPts val="3000"/>
              </a:spcBef>
            </a:pPr>
            <a:r>
              <a:rPr lang="en-GB" sz="1050" b="1" dirty="0" err="1">
                <a:solidFill>
                  <a:schemeClr val="bg1"/>
                </a:solidFill>
                <a:latin typeface="Helvetica" pitchFamily="2" charset="0"/>
                <a:ea typeface="Helvetica Light" charset="0"/>
                <a:cs typeface="Helvetica Light" charset="0"/>
                <a:sym typeface="Wingdings" pitchFamily="2" charset="2"/>
              </a:rPr>
              <a:t>LHCf</a:t>
            </a:r>
            <a:r>
              <a:rPr lang="en-GB" sz="1000" b="1" dirty="0">
                <a:solidFill>
                  <a:schemeClr val="bg1"/>
                </a:solidFill>
                <a:latin typeface="Helvetica" pitchFamily="2" charset="0"/>
                <a:ea typeface="Helvetica Light" charset="0"/>
                <a:cs typeface="Helvetica Light" charset="0"/>
                <a:sym typeface="Wingdings" pitchFamily="2" charset="2"/>
              </a:rPr>
              <a:t> </a:t>
            </a:r>
          </a:p>
        </p:txBody>
      </p:sp>
    </p:spTree>
    <p:extLst>
      <p:ext uri="{BB962C8B-B14F-4D97-AF65-F5344CB8AC3E}">
        <p14:creationId xmlns:p14="http://schemas.microsoft.com/office/powerpoint/2010/main" val="268374971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71F4-96C0-0998-38FB-40509D563B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7CAEB7-4E51-8542-FE2E-73F75DBAA4A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7BC67999-7F4C-43C1-8C53-0D4DF57D2BA4}"/>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4" name="Rectangle 3">
            <a:extLst>
              <a:ext uri="{FF2B5EF4-FFF2-40B4-BE49-F238E27FC236}">
                <a16:creationId xmlns:a16="http://schemas.microsoft.com/office/drawing/2014/main" id="{366F8B1A-283F-E8C7-13AE-0AFC13D1F04C}"/>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t>
            </a:r>
            <a:r>
              <a:rPr lang="en-GB" sz="1400">
                <a:solidFill>
                  <a:srgbClr val="000000"/>
                </a:solidFill>
                <a:latin typeface="Helvetica" pitchFamily="2" charset="0"/>
              </a:rPr>
              <a:t>(a very simplified picture)</a:t>
            </a:r>
            <a:endParaRPr lang="en-GB" sz="1600">
              <a:solidFill>
                <a:srgbClr val="000000"/>
              </a:solidFill>
              <a:latin typeface="Helvetica" pitchFamily="2" charset="0"/>
            </a:endParaRPr>
          </a:p>
        </p:txBody>
      </p:sp>
      <p:pic>
        <p:nvPicPr>
          <p:cNvPr id="5" name="Picture 4">
            <a:extLst>
              <a:ext uri="{FF2B5EF4-FFF2-40B4-BE49-F238E27FC236}">
                <a16:creationId xmlns:a16="http://schemas.microsoft.com/office/drawing/2014/main" id="{E10D5189-B190-3D33-1118-2BAC5D064F5B}"/>
              </a:ext>
            </a:extLst>
          </p:cNvPr>
          <p:cNvPicPr>
            <a:picLocks noChangeAspect="1"/>
          </p:cNvPicPr>
          <p:nvPr/>
        </p:nvPicPr>
        <p:blipFill>
          <a:blip r:embed="rId2"/>
          <a:stretch>
            <a:fillRect/>
          </a:stretch>
        </p:blipFill>
        <p:spPr>
          <a:xfrm>
            <a:off x="1931990" y="1652272"/>
            <a:ext cx="8084850" cy="2805918"/>
          </a:xfrm>
          <a:prstGeom prst="rect">
            <a:avLst/>
          </a:prstGeom>
        </p:spPr>
      </p:pic>
      <p:sp>
        <p:nvSpPr>
          <p:cNvPr id="7" name="Rectangle 6">
            <a:extLst>
              <a:ext uri="{FF2B5EF4-FFF2-40B4-BE49-F238E27FC236}">
                <a16:creationId xmlns:a16="http://schemas.microsoft.com/office/drawing/2014/main" id="{84E5F4DF-AE2A-3E95-9B4C-A45C242E5476}"/>
              </a:ext>
            </a:extLst>
          </p:cNvPr>
          <p:cNvSpPr/>
          <p:nvPr/>
        </p:nvSpPr>
        <p:spPr>
          <a:xfrm>
            <a:off x="591667" y="4897824"/>
            <a:ext cx="10928796" cy="1384995"/>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The universe is a strange place</a:t>
            </a:r>
            <a:endParaRPr lang="en-GB" sz="1600" b="1" dirty="0">
              <a:solidFill>
                <a:schemeClr val="tx1">
                  <a:lumMod val="75000"/>
                  <a:lumOff val="25000"/>
                </a:schemeClr>
              </a:solidFill>
              <a:latin typeface="Helvetica" pitchFamily="2" charset="0"/>
            </a:endParaRP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Elementary particles are point-like — with no spatial extent at all </a:t>
            </a:r>
            <a:r>
              <a:rPr lang="en-GB" sz="1400" dirty="0">
                <a:solidFill>
                  <a:srgbClr val="000000"/>
                </a:solidFill>
                <a:latin typeface="Helvetica" pitchFamily="2" charset="0"/>
              </a:rPr>
              <a:t>(this is likely not true)</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Without some remarkable mechanism at play, elementary particles would have no mass </a:t>
            </a:r>
            <a:r>
              <a:rPr lang="en-GB" sz="1400" dirty="0">
                <a:solidFill>
                  <a:srgbClr val="000000"/>
                </a:solidFill>
                <a:latin typeface="Helvetica" pitchFamily="2" charset="0"/>
              </a:rPr>
              <a:t>(except for spin-zero particles)</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Bare fermion masses are forbidden by chiral structure of weak interaction</a:t>
            </a:r>
            <a:endParaRPr lang="en-GB" dirty="0">
              <a:solidFill>
                <a:srgbClr val="000000"/>
              </a:solidFill>
              <a:latin typeface="Helvetica" pitchFamily="2" charset="0"/>
            </a:endParaRPr>
          </a:p>
        </p:txBody>
      </p:sp>
    </p:spTree>
    <p:extLst>
      <p:ext uri="{BB962C8B-B14F-4D97-AF65-F5344CB8AC3E}">
        <p14:creationId xmlns:p14="http://schemas.microsoft.com/office/powerpoint/2010/main" val="149569887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9A50DCB-4DB6-F943-93E9-676B76972127}"/>
              </a:ext>
            </a:extLst>
          </p:cNvPr>
          <p:cNvSpPr txBox="1"/>
          <p:nvPr/>
        </p:nvSpPr>
        <p:spPr>
          <a:xfrm>
            <a:off x="51017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Important design considerations for the LHC (around 1990)</a:t>
            </a:r>
          </a:p>
        </p:txBody>
      </p:sp>
      <p:sp>
        <p:nvSpPr>
          <p:cNvPr id="13" name="Slide Number Placeholder 5">
            <a:extLst>
              <a:ext uri="{FF2B5EF4-FFF2-40B4-BE49-F238E27FC236}">
                <a16:creationId xmlns:a16="http://schemas.microsoft.com/office/drawing/2014/main" id="{AB1B0CA2-5950-F34A-8423-9DF6BA13B3C1}"/>
              </a:ext>
            </a:extLst>
          </p:cNvPr>
          <p:cNvSpPr>
            <a:spLocks noGrp="1"/>
          </p:cNvSpPr>
          <p:nvPr>
            <p:ph type="sldNum" sz="quarter" idx="4"/>
          </p:nvPr>
        </p:nvSpPr>
        <p:spPr>
          <a:xfrm>
            <a:off x="9138835" y="6545798"/>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20</a:t>
            </a:fld>
            <a:endParaRPr lang="en-GB" dirty="0">
              <a:solidFill>
                <a:srgbClr val="000000">
                  <a:lumMod val="50000"/>
                  <a:lumOff val="50000"/>
                </a:srgbClr>
              </a:solidFill>
            </a:endParaRPr>
          </a:p>
        </p:txBody>
      </p:sp>
      <p:sp>
        <p:nvSpPr>
          <p:cNvPr id="32" name="TextBox 31">
            <a:extLst>
              <a:ext uri="{FF2B5EF4-FFF2-40B4-BE49-F238E27FC236}">
                <a16:creationId xmlns:a16="http://schemas.microsoft.com/office/drawing/2014/main" id="{E3B44878-9BB9-9E48-B668-C49478CB13E9}"/>
              </a:ext>
            </a:extLst>
          </p:cNvPr>
          <p:cNvSpPr txBox="1"/>
          <p:nvPr/>
        </p:nvSpPr>
        <p:spPr>
          <a:xfrm>
            <a:off x="976313" y="1192188"/>
            <a:ext cx="9828522" cy="4570482"/>
          </a:xfrm>
          <a:prstGeom prst="rect">
            <a:avLst/>
          </a:prstGeom>
          <a:noFill/>
        </p:spPr>
        <p:txBody>
          <a:bodyPr wrap="square" rtlCol="0">
            <a:spAutoFit/>
          </a:bodyPr>
          <a:lstStyle/>
          <a:p>
            <a:pPr lvl="1"/>
            <a:r>
              <a:rPr lang="en-US" i="1" dirty="0">
                <a:solidFill>
                  <a:srgbClr val="0D7FBF"/>
                </a:solidFill>
                <a:latin typeface="Helvetica" pitchFamily="2" charset="0"/>
              </a:rPr>
              <a:t>The new machine must be capable of exploring the full mass range up to the TeV mass scale. The question of the existence of the Higgs boson must be clarified, i.e. the detectors must have a discovery potential over the full mass range up to 1 TeV</a:t>
            </a:r>
            <a:endParaRPr lang="en-US" dirty="0">
              <a:solidFill>
                <a:srgbClr val="0D7FBF"/>
              </a:solidFill>
              <a:latin typeface="Helvetica" pitchFamily="2" charset="0"/>
            </a:endParaRPr>
          </a:p>
          <a:p>
            <a:pPr>
              <a:spcBef>
                <a:spcPts val="3000"/>
              </a:spcBef>
            </a:pPr>
            <a:r>
              <a:rPr lang="en-US" dirty="0">
                <a:latin typeface="Helvetica" pitchFamily="2" charset="0"/>
              </a:rPr>
              <a:t>To reach this goal with the given ring of 27 km and the </a:t>
            </a:r>
            <a:r>
              <a:rPr lang="en-US" dirty="0" err="1">
                <a:latin typeface="Helvetica" pitchFamily="2" charset="0"/>
              </a:rPr>
              <a:t>centre</a:t>
            </a:r>
            <a:r>
              <a:rPr lang="en-US" dirty="0">
                <a:latin typeface="Helvetica" pitchFamily="2" charset="0"/>
              </a:rPr>
              <a:t>-of-mass energy in the range of 14–16 TeV, required very high luminosities of the order of 10</a:t>
            </a:r>
            <a:r>
              <a:rPr lang="en-US" baseline="30000" dirty="0">
                <a:latin typeface="Helvetica" pitchFamily="2" charset="0"/>
              </a:rPr>
              <a:t>34</a:t>
            </a:r>
            <a:r>
              <a:rPr lang="en-US" dirty="0">
                <a:latin typeface="Helvetica" pitchFamily="2" charset="0"/>
              </a:rPr>
              <a:t> cm</a:t>
            </a:r>
            <a:r>
              <a:rPr lang="en-US" baseline="30000" dirty="0">
                <a:latin typeface="Helvetica" pitchFamily="2" charset="0"/>
              </a:rPr>
              <a:t>–2</a:t>
            </a:r>
            <a:r>
              <a:rPr lang="en-US" dirty="0">
                <a:latin typeface="Helvetica" pitchFamily="2" charset="0"/>
              </a:rPr>
              <a:t> s</a:t>
            </a:r>
            <a:r>
              <a:rPr lang="en-US" baseline="30000" dirty="0">
                <a:latin typeface="Helvetica" pitchFamily="2" charset="0"/>
              </a:rPr>
              <a:t>–1</a:t>
            </a:r>
          </a:p>
          <a:p>
            <a:pPr>
              <a:spcBef>
                <a:spcPts val="3000"/>
              </a:spcBef>
            </a:pPr>
            <a:r>
              <a:rPr lang="en-US" dirty="0">
                <a:latin typeface="Helvetica" pitchFamily="2" charset="0"/>
              </a:rPr>
              <a:t>This required a huge </a:t>
            </a:r>
            <a:r>
              <a:rPr lang="en-US" dirty="0" err="1">
                <a:latin typeface="Helvetica" pitchFamily="2" charset="0"/>
              </a:rPr>
              <a:t>programme</a:t>
            </a:r>
            <a:r>
              <a:rPr lang="en-US" dirty="0">
                <a:latin typeface="Helvetica" pitchFamily="2" charset="0"/>
              </a:rPr>
              <a:t> on detector and accelerator research and development </a:t>
            </a:r>
          </a:p>
          <a:p>
            <a:pPr>
              <a:spcBef>
                <a:spcPts val="3000"/>
              </a:spcBef>
            </a:pPr>
            <a:r>
              <a:rPr lang="en-US" dirty="0">
                <a:latin typeface="Helvetica" pitchFamily="2" charset="0"/>
              </a:rPr>
              <a:t>Theoretical view at the time:  </a:t>
            </a:r>
            <a:r>
              <a:rPr lang="en-US" b="1" dirty="0">
                <a:latin typeface="Helvetica" pitchFamily="2" charset="0"/>
              </a:rPr>
              <a:t>No-Loose theorem</a:t>
            </a:r>
            <a:r>
              <a:rPr lang="en-US" dirty="0">
                <a:latin typeface="Helvetica" pitchFamily="2" charset="0"/>
              </a:rPr>
              <a:t>:</a:t>
            </a:r>
          </a:p>
          <a:p>
            <a:endParaRPr lang="en-US" dirty="0">
              <a:latin typeface="Helvetica" pitchFamily="2" charset="0"/>
            </a:endParaRPr>
          </a:p>
          <a:p>
            <a:pPr lvl="1"/>
            <a:r>
              <a:rPr lang="en-US" b="1" dirty="0">
                <a:solidFill>
                  <a:srgbClr val="0D7FBF"/>
                </a:solidFill>
                <a:latin typeface="Symbol" pitchFamily="2" charset="2"/>
              </a:rPr>
              <a:t>®</a:t>
            </a:r>
            <a:r>
              <a:rPr lang="en-US" b="1" i="1" dirty="0">
                <a:solidFill>
                  <a:srgbClr val="0D7FBF"/>
                </a:solidFill>
                <a:latin typeface="Helvetica" pitchFamily="2" charset="0"/>
              </a:rPr>
              <a:t>  The LHC will either discover the Higgs boson, or new physics, or both</a:t>
            </a:r>
          </a:p>
          <a:p>
            <a:endParaRPr lang="en-US" dirty="0">
              <a:latin typeface="Helvetica" pitchFamily="2" charset="0"/>
            </a:endParaRPr>
          </a:p>
          <a:p>
            <a:r>
              <a:rPr lang="en-US" dirty="0">
                <a:latin typeface="Helvetica" pitchFamily="2" charset="0"/>
              </a:rPr>
              <a:t>     </a:t>
            </a:r>
          </a:p>
          <a:p>
            <a:endParaRPr lang="en-US" dirty="0">
              <a:latin typeface="Helvetica" pitchFamily="2" charset="0"/>
            </a:endParaRPr>
          </a:p>
        </p:txBody>
      </p:sp>
    </p:spTree>
    <p:extLst>
      <p:ext uri="{BB962C8B-B14F-4D97-AF65-F5344CB8AC3E}">
        <p14:creationId xmlns:p14="http://schemas.microsoft.com/office/powerpoint/2010/main" val="3293124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E8702-398D-CE38-8ED0-79753EFBEA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97E024-A99D-0CB4-F69C-59E43B634359}"/>
              </a:ext>
            </a:extLst>
          </p:cNvPr>
          <p:cNvSpPr>
            <a:spLocks noGrp="1"/>
          </p:cNvSpPr>
          <p:nvPr>
            <p:ph type="sldNum" sz="quarter" idx="4"/>
          </p:nvPr>
        </p:nvSpPr>
        <p:spPr/>
        <p:txBody>
          <a:bodyPr/>
          <a:lstStyle/>
          <a:p>
            <a:pPr>
              <a:defRPr/>
            </a:pPr>
            <a:fld id="{611C2F03-9E95-40C9-A99F-3C4F7EE8CF2A}" type="slidenum">
              <a:rPr lang="en-GB" smtClean="0"/>
              <a:pPr>
                <a:defRPr/>
              </a:pPr>
              <a:t>21</a:t>
            </a:fld>
            <a:endParaRPr lang="en-GB"/>
          </a:p>
        </p:txBody>
      </p:sp>
      <p:sp>
        <p:nvSpPr>
          <p:cNvPr id="3" name="TextBox 2">
            <a:extLst>
              <a:ext uri="{FF2B5EF4-FFF2-40B4-BE49-F238E27FC236}">
                <a16:creationId xmlns:a16="http://schemas.microsoft.com/office/drawing/2014/main" id="{A0B3151C-976D-AA18-1801-66D16DAB9E00}"/>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History of the LHC</a:t>
            </a:r>
          </a:p>
        </p:txBody>
      </p:sp>
      <p:sp>
        <p:nvSpPr>
          <p:cNvPr id="9" name="Rectangle 8">
            <a:extLst>
              <a:ext uri="{FF2B5EF4-FFF2-40B4-BE49-F238E27FC236}">
                <a16:creationId xmlns:a16="http://schemas.microsoft.com/office/drawing/2014/main" id="{A88C6E19-CEFF-B125-7269-0A18CED4023D}"/>
              </a:ext>
            </a:extLst>
          </p:cNvPr>
          <p:cNvSpPr/>
          <p:nvPr/>
        </p:nvSpPr>
        <p:spPr>
          <a:xfrm>
            <a:off x="623286" y="1106030"/>
            <a:ext cx="6861433" cy="4832092"/>
          </a:xfrm>
          <a:prstGeom prst="rect">
            <a:avLst/>
          </a:prstGeom>
        </p:spPr>
        <p:txBody>
          <a:bodyPr wrap="square">
            <a:spAutoFit/>
          </a:bodyPr>
          <a:lstStyle/>
          <a:p>
            <a:r>
              <a:rPr lang="en-US" sz="1600" b="1" dirty="0">
                <a:latin typeface="Helvetica" pitchFamily="2" charset="0"/>
              </a:rPr>
              <a:t>1984:	</a:t>
            </a:r>
            <a:r>
              <a:rPr lang="en-US" sz="1600" dirty="0">
                <a:latin typeface="Helvetica" pitchFamily="2" charset="0"/>
              </a:rPr>
              <a:t>For the community it all started with the </a:t>
            </a:r>
            <a:r>
              <a:rPr lang="en-US" sz="1600" b="1" dirty="0">
                <a:latin typeface="Helvetica" pitchFamily="2" charset="0"/>
              </a:rPr>
              <a:t>CERN-ECFA 	Workshop in Lausanne </a:t>
            </a:r>
            <a:r>
              <a:rPr lang="en-US" sz="1600" dirty="0">
                <a:latin typeface="Helvetica" pitchFamily="2" charset="0"/>
              </a:rPr>
              <a:t>on the feasibility of a hadron 	collider in the future LEP tunnel</a:t>
            </a:r>
          </a:p>
          <a:p>
            <a:pPr>
              <a:spcBef>
                <a:spcPts val="2400"/>
              </a:spcBef>
            </a:pPr>
            <a:r>
              <a:rPr lang="en-US" sz="1600" b="1" dirty="0">
                <a:latin typeface="Helvetica" pitchFamily="2" charset="0"/>
              </a:rPr>
              <a:t>1986</a:t>
            </a:r>
            <a:r>
              <a:rPr lang="en-US" sz="1600" dirty="0">
                <a:latin typeface="Helvetica" pitchFamily="2" charset="0"/>
              </a:rPr>
              <a:t>:	</a:t>
            </a:r>
            <a:r>
              <a:rPr lang="en-US" sz="1600" b="1" dirty="0">
                <a:latin typeface="Helvetica" pitchFamily="2" charset="0"/>
              </a:rPr>
              <a:t>LAA</a:t>
            </a:r>
            <a:r>
              <a:rPr lang="en-US" sz="1600" dirty="0">
                <a:latin typeface="Helvetica" pitchFamily="2" charset="0"/>
              </a:rPr>
              <a:t> (Italian project) R&amp;D on new detector technologies 	started, later followed by the </a:t>
            </a:r>
            <a:r>
              <a:rPr lang="en-US" sz="1600" b="1" dirty="0">
                <a:latin typeface="Helvetica" pitchFamily="2" charset="0"/>
              </a:rPr>
              <a:t>DRDC</a:t>
            </a:r>
            <a:r>
              <a:rPr lang="en-US" sz="1600" dirty="0">
                <a:latin typeface="Helvetica" pitchFamily="2" charset="0"/>
              </a:rPr>
              <a:t> (Detector Research &amp; 	Development Committee)</a:t>
            </a:r>
          </a:p>
          <a:p>
            <a:pPr>
              <a:spcBef>
                <a:spcPts val="2400"/>
              </a:spcBef>
            </a:pPr>
            <a:r>
              <a:rPr lang="en-US" sz="1600" b="1" dirty="0">
                <a:solidFill>
                  <a:srgbClr val="000000"/>
                </a:solidFill>
                <a:latin typeface="Helvetica" pitchFamily="2" charset="0"/>
              </a:rPr>
              <a:t>1987</a:t>
            </a:r>
            <a:r>
              <a:rPr lang="en-US" sz="1600" dirty="0">
                <a:solidFill>
                  <a:srgbClr val="000000"/>
                </a:solidFill>
                <a:latin typeface="Helvetica" pitchFamily="2" charset="0"/>
              </a:rPr>
              <a:t>:	</a:t>
            </a:r>
            <a:r>
              <a:rPr lang="en-US" sz="1600" b="1" dirty="0">
                <a:solidFill>
                  <a:srgbClr val="000000"/>
                </a:solidFill>
                <a:latin typeface="Helvetica" pitchFamily="2" charset="0"/>
              </a:rPr>
              <a:t>La </a:t>
            </a:r>
            <a:r>
              <a:rPr lang="en-US" sz="1600" b="1" dirty="0" err="1">
                <a:solidFill>
                  <a:srgbClr val="000000"/>
                </a:solidFill>
                <a:latin typeface="Helvetica" pitchFamily="2" charset="0"/>
              </a:rPr>
              <a:t>Thuile</a:t>
            </a:r>
            <a:r>
              <a:rPr lang="en-US" sz="1600" b="1" dirty="0">
                <a:solidFill>
                  <a:srgbClr val="000000"/>
                </a:solidFill>
                <a:latin typeface="Helvetica" pitchFamily="2" charset="0"/>
              </a:rPr>
              <a:t> Workshop</a:t>
            </a:r>
            <a:r>
              <a:rPr lang="en-US" sz="1600" dirty="0">
                <a:solidFill>
                  <a:srgbClr val="000000"/>
                </a:solidFill>
                <a:latin typeface="Helvetica" pitchFamily="2" charset="0"/>
              </a:rPr>
              <a:t>: many LHC colleagues were already 	involved in this workshop set up by Carlo Rubbia as part of 	</a:t>
            </a:r>
            <a:r>
              <a:rPr lang="en-US" sz="1600" b="1" dirty="0">
                <a:solidFill>
                  <a:srgbClr val="000000"/>
                </a:solidFill>
                <a:latin typeface="Helvetica" pitchFamily="2" charset="0"/>
              </a:rPr>
              <a:t>CERN’s Long Range Planning Committee</a:t>
            </a:r>
          </a:p>
          <a:p>
            <a:pPr>
              <a:spcBef>
                <a:spcPts val="2400"/>
              </a:spcBef>
            </a:pPr>
            <a:r>
              <a:rPr lang="en-US" sz="1600" b="1" dirty="0">
                <a:solidFill>
                  <a:srgbClr val="000000"/>
                </a:solidFill>
                <a:latin typeface="Helvetica" pitchFamily="2" charset="0"/>
              </a:rPr>
              <a:t>1989</a:t>
            </a:r>
            <a:r>
              <a:rPr lang="en-US" sz="1600" dirty="0">
                <a:solidFill>
                  <a:srgbClr val="000000"/>
                </a:solidFill>
                <a:latin typeface="Helvetica" pitchFamily="2" charset="0"/>
              </a:rPr>
              <a:t>:	</a:t>
            </a:r>
            <a:r>
              <a:rPr lang="en-US" sz="1600" b="1" dirty="0">
                <a:solidFill>
                  <a:srgbClr val="000000"/>
                </a:solidFill>
                <a:latin typeface="Helvetica" pitchFamily="2" charset="0"/>
              </a:rPr>
              <a:t>ECFA Study Week in Barcelona </a:t>
            </a:r>
            <a:r>
              <a:rPr lang="en-US" sz="1600" dirty="0">
                <a:solidFill>
                  <a:srgbClr val="000000"/>
                </a:solidFill>
                <a:latin typeface="Helvetica" pitchFamily="2" charset="0"/>
              </a:rPr>
              <a:t>for LHC instrumentation</a:t>
            </a:r>
          </a:p>
          <a:p>
            <a:pPr>
              <a:spcBef>
                <a:spcPts val="2400"/>
              </a:spcBef>
            </a:pPr>
            <a:r>
              <a:rPr lang="en-US" sz="1600" b="1" dirty="0">
                <a:solidFill>
                  <a:srgbClr val="000000"/>
                </a:solidFill>
                <a:latin typeface="Helvetica" pitchFamily="2" charset="0"/>
              </a:rPr>
              <a:t>1990</a:t>
            </a:r>
            <a:r>
              <a:rPr lang="en-US" sz="1600" dirty="0">
                <a:solidFill>
                  <a:srgbClr val="000000"/>
                </a:solidFill>
                <a:latin typeface="Helvetica" pitchFamily="2" charset="0"/>
              </a:rPr>
              <a:t>:	</a:t>
            </a:r>
            <a:r>
              <a:rPr lang="en-US" sz="1600" b="1" dirty="0">
                <a:solidFill>
                  <a:srgbClr val="0D7FBF"/>
                </a:solidFill>
                <a:latin typeface="Helvetica" pitchFamily="2" charset="0"/>
              </a:rPr>
              <a:t>Large Hadron Collider Workshop Aachen (CERN-ECFA)</a:t>
            </a:r>
          </a:p>
          <a:p>
            <a:pPr>
              <a:spcBef>
                <a:spcPts val="2400"/>
              </a:spcBef>
            </a:pPr>
            <a:r>
              <a:rPr lang="en-US" sz="1600" b="1" dirty="0">
                <a:solidFill>
                  <a:srgbClr val="000000"/>
                </a:solidFill>
                <a:latin typeface="Helvetica" pitchFamily="2" charset="0"/>
              </a:rPr>
              <a:t>1992</a:t>
            </a:r>
            <a:r>
              <a:rPr lang="en-US" sz="1600" dirty="0">
                <a:solidFill>
                  <a:srgbClr val="000000"/>
                </a:solidFill>
                <a:latin typeface="Helvetica" pitchFamily="2" charset="0"/>
              </a:rPr>
              <a:t>:	</a:t>
            </a:r>
            <a:r>
              <a:rPr lang="en-US" sz="1600" b="1" dirty="0">
                <a:solidFill>
                  <a:srgbClr val="0D7FBF"/>
                </a:solidFill>
                <a:latin typeface="Helvetica" pitchFamily="2" charset="0"/>
              </a:rPr>
              <a:t>CERN – ECFA meeting “Towards the LHC Experimental 	</a:t>
            </a:r>
            <a:r>
              <a:rPr lang="en-US" sz="1600" b="1" dirty="0" err="1">
                <a:solidFill>
                  <a:srgbClr val="0D7FBF"/>
                </a:solidFill>
                <a:latin typeface="Helvetica" pitchFamily="2" charset="0"/>
              </a:rPr>
              <a:t>Programme</a:t>
            </a:r>
            <a:r>
              <a:rPr lang="en-US" sz="1600" b="1" dirty="0">
                <a:solidFill>
                  <a:srgbClr val="0D7FBF"/>
                </a:solidFill>
                <a:latin typeface="Helvetica" pitchFamily="2" charset="0"/>
              </a:rPr>
              <a:t>” in Evian</a:t>
            </a:r>
          </a:p>
        </p:txBody>
      </p:sp>
      <p:pic>
        <p:nvPicPr>
          <p:cNvPr id="15" name="Picture 14">
            <a:extLst>
              <a:ext uri="{FF2B5EF4-FFF2-40B4-BE49-F238E27FC236}">
                <a16:creationId xmlns:a16="http://schemas.microsoft.com/office/drawing/2014/main" id="{6DEA31BA-4E65-792D-E017-C1C1C5E11665}"/>
              </a:ext>
            </a:extLst>
          </p:cNvPr>
          <p:cNvPicPr>
            <a:picLocks noChangeAspect="1"/>
          </p:cNvPicPr>
          <p:nvPr/>
        </p:nvPicPr>
        <p:blipFill>
          <a:blip r:embed="rId2"/>
          <a:stretch>
            <a:fillRect/>
          </a:stretch>
        </p:blipFill>
        <p:spPr>
          <a:xfrm>
            <a:off x="8569481" y="260650"/>
            <a:ext cx="2260988" cy="3055196"/>
          </a:xfrm>
          <a:prstGeom prst="rect">
            <a:avLst/>
          </a:prstGeom>
          <a:ln w="3175">
            <a:solidFill>
              <a:schemeClr val="tx1">
                <a:lumMod val="50000"/>
                <a:lumOff val="50000"/>
              </a:schemeClr>
            </a:solidFill>
          </a:ln>
        </p:spPr>
      </p:pic>
      <p:pic>
        <p:nvPicPr>
          <p:cNvPr id="16" name="Picture 1">
            <a:extLst>
              <a:ext uri="{FF2B5EF4-FFF2-40B4-BE49-F238E27FC236}">
                <a16:creationId xmlns:a16="http://schemas.microsoft.com/office/drawing/2014/main" id="{47B069C1-039B-B76F-9DC2-9890041F8C3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569481" y="3429001"/>
            <a:ext cx="2264070" cy="3222601"/>
          </a:xfrm>
          <a:prstGeom prst="rect">
            <a:avLst/>
          </a:prstGeom>
          <a:noFill/>
          <a:ln w="3175">
            <a:solidFill>
              <a:schemeClr val="tx1">
                <a:lumMod val="50000"/>
                <a:lumOff val="50000"/>
              </a:schemeClr>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8976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2FF33-02C7-4ADB-B128-609E3A8CF2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972C70-A6A4-8ACE-9532-8AC820DB1CE9}"/>
              </a:ext>
            </a:extLst>
          </p:cNvPr>
          <p:cNvSpPr>
            <a:spLocks noGrp="1"/>
          </p:cNvSpPr>
          <p:nvPr>
            <p:ph type="sldNum" sz="quarter" idx="4"/>
          </p:nvPr>
        </p:nvSpPr>
        <p:spPr/>
        <p:txBody>
          <a:bodyPr/>
          <a:lstStyle/>
          <a:p>
            <a:pPr>
              <a:defRPr/>
            </a:pPr>
            <a:fld id="{611C2F03-9E95-40C9-A99F-3C4F7EE8CF2A}" type="slidenum">
              <a:rPr lang="en-GB" smtClean="0"/>
              <a:pPr>
                <a:defRPr/>
              </a:pPr>
              <a:t>22</a:t>
            </a:fld>
            <a:endParaRPr lang="en-GB"/>
          </a:p>
        </p:txBody>
      </p:sp>
      <p:sp>
        <p:nvSpPr>
          <p:cNvPr id="3" name="TextBox 2">
            <a:extLst>
              <a:ext uri="{FF2B5EF4-FFF2-40B4-BE49-F238E27FC236}">
                <a16:creationId xmlns:a16="http://schemas.microsoft.com/office/drawing/2014/main" id="{3DD3C021-359A-9577-E1E7-49FA94BE8486}"/>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History of the LHC experiments</a:t>
            </a:r>
            <a:endParaRPr lang="en-US" sz="2800" dirty="0">
              <a:solidFill>
                <a:srgbClr val="0D7FBF"/>
              </a:solidFill>
              <a:latin typeface="Helvetica" pitchFamily="2" charset="0"/>
              <a:ea typeface="Trebuchet MS" pitchFamily="-84" charset="0"/>
              <a:cs typeface="Helvetica Light"/>
            </a:endParaRPr>
          </a:p>
        </p:txBody>
      </p:sp>
      <p:sp>
        <p:nvSpPr>
          <p:cNvPr id="9" name="Rectangle 8">
            <a:extLst>
              <a:ext uri="{FF2B5EF4-FFF2-40B4-BE49-F238E27FC236}">
                <a16:creationId xmlns:a16="http://schemas.microsoft.com/office/drawing/2014/main" id="{8E02ABFC-ABC2-E803-9DF0-3877FEAFEBA6}"/>
              </a:ext>
            </a:extLst>
          </p:cNvPr>
          <p:cNvSpPr/>
          <p:nvPr/>
        </p:nvSpPr>
        <p:spPr>
          <a:xfrm>
            <a:off x="623286" y="1106030"/>
            <a:ext cx="10044714" cy="4424288"/>
          </a:xfrm>
          <a:prstGeom prst="rect">
            <a:avLst/>
          </a:prstGeom>
        </p:spPr>
        <p:txBody>
          <a:bodyPr wrap="square">
            <a:spAutoFit/>
          </a:bodyPr>
          <a:lstStyle/>
          <a:p>
            <a:r>
              <a:rPr lang="en-US" sz="1600" b="1" dirty="0">
                <a:latin typeface="Helvetica" pitchFamily="2" charset="0"/>
              </a:rPr>
              <a:t>March 1992: </a:t>
            </a:r>
            <a:r>
              <a:rPr lang="en-US" sz="1600" dirty="0">
                <a:latin typeface="Helvetica" pitchFamily="2" charset="0"/>
              </a:rPr>
              <a:t>Evian Meeting with presentations of the Expressions of Interest (EoI)</a:t>
            </a:r>
          </a:p>
          <a:p>
            <a:pPr>
              <a:spcBef>
                <a:spcPts val="2400"/>
              </a:spcBef>
            </a:pPr>
            <a:r>
              <a:rPr lang="en-US" sz="1600" dirty="0">
                <a:solidFill>
                  <a:srgbClr val="0D7FBF"/>
                </a:solidFill>
                <a:latin typeface="Helvetica" pitchFamily="2" charset="0"/>
              </a:rPr>
              <a:t>For proton–proton:</a:t>
            </a:r>
          </a:p>
          <a:p>
            <a:pPr marL="742950" lvl="1" indent="-285750">
              <a:spcBef>
                <a:spcPts val="1200"/>
              </a:spcBef>
              <a:buFont typeface="Arial" panose="020B0604020202020204" pitchFamily="34" charset="0"/>
              <a:buChar char="•"/>
            </a:pPr>
            <a:r>
              <a:rPr lang="en-US" sz="1600" b="1" dirty="0">
                <a:solidFill>
                  <a:srgbClr val="0D7FBF"/>
                </a:solidFill>
                <a:latin typeface="Helvetica" pitchFamily="2" charset="0"/>
              </a:rPr>
              <a:t>ASCOT	</a:t>
            </a:r>
            <a:r>
              <a:rPr lang="en-US" sz="1600" dirty="0">
                <a:solidFill>
                  <a:srgbClr val="0D7FBF"/>
                </a:solidFill>
                <a:latin typeface="Helvetica" pitchFamily="2" charset="0"/>
              </a:rPr>
              <a:t>P. Norton	</a:t>
            </a:r>
            <a:r>
              <a:rPr lang="en-US" sz="1600" b="1" dirty="0">
                <a:solidFill>
                  <a:srgbClr val="0D7FBF"/>
                </a:solidFill>
                <a:latin typeface="Helvetica" pitchFamily="2" charset="0"/>
              </a:rPr>
              <a:t>	</a:t>
            </a:r>
          </a:p>
          <a:p>
            <a:pPr marL="742950" lvl="1" indent="-285750">
              <a:spcBef>
                <a:spcPts val="600"/>
              </a:spcBef>
              <a:buFont typeface="Arial" panose="020B0604020202020204" pitchFamily="34" charset="0"/>
              <a:buChar char="•"/>
            </a:pPr>
            <a:r>
              <a:rPr lang="en-US" sz="1600" b="1" dirty="0">
                <a:solidFill>
                  <a:srgbClr val="0D7FBF"/>
                </a:solidFill>
                <a:latin typeface="Helvetica" pitchFamily="2" charset="0"/>
              </a:rPr>
              <a:t>CMS	</a:t>
            </a:r>
            <a:r>
              <a:rPr lang="en-US" sz="1600" dirty="0">
                <a:solidFill>
                  <a:srgbClr val="0D7FBF"/>
                </a:solidFill>
                <a:latin typeface="Helvetica" pitchFamily="2" charset="0"/>
              </a:rPr>
              <a:t>M. Della Negra / H. Desportes</a:t>
            </a:r>
          </a:p>
          <a:p>
            <a:pPr marL="742950" lvl="1" indent="-285750">
              <a:spcBef>
                <a:spcPts val="600"/>
              </a:spcBef>
              <a:buFont typeface="Arial" panose="020B0604020202020204" pitchFamily="34" charset="0"/>
              <a:buChar char="•"/>
            </a:pPr>
            <a:r>
              <a:rPr lang="en-US" sz="1600" b="1" dirty="0">
                <a:solidFill>
                  <a:srgbClr val="0D7FBF"/>
                </a:solidFill>
                <a:latin typeface="Helvetica" pitchFamily="2" charset="0"/>
              </a:rPr>
              <a:t>EAGLE	</a:t>
            </a:r>
            <a:r>
              <a:rPr lang="en-US" sz="1600" dirty="0">
                <a:solidFill>
                  <a:srgbClr val="0D7FBF"/>
                </a:solidFill>
                <a:latin typeface="Helvetica" pitchFamily="2" charset="0"/>
              </a:rPr>
              <a:t>P. Jenni	</a:t>
            </a:r>
            <a:r>
              <a:rPr lang="en-US" sz="1600" b="1" dirty="0">
                <a:solidFill>
                  <a:srgbClr val="0D7FBF"/>
                </a:solidFill>
                <a:latin typeface="Helvetica" pitchFamily="2" charset="0"/>
              </a:rPr>
              <a:t>	</a:t>
            </a:r>
          </a:p>
          <a:p>
            <a:pPr marL="742950" lvl="1" indent="-285750">
              <a:spcBef>
                <a:spcPts val="600"/>
              </a:spcBef>
              <a:buFont typeface="Arial" panose="020B0604020202020204" pitchFamily="34" charset="0"/>
              <a:buChar char="•"/>
            </a:pPr>
            <a:r>
              <a:rPr lang="en-US" sz="1600" b="1" dirty="0">
                <a:solidFill>
                  <a:srgbClr val="0D7FBF"/>
                </a:solidFill>
                <a:latin typeface="Helvetica" pitchFamily="2" charset="0"/>
              </a:rPr>
              <a:t>L3P	</a:t>
            </a:r>
            <a:r>
              <a:rPr lang="en-US" sz="1600" dirty="0">
                <a:solidFill>
                  <a:srgbClr val="0D7FBF"/>
                </a:solidFill>
                <a:latin typeface="Helvetica" pitchFamily="2" charset="0"/>
              </a:rPr>
              <a:t>S. Ting, F. </a:t>
            </a:r>
            <a:r>
              <a:rPr lang="en-US" sz="1600" dirty="0" err="1">
                <a:solidFill>
                  <a:srgbClr val="0D7FBF"/>
                </a:solidFill>
                <a:latin typeface="Helvetica" pitchFamily="2" charset="0"/>
              </a:rPr>
              <a:t>Pauss</a:t>
            </a:r>
            <a:endParaRPr lang="en-US" sz="1400" dirty="0">
              <a:solidFill>
                <a:srgbClr val="0D7FBF"/>
              </a:solidFill>
              <a:latin typeface="Helvetica" pitchFamily="2" charset="0"/>
            </a:endParaRPr>
          </a:p>
          <a:p>
            <a:pPr>
              <a:spcBef>
                <a:spcPts val="2400"/>
              </a:spcBef>
            </a:pPr>
            <a:r>
              <a:rPr lang="en-US" sz="1400" dirty="0">
                <a:latin typeface="Helvetica" pitchFamily="2" charset="0"/>
              </a:rPr>
              <a:t>In addition:</a:t>
            </a:r>
          </a:p>
          <a:p>
            <a:pPr marL="742950" lvl="1" indent="-285750">
              <a:spcBef>
                <a:spcPts val="1200"/>
              </a:spcBef>
              <a:buFont typeface="Arial" panose="020B0604020202020204" pitchFamily="34" charset="0"/>
              <a:buChar char="•"/>
            </a:pPr>
            <a:r>
              <a:rPr lang="en-US" sz="1400" dirty="0">
                <a:solidFill>
                  <a:srgbClr val="000000"/>
                </a:solidFill>
                <a:latin typeface="Helvetica" pitchFamily="2" charset="0"/>
              </a:rPr>
              <a:t>LHC Beauty Collider  	P. Schlein</a:t>
            </a:r>
          </a:p>
          <a:p>
            <a:pPr marL="742950" lvl="1" indent="-285750">
              <a:spcBef>
                <a:spcPts val="300"/>
              </a:spcBef>
              <a:buFont typeface="Arial" panose="020B0604020202020204" pitchFamily="34" charset="0"/>
              <a:buChar char="•"/>
            </a:pPr>
            <a:r>
              <a:rPr lang="en-US" sz="1400" dirty="0">
                <a:solidFill>
                  <a:srgbClr val="000000"/>
                </a:solidFill>
                <a:latin typeface="Helvetica" pitchFamily="2" charset="0"/>
              </a:rPr>
              <a:t>B extracted beam	G. Carboni</a:t>
            </a:r>
          </a:p>
          <a:p>
            <a:pPr marL="742950" lvl="1" indent="-285750">
              <a:spcBef>
                <a:spcPts val="300"/>
              </a:spcBef>
              <a:buFont typeface="Arial" panose="020B0604020202020204" pitchFamily="34" charset="0"/>
              <a:buChar char="•"/>
            </a:pPr>
            <a:r>
              <a:rPr lang="en-US" sz="1400" dirty="0">
                <a:solidFill>
                  <a:srgbClr val="000000"/>
                </a:solidFill>
                <a:latin typeface="Helvetica" pitchFamily="2" charset="0"/>
              </a:rPr>
              <a:t>B gas jet		T. Nakada</a:t>
            </a:r>
          </a:p>
          <a:p>
            <a:pPr marL="742950" lvl="1" indent="-285750">
              <a:spcBef>
                <a:spcPts val="300"/>
              </a:spcBef>
              <a:buFont typeface="Arial" panose="020B0604020202020204" pitchFamily="34" charset="0"/>
              <a:buChar char="•"/>
            </a:pPr>
            <a:r>
              <a:rPr lang="en-US" sz="1400" dirty="0">
                <a:solidFill>
                  <a:srgbClr val="000000"/>
                </a:solidFill>
                <a:latin typeface="Helvetica" pitchFamily="2" charset="0"/>
              </a:rPr>
              <a:t>Neutrino at LHC	F. Vannucci</a:t>
            </a:r>
          </a:p>
          <a:p>
            <a:pPr marL="742950" lvl="1" indent="-285750">
              <a:spcBef>
                <a:spcPts val="300"/>
              </a:spcBef>
              <a:buFont typeface="Arial" panose="020B0604020202020204" pitchFamily="34" charset="0"/>
              <a:buChar char="•"/>
            </a:pPr>
            <a:r>
              <a:rPr lang="en-US" sz="1400" dirty="0">
                <a:solidFill>
                  <a:srgbClr val="000000"/>
                </a:solidFill>
                <a:latin typeface="Helvetica" pitchFamily="2" charset="0"/>
              </a:rPr>
              <a:t>LHC HI		J. Schukraft</a:t>
            </a:r>
          </a:p>
          <a:p>
            <a:pPr marL="742950" lvl="1" indent="-285750">
              <a:spcBef>
                <a:spcPts val="300"/>
              </a:spcBef>
              <a:buFont typeface="Arial" panose="020B0604020202020204" pitchFamily="34" charset="0"/>
              <a:buChar char="•"/>
            </a:pPr>
            <a:r>
              <a:rPr lang="en-US" sz="1400" dirty="0">
                <a:solidFill>
                  <a:srgbClr val="000000"/>
                </a:solidFill>
                <a:latin typeface="Helvetica" pitchFamily="2" charset="0"/>
              </a:rPr>
              <a:t>DELPHI LHC HI	G. </a:t>
            </a:r>
            <a:r>
              <a:rPr lang="en-US" sz="1400" dirty="0" err="1">
                <a:solidFill>
                  <a:srgbClr val="000000"/>
                </a:solidFill>
                <a:latin typeface="Helvetica" pitchFamily="2" charset="0"/>
              </a:rPr>
              <a:t>Jarlskog</a:t>
            </a:r>
            <a:endParaRPr lang="en-US" sz="1400" dirty="0">
              <a:solidFill>
                <a:srgbClr val="000000"/>
              </a:solidFill>
              <a:latin typeface="Helvetica" pitchFamily="2" charset="0"/>
            </a:endParaRPr>
          </a:p>
        </p:txBody>
      </p:sp>
      <p:sp>
        <p:nvSpPr>
          <p:cNvPr id="5" name="Left Bracket 4">
            <a:extLst>
              <a:ext uri="{FF2B5EF4-FFF2-40B4-BE49-F238E27FC236}">
                <a16:creationId xmlns:a16="http://schemas.microsoft.com/office/drawing/2014/main" id="{6F7D6B36-F660-51F4-5DC6-24B617841BD2}"/>
              </a:ext>
            </a:extLst>
          </p:cNvPr>
          <p:cNvSpPr/>
          <p:nvPr/>
        </p:nvSpPr>
        <p:spPr>
          <a:xfrm>
            <a:off x="942182" y="2185988"/>
            <a:ext cx="139700" cy="723900"/>
          </a:xfrm>
          <a:prstGeom prst="leftBracket">
            <a:avLst/>
          </a:prstGeom>
          <a:ln w="19050"/>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H"/>
          </a:p>
        </p:txBody>
      </p:sp>
      <p:sp>
        <p:nvSpPr>
          <p:cNvPr id="6" name="Left Bracket 5">
            <a:extLst>
              <a:ext uri="{FF2B5EF4-FFF2-40B4-BE49-F238E27FC236}">
                <a16:creationId xmlns:a16="http://schemas.microsoft.com/office/drawing/2014/main" id="{9D86BC6D-ABA6-E2B1-ACD0-9ACAA91CF82C}"/>
              </a:ext>
            </a:extLst>
          </p:cNvPr>
          <p:cNvSpPr/>
          <p:nvPr/>
        </p:nvSpPr>
        <p:spPr>
          <a:xfrm>
            <a:off x="741385" y="2494279"/>
            <a:ext cx="139700" cy="723900"/>
          </a:xfrm>
          <a:prstGeom prst="leftBracket">
            <a:avLst/>
          </a:prstGeom>
          <a:ln w="19050">
            <a:prstDash val="sysDash"/>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H"/>
          </a:p>
        </p:txBody>
      </p:sp>
      <p:pic>
        <p:nvPicPr>
          <p:cNvPr id="8" name="Picture 1" descr="peter_28.jpg">
            <a:extLst>
              <a:ext uri="{FF2B5EF4-FFF2-40B4-BE49-F238E27FC236}">
                <a16:creationId xmlns:a16="http://schemas.microsoft.com/office/drawing/2014/main" id="{246ED6F7-B5BD-53DC-20E6-6569793BEBBA}"/>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8459169" y="1456843"/>
            <a:ext cx="3458094" cy="4894266"/>
          </a:xfrm>
          <a:prstGeom prst="rect">
            <a:avLst/>
          </a:prstGeom>
          <a:noFill/>
          <a:ln w="3175">
            <a:solidFill>
              <a:schemeClr val="tx1">
                <a:lumMod val="50000"/>
                <a:lumOff val="50000"/>
              </a:scheme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0B7AC3E3-71C0-9DD4-52EB-0E0E2EE2BBB7}"/>
              </a:ext>
            </a:extLst>
          </p:cNvPr>
          <p:cNvSpPr txBox="1"/>
          <p:nvPr/>
        </p:nvSpPr>
        <p:spPr>
          <a:xfrm>
            <a:off x="5724157" y="4093428"/>
            <a:ext cx="1760562" cy="261610"/>
          </a:xfrm>
          <a:prstGeom prst="rect">
            <a:avLst/>
          </a:prstGeom>
          <a:noFill/>
        </p:spPr>
        <p:txBody>
          <a:bodyPr wrap="square" rtlCol="0">
            <a:spAutoFit/>
          </a:bodyPr>
          <a:lstStyle/>
          <a:p>
            <a:pPr algn="ctr">
              <a:spcBef>
                <a:spcPts val="3000"/>
              </a:spcBef>
            </a:pPr>
            <a:r>
              <a:rPr lang="en-CH" sz="1100" dirty="0">
                <a:solidFill>
                  <a:schemeClr val="tx1">
                    <a:lumMod val="50000"/>
                    <a:lumOff val="50000"/>
                  </a:schemeClr>
                </a:solidFill>
                <a:latin typeface="Helvetica Light" charset="0"/>
                <a:ea typeface="Helvetica Light" charset="0"/>
                <a:cs typeface="Helvetica Light" charset="0"/>
                <a:sym typeface="Wingdings" pitchFamily="2" charset="2"/>
              </a:rPr>
              <a:t>Peter Jenni (CERN)</a:t>
            </a:r>
          </a:p>
        </p:txBody>
      </p:sp>
      <p:sp>
        <p:nvSpPr>
          <p:cNvPr id="11" name="Right Arrow 10">
            <a:extLst>
              <a:ext uri="{FF2B5EF4-FFF2-40B4-BE49-F238E27FC236}">
                <a16:creationId xmlns:a16="http://schemas.microsoft.com/office/drawing/2014/main" id="{8277401F-0589-51D3-B7CD-527D400E806A}"/>
              </a:ext>
            </a:extLst>
          </p:cNvPr>
          <p:cNvSpPr/>
          <p:nvPr/>
        </p:nvSpPr>
        <p:spPr>
          <a:xfrm>
            <a:off x="3379611" y="2657774"/>
            <a:ext cx="2448792" cy="389923"/>
          </a:xfrm>
          <a:prstGeom prst="rightArrow">
            <a:avLst/>
          </a:prstGeom>
          <a:solidFill>
            <a:schemeClr val="bg1">
              <a:lumMod val="95000"/>
            </a:schemeClr>
          </a:solidFill>
          <a:ln w="3175">
            <a:solidFill>
              <a:schemeClr val="bg1">
                <a:lumMod val="85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13" name="Picture 6">
            <a:extLst>
              <a:ext uri="{FF2B5EF4-FFF2-40B4-BE49-F238E27FC236}">
                <a16:creationId xmlns:a16="http://schemas.microsoft.com/office/drawing/2014/main" id="{E2B32B37-B6F7-2A09-3DC1-6BA94A0E280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18000"/>
                    </a14:imgEffect>
                  </a14:imgLayer>
                </a14:imgProps>
              </a:ext>
              <a:ext uri="{28A0092B-C50C-407E-A947-70E740481C1C}">
                <a14:useLocalDpi xmlns:a14="http://schemas.microsoft.com/office/drawing/2010/main"/>
              </a:ext>
            </a:extLst>
          </a:blip>
          <a:srcRect/>
          <a:stretch/>
        </p:blipFill>
        <p:spPr bwMode="auto">
          <a:xfrm>
            <a:off x="6007119" y="2703992"/>
            <a:ext cx="1760562" cy="1380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838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32F1A-8C8E-2F5C-976D-F2E42E3FAEC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1FA03B-16B3-155E-BE54-294FB43C0268}"/>
              </a:ext>
            </a:extLst>
          </p:cNvPr>
          <p:cNvSpPr>
            <a:spLocks noGrp="1"/>
          </p:cNvSpPr>
          <p:nvPr>
            <p:ph type="sldNum" sz="quarter" idx="4"/>
          </p:nvPr>
        </p:nvSpPr>
        <p:spPr/>
        <p:txBody>
          <a:bodyPr/>
          <a:lstStyle/>
          <a:p>
            <a:pPr>
              <a:defRPr/>
            </a:pPr>
            <a:fld id="{611C2F03-9E95-40C9-A99F-3C4F7EE8CF2A}" type="slidenum">
              <a:rPr lang="en-GB" smtClean="0"/>
              <a:pPr>
                <a:defRPr/>
              </a:pPr>
              <a:t>23</a:t>
            </a:fld>
            <a:endParaRPr lang="en-GB"/>
          </a:p>
        </p:txBody>
      </p:sp>
      <p:sp>
        <p:nvSpPr>
          <p:cNvPr id="3" name="TextBox 2">
            <a:extLst>
              <a:ext uri="{FF2B5EF4-FFF2-40B4-BE49-F238E27FC236}">
                <a16:creationId xmlns:a16="http://schemas.microsoft.com/office/drawing/2014/main" id="{31F1E636-B0FC-FD4A-3D90-710CBF4607EF}"/>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History of ATLAS</a:t>
            </a:r>
            <a:endParaRPr lang="en-US" sz="2800" dirty="0">
              <a:solidFill>
                <a:srgbClr val="0D7FBF"/>
              </a:solidFill>
              <a:latin typeface="Helvetica" pitchFamily="2" charset="0"/>
              <a:ea typeface="Trebuchet MS" pitchFamily="-84" charset="0"/>
              <a:cs typeface="Helvetica Light"/>
            </a:endParaRPr>
          </a:p>
        </p:txBody>
      </p:sp>
      <p:sp>
        <p:nvSpPr>
          <p:cNvPr id="9" name="Rectangle 8">
            <a:extLst>
              <a:ext uri="{FF2B5EF4-FFF2-40B4-BE49-F238E27FC236}">
                <a16:creationId xmlns:a16="http://schemas.microsoft.com/office/drawing/2014/main" id="{774CB1B5-9C81-3BCD-34B6-C7F2131A1BCF}"/>
              </a:ext>
            </a:extLst>
          </p:cNvPr>
          <p:cNvSpPr/>
          <p:nvPr/>
        </p:nvSpPr>
        <p:spPr>
          <a:xfrm>
            <a:off x="623286" y="1106030"/>
            <a:ext cx="6420452" cy="4108817"/>
          </a:xfrm>
          <a:prstGeom prst="rect">
            <a:avLst/>
          </a:prstGeom>
        </p:spPr>
        <p:txBody>
          <a:bodyPr wrap="square">
            <a:spAutoFit/>
          </a:bodyPr>
          <a:lstStyle/>
          <a:p>
            <a:r>
              <a:rPr lang="en-US" sz="1600" b="1" dirty="0">
                <a:latin typeface="Helvetica" pitchFamily="2" charset="0"/>
              </a:rPr>
              <a:t>March 1992 – Summer 1992: </a:t>
            </a:r>
            <a:r>
              <a:rPr lang="en-US" sz="1600" dirty="0">
                <a:latin typeface="Helvetica" pitchFamily="2" charset="0"/>
              </a:rPr>
              <a:t>merging of EAGLE and ASCOT</a:t>
            </a:r>
          </a:p>
          <a:p>
            <a:pPr>
              <a:spcBef>
                <a:spcPts val="2400"/>
              </a:spcBef>
            </a:pPr>
            <a:r>
              <a:rPr lang="en-US" sz="1600" dirty="0">
                <a:latin typeface="Helvetica" pitchFamily="2" charset="0"/>
              </a:rPr>
              <a:t>September 1992: the new baby needs a name, decision:</a:t>
            </a:r>
          </a:p>
          <a:p>
            <a:pPr>
              <a:spcBef>
                <a:spcPts val="1800"/>
              </a:spcBef>
            </a:pPr>
            <a:r>
              <a:rPr lang="en-US" sz="1600" dirty="0">
                <a:solidFill>
                  <a:schemeClr val="tx1">
                    <a:lumMod val="65000"/>
                    <a:lumOff val="35000"/>
                  </a:schemeClr>
                </a:solidFill>
                <a:latin typeface="Helvetica" pitchFamily="2" charset="0"/>
              </a:rPr>
              <a:t>	</a:t>
            </a:r>
            <a:r>
              <a:rPr lang="en-US" sz="1600" u="sng" dirty="0">
                <a:latin typeface="Helvetica" pitchFamily="2" charset="0"/>
              </a:rPr>
              <a:t>1</a:t>
            </a:r>
            <a:r>
              <a:rPr lang="en-US" sz="1600" u="sng" baseline="30000" dirty="0">
                <a:latin typeface="Helvetica" pitchFamily="2" charset="0"/>
              </a:rPr>
              <a:t>st</a:t>
            </a:r>
            <a:r>
              <a:rPr lang="en-US" sz="1600" u="sng" dirty="0">
                <a:latin typeface="Helvetica" pitchFamily="2" charset="0"/>
              </a:rPr>
              <a:t> round:</a:t>
            </a:r>
            <a:r>
              <a:rPr lang="en-US" sz="1600" dirty="0">
                <a:latin typeface="Helvetica" pitchFamily="2" charset="0"/>
              </a:rPr>
              <a:t> 		</a:t>
            </a:r>
            <a:r>
              <a:rPr lang="en-US" sz="1600" u="sng" dirty="0">
                <a:latin typeface="Helvetica" pitchFamily="2" charset="0"/>
              </a:rPr>
              <a:t>2</a:t>
            </a:r>
            <a:r>
              <a:rPr lang="en-US" sz="1600" u="sng" baseline="30000" dirty="0">
                <a:latin typeface="Helvetica" pitchFamily="2" charset="0"/>
              </a:rPr>
              <a:t>nd</a:t>
            </a:r>
            <a:r>
              <a:rPr lang="en-US" sz="1600" u="sng" dirty="0">
                <a:latin typeface="Helvetica" pitchFamily="2" charset="0"/>
              </a:rPr>
              <a:t> round:</a:t>
            </a:r>
          </a:p>
          <a:p>
            <a:pPr>
              <a:spcBef>
                <a:spcPts val="1200"/>
              </a:spcBef>
            </a:pPr>
            <a:r>
              <a:rPr lang="en-US" sz="1600" dirty="0">
                <a:latin typeface="Helvetica" pitchFamily="2" charset="0"/>
              </a:rPr>
              <a:t>	ATLAS 	31 	ATLAS 	40</a:t>
            </a:r>
          </a:p>
          <a:p>
            <a:r>
              <a:rPr lang="en-US" sz="1600" dirty="0">
                <a:latin typeface="Helvetica" pitchFamily="2" charset="0"/>
              </a:rPr>
              <a:t>	ALICE 	12 	ALICE	13</a:t>
            </a:r>
          </a:p>
          <a:p>
            <a:r>
              <a:rPr lang="en-US" sz="1600" dirty="0">
                <a:latin typeface="Helvetica" pitchFamily="2" charset="0"/>
              </a:rPr>
              <a:t>	ACE 	5 </a:t>
            </a:r>
          </a:p>
          <a:p>
            <a:r>
              <a:rPr lang="en-US" sz="1600" dirty="0">
                <a:latin typeface="Helvetica" pitchFamily="2" charset="0"/>
              </a:rPr>
              <a:t>	ALEX 	5 	</a:t>
            </a:r>
          </a:p>
          <a:p>
            <a:r>
              <a:rPr lang="en-US" sz="1600" dirty="0">
                <a:latin typeface="Helvetica" pitchFamily="2" charset="0"/>
              </a:rPr>
              <a:t>	LHD 	0</a:t>
            </a:r>
            <a:r>
              <a:rPr lang="en-US" sz="1600" b="1" dirty="0">
                <a:solidFill>
                  <a:srgbClr val="0D7FBF"/>
                </a:solidFill>
                <a:latin typeface="Helvetica" pitchFamily="2" charset="0"/>
              </a:rPr>
              <a:t>	</a:t>
            </a:r>
          </a:p>
          <a:p>
            <a:pPr>
              <a:spcBef>
                <a:spcPts val="2400"/>
              </a:spcBef>
            </a:pPr>
            <a:r>
              <a:rPr lang="en-US" sz="1600" b="1" dirty="0">
                <a:solidFill>
                  <a:srgbClr val="000000"/>
                </a:solidFill>
                <a:latin typeface="Helvetica" pitchFamily="2" charset="0"/>
              </a:rPr>
              <a:t>1</a:t>
            </a:r>
            <a:r>
              <a:rPr lang="en-US" sz="1600" b="1" baseline="30000" dirty="0">
                <a:solidFill>
                  <a:srgbClr val="000000"/>
                </a:solidFill>
                <a:latin typeface="Helvetica" pitchFamily="2" charset="0"/>
              </a:rPr>
              <a:t>st</a:t>
            </a:r>
            <a:r>
              <a:rPr lang="en-US" sz="1600" b="1" dirty="0">
                <a:solidFill>
                  <a:srgbClr val="000000"/>
                </a:solidFill>
                <a:latin typeface="Helvetica" pitchFamily="2" charset="0"/>
              </a:rPr>
              <a:t> October 1992: </a:t>
            </a:r>
            <a:r>
              <a:rPr lang="en-US" sz="1600" dirty="0">
                <a:solidFill>
                  <a:srgbClr val="000000"/>
                </a:solidFill>
                <a:latin typeface="Helvetica" pitchFamily="2" charset="0"/>
              </a:rPr>
              <a:t>ATLAS Letter of Intend (</a:t>
            </a:r>
            <a:r>
              <a:rPr lang="en-US" sz="1600" dirty="0" err="1">
                <a:solidFill>
                  <a:srgbClr val="000000"/>
                </a:solidFill>
                <a:latin typeface="Helvetica" pitchFamily="2" charset="0"/>
              </a:rPr>
              <a:t>LoI</a:t>
            </a:r>
            <a:r>
              <a:rPr lang="en-US" sz="1600" dirty="0">
                <a:solidFill>
                  <a:srgbClr val="000000"/>
                </a:solidFill>
                <a:latin typeface="Helvetica" pitchFamily="2" charset="0"/>
              </a:rPr>
              <a:t>)                              submitted to the LHCC</a:t>
            </a:r>
          </a:p>
          <a:p>
            <a:pPr>
              <a:spcBef>
                <a:spcPts val="2400"/>
              </a:spcBef>
            </a:pPr>
            <a:r>
              <a:rPr lang="en-US" sz="1600" dirty="0">
                <a:solidFill>
                  <a:srgbClr val="000000"/>
                </a:solidFill>
                <a:latin typeface="Helvetica" pitchFamily="2" charset="0"/>
              </a:rPr>
              <a:t>Official birth of the </a:t>
            </a:r>
            <a:r>
              <a:rPr lang="en-US" sz="1600" b="1" dirty="0">
                <a:solidFill>
                  <a:srgbClr val="0D7FBF"/>
                </a:solidFill>
                <a:latin typeface="Helvetica" pitchFamily="2" charset="0"/>
              </a:rPr>
              <a:t>ATLAS* Collaboration</a:t>
            </a:r>
          </a:p>
        </p:txBody>
      </p:sp>
      <p:pic>
        <p:nvPicPr>
          <p:cNvPr id="4" name="Picture 2">
            <a:extLst>
              <a:ext uri="{FF2B5EF4-FFF2-40B4-BE49-F238E27FC236}">
                <a16:creationId xmlns:a16="http://schemas.microsoft.com/office/drawing/2014/main" id="{18837349-3A77-074D-09A9-C8BBFB91B74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Effect>
                      <a14:brightnessContrast bright="7000" contrast="38000"/>
                    </a14:imgEffect>
                  </a14:imgLayer>
                </a14:imgProps>
              </a:ext>
              <a:ext uri="{28A0092B-C50C-407E-A947-70E740481C1C}">
                <a14:useLocalDpi xmlns:a14="http://schemas.microsoft.com/office/drawing/2010/main" val="0"/>
              </a:ext>
            </a:extLst>
          </a:blip>
          <a:srcRect/>
          <a:stretch>
            <a:fillRect/>
          </a:stretch>
        </p:blipFill>
        <p:spPr bwMode="auto">
          <a:xfrm>
            <a:off x="7617782" y="1211502"/>
            <a:ext cx="3458096" cy="49179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E7BFE7-DDCE-0BB3-CFC0-AEDCF64712CD}"/>
              </a:ext>
            </a:extLst>
          </p:cNvPr>
          <p:cNvSpPr txBox="1"/>
          <p:nvPr/>
        </p:nvSpPr>
        <p:spPr>
          <a:xfrm>
            <a:off x="117653" y="6454849"/>
            <a:ext cx="3092655" cy="276999"/>
          </a:xfrm>
          <a:prstGeom prst="rect">
            <a:avLst/>
          </a:prstGeom>
          <a:noFill/>
        </p:spPr>
        <p:txBody>
          <a:bodyPr wrap="square">
            <a:spAutoFit/>
          </a:bodyPr>
          <a:lstStyle/>
          <a:p>
            <a:r>
              <a:rPr lang="en-GB" sz="1200" dirty="0">
                <a:solidFill>
                  <a:schemeClr val="tx1">
                    <a:lumMod val="50000"/>
                    <a:lumOff val="50000"/>
                  </a:schemeClr>
                </a:solidFill>
                <a:latin typeface="arial" panose="020B0604020202020204" pitchFamily="34" charset="0"/>
              </a:rPr>
              <a:t>*</a:t>
            </a:r>
            <a:r>
              <a:rPr lang="en-GB" sz="1200" b="1" dirty="0">
                <a:solidFill>
                  <a:schemeClr val="tx1">
                    <a:lumMod val="50000"/>
                    <a:lumOff val="50000"/>
                  </a:schemeClr>
                </a:solidFill>
                <a:latin typeface="arial" panose="020B0604020202020204" pitchFamily="34" charset="0"/>
              </a:rPr>
              <a:t>A</a:t>
            </a:r>
            <a:r>
              <a:rPr lang="en-GB" sz="1200" dirty="0">
                <a:solidFill>
                  <a:schemeClr val="tx1">
                    <a:lumMod val="50000"/>
                    <a:lumOff val="50000"/>
                  </a:schemeClr>
                </a:solidFill>
                <a:latin typeface="arial" panose="020B0604020202020204" pitchFamily="34" charset="0"/>
              </a:rPr>
              <a:t> </a:t>
            </a:r>
            <a:r>
              <a:rPr lang="en-GB" sz="1200" b="1" dirty="0">
                <a:solidFill>
                  <a:schemeClr val="tx1">
                    <a:lumMod val="50000"/>
                    <a:lumOff val="50000"/>
                  </a:schemeClr>
                </a:solidFill>
                <a:latin typeface="arial" panose="020B0604020202020204" pitchFamily="34" charset="0"/>
              </a:rPr>
              <a:t>T</a:t>
            </a:r>
            <a:r>
              <a:rPr lang="en-GB" sz="1200" dirty="0">
                <a:solidFill>
                  <a:schemeClr val="tx1">
                    <a:lumMod val="50000"/>
                    <a:lumOff val="50000"/>
                  </a:schemeClr>
                </a:solidFill>
                <a:latin typeface="arial" panose="020B0604020202020204" pitchFamily="34" charset="0"/>
              </a:rPr>
              <a:t>oroidal </a:t>
            </a:r>
            <a:r>
              <a:rPr lang="en-GB" sz="1200" b="1" dirty="0">
                <a:solidFill>
                  <a:schemeClr val="tx1">
                    <a:lumMod val="50000"/>
                    <a:lumOff val="50000"/>
                  </a:schemeClr>
                </a:solidFill>
                <a:latin typeface="arial" panose="020B0604020202020204" pitchFamily="34" charset="0"/>
              </a:rPr>
              <a:t>L</a:t>
            </a:r>
            <a:r>
              <a:rPr lang="en-GB" sz="1200" dirty="0">
                <a:solidFill>
                  <a:schemeClr val="tx1">
                    <a:lumMod val="50000"/>
                    <a:lumOff val="50000"/>
                  </a:schemeClr>
                </a:solidFill>
                <a:latin typeface="arial" panose="020B0604020202020204" pitchFamily="34" charset="0"/>
              </a:rPr>
              <a:t>HC </a:t>
            </a:r>
            <a:r>
              <a:rPr lang="en-GB" sz="1200" b="1" dirty="0" err="1">
                <a:solidFill>
                  <a:schemeClr val="tx1">
                    <a:lumMod val="50000"/>
                    <a:lumOff val="50000"/>
                  </a:schemeClr>
                </a:solidFill>
                <a:latin typeface="arial" panose="020B0604020202020204" pitchFamily="34" charset="0"/>
              </a:rPr>
              <a:t>A</a:t>
            </a:r>
            <a:r>
              <a:rPr lang="en-GB" sz="1200" dirty="0" err="1">
                <a:solidFill>
                  <a:schemeClr val="tx1">
                    <a:lumMod val="50000"/>
                    <a:lumOff val="50000"/>
                  </a:schemeClr>
                </a:solidFill>
                <a:latin typeface="arial" panose="020B0604020202020204" pitchFamily="34" charset="0"/>
              </a:rPr>
              <a:t>pparatu</a:t>
            </a:r>
            <a:r>
              <a:rPr lang="en-GB" sz="1200" b="1" dirty="0" err="1">
                <a:solidFill>
                  <a:schemeClr val="tx1">
                    <a:lumMod val="50000"/>
                    <a:lumOff val="50000"/>
                  </a:schemeClr>
                </a:solidFill>
                <a:latin typeface="arial" panose="020B0604020202020204" pitchFamily="34" charset="0"/>
              </a:rPr>
              <a:t>S</a:t>
            </a:r>
            <a:endParaRPr lang="en-CH" sz="1200" b="1" dirty="0">
              <a:solidFill>
                <a:schemeClr val="tx1">
                  <a:lumMod val="50000"/>
                  <a:lumOff val="50000"/>
                </a:schemeClr>
              </a:solidFill>
            </a:endParaRPr>
          </a:p>
        </p:txBody>
      </p:sp>
    </p:spTree>
    <p:extLst>
      <p:ext uri="{BB962C8B-B14F-4D97-AF65-F5344CB8AC3E}">
        <p14:creationId xmlns:p14="http://schemas.microsoft.com/office/powerpoint/2010/main" val="303064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5B2F1D-8C7F-F246-A782-8743BDC8628A}"/>
              </a:ext>
            </a:extLst>
          </p:cNvPr>
          <p:cNvSpPr/>
          <p:nvPr/>
        </p:nvSpPr>
        <p:spPr>
          <a:xfrm>
            <a:off x="359570" y="3259723"/>
            <a:ext cx="11472863"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BD0F32CE-DABF-1E47-AEE8-0EE0A2F534D7}"/>
              </a:ext>
            </a:extLst>
          </p:cNvPr>
          <p:cNvSpPr>
            <a:spLocks noGrp="1"/>
          </p:cNvSpPr>
          <p:nvPr>
            <p:ph type="sldNum" sz="quarter" idx="4"/>
          </p:nvPr>
        </p:nvSpPr>
        <p:spPr/>
        <p:txBody>
          <a:bodyPr/>
          <a:lstStyle/>
          <a:p>
            <a:pPr>
              <a:defRPr/>
            </a:pPr>
            <a:fld id="{611C2F03-9E95-40C9-A99F-3C4F7EE8CF2A}" type="slidenum">
              <a:rPr lang="en-GB" smtClean="0"/>
              <a:pPr>
                <a:defRPr/>
              </a:pPr>
              <a:t>24</a:t>
            </a:fld>
            <a:endParaRPr lang="en-GB" dirty="0"/>
          </a:p>
        </p:txBody>
      </p:sp>
      <p:sp>
        <p:nvSpPr>
          <p:cNvPr id="21" name="Rectangle 20">
            <a:extLst>
              <a:ext uri="{FF2B5EF4-FFF2-40B4-BE49-F238E27FC236}">
                <a16:creationId xmlns:a16="http://schemas.microsoft.com/office/drawing/2014/main" id="{8D3EB953-11FC-6244-9801-9070E55AA4A9}"/>
              </a:ext>
            </a:extLst>
          </p:cNvPr>
          <p:cNvSpPr/>
          <p:nvPr/>
        </p:nvSpPr>
        <p:spPr>
          <a:xfrm>
            <a:off x="8108513" y="5816031"/>
            <a:ext cx="1344256" cy="338554"/>
          </a:xfrm>
          <a:prstGeom prst="rect">
            <a:avLst/>
          </a:prstGeom>
          <a:solidFill>
            <a:schemeClr val="bg1"/>
          </a:solidFill>
          <a:ln>
            <a:solidFill>
              <a:schemeClr val="bg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5" name="TextBox 4">
            <a:extLst>
              <a:ext uri="{FF2B5EF4-FFF2-40B4-BE49-F238E27FC236}">
                <a16:creationId xmlns:a16="http://schemas.microsoft.com/office/drawing/2014/main" id="{3195B94D-AF05-C840-93FF-DDB217C1059E}"/>
              </a:ext>
            </a:extLst>
          </p:cNvPr>
          <p:cNvSpPr txBox="1"/>
          <p:nvPr/>
        </p:nvSpPr>
        <p:spPr>
          <a:xfrm>
            <a:off x="7397152" y="6560954"/>
            <a:ext cx="1156086" cy="215444"/>
          </a:xfrm>
          <a:prstGeom prst="rect">
            <a:avLst/>
          </a:prstGeom>
          <a:noFill/>
        </p:spPr>
        <p:txBody>
          <a:bodyPr wrap="none" rtlCol="0">
            <a:spAutoFit/>
          </a:bodyPr>
          <a:lstStyle/>
          <a:p>
            <a:pPr>
              <a:spcBef>
                <a:spcPts val="3000"/>
              </a:spcBef>
            </a:pPr>
            <a:r>
              <a:rPr lang="en-CH" sz="800" dirty="0">
                <a:solidFill>
                  <a:schemeClr val="tx1">
                    <a:lumMod val="50000"/>
                    <a:lumOff val="50000"/>
                  </a:schemeClr>
                </a:solidFill>
                <a:latin typeface="Helvetica Light" charset="0"/>
                <a:ea typeface="Helvetica Light" charset="0"/>
                <a:cs typeface="Helvetica Light" charset="0"/>
                <a:sym typeface="Wingdings" pitchFamily="2" charset="2"/>
              </a:rPr>
              <a:t>Status: </a:t>
            </a:r>
            <a:r>
              <a:rPr lang="en-GB" sz="800" dirty="0">
                <a:solidFill>
                  <a:schemeClr val="tx1">
                    <a:lumMod val="50000"/>
                    <a:lumOff val="50000"/>
                  </a:schemeClr>
                </a:solidFill>
                <a:latin typeface="Helvetica Light" charset="0"/>
                <a:ea typeface="Helvetica Light" charset="0"/>
                <a:cs typeface="Helvetica Light" charset="0"/>
                <a:sym typeface="Wingdings" pitchFamily="2" charset="2"/>
              </a:rPr>
              <a:t>January 2026</a:t>
            </a:r>
            <a:endParaRPr lang="en-CH" sz="80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p:pic>
        <p:nvPicPr>
          <p:cNvPr id="22" name="Picture 21">
            <a:extLst>
              <a:ext uri="{FF2B5EF4-FFF2-40B4-BE49-F238E27FC236}">
                <a16:creationId xmlns:a16="http://schemas.microsoft.com/office/drawing/2014/main" id="{45D8D749-0C06-8E49-B4EB-2D1E7FC39DA6}"/>
              </a:ext>
            </a:extLst>
          </p:cNvPr>
          <p:cNvPicPr>
            <a:picLocks noChangeAspect="1"/>
          </p:cNvPicPr>
          <p:nvPr/>
        </p:nvPicPr>
        <p:blipFill>
          <a:blip r:embed="rId2"/>
          <a:stretch>
            <a:fillRect/>
          </a:stretch>
        </p:blipFill>
        <p:spPr>
          <a:xfrm>
            <a:off x="8919100" y="2371033"/>
            <a:ext cx="2633636" cy="1756454"/>
          </a:xfrm>
          <a:prstGeom prst="rect">
            <a:avLst/>
          </a:prstGeom>
        </p:spPr>
      </p:pic>
      <p:sp>
        <p:nvSpPr>
          <p:cNvPr id="23" name="TextBox 22">
            <a:extLst>
              <a:ext uri="{FF2B5EF4-FFF2-40B4-BE49-F238E27FC236}">
                <a16:creationId xmlns:a16="http://schemas.microsoft.com/office/drawing/2014/main" id="{0E103CE9-68AF-A44B-B59E-075366753FB5}"/>
              </a:ext>
            </a:extLst>
          </p:cNvPr>
          <p:cNvSpPr txBox="1"/>
          <p:nvPr/>
        </p:nvSpPr>
        <p:spPr>
          <a:xfrm>
            <a:off x="855424" y="6224406"/>
            <a:ext cx="5575565" cy="261610"/>
          </a:xfrm>
          <a:prstGeom prst="rect">
            <a:avLst/>
          </a:prstGeom>
          <a:noFill/>
        </p:spPr>
        <p:txBody>
          <a:bodyPr wrap="none" rtlCol="0">
            <a:spAutoFit/>
          </a:bodyPr>
          <a:lstStyle/>
          <a:p>
            <a:pPr>
              <a:spcBef>
                <a:spcPts val="3000"/>
              </a:spcBef>
            </a:pP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Try the intereactive ATLAS map: </a:t>
            </a:r>
            <a:r>
              <a:rPr lang="en-GB" sz="1050" dirty="0">
                <a:solidFill>
                  <a:srgbClr val="006FD1"/>
                </a:solidFill>
                <a:latin typeface="Helvetica Light" charset="0"/>
                <a:ea typeface="Helvetica Light" charset="0"/>
                <a:cs typeface="Helvetica Light" charset="0"/>
                <a:sym typeface="Wingdings" pitchFamily="2" charset="2"/>
                <a:hlinkClick r:id="rId3"/>
              </a:rPr>
              <a:t>http://atlas.web.cern.ch/Atlas/Management/Map.</a:t>
            </a:r>
            <a:r>
              <a:rPr lang="en-GB" sz="1050" dirty="0">
                <a:solidFill>
                  <a:schemeClr val="tx1">
                    <a:lumMod val="50000"/>
                    <a:lumOff val="50000"/>
                  </a:schemeClr>
                </a:solidFill>
                <a:latin typeface="Helvetica Light" charset="0"/>
                <a:ea typeface="Helvetica Light" charset="0"/>
                <a:cs typeface="Helvetica Light" charset="0"/>
                <a:sym typeface="Wingdings" pitchFamily="2" charset="2"/>
                <a:hlinkClick r:id="rId3"/>
              </a:rPr>
              <a:t>html </a:t>
            </a:r>
            <a:endParaRPr lang="en-CH" sz="1050" dirty="0">
              <a:solidFill>
                <a:schemeClr val="tx1">
                  <a:lumMod val="50000"/>
                  <a:lumOff val="50000"/>
                </a:schemeClr>
              </a:solidFill>
              <a:latin typeface="Helvetica Light" charset="0"/>
              <a:ea typeface="Helvetica Light" charset="0"/>
              <a:cs typeface="Helvetica Light" charset="0"/>
              <a:sym typeface="Wingdings" pitchFamily="2" charset="2"/>
            </a:endParaRPr>
          </a:p>
        </p:txBody>
      </p:sp>
      <p:pic>
        <p:nvPicPr>
          <p:cNvPr id="25" name="Picture 24">
            <a:extLst>
              <a:ext uri="{FF2B5EF4-FFF2-40B4-BE49-F238E27FC236}">
                <a16:creationId xmlns:a16="http://schemas.microsoft.com/office/drawing/2014/main" id="{C5B55262-8BC1-E947-BE4C-A3908309939F}"/>
              </a:ext>
            </a:extLst>
          </p:cNvPr>
          <p:cNvPicPr>
            <a:picLocks noChangeAspect="1"/>
          </p:cNvPicPr>
          <p:nvPr/>
        </p:nvPicPr>
        <p:blipFill>
          <a:blip r:embed="rId4"/>
          <a:stretch>
            <a:fillRect/>
          </a:stretch>
        </p:blipFill>
        <p:spPr>
          <a:xfrm>
            <a:off x="10231589" y="214684"/>
            <a:ext cx="1281280" cy="523219"/>
          </a:xfrm>
          <a:prstGeom prst="rect">
            <a:avLst/>
          </a:prstGeom>
        </p:spPr>
      </p:pic>
      <p:sp>
        <p:nvSpPr>
          <p:cNvPr id="7" name="Rectangle 6">
            <a:extLst>
              <a:ext uri="{FF2B5EF4-FFF2-40B4-BE49-F238E27FC236}">
                <a16:creationId xmlns:a16="http://schemas.microsoft.com/office/drawing/2014/main" id="{43EB8ABA-9F4E-F2AE-8333-56EBB7898D07}"/>
              </a:ext>
            </a:extLst>
          </p:cNvPr>
          <p:cNvSpPr/>
          <p:nvPr/>
        </p:nvSpPr>
        <p:spPr>
          <a:xfrm>
            <a:off x="8108514" y="437820"/>
            <a:ext cx="810587" cy="338554"/>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pic>
        <p:nvPicPr>
          <p:cNvPr id="10" name="Picture 9">
            <a:extLst>
              <a:ext uri="{FF2B5EF4-FFF2-40B4-BE49-F238E27FC236}">
                <a16:creationId xmlns:a16="http://schemas.microsoft.com/office/drawing/2014/main" id="{A09AC24A-4A55-DAFF-B910-23797CD95AFB}"/>
              </a:ext>
            </a:extLst>
          </p:cNvPr>
          <p:cNvPicPr>
            <a:picLocks noChangeAspect="1"/>
          </p:cNvPicPr>
          <p:nvPr/>
        </p:nvPicPr>
        <p:blipFill>
          <a:blip r:embed="rId5">
            <a:alphaModFix/>
          </a:blip>
          <a:srcRect/>
          <a:stretch/>
        </p:blipFill>
        <p:spPr>
          <a:xfrm>
            <a:off x="380376" y="476292"/>
            <a:ext cx="8026884" cy="5587200"/>
          </a:xfrm>
          <a:prstGeom prst="rect">
            <a:avLst/>
          </a:prstGeom>
        </p:spPr>
      </p:pic>
      <p:sp>
        <p:nvSpPr>
          <p:cNvPr id="4" name="TextBox 3">
            <a:extLst>
              <a:ext uri="{FF2B5EF4-FFF2-40B4-BE49-F238E27FC236}">
                <a16:creationId xmlns:a16="http://schemas.microsoft.com/office/drawing/2014/main" id="{814D59A4-F24D-0F90-BA6A-1AC2D7811B6D}"/>
              </a:ext>
            </a:extLst>
          </p:cNvPr>
          <p:cNvSpPr txBox="1"/>
          <p:nvPr/>
        </p:nvSpPr>
        <p:spPr>
          <a:xfrm>
            <a:off x="3154390" y="5547569"/>
            <a:ext cx="3276599" cy="276999"/>
          </a:xfrm>
          <a:prstGeom prst="rect">
            <a:avLst/>
          </a:prstGeom>
          <a:solidFill>
            <a:schemeClr val="bg1"/>
          </a:solidFill>
        </p:spPr>
        <p:txBody>
          <a:bodyPr wrap="square" rtlCol="0">
            <a:spAutoFit/>
          </a:bodyPr>
          <a:lstStyle/>
          <a:p>
            <a:pPr>
              <a:spcBef>
                <a:spcPts val="3000"/>
              </a:spcBef>
            </a:pPr>
            <a:r>
              <a:rPr lang="en-CH" sz="1200" i="1" dirty="0">
                <a:solidFill>
                  <a:prstClr val="black"/>
                </a:solidFill>
                <a:latin typeface="Calibri" panose="020F0502020204030204" pitchFamily="34" charset="0"/>
                <a:ea typeface="Helvetica Light" charset="0"/>
                <a:cs typeface="Calibri" panose="020F0502020204030204" pitchFamily="34" charset="0"/>
                <a:sym typeface="Wingdings" pitchFamily="2" charset="2"/>
              </a:rPr>
              <a:t>177 institutions (248 institutes) from 41 countries</a:t>
            </a:r>
          </a:p>
        </p:txBody>
      </p:sp>
      <p:sp>
        <p:nvSpPr>
          <p:cNvPr id="20" name="Rectangle 19">
            <a:extLst>
              <a:ext uri="{FF2B5EF4-FFF2-40B4-BE49-F238E27FC236}">
                <a16:creationId xmlns:a16="http://schemas.microsoft.com/office/drawing/2014/main" id="{27B891D6-B8ED-8E4B-B117-FE4672FF93D4}"/>
              </a:ext>
            </a:extLst>
          </p:cNvPr>
          <p:cNvSpPr/>
          <p:nvPr/>
        </p:nvSpPr>
        <p:spPr>
          <a:xfrm>
            <a:off x="7397152" y="4814099"/>
            <a:ext cx="4215483" cy="1754326"/>
          </a:xfrm>
          <a:prstGeom prst="rect">
            <a:avLst/>
          </a:prstGeom>
          <a:solidFill>
            <a:schemeClr val="bg1"/>
          </a:solidFill>
        </p:spPr>
        <p:txBody>
          <a:bodyPr wrap="square">
            <a:spAutoFit/>
          </a:bodyPr>
          <a:lstStyle/>
          <a:p>
            <a:pPr defTabSz="457200" fontAlgn="base">
              <a:spcBef>
                <a:spcPts val="1200"/>
              </a:spcBef>
              <a:spcAft>
                <a:spcPct val="0"/>
              </a:spcAft>
              <a:defRPr/>
            </a:pPr>
            <a:r>
              <a:rPr lang="en-GB" sz="1400" dirty="0">
                <a:latin typeface="Helvetica" pitchFamily="2" charset="0"/>
              </a:rPr>
              <a:t>177 Institutions (248 Institutes) from 41 countries      </a:t>
            </a:r>
            <a:r>
              <a:rPr lang="en-GB" sz="1200" dirty="0">
                <a:latin typeface="Helvetica" pitchFamily="2" charset="0"/>
              </a:rPr>
              <a:t>(&gt;100 nationalities) </a:t>
            </a:r>
            <a:r>
              <a:rPr lang="en-GB" sz="1400" dirty="0">
                <a:latin typeface="Helvetica" pitchFamily="2" charset="0"/>
              </a:rPr>
              <a:t>+ 13 Technical Associate Institutes</a:t>
            </a:r>
          </a:p>
          <a:p>
            <a:pPr marL="285750" indent="-285750" defTabSz="457200" fontAlgn="base">
              <a:spcBef>
                <a:spcPts val="1200"/>
              </a:spcBef>
              <a:spcAft>
                <a:spcPct val="0"/>
              </a:spcAft>
              <a:buFont typeface="System Font Regular"/>
              <a:buChar char="–"/>
              <a:defRPr/>
            </a:pPr>
            <a:r>
              <a:rPr lang="en-GB" sz="1400" dirty="0">
                <a:latin typeface="Helvetica" pitchFamily="2" charset="0"/>
              </a:rPr>
              <a:t>2900 scientific authors</a:t>
            </a:r>
          </a:p>
          <a:p>
            <a:pPr marL="285750" indent="-285750" defTabSz="457200" fontAlgn="base">
              <a:spcAft>
                <a:spcPct val="0"/>
              </a:spcAft>
              <a:buFont typeface="System Font Regular"/>
              <a:buChar char="–"/>
              <a:defRPr/>
            </a:pPr>
            <a:r>
              <a:rPr lang="en-GB" sz="1400" dirty="0">
                <a:latin typeface="Helvetica" pitchFamily="2" charset="0"/>
              </a:rPr>
              <a:t>1950 with PhD contributing to M&amp;O share </a:t>
            </a:r>
          </a:p>
          <a:p>
            <a:pPr marL="285750" indent="-285750" defTabSz="457200" fontAlgn="base">
              <a:spcAft>
                <a:spcPct val="0"/>
              </a:spcAft>
              <a:buFont typeface="System Font Regular"/>
              <a:buChar char="–"/>
              <a:defRPr/>
            </a:pPr>
            <a:r>
              <a:rPr lang="en-GB" sz="1400" b="1" dirty="0">
                <a:latin typeface="Helvetica" pitchFamily="2" charset="0"/>
              </a:rPr>
              <a:t>1200 physics PhD students</a:t>
            </a:r>
          </a:p>
          <a:p>
            <a:pPr marL="285750" indent="-285750" defTabSz="457200" fontAlgn="base">
              <a:spcAft>
                <a:spcPct val="0"/>
              </a:spcAft>
              <a:buFont typeface="System Font Regular"/>
              <a:buChar char="–"/>
              <a:defRPr/>
            </a:pPr>
            <a:r>
              <a:rPr lang="en-GB" sz="1400" dirty="0">
                <a:latin typeface="Helvetica" pitchFamily="2" charset="0"/>
              </a:rPr>
              <a:t>1300 engineers and technicians</a:t>
            </a:r>
          </a:p>
          <a:p>
            <a:pPr marL="285750" indent="-285750" defTabSz="457200" fontAlgn="base">
              <a:spcAft>
                <a:spcPct val="0"/>
              </a:spcAft>
              <a:buFont typeface="System Font Regular"/>
              <a:buChar char="–"/>
              <a:defRPr/>
            </a:pPr>
            <a:r>
              <a:rPr lang="en-GB" sz="1400" dirty="0">
                <a:latin typeface="Helvetica" pitchFamily="2" charset="0"/>
              </a:rPr>
              <a:t>6000 members </a:t>
            </a:r>
          </a:p>
        </p:txBody>
      </p:sp>
      <p:sp>
        <p:nvSpPr>
          <p:cNvPr id="6" name="Rectangle 5">
            <a:extLst>
              <a:ext uri="{FF2B5EF4-FFF2-40B4-BE49-F238E27FC236}">
                <a16:creationId xmlns:a16="http://schemas.microsoft.com/office/drawing/2014/main" id="{89C937F6-F02B-27EB-05F5-8BE87948158F}"/>
              </a:ext>
            </a:extLst>
          </p:cNvPr>
          <p:cNvSpPr/>
          <p:nvPr/>
        </p:nvSpPr>
        <p:spPr>
          <a:xfrm>
            <a:off x="8294914" y="776374"/>
            <a:ext cx="3897086" cy="281717"/>
          </a:xfrm>
          <a:prstGeom prst="rect">
            <a:avLst/>
          </a:prstGeom>
          <a:solidFill>
            <a:schemeClr val="bg1"/>
          </a:solidFill>
          <a:ln>
            <a:noFill/>
          </a:ln>
        </p:spPr>
        <p:txBody>
          <a:bodyPr rtlCol="0" anchor="ctr">
            <a:spAutoFit/>
          </a:bodyPr>
          <a:lstStyle/>
          <a:p>
            <a:pPr algn="ctr"/>
            <a:endParaRPr lang="en-GB"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015228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B928-2E78-B0FF-37B3-24E734EF49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FA1C23-ACF3-5E10-B708-AEA8FA250303}"/>
              </a:ext>
            </a:extLst>
          </p:cNvPr>
          <p:cNvSpPr>
            <a:spLocks noGrp="1"/>
          </p:cNvSpPr>
          <p:nvPr>
            <p:ph type="sldNum" sz="quarter" idx="4"/>
          </p:nvPr>
        </p:nvSpPr>
        <p:spPr/>
        <p:txBody>
          <a:bodyPr/>
          <a:lstStyle/>
          <a:p>
            <a:pPr>
              <a:defRPr/>
            </a:pPr>
            <a:fld id="{611C2F03-9E95-40C9-A99F-3C4F7EE8CF2A}" type="slidenum">
              <a:rPr lang="en-GB" smtClean="0"/>
              <a:pPr>
                <a:defRPr/>
              </a:pPr>
              <a:t>25</a:t>
            </a:fld>
            <a:endParaRPr lang="en-GB"/>
          </a:p>
        </p:txBody>
      </p:sp>
      <p:sp>
        <p:nvSpPr>
          <p:cNvPr id="3" name="TextBox 2">
            <a:extLst>
              <a:ext uri="{FF2B5EF4-FFF2-40B4-BE49-F238E27FC236}">
                <a16:creationId xmlns:a16="http://schemas.microsoft.com/office/drawing/2014/main" id="{C402EDB6-BF00-FCA2-4A6D-2ADA2A24C914}"/>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Detector</a:t>
            </a:r>
            <a:endParaRPr lang="en-US" sz="2800" dirty="0">
              <a:solidFill>
                <a:srgbClr val="0D7FBF"/>
              </a:solidFill>
              <a:latin typeface="Helvetica" pitchFamily="2" charset="0"/>
              <a:ea typeface="Trebuchet MS" pitchFamily="-84" charset="0"/>
              <a:cs typeface="Helvetica Light"/>
            </a:endParaRPr>
          </a:p>
        </p:txBody>
      </p:sp>
      <p:pic>
        <p:nvPicPr>
          <p:cNvPr id="4" name="Picture 3">
            <a:extLst>
              <a:ext uri="{FF2B5EF4-FFF2-40B4-BE49-F238E27FC236}">
                <a16:creationId xmlns:a16="http://schemas.microsoft.com/office/drawing/2014/main" id="{2BAF0212-F038-D8E5-7439-436E2703608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291238" y="1140955"/>
            <a:ext cx="8027477" cy="4712012"/>
          </a:xfrm>
          <a:prstGeom prst="rect">
            <a:avLst/>
          </a:prstGeom>
        </p:spPr>
      </p:pic>
      <p:sp>
        <p:nvSpPr>
          <p:cNvPr id="5" name="Text Box 5">
            <a:extLst>
              <a:ext uri="{FF2B5EF4-FFF2-40B4-BE49-F238E27FC236}">
                <a16:creationId xmlns:a16="http://schemas.microsoft.com/office/drawing/2014/main" id="{D4D48032-BA5E-478F-6E6E-84E248A78FF5}"/>
              </a:ext>
            </a:extLst>
          </p:cNvPr>
          <p:cNvSpPr txBox="1">
            <a:spLocks noChangeArrowheads="1"/>
          </p:cNvSpPr>
          <p:nvPr/>
        </p:nvSpPr>
        <p:spPr bwMode="auto">
          <a:xfrm>
            <a:off x="8811594" y="1469841"/>
            <a:ext cx="3089168" cy="48167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DE" sz="1400" dirty="0">
                <a:latin typeface="Helvetica" pitchFamily="2" charset="0"/>
              </a:rPr>
              <a:t>Axial field provided by </a:t>
            </a:r>
            <a:r>
              <a:rPr lang="de-DE" sz="1400" b="1" dirty="0">
                <a:latin typeface="Helvetica" pitchFamily="2" charset="0"/>
              </a:rPr>
              <a:t>solenoid</a:t>
            </a:r>
            <a:endParaRPr lang="en-US" sz="1400" b="1" dirty="0">
              <a:latin typeface="Helvetica" pitchFamily="2" charset="0"/>
            </a:endParaRPr>
          </a:p>
          <a:p>
            <a:r>
              <a:rPr lang="en-US" sz="1400" dirty="0">
                <a:latin typeface="Helvetica" pitchFamily="2" charset="0"/>
              </a:rPr>
              <a:t>(2 T) in central region (momentum measurement) </a:t>
            </a:r>
          </a:p>
          <a:p>
            <a:pPr>
              <a:spcBef>
                <a:spcPts val="1800"/>
              </a:spcBef>
            </a:pPr>
            <a:r>
              <a:rPr lang="en-US" sz="1400" dirty="0">
                <a:latin typeface="Helvetica" pitchFamily="2" charset="0"/>
              </a:rPr>
              <a:t>High resolution silicon </a:t>
            </a:r>
            <a:r>
              <a:rPr lang="en-US" sz="1400" b="1" dirty="0">
                <a:latin typeface="Helvetica" pitchFamily="2" charset="0"/>
              </a:rPr>
              <a:t>detectors</a:t>
            </a:r>
            <a:r>
              <a:rPr lang="en-US" sz="1400" dirty="0">
                <a:latin typeface="Helvetica" pitchFamily="2" charset="0"/>
              </a:rPr>
              <a:t>: </a:t>
            </a:r>
          </a:p>
          <a:p>
            <a:pPr marL="228600" indent="-228600">
              <a:spcBef>
                <a:spcPts val="600"/>
              </a:spcBef>
              <a:buFont typeface="Arial" panose="020B0604020202020204" pitchFamily="34" charset="0"/>
              <a:buChar char="•"/>
            </a:pPr>
            <a:r>
              <a:rPr lang="en-US" sz="1200" dirty="0">
                <a:latin typeface="Helvetica" pitchFamily="2" charset="0"/>
              </a:rPr>
              <a:t>100 Mio. channels (50 µm x 250 µm)</a:t>
            </a:r>
          </a:p>
          <a:p>
            <a:pPr marL="228600" indent="-228600">
              <a:spcBef>
                <a:spcPts val="600"/>
              </a:spcBef>
              <a:buFont typeface="Arial" panose="020B0604020202020204" pitchFamily="34" charset="0"/>
              <a:buChar char="•"/>
            </a:pPr>
            <a:r>
              <a:rPr lang="en-US" sz="1200" dirty="0">
                <a:latin typeface="Helvetica" pitchFamily="2" charset="0"/>
              </a:rPr>
              <a:t>6 Mio. channels (80 µm x 12 cm) </a:t>
            </a:r>
          </a:p>
          <a:p>
            <a:pPr>
              <a:spcBef>
                <a:spcPts val="600"/>
              </a:spcBef>
            </a:pPr>
            <a:r>
              <a:rPr lang="en-US" sz="1400" dirty="0">
                <a:latin typeface="Helvetica" pitchFamily="2" charset="0"/>
              </a:rPr>
              <a:t>spatial resolution ~15 µm (in azimuthal direction)</a:t>
            </a:r>
          </a:p>
          <a:p>
            <a:pPr lvl="0">
              <a:spcBef>
                <a:spcPts val="1800"/>
              </a:spcBef>
            </a:pPr>
            <a:r>
              <a:rPr lang="en-US" sz="1400" dirty="0">
                <a:solidFill>
                  <a:srgbClr val="000000"/>
                </a:solidFill>
                <a:latin typeface="Helvetica" pitchFamily="2" charset="0"/>
                <a:ea typeface="+mn-ea"/>
                <a:cs typeface="+mn-cs"/>
              </a:rPr>
              <a:t>Energy measurement down to 1</a:t>
            </a:r>
            <a:r>
              <a:rPr lang="en-US" sz="1400" b="1" baseline="30000" dirty="0">
                <a:solidFill>
                  <a:srgbClr val="000000"/>
                </a:solidFill>
                <a:latin typeface="Helvetica" pitchFamily="2" charset="0"/>
                <a:ea typeface="+mn-ea"/>
                <a:cs typeface="+mn-cs"/>
              </a:rPr>
              <a:t>o</a:t>
            </a:r>
            <a:r>
              <a:rPr lang="en-US" sz="1400" dirty="0">
                <a:solidFill>
                  <a:srgbClr val="000000"/>
                </a:solidFill>
                <a:latin typeface="Helvetica" pitchFamily="2" charset="0"/>
                <a:ea typeface="+mn-ea"/>
                <a:cs typeface="+mn-cs"/>
              </a:rPr>
              <a:t>     to the beam line with a </a:t>
            </a:r>
            <a:r>
              <a:rPr lang="en-US" sz="1400" b="1" dirty="0">
                <a:solidFill>
                  <a:srgbClr val="000000"/>
                </a:solidFill>
                <a:latin typeface="Helvetica" pitchFamily="2" charset="0"/>
                <a:ea typeface="+mn-ea"/>
                <a:cs typeface="+mn-cs"/>
              </a:rPr>
              <a:t>calorimeter system</a:t>
            </a:r>
          </a:p>
          <a:p>
            <a:pPr lvl="0">
              <a:spcBef>
                <a:spcPts val="1800"/>
              </a:spcBef>
            </a:pPr>
            <a:r>
              <a:rPr lang="en-US" sz="1400" dirty="0">
                <a:solidFill>
                  <a:srgbClr val="000000"/>
                </a:solidFill>
                <a:latin typeface="Helvetica" pitchFamily="2" charset="0"/>
                <a:ea typeface="+mn-ea"/>
                <a:cs typeface="+mn-cs"/>
              </a:rPr>
              <a:t>Independent </a:t>
            </a:r>
            <a:r>
              <a:rPr lang="en-US" sz="1400" b="1" dirty="0">
                <a:solidFill>
                  <a:srgbClr val="000000"/>
                </a:solidFill>
                <a:latin typeface="Helvetica" pitchFamily="2" charset="0"/>
                <a:ea typeface="+mn-ea"/>
                <a:cs typeface="+mn-cs"/>
              </a:rPr>
              <a:t>muon spectrometer </a:t>
            </a:r>
            <a:r>
              <a:rPr lang="en-US" sz="1200" dirty="0">
                <a:solidFill>
                  <a:srgbClr val="000000"/>
                </a:solidFill>
                <a:latin typeface="Helvetica" pitchFamily="2" charset="0"/>
                <a:ea typeface="+mn-ea"/>
                <a:cs typeface="+mn-cs"/>
              </a:rPr>
              <a:t>(superconducting toroidal magnet system)</a:t>
            </a:r>
          </a:p>
          <a:p>
            <a:pPr lvl="0">
              <a:spcBef>
                <a:spcPts val="1800"/>
              </a:spcBef>
            </a:pPr>
            <a:r>
              <a:rPr lang="en-US" sz="1400" b="1" dirty="0">
                <a:solidFill>
                  <a:srgbClr val="000000"/>
                </a:solidFill>
                <a:latin typeface="Helvetica" pitchFamily="2" charset="0"/>
                <a:ea typeface="+mn-ea"/>
                <a:cs typeface="+mn-cs"/>
              </a:rPr>
              <a:t>Ultra-fast custom electronics and high-performance computers filter </a:t>
            </a:r>
            <a:r>
              <a:rPr lang="en-US" sz="1400" dirty="0">
                <a:solidFill>
                  <a:srgbClr val="000000"/>
                </a:solidFill>
                <a:latin typeface="Helvetica" pitchFamily="2" charset="0"/>
                <a:ea typeface="+mn-ea"/>
                <a:cs typeface="+mn-cs"/>
              </a:rPr>
              <a:t>the collisions: only 1 out of 20,000 collisions is kept </a:t>
            </a:r>
          </a:p>
        </p:txBody>
      </p:sp>
      <p:sp>
        <p:nvSpPr>
          <p:cNvPr id="6" name="Rectangle 5">
            <a:extLst>
              <a:ext uri="{FF2B5EF4-FFF2-40B4-BE49-F238E27FC236}">
                <a16:creationId xmlns:a16="http://schemas.microsoft.com/office/drawing/2014/main" id="{76728F46-BE17-8E30-6151-2068A34BCB55}"/>
              </a:ext>
            </a:extLst>
          </p:cNvPr>
          <p:cNvSpPr/>
          <p:nvPr/>
        </p:nvSpPr>
        <p:spPr>
          <a:xfrm>
            <a:off x="4177613" y="6407298"/>
            <a:ext cx="3295710" cy="276999"/>
          </a:xfrm>
          <a:prstGeom prst="rect">
            <a:avLst/>
          </a:prstGeom>
        </p:spPr>
        <p:txBody>
          <a:bodyPr wrap="none">
            <a:spAutoFit/>
          </a:bodyPr>
          <a:lstStyle/>
          <a:p>
            <a:r>
              <a:rPr lang="en-US" sz="1200" dirty="0">
                <a:solidFill>
                  <a:srgbClr val="000000"/>
                </a:solidFill>
                <a:latin typeface="Helvetica" pitchFamily="2" charset="0"/>
              </a:rPr>
              <a:t>25 m diameter, 44 m long, 7000 tons weight ~</a:t>
            </a:r>
            <a:endParaRPr lang="en-CH" sz="1200" dirty="0"/>
          </a:p>
        </p:txBody>
      </p:sp>
      <p:pic>
        <p:nvPicPr>
          <p:cNvPr id="7" name="Picture 6">
            <a:extLst>
              <a:ext uri="{FF2B5EF4-FFF2-40B4-BE49-F238E27FC236}">
                <a16:creationId xmlns:a16="http://schemas.microsoft.com/office/drawing/2014/main" id="{E3046731-6EA3-691C-ABBA-130A16CDB1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4986" y="5939336"/>
            <a:ext cx="694416" cy="694416"/>
          </a:xfrm>
          <a:prstGeom prst="rect">
            <a:avLst/>
          </a:prstGeom>
        </p:spPr>
      </p:pic>
    </p:spTree>
    <p:extLst>
      <p:ext uri="{BB962C8B-B14F-4D97-AF65-F5344CB8AC3E}">
        <p14:creationId xmlns:p14="http://schemas.microsoft.com/office/powerpoint/2010/main" val="133704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D039C-43DE-9AD2-5954-470C304230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087D4E-D8E0-7044-8D1E-B6D3ED1D3A55}"/>
              </a:ext>
            </a:extLst>
          </p:cNvPr>
          <p:cNvSpPr>
            <a:spLocks noGrp="1"/>
          </p:cNvSpPr>
          <p:nvPr>
            <p:ph type="sldNum" sz="quarter" idx="4"/>
          </p:nvPr>
        </p:nvSpPr>
        <p:spPr/>
        <p:txBody>
          <a:bodyPr/>
          <a:lstStyle/>
          <a:p>
            <a:pPr>
              <a:defRPr/>
            </a:pPr>
            <a:fld id="{611C2F03-9E95-40C9-A99F-3C4F7EE8CF2A}" type="slidenum">
              <a:rPr lang="en-GB" smtClean="0"/>
              <a:pPr>
                <a:defRPr/>
              </a:pPr>
              <a:t>26</a:t>
            </a:fld>
            <a:endParaRPr lang="en-GB"/>
          </a:p>
        </p:txBody>
      </p:sp>
      <p:sp>
        <p:nvSpPr>
          <p:cNvPr id="3" name="TextBox 2">
            <a:extLst>
              <a:ext uri="{FF2B5EF4-FFF2-40B4-BE49-F238E27FC236}">
                <a16:creationId xmlns:a16="http://schemas.microsoft.com/office/drawing/2014/main" id="{48E11EB8-1E28-F452-6B88-7DC39D179851}"/>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a:t>
            </a:r>
            <a:endParaRPr lang="en-US" sz="2800" dirty="0">
              <a:solidFill>
                <a:srgbClr val="0D7FBF"/>
              </a:solidFill>
              <a:latin typeface="Helvetica" pitchFamily="2" charset="0"/>
              <a:ea typeface="Trebuchet MS" pitchFamily="-84" charset="0"/>
              <a:cs typeface="Helvetica Light"/>
            </a:endParaRPr>
          </a:p>
        </p:txBody>
      </p:sp>
      <p:pic>
        <p:nvPicPr>
          <p:cNvPr id="8" name="Picture 7">
            <a:extLst>
              <a:ext uri="{FF2B5EF4-FFF2-40B4-BE49-F238E27FC236}">
                <a16:creationId xmlns:a16="http://schemas.microsoft.com/office/drawing/2014/main" id="{A420A98D-9A8A-5F9E-36E8-99D46ADCDE38}"/>
              </a:ext>
            </a:extLst>
          </p:cNvPr>
          <p:cNvPicPr>
            <a:picLocks noChangeAspect="1"/>
          </p:cNvPicPr>
          <p:nvPr/>
        </p:nvPicPr>
        <p:blipFill>
          <a:blip r:embed="rId2"/>
          <a:stretch>
            <a:fillRect/>
          </a:stretch>
        </p:blipFill>
        <p:spPr>
          <a:xfrm>
            <a:off x="722373" y="1169530"/>
            <a:ext cx="7941549" cy="5688469"/>
          </a:xfrm>
          <a:prstGeom prst="rect">
            <a:avLst/>
          </a:prstGeom>
        </p:spPr>
      </p:pic>
      <p:sp>
        <p:nvSpPr>
          <p:cNvPr id="9" name="TextBox 8">
            <a:extLst>
              <a:ext uri="{FF2B5EF4-FFF2-40B4-BE49-F238E27FC236}">
                <a16:creationId xmlns:a16="http://schemas.microsoft.com/office/drawing/2014/main" id="{531AC617-F6BC-9BD2-230D-CF8BC0D530C9}"/>
              </a:ext>
            </a:extLst>
          </p:cNvPr>
          <p:cNvSpPr txBox="1"/>
          <p:nvPr/>
        </p:nvSpPr>
        <p:spPr>
          <a:xfrm>
            <a:off x="8753989" y="5675569"/>
            <a:ext cx="2677001" cy="1169551"/>
          </a:xfrm>
          <a:prstGeom prst="rect">
            <a:avLst/>
          </a:prstGeom>
          <a:noFill/>
        </p:spPr>
        <p:txBody>
          <a:bodyPr wrap="square" rtlCol="0">
            <a:spAutoFit/>
          </a:bodyPr>
          <a:lstStyle/>
          <a:p>
            <a:pPr marL="0">
              <a:spcBef>
                <a:spcPts val="3000"/>
              </a:spcBef>
            </a:pPr>
            <a:r>
              <a:rPr lang="en-CH" sz="1200" dirty="0">
                <a:solidFill>
                  <a:schemeClr val="tx1">
                    <a:lumMod val="75000"/>
                    <a:lumOff val="25000"/>
                  </a:schemeClr>
                </a:solidFill>
                <a:latin typeface="Helvetica Light" charset="0"/>
                <a:ea typeface="Helvetica Light" charset="0"/>
                <a:cs typeface="Helvetica Light" charset="0"/>
                <a:sym typeface="Wingdings" pitchFamily="2" charset="2"/>
              </a:rPr>
              <a:t>ATLAS cavern after excavation in July 2002</a:t>
            </a:r>
          </a:p>
          <a:p>
            <a:pPr marL="171450" indent="-171450">
              <a:spcBef>
                <a:spcPts val="600"/>
              </a:spcBef>
              <a:buFont typeface="Arial" panose="020B0604020202020204" pitchFamily="34" charset="0"/>
              <a:buChar char="•"/>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53 m long</a:t>
            </a:r>
          </a:p>
          <a:p>
            <a:pPr marL="171450" indent="-171450">
              <a:spcBef>
                <a:spcPts val="300"/>
              </a:spcBef>
              <a:buFont typeface="Arial" panose="020B0604020202020204" pitchFamily="34" charset="0"/>
              <a:buChar char="•"/>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35 m high (10-storey building) </a:t>
            </a:r>
          </a:p>
          <a:p>
            <a:pPr marL="171450" indent="-171450">
              <a:spcBef>
                <a:spcPts val="300"/>
              </a:spcBef>
              <a:buFont typeface="Arial" panose="020B0604020202020204" pitchFamily="34" charset="0"/>
              <a:buChar char="•"/>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30 m wide</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12013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DCE17-A963-CEFA-5EAF-1FE20399F0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4F8E7A-3C2A-F3F8-47CE-CD0576AB320E}"/>
              </a:ext>
            </a:extLst>
          </p:cNvPr>
          <p:cNvSpPr>
            <a:spLocks noGrp="1"/>
          </p:cNvSpPr>
          <p:nvPr>
            <p:ph type="sldNum" sz="quarter" idx="4"/>
          </p:nvPr>
        </p:nvSpPr>
        <p:spPr/>
        <p:txBody>
          <a:bodyPr/>
          <a:lstStyle/>
          <a:p>
            <a:pPr>
              <a:defRPr/>
            </a:pPr>
            <a:fld id="{611C2F03-9E95-40C9-A99F-3C4F7EE8CF2A}" type="slidenum">
              <a:rPr lang="en-GB" smtClean="0"/>
              <a:pPr>
                <a:defRPr/>
              </a:pPr>
              <a:t>27</a:t>
            </a:fld>
            <a:endParaRPr lang="en-GB"/>
          </a:p>
        </p:txBody>
      </p:sp>
      <p:sp>
        <p:nvSpPr>
          <p:cNvPr id="3" name="TextBox 2">
            <a:extLst>
              <a:ext uri="{FF2B5EF4-FFF2-40B4-BE49-F238E27FC236}">
                <a16:creationId xmlns:a16="http://schemas.microsoft.com/office/drawing/2014/main" id="{ABE80754-BE1A-B690-68C7-386EBBDA12B9}"/>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a:t>
            </a:r>
            <a:endParaRPr lang="en-US" sz="2800" dirty="0">
              <a:solidFill>
                <a:srgbClr val="0D7FBF"/>
              </a:solidFill>
              <a:latin typeface="Helvetica" pitchFamily="2" charset="0"/>
              <a:ea typeface="Trebuchet MS" pitchFamily="-84" charset="0"/>
              <a:cs typeface="Helvetica Light"/>
            </a:endParaRPr>
          </a:p>
        </p:txBody>
      </p:sp>
      <p:pic>
        <p:nvPicPr>
          <p:cNvPr id="5" name="Picture 4">
            <a:extLst>
              <a:ext uri="{FF2B5EF4-FFF2-40B4-BE49-F238E27FC236}">
                <a16:creationId xmlns:a16="http://schemas.microsoft.com/office/drawing/2014/main" id="{3952CC8D-97EE-5127-C0CA-51685E79EE75}"/>
              </a:ext>
            </a:extLst>
          </p:cNvPr>
          <p:cNvPicPr>
            <a:picLocks noChangeAspect="1"/>
          </p:cNvPicPr>
          <p:nvPr/>
        </p:nvPicPr>
        <p:blipFill>
          <a:blip r:embed="rId2"/>
          <a:stretch>
            <a:fillRect/>
          </a:stretch>
        </p:blipFill>
        <p:spPr>
          <a:xfrm>
            <a:off x="7971815" y="3904919"/>
            <a:ext cx="3946647" cy="2640879"/>
          </a:xfrm>
          <a:prstGeom prst="rect">
            <a:avLst/>
          </a:prstGeom>
        </p:spPr>
      </p:pic>
      <p:pic>
        <p:nvPicPr>
          <p:cNvPr id="6" name="Picture 2">
            <a:extLst>
              <a:ext uri="{FF2B5EF4-FFF2-40B4-BE49-F238E27FC236}">
                <a16:creationId xmlns:a16="http://schemas.microsoft.com/office/drawing/2014/main" id="{FDF801BD-CC4A-6D3D-18C3-EAD86F3079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1815" y="1169528"/>
            <a:ext cx="3946646" cy="26701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E5CC4BF-509F-3AEB-3E94-476E5AD8F991}"/>
              </a:ext>
            </a:extLst>
          </p:cNvPr>
          <p:cNvSpPr/>
          <p:nvPr/>
        </p:nvSpPr>
        <p:spPr>
          <a:xfrm>
            <a:off x="10297822" y="3087686"/>
            <a:ext cx="1582002" cy="707886"/>
          </a:xfrm>
          <a:prstGeom prst="rect">
            <a:avLst/>
          </a:prstGeom>
        </p:spPr>
        <p:txBody>
          <a:bodyPr wrap="square">
            <a:spAutoFit/>
          </a:bodyPr>
          <a:lstStyle/>
          <a:p>
            <a:pPr algn="r"/>
            <a:r>
              <a:rPr lang="en-GB" sz="1000" dirty="0">
                <a:solidFill>
                  <a:schemeClr val="bg1"/>
                </a:solidFill>
                <a:latin typeface="PT Sans" panose="020B0503020203020204" pitchFamily="34" charset="77"/>
              </a:rPr>
              <a:t>Transport from Spain to CERN of one of the eight vacuum vessels for the barrel toroid (2003)</a:t>
            </a:r>
            <a:endParaRPr lang="en-CH" sz="1000" dirty="0">
              <a:solidFill>
                <a:schemeClr val="bg1"/>
              </a:solidFill>
            </a:endParaRPr>
          </a:p>
        </p:txBody>
      </p:sp>
      <p:sp>
        <p:nvSpPr>
          <p:cNvPr id="10" name="Rectangle 9">
            <a:extLst>
              <a:ext uri="{FF2B5EF4-FFF2-40B4-BE49-F238E27FC236}">
                <a16:creationId xmlns:a16="http://schemas.microsoft.com/office/drawing/2014/main" id="{43C00ADB-8B05-186B-1787-2D9D4FB5E559}"/>
              </a:ext>
            </a:extLst>
          </p:cNvPr>
          <p:cNvSpPr/>
          <p:nvPr/>
        </p:nvSpPr>
        <p:spPr>
          <a:xfrm>
            <a:off x="7884366" y="6554236"/>
            <a:ext cx="3597460" cy="246221"/>
          </a:xfrm>
          <a:prstGeom prst="rect">
            <a:avLst/>
          </a:prstGeom>
        </p:spPr>
        <p:txBody>
          <a:bodyPr wrap="none">
            <a:spAutoFit/>
          </a:bodyPr>
          <a:lstStyle/>
          <a:p>
            <a:r>
              <a:rPr lang="en-GB" sz="1000" dirty="0">
                <a:solidFill>
                  <a:schemeClr val="tx1">
                    <a:lumMod val="75000"/>
                    <a:lumOff val="25000"/>
                  </a:schemeClr>
                </a:solidFill>
                <a:latin typeface="Helvetica" pitchFamily="2" charset="0"/>
              </a:rPr>
              <a:t>Barrel Toroid coil integration and testing in Hall 180 (CERN) </a:t>
            </a:r>
            <a:endParaRPr lang="en-GB" sz="2400" dirty="0">
              <a:solidFill>
                <a:schemeClr val="tx1">
                  <a:lumMod val="75000"/>
                  <a:lumOff val="25000"/>
                </a:schemeClr>
              </a:solidFill>
              <a:effectLst/>
              <a:latin typeface="Helvetica" pitchFamily="2" charset="0"/>
            </a:endParaRPr>
          </a:p>
        </p:txBody>
      </p:sp>
      <p:pic>
        <p:nvPicPr>
          <p:cNvPr id="12" name="Picture 11" descr="BT1 transport SX1">
            <a:extLst>
              <a:ext uri="{FF2B5EF4-FFF2-40B4-BE49-F238E27FC236}">
                <a16:creationId xmlns:a16="http://schemas.microsoft.com/office/drawing/2014/main" id="{3DDF5F5B-0589-7FEF-75E5-ECDC4971CED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22373" y="1169529"/>
            <a:ext cx="7192668" cy="53945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820629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677F-CC9E-3703-2DEB-CCEB6088BE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2CD22A-8726-0447-9562-BEC3A4341628}"/>
              </a:ext>
            </a:extLst>
          </p:cNvPr>
          <p:cNvSpPr>
            <a:spLocks noGrp="1"/>
          </p:cNvSpPr>
          <p:nvPr>
            <p:ph type="sldNum" sz="quarter" idx="4"/>
          </p:nvPr>
        </p:nvSpPr>
        <p:spPr/>
        <p:txBody>
          <a:bodyPr/>
          <a:lstStyle/>
          <a:p>
            <a:pPr>
              <a:defRPr/>
            </a:pPr>
            <a:fld id="{611C2F03-9E95-40C9-A99F-3C4F7EE8CF2A}" type="slidenum">
              <a:rPr lang="en-GB" smtClean="0"/>
              <a:pPr>
                <a:defRPr/>
              </a:pPr>
              <a:t>28</a:t>
            </a:fld>
            <a:endParaRPr lang="en-GB"/>
          </a:p>
        </p:txBody>
      </p:sp>
      <p:sp>
        <p:nvSpPr>
          <p:cNvPr id="3" name="TextBox 2">
            <a:extLst>
              <a:ext uri="{FF2B5EF4-FFF2-40B4-BE49-F238E27FC236}">
                <a16:creationId xmlns:a16="http://schemas.microsoft.com/office/drawing/2014/main" id="{9C85515D-9C0F-4153-DF1E-0383A87D8F9C}"/>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a:t>
            </a:r>
            <a:endParaRPr lang="en-US" sz="2800" dirty="0">
              <a:solidFill>
                <a:srgbClr val="0D7FBF"/>
              </a:solidFill>
              <a:latin typeface="Helvetica" pitchFamily="2" charset="0"/>
              <a:ea typeface="Trebuchet MS" pitchFamily="-84" charset="0"/>
              <a:cs typeface="Helvetica Light"/>
            </a:endParaRPr>
          </a:p>
        </p:txBody>
      </p:sp>
      <p:pic>
        <p:nvPicPr>
          <p:cNvPr id="12" name="Picture 11" descr="BT1 transport SX1">
            <a:extLst>
              <a:ext uri="{FF2B5EF4-FFF2-40B4-BE49-F238E27FC236}">
                <a16:creationId xmlns:a16="http://schemas.microsoft.com/office/drawing/2014/main" id="{953D0114-F8A8-9B05-13FA-22B1A6E923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22373" y="1169529"/>
            <a:ext cx="7192668" cy="5394501"/>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FEB99FD-FBDD-B18F-483D-49A6EC26F776}"/>
              </a:ext>
            </a:extLst>
          </p:cNvPr>
          <p:cNvPicPr>
            <a:picLocks noChangeAspect="1"/>
          </p:cNvPicPr>
          <p:nvPr/>
        </p:nvPicPr>
        <p:blipFill>
          <a:blip r:embed="rId3"/>
          <a:stretch>
            <a:fillRect/>
          </a:stretch>
        </p:blipFill>
        <p:spPr>
          <a:xfrm>
            <a:off x="7997573" y="1169529"/>
            <a:ext cx="3826879" cy="2560737"/>
          </a:xfrm>
          <a:prstGeom prst="rect">
            <a:avLst/>
          </a:prstGeom>
        </p:spPr>
      </p:pic>
      <p:pic>
        <p:nvPicPr>
          <p:cNvPr id="13" name="Picture 12" descr="BT1">
            <a:extLst>
              <a:ext uri="{FF2B5EF4-FFF2-40B4-BE49-F238E27FC236}">
                <a16:creationId xmlns:a16="http://schemas.microsoft.com/office/drawing/2014/main" id="{19798B96-3A52-80A4-E06D-15A7C03C703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97573" y="3793774"/>
            <a:ext cx="1841886" cy="2770256"/>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17C182A-6F18-82D4-4271-D98CB2C42391}"/>
              </a:ext>
            </a:extLst>
          </p:cNvPr>
          <p:cNvPicPr>
            <a:picLocks noChangeAspect="1"/>
          </p:cNvPicPr>
          <p:nvPr/>
        </p:nvPicPr>
        <p:blipFill>
          <a:blip r:embed="rId5"/>
          <a:srcRect b="2676"/>
          <a:stretch>
            <a:fillRect/>
          </a:stretch>
        </p:blipFill>
        <p:spPr>
          <a:xfrm>
            <a:off x="9921991" y="3793232"/>
            <a:ext cx="1902461" cy="2770256"/>
          </a:xfrm>
          <a:prstGeom prst="rect">
            <a:avLst/>
          </a:prstGeom>
        </p:spPr>
      </p:pic>
    </p:spTree>
    <p:extLst>
      <p:ext uri="{BB962C8B-B14F-4D97-AF65-F5344CB8AC3E}">
        <p14:creationId xmlns:p14="http://schemas.microsoft.com/office/powerpoint/2010/main" val="3372996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9C1EC-1F78-4E3D-DDC1-1BF24990C4B9}"/>
              </a:ext>
            </a:extLst>
          </p:cNvPr>
          <p:cNvSpPr>
            <a:spLocks noGrp="1"/>
          </p:cNvSpPr>
          <p:nvPr>
            <p:ph type="sldNum" sz="quarter" idx="4"/>
          </p:nvPr>
        </p:nvSpPr>
        <p:spPr/>
        <p:txBody>
          <a:bodyPr/>
          <a:lstStyle/>
          <a:p>
            <a:pPr>
              <a:defRPr/>
            </a:pPr>
            <a:fld id="{611C2F03-9E95-40C9-A99F-3C4F7EE8CF2A}" type="slidenum">
              <a:rPr lang="en-GB" smtClean="0"/>
              <a:pPr>
                <a:defRPr/>
              </a:pPr>
              <a:t>29</a:t>
            </a:fld>
            <a:endParaRPr lang="en-GB" dirty="0"/>
          </a:p>
        </p:txBody>
      </p:sp>
      <p:pic>
        <p:nvPicPr>
          <p:cNvPr id="3" name="Picture 2">
            <a:extLst>
              <a:ext uri="{FF2B5EF4-FFF2-40B4-BE49-F238E27FC236}">
                <a16:creationId xmlns:a16="http://schemas.microsoft.com/office/drawing/2014/main" id="{90FF5B30-25B0-B3C6-511D-FBFEC31AAD98}"/>
              </a:ext>
            </a:extLst>
          </p:cNvPr>
          <p:cNvPicPr>
            <a:picLocks noChangeAspect="1"/>
          </p:cNvPicPr>
          <p:nvPr/>
        </p:nvPicPr>
        <p:blipFill rotWithShape="1">
          <a:blip r:embed="rId2">
            <a:extLst>
              <a:ext uri="{28A0092B-C50C-407E-A947-70E740481C1C}">
                <a14:useLocalDpi xmlns:a14="http://schemas.microsoft.com/office/drawing/2010/main"/>
              </a:ext>
            </a:extLst>
          </a:blip>
          <a:srcRect b="6754"/>
          <a:stretch>
            <a:fillRect/>
          </a:stretch>
        </p:blipFill>
        <p:spPr>
          <a:xfrm>
            <a:off x="-17638" y="1"/>
            <a:ext cx="12209637" cy="6858000"/>
          </a:xfrm>
          <a:prstGeom prst="rect">
            <a:avLst/>
          </a:prstGeom>
        </p:spPr>
      </p:pic>
      <p:pic>
        <p:nvPicPr>
          <p:cNvPr id="4" name="Picture 3">
            <a:extLst>
              <a:ext uri="{FF2B5EF4-FFF2-40B4-BE49-F238E27FC236}">
                <a16:creationId xmlns:a16="http://schemas.microsoft.com/office/drawing/2014/main" id="{3A69914E-1EDB-30EB-2990-2099AADAFE2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spTree>
    <p:extLst>
      <p:ext uri="{BB962C8B-B14F-4D97-AF65-F5344CB8AC3E}">
        <p14:creationId xmlns:p14="http://schemas.microsoft.com/office/powerpoint/2010/main" val="2430614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734CC-97D2-EF8E-04CB-5BB61C9D15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AE2BBB-B619-3950-9B87-D3EE8CA8BBB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607EBBA7-0090-EF36-89F7-75549B872C76}"/>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A8F81381-7535-B351-BFD9-3ABF84AAE7B5}"/>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sp>
        <p:nvSpPr>
          <p:cNvPr id="6" name="TextBox 5">
            <a:extLst>
              <a:ext uri="{FF2B5EF4-FFF2-40B4-BE49-F238E27FC236}">
                <a16:creationId xmlns:a16="http://schemas.microsoft.com/office/drawing/2014/main" id="{A85287F0-10BD-A76D-EAA2-234B21ED840E}"/>
              </a:ext>
            </a:extLst>
          </p:cNvPr>
          <p:cNvSpPr txBox="1"/>
          <p:nvPr/>
        </p:nvSpPr>
        <p:spPr>
          <a:xfrm>
            <a:off x="9316106" y="4261006"/>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8" name="Straight Arrow Connector 7">
            <a:extLst>
              <a:ext uri="{FF2B5EF4-FFF2-40B4-BE49-F238E27FC236}">
                <a16:creationId xmlns:a16="http://schemas.microsoft.com/office/drawing/2014/main" id="{3725339D-6AB4-7E01-9073-EDC47F85330D}"/>
              </a:ext>
            </a:extLst>
          </p:cNvPr>
          <p:cNvCxnSpPr>
            <a:cxnSpLocks/>
            <a:stCxn id="6" idx="0"/>
          </p:cNvCxnSpPr>
          <p:nvPr/>
        </p:nvCxnSpPr>
        <p:spPr>
          <a:xfrm flipH="1" flipV="1">
            <a:off x="8511946" y="3089678"/>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 name="Picture 2">
            <a:extLst>
              <a:ext uri="{FF2B5EF4-FFF2-40B4-BE49-F238E27FC236}">
                <a16:creationId xmlns:a16="http://schemas.microsoft.com/office/drawing/2014/main" id="{35A1D020-DFB8-3FDD-FE0F-8A8797D5FAD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25716E7-4BCD-1BD3-7AF1-C1BB5E60BFE9}"/>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8C5FA17B-F04B-8FC9-806D-302BAF98FEC3}"/>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4427F675-720A-A5E4-72B7-11D794F70DBA}"/>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13" name="TextBox 12">
            <a:extLst>
              <a:ext uri="{FF2B5EF4-FFF2-40B4-BE49-F238E27FC236}">
                <a16:creationId xmlns:a16="http://schemas.microsoft.com/office/drawing/2014/main" id="{70B8B640-03F3-B316-5F7B-C36B78FE0D74}"/>
              </a:ext>
            </a:extLst>
          </p:cNvPr>
          <p:cNvSpPr txBox="1"/>
          <p:nvPr/>
        </p:nvSpPr>
        <p:spPr>
          <a:xfrm>
            <a:off x="641953" y="3520350"/>
            <a:ext cx="2216853" cy="1384995"/>
          </a:xfrm>
          <a:prstGeom prst="rect">
            <a:avLst/>
          </a:prstGeom>
          <a:noFill/>
        </p:spPr>
        <p:txBody>
          <a:bodyPr wrap="square" rtlCol="0">
            <a:spAutoFit/>
          </a:bodyPr>
          <a:lstStyle/>
          <a:p>
            <a:pPr marL="0">
              <a:spcBef>
                <a:spcPts val="3000"/>
              </a:spcBef>
            </a:pPr>
            <a:r>
              <a:rPr lang="en-CH" sz="1400">
                <a:solidFill>
                  <a:prstClr val="black"/>
                </a:solidFill>
                <a:latin typeface="Helvetica" pitchFamily="2" charset="0"/>
                <a:ea typeface="Helvetica Light" charset="0"/>
                <a:cs typeface="Helvetica Light" charset="0"/>
                <a:sym typeface="Wingdings" pitchFamily="2" charset="2"/>
              </a:rPr>
              <a:t>In mathematical terms, </a:t>
            </a:r>
            <a:r>
              <a:rPr lang="en-CH" sz="1400" b="1">
                <a:solidFill>
                  <a:prstClr val="black"/>
                </a:solidFill>
                <a:latin typeface="Helvetica" pitchFamily="2" charset="0"/>
                <a:ea typeface="Helvetica Light" charset="0"/>
                <a:cs typeface="Helvetica Light" charset="0"/>
                <a:sym typeface="Wingdings" pitchFamily="2" charset="2"/>
              </a:rPr>
              <a:t>particles are local excitations of quantum fields. </a:t>
            </a:r>
            <a:r>
              <a:rPr lang="en-CH" sz="1400">
                <a:solidFill>
                  <a:prstClr val="black"/>
                </a:solidFill>
                <a:latin typeface="Helvetica" pitchFamily="2" charset="0"/>
                <a:ea typeface="Helvetica Light" charset="0"/>
                <a:cs typeface="Helvetica Light" charset="0"/>
                <a:sym typeface="Wingdings" pitchFamily="2" charset="2"/>
              </a:rPr>
              <a:t>There are matter fields (fermions) and force fields (bosons)</a:t>
            </a:r>
            <a:endParaRPr lang="en-CH" sz="1400" b="1">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14654238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5049-8B9C-7471-A6B0-CD2B4892B9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4EAD55-599B-FE3F-0128-B9D0B863C5A6}"/>
              </a:ext>
            </a:extLst>
          </p:cNvPr>
          <p:cNvSpPr>
            <a:spLocks noGrp="1"/>
          </p:cNvSpPr>
          <p:nvPr>
            <p:ph type="sldNum" sz="quarter" idx="4"/>
          </p:nvPr>
        </p:nvSpPr>
        <p:spPr/>
        <p:txBody>
          <a:bodyPr/>
          <a:lstStyle/>
          <a:p>
            <a:pPr>
              <a:defRPr/>
            </a:pPr>
            <a:fld id="{611C2F03-9E95-40C9-A99F-3C4F7EE8CF2A}" type="slidenum">
              <a:rPr lang="en-GB" smtClean="0"/>
              <a:pPr>
                <a:defRPr/>
              </a:pPr>
              <a:t>30</a:t>
            </a:fld>
            <a:endParaRPr lang="en-GB" dirty="0"/>
          </a:p>
        </p:txBody>
      </p:sp>
      <p:pic>
        <p:nvPicPr>
          <p:cNvPr id="4" name="Picture 3">
            <a:extLst>
              <a:ext uri="{FF2B5EF4-FFF2-40B4-BE49-F238E27FC236}">
                <a16:creationId xmlns:a16="http://schemas.microsoft.com/office/drawing/2014/main" id="{75946099-B815-97F7-2C75-80491A14EA8D}"/>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10093249" y="191849"/>
            <a:ext cx="1977081" cy="862030"/>
          </a:xfrm>
          <a:prstGeom prst="rect">
            <a:avLst/>
          </a:prstGeom>
        </p:spPr>
      </p:pic>
      <p:pic>
        <p:nvPicPr>
          <p:cNvPr id="5" name="Picture 4">
            <a:extLst>
              <a:ext uri="{FF2B5EF4-FFF2-40B4-BE49-F238E27FC236}">
                <a16:creationId xmlns:a16="http://schemas.microsoft.com/office/drawing/2014/main" id="{99544139-321A-C527-2683-7FBD5F5735EB}"/>
              </a:ext>
            </a:extLst>
          </p:cNvPr>
          <p:cNvPicPr>
            <a:picLocks noChangeAspect="1"/>
          </p:cNvPicPr>
          <p:nvPr/>
        </p:nvPicPr>
        <p:blipFill rotWithShape="1">
          <a:blip r:embed="rId3">
            <a:extLst>
              <a:ext uri="{28A0092B-C50C-407E-A947-70E740481C1C}">
                <a14:useLocalDpi xmlns:a14="http://schemas.microsoft.com/office/drawing/2010/main"/>
              </a:ext>
            </a:extLst>
          </a:blip>
          <a:srcRect l="-140" t="1234" r="140" b="4126"/>
          <a:stretch>
            <a:fillRect/>
          </a:stretch>
        </p:blipFill>
        <p:spPr>
          <a:xfrm>
            <a:off x="-1" y="-1"/>
            <a:ext cx="12227333" cy="6910924"/>
          </a:xfrm>
          <a:prstGeom prst="rect">
            <a:avLst/>
          </a:prstGeom>
        </p:spPr>
      </p:pic>
      <p:sp>
        <p:nvSpPr>
          <p:cNvPr id="6" name="TextBox 5">
            <a:extLst>
              <a:ext uri="{FF2B5EF4-FFF2-40B4-BE49-F238E27FC236}">
                <a16:creationId xmlns:a16="http://schemas.microsoft.com/office/drawing/2014/main" id="{340C421A-C6D2-05DA-51FE-D88008F2659F}"/>
              </a:ext>
            </a:extLst>
          </p:cNvPr>
          <p:cNvSpPr txBox="1"/>
          <p:nvPr/>
        </p:nvSpPr>
        <p:spPr>
          <a:xfrm>
            <a:off x="9775217" y="3309937"/>
            <a:ext cx="2452841" cy="3600986"/>
          </a:xfrm>
          <a:prstGeom prst="rect">
            <a:avLst/>
          </a:prstGeom>
          <a:solidFill>
            <a:schemeClr val="tx1">
              <a:alpha val="33000"/>
            </a:schemeClr>
          </a:solidFill>
        </p:spPr>
        <p:txBody>
          <a:bodyPr wrap="square" rtlCol="0">
            <a:spAutoFit/>
          </a:bodyPr>
          <a:lstStyle/>
          <a:p>
            <a:pPr>
              <a:spcBef>
                <a:spcPts val="3000"/>
              </a:spcBef>
            </a:pPr>
            <a:r>
              <a:rPr lang="en-CH" sz="1200" dirty="0">
                <a:solidFill>
                  <a:schemeClr val="bg1"/>
                </a:solidFill>
                <a:latin typeface="Helvetica Light" charset="0"/>
                <a:ea typeface="Helvetica Light" charset="0"/>
                <a:cs typeface="Helvetica Light" charset="0"/>
                <a:sym typeface="Wingdings" pitchFamily="2" charset="2"/>
              </a:rPr>
              <a:t>View on the ATLAS </a:t>
            </a:r>
            <a:r>
              <a:rPr lang="en-CH" sz="1200" b="1" dirty="0">
                <a:solidFill>
                  <a:schemeClr val="bg1"/>
                </a:solidFill>
                <a:latin typeface="Helvetica" pitchFamily="2" charset="0"/>
                <a:ea typeface="Helvetica Light" charset="0"/>
                <a:cs typeface="Helvetica Light" charset="0"/>
                <a:sym typeface="Wingdings" pitchFamily="2" charset="2"/>
              </a:rPr>
              <a:t>inner detectors</a:t>
            </a:r>
            <a:r>
              <a:rPr lang="en-CH" sz="1200" dirty="0">
                <a:solidFill>
                  <a:schemeClr val="bg1"/>
                </a:solidFill>
                <a:latin typeface="Helvetica Light" charset="0"/>
                <a:ea typeface="Helvetica Light" charset="0"/>
                <a:cs typeface="Helvetica Light" charset="0"/>
                <a:sym typeface="Wingdings" pitchFamily="2" charset="2"/>
              </a:rPr>
              <a:t>. At the centre, the inner tracking detector with a radius of about 1m</a:t>
            </a:r>
            <a:r>
              <a:rPr lang="en-GB" sz="1200" dirty="0">
                <a:solidFill>
                  <a:schemeClr val="bg1"/>
                </a:solidFill>
                <a:latin typeface="Helvetica Light" charset="0"/>
                <a:ea typeface="Helvetica Light" charset="0"/>
                <a:cs typeface="Helvetica Light" charset="0"/>
                <a:sym typeface="Wingdings" pitchFamily="2" charset="2"/>
              </a:rPr>
              <a:t>. It is surrounded by the inner solenoid producing a uniform 2-Tesla field throughout the volume of the tracker. The magnet itself is located inside the cryostat of the liquid argon electromagnetic calorimeter, whose electronic read-out boxes are visible, covering in part the hadronic calorimeter located at larger radius. On the outer part, the first layers of muon chambers, part of the muon spectrometer, subdivided into sixteen azimuthal sectors, are seen</a:t>
            </a:r>
            <a:endParaRPr lang="en-CH" sz="12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461491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CB170-9C0D-5FFA-2240-3BB6C457D68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83200A-9ED9-0A7C-CC8D-0C9DE50F58C7}"/>
              </a:ext>
            </a:extLst>
          </p:cNvPr>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pic>
        <p:nvPicPr>
          <p:cNvPr id="8" name="Picture 7">
            <a:extLst>
              <a:ext uri="{FF2B5EF4-FFF2-40B4-BE49-F238E27FC236}">
                <a16:creationId xmlns:a16="http://schemas.microsoft.com/office/drawing/2014/main" id="{0BC11AB4-2424-C271-3FFC-395CEF1DB123}"/>
              </a:ext>
            </a:extLst>
          </p:cNvPr>
          <p:cNvPicPr>
            <a:picLocks noChangeAspect="1"/>
          </p:cNvPicPr>
          <p:nvPr/>
        </p:nvPicPr>
        <p:blipFill>
          <a:blip r:embed="rId2"/>
          <a:srcRect t="7823" b="7097"/>
          <a:stretch>
            <a:fillRect/>
          </a:stretch>
        </p:blipFill>
        <p:spPr>
          <a:xfrm>
            <a:off x="0" y="0"/>
            <a:ext cx="12192000" cy="6910924"/>
          </a:xfrm>
          <a:prstGeom prst="rect">
            <a:avLst/>
          </a:prstGeom>
        </p:spPr>
      </p:pic>
      <p:sp>
        <p:nvSpPr>
          <p:cNvPr id="9" name="TextBox 8">
            <a:extLst>
              <a:ext uri="{FF2B5EF4-FFF2-40B4-BE49-F238E27FC236}">
                <a16:creationId xmlns:a16="http://schemas.microsoft.com/office/drawing/2014/main" id="{C8DF6056-FAF9-78A5-58BA-E76736225DB3}"/>
              </a:ext>
            </a:extLst>
          </p:cNvPr>
          <p:cNvSpPr txBox="1"/>
          <p:nvPr/>
        </p:nvSpPr>
        <p:spPr>
          <a:xfrm>
            <a:off x="60682" y="6545798"/>
            <a:ext cx="4619598" cy="307777"/>
          </a:xfrm>
          <a:prstGeom prst="rect">
            <a:avLst/>
          </a:prstGeom>
          <a:noFill/>
        </p:spPr>
        <p:txBody>
          <a:bodyPr wrap="none" rtlCol="0">
            <a:spAutoFit/>
          </a:bodyPr>
          <a:lstStyle/>
          <a:p>
            <a:pPr marL="0" algn="l">
              <a:spcBef>
                <a:spcPts val="3000"/>
              </a:spcBef>
            </a:pPr>
            <a:r>
              <a:rPr lang="en-CH" sz="1400">
                <a:solidFill>
                  <a:schemeClr val="bg1"/>
                </a:solidFill>
                <a:latin typeface="Helvetica" pitchFamily="2" charset="0"/>
                <a:ea typeface="Helvetica Light" charset="0"/>
                <a:cs typeface="Helvetica Light" charset="0"/>
                <a:sym typeface="Wingdings" pitchFamily="2" charset="2"/>
              </a:rPr>
              <a:t>Installation of ATLAS Insertable B-layer on 15 May 2014</a:t>
            </a:r>
          </a:p>
        </p:txBody>
      </p:sp>
    </p:spTree>
    <p:extLst>
      <p:ext uri="{BB962C8B-B14F-4D97-AF65-F5344CB8AC3E}">
        <p14:creationId xmlns:p14="http://schemas.microsoft.com/office/powerpoint/2010/main" val="1553537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92CD10-138F-6B22-E890-67B13E74C1B8}"/>
              </a:ext>
            </a:extLst>
          </p:cNvPr>
          <p:cNvPicPr>
            <a:picLocks noChangeAspect="1"/>
          </p:cNvPicPr>
          <p:nvPr/>
        </p:nvPicPr>
        <p:blipFill>
          <a:blip r:embed="rId2"/>
          <a:srcRect b="2239"/>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D8A533B-B7C5-6E47-8D0E-939EEBE9721C}"/>
              </a:ext>
            </a:extLst>
          </p:cNvPr>
          <p:cNvSpPr txBox="1"/>
          <p:nvPr/>
        </p:nvSpPr>
        <p:spPr>
          <a:xfrm>
            <a:off x="9229722" y="12504"/>
            <a:ext cx="2971800" cy="461665"/>
          </a:xfrm>
          <a:prstGeom prst="rect">
            <a:avLst/>
          </a:prstGeom>
          <a:solidFill>
            <a:schemeClr val="tx1">
              <a:alpha val="66000"/>
            </a:schemeClr>
          </a:solidFill>
        </p:spPr>
        <p:txBody>
          <a:bodyPr wrap="square" rtlCol="0">
            <a:spAutoFit/>
          </a:bodyPr>
          <a:lstStyle/>
          <a:p>
            <a:pPr>
              <a:spcBef>
                <a:spcPts val="3000"/>
              </a:spcBef>
            </a:pPr>
            <a:r>
              <a:rPr lang="en-GB" sz="1200" dirty="0">
                <a:solidFill>
                  <a:schemeClr val="bg1"/>
                </a:solidFill>
                <a:latin typeface="Helvetica Light" charset="0"/>
                <a:ea typeface="Helvetica Light" charset="0"/>
                <a:cs typeface="Helvetica Light" charset="0"/>
                <a:sym typeface="Wingdings" pitchFamily="2" charset="2"/>
              </a:rPr>
              <a:t>A complete ATLAS tile calorimeter module covering 1/64 of the full azimuth</a:t>
            </a:r>
            <a:endParaRPr lang="en-CH" sz="12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4013562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BEB8C-7159-519F-52AA-D5DD78054F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BDB548-8DCE-609A-4EA5-952BF64BDBFD}"/>
              </a:ext>
            </a:extLst>
          </p:cNvPr>
          <p:cNvSpPr>
            <a:spLocks noGrp="1"/>
          </p:cNvSpPr>
          <p:nvPr>
            <p:ph type="sldNum" sz="quarter" idx="4"/>
          </p:nvPr>
        </p:nvSpPr>
        <p:spPr/>
        <p:txBody>
          <a:bodyPr/>
          <a:lstStyle/>
          <a:p>
            <a:pPr>
              <a:defRPr/>
            </a:pPr>
            <a:fld id="{611C2F03-9E95-40C9-A99F-3C4F7EE8CF2A}" type="slidenum">
              <a:rPr lang="en-GB" smtClean="0"/>
              <a:pPr>
                <a:defRPr/>
              </a:pPr>
              <a:t>33</a:t>
            </a:fld>
            <a:endParaRPr lang="en-GB"/>
          </a:p>
        </p:txBody>
      </p:sp>
      <p:sp>
        <p:nvSpPr>
          <p:cNvPr id="3" name="TextBox 2">
            <a:extLst>
              <a:ext uri="{FF2B5EF4-FFF2-40B4-BE49-F238E27FC236}">
                <a16:creationId xmlns:a16="http://schemas.microsoft.com/office/drawing/2014/main" id="{450D24FE-E898-C2E3-F47C-EF11077C6138}"/>
              </a:ext>
            </a:extLst>
          </p:cNvPr>
          <p:cNvSpPr txBox="1"/>
          <p:nvPr/>
        </p:nvSpPr>
        <p:spPr>
          <a:xfrm>
            <a:off x="214938" y="264651"/>
            <a:ext cx="1130552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 </a:t>
            </a:r>
            <a:r>
              <a:rPr lang="en-US" sz="2400" b="1" dirty="0">
                <a:solidFill>
                  <a:srgbClr val="0D7FBF"/>
                </a:solidFill>
                <a:latin typeface="Helvetica" pitchFamily="2" charset="0"/>
                <a:ea typeface="Trebuchet MS" pitchFamily="-84" charset="0"/>
                <a:cs typeface="Helvetica Light"/>
              </a:rPr>
              <a:t>— Calorimeters</a:t>
            </a:r>
            <a:endParaRPr lang="en-US" sz="2800" dirty="0">
              <a:solidFill>
                <a:srgbClr val="0D7FBF"/>
              </a:solidFill>
              <a:latin typeface="Helvetica" pitchFamily="2" charset="0"/>
              <a:ea typeface="Trebuchet MS" pitchFamily="-84" charset="0"/>
              <a:cs typeface="Helvetica Light"/>
            </a:endParaRPr>
          </a:p>
        </p:txBody>
      </p:sp>
      <p:pic>
        <p:nvPicPr>
          <p:cNvPr id="5" name="Picture 4">
            <a:extLst>
              <a:ext uri="{FF2B5EF4-FFF2-40B4-BE49-F238E27FC236}">
                <a16:creationId xmlns:a16="http://schemas.microsoft.com/office/drawing/2014/main" id="{AF7C32CF-66BC-7670-464E-F73027DC6EA2}"/>
              </a:ext>
            </a:extLst>
          </p:cNvPr>
          <p:cNvPicPr>
            <a:picLocks noChangeAspect="1"/>
          </p:cNvPicPr>
          <p:nvPr/>
        </p:nvPicPr>
        <p:blipFill>
          <a:blip r:embed="rId2"/>
          <a:stretch>
            <a:fillRect/>
          </a:stretch>
        </p:blipFill>
        <p:spPr>
          <a:xfrm>
            <a:off x="722373" y="1169528"/>
            <a:ext cx="8524658" cy="5692361"/>
          </a:xfrm>
          <a:prstGeom prst="rect">
            <a:avLst/>
          </a:prstGeom>
        </p:spPr>
      </p:pic>
      <p:sp>
        <p:nvSpPr>
          <p:cNvPr id="6" name="TextBox 5">
            <a:extLst>
              <a:ext uri="{FF2B5EF4-FFF2-40B4-BE49-F238E27FC236}">
                <a16:creationId xmlns:a16="http://schemas.microsoft.com/office/drawing/2014/main" id="{6165E1CE-5535-00E8-0F94-AF3DEA267C13}"/>
              </a:ext>
            </a:extLst>
          </p:cNvPr>
          <p:cNvSpPr txBox="1"/>
          <p:nvPr/>
        </p:nvSpPr>
        <p:spPr>
          <a:xfrm>
            <a:off x="9290926" y="5288340"/>
            <a:ext cx="2452841" cy="1569660"/>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View of the central part of ATLAS during final assembly stages. The wire chambers mounted inside and around the toroid magnet cryostats are well visible, as is part of the end-cap hadronic calorimeter before its insertion inside the magnet</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235567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3297C-6721-2C33-B250-AC7E84D4FB1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0E3FA6-7186-463B-3A96-C1DBC2B04CAE}"/>
              </a:ext>
            </a:extLst>
          </p:cNvPr>
          <p:cNvSpPr>
            <a:spLocks noGrp="1"/>
          </p:cNvSpPr>
          <p:nvPr>
            <p:ph type="sldNum" sz="quarter" idx="4"/>
          </p:nvPr>
        </p:nvSpPr>
        <p:spPr/>
        <p:txBody>
          <a:bodyPr/>
          <a:lstStyle/>
          <a:p>
            <a:pPr>
              <a:defRPr/>
            </a:pPr>
            <a:fld id="{611C2F03-9E95-40C9-A99F-3C4F7EE8CF2A}" type="slidenum">
              <a:rPr lang="en-GB" smtClean="0"/>
              <a:pPr>
                <a:defRPr/>
              </a:pPr>
              <a:t>34</a:t>
            </a:fld>
            <a:endParaRPr lang="en-GB"/>
          </a:p>
        </p:txBody>
      </p:sp>
      <p:sp>
        <p:nvSpPr>
          <p:cNvPr id="3" name="TextBox 2">
            <a:extLst>
              <a:ext uri="{FF2B5EF4-FFF2-40B4-BE49-F238E27FC236}">
                <a16:creationId xmlns:a16="http://schemas.microsoft.com/office/drawing/2014/main" id="{712D9006-DF5F-D409-AF7C-1705EBF0AD34}"/>
              </a:ext>
            </a:extLst>
          </p:cNvPr>
          <p:cNvSpPr txBox="1"/>
          <p:nvPr/>
        </p:nvSpPr>
        <p:spPr>
          <a:xfrm>
            <a:off x="214938" y="264651"/>
            <a:ext cx="11813930"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ATLAS Detector construction and installation </a:t>
            </a:r>
            <a:r>
              <a:rPr lang="en-US" sz="2400" b="1" dirty="0">
                <a:solidFill>
                  <a:srgbClr val="0D7FBF"/>
                </a:solidFill>
                <a:latin typeface="Helvetica" pitchFamily="2" charset="0"/>
                <a:ea typeface="Trebuchet MS" pitchFamily="-84" charset="0"/>
                <a:cs typeface="Helvetica Light"/>
              </a:rPr>
              <a:t>— Muon Spectrometer</a:t>
            </a:r>
            <a:endParaRPr lang="en-US" sz="2800" dirty="0">
              <a:solidFill>
                <a:srgbClr val="0D7FBF"/>
              </a:solidFill>
              <a:latin typeface="Helvetica" pitchFamily="2" charset="0"/>
              <a:ea typeface="Trebuchet MS" pitchFamily="-84" charset="0"/>
              <a:cs typeface="Helvetica Light"/>
            </a:endParaRPr>
          </a:p>
        </p:txBody>
      </p:sp>
      <p:sp>
        <p:nvSpPr>
          <p:cNvPr id="6" name="TextBox 5">
            <a:extLst>
              <a:ext uri="{FF2B5EF4-FFF2-40B4-BE49-F238E27FC236}">
                <a16:creationId xmlns:a16="http://schemas.microsoft.com/office/drawing/2014/main" id="{284B761E-A29B-FE07-417B-F8C6DB684AFF}"/>
              </a:ext>
            </a:extLst>
          </p:cNvPr>
          <p:cNvSpPr txBox="1"/>
          <p:nvPr/>
        </p:nvSpPr>
        <p:spPr>
          <a:xfrm>
            <a:off x="5001607" y="6367994"/>
            <a:ext cx="3987848" cy="461665"/>
          </a:xfrm>
          <a:prstGeom prst="rect">
            <a:avLst/>
          </a:prstGeom>
          <a:noFill/>
        </p:spPr>
        <p:txBody>
          <a:bodyPr wrap="square" rtlCol="0">
            <a:spAutoFit/>
          </a:bodyPr>
          <a:lstStyle/>
          <a:p>
            <a:pPr>
              <a:spcBef>
                <a:spcPts val="3000"/>
              </a:spcBef>
            </a:pPr>
            <a:r>
              <a:rPr lang="en-GB" sz="1200" dirty="0">
                <a:solidFill>
                  <a:schemeClr val="tx1">
                    <a:lumMod val="75000"/>
                    <a:lumOff val="25000"/>
                  </a:schemeClr>
                </a:solidFill>
                <a:latin typeface="Helvetica Light" charset="0"/>
                <a:ea typeface="Helvetica Light" charset="0"/>
                <a:cs typeface="Helvetica Light" charset="0"/>
                <a:sym typeface="Wingdings" pitchFamily="2" charset="2"/>
              </a:rPr>
              <a:t>View on the Big Wheels, intermediate muon stations with four 25 m diameter wheels on each forward side </a:t>
            </a:r>
          </a:p>
        </p:txBody>
      </p:sp>
      <p:pic>
        <p:nvPicPr>
          <p:cNvPr id="4" name="Picture 3">
            <a:extLst>
              <a:ext uri="{FF2B5EF4-FFF2-40B4-BE49-F238E27FC236}">
                <a16:creationId xmlns:a16="http://schemas.microsoft.com/office/drawing/2014/main" id="{19365B3C-CC98-F821-B664-D764035753C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372" y="1169528"/>
            <a:ext cx="4266355" cy="5688472"/>
          </a:xfrm>
          <a:prstGeom prst="rect">
            <a:avLst/>
          </a:prstGeom>
        </p:spPr>
      </p:pic>
      <p:pic>
        <p:nvPicPr>
          <p:cNvPr id="7" name="Picture 6">
            <a:extLst>
              <a:ext uri="{FF2B5EF4-FFF2-40B4-BE49-F238E27FC236}">
                <a16:creationId xmlns:a16="http://schemas.microsoft.com/office/drawing/2014/main" id="{D840F78B-8A4D-914C-B3C1-CFF7753A364E}"/>
              </a:ext>
            </a:extLst>
          </p:cNvPr>
          <p:cNvPicPr>
            <a:picLocks noChangeAspect="1"/>
          </p:cNvPicPr>
          <p:nvPr/>
        </p:nvPicPr>
        <p:blipFill>
          <a:blip r:embed="rId3"/>
          <a:stretch>
            <a:fillRect/>
          </a:stretch>
        </p:blipFill>
        <p:spPr>
          <a:xfrm>
            <a:off x="5542069" y="1528112"/>
            <a:ext cx="5771621" cy="4277445"/>
          </a:xfrm>
          <a:prstGeom prst="rect">
            <a:avLst/>
          </a:prstGeom>
        </p:spPr>
      </p:pic>
    </p:spTree>
    <p:extLst>
      <p:ext uri="{BB962C8B-B14F-4D97-AF65-F5344CB8AC3E}">
        <p14:creationId xmlns:p14="http://schemas.microsoft.com/office/powerpoint/2010/main" val="2423991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6BDF08-ABD0-7442-91DC-846A7F1000A0}"/>
              </a:ext>
            </a:extLst>
          </p:cNvPr>
          <p:cNvSpPr>
            <a:spLocks noGrp="1"/>
          </p:cNvSpPr>
          <p:nvPr>
            <p:ph type="sldNum" sz="quarter" idx="4"/>
          </p:nvPr>
        </p:nvSpPr>
        <p:spPr/>
        <p:txBody>
          <a:bodyPr/>
          <a:lstStyle/>
          <a:p>
            <a:pPr>
              <a:defRPr/>
            </a:pPr>
            <a:fld id="{611C2F03-9E95-40C9-A99F-3C4F7EE8CF2A}" type="slidenum">
              <a:rPr lang="en-GB" smtClean="0"/>
              <a:pPr>
                <a:defRPr/>
              </a:pPr>
              <a:t>35</a:t>
            </a:fld>
            <a:endParaRPr lang="en-GB" dirty="0"/>
          </a:p>
        </p:txBody>
      </p:sp>
      <p:pic>
        <p:nvPicPr>
          <p:cNvPr id="4" name="Picture 3">
            <a:extLst>
              <a:ext uri="{FF2B5EF4-FFF2-40B4-BE49-F238E27FC236}">
                <a16:creationId xmlns:a16="http://schemas.microsoft.com/office/drawing/2014/main" id="{1D9E9352-AF84-CA44-BB40-0C19B1EE43B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510177" y="1358675"/>
            <a:ext cx="7305186" cy="4288038"/>
          </a:xfrm>
          <a:prstGeom prst="rect">
            <a:avLst/>
          </a:prstGeom>
        </p:spPr>
      </p:pic>
      <p:sp>
        <p:nvSpPr>
          <p:cNvPr id="5" name="TextBox 4">
            <a:extLst>
              <a:ext uri="{FF2B5EF4-FFF2-40B4-BE49-F238E27FC236}">
                <a16:creationId xmlns:a16="http://schemas.microsoft.com/office/drawing/2014/main" id="{50EEEC6F-3D02-F844-984A-1D1725B6314E}"/>
              </a:ext>
            </a:extLst>
          </p:cNvPr>
          <p:cNvSpPr txBox="1"/>
          <p:nvPr/>
        </p:nvSpPr>
        <p:spPr>
          <a:xfrm>
            <a:off x="51017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Detector</a:t>
            </a:r>
            <a:endParaRPr lang="en-US" sz="2800" dirty="0">
              <a:solidFill>
                <a:srgbClr val="0D7FBF"/>
              </a:solidFill>
              <a:latin typeface="Helvetica" pitchFamily="2" charset="0"/>
              <a:ea typeface="Trebuchet MS" pitchFamily="-84" charset="0"/>
              <a:cs typeface="Helvetica Light"/>
            </a:endParaRPr>
          </a:p>
        </p:txBody>
      </p:sp>
      <p:sp>
        <p:nvSpPr>
          <p:cNvPr id="6" name="Text Box 5">
            <a:extLst>
              <a:ext uri="{FF2B5EF4-FFF2-40B4-BE49-F238E27FC236}">
                <a16:creationId xmlns:a16="http://schemas.microsoft.com/office/drawing/2014/main" id="{DBCAA3B4-CE02-CD40-8469-01CF306E8819}"/>
              </a:ext>
            </a:extLst>
          </p:cNvPr>
          <p:cNvSpPr txBox="1">
            <a:spLocks noChangeArrowheads="1"/>
          </p:cNvSpPr>
          <p:nvPr/>
        </p:nvSpPr>
        <p:spPr bwMode="auto">
          <a:xfrm>
            <a:off x="8277069" y="1447576"/>
            <a:ext cx="3538767" cy="5109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de-DE" sz="1600" dirty="0">
                <a:latin typeface="Helvetica" pitchFamily="2" charset="0"/>
              </a:rPr>
              <a:t>Axial field </a:t>
            </a:r>
            <a:r>
              <a:rPr lang="de-DE" sz="1600" dirty="0" err="1">
                <a:latin typeface="Helvetica" pitchFamily="2" charset="0"/>
              </a:rPr>
              <a:t>provided</a:t>
            </a:r>
            <a:r>
              <a:rPr lang="de-DE" sz="1600" dirty="0">
                <a:latin typeface="Helvetica" pitchFamily="2" charset="0"/>
              </a:rPr>
              <a:t> </a:t>
            </a:r>
            <a:r>
              <a:rPr lang="de-DE" sz="1600" dirty="0" err="1">
                <a:latin typeface="Helvetica" pitchFamily="2" charset="0"/>
              </a:rPr>
              <a:t>by</a:t>
            </a:r>
            <a:r>
              <a:rPr lang="de-DE" sz="1600" dirty="0">
                <a:latin typeface="Helvetica" pitchFamily="2" charset="0"/>
              </a:rPr>
              <a:t> </a:t>
            </a:r>
            <a:r>
              <a:rPr lang="de-DE" sz="1600" b="1" dirty="0">
                <a:latin typeface="Helvetica" pitchFamily="2" charset="0"/>
              </a:rPr>
              <a:t>solenoid</a:t>
            </a:r>
            <a:endParaRPr lang="en-US" sz="1600" b="1" dirty="0">
              <a:latin typeface="Helvetica" pitchFamily="2" charset="0"/>
            </a:endParaRPr>
          </a:p>
          <a:p>
            <a:r>
              <a:rPr lang="en-US" sz="1600" dirty="0">
                <a:latin typeface="Helvetica" pitchFamily="2" charset="0"/>
              </a:rPr>
              <a:t>(2 T) in central region (momentum measurement) </a:t>
            </a:r>
          </a:p>
          <a:p>
            <a:pPr>
              <a:spcBef>
                <a:spcPts val="1800"/>
              </a:spcBef>
            </a:pPr>
            <a:r>
              <a:rPr lang="en-US" sz="1600" dirty="0">
                <a:latin typeface="Helvetica" pitchFamily="2" charset="0"/>
              </a:rPr>
              <a:t>High resolution silicon </a:t>
            </a:r>
            <a:r>
              <a:rPr lang="en-US" sz="1600" b="1" dirty="0">
                <a:latin typeface="Helvetica" pitchFamily="2" charset="0"/>
              </a:rPr>
              <a:t>detectors</a:t>
            </a:r>
            <a:r>
              <a:rPr lang="en-US" sz="1600" dirty="0">
                <a:latin typeface="Helvetica" pitchFamily="2" charset="0"/>
              </a:rPr>
              <a:t>: </a:t>
            </a:r>
          </a:p>
          <a:p>
            <a:pPr marL="228600" indent="-228600">
              <a:spcBef>
                <a:spcPts val="600"/>
              </a:spcBef>
              <a:buFont typeface="Arial" panose="020B0604020202020204" pitchFamily="34" charset="0"/>
              <a:buChar char="•"/>
            </a:pPr>
            <a:r>
              <a:rPr lang="en-US" sz="1400" dirty="0">
                <a:latin typeface="Helvetica" pitchFamily="2" charset="0"/>
              </a:rPr>
              <a:t>100 Mio. channels (50 µm x 250 µm)</a:t>
            </a:r>
          </a:p>
          <a:p>
            <a:pPr marL="228600" indent="-228600">
              <a:spcBef>
                <a:spcPts val="600"/>
              </a:spcBef>
              <a:buFont typeface="Arial" panose="020B0604020202020204" pitchFamily="34" charset="0"/>
              <a:buChar char="•"/>
            </a:pPr>
            <a:r>
              <a:rPr lang="en-US" sz="1400" dirty="0">
                <a:latin typeface="Helvetica" pitchFamily="2" charset="0"/>
              </a:rPr>
              <a:t>6 Mio. channels (80 µm x 12 cm) </a:t>
            </a:r>
          </a:p>
          <a:p>
            <a:pPr>
              <a:spcBef>
                <a:spcPts val="600"/>
              </a:spcBef>
            </a:pPr>
            <a:r>
              <a:rPr lang="en-US" sz="1600" dirty="0">
                <a:latin typeface="Helvetica" pitchFamily="2" charset="0"/>
              </a:rPr>
              <a:t>spatial resolution ~15 µm</a:t>
            </a:r>
            <a:r>
              <a:rPr lang="en-US" sz="1500" dirty="0">
                <a:latin typeface="Helvetica" pitchFamily="2" charset="0"/>
              </a:rPr>
              <a:t> (in azimuthal direction)</a:t>
            </a:r>
          </a:p>
          <a:p>
            <a:pPr>
              <a:spcBef>
                <a:spcPts val="1800"/>
              </a:spcBef>
            </a:pPr>
            <a:r>
              <a:rPr lang="en-US" sz="1600" dirty="0">
                <a:solidFill>
                  <a:srgbClr val="000000"/>
                </a:solidFill>
                <a:latin typeface="Helvetica" pitchFamily="2" charset="0"/>
                <a:ea typeface="+mn-ea"/>
                <a:cs typeface="+mn-cs"/>
              </a:rPr>
              <a:t>Energy measurement down to 1</a:t>
            </a:r>
            <a:r>
              <a:rPr lang="en-US" sz="1600" b="1" baseline="30000" dirty="0">
                <a:solidFill>
                  <a:srgbClr val="000000"/>
                </a:solidFill>
                <a:latin typeface="Helvetica" pitchFamily="2" charset="0"/>
                <a:ea typeface="+mn-ea"/>
                <a:cs typeface="+mn-cs"/>
              </a:rPr>
              <a:t>o</a:t>
            </a:r>
            <a:r>
              <a:rPr lang="en-US" sz="1600" dirty="0">
                <a:solidFill>
                  <a:srgbClr val="000000"/>
                </a:solidFill>
                <a:latin typeface="Helvetica" pitchFamily="2" charset="0"/>
                <a:ea typeface="+mn-ea"/>
                <a:cs typeface="+mn-cs"/>
              </a:rPr>
              <a:t>     to the beam line with a </a:t>
            </a:r>
            <a:r>
              <a:rPr lang="en-US" sz="1600" b="1" dirty="0">
                <a:solidFill>
                  <a:srgbClr val="000000"/>
                </a:solidFill>
                <a:latin typeface="Helvetica" pitchFamily="2" charset="0"/>
                <a:ea typeface="+mn-ea"/>
                <a:cs typeface="+mn-cs"/>
              </a:rPr>
              <a:t>calorimeter system</a:t>
            </a:r>
          </a:p>
          <a:p>
            <a:pPr>
              <a:spcBef>
                <a:spcPts val="1800"/>
              </a:spcBef>
            </a:pPr>
            <a:r>
              <a:rPr lang="en-US" sz="1600" dirty="0">
                <a:solidFill>
                  <a:srgbClr val="000000"/>
                </a:solidFill>
                <a:latin typeface="Helvetica" pitchFamily="2" charset="0"/>
                <a:ea typeface="+mn-ea"/>
                <a:cs typeface="+mn-cs"/>
              </a:rPr>
              <a:t>Independent </a:t>
            </a:r>
            <a:r>
              <a:rPr lang="en-US" sz="1600" b="1" dirty="0">
                <a:solidFill>
                  <a:srgbClr val="000000"/>
                </a:solidFill>
                <a:latin typeface="Helvetica" pitchFamily="2" charset="0"/>
                <a:ea typeface="+mn-ea"/>
                <a:cs typeface="+mn-cs"/>
              </a:rPr>
              <a:t>muon spectrometer </a:t>
            </a:r>
            <a:r>
              <a:rPr lang="en-US" sz="1600" dirty="0">
                <a:solidFill>
                  <a:srgbClr val="000000"/>
                </a:solidFill>
                <a:latin typeface="Helvetica" pitchFamily="2" charset="0"/>
                <a:ea typeface="+mn-ea"/>
                <a:cs typeface="+mn-cs"/>
              </a:rPr>
              <a:t>(superconducting toroid system)</a:t>
            </a:r>
            <a:endParaRPr lang="en-US" sz="1600" b="1" dirty="0">
              <a:solidFill>
                <a:srgbClr val="000000"/>
              </a:solidFill>
              <a:latin typeface="Helvetica" pitchFamily="2" charset="0"/>
              <a:ea typeface="+mn-ea"/>
              <a:cs typeface="+mn-cs"/>
            </a:endParaRPr>
          </a:p>
          <a:p>
            <a:pPr>
              <a:spcBef>
                <a:spcPts val="1800"/>
              </a:spcBef>
            </a:pPr>
            <a:r>
              <a:rPr lang="en-US" sz="1600" dirty="0">
                <a:solidFill>
                  <a:srgbClr val="000000"/>
                </a:solidFill>
                <a:latin typeface="Helvetica" pitchFamily="2" charset="0"/>
                <a:ea typeface="+mn-ea"/>
                <a:cs typeface="+mn-cs"/>
              </a:rPr>
              <a:t>Ultra-fast custom electronics filters the collisions: only 1 out of 30,000 bunch collisions is kept! </a:t>
            </a:r>
            <a:endParaRPr lang="en-US" sz="1500" dirty="0">
              <a:latin typeface="Helvetica" pitchFamily="2" charset="0"/>
            </a:endParaRPr>
          </a:p>
        </p:txBody>
      </p:sp>
      <p:sp>
        <p:nvSpPr>
          <p:cNvPr id="10" name="Rectangle 9">
            <a:extLst>
              <a:ext uri="{FF2B5EF4-FFF2-40B4-BE49-F238E27FC236}">
                <a16:creationId xmlns:a16="http://schemas.microsoft.com/office/drawing/2014/main" id="{FCFBABBB-A1A5-6047-A08E-10BDD9070FDA}"/>
              </a:ext>
            </a:extLst>
          </p:cNvPr>
          <p:cNvSpPr/>
          <p:nvPr/>
        </p:nvSpPr>
        <p:spPr>
          <a:xfrm>
            <a:off x="2598492" y="6206052"/>
            <a:ext cx="3295710" cy="276999"/>
          </a:xfrm>
          <a:prstGeom prst="rect">
            <a:avLst/>
          </a:prstGeom>
        </p:spPr>
        <p:txBody>
          <a:bodyPr wrap="none">
            <a:spAutoFit/>
          </a:bodyPr>
          <a:lstStyle/>
          <a:p>
            <a:r>
              <a:rPr lang="en-US" sz="1200" dirty="0">
                <a:solidFill>
                  <a:srgbClr val="000000"/>
                </a:solidFill>
                <a:latin typeface="Helvetica" pitchFamily="2" charset="0"/>
              </a:rPr>
              <a:t>25 m diameter, 46 m long, 7000 tons weight ~</a:t>
            </a:r>
            <a:endParaRPr lang="en-CH" sz="1200" dirty="0"/>
          </a:p>
        </p:txBody>
      </p:sp>
      <p:pic>
        <p:nvPicPr>
          <p:cNvPr id="11" name="Picture 10">
            <a:extLst>
              <a:ext uri="{FF2B5EF4-FFF2-40B4-BE49-F238E27FC236}">
                <a16:creationId xmlns:a16="http://schemas.microsoft.com/office/drawing/2014/main" id="{CF161475-2385-9E42-930F-181BC8189FE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75453" y="5997342"/>
            <a:ext cx="694416" cy="694416"/>
          </a:xfrm>
          <a:prstGeom prst="rect">
            <a:avLst/>
          </a:prstGeom>
        </p:spPr>
      </p:pic>
      <p:pic>
        <p:nvPicPr>
          <p:cNvPr id="3" name="Picture 2">
            <a:extLst>
              <a:ext uri="{FF2B5EF4-FFF2-40B4-BE49-F238E27FC236}">
                <a16:creationId xmlns:a16="http://schemas.microsoft.com/office/drawing/2014/main" id="{2F65CEE9-B2E2-7C1C-177F-3F1F49A6C7DD}"/>
              </a:ext>
            </a:extLst>
          </p:cNvPr>
          <p:cNvPicPr>
            <a:picLocks noChangeAspect="1"/>
          </p:cNvPicPr>
          <p:nvPr/>
        </p:nvPicPr>
        <p:blipFill>
          <a:blip r:embed="rId5"/>
          <a:srcRect t="2809" b="2386"/>
          <a:stretch>
            <a:fillRect/>
          </a:stretch>
        </p:blipFill>
        <p:spPr>
          <a:xfrm>
            <a:off x="-26125" y="-1"/>
            <a:ext cx="12239896" cy="6858001"/>
          </a:xfrm>
          <a:prstGeom prst="rect">
            <a:avLst/>
          </a:prstGeom>
        </p:spPr>
      </p:pic>
      <p:sp>
        <p:nvSpPr>
          <p:cNvPr id="7" name="TextBox 6">
            <a:extLst>
              <a:ext uri="{FF2B5EF4-FFF2-40B4-BE49-F238E27FC236}">
                <a16:creationId xmlns:a16="http://schemas.microsoft.com/office/drawing/2014/main" id="{D8CE216F-D766-9E8A-F8AD-D9D7083B6EA2}"/>
              </a:ext>
            </a:extLst>
          </p:cNvPr>
          <p:cNvSpPr txBox="1"/>
          <p:nvPr/>
        </p:nvSpPr>
        <p:spPr>
          <a:xfrm>
            <a:off x="3699669" y="260650"/>
            <a:ext cx="4995406" cy="338554"/>
          </a:xfrm>
          <a:prstGeom prst="rect">
            <a:avLst/>
          </a:prstGeom>
          <a:noFill/>
        </p:spPr>
        <p:txBody>
          <a:bodyPr wrap="none" rtlCol="0">
            <a:spAutoFit/>
          </a:bodyPr>
          <a:lstStyle/>
          <a:p>
            <a:pPr>
              <a:spcBef>
                <a:spcPts val="3000"/>
              </a:spcBef>
            </a:pPr>
            <a:r>
              <a:rPr lang="en-CH" sz="1600" b="1" dirty="0">
                <a:solidFill>
                  <a:schemeClr val="bg1"/>
                </a:solidFill>
                <a:latin typeface="Helvetica" pitchFamily="2" charset="0"/>
                <a:ea typeface="Helvetica Light" charset="0"/>
                <a:cs typeface="Helvetica Light" charset="0"/>
                <a:sym typeface="Wingdings" pitchFamily="2" charset="2"/>
              </a:rPr>
              <a:t>ATLAS Vists during Feb 2023 Collaboration Week</a:t>
            </a:r>
          </a:p>
        </p:txBody>
      </p:sp>
    </p:spTree>
    <p:extLst>
      <p:ext uri="{BB962C8B-B14F-4D97-AF65-F5344CB8AC3E}">
        <p14:creationId xmlns:p14="http://schemas.microsoft.com/office/powerpoint/2010/main" val="3770671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246EB-766E-45D5-3FA6-33DED759E4A2}"/>
              </a:ext>
            </a:extLst>
          </p:cNvPr>
          <p:cNvSpPr txBox="1"/>
          <p:nvPr/>
        </p:nvSpPr>
        <p:spPr>
          <a:xfrm>
            <a:off x="537666" y="264651"/>
            <a:ext cx="8696962"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Worldwide LHC Computing Grid (WLCG)</a:t>
            </a:r>
          </a:p>
        </p:txBody>
      </p:sp>
      <p:pic>
        <p:nvPicPr>
          <p:cNvPr id="3" name="Picture 2">
            <a:extLst>
              <a:ext uri="{FF2B5EF4-FFF2-40B4-BE49-F238E27FC236}">
                <a16:creationId xmlns:a16="http://schemas.microsoft.com/office/drawing/2014/main" id="{3D772849-22AE-00E9-74EB-5EC745DA0379}"/>
              </a:ext>
            </a:extLst>
          </p:cNvPr>
          <p:cNvPicPr>
            <a:picLocks noChangeAspect="1"/>
          </p:cNvPicPr>
          <p:nvPr/>
        </p:nvPicPr>
        <p:blipFill>
          <a:blip r:embed="rId2"/>
          <a:stretch>
            <a:fillRect/>
          </a:stretch>
        </p:blipFill>
        <p:spPr>
          <a:xfrm>
            <a:off x="10200342" y="82888"/>
            <a:ext cx="1490734" cy="785137"/>
          </a:xfrm>
          <a:prstGeom prst="rect">
            <a:avLst/>
          </a:prstGeom>
        </p:spPr>
      </p:pic>
      <p:sp>
        <p:nvSpPr>
          <p:cNvPr id="4" name="Slide Number Placeholder 1">
            <a:extLst>
              <a:ext uri="{FF2B5EF4-FFF2-40B4-BE49-F238E27FC236}">
                <a16:creationId xmlns:a16="http://schemas.microsoft.com/office/drawing/2014/main" id="{88D0F7B1-6CBD-D681-0BE0-ED6773E307B8}"/>
              </a:ext>
            </a:extLst>
          </p:cNvPr>
          <p:cNvSpPr>
            <a:spLocks noGrp="1"/>
          </p:cNvSpPr>
          <p:nvPr>
            <p:ph type="sldNum" sz="quarter" idx="4"/>
          </p:nvPr>
        </p:nvSpPr>
        <p:spPr>
          <a:xfrm>
            <a:off x="9138835" y="6545798"/>
            <a:ext cx="2677001" cy="365125"/>
          </a:xfrm>
        </p:spPr>
        <p:txBody>
          <a:bodyPr/>
          <a:lstStyle/>
          <a:p>
            <a:pPr>
              <a:defRPr/>
            </a:pPr>
            <a:fld id="{611C2F03-9E95-40C9-A99F-3C4F7EE8CF2A}" type="slidenum">
              <a:rPr lang="en-GB" smtClean="0"/>
              <a:pPr>
                <a:defRPr/>
              </a:pPr>
              <a:t>36</a:t>
            </a:fld>
            <a:endParaRPr lang="en-GB" dirty="0"/>
          </a:p>
        </p:txBody>
      </p:sp>
      <p:pic>
        <p:nvPicPr>
          <p:cNvPr id="6" name="Picture 5">
            <a:extLst>
              <a:ext uri="{FF2B5EF4-FFF2-40B4-BE49-F238E27FC236}">
                <a16:creationId xmlns:a16="http://schemas.microsoft.com/office/drawing/2014/main" id="{FC796D51-0649-126D-EC72-90C47966420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26"/>
          <a:stretch/>
        </p:blipFill>
        <p:spPr>
          <a:xfrm>
            <a:off x="4776207" y="1341343"/>
            <a:ext cx="7039628" cy="3619831"/>
          </a:xfrm>
          <a:prstGeom prst="rect">
            <a:avLst/>
          </a:prstGeom>
        </p:spPr>
      </p:pic>
      <p:pic>
        <p:nvPicPr>
          <p:cNvPr id="7" name="Espace réservé pour une image  11">
            <a:extLst>
              <a:ext uri="{FF2B5EF4-FFF2-40B4-BE49-F238E27FC236}">
                <a16:creationId xmlns:a16="http://schemas.microsoft.com/office/drawing/2014/main" id="{749AB886-214A-447F-8805-55444B97D19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59570" y="1341341"/>
            <a:ext cx="4371423" cy="3619833"/>
          </a:xfrm>
          <a:prstGeom prst="rect">
            <a:avLst/>
          </a:prstGeom>
        </p:spPr>
      </p:pic>
      <p:pic>
        <p:nvPicPr>
          <p:cNvPr id="9" name="Picture 8" descr="A picture containing text, toy, vector graphics&#10;&#10;Description automatically generated">
            <a:extLst>
              <a:ext uri="{FF2B5EF4-FFF2-40B4-BE49-F238E27FC236}">
                <a16:creationId xmlns:a16="http://schemas.microsoft.com/office/drawing/2014/main" id="{6CA8B9A0-94DD-42B3-2B13-44CEDD107A2B}"/>
              </a:ext>
            </a:extLst>
          </p:cNvPr>
          <p:cNvPicPr>
            <a:picLocks noChangeAspect="1"/>
          </p:cNvPicPr>
          <p:nvPr/>
        </p:nvPicPr>
        <p:blipFill>
          <a:blip r:embed="rId5" cstate="hqprint">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9993802" y="3784128"/>
            <a:ext cx="1205865" cy="895450"/>
          </a:xfrm>
          <a:prstGeom prst="rect">
            <a:avLst/>
          </a:prstGeom>
        </p:spPr>
      </p:pic>
      <p:sp>
        <p:nvSpPr>
          <p:cNvPr id="17" name="Rectangle 16">
            <a:extLst>
              <a:ext uri="{FF2B5EF4-FFF2-40B4-BE49-F238E27FC236}">
                <a16:creationId xmlns:a16="http://schemas.microsoft.com/office/drawing/2014/main" id="{CA9BD6C5-8FED-D4FF-2A3D-3C6CD51A0256}"/>
              </a:ext>
            </a:extLst>
          </p:cNvPr>
          <p:cNvSpPr/>
          <p:nvPr/>
        </p:nvSpPr>
        <p:spPr>
          <a:xfrm>
            <a:off x="359570" y="5740309"/>
            <a:ext cx="11472863" cy="338554"/>
          </a:xfrm>
          <a:prstGeom prst="rect">
            <a:avLst/>
          </a:prstGeom>
          <a:solidFill>
            <a:schemeClr val="bg1">
              <a:lumMod val="95000"/>
            </a:schemeClr>
          </a:solidFill>
          <a:ln>
            <a:solidFill>
              <a:schemeClr val="bg1">
                <a:lumMod val="95000"/>
              </a:schemeClr>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2" name="TextBox 11">
            <a:extLst>
              <a:ext uri="{FF2B5EF4-FFF2-40B4-BE49-F238E27FC236}">
                <a16:creationId xmlns:a16="http://schemas.microsoft.com/office/drawing/2014/main" id="{7350392D-AFBE-B5A2-27C0-98943E6F2AB9}"/>
              </a:ext>
            </a:extLst>
          </p:cNvPr>
          <p:cNvSpPr txBox="1"/>
          <p:nvPr/>
        </p:nvSpPr>
        <p:spPr>
          <a:xfrm>
            <a:off x="8064358" y="5246614"/>
            <a:ext cx="3483164" cy="646331"/>
          </a:xfrm>
          <a:prstGeom prst="rect">
            <a:avLst/>
          </a:prstGeom>
          <a:noFill/>
        </p:spPr>
        <p:txBody>
          <a:bodyPr wrap="square">
            <a:spAutoFit/>
          </a:bodyPr>
          <a:lstStyle/>
          <a:p>
            <a:r>
              <a:rPr lang="en-US" dirty="0">
                <a:solidFill>
                  <a:schemeClr val="tx1">
                    <a:lumMod val="75000"/>
                    <a:lumOff val="25000"/>
                  </a:schemeClr>
                </a:solidFill>
                <a:latin typeface="Helvetica" pitchFamily="2" charset="0"/>
                <a:ea typeface="Arial" charset="0"/>
                <a:cs typeface="Arial" charset="0"/>
              </a:rPr>
              <a:t>1500 Petabytes</a:t>
            </a:r>
            <a:r>
              <a:rPr lang="en-US" dirty="0">
                <a:solidFill>
                  <a:schemeClr val="tx1">
                    <a:lumMod val="75000"/>
                    <a:lumOff val="25000"/>
                  </a:schemeClr>
                </a:solidFill>
                <a:latin typeface="Helvetica" pitchFamily="2" charset="0"/>
              </a:rPr>
              <a:t> (1.5 Exabytes) </a:t>
            </a:r>
            <a:r>
              <a:rPr lang="en-US" dirty="0">
                <a:solidFill>
                  <a:schemeClr val="tx1">
                    <a:lumMod val="75000"/>
                    <a:lumOff val="25000"/>
                  </a:schemeClr>
                </a:solidFill>
                <a:latin typeface="Helvetica" pitchFamily="2" charset="0"/>
                <a:ea typeface="Arial" charset="0"/>
                <a:cs typeface="Arial" charset="0"/>
              </a:rPr>
              <a:t>of CERN data stored worldwide</a:t>
            </a:r>
          </a:p>
        </p:txBody>
      </p:sp>
      <p:sp>
        <p:nvSpPr>
          <p:cNvPr id="14" name="TextBox 13">
            <a:extLst>
              <a:ext uri="{FF2B5EF4-FFF2-40B4-BE49-F238E27FC236}">
                <a16:creationId xmlns:a16="http://schemas.microsoft.com/office/drawing/2014/main" id="{A5BC47F2-1DC5-988B-B590-040D81C057BA}"/>
              </a:ext>
            </a:extLst>
          </p:cNvPr>
          <p:cNvSpPr txBox="1"/>
          <p:nvPr/>
        </p:nvSpPr>
        <p:spPr>
          <a:xfrm>
            <a:off x="4347247" y="5246613"/>
            <a:ext cx="3138930" cy="923330"/>
          </a:xfrm>
          <a:prstGeom prst="rect">
            <a:avLst/>
          </a:prstGeom>
          <a:noFill/>
        </p:spPr>
        <p:txBody>
          <a:bodyPr wrap="square">
            <a:spAutoFit/>
          </a:bodyPr>
          <a:lstStyle/>
          <a:p>
            <a:r>
              <a:rPr lang="en-US" dirty="0">
                <a:solidFill>
                  <a:schemeClr val="tx1">
                    <a:lumMod val="75000"/>
                    <a:lumOff val="25000"/>
                  </a:schemeClr>
                </a:solidFill>
                <a:latin typeface="Helvetica" pitchFamily="2" charset="0"/>
              </a:rPr>
              <a:t>1.4 million processing cores in 170 data </a:t>
            </a:r>
            <a:r>
              <a:rPr lang="en-US" dirty="0" err="1">
                <a:solidFill>
                  <a:schemeClr val="tx1">
                    <a:lumMod val="75000"/>
                    <a:lumOff val="25000"/>
                  </a:schemeClr>
                </a:solidFill>
                <a:latin typeface="Helvetica" pitchFamily="2" charset="0"/>
              </a:rPr>
              <a:t>centres</a:t>
            </a:r>
            <a:r>
              <a:rPr lang="en-US" dirty="0">
                <a:solidFill>
                  <a:schemeClr val="tx1">
                    <a:lumMod val="75000"/>
                    <a:lumOff val="25000"/>
                  </a:schemeClr>
                </a:solidFill>
                <a:latin typeface="Helvetica" pitchFamily="2" charset="0"/>
              </a:rPr>
              <a:t> and more than 40 countries</a:t>
            </a:r>
          </a:p>
        </p:txBody>
      </p:sp>
      <p:sp>
        <p:nvSpPr>
          <p:cNvPr id="16" name="TextBox 15">
            <a:extLst>
              <a:ext uri="{FF2B5EF4-FFF2-40B4-BE49-F238E27FC236}">
                <a16:creationId xmlns:a16="http://schemas.microsoft.com/office/drawing/2014/main" id="{73AE89EF-9798-0E79-46C5-EC4F4B85871B}"/>
              </a:ext>
            </a:extLst>
          </p:cNvPr>
          <p:cNvSpPr txBox="1"/>
          <p:nvPr/>
        </p:nvSpPr>
        <p:spPr>
          <a:xfrm>
            <a:off x="926454" y="5246613"/>
            <a:ext cx="2829562" cy="923330"/>
          </a:xfrm>
          <a:prstGeom prst="rect">
            <a:avLst/>
          </a:prstGeom>
          <a:noFill/>
        </p:spPr>
        <p:txBody>
          <a:bodyPr wrap="square">
            <a:spAutoFit/>
          </a:bodyPr>
          <a:lstStyle/>
          <a:p>
            <a:r>
              <a:rPr lang="en-US" dirty="0">
                <a:solidFill>
                  <a:schemeClr val="tx1">
                    <a:lumMod val="75000"/>
                    <a:lumOff val="25000"/>
                  </a:schemeClr>
                </a:solidFill>
                <a:latin typeface="Helvetica" pitchFamily="2" charset="0"/>
                <a:ea typeface="Arial" charset="0"/>
                <a:cs typeface="Arial" charset="0"/>
              </a:rPr>
              <a:t>WLCG stores, distributes, processes and analyses LHC experiments’ data</a:t>
            </a:r>
          </a:p>
        </p:txBody>
      </p:sp>
    </p:spTree>
    <p:extLst>
      <p:ext uri="{BB962C8B-B14F-4D97-AF65-F5344CB8AC3E}">
        <p14:creationId xmlns:p14="http://schemas.microsoft.com/office/powerpoint/2010/main" val="205869128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FF762-A63B-7EAE-54D2-6EE0F7C6E525}"/>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4541D42C-8A58-99EA-D41F-34F628B8BE25}"/>
              </a:ext>
            </a:extLst>
          </p:cNvPr>
          <p:cNvSpPr>
            <a:spLocks noGrp="1"/>
          </p:cNvSpPr>
          <p:nvPr>
            <p:ph type="sldNum" sz="quarter" idx="4"/>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fontAlgn="base">
              <a:spcBef>
                <a:spcPct val="0"/>
              </a:spcBef>
              <a:spcAft>
                <a:spcPct val="0"/>
              </a:spcAft>
              <a:defRPr/>
            </a:pPr>
            <a:fld id="{611C2F03-9E95-40C9-A99F-3C4F7EE8CF2A}" type="slidenum">
              <a:rPr lang="en-GB" smtClean="0"/>
              <a:pPr defTabSz="457200" fontAlgn="base">
                <a:spcBef>
                  <a:spcPct val="0"/>
                </a:spcBef>
                <a:spcAft>
                  <a:spcPct val="0"/>
                </a:spcAft>
                <a:defRPr/>
              </a:pPr>
              <a:t>37</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AA4C2A13-C78A-1E19-983F-CBE3F8B4BF1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6103"/>
          <a:stretch>
            <a:fillRect/>
          </a:stretch>
        </p:blipFill>
        <p:spPr>
          <a:xfrm>
            <a:off x="2375" y="0"/>
            <a:ext cx="12189625" cy="6858000"/>
          </a:xfrm>
          <a:prstGeom prst="rect">
            <a:avLst/>
          </a:prstGeom>
        </p:spPr>
      </p:pic>
      <p:sp>
        <p:nvSpPr>
          <p:cNvPr id="67" name="Rectangle 66">
            <a:extLst>
              <a:ext uri="{FF2B5EF4-FFF2-40B4-BE49-F238E27FC236}">
                <a16:creationId xmlns:a16="http://schemas.microsoft.com/office/drawing/2014/main" id="{D40BE783-01CF-BA98-6346-329C230DF740}"/>
              </a:ext>
            </a:extLst>
          </p:cNvPr>
          <p:cNvSpPr/>
          <p:nvPr/>
        </p:nvSpPr>
        <p:spPr>
          <a:xfrm>
            <a:off x="0" y="1097388"/>
            <a:ext cx="12192000" cy="5049443"/>
          </a:xfrm>
          <a:prstGeom prst="rect">
            <a:avLst/>
          </a:prstGeom>
          <a:solidFill>
            <a:schemeClr val="bg1"/>
          </a:solidFill>
        </p:spPr>
        <p:txBody>
          <a:bodyPr wrap="none" rtlCol="0" anchor="ctr">
            <a:spAutoFit/>
          </a:bodyPr>
          <a:lstStyle/>
          <a:p>
            <a:pPr algn="l"/>
            <a:endParaRPr lang="en-GB" sz="1600">
              <a:latin typeface="Helvetica" pitchFamily="2" charset="0"/>
            </a:endParaRPr>
          </a:p>
        </p:txBody>
      </p:sp>
      <p:sp>
        <p:nvSpPr>
          <p:cNvPr id="3" name="Text Box 5">
            <a:extLst>
              <a:ext uri="{FF2B5EF4-FFF2-40B4-BE49-F238E27FC236}">
                <a16:creationId xmlns:a16="http://schemas.microsoft.com/office/drawing/2014/main" id="{08B629F5-0020-5DA6-0EC3-D01C205AB6CF}"/>
              </a:ext>
            </a:extLst>
          </p:cNvPr>
          <p:cNvSpPr txBox="1">
            <a:spLocks noChangeArrowheads="1"/>
          </p:cNvSpPr>
          <p:nvPr/>
        </p:nvSpPr>
        <p:spPr bwMode="auto">
          <a:xfrm>
            <a:off x="212753" y="150743"/>
            <a:ext cx="8430039" cy="772107"/>
          </a:xfrm>
          <a:prstGeom prst="rect">
            <a:avLst/>
          </a:prstGeom>
          <a:noFill/>
          <a:ln w="9525">
            <a:noFill/>
            <a:miter lim="800000"/>
            <a:headEnd/>
            <a:tailEnd/>
          </a:ln>
          <a:effectLst/>
        </p:spPr>
        <p:txBody>
          <a:bodyPr wrap="square" tIns="108000" bIns="108000">
            <a:prstTxWarp prst="textNoShape">
              <a:avLst/>
            </a:prstTxWarp>
            <a:spAutoFit/>
          </a:bodyPr>
          <a:lstStyle/>
          <a:p>
            <a:r>
              <a:rPr lang="en-US" sz="3600" b="1">
                <a:solidFill>
                  <a:schemeClr val="bg1"/>
                </a:solidFill>
                <a:latin typeface="Helvetica" pitchFamily="2" charset="0"/>
                <a:ea typeface="Helvetica Light" charset="0"/>
                <a:cs typeface="Helvetica Light" charset="0"/>
              </a:rPr>
              <a:t>Most successful LHC Runs 1, 2, 3</a:t>
            </a:r>
          </a:p>
        </p:txBody>
      </p:sp>
      <p:sp>
        <p:nvSpPr>
          <p:cNvPr id="64" name="Rectangle 63">
            <a:extLst>
              <a:ext uri="{FF2B5EF4-FFF2-40B4-BE49-F238E27FC236}">
                <a16:creationId xmlns:a16="http://schemas.microsoft.com/office/drawing/2014/main" id="{EE3EB2B3-DAA2-44D3-7E9D-D4B7473DC2CE}"/>
              </a:ext>
            </a:extLst>
          </p:cNvPr>
          <p:cNvSpPr/>
          <p:nvPr/>
        </p:nvSpPr>
        <p:spPr>
          <a:xfrm>
            <a:off x="641953" y="1204613"/>
            <a:ext cx="11550047" cy="338554"/>
          </a:xfrm>
          <a:prstGeom prst="rect">
            <a:avLst/>
          </a:prstGeom>
        </p:spPr>
        <p:txBody>
          <a:bodyPr wrap="square">
            <a:spAutoFit/>
          </a:bodyPr>
          <a:lstStyle/>
          <a:p>
            <a:pPr defTabSz="457200" fontAlgn="base">
              <a:spcBef>
                <a:spcPts val="1800"/>
              </a:spcBef>
              <a:spcAft>
                <a:spcPct val="0"/>
              </a:spcAft>
              <a:defRPr/>
            </a:pPr>
            <a:r>
              <a:rPr lang="en-GB" sz="1600" b="1" noProof="0" dirty="0">
                <a:solidFill>
                  <a:srgbClr val="000000"/>
                </a:solidFill>
                <a:latin typeface="Helvetica" pitchFamily="2" charset="0"/>
              </a:rPr>
              <a:t>Superb LHC performance in 2024 and 2025 — on track for a strong Run-3 finish</a:t>
            </a:r>
            <a:endParaRPr lang="en-GB" sz="1600" b="1" baseline="30000" noProof="0" dirty="0">
              <a:solidFill>
                <a:srgbClr val="000000"/>
              </a:solidFill>
              <a:latin typeface="Helvetica" pitchFamily="2" charset="0"/>
            </a:endParaRPr>
          </a:p>
        </p:txBody>
      </p:sp>
      <p:sp>
        <p:nvSpPr>
          <p:cNvPr id="65" name="TextBox 64">
            <a:extLst>
              <a:ext uri="{FF2B5EF4-FFF2-40B4-BE49-F238E27FC236}">
                <a16:creationId xmlns:a16="http://schemas.microsoft.com/office/drawing/2014/main" id="{83E6ABB1-0219-028F-5B23-8AE03DC3C856}"/>
              </a:ext>
            </a:extLst>
          </p:cNvPr>
          <p:cNvSpPr txBox="1"/>
          <p:nvPr/>
        </p:nvSpPr>
        <p:spPr>
          <a:xfrm>
            <a:off x="643047" y="6311931"/>
            <a:ext cx="9775240" cy="338554"/>
          </a:xfrm>
          <a:prstGeom prst="rect">
            <a:avLst/>
          </a:prstGeom>
          <a:noFill/>
        </p:spPr>
        <p:txBody>
          <a:bodyPr wrap="none" rtlCol="0">
            <a:spAutoFit/>
          </a:bodyPr>
          <a:lstStyle/>
          <a:p>
            <a:pPr marL="0">
              <a:spcBef>
                <a:spcPts val="3000"/>
              </a:spcBef>
            </a:pPr>
            <a:r>
              <a:rPr lang="en-GB" sz="1600" noProof="0" dirty="0">
                <a:solidFill>
                  <a:schemeClr val="bg1"/>
                </a:solidFill>
                <a:latin typeface="Helvetica" pitchFamily="2" charset="0"/>
                <a:ea typeface="Helvetica Light" charset="0"/>
                <a:cs typeface="Helvetica Light" charset="0"/>
                <a:sym typeface="Wingdings" pitchFamily="2" charset="2"/>
              </a:rPr>
              <a:t>Treasure trove: ATLAS &amp; CMS can each expect &gt; 450 fb</a:t>
            </a:r>
            <a:r>
              <a:rPr lang="en-GB" sz="1600" baseline="30000" noProof="0" dirty="0">
                <a:solidFill>
                  <a:schemeClr val="bg1"/>
                </a:solidFill>
                <a:latin typeface="Helvetica" pitchFamily="2" charset="0"/>
                <a:ea typeface="Helvetica Light" charset="0"/>
                <a:cs typeface="Helvetica Light" charset="0"/>
                <a:sym typeface="Wingdings" pitchFamily="2" charset="2"/>
              </a:rPr>
              <a:t>–1</a:t>
            </a:r>
            <a:r>
              <a:rPr lang="en-GB" sz="1600" noProof="0" dirty="0">
                <a:solidFill>
                  <a:schemeClr val="bg1"/>
                </a:solidFill>
                <a:latin typeface="Helvetica" pitchFamily="2" charset="0"/>
                <a:ea typeface="Helvetica Light" charset="0"/>
                <a:cs typeface="Helvetica Light" charset="0"/>
                <a:sym typeface="Wingdings" pitchFamily="2" charset="2"/>
              </a:rPr>
              <a:t> of good-for-physics data from LHC Runs 2 + 3 </a:t>
            </a:r>
          </a:p>
        </p:txBody>
      </p:sp>
      <p:pic>
        <p:nvPicPr>
          <p:cNvPr id="4" name="Picture 3">
            <a:extLst>
              <a:ext uri="{FF2B5EF4-FFF2-40B4-BE49-F238E27FC236}">
                <a16:creationId xmlns:a16="http://schemas.microsoft.com/office/drawing/2014/main" id="{337A30C1-5540-C99E-87DF-AC14BBDEC04B}"/>
              </a:ext>
            </a:extLst>
          </p:cNvPr>
          <p:cNvPicPr>
            <a:picLocks noChangeAspect="1"/>
          </p:cNvPicPr>
          <p:nvPr/>
        </p:nvPicPr>
        <p:blipFill>
          <a:blip r:embed="rId3">
            <a:alphaModFix/>
          </a:blip>
          <a:srcRect l="7931" t="11330" r="3353"/>
          <a:stretch>
            <a:fillRect/>
          </a:stretch>
        </p:blipFill>
        <p:spPr>
          <a:xfrm>
            <a:off x="641953" y="1766620"/>
            <a:ext cx="9932033" cy="3970753"/>
          </a:xfrm>
          <a:prstGeom prst="rect">
            <a:avLst/>
          </a:prstGeom>
        </p:spPr>
      </p:pic>
      <p:grpSp>
        <p:nvGrpSpPr>
          <p:cNvPr id="5" name="Group 4">
            <a:extLst>
              <a:ext uri="{FF2B5EF4-FFF2-40B4-BE49-F238E27FC236}">
                <a16:creationId xmlns:a16="http://schemas.microsoft.com/office/drawing/2014/main" id="{663C0D6C-843B-25B9-EB95-6E43388028D9}"/>
              </a:ext>
            </a:extLst>
          </p:cNvPr>
          <p:cNvGrpSpPr/>
          <p:nvPr/>
        </p:nvGrpSpPr>
        <p:grpSpPr>
          <a:xfrm>
            <a:off x="1182919" y="1626189"/>
            <a:ext cx="10916833" cy="4396695"/>
            <a:chOff x="1257531" y="1754777"/>
            <a:chExt cx="10916833" cy="4396695"/>
          </a:xfrm>
        </p:grpSpPr>
        <p:grpSp>
          <p:nvGrpSpPr>
            <p:cNvPr id="6" name="Group 5">
              <a:extLst>
                <a:ext uri="{FF2B5EF4-FFF2-40B4-BE49-F238E27FC236}">
                  <a16:creationId xmlns:a16="http://schemas.microsoft.com/office/drawing/2014/main" id="{688FA095-A0A6-5761-865C-C1499934F85E}"/>
                </a:ext>
              </a:extLst>
            </p:cNvPr>
            <p:cNvGrpSpPr/>
            <p:nvPr/>
          </p:nvGrpSpPr>
          <p:grpSpPr>
            <a:xfrm>
              <a:off x="1257531" y="1754777"/>
              <a:ext cx="10916833" cy="4396695"/>
              <a:chOff x="1257531" y="1720904"/>
              <a:chExt cx="10916833" cy="4396695"/>
            </a:xfrm>
          </p:grpSpPr>
          <p:sp>
            <p:nvSpPr>
              <p:cNvPr id="63" name="Triangle 62">
                <a:extLst>
                  <a:ext uri="{FF2B5EF4-FFF2-40B4-BE49-F238E27FC236}">
                    <a16:creationId xmlns:a16="http://schemas.microsoft.com/office/drawing/2014/main" id="{F3D64A5C-410E-EAB1-0050-198295C814D8}"/>
                  </a:ext>
                </a:extLst>
              </p:cNvPr>
              <p:cNvSpPr>
                <a:spLocks noChangeAspect="1"/>
              </p:cNvSpPr>
              <p:nvPr/>
            </p:nvSpPr>
            <p:spPr>
              <a:xfrm flipV="1">
                <a:off x="3994709" y="549634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70" name="Group 69">
                <a:extLst>
                  <a:ext uri="{FF2B5EF4-FFF2-40B4-BE49-F238E27FC236}">
                    <a16:creationId xmlns:a16="http://schemas.microsoft.com/office/drawing/2014/main" id="{752404EE-58AB-48C9-4DEE-5FBD258DA472}"/>
                  </a:ext>
                </a:extLst>
              </p:cNvPr>
              <p:cNvGrpSpPr/>
              <p:nvPr/>
            </p:nvGrpSpPr>
            <p:grpSpPr>
              <a:xfrm>
                <a:off x="5963863" y="5637611"/>
                <a:ext cx="744403" cy="414338"/>
                <a:chOff x="4973280" y="5801366"/>
                <a:chExt cx="744403" cy="667295"/>
              </a:xfrm>
            </p:grpSpPr>
            <p:sp>
              <p:nvSpPr>
                <p:cNvPr id="120" name="Triangle 119">
                  <a:extLst>
                    <a:ext uri="{FF2B5EF4-FFF2-40B4-BE49-F238E27FC236}">
                      <a16:creationId xmlns:a16="http://schemas.microsoft.com/office/drawing/2014/main" id="{2366430E-F498-EBF4-A9FD-E3A4141A3B84}"/>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FFFFFF"/>
                    </a:solidFill>
                    <a:effectLst/>
                    <a:uLnTx/>
                    <a:uFillTx/>
                    <a:latin typeface="Calibri"/>
                    <a:ea typeface="+mn-ea"/>
                    <a:cs typeface="+mn-cs"/>
                  </a:endParaRPr>
                </a:p>
              </p:txBody>
            </p:sp>
            <p:sp>
              <p:nvSpPr>
                <p:cNvPr id="121" name="TextBox 120">
                  <a:extLst>
                    <a:ext uri="{FF2B5EF4-FFF2-40B4-BE49-F238E27FC236}">
                      <a16:creationId xmlns:a16="http://schemas.microsoft.com/office/drawing/2014/main" id="{AA73C901-ACA4-C4C4-F4CA-92E7A9E5ED4C}"/>
                    </a:ext>
                  </a:extLst>
                </p:cNvPr>
                <p:cNvSpPr txBox="1"/>
                <p:nvPr/>
              </p:nvSpPr>
              <p:spPr>
                <a:xfrm>
                  <a:off x="4973280" y="5824280"/>
                  <a:ext cx="744403" cy="644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Calibri"/>
                      <a:ea typeface="+mn-ea"/>
                      <a:cs typeface="+mn-cs"/>
                    </a:rPr>
                    <a:t>LHCb</a:t>
                  </a:r>
                </a:p>
              </p:txBody>
            </p:sp>
          </p:grpSp>
          <p:grpSp>
            <p:nvGrpSpPr>
              <p:cNvPr id="71" name="Group 70">
                <a:extLst>
                  <a:ext uri="{FF2B5EF4-FFF2-40B4-BE49-F238E27FC236}">
                    <a16:creationId xmlns:a16="http://schemas.microsoft.com/office/drawing/2014/main" id="{F16A5090-B24E-C564-F759-4AF38D9E54D5}"/>
                  </a:ext>
                </a:extLst>
              </p:cNvPr>
              <p:cNvGrpSpPr/>
              <p:nvPr/>
            </p:nvGrpSpPr>
            <p:grpSpPr>
              <a:xfrm>
                <a:off x="1752344" y="4857896"/>
                <a:ext cx="894376" cy="443350"/>
                <a:chOff x="1688068" y="5274592"/>
                <a:chExt cx="894376" cy="443350"/>
              </a:xfrm>
            </p:grpSpPr>
            <p:sp>
              <p:nvSpPr>
                <p:cNvPr id="118" name="Triangle 117">
                  <a:extLst>
                    <a:ext uri="{FF2B5EF4-FFF2-40B4-BE49-F238E27FC236}">
                      <a16:creationId xmlns:a16="http://schemas.microsoft.com/office/drawing/2014/main" id="{259EC318-8D57-C5D8-4C1C-9E502F1D9B88}"/>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FFFFFF"/>
                    </a:solidFill>
                    <a:effectLst/>
                    <a:uLnTx/>
                    <a:uFillTx/>
                    <a:latin typeface="Calibri"/>
                    <a:ea typeface="+mn-ea"/>
                    <a:cs typeface="+mn-cs"/>
                  </a:endParaRPr>
                </a:p>
              </p:txBody>
            </p:sp>
            <p:sp>
              <p:nvSpPr>
                <p:cNvPr id="119" name="TextBox 118">
                  <a:extLst>
                    <a:ext uri="{FF2B5EF4-FFF2-40B4-BE49-F238E27FC236}">
                      <a16:creationId xmlns:a16="http://schemas.microsoft.com/office/drawing/2014/main" id="{E02403BC-C2AA-83AF-07DE-726355ABB9C2}"/>
                    </a:ext>
                  </a:extLst>
                </p:cNvPr>
                <p:cNvSpPr txBox="1"/>
                <p:nvPr/>
              </p:nvSpPr>
              <p:spPr>
                <a:xfrm>
                  <a:off x="1688068" y="5317832"/>
                  <a:ext cx="8943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Calibri"/>
                      <a:ea typeface="+mn-ea"/>
                      <a:cs typeface="+mn-cs"/>
                    </a:rPr>
                    <a:t>ALICE</a:t>
                  </a:r>
                </a:p>
              </p:txBody>
            </p:sp>
          </p:grpSp>
          <p:cxnSp>
            <p:nvCxnSpPr>
              <p:cNvPr id="72" name="Straight Arrow Connector 71">
                <a:extLst>
                  <a:ext uri="{FF2B5EF4-FFF2-40B4-BE49-F238E27FC236}">
                    <a16:creationId xmlns:a16="http://schemas.microsoft.com/office/drawing/2014/main" id="{D86B205B-923F-D123-B94B-BBFEDF0F98A6}"/>
                  </a:ext>
                </a:extLst>
              </p:cNvPr>
              <p:cNvCxnSpPr>
                <a:cxnSpLocks/>
              </p:cNvCxnSpPr>
              <p:nvPr/>
            </p:nvCxnSpPr>
            <p:spPr>
              <a:xfrm>
                <a:off x="2047695" y="4945059"/>
                <a:ext cx="1733519" cy="0"/>
              </a:xfrm>
              <a:prstGeom prst="straightConnector1">
                <a:avLst/>
              </a:prstGeom>
              <a:ln w="12700">
                <a:solidFill>
                  <a:schemeClr val="bg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168F8002-D272-8BF2-FBC9-497096651E27}"/>
                  </a:ext>
                </a:extLst>
              </p:cNvPr>
              <p:cNvSpPr txBox="1"/>
              <p:nvPr/>
            </p:nvSpPr>
            <p:spPr>
              <a:xfrm>
                <a:off x="2073258" y="4670664"/>
                <a:ext cx="166103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a:ln>
                      <a:noFill/>
                    </a:ln>
                    <a:solidFill>
                      <a:srgbClr val="FFFFFF"/>
                    </a:solidFill>
                    <a:effectLst/>
                    <a:uLnTx/>
                    <a:uFillTx/>
                    <a:latin typeface="Helvetica Light" charset="0"/>
                    <a:ea typeface="Helvetica Light" charset="0"/>
                    <a:cs typeface="Helvetica Light" charset="0"/>
                    <a:sym typeface="Wingdings" pitchFamily="2" charset="2"/>
                  </a:rPr>
                  <a:t>~8h luminosity levelling</a:t>
                </a:r>
              </a:p>
            </p:txBody>
          </p:sp>
          <p:sp>
            <p:nvSpPr>
              <p:cNvPr id="78" name="Rectangle 77">
                <a:extLst>
                  <a:ext uri="{FF2B5EF4-FFF2-40B4-BE49-F238E27FC236}">
                    <a16:creationId xmlns:a16="http://schemas.microsoft.com/office/drawing/2014/main" id="{3BD1C839-7B33-D569-D463-E7231B3630A8}"/>
                  </a:ext>
                </a:extLst>
              </p:cNvPr>
              <p:cNvSpPr/>
              <p:nvPr/>
            </p:nvSpPr>
            <p:spPr>
              <a:xfrm>
                <a:off x="1257531" y="5883106"/>
                <a:ext cx="1623233" cy="176762"/>
              </a:xfrm>
              <a:prstGeom prst="rect">
                <a:avLst/>
              </a:prstGeom>
              <a:solidFill>
                <a:schemeClr val="tx2">
                  <a:lumMod val="20000"/>
                  <a:lumOff val="80000"/>
                  <a:alpha val="49043"/>
                </a:schemeClr>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79" name="Rectangle 78">
                <a:extLst>
                  <a:ext uri="{FF2B5EF4-FFF2-40B4-BE49-F238E27FC236}">
                    <a16:creationId xmlns:a16="http://schemas.microsoft.com/office/drawing/2014/main" id="{0FA3E85E-B78B-6FCE-75B5-C7A697C2249A}"/>
                  </a:ext>
                </a:extLst>
              </p:cNvPr>
              <p:cNvSpPr/>
              <p:nvPr/>
            </p:nvSpPr>
            <p:spPr>
              <a:xfrm>
                <a:off x="2930287" y="5881386"/>
                <a:ext cx="1167905" cy="178481"/>
              </a:xfrm>
              <a:prstGeom prst="rect">
                <a:avLst/>
              </a:prstGeom>
              <a:solidFill>
                <a:schemeClr val="bg1">
                  <a:lumMod val="85000"/>
                  <a:alpha val="49043"/>
                </a:schemeClr>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80" name="Rectangle 79">
                <a:extLst>
                  <a:ext uri="{FF2B5EF4-FFF2-40B4-BE49-F238E27FC236}">
                    <a16:creationId xmlns:a16="http://schemas.microsoft.com/office/drawing/2014/main" id="{3EEB7300-1932-2F65-5C64-A697D4BA8E34}"/>
                  </a:ext>
                </a:extLst>
              </p:cNvPr>
              <p:cNvSpPr/>
              <p:nvPr/>
            </p:nvSpPr>
            <p:spPr>
              <a:xfrm>
                <a:off x="4160111" y="5881387"/>
                <a:ext cx="2172715" cy="178480"/>
              </a:xfrm>
              <a:prstGeom prst="rect">
                <a:avLst/>
              </a:prstGeom>
              <a:solidFill>
                <a:schemeClr val="tx2">
                  <a:lumMod val="20000"/>
                  <a:lumOff val="80000"/>
                  <a:alpha val="49043"/>
                </a:schemeClr>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81" name="Rectangle 80">
                <a:extLst>
                  <a:ext uri="{FF2B5EF4-FFF2-40B4-BE49-F238E27FC236}">
                    <a16:creationId xmlns:a16="http://schemas.microsoft.com/office/drawing/2014/main" id="{D8304C0A-0F36-809B-6F72-D4E8E3C7DD95}"/>
                  </a:ext>
                </a:extLst>
              </p:cNvPr>
              <p:cNvSpPr/>
              <p:nvPr/>
            </p:nvSpPr>
            <p:spPr>
              <a:xfrm>
                <a:off x="6372962" y="5883106"/>
                <a:ext cx="1749613" cy="176762"/>
              </a:xfrm>
              <a:prstGeom prst="rect">
                <a:avLst/>
              </a:prstGeom>
              <a:solidFill>
                <a:schemeClr val="bg1">
                  <a:lumMod val="85000"/>
                  <a:alpha val="49043"/>
                </a:schemeClr>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82" name="Rectangle 81">
                <a:extLst>
                  <a:ext uri="{FF2B5EF4-FFF2-40B4-BE49-F238E27FC236}">
                    <a16:creationId xmlns:a16="http://schemas.microsoft.com/office/drawing/2014/main" id="{B72F2CA5-DD18-3A2D-C7E9-820A847BA6A6}"/>
                  </a:ext>
                </a:extLst>
              </p:cNvPr>
              <p:cNvSpPr/>
              <p:nvPr/>
            </p:nvSpPr>
            <p:spPr>
              <a:xfrm>
                <a:off x="8172099" y="5876268"/>
                <a:ext cx="2283561" cy="183600"/>
              </a:xfrm>
              <a:prstGeom prst="rect">
                <a:avLst/>
              </a:prstGeom>
              <a:solidFill>
                <a:schemeClr val="tx2">
                  <a:lumMod val="20000"/>
                  <a:lumOff val="80000"/>
                  <a:alpha val="49043"/>
                </a:schemeClr>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83" name="TextBox 82">
                <a:extLst>
                  <a:ext uri="{FF2B5EF4-FFF2-40B4-BE49-F238E27FC236}">
                    <a16:creationId xmlns:a16="http://schemas.microsoft.com/office/drawing/2014/main" id="{B8BF35EC-E0A5-D9CE-23C4-4D02A1A3B3D0}"/>
                  </a:ext>
                </a:extLst>
              </p:cNvPr>
              <p:cNvSpPr txBox="1"/>
              <p:nvPr/>
            </p:nvSpPr>
            <p:spPr>
              <a:xfrm>
                <a:off x="1257531" y="4901136"/>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a:ln>
                      <a:noFill/>
                    </a:ln>
                    <a:solidFill>
                      <a:srgbClr val="008001"/>
                    </a:solidFill>
                    <a:effectLst/>
                    <a:uLnTx/>
                    <a:uFillTx/>
                    <a:latin typeface="Helvetica" pitchFamily="2" charset="0"/>
                    <a:ea typeface="Helvetica Light" charset="0"/>
                    <a:cs typeface="Helvetica Light" charset="0"/>
                    <a:sym typeface="Wingdings" pitchFamily="2" charset="2"/>
                  </a:rPr>
                  <a:t>2010</a:t>
                </a:r>
              </a:p>
            </p:txBody>
          </p:sp>
          <p:sp>
            <p:nvSpPr>
              <p:cNvPr id="84" name="TextBox 83">
                <a:extLst>
                  <a:ext uri="{FF2B5EF4-FFF2-40B4-BE49-F238E27FC236}">
                    <a16:creationId xmlns:a16="http://schemas.microsoft.com/office/drawing/2014/main" id="{3491142E-6349-F7DD-6201-21E03C365EBF}"/>
                  </a:ext>
                </a:extLst>
              </p:cNvPr>
              <p:cNvSpPr txBox="1"/>
              <p:nvPr/>
            </p:nvSpPr>
            <p:spPr>
              <a:xfrm>
                <a:off x="1756129" y="4847834"/>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a:ln>
                      <a:noFill/>
                    </a:ln>
                    <a:solidFill>
                      <a:srgbClr val="E70000"/>
                    </a:solidFill>
                    <a:effectLst/>
                    <a:uLnTx/>
                    <a:uFillTx/>
                    <a:latin typeface="Helvetica" pitchFamily="2" charset="0"/>
                    <a:ea typeface="Helvetica Light" charset="0"/>
                    <a:cs typeface="Helvetica Light" charset="0"/>
                    <a:sym typeface="Wingdings" pitchFamily="2" charset="2"/>
                  </a:rPr>
                  <a:t>2011</a:t>
                </a:r>
              </a:p>
            </p:txBody>
          </p:sp>
          <p:sp>
            <p:nvSpPr>
              <p:cNvPr id="85" name="TextBox 84">
                <a:extLst>
                  <a:ext uri="{FF2B5EF4-FFF2-40B4-BE49-F238E27FC236}">
                    <a16:creationId xmlns:a16="http://schemas.microsoft.com/office/drawing/2014/main" id="{18B69C5F-C9EB-CE28-FEB1-BEE943EACD31}"/>
                  </a:ext>
                </a:extLst>
              </p:cNvPr>
              <p:cNvSpPr txBox="1"/>
              <p:nvPr/>
            </p:nvSpPr>
            <p:spPr>
              <a:xfrm>
                <a:off x="2334917" y="4743504"/>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0000FF"/>
                    </a:solidFill>
                    <a:effectLst/>
                    <a:uLnTx/>
                    <a:uFillTx/>
                    <a:latin typeface="Helvetica" pitchFamily="2" charset="0"/>
                    <a:ea typeface="Helvetica Light" charset="0"/>
                    <a:cs typeface="Helvetica Light" charset="0"/>
                    <a:sym typeface="Wingdings" pitchFamily="2" charset="2"/>
                  </a:rPr>
                  <a:t>2012</a:t>
                </a:r>
              </a:p>
            </p:txBody>
          </p:sp>
          <p:sp>
            <p:nvSpPr>
              <p:cNvPr id="86" name="TextBox 85">
                <a:extLst>
                  <a:ext uri="{FF2B5EF4-FFF2-40B4-BE49-F238E27FC236}">
                    <a16:creationId xmlns:a16="http://schemas.microsoft.com/office/drawing/2014/main" id="{363262DA-3A77-BA2B-D21F-C76007FFD2E5}"/>
                  </a:ext>
                </a:extLst>
              </p:cNvPr>
              <p:cNvSpPr txBox="1"/>
              <p:nvPr/>
            </p:nvSpPr>
            <p:spPr>
              <a:xfrm>
                <a:off x="4103315" y="4628370"/>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7E007E"/>
                    </a:solidFill>
                    <a:effectLst/>
                    <a:uLnTx/>
                    <a:uFillTx/>
                    <a:latin typeface="Helvetica" pitchFamily="2" charset="0"/>
                    <a:ea typeface="Helvetica Light" charset="0"/>
                    <a:cs typeface="Helvetica Light" charset="0"/>
                    <a:sym typeface="Wingdings" pitchFamily="2" charset="2"/>
                  </a:rPr>
                  <a:t>2015</a:t>
                </a:r>
              </a:p>
            </p:txBody>
          </p:sp>
          <p:sp>
            <p:nvSpPr>
              <p:cNvPr id="87" name="TextBox 86">
                <a:extLst>
                  <a:ext uri="{FF2B5EF4-FFF2-40B4-BE49-F238E27FC236}">
                    <a16:creationId xmlns:a16="http://schemas.microsoft.com/office/drawing/2014/main" id="{376567FE-6DA7-6E46-30EC-E494181D7C14}"/>
                  </a:ext>
                </a:extLst>
              </p:cNvPr>
              <p:cNvSpPr txBox="1"/>
              <p:nvPr/>
            </p:nvSpPr>
            <p:spPr>
              <a:xfrm>
                <a:off x="4680913" y="4449636"/>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a:ln>
                      <a:noFill/>
                    </a:ln>
                    <a:solidFill>
                      <a:srgbClr val="FFA500"/>
                    </a:solidFill>
                    <a:effectLst/>
                    <a:uLnTx/>
                    <a:uFillTx/>
                    <a:latin typeface="Helvetica" pitchFamily="2" charset="0"/>
                    <a:ea typeface="Helvetica Light" charset="0"/>
                    <a:cs typeface="Helvetica Light" charset="0"/>
                    <a:sym typeface="Wingdings" pitchFamily="2" charset="2"/>
                  </a:rPr>
                  <a:t>2016</a:t>
                </a:r>
              </a:p>
            </p:txBody>
          </p:sp>
          <p:sp>
            <p:nvSpPr>
              <p:cNvPr id="88" name="TextBox 87">
                <a:extLst>
                  <a:ext uri="{FF2B5EF4-FFF2-40B4-BE49-F238E27FC236}">
                    <a16:creationId xmlns:a16="http://schemas.microsoft.com/office/drawing/2014/main" id="{BF1F9DB3-2D84-4339-84B6-3AF11C311B40}"/>
                  </a:ext>
                </a:extLst>
              </p:cNvPr>
              <p:cNvSpPr txBox="1"/>
              <p:nvPr/>
            </p:nvSpPr>
            <p:spPr>
              <a:xfrm>
                <a:off x="5273148" y="4152495"/>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02BFFF"/>
                    </a:solidFill>
                    <a:effectLst/>
                    <a:uLnTx/>
                    <a:uFillTx/>
                    <a:latin typeface="Helvetica" pitchFamily="2" charset="0"/>
                    <a:ea typeface="Helvetica Light" charset="0"/>
                    <a:cs typeface="Helvetica Light" charset="0"/>
                    <a:sym typeface="Wingdings" pitchFamily="2" charset="2"/>
                  </a:rPr>
                  <a:t>2017</a:t>
                </a:r>
              </a:p>
            </p:txBody>
          </p:sp>
          <p:sp>
            <p:nvSpPr>
              <p:cNvPr id="89" name="TextBox 88">
                <a:extLst>
                  <a:ext uri="{FF2B5EF4-FFF2-40B4-BE49-F238E27FC236}">
                    <a16:creationId xmlns:a16="http://schemas.microsoft.com/office/drawing/2014/main" id="{6BFA968F-D600-5AB4-642E-0D4EBEE2CFF0}"/>
                  </a:ext>
                </a:extLst>
              </p:cNvPr>
              <p:cNvSpPr txBox="1"/>
              <p:nvPr/>
            </p:nvSpPr>
            <p:spPr>
              <a:xfrm>
                <a:off x="5833971" y="3818688"/>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000080"/>
                    </a:solidFill>
                    <a:effectLst/>
                    <a:uLnTx/>
                    <a:uFillTx/>
                    <a:latin typeface="Helvetica" pitchFamily="2" charset="0"/>
                    <a:ea typeface="Helvetica Light" charset="0"/>
                    <a:cs typeface="Helvetica Light" charset="0"/>
                    <a:sym typeface="Wingdings" pitchFamily="2" charset="2"/>
                  </a:rPr>
                  <a:t>2018</a:t>
                </a:r>
              </a:p>
            </p:txBody>
          </p:sp>
          <p:sp>
            <p:nvSpPr>
              <p:cNvPr id="90" name="TextBox 89">
                <a:extLst>
                  <a:ext uri="{FF2B5EF4-FFF2-40B4-BE49-F238E27FC236}">
                    <a16:creationId xmlns:a16="http://schemas.microsoft.com/office/drawing/2014/main" id="{14C6C75D-E7DC-6631-A9E9-4C2C25209D69}"/>
                  </a:ext>
                </a:extLst>
              </p:cNvPr>
              <p:cNvSpPr txBox="1"/>
              <p:nvPr/>
            </p:nvSpPr>
            <p:spPr>
              <a:xfrm>
                <a:off x="8197241" y="3606360"/>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A5292A"/>
                    </a:solidFill>
                    <a:effectLst/>
                    <a:uLnTx/>
                    <a:uFillTx/>
                    <a:latin typeface="Helvetica" pitchFamily="2" charset="0"/>
                    <a:ea typeface="Helvetica Light" charset="0"/>
                    <a:cs typeface="Helvetica Light" charset="0"/>
                    <a:sym typeface="Wingdings" pitchFamily="2" charset="2"/>
                  </a:rPr>
                  <a:t>2022</a:t>
                </a:r>
              </a:p>
            </p:txBody>
          </p:sp>
          <p:sp>
            <p:nvSpPr>
              <p:cNvPr id="91" name="TextBox 90">
                <a:extLst>
                  <a:ext uri="{FF2B5EF4-FFF2-40B4-BE49-F238E27FC236}">
                    <a16:creationId xmlns:a16="http://schemas.microsoft.com/office/drawing/2014/main" id="{C9BB1987-6146-E3B7-6139-F5A0E862B9E6}"/>
                  </a:ext>
                </a:extLst>
              </p:cNvPr>
              <p:cNvSpPr txBox="1"/>
              <p:nvPr/>
            </p:nvSpPr>
            <p:spPr>
              <a:xfrm>
                <a:off x="9333061" y="2781479"/>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Helvetica" pitchFamily="2" charset="0"/>
                    <a:ea typeface="Helvetica Light" charset="0"/>
                    <a:cs typeface="Helvetica Light" charset="0"/>
                    <a:sym typeface="Wingdings" pitchFamily="2" charset="2"/>
                  </a:rPr>
                  <a:t>2024</a:t>
                </a:r>
              </a:p>
            </p:txBody>
          </p:sp>
          <p:sp>
            <p:nvSpPr>
              <p:cNvPr id="92" name="TextBox 91">
                <a:extLst>
                  <a:ext uri="{FF2B5EF4-FFF2-40B4-BE49-F238E27FC236}">
                    <a16:creationId xmlns:a16="http://schemas.microsoft.com/office/drawing/2014/main" id="{8B92F4CB-353C-E07B-22E7-B43C12BCF7DB}"/>
                  </a:ext>
                </a:extLst>
              </p:cNvPr>
              <p:cNvSpPr txBox="1"/>
              <p:nvPr/>
            </p:nvSpPr>
            <p:spPr>
              <a:xfrm>
                <a:off x="5021750" y="1720904"/>
                <a:ext cx="5551264"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300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Helvetica" pitchFamily="2" charset="0"/>
                    <a:ea typeface="Helvetica Light" charset="0"/>
                    <a:cs typeface="Helvetica Light" charset="0"/>
                    <a:sym typeface="Wingdings" pitchFamily="2" charset="2"/>
                  </a:rPr>
                  <a:t>Total delivered luminosity (ATLAS, CMS): 515 fb</a:t>
                </a:r>
                <a:r>
                  <a:rPr kumimoji="0" lang="en-GB" sz="1200" b="1" i="0" u="none" strike="noStrike" kern="1200" cap="none" spc="0" normalizeH="0" baseline="30000" noProof="0" dirty="0">
                    <a:ln>
                      <a:noFill/>
                    </a:ln>
                    <a:solidFill>
                      <a:srgbClr val="000000"/>
                    </a:solidFill>
                    <a:effectLst/>
                    <a:uLnTx/>
                    <a:uFillTx/>
                    <a:latin typeface="Helvetica" pitchFamily="2" charset="0"/>
                    <a:ea typeface="Helvetica Light" charset="0"/>
                    <a:cs typeface="Helvetica Light" charset="0"/>
                    <a:sym typeface="Wingdings" pitchFamily="2" charset="2"/>
                  </a:rPr>
                  <a:t>–1</a:t>
                </a:r>
                <a:r>
                  <a:rPr kumimoji="0" lang="en-GB" sz="1200" b="1" i="0" u="none" strike="noStrike" kern="1200" cap="none" spc="0" normalizeH="0" baseline="0" noProof="0" dirty="0">
                    <a:ln>
                      <a:noFill/>
                    </a:ln>
                    <a:solidFill>
                      <a:srgbClr val="000000"/>
                    </a:solidFill>
                    <a:effectLst/>
                    <a:uLnTx/>
                    <a:uFillTx/>
                    <a:latin typeface="Helvetica" pitchFamily="2" charset="0"/>
                    <a:ea typeface="Helvetica Light" charset="0"/>
                    <a:cs typeface="Helvetica Light" charset="0"/>
                    <a:sym typeface="Wingdings" pitchFamily="2" charset="2"/>
                  </a:rPr>
                  <a:t> (&gt; 3 × Run-2, 164 fb</a:t>
                </a:r>
                <a:r>
                  <a:rPr kumimoji="0" lang="en-GB" sz="1200" b="1" i="0" u="none" strike="noStrike" kern="1200" cap="none" spc="0" normalizeH="0" baseline="30000" noProof="0" dirty="0">
                    <a:ln>
                      <a:noFill/>
                    </a:ln>
                    <a:solidFill>
                      <a:srgbClr val="000000"/>
                    </a:solidFill>
                    <a:effectLst/>
                    <a:uLnTx/>
                    <a:uFillTx/>
                    <a:latin typeface="Helvetica" pitchFamily="2" charset="0"/>
                    <a:ea typeface="Helvetica Light" charset="0"/>
                    <a:cs typeface="Helvetica Light" charset="0"/>
                    <a:sym typeface="Wingdings" pitchFamily="2" charset="2"/>
                  </a:rPr>
                  <a:t>–1</a:t>
                </a:r>
                <a:r>
                  <a:rPr kumimoji="0" lang="en-GB" sz="1200" b="1" i="0" u="none" strike="noStrike" kern="1200" cap="none" spc="0" normalizeH="0" baseline="0" noProof="0" dirty="0">
                    <a:ln>
                      <a:noFill/>
                    </a:ln>
                    <a:solidFill>
                      <a:srgbClr val="000000"/>
                    </a:solidFill>
                    <a:effectLst/>
                    <a:uLnTx/>
                    <a:uFillTx/>
                    <a:latin typeface="Helvetica" pitchFamily="2" charset="0"/>
                    <a:ea typeface="Helvetica Light" charset="0"/>
                    <a:cs typeface="Helvetica Light" charset="0"/>
                    <a:sym typeface="Wingdings" pitchFamily="2" charset="2"/>
                  </a:rPr>
                  <a:t>)</a:t>
                </a:r>
                <a:endParaRPr kumimoji="0" lang="en-GB" sz="1200" b="1" i="0" u="none" strike="noStrike" kern="1200" cap="none" spc="0" normalizeH="0" baseline="30000" noProof="0" dirty="0">
                  <a:ln>
                    <a:noFill/>
                  </a:ln>
                  <a:solidFill>
                    <a:srgbClr val="000000"/>
                  </a:solidFill>
                  <a:effectLst/>
                  <a:uLnTx/>
                  <a:uFillTx/>
                  <a:latin typeface="Helvetica" pitchFamily="2" charset="0"/>
                  <a:ea typeface="Helvetica Light" charset="0"/>
                  <a:cs typeface="Helvetica Light" charset="0"/>
                  <a:sym typeface="Wingdings" pitchFamily="2" charset="2"/>
                </a:endParaRPr>
              </a:p>
            </p:txBody>
          </p:sp>
          <p:sp>
            <p:nvSpPr>
              <p:cNvPr id="93" name="TextBox 92">
                <a:extLst>
                  <a:ext uri="{FF2B5EF4-FFF2-40B4-BE49-F238E27FC236}">
                    <a16:creationId xmlns:a16="http://schemas.microsoft.com/office/drawing/2014/main" id="{EB376A8E-2EDB-1A5B-6C42-423E282BF4D3}"/>
                  </a:ext>
                </a:extLst>
              </p:cNvPr>
              <p:cNvSpPr txBox="1"/>
              <p:nvPr/>
            </p:nvSpPr>
            <p:spPr>
              <a:xfrm>
                <a:off x="1376692" y="5855989"/>
                <a:ext cx="1383712"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rPr>
                  <a:t>Run 1 (2010–2012)</a:t>
                </a:r>
              </a:p>
            </p:txBody>
          </p:sp>
          <p:sp>
            <p:nvSpPr>
              <p:cNvPr id="94" name="TextBox 93">
                <a:extLst>
                  <a:ext uri="{FF2B5EF4-FFF2-40B4-BE49-F238E27FC236}">
                    <a16:creationId xmlns:a16="http://schemas.microsoft.com/office/drawing/2014/main" id="{11B4696E-A5D9-962C-2CAD-BFA8252DE184}"/>
                  </a:ext>
                </a:extLst>
              </p:cNvPr>
              <p:cNvSpPr txBox="1"/>
              <p:nvPr/>
            </p:nvSpPr>
            <p:spPr>
              <a:xfrm>
                <a:off x="2894766" y="5854689"/>
                <a:ext cx="1229824"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Helvetica" pitchFamily="2" charset="0"/>
                    <a:ea typeface="Helvetica Light" charset="0"/>
                    <a:cs typeface="Helvetica Light" charset="0"/>
                    <a:sym typeface="Wingdings" pitchFamily="2" charset="2"/>
                  </a:rPr>
                  <a:t>LS1 (2013–2015)</a:t>
                </a:r>
              </a:p>
            </p:txBody>
          </p:sp>
          <p:sp>
            <p:nvSpPr>
              <p:cNvPr id="95" name="TextBox 94">
                <a:extLst>
                  <a:ext uri="{FF2B5EF4-FFF2-40B4-BE49-F238E27FC236}">
                    <a16:creationId xmlns:a16="http://schemas.microsoft.com/office/drawing/2014/main" id="{1C4E5943-A6E0-DA06-DD8C-1FF7F613F173}"/>
                  </a:ext>
                </a:extLst>
              </p:cNvPr>
              <p:cNvSpPr txBox="1"/>
              <p:nvPr/>
            </p:nvSpPr>
            <p:spPr>
              <a:xfrm>
                <a:off x="4174114" y="5854689"/>
                <a:ext cx="2149324"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Helvetica" pitchFamily="2" charset="0"/>
                    <a:ea typeface="Helvetica Light" charset="0"/>
                    <a:cs typeface="Helvetica Light" charset="0"/>
                    <a:sym typeface="Wingdings" pitchFamily="2" charset="2"/>
                  </a:rPr>
                  <a:t>Run 2 (2015–2018)</a:t>
                </a:r>
              </a:p>
            </p:txBody>
          </p:sp>
          <p:sp>
            <p:nvSpPr>
              <p:cNvPr id="96" name="TextBox 95">
                <a:extLst>
                  <a:ext uri="{FF2B5EF4-FFF2-40B4-BE49-F238E27FC236}">
                    <a16:creationId xmlns:a16="http://schemas.microsoft.com/office/drawing/2014/main" id="{E2080937-940E-80F6-56E6-EB7BA3223584}"/>
                  </a:ext>
                </a:extLst>
              </p:cNvPr>
              <p:cNvSpPr txBox="1"/>
              <p:nvPr/>
            </p:nvSpPr>
            <p:spPr>
              <a:xfrm>
                <a:off x="6372961" y="5853389"/>
                <a:ext cx="1740225"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Helvetica" pitchFamily="2" charset="0"/>
                    <a:ea typeface="Helvetica Light" charset="0"/>
                    <a:cs typeface="Helvetica Light" charset="0"/>
                    <a:sym typeface="Wingdings" pitchFamily="2" charset="2"/>
                  </a:rPr>
                  <a:t>LS2 (2019–2022)</a:t>
                </a:r>
              </a:p>
            </p:txBody>
          </p:sp>
          <p:sp>
            <p:nvSpPr>
              <p:cNvPr id="97" name="TextBox 96">
                <a:extLst>
                  <a:ext uri="{FF2B5EF4-FFF2-40B4-BE49-F238E27FC236}">
                    <a16:creationId xmlns:a16="http://schemas.microsoft.com/office/drawing/2014/main" id="{137F7C46-B804-EE42-15E7-EBB33ACEA8FC}"/>
                  </a:ext>
                </a:extLst>
              </p:cNvPr>
              <p:cNvSpPr txBox="1"/>
              <p:nvPr/>
            </p:nvSpPr>
            <p:spPr>
              <a:xfrm>
                <a:off x="8172099" y="5852722"/>
                <a:ext cx="2283561"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Helvetica" pitchFamily="2" charset="0"/>
                    <a:ea typeface="Helvetica Light" charset="0"/>
                    <a:cs typeface="Helvetica Light" charset="0"/>
                    <a:sym typeface="Wingdings" pitchFamily="2" charset="2"/>
                  </a:rPr>
                  <a:t>Run 3 (2022–2026)</a:t>
                </a:r>
              </a:p>
            </p:txBody>
          </p:sp>
          <p:cxnSp>
            <p:nvCxnSpPr>
              <p:cNvPr id="98" name="Straight Connector 97">
                <a:extLst>
                  <a:ext uri="{FF2B5EF4-FFF2-40B4-BE49-F238E27FC236}">
                    <a16:creationId xmlns:a16="http://schemas.microsoft.com/office/drawing/2014/main" id="{7FFCFA4C-D01C-31D7-205B-87557CD5E3E5}"/>
                  </a:ext>
                </a:extLst>
              </p:cNvPr>
              <p:cNvCxnSpPr/>
              <p:nvPr/>
            </p:nvCxnSpPr>
            <p:spPr>
              <a:xfrm flipV="1">
                <a:off x="5220109" y="2806867"/>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88D6034F-4A84-F62D-10DE-B51306006AC2}"/>
                  </a:ext>
                </a:extLst>
              </p:cNvPr>
              <p:cNvCxnSpPr/>
              <p:nvPr/>
            </p:nvCxnSpPr>
            <p:spPr>
              <a:xfrm flipV="1">
                <a:off x="6966465" y="2802083"/>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F0682C94-A441-FCC2-49FA-36AF188D4600}"/>
                  </a:ext>
                </a:extLst>
              </p:cNvPr>
              <p:cNvCxnSpPr/>
              <p:nvPr/>
            </p:nvCxnSpPr>
            <p:spPr>
              <a:xfrm flipV="1">
                <a:off x="5800166" y="2806867"/>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61FF3DB4-2CB6-05E4-C838-0817B3790DE2}"/>
                  </a:ext>
                </a:extLst>
              </p:cNvPr>
              <p:cNvCxnSpPr/>
              <p:nvPr/>
            </p:nvCxnSpPr>
            <p:spPr>
              <a:xfrm flipV="1">
                <a:off x="6372961" y="2802083"/>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385FFDEA-AFB3-22EE-01B0-440379413D8D}"/>
                  </a:ext>
                </a:extLst>
              </p:cNvPr>
              <p:cNvSpPr txBox="1"/>
              <p:nvPr/>
            </p:nvSpPr>
            <p:spPr>
              <a:xfrm>
                <a:off x="6646776" y="4791396"/>
                <a:ext cx="1370888"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200" b="0" i="0" u="none" strike="noStrike" kern="1200" cap="none" spc="0" normalizeH="0" baseline="0" noProof="0" dirty="0">
                    <a:ln>
                      <a:noFill/>
                    </a:ln>
                    <a:solidFill>
                      <a:srgbClr val="000000">
                        <a:lumMod val="75000"/>
                        <a:lumOff val="25000"/>
                      </a:srgbClr>
                    </a:solidFill>
                    <a:effectLst/>
                    <a:uLnTx/>
                    <a:uFillTx/>
                    <a:latin typeface="Helvetica Light" panose="020B0403020202020204" pitchFamily="34" charset="0"/>
                    <a:ea typeface="Helvetica Light" charset="0"/>
                    <a:cs typeface="Helvetica Light" charset="0"/>
                    <a:sym typeface="Wingdings" pitchFamily="2" charset="2"/>
                  </a:rPr>
                  <a:t>Long shutdown 2</a:t>
                </a:r>
              </a:p>
            </p:txBody>
          </p:sp>
          <p:cxnSp>
            <p:nvCxnSpPr>
              <p:cNvPr id="103" name="Straight Connector 102">
                <a:extLst>
                  <a:ext uri="{FF2B5EF4-FFF2-40B4-BE49-F238E27FC236}">
                    <a16:creationId xmlns:a16="http://schemas.microsoft.com/office/drawing/2014/main" id="{97CB9BEE-13E5-AE0B-66F1-68F0A7132269}"/>
                  </a:ext>
                </a:extLst>
              </p:cNvPr>
              <p:cNvCxnSpPr/>
              <p:nvPr/>
            </p:nvCxnSpPr>
            <p:spPr>
              <a:xfrm flipV="1">
                <a:off x="7546364" y="2809864"/>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DC7FE7B3-BD8A-035E-0177-6235736763A7}"/>
                  </a:ext>
                </a:extLst>
              </p:cNvPr>
              <p:cNvCxnSpPr>
                <a:cxnSpLocks/>
              </p:cNvCxnSpPr>
              <p:nvPr/>
            </p:nvCxnSpPr>
            <p:spPr>
              <a:xfrm flipV="1">
                <a:off x="9292720" y="1997903"/>
                <a:ext cx="0" cy="3189950"/>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BFB41741-B685-1F1B-BCA2-91A9D247783E}"/>
                  </a:ext>
                </a:extLst>
              </p:cNvPr>
              <p:cNvCxnSpPr/>
              <p:nvPr/>
            </p:nvCxnSpPr>
            <p:spPr>
              <a:xfrm flipV="1">
                <a:off x="8126421" y="2809864"/>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9A7C5114-CA77-1858-A8A2-54938C66A464}"/>
                  </a:ext>
                </a:extLst>
              </p:cNvPr>
              <p:cNvCxnSpPr/>
              <p:nvPr/>
            </p:nvCxnSpPr>
            <p:spPr>
              <a:xfrm flipV="1">
                <a:off x="8712663" y="2805080"/>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05C66045-9E84-85BB-04C6-C1CBE14F5B5D}"/>
                  </a:ext>
                </a:extLst>
              </p:cNvPr>
              <p:cNvCxnSpPr>
                <a:cxnSpLocks/>
              </p:cNvCxnSpPr>
              <p:nvPr/>
            </p:nvCxnSpPr>
            <p:spPr>
              <a:xfrm flipV="1">
                <a:off x="1721202" y="4255080"/>
                <a:ext cx="0" cy="926778"/>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8DADFB4D-054A-61B0-1E03-912F30A60FA5}"/>
                  </a:ext>
                </a:extLst>
              </p:cNvPr>
              <p:cNvCxnSpPr>
                <a:cxnSpLocks/>
              </p:cNvCxnSpPr>
              <p:nvPr/>
            </p:nvCxnSpPr>
            <p:spPr>
              <a:xfrm flipV="1">
                <a:off x="3467558" y="4255080"/>
                <a:ext cx="0" cy="921994"/>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0CCF7514-971A-D0A9-62F6-A2A02ADD885C}"/>
                  </a:ext>
                </a:extLst>
              </p:cNvPr>
              <p:cNvCxnSpPr>
                <a:cxnSpLocks/>
              </p:cNvCxnSpPr>
              <p:nvPr/>
            </p:nvCxnSpPr>
            <p:spPr>
              <a:xfrm flipV="1">
                <a:off x="2301259" y="4255080"/>
                <a:ext cx="0" cy="926778"/>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341B438A-8B5A-CBFB-B032-7D103BAB6645}"/>
                  </a:ext>
                </a:extLst>
              </p:cNvPr>
              <p:cNvCxnSpPr>
                <a:cxnSpLocks/>
              </p:cNvCxnSpPr>
              <p:nvPr/>
            </p:nvCxnSpPr>
            <p:spPr>
              <a:xfrm flipV="1">
                <a:off x="2887501" y="4255080"/>
                <a:ext cx="0" cy="921994"/>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513D1694-205D-91EB-C38F-672A8E4C4FB5}"/>
                  </a:ext>
                </a:extLst>
              </p:cNvPr>
              <p:cNvCxnSpPr>
                <a:cxnSpLocks/>
              </p:cNvCxnSpPr>
              <p:nvPr/>
            </p:nvCxnSpPr>
            <p:spPr>
              <a:xfrm flipV="1">
                <a:off x="4047457" y="4255080"/>
                <a:ext cx="0" cy="929775"/>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98B4D472-2233-4D14-5448-D84842BC8B3F}"/>
                  </a:ext>
                </a:extLst>
              </p:cNvPr>
              <p:cNvCxnSpPr/>
              <p:nvPr/>
            </p:nvCxnSpPr>
            <p:spPr>
              <a:xfrm flipV="1">
                <a:off x="4627514" y="2802082"/>
                <a:ext cx="0" cy="238277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3" name="TextBox 112">
                <a:extLst>
                  <a:ext uri="{FF2B5EF4-FFF2-40B4-BE49-F238E27FC236}">
                    <a16:creationId xmlns:a16="http://schemas.microsoft.com/office/drawing/2014/main" id="{AB44D76E-0FF6-873D-7FA1-78A1BB19EF64}"/>
                  </a:ext>
                </a:extLst>
              </p:cNvPr>
              <p:cNvSpPr txBox="1"/>
              <p:nvPr/>
            </p:nvSpPr>
            <p:spPr>
              <a:xfrm>
                <a:off x="8767126" y="3413509"/>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BA55D4"/>
                    </a:solidFill>
                    <a:effectLst/>
                    <a:uLnTx/>
                    <a:uFillTx/>
                    <a:latin typeface="Helvetica" pitchFamily="2" charset="0"/>
                    <a:ea typeface="Helvetica Light" charset="0"/>
                    <a:cs typeface="Helvetica Light" charset="0"/>
                    <a:sym typeface="Wingdings" pitchFamily="2" charset="2"/>
                  </a:rPr>
                  <a:t>2023</a:t>
                </a:r>
              </a:p>
            </p:txBody>
          </p:sp>
          <p:sp>
            <p:nvSpPr>
              <p:cNvPr id="114" name="TextBox 113">
                <a:extLst>
                  <a:ext uri="{FF2B5EF4-FFF2-40B4-BE49-F238E27FC236}">
                    <a16:creationId xmlns:a16="http://schemas.microsoft.com/office/drawing/2014/main" id="{8FD6D6D5-DB51-C46E-7406-F241AEF5B1B0}"/>
                  </a:ext>
                </a:extLst>
              </p:cNvPr>
              <p:cNvSpPr txBox="1"/>
              <p:nvPr/>
            </p:nvSpPr>
            <p:spPr>
              <a:xfrm>
                <a:off x="2925832" y="4843188"/>
                <a:ext cx="1370888"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200" b="0" i="0" u="none" strike="noStrike" kern="1200" cap="none" spc="0" normalizeH="0" baseline="0" noProof="0" dirty="0">
                    <a:ln>
                      <a:noFill/>
                    </a:ln>
                    <a:solidFill>
                      <a:srgbClr val="000000">
                        <a:lumMod val="75000"/>
                        <a:lumOff val="25000"/>
                      </a:srgbClr>
                    </a:solidFill>
                    <a:effectLst/>
                    <a:uLnTx/>
                    <a:uFillTx/>
                    <a:latin typeface="Helvetica Light" panose="020B0403020202020204" pitchFamily="34" charset="0"/>
                    <a:ea typeface="Helvetica Light" charset="0"/>
                    <a:cs typeface="Helvetica Light" charset="0"/>
                    <a:sym typeface="Wingdings" pitchFamily="2" charset="2"/>
                  </a:rPr>
                  <a:t>Long shutdown 1</a:t>
                </a:r>
              </a:p>
            </p:txBody>
          </p:sp>
          <p:sp>
            <p:nvSpPr>
              <p:cNvPr id="115" name="TextBox 114">
                <a:extLst>
                  <a:ext uri="{FF2B5EF4-FFF2-40B4-BE49-F238E27FC236}">
                    <a16:creationId xmlns:a16="http://schemas.microsoft.com/office/drawing/2014/main" id="{17E71F05-DDBB-6F08-AB92-120F3AF4A859}"/>
                  </a:ext>
                </a:extLst>
              </p:cNvPr>
              <p:cNvSpPr txBox="1"/>
              <p:nvPr/>
            </p:nvSpPr>
            <p:spPr>
              <a:xfrm>
                <a:off x="10505890" y="4787614"/>
                <a:ext cx="166847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200" b="0" i="0" u="none" strike="noStrike" kern="1200" cap="none" spc="0" normalizeH="0" baseline="0" noProof="0">
                    <a:ln>
                      <a:noFill/>
                    </a:ln>
                    <a:solidFill>
                      <a:srgbClr val="000000">
                        <a:lumMod val="75000"/>
                        <a:lumOff val="25000"/>
                      </a:srgbClr>
                    </a:solidFill>
                    <a:effectLst/>
                    <a:uLnTx/>
                    <a:uFillTx/>
                    <a:latin typeface="Helvetica Light" panose="020B0403020202020204" pitchFamily="34" charset="0"/>
                    <a:ea typeface="Helvetica Light" charset="0"/>
                    <a:cs typeface="Helvetica Light" charset="0"/>
                    <a:sym typeface="Wingdings" pitchFamily="2" charset="2"/>
                  </a:rPr>
                  <a:t>Mid 2026: Begin of Long shutdown 3</a:t>
                </a:r>
              </a:p>
            </p:txBody>
          </p:sp>
          <p:cxnSp>
            <p:nvCxnSpPr>
              <p:cNvPr id="116" name="Straight Connector 115">
                <a:extLst>
                  <a:ext uri="{FF2B5EF4-FFF2-40B4-BE49-F238E27FC236}">
                    <a16:creationId xmlns:a16="http://schemas.microsoft.com/office/drawing/2014/main" id="{ED9C7E4C-5A38-9CD9-D9A1-3F5FC1EC4636}"/>
                  </a:ext>
                </a:extLst>
              </p:cNvPr>
              <p:cNvCxnSpPr>
                <a:cxnSpLocks/>
              </p:cNvCxnSpPr>
              <p:nvPr/>
            </p:nvCxnSpPr>
            <p:spPr>
              <a:xfrm flipV="1">
                <a:off x="9875426" y="2002687"/>
                <a:ext cx="0" cy="3189950"/>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F3E0FA6F-E07A-4BFE-ACB8-BC178C15029A}"/>
                  </a:ext>
                </a:extLst>
              </p:cNvPr>
              <p:cNvSpPr txBox="1"/>
              <p:nvPr/>
            </p:nvSpPr>
            <p:spPr>
              <a:xfrm>
                <a:off x="9916548" y="2136873"/>
                <a:ext cx="4988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100" b="0" i="0" u="none" strike="noStrike" kern="1200" cap="none" spc="0" normalizeH="0" baseline="0" noProof="0" dirty="0">
                    <a:ln>
                      <a:noFill/>
                    </a:ln>
                    <a:solidFill>
                      <a:srgbClr val="9E7980"/>
                    </a:solidFill>
                    <a:effectLst/>
                    <a:uLnTx/>
                    <a:uFillTx/>
                    <a:latin typeface="Helvetica" pitchFamily="2" charset="0"/>
                    <a:ea typeface="Helvetica Light" charset="0"/>
                    <a:cs typeface="Helvetica Light" charset="0"/>
                    <a:sym typeface="Wingdings" pitchFamily="2" charset="2"/>
                  </a:rPr>
                  <a:t>2025</a:t>
                </a:r>
              </a:p>
            </p:txBody>
          </p:sp>
        </p:grpSp>
        <p:cxnSp>
          <p:nvCxnSpPr>
            <p:cNvPr id="7" name="Straight Connector 6">
              <a:extLst>
                <a:ext uri="{FF2B5EF4-FFF2-40B4-BE49-F238E27FC236}">
                  <a16:creationId xmlns:a16="http://schemas.microsoft.com/office/drawing/2014/main" id="{1B24C561-25D9-0D91-CB7E-5A4C3A4126DE}"/>
                </a:ext>
              </a:extLst>
            </p:cNvPr>
            <p:cNvCxnSpPr>
              <a:cxnSpLocks/>
            </p:cNvCxnSpPr>
            <p:nvPr/>
          </p:nvCxnSpPr>
          <p:spPr>
            <a:xfrm>
              <a:off x="1270394" y="3329874"/>
              <a:ext cx="893532" cy="0"/>
            </a:xfrm>
            <a:prstGeom prst="line">
              <a:avLst/>
            </a:prstGeom>
            <a:ln w="12700">
              <a:solidFill>
                <a:srgbClr val="E70000"/>
              </a:solidFill>
              <a:prstDash val="sysDash"/>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C0147673-3E58-7925-BDF5-3DAF9DCD9703}"/>
                </a:ext>
              </a:extLst>
            </p:cNvPr>
            <p:cNvSpPr txBox="1"/>
            <p:nvPr/>
          </p:nvSpPr>
          <p:spPr>
            <a:xfrm>
              <a:off x="10525238" y="3122330"/>
              <a:ext cx="1556620" cy="43088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100" b="0" i="0" u="none" strike="noStrike" kern="1200" cap="none" spc="0" normalizeH="0" baseline="0" noProof="0" dirty="0">
                  <a:ln>
                    <a:noFill/>
                  </a:ln>
                  <a:solidFill>
                    <a:srgbClr val="C00000"/>
                  </a:solidFill>
                  <a:effectLst/>
                  <a:uLnTx/>
                  <a:uFillTx/>
                  <a:latin typeface="Helvetica Light" charset="0"/>
                  <a:ea typeface="Helvetica Light" charset="0"/>
                  <a:cs typeface="Helvetica Light" charset="0"/>
                  <a:sym typeface="Wingdings" pitchFamily="2" charset="2"/>
                </a:rPr>
                <a:t>LHC design lumi per experiment 300 fb</a:t>
              </a:r>
              <a:r>
                <a:rPr kumimoji="0" lang="en-CH" sz="1100" b="0" i="0" u="none" strike="noStrike" kern="1200" cap="none" spc="0" normalizeH="0" baseline="30000" noProof="0" dirty="0">
                  <a:ln>
                    <a:noFill/>
                  </a:ln>
                  <a:solidFill>
                    <a:srgbClr val="C00000"/>
                  </a:solidFill>
                  <a:effectLst/>
                  <a:uLnTx/>
                  <a:uFillTx/>
                  <a:latin typeface="Helvetica Light" charset="0"/>
                  <a:ea typeface="Helvetica Light" charset="0"/>
                  <a:cs typeface="Helvetica Light" charset="0"/>
                  <a:sym typeface="Wingdings" pitchFamily="2" charset="2"/>
                </a:rPr>
                <a:t>–1</a:t>
              </a:r>
            </a:p>
          </p:txBody>
        </p:sp>
        <p:sp>
          <p:nvSpPr>
            <p:cNvPr id="16" name="TextBox 15">
              <a:extLst>
                <a:ext uri="{FF2B5EF4-FFF2-40B4-BE49-F238E27FC236}">
                  <a16:creationId xmlns:a16="http://schemas.microsoft.com/office/drawing/2014/main" id="{2DE41919-4237-D6FB-7FC6-AD8D667D130F}"/>
                </a:ext>
              </a:extLst>
            </p:cNvPr>
            <p:cNvSpPr txBox="1"/>
            <p:nvPr/>
          </p:nvSpPr>
          <p:spPr>
            <a:xfrm>
              <a:off x="10468523" y="2006994"/>
              <a:ext cx="716863"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Helvetica Light" panose="020B0403020202020204" pitchFamily="34" charset="0"/>
                  <a:ea typeface="Helvetica Light" charset="0"/>
                  <a:cs typeface="Helvetica Light" charset="0"/>
                  <a:sym typeface="Wingdings" pitchFamily="2" charset="2"/>
                  <a:hlinkClick r:id="rId4"/>
                </a:rPr>
                <a:t>Reference</a:t>
              </a:r>
              <a:endParaRPr kumimoji="0" lang="en-GB" sz="900" b="0" i="0" u="none" strike="noStrike" kern="1200" cap="none" spc="0" normalizeH="0" baseline="0" noProof="0" dirty="0">
                <a:ln>
                  <a:noFill/>
                </a:ln>
                <a:solidFill>
                  <a:prstClr val="black"/>
                </a:solidFill>
                <a:effectLst/>
                <a:uLnTx/>
                <a:uFillTx/>
                <a:latin typeface="Helvetica Light" panose="020B0403020202020204" pitchFamily="34" charset="0"/>
                <a:ea typeface="Helvetica Light" charset="0"/>
                <a:cs typeface="Helvetica Light" charset="0"/>
                <a:sym typeface="Wingdings" pitchFamily="2" charset="2"/>
              </a:endParaRPr>
            </a:p>
          </p:txBody>
        </p:sp>
      </p:grpSp>
      <p:cxnSp>
        <p:nvCxnSpPr>
          <p:cNvPr id="124" name="Straight Connector 123">
            <a:extLst>
              <a:ext uri="{FF2B5EF4-FFF2-40B4-BE49-F238E27FC236}">
                <a16:creationId xmlns:a16="http://schemas.microsoft.com/office/drawing/2014/main" id="{4910465E-4CDE-1C65-72A0-96E8C45214E9}"/>
              </a:ext>
            </a:extLst>
          </p:cNvPr>
          <p:cNvCxnSpPr>
            <a:cxnSpLocks/>
          </p:cNvCxnSpPr>
          <p:nvPr/>
        </p:nvCxnSpPr>
        <p:spPr>
          <a:xfrm>
            <a:off x="4241201" y="3199846"/>
            <a:ext cx="6139847" cy="0"/>
          </a:xfrm>
          <a:prstGeom prst="line">
            <a:avLst/>
          </a:prstGeom>
          <a:ln w="12700">
            <a:solidFill>
              <a:srgbClr val="E70000"/>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785214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42B15-B4A0-0201-CC89-A863AB9B35CA}"/>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99AF8CA4-0E79-BBAD-9859-DC02F7F77538}"/>
              </a:ext>
            </a:extLst>
          </p:cNvPr>
          <p:cNvSpPr>
            <a:spLocks noGrp="1"/>
          </p:cNvSpPr>
          <p:nvPr>
            <p:ph type="sldNum" sz="quarter" idx="4"/>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fontAlgn="base">
              <a:spcBef>
                <a:spcPct val="0"/>
              </a:spcBef>
              <a:spcAft>
                <a:spcPct val="0"/>
              </a:spcAft>
              <a:defRPr/>
            </a:pPr>
            <a:fld id="{611C2F03-9E95-40C9-A99F-3C4F7EE8CF2A}" type="slidenum">
              <a:rPr lang="en-GB" smtClean="0"/>
              <a:pPr defTabSz="457200" fontAlgn="base">
                <a:spcBef>
                  <a:spcPct val="0"/>
                </a:spcBef>
                <a:spcAft>
                  <a:spcPct val="0"/>
                </a:spcAft>
                <a:defRPr/>
              </a:pPr>
              <a:t>38</a:t>
            </a:fld>
            <a:endParaRPr lang="en-GB">
              <a:solidFill>
                <a:srgbClr val="000000">
                  <a:lumMod val="50000"/>
                  <a:lumOff val="50000"/>
                </a:srgbClr>
              </a:solidFill>
            </a:endParaRPr>
          </a:p>
        </p:txBody>
      </p:sp>
      <p:pic>
        <p:nvPicPr>
          <p:cNvPr id="21" name="Espace réservé du contenu 10">
            <a:extLst>
              <a:ext uri="{FF2B5EF4-FFF2-40B4-BE49-F238E27FC236}">
                <a16:creationId xmlns:a16="http://schemas.microsoft.com/office/drawing/2014/main" id="{7674469E-6BD8-E29D-70EE-95BABC54206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t="6103"/>
          <a:stretch>
            <a:fillRect/>
          </a:stretch>
        </p:blipFill>
        <p:spPr>
          <a:xfrm>
            <a:off x="2375" y="0"/>
            <a:ext cx="12189625" cy="6858000"/>
          </a:xfrm>
          <a:prstGeom prst="rect">
            <a:avLst/>
          </a:prstGeom>
        </p:spPr>
      </p:pic>
      <p:sp>
        <p:nvSpPr>
          <p:cNvPr id="3" name="Text Box 5">
            <a:extLst>
              <a:ext uri="{FF2B5EF4-FFF2-40B4-BE49-F238E27FC236}">
                <a16:creationId xmlns:a16="http://schemas.microsoft.com/office/drawing/2014/main" id="{3E3FE935-E7CB-EBC3-BE13-8E25F5AE6B7D}"/>
              </a:ext>
            </a:extLst>
          </p:cNvPr>
          <p:cNvSpPr txBox="1">
            <a:spLocks noChangeArrowheads="1"/>
          </p:cNvSpPr>
          <p:nvPr/>
        </p:nvSpPr>
        <p:spPr bwMode="auto">
          <a:xfrm>
            <a:off x="212753" y="150743"/>
            <a:ext cx="8430039" cy="772107"/>
          </a:xfrm>
          <a:prstGeom prst="rect">
            <a:avLst/>
          </a:prstGeom>
          <a:noFill/>
          <a:ln w="9525">
            <a:noFill/>
            <a:miter lim="800000"/>
            <a:headEnd/>
            <a:tailEnd/>
          </a:ln>
          <a:effectLst/>
        </p:spPr>
        <p:txBody>
          <a:bodyPr wrap="square" tIns="108000" bIns="108000">
            <a:prstTxWarp prst="textNoShape">
              <a:avLst/>
            </a:prstTxWarp>
            <a:spAutoFit/>
          </a:bodyPr>
          <a:lstStyle/>
          <a:p>
            <a:r>
              <a:rPr lang="en-US" sz="3600" b="1">
                <a:solidFill>
                  <a:schemeClr val="bg1"/>
                </a:solidFill>
                <a:latin typeface="Helvetica" pitchFamily="2" charset="0"/>
                <a:ea typeface="Helvetica Light" charset="0"/>
                <a:cs typeface="Helvetica Light" charset="0"/>
              </a:rPr>
              <a:t>Most successful LHC Runs 1, 2, 3</a:t>
            </a:r>
          </a:p>
        </p:txBody>
      </p:sp>
      <p:sp>
        <p:nvSpPr>
          <p:cNvPr id="4" name="Rectangle 3">
            <a:extLst>
              <a:ext uri="{FF2B5EF4-FFF2-40B4-BE49-F238E27FC236}">
                <a16:creationId xmlns:a16="http://schemas.microsoft.com/office/drawing/2014/main" id="{0F24E193-07FC-B805-9C6E-4A36D42A93CF}"/>
              </a:ext>
            </a:extLst>
          </p:cNvPr>
          <p:cNvSpPr/>
          <p:nvPr/>
        </p:nvSpPr>
        <p:spPr>
          <a:xfrm>
            <a:off x="0" y="1097388"/>
            <a:ext cx="12192000" cy="5049443"/>
          </a:xfrm>
          <a:prstGeom prst="rect">
            <a:avLst/>
          </a:prstGeom>
          <a:solidFill>
            <a:schemeClr val="bg1"/>
          </a:solidFill>
        </p:spPr>
        <p:txBody>
          <a:bodyPr wrap="none" rtlCol="0" anchor="ctr">
            <a:spAutoFit/>
          </a:bodyPr>
          <a:lstStyle/>
          <a:p>
            <a:pPr algn="l"/>
            <a:endParaRPr lang="en-GB" sz="1600">
              <a:latin typeface="Helvetica" pitchFamily="2" charset="0"/>
            </a:endParaRPr>
          </a:p>
        </p:txBody>
      </p:sp>
      <p:sp>
        <p:nvSpPr>
          <p:cNvPr id="5" name="Rectangle 4">
            <a:extLst>
              <a:ext uri="{FF2B5EF4-FFF2-40B4-BE49-F238E27FC236}">
                <a16:creationId xmlns:a16="http://schemas.microsoft.com/office/drawing/2014/main" id="{83B242B0-15B0-99DF-C277-D7961D353BDC}"/>
              </a:ext>
            </a:extLst>
          </p:cNvPr>
          <p:cNvSpPr/>
          <p:nvPr/>
        </p:nvSpPr>
        <p:spPr>
          <a:xfrm>
            <a:off x="641953" y="1204613"/>
            <a:ext cx="11550047" cy="338554"/>
          </a:xfrm>
          <a:prstGeom prst="rect">
            <a:avLst/>
          </a:prstGeom>
        </p:spPr>
        <p:txBody>
          <a:bodyPr wrap="square">
            <a:spAutoFit/>
          </a:bodyPr>
          <a:lstStyle/>
          <a:p>
            <a:pPr defTabSz="457200" fontAlgn="base">
              <a:spcBef>
                <a:spcPts val="1800"/>
              </a:spcBef>
              <a:spcAft>
                <a:spcPct val="0"/>
              </a:spcAft>
              <a:defRPr/>
            </a:pPr>
            <a:r>
              <a:rPr lang="en-GB" sz="1600" b="1" noProof="0" dirty="0">
                <a:solidFill>
                  <a:srgbClr val="000000"/>
                </a:solidFill>
                <a:latin typeface="Helvetica" pitchFamily="2" charset="0"/>
              </a:rPr>
              <a:t>Luminosity profile in </a:t>
            </a:r>
            <a:r>
              <a:rPr lang="en-GB" sz="1600" b="1" dirty="0">
                <a:solidFill>
                  <a:srgbClr val="000000"/>
                </a:solidFill>
                <a:latin typeface="Helvetica" pitchFamily="2" charset="0"/>
              </a:rPr>
              <a:t>ATLAS &amp; CMS </a:t>
            </a:r>
            <a:r>
              <a:rPr lang="en-GB" sz="1600" b="1" noProof="0" dirty="0">
                <a:solidFill>
                  <a:srgbClr val="000000"/>
                </a:solidFill>
                <a:latin typeface="Helvetica" pitchFamily="2" charset="0"/>
              </a:rPr>
              <a:t>during a 15h28 fill (13h07 in stable beams), 2 Oct 2025 </a:t>
            </a:r>
          </a:p>
        </p:txBody>
      </p:sp>
      <p:sp>
        <p:nvSpPr>
          <p:cNvPr id="7" name="TextBox 6">
            <a:extLst>
              <a:ext uri="{FF2B5EF4-FFF2-40B4-BE49-F238E27FC236}">
                <a16:creationId xmlns:a16="http://schemas.microsoft.com/office/drawing/2014/main" id="{6D0F8C5B-5B7E-6AF2-F638-3CE262F6EBB4}"/>
              </a:ext>
            </a:extLst>
          </p:cNvPr>
          <p:cNvSpPr txBox="1"/>
          <p:nvPr/>
        </p:nvSpPr>
        <p:spPr>
          <a:xfrm>
            <a:off x="2385676" y="1725595"/>
            <a:ext cx="5554927" cy="276999"/>
          </a:xfrm>
          <a:prstGeom prst="rect">
            <a:avLst/>
          </a:prstGeom>
          <a:noFill/>
        </p:spPr>
        <p:txBody>
          <a:bodyPr wrap="square" rtlCol="0">
            <a:spAutoFit/>
          </a:bodyPr>
          <a:lstStyle/>
          <a:p>
            <a:pPr marL="0"/>
            <a:r>
              <a:rPr lang="en-CH" sz="1200">
                <a:solidFill>
                  <a:schemeClr val="tx1">
                    <a:lumMod val="65000"/>
                    <a:lumOff val="35000"/>
                  </a:schemeClr>
                </a:solidFill>
                <a:latin typeface="Helvetica Light" charset="0"/>
                <a:ea typeface="Helvetica Light" charset="0"/>
                <a:cs typeface="Helvetica Light" charset="0"/>
                <a:sym typeface="Wingdings" pitchFamily="2" charset="2"/>
              </a:rPr>
              <a:t>Luminosity profile of a typical run (6 September 2024)</a:t>
            </a:r>
          </a:p>
        </p:txBody>
      </p:sp>
      <p:pic>
        <p:nvPicPr>
          <p:cNvPr id="81" name="Picture 80">
            <a:extLst>
              <a:ext uri="{FF2B5EF4-FFF2-40B4-BE49-F238E27FC236}">
                <a16:creationId xmlns:a16="http://schemas.microsoft.com/office/drawing/2014/main" id="{67120BA4-3FC0-4995-AE38-068CB51883B4}"/>
              </a:ext>
            </a:extLst>
          </p:cNvPr>
          <p:cNvPicPr>
            <a:picLocks noChangeAspect="1"/>
          </p:cNvPicPr>
          <p:nvPr/>
        </p:nvPicPr>
        <p:blipFill>
          <a:blip r:embed="rId3">
            <a:alphaModFix/>
          </a:blip>
          <a:srcRect r="7766"/>
          <a:stretch>
            <a:fillRect/>
          </a:stretch>
        </p:blipFill>
        <p:spPr>
          <a:xfrm>
            <a:off x="1650217" y="1798780"/>
            <a:ext cx="5431827" cy="4231955"/>
          </a:xfrm>
          <a:prstGeom prst="rect">
            <a:avLst/>
          </a:prstGeom>
        </p:spPr>
      </p:pic>
      <p:sp>
        <p:nvSpPr>
          <p:cNvPr id="71" name="TextBox 70">
            <a:extLst>
              <a:ext uri="{FF2B5EF4-FFF2-40B4-BE49-F238E27FC236}">
                <a16:creationId xmlns:a16="http://schemas.microsoft.com/office/drawing/2014/main" id="{E41A2985-25A1-6574-FCA6-8DEC664E614B}"/>
              </a:ext>
            </a:extLst>
          </p:cNvPr>
          <p:cNvSpPr txBox="1"/>
          <p:nvPr/>
        </p:nvSpPr>
        <p:spPr>
          <a:xfrm>
            <a:off x="6984691" y="1706218"/>
            <a:ext cx="3081293" cy="671979"/>
          </a:xfrm>
          <a:prstGeom prst="rect">
            <a:avLst/>
          </a:prstGeom>
          <a:solidFill>
            <a:schemeClr val="bg1"/>
          </a:solidFill>
        </p:spPr>
        <p:txBody>
          <a:bodyPr wrap="none" rtlCol="0">
            <a:spAutoFit/>
          </a:bodyPr>
          <a:lstStyle/>
          <a:p>
            <a:pPr marL="0">
              <a:spcBef>
                <a:spcPts val="3000"/>
              </a:spcBef>
            </a:pPr>
            <a:r>
              <a:rPr lang="en-CH" sz="1200" dirty="0">
                <a:solidFill>
                  <a:srgbClr val="006DD1"/>
                </a:solidFill>
                <a:latin typeface="Helvetica" pitchFamily="2" charset="0"/>
                <a:ea typeface="Helvetica Light" charset="0"/>
                <a:cs typeface="Helvetica Light" charset="0"/>
                <a:sym typeface="Wingdings" pitchFamily="2" charset="2"/>
              </a:rPr>
              <a:t>Luminosity: 2.2×10</a:t>
            </a:r>
            <a:r>
              <a:rPr lang="en-CH" sz="1200" baseline="30000" dirty="0">
                <a:solidFill>
                  <a:srgbClr val="006DD1"/>
                </a:solidFill>
                <a:latin typeface="Helvetica" pitchFamily="2" charset="0"/>
                <a:ea typeface="Helvetica Light" charset="0"/>
                <a:cs typeface="Helvetica Light" charset="0"/>
                <a:sym typeface="Wingdings" pitchFamily="2" charset="2"/>
              </a:rPr>
              <a:t>34</a:t>
            </a:r>
            <a:r>
              <a:rPr lang="en-CH" sz="1200" dirty="0">
                <a:solidFill>
                  <a:srgbClr val="006DD1"/>
                </a:solidFill>
                <a:latin typeface="Helvetica" pitchFamily="2" charset="0"/>
                <a:ea typeface="Helvetica Light" charset="0"/>
                <a:cs typeface="Helvetica Light" charset="0"/>
                <a:sym typeface="Wingdings" pitchFamily="2" charset="2"/>
              </a:rPr>
              <a:t> cm</a:t>
            </a:r>
            <a:r>
              <a:rPr lang="en-CH" sz="1200" baseline="30000" dirty="0">
                <a:solidFill>
                  <a:srgbClr val="006DD1"/>
                </a:solidFill>
                <a:latin typeface="Helvetica" pitchFamily="2" charset="0"/>
                <a:ea typeface="Helvetica Light" charset="0"/>
                <a:cs typeface="Helvetica Light" charset="0"/>
                <a:sym typeface="Wingdings" pitchFamily="2" charset="2"/>
              </a:rPr>
              <a:t>–2</a:t>
            </a:r>
            <a:r>
              <a:rPr lang="en-CH" sz="1200" dirty="0">
                <a:solidFill>
                  <a:srgbClr val="006DD1"/>
                </a:solidFill>
                <a:latin typeface="Helvetica" pitchFamily="2" charset="0"/>
                <a:ea typeface="Helvetica Light" charset="0"/>
                <a:cs typeface="Helvetica Light" charset="0"/>
                <a:sym typeface="Wingdings" pitchFamily="2" charset="2"/>
              </a:rPr>
              <a:t>s</a:t>
            </a:r>
            <a:r>
              <a:rPr lang="en-CH" sz="1200" baseline="30000" dirty="0">
                <a:solidFill>
                  <a:srgbClr val="006DD1"/>
                </a:solidFill>
                <a:latin typeface="Helvetica" pitchFamily="2" charset="0"/>
                <a:ea typeface="Helvetica Light" charset="0"/>
                <a:cs typeface="Helvetica Light" charset="0"/>
                <a:sym typeface="Wingdings" pitchFamily="2" charset="2"/>
              </a:rPr>
              <a:t>–1</a:t>
            </a:r>
            <a:endParaRPr lang="en-CH" sz="1200" dirty="0">
              <a:solidFill>
                <a:srgbClr val="006DD1"/>
              </a:solidFill>
              <a:latin typeface="Helvetica" pitchFamily="2" charset="0"/>
              <a:ea typeface="Helvetica Light" charset="0"/>
              <a:cs typeface="Helvetica Light" charset="0"/>
              <a:sym typeface="Wingdings" pitchFamily="2" charset="2"/>
            </a:endParaRPr>
          </a:p>
          <a:p>
            <a:pPr marL="0">
              <a:spcBef>
                <a:spcPts val="100"/>
              </a:spcBef>
            </a:pPr>
            <a:r>
              <a:rPr lang="en-CH" sz="1200" b="1" dirty="0">
                <a:solidFill>
                  <a:srgbClr val="E70000"/>
                </a:solidFill>
                <a:latin typeface="Helvetica" pitchFamily="2" charset="0"/>
                <a:ea typeface="Helvetica Light" charset="0"/>
                <a:cs typeface="Helvetica Light" charset="0"/>
                <a:sym typeface="Wingdings" pitchFamily="2" charset="2"/>
              </a:rPr>
              <a:t>64 pileup collisions per bunch crossing</a:t>
            </a:r>
          </a:p>
          <a:p>
            <a:pPr marL="0">
              <a:spcBef>
                <a:spcPts val="100"/>
              </a:spcBef>
            </a:pPr>
            <a:r>
              <a:rPr lang="en-CH" sz="1200" dirty="0">
                <a:solidFill>
                  <a:srgbClr val="099809"/>
                </a:solidFill>
                <a:latin typeface="Helvetica" pitchFamily="2" charset="0"/>
                <a:ea typeface="Helvetica Light" charset="0"/>
                <a:cs typeface="Helvetica Light" charset="0"/>
                <a:sym typeface="Wingdings" pitchFamily="2" charset="2"/>
              </a:rPr>
              <a:t>Intensity: 1.7 × 10</a:t>
            </a:r>
            <a:r>
              <a:rPr lang="en-CH" sz="1200" baseline="30000" dirty="0">
                <a:solidFill>
                  <a:srgbClr val="099809"/>
                </a:solidFill>
                <a:latin typeface="Helvetica" pitchFamily="2" charset="0"/>
                <a:ea typeface="Helvetica Light" charset="0"/>
                <a:cs typeface="Helvetica Light" charset="0"/>
                <a:sym typeface="Wingdings" pitchFamily="2" charset="2"/>
              </a:rPr>
              <a:t>11</a:t>
            </a:r>
            <a:r>
              <a:rPr lang="en-CH" sz="1200" dirty="0">
                <a:solidFill>
                  <a:srgbClr val="099809"/>
                </a:solidFill>
                <a:latin typeface="Helvetica" pitchFamily="2" charset="0"/>
                <a:ea typeface="Helvetica Light" charset="0"/>
                <a:cs typeface="Helvetica Light" charset="0"/>
                <a:sym typeface="Wingdings" pitchFamily="2" charset="2"/>
              </a:rPr>
              <a:t> p / bunch </a:t>
            </a:r>
          </a:p>
        </p:txBody>
      </p:sp>
      <p:cxnSp>
        <p:nvCxnSpPr>
          <p:cNvPr id="72" name="Straight Connector 71">
            <a:extLst>
              <a:ext uri="{FF2B5EF4-FFF2-40B4-BE49-F238E27FC236}">
                <a16:creationId xmlns:a16="http://schemas.microsoft.com/office/drawing/2014/main" id="{5E5B9E95-1E26-9BBA-C418-9FFE777EBCC0}"/>
              </a:ext>
            </a:extLst>
          </p:cNvPr>
          <p:cNvCxnSpPr>
            <a:cxnSpLocks/>
          </p:cNvCxnSpPr>
          <p:nvPr/>
        </p:nvCxnSpPr>
        <p:spPr>
          <a:xfrm>
            <a:off x="2491692" y="3321037"/>
            <a:ext cx="3087474" cy="0"/>
          </a:xfrm>
          <a:prstGeom prst="line">
            <a:avLst/>
          </a:prstGeom>
          <a:ln w="12700">
            <a:solidFill>
              <a:srgbClr val="E7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A614A2FB-CA85-17FE-189A-D018FABE9978}"/>
              </a:ext>
            </a:extLst>
          </p:cNvPr>
          <p:cNvCxnSpPr>
            <a:cxnSpLocks/>
          </p:cNvCxnSpPr>
          <p:nvPr/>
        </p:nvCxnSpPr>
        <p:spPr>
          <a:xfrm flipH="1">
            <a:off x="5634215" y="2049499"/>
            <a:ext cx="1341813" cy="1228053"/>
          </a:xfrm>
          <a:prstGeom prst="straightConnector1">
            <a:avLst/>
          </a:prstGeom>
          <a:ln w="3175">
            <a:solidFill>
              <a:schemeClr val="tx1">
                <a:lumMod val="75000"/>
                <a:lumOff val="2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7E2932CA-F2AA-6940-92DC-799361C72C3C}"/>
              </a:ext>
            </a:extLst>
          </p:cNvPr>
          <p:cNvSpPr txBox="1"/>
          <p:nvPr/>
        </p:nvSpPr>
        <p:spPr>
          <a:xfrm>
            <a:off x="1675422" y="5657554"/>
            <a:ext cx="3534942" cy="400110"/>
          </a:xfrm>
          <a:prstGeom prst="rect">
            <a:avLst/>
          </a:prstGeom>
          <a:noFill/>
        </p:spPr>
        <p:txBody>
          <a:bodyPr wrap="none" rtlCol="0">
            <a:spAutoFit/>
          </a:bodyPr>
          <a:lstStyle/>
          <a:p>
            <a:pPr>
              <a:spcBef>
                <a:spcPts val="3000"/>
              </a:spcBef>
              <a:tabLst>
                <a:tab pos="1820863" algn="l"/>
                <a:tab pos="2217738" algn="l"/>
                <a:tab pos="2349500" algn="l"/>
              </a:tabLst>
            </a:pPr>
            <a:r>
              <a:rPr lang="en-CH" sz="1000" dirty="0">
                <a:solidFill>
                  <a:schemeClr val="tx1">
                    <a:lumMod val="75000"/>
                    <a:lumOff val="25000"/>
                  </a:schemeClr>
                </a:solidFill>
                <a:latin typeface="Helvetica Light" charset="0"/>
                <a:ea typeface="Helvetica Light" charset="0"/>
                <a:cs typeface="Helvetica Light" charset="0"/>
                <a:sym typeface="Wingdings" pitchFamily="2" charset="2"/>
              </a:rPr>
              <a:t>Delivered integrated luminosity in this fill: 	947 pb</a:t>
            </a:r>
            <a:r>
              <a:rPr lang="en-CH" sz="1000" baseline="30000" dirty="0">
                <a:solidFill>
                  <a:schemeClr val="tx1">
                    <a:lumMod val="75000"/>
                    <a:lumOff val="25000"/>
                  </a:schemeClr>
                </a:solidFill>
                <a:latin typeface="Helvetica Light" charset="0"/>
                <a:ea typeface="Helvetica Light" charset="0"/>
                <a:cs typeface="Helvetica Light" charset="0"/>
                <a:sym typeface="Wingdings" pitchFamily="2" charset="2"/>
              </a:rPr>
              <a:t>–1</a:t>
            </a:r>
          </a:p>
          <a:p>
            <a:pPr>
              <a:tabLst>
                <a:tab pos="1820863" algn="l"/>
                <a:tab pos="2217738" algn="l"/>
                <a:tab pos="2349500" algn="l"/>
              </a:tabLst>
            </a:pPr>
            <a:r>
              <a:rPr lang="en-CH" sz="1000" dirty="0">
                <a:solidFill>
                  <a:schemeClr val="tx1">
                    <a:lumMod val="75000"/>
                    <a:lumOff val="25000"/>
                  </a:schemeClr>
                </a:solidFill>
                <a:latin typeface="Helvetica Light" charset="0"/>
                <a:ea typeface="Helvetica Light" charset="0"/>
                <a:cs typeface="Helvetica Light" charset="0"/>
                <a:sym typeface="Wingdings" pitchFamily="2" charset="2"/>
              </a:rPr>
              <a:t>ATLAS recorded luminosity : 			917 pb</a:t>
            </a:r>
            <a:r>
              <a:rPr lang="en-CH" sz="1000" baseline="30000" dirty="0">
                <a:solidFill>
                  <a:schemeClr val="tx1">
                    <a:lumMod val="75000"/>
                    <a:lumOff val="25000"/>
                  </a:schemeClr>
                </a:solidFill>
                <a:latin typeface="Helvetica Light" charset="0"/>
                <a:ea typeface="Helvetica Light" charset="0"/>
                <a:cs typeface="Helvetica Light" charset="0"/>
                <a:sym typeface="Wingdings" pitchFamily="2" charset="2"/>
              </a:rPr>
              <a:t>–1</a:t>
            </a:r>
            <a:r>
              <a:rPr lang="en-CH" sz="1000" dirty="0">
                <a:solidFill>
                  <a:schemeClr val="tx1">
                    <a:lumMod val="75000"/>
                    <a:lumOff val="25000"/>
                  </a:schemeClr>
                </a:solidFill>
                <a:latin typeface="Helvetica Light" charset="0"/>
                <a:ea typeface="Helvetica Light" charset="0"/>
                <a:cs typeface="Helvetica Light" charset="0"/>
                <a:sym typeface="Wingdings" pitchFamily="2" charset="2"/>
              </a:rPr>
              <a:t> (96.9%)</a:t>
            </a:r>
          </a:p>
        </p:txBody>
      </p:sp>
      <p:pic>
        <p:nvPicPr>
          <p:cNvPr id="83" name="Picture 82">
            <a:extLst>
              <a:ext uri="{FF2B5EF4-FFF2-40B4-BE49-F238E27FC236}">
                <a16:creationId xmlns:a16="http://schemas.microsoft.com/office/drawing/2014/main" id="{AD77386A-FA1C-36AC-9848-37BDC013E028}"/>
              </a:ext>
            </a:extLst>
          </p:cNvPr>
          <p:cNvPicPr>
            <a:picLocks noChangeAspect="1"/>
          </p:cNvPicPr>
          <p:nvPr/>
        </p:nvPicPr>
        <p:blipFill>
          <a:blip r:embed="rId4"/>
          <a:srcRect l="6924" r="10059"/>
          <a:stretch>
            <a:fillRect/>
          </a:stretch>
        </p:blipFill>
        <p:spPr>
          <a:xfrm>
            <a:off x="7712766" y="3313833"/>
            <a:ext cx="2838006" cy="2456584"/>
          </a:xfrm>
          <a:prstGeom prst="rect">
            <a:avLst/>
          </a:prstGeom>
        </p:spPr>
      </p:pic>
      <p:sp>
        <p:nvSpPr>
          <p:cNvPr id="63" name="TextBox 62">
            <a:extLst>
              <a:ext uri="{FF2B5EF4-FFF2-40B4-BE49-F238E27FC236}">
                <a16:creationId xmlns:a16="http://schemas.microsoft.com/office/drawing/2014/main" id="{D6185D1D-65BD-17CD-ADB2-78D37D3716CF}"/>
              </a:ext>
            </a:extLst>
          </p:cNvPr>
          <p:cNvSpPr txBox="1"/>
          <p:nvPr/>
        </p:nvSpPr>
        <p:spPr>
          <a:xfrm>
            <a:off x="8150088" y="4941253"/>
            <a:ext cx="2064490" cy="369332"/>
          </a:xfrm>
          <a:prstGeom prst="rect">
            <a:avLst/>
          </a:prstGeom>
          <a:solidFill>
            <a:schemeClr val="bg1"/>
          </a:solidFill>
        </p:spPr>
        <p:txBody>
          <a:bodyPr wrap="square" lIns="36000" tIns="0" rIns="36000" bIns="0">
            <a:spAutoFit/>
          </a:bodyPr>
          <a:lstStyle/>
          <a:p>
            <a:pPr algn="r"/>
            <a:r>
              <a:rPr kumimoji="0" lang="en-GB" sz="1200" u="none" strike="noStrike" kern="1200" cap="none" spc="0" normalizeH="0" baseline="0" noProof="0" dirty="0">
                <a:ln>
                  <a:noFill/>
                </a:ln>
                <a:solidFill>
                  <a:schemeClr val="tx1">
                    <a:lumMod val="75000"/>
                    <a:lumOff val="25000"/>
                  </a:schemeClr>
                </a:solidFill>
                <a:effectLst/>
                <a:uLnTx/>
                <a:uFillTx/>
                <a:latin typeface="Helvetica" pitchFamily="2" charset="0"/>
              </a:rPr>
              <a:t>β* levelling 120 → 60 / 18 cm (shown is average) </a:t>
            </a:r>
            <a:endParaRPr lang="en-CH" sz="1400" dirty="0">
              <a:solidFill>
                <a:schemeClr val="tx1">
                  <a:lumMod val="75000"/>
                  <a:lumOff val="25000"/>
                </a:schemeClr>
              </a:solidFill>
              <a:latin typeface="Helvetica" pitchFamily="2" charset="0"/>
            </a:endParaRPr>
          </a:p>
        </p:txBody>
      </p:sp>
      <p:pic>
        <p:nvPicPr>
          <p:cNvPr id="90" name="Picture 89">
            <a:extLst>
              <a:ext uri="{FF2B5EF4-FFF2-40B4-BE49-F238E27FC236}">
                <a16:creationId xmlns:a16="http://schemas.microsoft.com/office/drawing/2014/main" id="{5695EDE7-3263-FDCC-35FA-DD5CC0D1E263}"/>
              </a:ext>
            </a:extLst>
          </p:cNvPr>
          <p:cNvPicPr>
            <a:picLocks noChangeAspect="1"/>
          </p:cNvPicPr>
          <p:nvPr/>
        </p:nvPicPr>
        <p:blipFill>
          <a:blip r:embed="rId5"/>
          <a:srcRect l="7013" r="11706" b="65539"/>
          <a:stretch>
            <a:fillRect/>
          </a:stretch>
        </p:blipFill>
        <p:spPr>
          <a:xfrm>
            <a:off x="7712766" y="2520152"/>
            <a:ext cx="2778632" cy="846558"/>
          </a:xfrm>
          <a:prstGeom prst="rect">
            <a:avLst/>
          </a:prstGeom>
        </p:spPr>
      </p:pic>
      <p:sp>
        <p:nvSpPr>
          <p:cNvPr id="92" name="TextBox 91">
            <a:extLst>
              <a:ext uri="{FF2B5EF4-FFF2-40B4-BE49-F238E27FC236}">
                <a16:creationId xmlns:a16="http://schemas.microsoft.com/office/drawing/2014/main" id="{D4B9CB4A-EBC4-47F6-C2A6-32EE0DC61AAD}"/>
              </a:ext>
            </a:extLst>
          </p:cNvPr>
          <p:cNvSpPr txBox="1"/>
          <p:nvPr/>
        </p:nvSpPr>
        <p:spPr>
          <a:xfrm rot="16200000">
            <a:off x="7184429" y="3648643"/>
            <a:ext cx="825468" cy="261610"/>
          </a:xfrm>
          <a:prstGeom prst="rect">
            <a:avLst/>
          </a:prstGeom>
          <a:noFill/>
        </p:spPr>
        <p:txBody>
          <a:bodyPr wrap="square">
            <a:spAutoFit/>
          </a:bodyPr>
          <a:lstStyle/>
          <a:p>
            <a:pPr algn="r"/>
            <a:r>
              <a:rPr kumimoji="0" lang="en-GB" sz="1050" u="none" strike="noStrike" kern="1200" cap="none" spc="0" normalizeH="0" baseline="0" noProof="0" dirty="0">
                <a:ln>
                  <a:noFill/>
                </a:ln>
                <a:solidFill>
                  <a:schemeClr val="tx1">
                    <a:lumMod val="75000"/>
                    <a:lumOff val="25000"/>
                  </a:schemeClr>
                </a:solidFill>
                <a:effectLst/>
                <a:uLnTx/>
                <a:uFillTx/>
                <a:latin typeface="Helvetica" pitchFamily="2" charset="0"/>
              </a:rPr>
              <a:t>β* (m) </a:t>
            </a:r>
            <a:endParaRPr lang="en-GB" sz="1050" dirty="0"/>
          </a:p>
        </p:txBody>
      </p:sp>
      <p:sp>
        <p:nvSpPr>
          <p:cNvPr id="93" name="TextBox 92">
            <a:extLst>
              <a:ext uri="{FF2B5EF4-FFF2-40B4-BE49-F238E27FC236}">
                <a16:creationId xmlns:a16="http://schemas.microsoft.com/office/drawing/2014/main" id="{5EAADFF3-99FA-6208-7B62-CF292EF7C669}"/>
              </a:ext>
            </a:extLst>
          </p:cNvPr>
          <p:cNvSpPr txBox="1"/>
          <p:nvPr/>
        </p:nvSpPr>
        <p:spPr>
          <a:xfrm rot="16200000">
            <a:off x="7193092" y="2820878"/>
            <a:ext cx="825468" cy="261610"/>
          </a:xfrm>
          <a:prstGeom prst="rect">
            <a:avLst/>
          </a:prstGeom>
          <a:noFill/>
        </p:spPr>
        <p:txBody>
          <a:bodyPr wrap="square">
            <a:spAutoFit/>
          </a:bodyPr>
          <a:lstStyle/>
          <a:p>
            <a:pPr algn="r"/>
            <a:r>
              <a:rPr kumimoji="0" lang="en-GB" sz="1050" u="none" strike="noStrike" kern="1200" cap="none" spc="0" normalizeH="0" baseline="0" noProof="0" dirty="0" err="1">
                <a:ln>
                  <a:noFill/>
                </a:ln>
                <a:solidFill>
                  <a:schemeClr val="tx1">
                    <a:lumMod val="75000"/>
                    <a:lumOff val="25000"/>
                  </a:schemeClr>
                </a:solidFill>
                <a:effectLst/>
                <a:uLnTx/>
                <a:uFillTx/>
                <a:latin typeface="Helvetica" pitchFamily="2" charset="0"/>
              </a:rPr>
              <a:t>θ</a:t>
            </a:r>
            <a:r>
              <a:rPr kumimoji="0" lang="en-GB" sz="1050" u="none" strike="noStrike" kern="1200" cap="none" spc="0" normalizeH="0" baseline="0" noProof="0" dirty="0">
                <a:ln>
                  <a:noFill/>
                </a:ln>
                <a:solidFill>
                  <a:schemeClr val="tx1">
                    <a:lumMod val="75000"/>
                    <a:lumOff val="25000"/>
                  </a:schemeClr>
                </a:solidFill>
                <a:effectLst/>
                <a:uLnTx/>
                <a:uFillTx/>
                <a:latin typeface="Helvetica" pitchFamily="2" charset="0"/>
              </a:rPr>
              <a:t> (</a:t>
            </a:r>
            <a:r>
              <a:rPr kumimoji="0" lang="en-GB" sz="1050" u="none" strike="noStrike" kern="1200" cap="none" spc="0" normalizeH="0" baseline="0" noProof="0" dirty="0" err="1">
                <a:ln>
                  <a:noFill/>
                </a:ln>
                <a:solidFill>
                  <a:schemeClr val="tx1">
                    <a:lumMod val="75000"/>
                    <a:lumOff val="25000"/>
                  </a:schemeClr>
                </a:solidFill>
                <a:effectLst/>
                <a:uLnTx/>
                <a:uFillTx/>
                <a:latin typeface="Helvetica" pitchFamily="2" charset="0"/>
              </a:rPr>
              <a:t>μrad</a:t>
            </a:r>
            <a:r>
              <a:rPr kumimoji="0" lang="en-GB" sz="1050" u="none" strike="noStrike" kern="1200" cap="none" spc="0" normalizeH="0" baseline="0" noProof="0" dirty="0">
                <a:ln>
                  <a:noFill/>
                </a:ln>
                <a:solidFill>
                  <a:schemeClr val="tx1">
                    <a:lumMod val="75000"/>
                    <a:lumOff val="25000"/>
                  </a:schemeClr>
                </a:solidFill>
                <a:effectLst/>
                <a:uLnTx/>
                <a:uFillTx/>
                <a:latin typeface="Helvetica" pitchFamily="2" charset="0"/>
              </a:rPr>
              <a:t>)</a:t>
            </a:r>
            <a:endParaRPr lang="en-GB" sz="1050" dirty="0"/>
          </a:p>
        </p:txBody>
      </p:sp>
      <p:sp>
        <p:nvSpPr>
          <p:cNvPr id="94" name="TextBox 93">
            <a:extLst>
              <a:ext uri="{FF2B5EF4-FFF2-40B4-BE49-F238E27FC236}">
                <a16:creationId xmlns:a16="http://schemas.microsoft.com/office/drawing/2014/main" id="{4B6D79B4-ACBE-08B6-A698-A7B1436BCA85}"/>
              </a:ext>
            </a:extLst>
          </p:cNvPr>
          <p:cNvSpPr txBox="1"/>
          <p:nvPr/>
        </p:nvSpPr>
        <p:spPr>
          <a:xfrm>
            <a:off x="8150088" y="2828708"/>
            <a:ext cx="1345038" cy="553998"/>
          </a:xfrm>
          <a:prstGeom prst="rect">
            <a:avLst/>
          </a:prstGeom>
          <a:solidFill>
            <a:schemeClr val="bg1"/>
          </a:solidFill>
        </p:spPr>
        <p:txBody>
          <a:bodyPr wrap="square" lIns="36000" tIns="0" rIns="36000" bIns="0">
            <a:spAutoFit/>
          </a:bodyPr>
          <a:lstStyle/>
          <a:p>
            <a:pPr algn="r"/>
            <a:r>
              <a:rPr kumimoji="0" lang="en-GB" sz="1200" u="none" strike="noStrike" kern="1200" cap="none" spc="0" normalizeH="0" baseline="0" noProof="0" dirty="0">
                <a:ln>
                  <a:noFill/>
                </a:ln>
                <a:solidFill>
                  <a:schemeClr val="tx1">
                    <a:lumMod val="75000"/>
                    <a:lumOff val="25000"/>
                  </a:schemeClr>
                </a:solidFill>
                <a:effectLst/>
                <a:uLnTx/>
                <a:uFillTx/>
                <a:latin typeface="Helvetica" pitchFamily="2" charset="0"/>
              </a:rPr>
              <a:t>Crossing angle levelling: 160 </a:t>
            </a:r>
            <a:r>
              <a:rPr lang="en-GB" sz="1200" dirty="0">
                <a:solidFill>
                  <a:schemeClr val="tx1">
                    <a:lumMod val="75000"/>
                    <a:lumOff val="25000"/>
                  </a:schemeClr>
                </a:solidFill>
                <a:latin typeface="Helvetica" pitchFamily="2" charset="0"/>
              </a:rPr>
              <a:t>→ 120 </a:t>
            </a:r>
            <a:r>
              <a:rPr lang="en-GB" sz="1200" dirty="0" err="1">
                <a:solidFill>
                  <a:schemeClr val="tx1">
                    <a:lumMod val="75000"/>
                    <a:lumOff val="25000"/>
                  </a:schemeClr>
                </a:solidFill>
                <a:latin typeface="Helvetica" pitchFamily="2" charset="0"/>
              </a:rPr>
              <a:t>μrad</a:t>
            </a:r>
            <a:endParaRPr lang="en-CH" sz="1200" dirty="0">
              <a:solidFill>
                <a:schemeClr val="tx1">
                  <a:lumMod val="75000"/>
                  <a:lumOff val="25000"/>
                </a:schemeClr>
              </a:solidFill>
              <a:latin typeface="Helvetica" pitchFamily="2" charset="0"/>
            </a:endParaRPr>
          </a:p>
        </p:txBody>
      </p:sp>
    </p:spTree>
    <p:extLst>
      <p:ext uri="{BB962C8B-B14F-4D97-AF65-F5344CB8AC3E}">
        <p14:creationId xmlns:p14="http://schemas.microsoft.com/office/powerpoint/2010/main" val="30103338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D5B8B-7D18-8CDC-D8D3-E2743F85CE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F242F0-BA43-62BA-82AC-F99051646CE3}"/>
              </a:ext>
            </a:extLst>
          </p:cNvPr>
          <p:cNvSpPr>
            <a:spLocks noGrp="1"/>
          </p:cNvSpPr>
          <p:nvPr>
            <p:ph type="sldNum" sz="quarter" idx="4"/>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5" name="TextBox 4">
            <a:extLst>
              <a:ext uri="{FF2B5EF4-FFF2-40B4-BE49-F238E27FC236}">
                <a16:creationId xmlns:a16="http://schemas.microsoft.com/office/drawing/2014/main" id="{8DB07A85-551E-959B-CBCF-2503E24BE75B}"/>
              </a:ext>
            </a:extLst>
          </p:cNvPr>
          <p:cNvSpPr txBox="1"/>
          <p:nvPr/>
        </p:nvSpPr>
        <p:spPr>
          <a:xfrm>
            <a:off x="214938" y="264651"/>
            <a:ext cx="11500851"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What have we learned from the LHC so far — a bold summary</a:t>
            </a:r>
            <a:endParaRPr kumimoji="0" lang="en-US" sz="2800" b="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endParaRPr>
          </a:p>
        </p:txBody>
      </p:sp>
      <p:sp>
        <p:nvSpPr>
          <p:cNvPr id="6" name="TextBox 5">
            <a:extLst>
              <a:ext uri="{FF2B5EF4-FFF2-40B4-BE49-F238E27FC236}">
                <a16:creationId xmlns:a16="http://schemas.microsoft.com/office/drawing/2014/main" id="{D0289D12-399F-4C22-921D-0B47A3A4A87B}"/>
              </a:ext>
            </a:extLst>
          </p:cNvPr>
          <p:cNvSpPr txBox="1"/>
          <p:nvPr/>
        </p:nvSpPr>
        <p:spPr>
          <a:xfrm>
            <a:off x="623284" y="1108786"/>
            <a:ext cx="102225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rPr>
              <a:t>Performance of accelerator and ATLAS experiment</a:t>
            </a:r>
            <a:endParaRPr kumimoji="0" lang="en-GB" sz="1600" b="0"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endParaRPr>
          </a:p>
        </p:txBody>
      </p:sp>
      <p:sp>
        <p:nvSpPr>
          <p:cNvPr id="11" name="TextBox 10">
            <a:extLst>
              <a:ext uri="{FF2B5EF4-FFF2-40B4-BE49-F238E27FC236}">
                <a16:creationId xmlns:a16="http://schemas.microsoft.com/office/drawing/2014/main" id="{8F3686D9-3CE3-F8F9-3093-2CF9E607966D}"/>
              </a:ext>
            </a:extLst>
          </p:cNvPr>
          <p:cNvSpPr txBox="1"/>
          <p:nvPr/>
        </p:nvSpPr>
        <p:spPr>
          <a:xfrm>
            <a:off x="623284" y="1557146"/>
            <a:ext cx="11366947" cy="30777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LHC, ATLAS detector, software &amp; computing, object reconstruction and physics analysis all perform(ed) beyond design</a:t>
            </a:r>
          </a:p>
        </p:txBody>
      </p:sp>
      <p:pic>
        <p:nvPicPr>
          <p:cNvPr id="8" name="Picture 7">
            <a:extLst>
              <a:ext uri="{FF2B5EF4-FFF2-40B4-BE49-F238E27FC236}">
                <a16:creationId xmlns:a16="http://schemas.microsoft.com/office/drawing/2014/main" id="{08B6D8C6-315B-7CA2-C900-39F931F6E2BA}"/>
              </a:ext>
            </a:extLst>
          </p:cNvPr>
          <p:cNvPicPr>
            <a:picLocks noChangeAspect="1"/>
          </p:cNvPicPr>
          <p:nvPr/>
        </p:nvPicPr>
        <p:blipFill>
          <a:blip r:embed="rId2"/>
          <a:stretch>
            <a:fillRect/>
          </a:stretch>
        </p:blipFill>
        <p:spPr>
          <a:xfrm rot="5400000">
            <a:off x="941169" y="1826586"/>
            <a:ext cx="3222160" cy="4248754"/>
          </a:xfrm>
          <a:prstGeom prst="rect">
            <a:avLst/>
          </a:prstGeom>
        </p:spPr>
      </p:pic>
      <p:sp>
        <p:nvSpPr>
          <p:cNvPr id="9" name="TextBox 8">
            <a:extLst>
              <a:ext uri="{FF2B5EF4-FFF2-40B4-BE49-F238E27FC236}">
                <a16:creationId xmlns:a16="http://schemas.microsoft.com/office/drawing/2014/main" id="{901B5CD7-F082-8A51-13E5-465EA6197E2F}"/>
              </a:ext>
            </a:extLst>
          </p:cNvPr>
          <p:cNvSpPr txBox="1"/>
          <p:nvPr/>
        </p:nvSpPr>
        <p:spPr>
          <a:xfrm>
            <a:off x="3143396" y="4392492"/>
            <a:ext cx="2310801" cy="430887"/>
          </a:xfrm>
          <a:prstGeom prst="rect">
            <a:avLst/>
          </a:prstGeom>
          <a:solidFill>
            <a:schemeClr val="bg1"/>
          </a:solidFill>
        </p:spPr>
        <p:txBody>
          <a:bodyPr wrap="square" rtlCol="0">
            <a:spAutoFit/>
          </a:bodyPr>
          <a:lstStyle/>
          <a:p>
            <a:pPr algn="l">
              <a:spcBef>
                <a:spcPts val="3000"/>
              </a:spcBef>
            </a:pPr>
            <a:r>
              <a:rPr lang="en-CH" sz="11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Combined JES uncertainty of 2.5 / 0.3 / 0.6% at 20 / 300 / 4000 GeV</a:t>
            </a:r>
          </a:p>
        </p:txBody>
      </p:sp>
      <p:sp>
        <p:nvSpPr>
          <p:cNvPr id="23" name="TextBox 22">
            <a:extLst>
              <a:ext uri="{FF2B5EF4-FFF2-40B4-BE49-F238E27FC236}">
                <a16:creationId xmlns:a16="http://schemas.microsoft.com/office/drawing/2014/main" id="{6F536BB1-6081-2F17-309C-5A145515B1AF}"/>
              </a:ext>
            </a:extLst>
          </p:cNvPr>
          <p:cNvSpPr txBox="1"/>
          <p:nvPr/>
        </p:nvSpPr>
        <p:spPr>
          <a:xfrm>
            <a:off x="3417899" y="2186308"/>
            <a:ext cx="1258727" cy="230832"/>
          </a:xfrm>
          <a:prstGeom prst="rect">
            <a:avLst/>
          </a:prstGeom>
          <a:noFill/>
        </p:spPr>
        <p:txBody>
          <a:bodyPr wrap="square">
            <a:spAutoFit/>
          </a:bodyPr>
          <a:lstStyle/>
          <a:p>
            <a:pPr algn="r"/>
            <a:r>
              <a:rPr lang="en-GB" sz="900" dirty="0">
                <a:solidFill>
                  <a:srgbClr val="4571D0"/>
                </a:solidFill>
                <a:effectLst/>
                <a:latin typeface="Helvetica Light" panose="020B0403020202020204" pitchFamily="34" charset="0"/>
                <a:hlinkClick r:id="rId3"/>
              </a:rPr>
              <a:t>EPJ C 85 (2025) 927</a:t>
            </a:r>
            <a:endParaRPr lang="en-CH" sz="900" dirty="0">
              <a:latin typeface="Helvetica Light" panose="020B0403020202020204" pitchFamily="34" charset="0"/>
            </a:endParaRPr>
          </a:p>
        </p:txBody>
      </p:sp>
      <p:sp>
        <p:nvSpPr>
          <p:cNvPr id="24" name="TextBox 23">
            <a:extLst>
              <a:ext uri="{FF2B5EF4-FFF2-40B4-BE49-F238E27FC236}">
                <a16:creationId xmlns:a16="http://schemas.microsoft.com/office/drawing/2014/main" id="{DE70E31E-1600-D9EF-AB76-90B207EA99B3}"/>
              </a:ext>
            </a:extLst>
          </p:cNvPr>
          <p:cNvSpPr txBox="1"/>
          <p:nvPr/>
        </p:nvSpPr>
        <p:spPr>
          <a:xfrm>
            <a:off x="1166047" y="5521822"/>
            <a:ext cx="3721947" cy="738664"/>
          </a:xfrm>
          <a:prstGeom prst="rect">
            <a:avLst/>
          </a:prstGeom>
          <a:noFill/>
        </p:spPr>
        <p:txBody>
          <a:bodyPr wrap="square">
            <a:spAutoFit/>
          </a:bodyPr>
          <a:lstStyle/>
          <a:p>
            <a:pPr>
              <a:spcBef>
                <a:spcPts val="3000"/>
              </a:spcBef>
            </a:pPr>
            <a:r>
              <a:rPr lang="en-GB" sz="1400" dirty="0">
                <a:solidFill>
                  <a:schemeClr val="tx1">
                    <a:lumMod val="75000"/>
                    <a:lumOff val="25000"/>
                  </a:schemeClr>
                </a:solidFill>
                <a:latin typeface="Helvetica" pitchFamily="2" charset="0"/>
                <a:ea typeface="Helvetica Light" charset="0"/>
                <a:cs typeface="Helvetica Light" charset="0"/>
                <a:sym typeface="Wingdings" pitchFamily="2" charset="2"/>
              </a:rPr>
              <a:t>Detailed jet energy calibration using in-situ processes enables, among others, high-precision top mass measurements (0.2%)</a:t>
            </a:r>
          </a:p>
        </p:txBody>
      </p:sp>
      <p:sp>
        <p:nvSpPr>
          <p:cNvPr id="25" name="TextBox 24">
            <a:extLst>
              <a:ext uri="{FF2B5EF4-FFF2-40B4-BE49-F238E27FC236}">
                <a16:creationId xmlns:a16="http://schemas.microsoft.com/office/drawing/2014/main" id="{FB280750-95BB-EF00-95FD-BCF5223C8B31}"/>
              </a:ext>
            </a:extLst>
          </p:cNvPr>
          <p:cNvSpPr txBox="1"/>
          <p:nvPr/>
        </p:nvSpPr>
        <p:spPr>
          <a:xfrm>
            <a:off x="6096000" y="5506099"/>
            <a:ext cx="5288209"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dirty="0">
                <a:solidFill>
                  <a:schemeClr val="tx1">
                    <a:lumMod val="75000"/>
                    <a:lumOff val="25000"/>
                  </a:schemeClr>
                </a:solidFill>
                <a:latin typeface="Helvetica" pitchFamily="2" charset="0"/>
                <a:ea typeface="Helvetica Light" charset="0"/>
                <a:cs typeface="Helvetica Light" charset="0"/>
                <a:sym typeface="Wingdings" pitchFamily="2" charset="2"/>
              </a:rPr>
              <a:t>Efficient and pure jet-flavour tagging and further ML based performance and analysis improvements enhance physics reach</a:t>
            </a:r>
            <a:endParaRPr kumimoji="0" lang="en-CH" sz="1400" b="0" i="0" u="none" strike="noStrike" kern="1200" cap="none" spc="0" normalizeH="0" baseline="0" noProof="0" dirty="0">
              <a:ln>
                <a:noFill/>
              </a:ln>
              <a:solidFill>
                <a:schemeClr val="tx1">
                  <a:lumMod val="75000"/>
                  <a:lumOff val="25000"/>
                </a:schemeClr>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7ABF41FC-E1EE-F31B-EF9B-6E8836B30C53}"/>
              </a:ext>
            </a:extLst>
          </p:cNvPr>
          <p:cNvPicPr>
            <a:picLocks noChangeAspect="1"/>
          </p:cNvPicPr>
          <p:nvPr/>
        </p:nvPicPr>
        <p:blipFill>
          <a:blip r:embed="rId4">
            <a:alphaModFix/>
          </a:blip>
          <a:stretch>
            <a:fillRect/>
          </a:stretch>
        </p:blipFill>
        <p:spPr>
          <a:xfrm>
            <a:off x="5665565" y="2312045"/>
            <a:ext cx="5718644" cy="3209777"/>
          </a:xfrm>
          <a:prstGeom prst="rect">
            <a:avLst/>
          </a:prstGeom>
        </p:spPr>
      </p:pic>
      <p:sp>
        <p:nvSpPr>
          <p:cNvPr id="21" name="TextBox 20">
            <a:extLst>
              <a:ext uri="{FF2B5EF4-FFF2-40B4-BE49-F238E27FC236}">
                <a16:creationId xmlns:a16="http://schemas.microsoft.com/office/drawing/2014/main" id="{B4828B29-9190-EC29-4927-3A0373636C48}"/>
              </a:ext>
            </a:extLst>
          </p:cNvPr>
          <p:cNvSpPr txBox="1"/>
          <p:nvPr/>
        </p:nvSpPr>
        <p:spPr>
          <a:xfrm>
            <a:off x="8168525" y="2186308"/>
            <a:ext cx="2677275" cy="230832"/>
          </a:xfrm>
          <a:prstGeom prst="rect">
            <a:avLst/>
          </a:prstGeom>
          <a:noFill/>
        </p:spPr>
        <p:txBody>
          <a:bodyPr wrap="square" rtlCol="0">
            <a:spAutoFit/>
          </a:bodyPr>
          <a:lstStyle/>
          <a:p>
            <a:pPr marL="0" algn="r">
              <a:spcBef>
                <a:spcPts val="3000"/>
              </a:spcBef>
            </a:pPr>
            <a:r>
              <a:rPr lang="en-GB" sz="900" dirty="0">
                <a:solidFill>
                  <a:prstClr val="black"/>
                </a:solidFill>
                <a:latin typeface="Helvetica Light" charset="0"/>
                <a:ea typeface="Helvetica Light" charset="0"/>
                <a:cs typeface="Helvetica Light" charset="0"/>
                <a:sym typeface="Wingdings" pitchFamily="2" charset="2"/>
                <a:hlinkClick r:id="rId5"/>
              </a:rPr>
              <a:t>Public plots</a:t>
            </a:r>
            <a:r>
              <a:rPr lang="en-GB" sz="900" dirty="0">
                <a:solidFill>
                  <a:prstClr val="black"/>
                </a:solidFill>
                <a:latin typeface="Helvetica Light" charset="0"/>
                <a:ea typeface="Helvetica Light" charset="0"/>
                <a:cs typeface="Helvetica Light" charset="0"/>
                <a:sym typeface="Wingdings" pitchFamily="2" charset="2"/>
              </a:rPr>
              <a:t>, </a:t>
            </a:r>
            <a:r>
              <a:rPr lang="en-GB" sz="900" dirty="0">
                <a:solidFill>
                  <a:prstClr val="black"/>
                </a:solidFill>
                <a:latin typeface="Helvetica Light" charset="0"/>
                <a:ea typeface="Helvetica Light" charset="0"/>
                <a:cs typeface="Helvetica Light" charset="0"/>
                <a:sym typeface="Wingdings" pitchFamily="2" charset="2"/>
                <a:hlinkClick r:id="rId6"/>
              </a:rPr>
              <a:t>arXiv:2505.19689</a:t>
            </a:r>
            <a:endParaRPr lang="en-CH" sz="900" dirty="0">
              <a:solidFill>
                <a:prstClr val="black"/>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83231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A2854-1687-040C-3559-71A5A156C2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85A1EA-90D0-90FE-C828-39F27EFEB29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1125DC54-A992-6AF4-3A1F-BDD338AB5628}"/>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FD8A0E4C-0F04-9018-8ED7-C61FCB8AC0E1}"/>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sp>
        <p:nvSpPr>
          <p:cNvPr id="6" name="TextBox 5">
            <a:extLst>
              <a:ext uri="{FF2B5EF4-FFF2-40B4-BE49-F238E27FC236}">
                <a16:creationId xmlns:a16="http://schemas.microsoft.com/office/drawing/2014/main" id="{BE8FFEF8-23ED-C587-0B93-5E93E3F1E67F}"/>
              </a:ext>
            </a:extLst>
          </p:cNvPr>
          <p:cNvSpPr txBox="1"/>
          <p:nvPr/>
        </p:nvSpPr>
        <p:spPr>
          <a:xfrm>
            <a:off x="9316106" y="4261006"/>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8" name="Straight Arrow Connector 7">
            <a:extLst>
              <a:ext uri="{FF2B5EF4-FFF2-40B4-BE49-F238E27FC236}">
                <a16:creationId xmlns:a16="http://schemas.microsoft.com/office/drawing/2014/main" id="{3F4EA2FC-8724-1A6A-454C-D2BD8013D19F}"/>
              </a:ext>
            </a:extLst>
          </p:cNvPr>
          <p:cNvCxnSpPr>
            <a:cxnSpLocks/>
            <a:stCxn id="6" idx="0"/>
          </p:cNvCxnSpPr>
          <p:nvPr/>
        </p:nvCxnSpPr>
        <p:spPr>
          <a:xfrm flipH="1" flipV="1">
            <a:off x="8511946" y="3089678"/>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 name="Picture 2">
            <a:extLst>
              <a:ext uri="{FF2B5EF4-FFF2-40B4-BE49-F238E27FC236}">
                <a16:creationId xmlns:a16="http://schemas.microsoft.com/office/drawing/2014/main" id="{7902DCC2-59CD-5548-05AD-F3E39EC58AF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FCC65DB-8408-FA1C-A64F-CE325F5901B2}"/>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E4D05BD3-36B5-7B81-4E18-7E1FF0B1F423}"/>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402CB76A-576B-765C-9D2B-4B4F1B5C8AF7}"/>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13" name="TextBox 12">
            <a:extLst>
              <a:ext uri="{FF2B5EF4-FFF2-40B4-BE49-F238E27FC236}">
                <a16:creationId xmlns:a16="http://schemas.microsoft.com/office/drawing/2014/main" id="{05018A01-6DE1-7911-4B8D-9F4592F773E6}"/>
              </a:ext>
            </a:extLst>
          </p:cNvPr>
          <p:cNvSpPr txBox="1"/>
          <p:nvPr/>
        </p:nvSpPr>
        <p:spPr>
          <a:xfrm>
            <a:off x="641953" y="3520350"/>
            <a:ext cx="2235249" cy="1169551"/>
          </a:xfrm>
          <a:prstGeom prst="rect">
            <a:avLst/>
          </a:prstGeom>
          <a:noFill/>
        </p:spPr>
        <p:txBody>
          <a:bodyPr wrap="square" rtlCol="0">
            <a:spAutoFit/>
          </a:bodyPr>
          <a:lstStyle/>
          <a:p>
            <a:pPr>
              <a:spcBef>
                <a:spcPts val="900"/>
              </a:spcBef>
            </a:pPr>
            <a:r>
              <a:rPr lang="en-US" sz="1400">
                <a:latin typeface="Helvetica" pitchFamily="2" charset="0"/>
                <a:cs typeface="Trebuchet MS"/>
              </a:rPr>
              <a:t>Decades of international high-technology </a:t>
            </a:r>
            <a:r>
              <a:rPr lang="en-US" sz="1400" b="1">
                <a:latin typeface="Helvetica" pitchFamily="2" charset="0"/>
                <a:cs typeface="Trebuchet MS"/>
              </a:rPr>
              <a:t>accelerator-based research</a:t>
            </a:r>
            <a:r>
              <a:rPr lang="en-US" sz="1400">
                <a:latin typeface="Helvetica" pitchFamily="2" charset="0"/>
                <a:cs typeface="Trebuchet MS"/>
              </a:rPr>
              <a:t> gave us        these insights</a:t>
            </a:r>
          </a:p>
        </p:txBody>
      </p:sp>
      <p:sp>
        <p:nvSpPr>
          <p:cNvPr id="4" name="Explosion 1 3">
            <a:extLst>
              <a:ext uri="{FF2B5EF4-FFF2-40B4-BE49-F238E27FC236}">
                <a16:creationId xmlns:a16="http://schemas.microsoft.com/office/drawing/2014/main" id="{02EA4409-495C-9DFB-C0A6-8F578EB4F0D0}"/>
              </a:ext>
            </a:extLst>
          </p:cNvPr>
          <p:cNvSpPr/>
          <p:nvPr/>
        </p:nvSpPr>
        <p:spPr>
          <a:xfrm>
            <a:off x="550695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5" name="Explosion 1 4">
            <a:extLst>
              <a:ext uri="{FF2B5EF4-FFF2-40B4-BE49-F238E27FC236}">
                <a16:creationId xmlns:a16="http://schemas.microsoft.com/office/drawing/2014/main" id="{A79E5746-7A70-85FA-AA12-55BDB2666CD0}"/>
              </a:ext>
            </a:extLst>
          </p:cNvPr>
          <p:cNvSpPr/>
          <p:nvPr/>
        </p:nvSpPr>
        <p:spPr>
          <a:xfrm>
            <a:off x="6387281"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7" name="Explosion 1 6">
            <a:extLst>
              <a:ext uri="{FF2B5EF4-FFF2-40B4-BE49-F238E27FC236}">
                <a16:creationId xmlns:a16="http://schemas.microsoft.com/office/drawing/2014/main" id="{C854E452-F793-FEF5-09B8-AC1671C560BD}"/>
              </a:ext>
            </a:extLst>
          </p:cNvPr>
          <p:cNvSpPr/>
          <p:nvPr/>
        </p:nvSpPr>
        <p:spPr>
          <a:xfrm>
            <a:off x="7282500"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4" name="Explosion 1 13">
            <a:extLst>
              <a:ext uri="{FF2B5EF4-FFF2-40B4-BE49-F238E27FC236}">
                <a16:creationId xmlns:a16="http://schemas.microsoft.com/office/drawing/2014/main" id="{8D7A3736-F706-925B-68C8-6E713CD21EF5}"/>
              </a:ext>
            </a:extLst>
          </p:cNvPr>
          <p:cNvSpPr/>
          <p:nvPr/>
        </p:nvSpPr>
        <p:spPr>
          <a:xfrm>
            <a:off x="8215819" y="27006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5" name="Explosion 1 14">
            <a:extLst>
              <a:ext uri="{FF2B5EF4-FFF2-40B4-BE49-F238E27FC236}">
                <a16:creationId xmlns:a16="http://schemas.microsoft.com/office/drawing/2014/main" id="{500DF9D4-FEF9-AB01-16A0-68DCDF0F6D51}"/>
              </a:ext>
            </a:extLst>
          </p:cNvPr>
          <p:cNvSpPr/>
          <p:nvPr/>
        </p:nvSpPr>
        <p:spPr>
          <a:xfrm>
            <a:off x="6386553" y="3581155"/>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6" name="Explosion 1 15">
            <a:extLst>
              <a:ext uri="{FF2B5EF4-FFF2-40B4-BE49-F238E27FC236}">
                <a16:creationId xmlns:a16="http://schemas.microsoft.com/office/drawing/2014/main" id="{3B4630B9-E5CF-B38C-1D5B-4D1B32312EE1}"/>
              </a:ext>
            </a:extLst>
          </p:cNvPr>
          <p:cNvSpPr/>
          <p:nvPr/>
        </p:nvSpPr>
        <p:spPr>
          <a:xfrm>
            <a:off x="5506231"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7" name="Explosion 1 16">
            <a:extLst>
              <a:ext uri="{FF2B5EF4-FFF2-40B4-BE49-F238E27FC236}">
                <a16:creationId xmlns:a16="http://schemas.microsoft.com/office/drawing/2014/main" id="{5FD84530-8130-14A7-825A-496B5D101AE0}"/>
              </a:ext>
            </a:extLst>
          </p:cNvPr>
          <p:cNvSpPr/>
          <p:nvPr/>
        </p:nvSpPr>
        <p:spPr>
          <a:xfrm>
            <a:off x="6386553"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8" name="Explosion 1 17">
            <a:extLst>
              <a:ext uri="{FF2B5EF4-FFF2-40B4-BE49-F238E27FC236}">
                <a16:creationId xmlns:a16="http://schemas.microsoft.com/office/drawing/2014/main" id="{8A24703D-3499-D14D-F0B5-42FA9C3E0FFB}"/>
              </a:ext>
            </a:extLst>
          </p:cNvPr>
          <p:cNvSpPr/>
          <p:nvPr/>
        </p:nvSpPr>
        <p:spPr>
          <a:xfrm>
            <a:off x="7281772" y="4510663"/>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19" name="Explosion 1 18">
            <a:extLst>
              <a:ext uri="{FF2B5EF4-FFF2-40B4-BE49-F238E27FC236}">
                <a16:creationId xmlns:a16="http://schemas.microsoft.com/office/drawing/2014/main" id="{91AC9390-29EF-9410-E3EE-CB44FA505853}"/>
              </a:ext>
            </a:extLst>
          </p:cNvPr>
          <p:cNvSpPr/>
          <p:nvPr/>
        </p:nvSpPr>
        <p:spPr>
          <a:xfrm>
            <a:off x="5499943"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1" name="Explosion 1 20">
            <a:extLst>
              <a:ext uri="{FF2B5EF4-FFF2-40B4-BE49-F238E27FC236}">
                <a16:creationId xmlns:a16="http://schemas.microsoft.com/office/drawing/2014/main" id="{7669F1D3-F608-4D42-4B98-BFF85D22AA0F}"/>
              </a:ext>
            </a:extLst>
          </p:cNvPr>
          <p:cNvSpPr/>
          <p:nvPr/>
        </p:nvSpPr>
        <p:spPr>
          <a:xfrm>
            <a:off x="6380265"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2" name="Explosion 1 21">
            <a:extLst>
              <a:ext uri="{FF2B5EF4-FFF2-40B4-BE49-F238E27FC236}">
                <a16:creationId xmlns:a16="http://schemas.microsoft.com/office/drawing/2014/main" id="{08D23AA7-F781-FC0A-4DAD-A76A404C0EC7}"/>
              </a:ext>
            </a:extLst>
          </p:cNvPr>
          <p:cNvSpPr/>
          <p:nvPr/>
        </p:nvSpPr>
        <p:spPr>
          <a:xfrm>
            <a:off x="7275484" y="541950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3" name="Explosion 1 22">
            <a:extLst>
              <a:ext uri="{FF2B5EF4-FFF2-40B4-BE49-F238E27FC236}">
                <a16:creationId xmlns:a16="http://schemas.microsoft.com/office/drawing/2014/main" id="{6B36FB8D-148B-FAF9-84AE-CA5D198F94DB}"/>
              </a:ext>
            </a:extLst>
          </p:cNvPr>
          <p:cNvSpPr/>
          <p:nvPr/>
        </p:nvSpPr>
        <p:spPr>
          <a:xfrm>
            <a:off x="3485200" y="3488084"/>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Tree>
    <p:extLst>
      <p:ext uri="{BB962C8B-B14F-4D97-AF65-F5344CB8AC3E}">
        <p14:creationId xmlns:p14="http://schemas.microsoft.com/office/powerpoint/2010/main" val="39911966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73964-6A40-6114-81B5-E36CD373694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527B62E-DC90-3987-B83E-584708CEF1BB}"/>
              </a:ext>
            </a:extLst>
          </p:cNvPr>
          <p:cNvSpPr txBox="1"/>
          <p:nvPr/>
        </p:nvSpPr>
        <p:spPr>
          <a:xfrm>
            <a:off x="623284" y="1108786"/>
            <a:ext cx="102225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rPr>
              <a:t>Discovery and characterization of the Higgs boson</a:t>
            </a:r>
            <a:endParaRPr kumimoji="0" lang="en-GB" sz="1600" b="0"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endParaRPr>
          </a:p>
        </p:txBody>
      </p:sp>
      <p:pic>
        <p:nvPicPr>
          <p:cNvPr id="8" name="Picture 7">
            <a:extLst>
              <a:ext uri="{FF2B5EF4-FFF2-40B4-BE49-F238E27FC236}">
                <a16:creationId xmlns:a16="http://schemas.microsoft.com/office/drawing/2014/main" id="{4208B6AF-05CB-F3EA-5DB0-19E45AA45F2A}"/>
              </a:ext>
            </a:extLst>
          </p:cNvPr>
          <p:cNvPicPr>
            <a:picLocks noChangeAspect="1"/>
          </p:cNvPicPr>
          <p:nvPr/>
        </p:nvPicPr>
        <p:blipFill>
          <a:blip r:embed="rId2"/>
          <a:srcRect l="5075" t="8068" r="4976" b="6715"/>
          <a:stretch>
            <a:fillRect/>
          </a:stretch>
        </p:blipFill>
        <p:spPr>
          <a:xfrm rot="5400000">
            <a:off x="6981442" y="1697299"/>
            <a:ext cx="4938891" cy="4797468"/>
          </a:xfrm>
          <a:prstGeom prst="rect">
            <a:avLst/>
          </a:prstGeom>
        </p:spPr>
      </p:pic>
      <p:sp>
        <p:nvSpPr>
          <p:cNvPr id="9" name="TextBox 8">
            <a:extLst>
              <a:ext uri="{FF2B5EF4-FFF2-40B4-BE49-F238E27FC236}">
                <a16:creationId xmlns:a16="http://schemas.microsoft.com/office/drawing/2014/main" id="{4BBE109E-EF48-09C6-5559-97E84C23D9B8}"/>
              </a:ext>
            </a:extLst>
          </p:cNvPr>
          <p:cNvSpPr txBox="1"/>
          <p:nvPr/>
        </p:nvSpPr>
        <p:spPr>
          <a:xfrm>
            <a:off x="8959385" y="1465929"/>
            <a:ext cx="2877711" cy="230832"/>
          </a:xfrm>
          <a:prstGeom prst="rect">
            <a:avLst/>
          </a:prstGeom>
          <a:noFill/>
        </p:spPr>
        <p:txBody>
          <a:bodyPr wrap="none" rtlCol="0">
            <a:spAutoFit/>
          </a:bodyPr>
          <a:lstStyle/>
          <a:p>
            <a:pPr algn="r">
              <a:spcBef>
                <a:spcPts val="3000"/>
              </a:spcBef>
            </a:pPr>
            <a:r>
              <a:rPr lang="en-GB" sz="900" dirty="0">
                <a:solidFill>
                  <a:prstClr val="black"/>
                </a:solidFill>
                <a:latin typeface="Helvetica Light" panose="020B0403020202020204" pitchFamily="34" charset="0"/>
                <a:ea typeface="Helvetica Light" charset="0"/>
                <a:cs typeface="Helvetica Light" charset="0"/>
                <a:sym typeface="Wingdings" pitchFamily="2" charset="2"/>
                <a:hlinkClick r:id="rId3"/>
              </a:rPr>
              <a:t>ATLAS-CONF-2025-006</a:t>
            </a:r>
            <a:r>
              <a:rPr lang="en-GB" sz="900" dirty="0">
                <a:solidFill>
                  <a:prstClr val="black"/>
                </a:solidFill>
                <a:latin typeface="Helvetica Light" panose="020B0403020202020204" pitchFamily="34" charset="0"/>
                <a:ea typeface="Helvetica Light" charset="0"/>
                <a:cs typeface="Helvetica Light" charset="0"/>
                <a:sym typeface="Wingdings" pitchFamily="2" charset="2"/>
              </a:rPr>
              <a:t>, </a:t>
            </a:r>
            <a:r>
              <a:rPr lang="en-GB" sz="900" dirty="0">
                <a:solidFill>
                  <a:schemeClr val="bg1">
                    <a:lumMod val="50000"/>
                  </a:schemeClr>
                </a:solidFill>
                <a:latin typeface="Helvetica Light" charset="0"/>
                <a:ea typeface="Helvetica Light" charset="0"/>
                <a:cs typeface="Helvetica Light" charset="0"/>
                <a:sym typeface="Wingdings" pitchFamily="2" charset="2"/>
                <a:hlinkClick r:id="rId4"/>
              </a:rPr>
              <a:t>Nature 607, 52–59 (2022</a:t>
            </a:r>
            <a:r>
              <a:rPr lang="en-GB" sz="900" dirty="0">
                <a:solidFill>
                  <a:schemeClr val="bg1">
                    <a:lumMod val="50000"/>
                  </a:schemeClr>
                </a:solidFill>
                <a:latin typeface="Helvetica Light" charset="0"/>
                <a:ea typeface="Helvetica Light" charset="0"/>
                <a:cs typeface="Helvetica Light" charset="0"/>
                <a:sym typeface="Wingdings" pitchFamily="2" charset="2"/>
              </a:rPr>
              <a:t>)</a:t>
            </a:r>
            <a:endParaRPr lang="en-GB" sz="900" dirty="0">
              <a:solidFill>
                <a:prstClr val="black"/>
              </a:solidFill>
              <a:latin typeface="Helvetica Light" panose="020B0403020202020204" pitchFamily="34" charset="0"/>
              <a:ea typeface="Helvetica Light" charset="0"/>
              <a:cs typeface="Helvetica Light" charset="0"/>
              <a:sym typeface="Wingdings" pitchFamily="2" charset="2"/>
            </a:endParaRPr>
          </a:p>
        </p:txBody>
      </p:sp>
      <p:sp>
        <p:nvSpPr>
          <p:cNvPr id="11" name="TextBox 10">
            <a:extLst>
              <a:ext uri="{FF2B5EF4-FFF2-40B4-BE49-F238E27FC236}">
                <a16:creationId xmlns:a16="http://schemas.microsoft.com/office/drawing/2014/main" id="{7250646A-E782-BE1C-CDDE-E2FFDECF99F2}"/>
              </a:ext>
            </a:extLst>
          </p:cNvPr>
          <p:cNvSpPr txBox="1"/>
          <p:nvPr/>
        </p:nvSpPr>
        <p:spPr>
          <a:xfrm>
            <a:off x="623286" y="1557146"/>
            <a:ext cx="4232050" cy="15388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Discovery of scalar Higgs boson enables for the first time direct study of electroweak symmetry breaking and the process of mass generation</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Higgs couplings to bosons and fermions match SM expectations within 5–20%. Γ</a:t>
            </a:r>
            <a:r>
              <a:rPr kumimoji="0" lang="en-GB" sz="1400" b="0" i="0" u="none" strike="noStrike" kern="1200" cap="none" spc="0" normalizeH="0" baseline="-25000" noProof="0" dirty="0">
                <a:ln>
                  <a:noFill/>
                </a:ln>
                <a:solidFill>
                  <a:srgbClr val="0070C0"/>
                </a:solidFill>
                <a:effectLst/>
                <a:uLnTx/>
                <a:uFillTx/>
                <a:latin typeface="Helvetica" pitchFamily="2" charset="0"/>
                <a:ea typeface="Helvetica Light" charset="0"/>
                <a:cs typeface="Helvetica Light" charset="0"/>
                <a:sym typeface="Wingdings" pitchFamily="2" charset="2"/>
              </a:rPr>
              <a:t>H</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is as SM within ~50% uncertainty. B(H </a:t>
            </a:r>
            <a:r>
              <a:rPr kumimoji="0" lang="en-GB" sz="1400" b="0" i="0" u="none" strike="noStrike" kern="1200" cap="none" spc="0" normalizeH="0" baseline="0" noProof="0" dirty="0">
                <a:ln>
                  <a:noFill/>
                </a:ln>
                <a:solidFill>
                  <a:srgbClr val="0070C0"/>
                </a:solidFill>
                <a:effectLst/>
                <a:uLnTx/>
                <a:uFillTx/>
                <a:latin typeface="Symbol" pitchFamily="2" charset="2"/>
                <a:ea typeface="Helvetica Light" charset="0"/>
                <a:cs typeface="Helvetica Light" charset="0"/>
                <a:sym typeface="Wingdings" pitchFamily="2" charset="2"/>
              </a:rPr>
              <a:t>®</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a:t>
            </a:r>
            <a:r>
              <a:rPr kumimoji="0" lang="en-GB" sz="1400" b="0" i="0" u="none" strike="noStrike" kern="1200" cap="none" spc="0" normalizeH="0" baseline="0" noProof="0" dirty="0" err="1">
                <a:ln>
                  <a:noFill/>
                </a:ln>
                <a:solidFill>
                  <a:srgbClr val="0070C0"/>
                </a:solidFill>
                <a:effectLst/>
                <a:uLnTx/>
                <a:uFillTx/>
                <a:latin typeface="Helvetica" pitchFamily="2" charset="0"/>
                <a:ea typeface="Helvetica Light" charset="0"/>
                <a:cs typeface="Helvetica Light" charset="0"/>
                <a:sym typeface="Wingdings" pitchFamily="2" charset="2"/>
              </a:rPr>
              <a:t>inv</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&lt; 11%</a:t>
            </a:r>
          </a:p>
        </p:txBody>
      </p:sp>
      <p:sp>
        <p:nvSpPr>
          <p:cNvPr id="3" name="TextBox 2">
            <a:extLst>
              <a:ext uri="{FF2B5EF4-FFF2-40B4-BE49-F238E27FC236}">
                <a16:creationId xmlns:a16="http://schemas.microsoft.com/office/drawing/2014/main" id="{4D076710-919F-3124-7A49-C6E2735C9B81}"/>
              </a:ext>
            </a:extLst>
          </p:cNvPr>
          <p:cNvSpPr txBox="1"/>
          <p:nvPr/>
        </p:nvSpPr>
        <p:spPr>
          <a:xfrm>
            <a:off x="214938" y="264651"/>
            <a:ext cx="11826807"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What have we learned from the LHC so far — a bold summary</a:t>
            </a:r>
            <a:endParaRPr lang="en-US" sz="2800" dirty="0">
              <a:solidFill>
                <a:srgbClr val="0D7FBF"/>
              </a:solidFill>
              <a:latin typeface="Helvetica" pitchFamily="2" charset="0"/>
              <a:ea typeface="Trebuchet MS" pitchFamily="-84" charset="0"/>
              <a:cs typeface="Helvetica Light"/>
            </a:endParaRPr>
          </a:p>
        </p:txBody>
      </p:sp>
      <p:pic>
        <p:nvPicPr>
          <p:cNvPr id="2" name="Picture 1">
            <a:extLst>
              <a:ext uri="{FF2B5EF4-FFF2-40B4-BE49-F238E27FC236}">
                <a16:creationId xmlns:a16="http://schemas.microsoft.com/office/drawing/2014/main" id="{8F6A24D1-6B42-EA27-0671-826B99C36615}"/>
              </a:ext>
            </a:extLst>
          </p:cNvPr>
          <p:cNvPicPr>
            <a:picLocks noChangeAspect="1"/>
          </p:cNvPicPr>
          <p:nvPr/>
        </p:nvPicPr>
        <p:blipFill>
          <a:blip r:embed="rId5"/>
          <a:stretch>
            <a:fillRect/>
          </a:stretch>
        </p:blipFill>
        <p:spPr>
          <a:xfrm>
            <a:off x="5046373" y="1659114"/>
            <a:ext cx="1798132" cy="1243056"/>
          </a:xfrm>
          <a:prstGeom prst="rect">
            <a:avLst/>
          </a:prstGeom>
        </p:spPr>
      </p:pic>
      <p:pic>
        <p:nvPicPr>
          <p:cNvPr id="7" name="Picture 6">
            <a:extLst>
              <a:ext uri="{FF2B5EF4-FFF2-40B4-BE49-F238E27FC236}">
                <a16:creationId xmlns:a16="http://schemas.microsoft.com/office/drawing/2014/main" id="{1D0A8B1F-7BB1-3A6E-F8BB-9B21F9D95F64}"/>
              </a:ext>
            </a:extLst>
          </p:cNvPr>
          <p:cNvPicPr>
            <a:picLocks noChangeAspect="1"/>
          </p:cNvPicPr>
          <p:nvPr/>
        </p:nvPicPr>
        <p:blipFill>
          <a:blip r:embed="rId6"/>
          <a:stretch>
            <a:fillRect/>
          </a:stretch>
        </p:blipFill>
        <p:spPr>
          <a:xfrm>
            <a:off x="661152" y="3508785"/>
            <a:ext cx="2899791" cy="2782163"/>
          </a:xfrm>
          <a:prstGeom prst="rect">
            <a:avLst/>
          </a:prstGeom>
        </p:spPr>
      </p:pic>
      <p:sp>
        <p:nvSpPr>
          <p:cNvPr id="10" name="Rectangle 9">
            <a:extLst>
              <a:ext uri="{FF2B5EF4-FFF2-40B4-BE49-F238E27FC236}">
                <a16:creationId xmlns:a16="http://schemas.microsoft.com/office/drawing/2014/main" id="{9F4CEDD9-00E2-711F-218B-0F9942FB1E35}"/>
              </a:ext>
            </a:extLst>
          </p:cNvPr>
          <p:cNvSpPr/>
          <p:nvPr/>
        </p:nvSpPr>
        <p:spPr>
          <a:xfrm>
            <a:off x="1301796" y="3457170"/>
            <a:ext cx="2196564" cy="230832"/>
          </a:xfrm>
          <a:prstGeom prst="rect">
            <a:avLst/>
          </a:prstGeom>
        </p:spPr>
        <p:txBody>
          <a:bodyPr wrap="square">
            <a:spAutoFit/>
          </a:bodyPr>
          <a:lstStyle/>
          <a:p>
            <a:pPr algn="r"/>
            <a:r>
              <a:rPr lang="en-GB" sz="900" dirty="0">
                <a:latin typeface="Helvetica" pitchFamily="2" charset="0"/>
                <a:hlinkClick r:id="rId7"/>
              </a:rPr>
              <a:t>Phys. Lett. B 716 (2012) 1-29</a:t>
            </a:r>
            <a:endParaRPr lang="en-CH" sz="900" dirty="0">
              <a:latin typeface="Helvetica" pitchFamily="2" charset="0"/>
            </a:endParaRPr>
          </a:p>
        </p:txBody>
      </p:sp>
      <p:pic>
        <p:nvPicPr>
          <p:cNvPr id="12" name="Picture 11">
            <a:extLst>
              <a:ext uri="{FF2B5EF4-FFF2-40B4-BE49-F238E27FC236}">
                <a16:creationId xmlns:a16="http://schemas.microsoft.com/office/drawing/2014/main" id="{BA27FA14-2DD2-B509-ECF5-3B8C067276E0}"/>
              </a:ext>
            </a:extLst>
          </p:cNvPr>
          <p:cNvPicPr>
            <a:picLocks noChangeAspect="1"/>
          </p:cNvPicPr>
          <p:nvPr/>
        </p:nvPicPr>
        <p:blipFill>
          <a:blip r:embed="rId8">
            <a:alphaModFix/>
          </a:blip>
          <a:stretch>
            <a:fillRect/>
          </a:stretch>
        </p:blipFill>
        <p:spPr>
          <a:xfrm>
            <a:off x="3952909" y="3509005"/>
            <a:ext cx="3040319" cy="2916989"/>
          </a:xfrm>
          <a:prstGeom prst="rect">
            <a:avLst/>
          </a:prstGeom>
        </p:spPr>
      </p:pic>
      <p:sp>
        <p:nvSpPr>
          <p:cNvPr id="13" name="Rectangle 12">
            <a:extLst>
              <a:ext uri="{FF2B5EF4-FFF2-40B4-BE49-F238E27FC236}">
                <a16:creationId xmlns:a16="http://schemas.microsoft.com/office/drawing/2014/main" id="{B613F144-7766-81A6-5646-5E06B1B29D5A}"/>
              </a:ext>
            </a:extLst>
          </p:cNvPr>
          <p:cNvSpPr/>
          <p:nvPr/>
        </p:nvSpPr>
        <p:spPr>
          <a:xfrm>
            <a:off x="5055896" y="3457170"/>
            <a:ext cx="1878762" cy="230832"/>
          </a:xfrm>
          <a:prstGeom prst="rect">
            <a:avLst/>
          </a:prstGeom>
        </p:spPr>
        <p:txBody>
          <a:bodyPr wrap="square">
            <a:spAutoFit/>
          </a:bodyPr>
          <a:lstStyle/>
          <a:p>
            <a:pPr algn="r"/>
            <a:r>
              <a:rPr lang="en-GB" sz="900" dirty="0">
                <a:latin typeface="Helvetica" pitchFamily="2" charset="0"/>
                <a:hlinkClick r:id="rId9"/>
              </a:rPr>
              <a:t>Eur. Phys. J. C 80 (2020) 942</a:t>
            </a:r>
            <a:endParaRPr lang="en-CH" sz="900" dirty="0">
              <a:latin typeface="Helvetica" pitchFamily="2" charset="0"/>
            </a:endParaRPr>
          </a:p>
        </p:txBody>
      </p:sp>
      <p:sp>
        <p:nvSpPr>
          <p:cNvPr id="14" name="TextBox 13">
            <a:extLst>
              <a:ext uri="{FF2B5EF4-FFF2-40B4-BE49-F238E27FC236}">
                <a16:creationId xmlns:a16="http://schemas.microsoft.com/office/drawing/2014/main" id="{1C2B2E5B-3D90-6057-CF8B-BC6CC3AF2D93}"/>
              </a:ext>
            </a:extLst>
          </p:cNvPr>
          <p:cNvSpPr txBox="1"/>
          <p:nvPr/>
        </p:nvSpPr>
        <p:spPr>
          <a:xfrm>
            <a:off x="4971565" y="2887649"/>
            <a:ext cx="2112169" cy="400110"/>
          </a:xfrm>
          <a:prstGeom prst="rect">
            <a:avLst/>
          </a:prstGeom>
          <a:noFill/>
        </p:spPr>
        <p:txBody>
          <a:bodyPr wrap="square" rtlCol="0">
            <a:spAutoFit/>
          </a:bodyPr>
          <a:lstStyle/>
          <a:p>
            <a:pPr>
              <a:spcBef>
                <a:spcPts val="3000"/>
              </a:spcBef>
            </a:pPr>
            <a:r>
              <a:rPr lang="en-GB" sz="1000" dirty="0">
                <a:solidFill>
                  <a:schemeClr val="tx1">
                    <a:lumMod val="75000"/>
                    <a:lumOff val="25000"/>
                  </a:schemeClr>
                </a:solidFill>
                <a:latin typeface="Helvetica Light" charset="0"/>
                <a:ea typeface="Helvetica Light" charset="0"/>
                <a:cs typeface="Helvetica Light" charset="0"/>
                <a:sym typeface="Wingdings" pitchFamily="2" charset="2"/>
              </a:rPr>
              <a:t>Fabiola Gianotti and Peter Higgs, 4 July 2012</a:t>
            </a:r>
            <a:endParaRPr lang="en-CH" sz="10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4" name="TextBox 3">
            <a:extLst>
              <a:ext uri="{FF2B5EF4-FFF2-40B4-BE49-F238E27FC236}">
                <a16:creationId xmlns:a16="http://schemas.microsoft.com/office/drawing/2014/main" id="{E00A90EB-9C86-184F-3B72-AAE61468E85A}"/>
              </a:ext>
            </a:extLst>
          </p:cNvPr>
          <p:cNvSpPr txBox="1"/>
          <p:nvPr/>
        </p:nvSpPr>
        <p:spPr>
          <a:xfrm>
            <a:off x="2528587" y="6408916"/>
            <a:ext cx="3563115" cy="246221"/>
          </a:xfrm>
          <a:prstGeom prst="rect">
            <a:avLst/>
          </a:prstGeom>
          <a:noFill/>
        </p:spPr>
        <p:txBody>
          <a:bodyPr wrap="square" rtlCol="0">
            <a:spAutoFit/>
          </a:bodyPr>
          <a:lstStyle/>
          <a:p>
            <a:pPr>
              <a:spcBef>
                <a:spcPts val="3000"/>
              </a:spcBef>
            </a:pPr>
            <a:r>
              <a:rPr lang="en-GB" sz="1000" dirty="0">
                <a:solidFill>
                  <a:schemeClr val="tx1">
                    <a:lumMod val="75000"/>
                    <a:lumOff val="25000"/>
                  </a:schemeClr>
                </a:solidFill>
                <a:latin typeface="Helvetica Light" charset="0"/>
                <a:ea typeface="Helvetica Light" charset="0"/>
                <a:cs typeface="Helvetica Light" charset="0"/>
                <a:sym typeface="Wingdings" pitchFamily="2" charset="2"/>
              </a:rPr>
              <a:t>Left: at moment of discovery. Right: after Run 2 </a:t>
            </a:r>
            <a:endParaRPr lang="en-CH" sz="10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2288384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09DB-673A-507E-526F-E6D16B7EE5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44EE2DA-9F40-3787-8E8E-F20F126A1FD2}"/>
              </a:ext>
            </a:extLst>
          </p:cNvPr>
          <p:cNvSpPr txBox="1"/>
          <p:nvPr/>
        </p:nvSpPr>
        <p:spPr>
          <a:xfrm>
            <a:off x="623284" y="1108786"/>
            <a:ext cx="102225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rPr>
              <a:t>Discovery and characterization of the Higgs boson</a:t>
            </a:r>
            <a:endParaRPr kumimoji="0" lang="en-GB" sz="1600" b="0"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endParaRPr>
          </a:p>
        </p:txBody>
      </p:sp>
      <p:pic>
        <p:nvPicPr>
          <p:cNvPr id="8" name="Picture 7">
            <a:extLst>
              <a:ext uri="{FF2B5EF4-FFF2-40B4-BE49-F238E27FC236}">
                <a16:creationId xmlns:a16="http://schemas.microsoft.com/office/drawing/2014/main" id="{1913043C-0170-94A1-1E0B-C8FF18DA567F}"/>
              </a:ext>
            </a:extLst>
          </p:cNvPr>
          <p:cNvPicPr>
            <a:picLocks noChangeAspect="1"/>
          </p:cNvPicPr>
          <p:nvPr/>
        </p:nvPicPr>
        <p:blipFill>
          <a:blip r:embed="rId2"/>
          <a:srcRect l="5075" t="8068" r="4976" b="6715"/>
          <a:stretch>
            <a:fillRect/>
          </a:stretch>
        </p:blipFill>
        <p:spPr>
          <a:xfrm rot="5400000">
            <a:off x="6981442" y="1697299"/>
            <a:ext cx="4938891" cy="4797468"/>
          </a:xfrm>
          <a:prstGeom prst="rect">
            <a:avLst/>
          </a:prstGeom>
        </p:spPr>
      </p:pic>
      <p:sp>
        <p:nvSpPr>
          <p:cNvPr id="9" name="TextBox 8">
            <a:extLst>
              <a:ext uri="{FF2B5EF4-FFF2-40B4-BE49-F238E27FC236}">
                <a16:creationId xmlns:a16="http://schemas.microsoft.com/office/drawing/2014/main" id="{D7F3C208-F907-80F1-8CB1-B2DD74A16A74}"/>
              </a:ext>
            </a:extLst>
          </p:cNvPr>
          <p:cNvSpPr txBox="1"/>
          <p:nvPr/>
        </p:nvSpPr>
        <p:spPr>
          <a:xfrm>
            <a:off x="8959385" y="1465929"/>
            <a:ext cx="2877711" cy="230832"/>
          </a:xfrm>
          <a:prstGeom prst="rect">
            <a:avLst/>
          </a:prstGeom>
          <a:noFill/>
        </p:spPr>
        <p:txBody>
          <a:bodyPr wrap="none" rtlCol="0">
            <a:spAutoFit/>
          </a:bodyPr>
          <a:lstStyle/>
          <a:p>
            <a:pPr algn="r">
              <a:spcBef>
                <a:spcPts val="3000"/>
              </a:spcBef>
            </a:pPr>
            <a:r>
              <a:rPr lang="en-GB" sz="900" dirty="0">
                <a:solidFill>
                  <a:prstClr val="black"/>
                </a:solidFill>
                <a:latin typeface="Helvetica Light" panose="020B0403020202020204" pitchFamily="34" charset="0"/>
                <a:ea typeface="Helvetica Light" charset="0"/>
                <a:cs typeface="Helvetica Light" charset="0"/>
                <a:sym typeface="Wingdings" pitchFamily="2" charset="2"/>
                <a:hlinkClick r:id="rId3"/>
              </a:rPr>
              <a:t>ATLAS-CONF-2025-006</a:t>
            </a:r>
            <a:r>
              <a:rPr lang="en-GB" sz="900" dirty="0">
                <a:solidFill>
                  <a:prstClr val="black"/>
                </a:solidFill>
                <a:latin typeface="Helvetica Light" panose="020B0403020202020204" pitchFamily="34" charset="0"/>
                <a:ea typeface="Helvetica Light" charset="0"/>
                <a:cs typeface="Helvetica Light" charset="0"/>
                <a:sym typeface="Wingdings" pitchFamily="2" charset="2"/>
              </a:rPr>
              <a:t>, </a:t>
            </a:r>
            <a:r>
              <a:rPr lang="en-GB" sz="900" dirty="0">
                <a:solidFill>
                  <a:schemeClr val="bg1">
                    <a:lumMod val="50000"/>
                  </a:schemeClr>
                </a:solidFill>
                <a:latin typeface="Helvetica Light" charset="0"/>
                <a:ea typeface="Helvetica Light" charset="0"/>
                <a:cs typeface="Helvetica Light" charset="0"/>
                <a:sym typeface="Wingdings" pitchFamily="2" charset="2"/>
                <a:hlinkClick r:id="rId4"/>
              </a:rPr>
              <a:t>Nature 607, 52–59 (2022</a:t>
            </a:r>
            <a:r>
              <a:rPr lang="en-GB" sz="900" dirty="0">
                <a:solidFill>
                  <a:schemeClr val="bg1">
                    <a:lumMod val="50000"/>
                  </a:schemeClr>
                </a:solidFill>
                <a:latin typeface="Helvetica Light" charset="0"/>
                <a:ea typeface="Helvetica Light" charset="0"/>
                <a:cs typeface="Helvetica Light" charset="0"/>
                <a:sym typeface="Wingdings" pitchFamily="2" charset="2"/>
              </a:rPr>
              <a:t>)</a:t>
            </a:r>
            <a:endParaRPr lang="en-GB" sz="900" dirty="0">
              <a:solidFill>
                <a:prstClr val="black"/>
              </a:solidFill>
              <a:latin typeface="Helvetica Light" panose="020B0403020202020204" pitchFamily="34" charset="0"/>
              <a:ea typeface="Helvetica Light" charset="0"/>
              <a:cs typeface="Helvetica Light" charset="0"/>
              <a:sym typeface="Wingdings" pitchFamily="2" charset="2"/>
            </a:endParaRPr>
          </a:p>
        </p:txBody>
      </p:sp>
      <p:sp>
        <p:nvSpPr>
          <p:cNvPr id="11" name="TextBox 10">
            <a:extLst>
              <a:ext uri="{FF2B5EF4-FFF2-40B4-BE49-F238E27FC236}">
                <a16:creationId xmlns:a16="http://schemas.microsoft.com/office/drawing/2014/main" id="{AACB6DAA-03D2-8D45-4005-D7F4DD090AA3}"/>
              </a:ext>
            </a:extLst>
          </p:cNvPr>
          <p:cNvSpPr txBox="1"/>
          <p:nvPr/>
        </p:nvSpPr>
        <p:spPr>
          <a:xfrm>
            <a:off x="623286" y="1557146"/>
            <a:ext cx="4232050" cy="15388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Discovery of scalar Higgs boson enables for the first time direct study of electroweak symmetry breaking and the process of mass generation</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Higgs couplings to bosons and fermions match SM expectations within 5–20%. Γ</a:t>
            </a:r>
            <a:r>
              <a:rPr kumimoji="0" lang="en-GB" sz="1400" b="0" i="0" u="none" strike="noStrike" kern="1200" cap="none" spc="0" normalizeH="0" baseline="-25000" noProof="0" dirty="0">
                <a:ln>
                  <a:noFill/>
                </a:ln>
                <a:solidFill>
                  <a:srgbClr val="0070C0"/>
                </a:solidFill>
                <a:effectLst/>
                <a:uLnTx/>
                <a:uFillTx/>
                <a:latin typeface="Helvetica" pitchFamily="2" charset="0"/>
                <a:ea typeface="Helvetica Light" charset="0"/>
                <a:cs typeface="Helvetica Light" charset="0"/>
                <a:sym typeface="Wingdings" pitchFamily="2" charset="2"/>
              </a:rPr>
              <a:t>H</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is as SM within ~50% uncertainty. B(H </a:t>
            </a:r>
            <a:r>
              <a:rPr kumimoji="0" lang="en-GB" sz="1400" b="0" i="0" u="none" strike="noStrike" kern="1200" cap="none" spc="0" normalizeH="0" baseline="0" noProof="0" dirty="0">
                <a:ln>
                  <a:noFill/>
                </a:ln>
                <a:solidFill>
                  <a:srgbClr val="0070C0"/>
                </a:solidFill>
                <a:effectLst/>
                <a:uLnTx/>
                <a:uFillTx/>
                <a:latin typeface="Symbol" pitchFamily="2" charset="2"/>
                <a:ea typeface="Helvetica Light" charset="0"/>
                <a:cs typeface="Helvetica Light" charset="0"/>
                <a:sym typeface="Wingdings" pitchFamily="2" charset="2"/>
              </a:rPr>
              <a:t>®</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a:t>
            </a:r>
            <a:r>
              <a:rPr kumimoji="0" lang="en-GB" sz="1400" b="0" i="0" u="none" strike="noStrike" kern="1200" cap="none" spc="0" normalizeH="0" baseline="0" noProof="0" dirty="0" err="1">
                <a:ln>
                  <a:noFill/>
                </a:ln>
                <a:solidFill>
                  <a:srgbClr val="0070C0"/>
                </a:solidFill>
                <a:effectLst/>
                <a:uLnTx/>
                <a:uFillTx/>
                <a:latin typeface="Helvetica" pitchFamily="2" charset="0"/>
                <a:ea typeface="Helvetica Light" charset="0"/>
                <a:cs typeface="Helvetica Light" charset="0"/>
                <a:sym typeface="Wingdings" pitchFamily="2" charset="2"/>
              </a:rPr>
              <a:t>inv</a:t>
            </a: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 &lt; 11%</a:t>
            </a:r>
          </a:p>
        </p:txBody>
      </p:sp>
      <p:sp>
        <p:nvSpPr>
          <p:cNvPr id="3" name="TextBox 2">
            <a:extLst>
              <a:ext uri="{FF2B5EF4-FFF2-40B4-BE49-F238E27FC236}">
                <a16:creationId xmlns:a16="http://schemas.microsoft.com/office/drawing/2014/main" id="{660DA14D-655D-083C-2962-1AB616B4B96E}"/>
              </a:ext>
            </a:extLst>
          </p:cNvPr>
          <p:cNvSpPr txBox="1"/>
          <p:nvPr/>
        </p:nvSpPr>
        <p:spPr>
          <a:xfrm>
            <a:off x="214938" y="264651"/>
            <a:ext cx="11826807"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What have we learned from the LHC so far — a bold summary</a:t>
            </a:r>
            <a:endParaRPr lang="en-US" sz="2800" dirty="0">
              <a:solidFill>
                <a:srgbClr val="0D7FBF"/>
              </a:solidFill>
              <a:latin typeface="Helvetica" pitchFamily="2" charset="0"/>
              <a:ea typeface="Trebuchet MS" pitchFamily="-84" charset="0"/>
              <a:cs typeface="Helvetica Light"/>
            </a:endParaRPr>
          </a:p>
        </p:txBody>
      </p:sp>
      <p:pic>
        <p:nvPicPr>
          <p:cNvPr id="2" name="Picture 1">
            <a:extLst>
              <a:ext uri="{FF2B5EF4-FFF2-40B4-BE49-F238E27FC236}">
                <a16:creationId xmlns:a16="http://schemas.microsoft.com/office/drawing/2014/main" id="{FCDD947D-A54D-809B-BFFF-581C7458D34A}"/>
              </a:ext>
            </a:extLst>
          </p:cNvPr>
          <p:cNvPicPr>
            <a:picLocks noChangeAspect="1"/>
          </p:cNvPicPr>
          <p:nvPr/>
        </p:nvPicPr>
        <p:blipFill>
          <a:blip r:embed="rId5"/>
          <a:stretch>
            <a:fillRect/>
          </a:stretch>
        </p:blipFill>
        <p:spPr>
          <a:xfrm>
            <a:off x="5046373" y="1659114"/>
            <a:ext cx="1798132" cy="1243056"/>
          </a:xfrm>
          <a:prstGeom prst="rect">
            <a:avLst/>
          </a:prstGeom>
        </p:spPr>
      </p:pic>
      <p:pic>
        <p:nvPicPr>
          <p:cNvPr id="7" name="Picture 6">
            <a:extLst>
              <a:ext uri="{FF2B5EF4-FFF2-40B4-BE49-F238E27FC236}">
                <a16:creationId xmlns:a16="http://schemas.microsoft.com/office/drawing/2014/main" id="{4292D34D-5FB2-ECD3-3C91-2E832B34C20D}"/>
              </a:ext>
            </a:extLst>
          </p:cNvPr>
          <p:cNvPicPr>
            <a:picLocks noChangeAspect="1"/>
          </p:cNvPicPr>
          <p:nvPr/>
        </p:nvPicPr>
        <p:blipFill>
          <a:blip r:embed="rId6"/>
          <a:stretch>
            <a:fillRect/>
          </a:stretch>
        </p:blipFill>
        <p:spPr>
          <a:xfrm>
            <a:off x="661152" y="3508785"/>
            <a:ext cx="2899791" cy="2782163"/>
          </a:xfrm>
          <a:prstGeom prst="rect">
            <a:avLst/>
          </a:prstGeom>
        </p:spPr>
      </p:pic>
      <p:sp>
        <p:nvSpPr>
          <p:cNvPr id="10" name="Rectangle 9">
            <a:extLst>
              <a:ext uri="{FF2B5EF4-FFF2-40B4-BE49-F238E27FC236}">
                <a16:creationId xmlns:a16="http://schemas.microsoft.com/office/drawing/2014/main" id="{B7472191-A11D-22A3-FA7C-09C6C53E6EE3}"/>
              </a:ext>
            </a:extLst>
          </p:cNvPr>
          <p:cNvSpPr/>
          <p:nvPr/>
        </p:nvSpPr>
        <p:spPr>
          <a:xfrm>
            <a:off x="1301796" y="3457170"/>
            <a:ext cx="2196564" cy="230832"/>
          </a:xfrm>
          <a:prstGeom prst="rect">
            <a:avLst/>
          </a:prstGeom>
        </p:spPr>
        <p:txBody>
          <a:bodyPr wrap="square">
            <a:spAutoFit/>
          </a:bodyPr>
          <a:lstStyle/>
          <a:p>
            <a:pPr algn="r"/>
            <a:r>
              <a:rPr lang="en-GB" sz="900" dirty="0">
                <a:latin typeface="Helvetica" pitchFamily="2" charset="0"/>
                <a:hlinkClick r:id="rId7"/>
              </a:rPr>
              <a:t>Phys. Lett. B 716 (2012) 1-29</a:t>
            </a:r>
            <a:endParaRPr lang="en-CH" sz="900" dirty="0">
              <a:latin typeface="Helvetica" pitchFamily="2" charset="0"/>
            </a:endParaRPr>
          </a:p>
        </p:txBody>
      </p:sp>
      <p:pic>
        <p:nvPicPr>
          <p:cNvPr id="12" name="Picture 11">
            <a:extLst>
              <a:ext uri="{FF2B5EF4-FFF2-40B4-BE49-F238E27FC236}">
                <a16:creationId xmlns:a16="http://schemas.microsoft.com/office/drawing/2014/main" id="{7CF50C16-0A61-C722-4170-186B7B8D832A}"/>
              </a:ext>
            </a:extLst>
          </p:cNvPr>
          <p:cNvPicPr>
            <a:picLocks noChangeAspect="1"/>
          </p:cNvPicPr>
          <p:nvPr/>
        </p:nvPicPr>
        <p:blipFill>
          <a:blip r:embed="rId8">
            <a:alphaModFix/>
          </a:blip>
          <a:stretch>
            <a:fillRect/>
          </a:stretch>
        </p:blipFill>
        <p:spPr>
          <a:xfrm>
            <a:off x="3952909" y="3509005"/>
            <a:ext cx="3040319" cy="2916989"/>
          </a:xfrm>
          <a:prstGeom prst="rect">
            <a:avLst/>
          </a:prstGeom>
        </p:spPr>
      </p:pic>
      <p:sp>
        <p:nvSpPr>
          <p:cNvPr id="13" name="Rectangle 12">
            <a:extLst>
              <a:ext uri="{FF2B5EF4-FFF2-40B4-BE49-F238E27FC236}">
                <a16:creationId xmlns:a16="http://schemas.microsoft.com/office/drawing/2014/main" id="{EE7F1A69-1807-DA4E-9BF3-E1000D2A82EE}"/>
              </a:ext>
            </a:extLst>
          </p:cNvPr>
          <p:cNvSpPr/>
          <p:nvPr/>
        </p:nvSpPr>
        <p:spPr>
          <a:xfrm>
            <a:off x="5055896" y="3457170"/>
            <a:ext cx="1878762" cy="230832"/>
          </a:xfrm>
          <a:prstGeom prst="rect">
            <a:avLst/>
          </a:prstGeom>
        </p:spPr>
        <p:txBody>
          <a:bodyPr wrap="square">
            <a:spAutoFit/>
          </a:bodyPr>
          <a:lstStyle/>
          <a:p>
            <a:pPr algn="r"/>
            <a:r>
              <a:rPr lang="en-GB" sz="900" dirty="0">
                <a:latin typeface="Helvetica" pitchFamily="2" charset="0"/>
                <a:hlinkClick r:id="rId9"/>
              </a:rPr>
              <a:t>Eur. Phys. J. C 80 (2020) 942</a:t>
            </a:r>
            <a:endParaRPr lang="en-CH" sz="900" dirty="0">
              <a:latin typeface="Helvetica" pitchFamily="2" charset="0"/>
            </a:endParaRPr>
          </a:p>
        </p:txBody>
      </p:sp>
      <p:sp>
        <p:nvSpPr>
          <p:cNvPr id="14" name="TextBox 13">
            <a:extLst>
              <a:ext uri="{FF2B5EF4-FFF2-40B4-BE49-F238E27FC236}">
                <a16:creationId xmlns:a16="http://schemas.microsoft.com/office/drawing/2014/main" id="{F7D229CF-020D-5CA9-2304-D59E54FD47D3}"/>
              </a:ext>
            </a:extLst>
          </p:cNvPr>
          <p:cNvSpPr txBox="1"/>
          <p:nvPr/>
        </p:nvSpPr>
        <p:spPr>
          <a:xfrm>
            <a:off x="4971565" y="2887649"/>
            <a:ext cx="2112169" cy="400110"/>
          </a:xfrm>
          <a:prstGeom prst="rect">
            <a:avLst/>
          </a:prstGeom>
          <a:noFill/>
        </p:spPr>
        <p:txBody>
          <a:bodyPr wrap="square" rtlCol="0">
            <a:spAutoFit/>
          </a:bodyPr>
          <a:lstStyle/>
          <a:p>
            <a:pPr>
              <a:spcBef>
                <a:spcPts val="3000"/>
              </a:spcBef>
            </a:pPr>
            <a:r>
              <a:rPr lang="en-GB" sz="1000" dirty="0">
                <a:solidFill>
                  <a:schemeClr val="tx1">
                    <a:lumMod val="75000"/>
                    <a:lumOff val="25000"/>
                  </a:schemeClr>
                </a:solidFill>
                <a:latin typeface="Helvetica Light" charset="0"/>
                <a:ea typeface="Helvetica Light" charset="0"/>
                <a:cs typeface="Helvetica Light" charset="0"/>
                <a:sym typeface="Wingdings" pitchFamily="2" charset="2"/>
              </a:rPr>
              <a:t>Fabiola Gianotti and Peter Higgs, 4 July 2012</a:t>
            </a:r>
            <a:endParaRPr lang="en-CH" sz="10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4" name="TextBox 3">
            <a:extLst>
              <a:ext uri="{FF2B5EF4-FFF2-40B4-BE49-F238E27FC236}">
                <a16:creationId xmlns:a16="http://schemas.microsoft.com/office/drawing/2014/main" id="{BE2A6614-B176-BC97-ED94-BBA4BEC90A44}"/>
              </a:ext>
            </a:extLst>
          </p:cNvPr>
          <p:cNvSpPr txBox="1"/>
          <p:nvPr/>
        </p:nvSpPr>
        <p:spPr>
          <a:xfrm>
            <a:off x="2528587" y="6408916"/>
            <a:ext cx="3563115" cy="246221"/>
          </a:xfrm>
          <a:prstGeom prst="rect">
            <a:avLst/>
          </a:prstGeom>
          <a:noFill/>
        </p:spPr>
        <p:txBody>
          <a:bodyPr wrap="square" rtlCol="0">
            <a:spAutoFit/>
          </a:bodyPr>
          <a:lstStyle/>
          <a:p>
            <a:pPr>
              <a:spcBef>
                <a:spcPts val="3000"/>
              </a:spcBef>
            </a:pPr>
            <a:r>
              <a:rPr lang="en-GB" sz="1000" dirty="0">
                <a:solidFill>
                  <a:schemeClr val="tx1">
                    <a:lumMod val="75000"/>
                    <a:lumOff val="25000"/>
                  </a:schemeClr>
                </a:solidFill>
                <a:latin typeface="Helvetica Light" charset="0"/>
                <a:ea typeface="Helvetica Light" charset="0"/>
                <a:cs typeface="Helvetica Light" charset="0"/>
                <a:sym typeface="Wingdings" pitchFamily="2" charset="2"/>
              </a:rPr>
              <a:t>Left: at moment of discovery. Right: after Run 2 </a:t>
            </a:r>
            <a:endParaRPr lang="en-CH" sz="10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5" name="Rectangle 4">
            <a:extLst>
              <a:ext uri="{FF2B5EF4-FFF2-40B4-BE49-F238E27FC236}">
                <a16:creationId xmlns:a16="http://schemas.microsoft.com/office/drawing/2014/main" id="{B09C74A0-A7F1-A731-41FE-AA6ECCC8C57C}"/>
              </a:ext>
            </a:extLst>
          </p:cNvPr>
          <p:cNvSpPr/>
          <p:nvPr/>
        </p:nvSpPr>
        <p:spPr>
          <a:xfrm>
            <a:off x="0" y="2477342"/>
            <a:ext cx="12192000" cy="2331076"/>
          </a:xfrm>
          <a:prstGeom prst="rect">
            <a:avLst/>
          </a:prstGeom>
          <a:solidFill>
            <a:schemeClr val="bg1"/>
          </a:solidFill>
          <a:ln w="3175">
            <a:solidFill>
              <a:schemeClr val="tx1">
                <a:lumMod val="50000"/>
                <a:lumOff val="50000"/>
              </a:schemeClr>
            </a:solidFill>
          </a:ln>
          <a:effectLst/>
        </p:spPr>
        <p:txBody>
          <a:bodyPr wrap="square" rtlCol="0" anchor="ctr">
            <a:spAutoFit/>
          </a:bodyPr>
          <a:lstStyle/>
          <a:p>
            <a:pPr algn="l"/>
            <a:endParaRPr lang="en-GB" sz="1600" dirty="0">
              <a:latin typeface="Helvetica" pitchFamily="2" charset="0"/>
            </a:endParaRPr>
          </a:p>
        </p:txBody>
      </p:sp>
      <p:sp>
        <p:nvSpPr>
          <p:cNvPr id="15" name="Rectangle 14">
            <a:extLst>
              <a:ext uri="{FF2B5EF4-FFF2-40B4-BE49-F238E27FC236}">
                <a16:creationId xmlns:a16="http://schemas.microsoft.com/office/drawing/2014/main" id="{48C3D051-30B4-682D-D545-1D93A2383DDE}"/>
              </a:ext>
            </a:extLst>
          </p:cNvPr>
          <p:cNvSpPr/>
          <p:nvPr/>
        </p:nvSpPr>
        <p:spPr>
          <a:xfrm>
            <a:off x="1886472" y="2888173"/>
            <a:ext cx="8664041" cy="1529458"/>
          </a:xfrm>
          <a:prstGeom prst="rect">
            <a:avLst/>
          </a:prstGeom>
        </p:spPr>
        <p:txBody>
          <a:bodyPr wrap="square">
            <a:spAutoFit/>
          </a:bodyPr>
          <a:lstStyle/>
          <a:p>
            <a:pPr>
              <a:lnSpc>
                <a:spcPct val="110000"/>
              </a:lnSpc>
              <a:spcBef>
                <a:spcPts val="2800"/>
              </a:spcBef>
            </a:pPr>
            <a:r>
              <a:rPr lang="en-GB" dirty="0">
                <a:latin typeface="Helvetica" pitchFamily="2" charset="0"/>
                <a:ea typeface="Helvetica Light" charset="0"/>
                <a:cs typeface="Helvetica Light" charset="0"/>
              </a:rPr>
              <a:t>The scalar sector is directly connected with very profound questions: naturalness, vacuum stability &amp; energy, flavour. Also: is the Higgs boson actually elementary? </a:t>
            </a:r>
          </a:p>
          <a:p>
            <a:pPr>
              <a:lnSpc>
                <a:spcPct val="110000"/>
              </a:lnSpc>
              <a:spcBef>
                <a:spcPts val="1800"/>
              </a:spcBef>
            </a:pPr>
            <a:r>
              <a:rPr lang="en-GB" dirty="0">
                <a:latin typeface="Helvetica" pitchFamily="2" charset="0"/>
                <a:ea typeface="Helvetica Light" charset="0"/>
                <a:cs typeface="Helvetica Light" charset="0"/>
              </a:rPr>
              <a:t>The Higgs boson is a completely new type of particle whose detailed study requires a broad experimental programme that will extend over decades </a:t>
            </a:r>
          </a:p>
        </p:txBody>
      </p:sp>
    </p:spTree>
    <p:extLst>
      <p:ext uri="{BB962C8B-B14F-4D97-AF65-F5344CB8AC3E}">
        <p14:creationId xmlns:p14="http://schemas.microsoft.com/office/powerpoint/2010/main" val="2252422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7402D-4583-1846-EE69-CA3B6DD31B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4FAE93-4172-D925-B539-A64DD02E4CE7}"/>
              </a:ext>
            </a:extLst>
          </p:cNvPr>
          <p:cNvSpPr>
            <a:spLocks noGrp="1"/>
          </p:cNvSpPr>
          <p:nvPr>
            <p:ph type="sldNum" sz="quarter" idx="4"/>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5" name="TextBox 4">
            <a:extLst>
              <a:ext uri="{FF2B5EF4-FFF2-40B4-BE49-F238E27FC236}">
                <a16:creationId xmlns:a16="http://schemas.microsoft.com/office/drawing/2014/main" id="{B9BA7288-F11C-5B7E-15DA-C9A034882799}"/>
              </a:ext>
            </a:extLst>
          </p:cNvPr>
          <p:cNvSpPr txBox="1"/>
          <p:nvPr/>
        </p:nvSpPr>
        <p:spPr>
          <a:xfrm>
            <a:off x="214938" y="264651"/>
            <a:ext cx="11500851"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What have we learned from the LHC so far — a bold summary</a:t>
            </a:r>
            <a:endParaRPr kumimoji="0" lang="en-US" sz="2800" b="0"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endParaRPr>
          </a:p>
        </p:txBody>
      </p:sp>
      <p:sp>
        <p:nvSpPr>
          <p:cNvPr id="6" name="TextBox 5">
            <a:extLst>
              <a:ext uri="{FF2B5EF4-FFF2-40B4-BE49-F238E27FC236}">
                <a16:creationId xmlns:a16="http://schemas.microsoft.com/office/drawing/2014/main" id="{CE73AD09-91A8-2D88-B36A-5265A3602930}"/>
              </a:ext>
            </a:extLst>
          </p:cNvPr>
          <p:cNvSpPr txBox="1"/>
          <p:nvPr/>
        </p:nvSpPr>
        <p:spPr>
          <a:xfrm>
            <a:off x="623284" y="1108786"/>
            <a:ext cx="102225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rPr>
              <a:t>Scrutinising the Standard Model</a:t>
            </a:r>
            <a:endParaRPr kumimoji="0" lang="en-GB" sz="1600" b="0" i="0" u="none" strike="noStrike" kern="1200" cap="none" spc="0" normalizeH="0" baseline="0" noProof="0" dirty="0">
              <a:ln>
                <a:noFill/>
              </a:ln>
              <a:solidFill>
                <a:prstClr val="black"/>
              </a:solidFill>
              <a:effectLst/>
              <a:uLnTx/>
              <a:uFillTx/>
              <a:latin typeface="Helvetica" pitchFamily="2" charset="0"/>
              <a:ea typeface="Helvetica Light" charset="0"/>
              <a:cs typeface="Helvetica Light" charset="0"/>
              <a:sym typeface="Wingdings" pitchFamily="2" charset="2"/>
            </a:endParaRPr>
          </a:p>
        </p:txBody>
      </p:sp>
      <p:sp>
        <p:nvSpPr>
          <p:cNvPr id="11" name="TextBox 10">
            <a:extLst>
              <a:ext uri="{FF2B5EF4-FFF2-40B4-BE49-F238E27FC236}">
                <a16:creationId xmlns:a16="http://schemas.microsoft.com/office/drawing/2014/main" id="{255BCB65-58FD-8F70-175F-B1595B9AEBAB}"/>
              </a:ext>
            </a:extLst>
          </p:cNvPr>
          <p:cNvSpPr txBox="1"/>
          <p:nvPr/>
        </p:nvSpPr>
        <p:spPr>
          <a:xfrm>
            <a:off x="623284" y="1557146"/>
            <a:ext cx="3576359"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A plethora of unique measurements probing new forms of particle interactions and very rare processes, and (so far) confirming the predictive power of the Standard Model</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Theory developments and computations are key to this progress</a:t>
            </a:r>
          </a:p>
        </p:txBody>
      </p:sp>
      <p:pic>
        <p:nvPicPr>
          <p:cNvPr id="3" name="Picture 2">
            <a:extLst>
              <a:ext uri="{FF2B5EF4-FFF2-40B4-BE49-F238E27FC236}">
                <a16:creationId xmlns:a16="http://schemas.microsoft.com/office/drawing/2014/main" id="{53E77854-14F6-DA71-D433-CAC05B175E98}"/>
              </a:ext>
            </a:extLst>
          </p:cNvPr>
          <p:cNvPicPr>
            <a:picLocks noChangeAspect="1"/>
          </p:cNvPicPr>
          <p:nvPr/>
        </p:nvPicPr>
        <p:blipFill>
          <a:blip r:embed="rId2"/>
          <a:srcRect/>
          <a:stretch/>
        </p:blipFill>
        <p:spPr>
          <a:xfrm>
            <a:off x="4422413" y="1008358"/>
            <a:ext cx="7529181" cy="5649191"/>
          </a:xfrm>
          <a:prstGeom prst="rect">
            <a:avLst/>
          </a:prstGeom>
        </p:spPr>
      </p:pic>
      <p:pic>
        <p:nvPicPr>
          <p:cNvPr id="4" name="Picture 3">
            <a:extLst>
              <a:ext uri="{FF2B5EF4-FFF2-40B4-BE49-F238E27FC236}">
                <a16:creationId xmlns:a16="http://schemas.microsoft.com/office/drawing/2014/main" id="{085D606D-DBD4-5466-DF69-0A99BB1762CE}"/>
              </a:ext>
            </a:extLst>
          </p:cNvPr>
          <p:cNvPicPr>
            <a:picLocks noChangeAspect="1"/>
          </p:cNvPicPr>
          <p:nvPr/>
        </p:nvPicPr>
        <p:blipFill>
          <a:blip r:embed="rId3"/>
          <a:stretch>
            <a:fillRect/>
          </a:stretch>
        </p:blipFill>
        <p:spPr>
          <a:xfrm>
            <a:off x="335045" y="4472240"/>
            <a:ext cx="1458536" cy="990270"/>
          </a:xfrm>
          <a:prstGeom prst="rect">
            <a:avLst/>
          </a:prstGeom>
        </p:spPr>
      </p:pic>
      <p:pic>
        <p:nvPicPr>
          <p:cNvPr id="7" name="Picture 6">
            <a:extLst>
              <a:ext uri="{FF2B5EF4-FFF2-40B4-BE49-F238E27FC236}">
                <a16:creationId xmlns:a16="http://schemas.microsoft.com/office/drawing/2014/main" id="{05989274-CB52-4D0A-6713-F2116879C6F2}"/>
              </a:ext>
            </a:extLst>
          </p:cNvPr>
          <p:cNvPicPr>
            <a:picLocks noChangeAspect="1"/>
          </p:cNvPicPr>
          <p:nvPr/>
        </p:nvPicPr>
        <p:blipFill>
          <a:blip r:embed="rId4"/>
          <a:stretch>
            <a:fillRect/>
          </a:stretch>
        </p:blipFill>
        <p:spPr>
          <a:xfrm>
            <a:off x="2029761" y="3658696"/>
            <a:ext cx="2407937" cy="2713706"/>
          </a:xfrm>
          <a:prstGeom prst="rect">
            <a:avLst/>
          </a:prstGeom>
        </p:spPr>
      </p:pic>
      <p:sp>
        <p:nvSpPr>
          <p:cNvPr id="10" name="TextBox 9">
            <a:extLst>
              <a:ext uri="{FF2B5EF4-FFF2-40B4-BE49-F238E27FC236}">
                <a16:creationId xmlns:a16="http://schemas.microsoft.com/office/drawing/2014/main" id="{D9127057-CBF1-49E4-E5F1-9554BB666CC2}"/>
              </a:ext>
            </a:extLst>
          </p:cNvPr>
          <p:cNvSpPr txBox="1"/>
          <p:nvPr/>
        </p:nvSpPr>
        <p:spPr>
          <a:xfrm>
            <a:off x="2279601" y="3544838"/>
            <a:ext cx="1458535" cy="230832"/>
          </a:xfrm>
          <a:prstGeom prst="rect">
            <a:avLst/>
          </a:prstGeom>
          <a:noFill/>
        </p:spPr>
        <p:txBody>
          <a:bodyPr wrap="square">
            <a:spAutoFit/>
          </a:bodyPr>
          <a:lstStyle/>
          <a:p>
            <a:r>
              <a:rPr lang="en-GB" sz="900" u="none" strike="noStrike" dirty="0">
                <a:solidFill>
                  <a:srgbClr val="3980C2"/>
                </a:solidFill>
                <a:effectLst/>
                <a:latin typeface="Helvetica Light" panose="020B0403020202020204" pitchFamily="34" charset="0"/>
                <a:hlinkClick r:id="rId5"/>
              </a:rPr>
              <a:t>EPJ C 83 (2023) 496</a:t>
            </a:r>
            <a:endParaRPr lang="en-CH" sz="900" dirty="0">
              <a:latin typeface="Helvetica Light" panose="020B0403020202020204" pitchFamily="34" charset="0"/>
            </a:endParaRPr>
          </a:p>
        </p:txBody>
      </p:sp>
    </p:spTree>
    <p:extLst>
      <p:ext uri="{BB962C8B-B14F-4D97-AF65-F5344CB8AC3E}">
        <p14:creationId xmlns:p14="http://schemas.microsoft.com/office/powerpoint/2010/main" val="2348765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966967" y="672640"/>
            <a:ext cx="184731" cy="338554"/>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1484" y="0"/>
            <a:ext cx="10389032" cy="6858000"/>
          </a:xfrm>
          <a:prstGeom prst="rect">
            <a:avLst/>
          </a:prstGeom>
        </p:spPr>
      </p:pic>
      <p:sp>
        <p:nvSpPr>
          <p:cNvPr id="6" name="TextBox 5">
            <a:extLst>
              <a:ext uri="{FF2B5EF4-FFF2-40B4-BE49-F238E27FC236}">
                <a16:creationId xmlns:a16="http://schemas.microsoft.com/office/drawing/2014/main" id="{BD924B08-3262-5144-B569-EE8C181C3A2C}"/>
              </a:ext>
            </a:extLst>
          </p:cNvPr>
          <p:cNvSpPr txBox="1"/>
          <p:nvPr/>
        </p:nvSpPr>
        <p:spPr>
          <a:xfrm>
            <a:off x="166384" y="441478"/>
            <a:ext cx="8446168"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Deep searches for new phenomena</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28538365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F549F-282A-D35D-F735-47B1AE1121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BFA4959-141B-A705-31EB-63068EB0C4E3}"/>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2D687FF7-6BD1-CD5C-54C5-376B26071543}"/>
              </a:ext>
            </a:extLst>
          </p:cNvPr>
          <p:cNvSpPr/>
          <p:nvPr/>
        </p:nvSpPr>
        <p:spPr>
          <a:xfrm>
            <a:off x="7966967" y="672640"/>
            <a:ext cx="184731" cy="338554"/>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3" name="Picture 2">
            <a:extLst>
              <a:ext uri="{FF2B5EF4-FFF2-40B4-BE49-F238E27FC236}">
                <a16:creationId xmlns:a16="http://schemas.microsoft.com/office/drawing/2014/main" id="{DCD1C885-EACF-F197-0FC9-6F1479F8777E}"/>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42196" y="0"/>
            <a:ext cx="10388470" cy="6858000"/>
          </a:xfrm>
          <a:prstGeom prst="rect">
            <a:avLst/>
          </a:prstGeom>
        </p:spPr>
      </p:pic>
      <p:sp>
        <p:nvSpPr>
          <p:cNvPr id="7" name="Rectangle 6">
            <a:extLst>
              <a:ext uri="{FF2B5EF4-FFF2-40B4-BE49-F238E27FC236}">
                <a16:creationId xmlns:a16="http://schemas.microsoft.com/office/drawing/2014/main" id="{8C2CE610-FFE9-51A3-C667-5AE28C58E8A4}"/>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9" name="Rectangle 8">
            <a:extLst>
              <a:ext uri="{FF2B5EF4-FFF2-40B4-BE49-F238E27FC236}">
                <a16:creationId xmlns:a16="http://schemas.microsoft.com/office/drawing/2014/main" id="{2ED01ABA-DD4A-017F-5013-4730CE472CF7}"/>
              </a:ext>
            </a:extLst>
          </p:cNvPr>
          <p:cNvSpPr/>
          <p:nvPr/>
        </p:nvSpPr>
        <p:spPr>
          <a:xfrm>
            <a:off x="3501483" y="553453"/>
            <a:ext cx="4415296" cy="89620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6" name="TextBox 5">
            <a:extLst>
              <a:ext uri="{FF2B5EF4-FFF2-40B4-BE49-F238E27FC236}">
                <a16:creationId xmlns:a16="http://schemas.microsoft.com/office/drawing/2014/main" id="{4E1927F9-B04F-B643-AF72-88150F3045A6}"/>
              </a:ext>
            </a:extLst>
          </p:cNvPr>
          <p:cNvSpPr txBox="1"/>
          <p:nvPr/>
        </p:nvSpPr>
        <p:spPr>
          <a:xfrm>
            <a:off x="166384" y="441478"/>
            <a:ext cx="8446168"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Searches for Dark Matter</a:t>
            </a:r>
            <a:endParaRPr lang="en-GB" sz="3600" dirty="0">
              <a:solidFill>
                <a:schemeClr val="bg1"/>
              </a:solidFill>
              <a:latin typeface="Helvetica" pitchFamily="2" charset="0"/>
              <a:ea typeface="Trebuchet MS" pitchFamily="-84" charset="0"/>
              <a:cs typeface="Helvetica Light"/>
            </a:endParaRPr>
          </a:p>
        </p:txBody>
      </p:sp>
      <p:pic>
        <p:nvPicPr>
          <p:cNvPr id="8" name="Picture 7">
            <a:extLst>
              <a:ext uri="{FF2B5EF4-FFF2-40B4-BE49-F238E27FC236}">
                <a16:creationId xmlns:a16="http://schemas.microsoft.com/office/drawing/2014/main" id="{071BA9A4-7DA7-04DD-33EB-65B033045440}"/>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55687" y="255756"/>
            <a:ext cx="2393357" cy="1043531"/>
          </a:xfrm>
          <a:prstGeom prst="rect">
            <a:avLst/>
          </a:prstGeom>
        </p:spPr>
      </p:pic>
    </p:spTree>
    <p:extLst>
      <p:ext uri="{BB962C8B-B14F-4D97-AF65-F5344CB8AC3E}">
        <p14:creationId xmlns:p14="http://schemas.microsoft.com/office/powerpoint/2010/main" val="2523726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966967" y="672640"/>
            <a:ext cx="184731" cy="338554"/>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37172A1C-5D01-8C4A-B284-071ECC504B71}"/>
              </a:ext>
            </a:extLst>
          </p:cNvPr>
          <p:cNvPicPr>
            <a:picLocks noChangeAspect="1"/>
          </p:cNvPicPr>
          <p:nvPr/>
        </p:nvPicPr>
        <p:blipFill>
          <a:blip r:embed="rId2"/>
          <a:stretch>
            <a:fillRect/>
          </a:stretch>
        </p:blipFill>
        <p:spPr>
          <a:xfrm>
            <a:off x="374582" y="0"/>
            <a:ext cx="10432169" cy="6858000"/>
          </a:xfrm>
          <a:prstGeom prst="rect">
            <a:avLst/>
          </a:prstGeom>
        </p:spPr>
      </p:pic>
      <p:sp>
        <p:nvSpPr>
          <p:cNvPr id="5" name="Rectangle 4">
            <a:extLst>
              <a:ext uri="{FF2B5EF4-FFF2-40B4-BE49-F238E27FC236}">
                <a16:creationId xmlns:a16="http://schemas.microsoft.com/office/drawing/2014/main" id="{9FE4EF56-1D09-2D49-937B-CC7A7F8AED1A}"/>
              </a:ext>
            </a:extLst>
          </p:cNvPr>
          <p:cNvSpPr/>
          <p:nvPr/>
        </p:nvSpPr>
        <p:spPr>
          <a:xfrm>
            <a:off x="7353897" y="745123"/>
            <a:ext cx="2573419" cy="338554"/>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367725B2-6FC2-4B47-9884-3B0A1DF08D1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7245609" y="898827"/>
            <a:ext cx="1717645" cy="748913"/>
          </a:xfrm>
          <a:prstGeom prst="rect">
            <a:avLst/>
          </a:prstGeom>
        </p:spPr>
      </p:pic>
      <p:sp>
        <p:nvSpPr>
          <p:cNvPr id="3" name="Rectangle 2">
            <a:extLst>
              <a:ext uri="{FF2B5EF4-FFF2-40B4-BE49-F238E27FC236}">
                <a16:creationId xmlns:a16="http://schemas.microsoft.com/office/drawing/2014/main" id="{2DC1C45E-0023-134B-A873-7C4E3B5BD77C}"/>
              </a:ext>
            </a:extLst>
          </p:cNvPr>
          <p:cNvSpPr/>
          <p:nvPr/>
        </p:nvSpPr>
        <p:spPr>
          <a:xfrm>
            <a:off x="6180507" y="1837942"/>
            <a:ext cx="184731" cy="338554"/>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4DAF8875-2159-A1F3-4081-AF181D171C8D}"/>
              </a:ext>
            </a:extLst>
          </p:cNvPr>
          <p:cNvSpPr/>
          <p:nvPr/>
        </p:nvSpPr>
        <p:spPr>
          <a:xfrm>
            <a:off x="5820937" y="1471961"/>
            <a:ext cx="4036741" cy="107051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11" name="Picture 10">
            <a:extLst>
              <a:ext uri="{FF2B5EF4-FFF2-40B4-BE49-F238E27FC236}">
                <a16:creationId xmlns:a16="http://schemas.microsoft.com/office/drawing/2014/main" id="{492F3A70-CD1D-0CC9-C610-45FE72C5866A}"/>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149933" y="5652004"/>
            <a:ext cx="2393357" cy="1043531"/>
          </a:xfrm>
          <a:prstGeom prst="rect">
            <a:avLst/>
          </a:prstGeom>
        </p:spPr>
      </p:pic>
      <p:sp>
        <p:nvSpPr>
          <p:cNvPr id="12" name="TextBox 11">
            <a:extLst>
              <a:ext uri="{FF2B5EF4-FFF2-40B4-BE49-F238E27FC236}">
                <a16:creationId xmlns:a16="http://schemas.microsoft.com/office/drawing/2014/main" id="{24DC10BD-5960-11CB-0A7C-AB1353FBD8CD}"/>
              </a:ext>
            </a:extLst>
          </p:cNvPr>
          <p:cNvSpPr txBox="1"/>
          <p:nvPr/>
        </p:nvSpPr>
        <p:spPr>
          <a:xfrm>
            <a:off x="5825946" y="441478"/>
            <a:ext cx="6157885"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Studies of physics in 	extreme electromagnetic 	fields </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305874790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825D17-2F4D-2AC3-5E46-4C08AA700BA1}"/>
              </a:ext>
            </a:extLst>
          </p:cNvPr>
          <p:cNvSpPr>
            <a:spLocks noGrp="1"/>
          </p:cNvSpPr>
          <p:nvPr>
            <p:ph type="sldNum" sz="quarter" idx="4"/>
          </p:nvPr>
        </p:nvSpPr>
        <p:spPr/>
        <p:txBody>
          <a:bodyPr/>
          <a:lstStyle/>
          <a:p>
            <a:pPr>
              <a:defRPr/>
            </a:pPr>
            <a:fld id="{611C2F03-9E95-40C9-A99F-3C4F7EE8CF2A}" type="slidenum">
              <a:rPr lang="en-GB" smtClean="0"/>
              <a:pPr>
                <a:defRPr/>
              </a:pPr>
              <a:t>46</a:t>
            </a:fld>
            <a:endParaRPr lang="en-GB"/>
          </a:p>
        </p:txBody>
      </p:sp>
      <p:sp>
        <p:nvSpPr>
          <p:cNvPr id="6" name="Rectangle 5">
            <a:extLst>
              <a:ext uri="{FF2B5EF4-FFF2-40B4-BE49-F238E27FC236}">
                <a16:creationId xmlns:a16="http://schemas.microsoft.com/office/drawing/2014/main" id="{67F6D695-19AF-08F6-8303-AE9B1B04FDCB}"/>
              </a:ext>
            </a:extLst>
          </p:cNvPr>
          <p:cNvSpPr/>
          <p:nvPr/>
        </p:nvSpPr>
        <p:spPr>
          <a:xfrm>
            <a:off x="0" y="0"/>
            <a:ext cx="12192000"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3" name="Picture 2">
            <a:extLst>
              <a:ext uri="{FF2B5EF4-FFF2-40B4-BE49-F238E27FC236}">
                <a16:creationId xmlns:a16="http://schemas.microsoft.com/office/drawing/2014/main" id="{F8F514EE-E37C-62FD-AD7E-A0F6DF8F221B}"/>
              </a:ext>
            </a:extLst>
          </p:cNvPr>
          <p:cNvPicPr>
            <a:picLocks noChangeAspect="1"/>
          </p:cNvPicPr>
          <p:nvPr/>
        </p:nvPicPr>
        <p:blipFill>
          <a:blip r:embed="rId2"/>
          <a:stretch>
            <a:fillRect/>
          </a:stretch>
        </p:blipFill>
        <p:spPr>
          <a:xfrm>
            <a:off x="2925722" y="6350"/>
            <a:ext cx="8509000" cy="6845300"/>
          </a:xfrm>
          <a:prstGeom prst="rect">
            <a:avLst/>
          </a:prstGeom>
        </p:spPr>
      </p:pic>
      <p:sp>
        <p:nvSpPr>
          <p:cNvPr id="4" name="TextBox 3">
            <a:extLst>
              <a:ext uri="{FF2B5EF4-FFF2-40B4-BE49-F238E27FC236}">
                <a16:creationId xmlns:a16="http://schemas.microsoft.com/office/drawing/2014/main" id="{461AE0A2-967E-2C3F-72D5-981B14A8D350}"/>
              </a:ext>
            </a:extLst>
          </p:cNvPr>
          <p:cNvSpPr txBox="1"/>
          <p:nvPr/>
        </p:nvSpPr>
        <p:spPr>
          <a:xfrm>
            <a:off x="389155" y="555514"/>
            <a:ext cx="2712617" cy="3108543"/>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And a detailed mapping of the properties of the quark-gluon plasma with soft and hard probes</a:t>
            </a:r>
            <a:endParaRPr lang="en-GB" sz="2800" dirty="0">
              <a:solidFill>
                <a:schemeClr val="bg1"/>
              </a:solidFill>
              <a:latin typeface="Helvetica" pitchFamily="2" charset="0"/>
              <a:ea typeface="Trebuchet MS" pitchFamily="-84" charset="0"/>
              <a:cs typeface="Helvetica Light"/>
            </a:endParaRPr>
          </a:p>
        </p:txBody>
      </p:sp>
      <p:sp>
        <p:nvSpPr>
          <p:cNvPr id="5" name="TextBox 4">
            <a:extLst>
              <a:ext uri="{FF2B5EF4-FFF2-40B4-BE49-F238E27FC236}">
                <a16:creationId xmlns:a16="http://schemas.microsoft.com/office/drawing/2014/main" id="{9A3ECF8A-80E7-8A06-5D97-F88ED2F8B918}"/>
              </a:ext>
            </a:extLst>
          </p:cNvPr>
          <p:cNvSpPr txBox="1"/>
          <p:nvPr/>
        </p:nvSpPr>
        <p:spPr>
          <a:xfrm>
            <a:off x="386284" y="5218505"/>
            <a:ext cx="2959081" cy="1015663"/>
          </a:xfrm>
          <a:prstGeom prst="rect">
            <a:avLst/>
          </a:prstGeom>
          <a:noFill/>
        </p:spPr>
        <p:txBody>
          <a:bodyPr wrap="square" rtlCol="0">
            <a:spAutoFit/>
          </a:bodyPr>
          <a:lstStyle/>
          <a:p>
            <a:pPr marL="0">
              <a:spcBef>
                <a:spcPts val="3000"/>
              </a:spcBef>
            </a:pPr>
            <a:r>
              <a:rPr lang="en-CH" sz="1200" dirty="0">
                <a:solidFill>
                  <a:schemeClr val="bg1"/>
                </a:solidFill>
                <a:latin typeface="Helvetica Light" charset="0"/>
                <a:ea typeface="Helvetica Light" charset="0"/>
                <a:cs typeface="Helvetica Light" charset="0"/>
                <a:sym typeface="Wingdings" pitchFamily="2" charset="2"/>
              </a:rPr>
              <a:t>In collisions of heavy ions, the LHC creates for a very brief moment a quark-gluon plasma of up to 6 trillion degrees, almost half a million times hotter than the core of the sun </a:t>
            </a:r>
          </a:p>
        </p:txBody>
      </p:sp>
    </p:spTree>
    <p:extLst>
      <p:ext uri="{BB962C8B-B14F-4D97-AF65-F5344CB8AC3E}">
        <p14:creationId xmlns:p14="http://schemas.microsoft.com/office/powerpoint/2010/main" val="452093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4B23A-9177-D58C-51EF-129E5A7A949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1C829CE-5ABB-D024-E27B-9FE7F614390C}"/>
              </a:ext>
            </a:extLst>
          </p:cNvPr>
          <p:cNvSpPr/>
          <p:nvPr/>
        </p:nvSpPr>
        <p:spPr>
          <a:xfrm>
            <a:off x="10569958" y="3259723"/>
            <a:ext cx="1348202" cy="338554"/>
          </a:xfrm>
          <a:prstGeom prst="rect">
            <a:avLst/>
          </a:prstGeom>
          <a:solidFill>
            <a:srgbClr val="3D7B96"/>
          </a:solidFill>
          <a:ln>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600" b="0" i="0" u="none" strike="noStrike" kern="1200" cap="none" spc="0" normalizeH="0" baseline="0" noProof="0">
              <a:ln>
                <a:noFill/>
              </a:ln>
              <a:solidFill>
                <a:srgbClr val="000000"/>
              </a:solidFill>
              <a:effectLst/>
              <a:uLnTx/>
              <a:uFillTx/>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EA43AAAA-121E-BF9F-CBBB-D94BC34DDE65}"/>
              </a:ext>
            </a:extLst>
          </p:cNvPr>
          <p:cNvSpPr/>
          <p:nvPr/>
        </p:nvSpPr>
        <p:spPr>
          <a:xfrm>
            <a:off x="8681007" y="0"/>
            <a:ext cx="3588337" cy="6858000"/>
          </a:xfrm>
          <a:prstGeom prst="rect">
            <a:avLst/>
          </a:prstGeom>
          <a:solidFill>
            <a:srgbClr val="35748C"/>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00478852-9BBB-D37B-D8C1-63D5D7096B2A}"/>
              </a:ext>
            </a:extLst>
          </p:cNvPr>
          <p:cNvSpPr txBox="1">
            <a:spLocks/>
          </p:cNvSpPr>
          <p:nvPr/>
        </p:nvSpPr>
        <p:spPr>
          <a:xfrm>
            <a:off x="1230089" y="6440401"/>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Calibri"/>
                <a:ea typeface="+mn-ea"/>
                <a:cs typeface="+mn-cs"/>
              </a:rPr>
              <a:t>Presentation</a:t>
            </a:r>
          </a:p>
        </p:txBody>
      </p:sp>
      <p:pic>
        <p:nvPicPr>
          <p:cNvPr id="6" name="Picture 5">
            <a:extLst>
              <a:ext uri="{FF2B5EF4-FFF2-40B4-BE49-F238E27FC236}">
                <a16:creationId xmlns:a16="http://schemas.microsoft.com/office/drawing/2014/main" id="{16A4F2FF-1897-3441-4CE8-42DCC7478E7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880" y="0"/>
            <a:ext cx="11150708" cy="6858000"/>
          </a:xfrm>
          <a:prstGeom prst="rect">
            <a:avLst/>
          </a:prstGeom>
        </p:spPr>
      </p:pic>
      <p:grpSp>
        <p:nvGrpSpPr>
          <p:cNvPr id="9" name="Group 8">
            <a:extLst>
              <a:ext uri="{FF2B5EF4-FFF2-40B4-BE49-F238E27FC236}">
                <a16:creationId xmlns:a16="http://schemas.microsoft.com/office/drawing/2014/main" id="{A41EBF38-433E-0ED5-EAEF-75DD56F973AB}"/>
              </a:ext>
            </a:extLst>
          </p:cNvPr>
          <p:cNvGrpSpPr/>
          <p:nvPr/>
        </p:nvGrpSpPr>
        <p:grpSpPr>
          <a:xfrm>
            <a:off x="4879560" y="547142"/>
            <a:ext cx="684915" cy="445262"/>
            <a:chOff x="4069826" y="1931507"/>
            <a:chExt cx="684915" cy="445262"/>
          </a:xfrm>
        </p:grpSpPr>
        <p:sp>
          <p:nvSpPr>
            <p:cNvPr id="10" name="TextBox 9">
              <a:extLst>
                <a:ext uri="{FF2B5EF4-FFF2-40B4-BE49-F238E27FC236}">
                  <a16:creationId xmlns:a16="http://schemas.microsoft.com/office/drawing/2014/main" id="{E1D3C9E2-D6BA-2919-D260-813579BD04A5}"/>
                </a:ext>
              </a:extLst>
            </p:cNvPr>
            <p:cNvSpPr txBox="1"/>
            <p:nvPr/>
          </p:nvSpPr>
          <p:spPr>
            <a:xfrm>
              <a:off x="4069826" y="1931507"/>
              <a:ext cx="68491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mn-ea"/>
                  <a:cs typeface="+mn-cs"/>
                </a:rPr>
                <a:t>CMS</a:t>
              </a:r>
            </a:p>
          </p:txBody>
        </p:sp>
        <p:sp>
          <p:nvSpPr>
            <p:cNvPr id="11" name="Triangle 10">
              <a:extLst>
                <a:ext uri="{FF2B5EF4-FFF2-40B4-BE49-F238E27FC236}">
                  <a16:creationId xmlns:a16="http://schemas.microsoft.com/office/drawing/2014/main" id="{C76F1898-6582-BE35-0F28-D64C80462DEE}"/>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12" name="Group 11">
            <a:extLst>
              <a:ext uri="{FF2B5EF4-FFF2-40B4-BE49-F238E27FC236}">
                <a16:creationId xmlns:a16="http://schemas.microsoft.com/office/drawing/2014/main" id="{B04907F3-4528-11DA-AECB-19FE6E7EA964}"/>
              </a:ext>
            </a:extLst>
          </p:cNvPr>
          <p:cNvGrpSpPr/>
          <p:nvPr/>
        </p:nvGrpSpPr>
        <p:grpSpPr>
          <a:xfrm>
            <a:off x="3391823" y="5126536"/>
            <a:ext cx="1474440" cy="452029"/>
            <a:chOff x="2833888" y="5510848"/>
            <a:chExt cx="1474440" cy="452029"/>
          </a:xfrm>
        </p:grpSpPr>
        <p:sp>
          <p:nvSpPr>
            <p:cNvPr id="13" name="Triangle 12">
              <a:extLst>
                <a:ext uri="{FF2B5EF4-FFF2-40B4-BE49-F238E27FC236}">
                  <a16:creationId xmlns:a16="http://schemas.microsoft.com/office/drawing/2014/main" id="{32C9BB5A-604B-BB0F-6DB7-AA574A220141}"/>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90D12D42-33B2-90B7-B776-5B6DBE95F3D6}"/>
                </a:ext>
              </a:extLst>
            </p:cNvPr>
            <p:cNvSpPr txBox="1"/>
            <p:nvPr/>
          </p:nvSpPr>
          <p:spPr>
            <a:xfrm>
              <a:off x="2833888" y="5510848"/>
              <a:ext cx="1474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mn-ea"/>
                  <a:cs typeface="+mn-cs"/>
                </a:rPr>
                <a:t>ATLAS</a:t>
              </a:r>
            </a:p>
          </p:txBody>
        </p:sp>
      </p:grpSp>
      <p:grpSp>
        <p:nvGrpSpPr>
          <p:cNvPr id="15" name="Group 14">
            <a:extLst>
              <a:ext uri="{FF2B5EF4-FFF2-40B4-BE49-F238E27FC236}">
                <a16:creationId xmlns:a16="http://schemas.microsoft.com/office/drawing/2014/main" id="{D2350C1F-0629-F213-D46C-8BD087F0AEA6}"/>
              </a:ext>
            </a:extLst>
          </p:cNvPr>
          <p:cNvGrpSpPr/>
          <p:nvPr/>
        </p:nvGrpSpPr>
        <p:grpSpPr>
          <a:xfrm>
            <a:off x="6046703" y="5570555"/>
            <a:ext cx="744403" cy="414338"/>
            <a:chOff x="4973280" y="5801366"/>
            <a:chExt cx="744403" cy="667295"/>
          </a:xfrm>
        </p:grpSpPr>
        <p:sp>
          <p:nvSpPr>
            <p:cNvPr id="16" name="Triangle 15">
              <a:extLst>
                <a:ext uri="{FF2B5EF4-FFF2-40B4-BE49-F238E27FC236}">
                  <a16:creationId xmlns:a16="http://schemas.microsoft.com/office/drawing/2014/main" id="{9C4F8FE7-E9E7-BC79-BD0B-6B590E066B4D}"/>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B3C77EEE-1E10-9508-F1B7-07FE61845DEE}"/>
                </a:ext>
              </a:extLst>
            </p:cNvPr>
            <p:cNvSpPr txBox="1"/>
            <p:nvPr/>
          </p:nvSpPr>
          <p:spPr>
            <a:xfrm>
              <a:off x="4973280" y="5824280"/>
              <a:ext cx="744403" cy="644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mn-ea"/>
                  <a:cs typeface="+mn-cs"/>
                </a:rPr>
                <a:t>LHCb</a:t>
              </a:r>
            </a:p>
          </p:txBody>
        </p:sp>
      </p:grpSp>
      <p:grpSp>
        <p:nvGrpSpPr>
          <p:cNvPr id="20" name="Group 19">
            <a:extLst>
              <a:ext uri="{FF2B5EF4-FFF2-40B4-BE49-F238E27FC236}">
                <a16:creationId xmlns:a16="http://schemas.microsoft.com/office/drawing/2014/main" id="{D124E5F5-9E9D-B8D7-0C77-DBC84F549E3E}"/>
              </a:ext>
            </a:extLst>
          </p:cNvPr>
          <p:cNvGrpSpPr/>
          <p:nvPr/>
        </p:nvGrpSpPr>
        <p:grpSpPr>
          <a:xfrm>
            <a:off x="1835183" y="4868114"/>
            <a:ext cx="894376" cy="443350"/>
            <a:chOff x="1688068" y="5274592"/>
            <a:chExt cx="894376" cy="443350"/>
          </a:xfrm>
        </p:grpSpPr>
        <p:sp>
          <p:nvSpPr>
            <p:cNvPr id="21" name="Triangle 20">
              <a:extLst>
                <a:ext uri="{FF2B5EF4-FFF2-40B4-BE49-F238E27FC236}">
                  <a16:creationId xmlns:a16="http://schemas.microsoft.com/office/drawing/2014/main" id="{85174EB1-0AF7-1AEA-F238-010062A69379}"/>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5149AF91-52E1-104F-AFC3-B38AC16FC3EE}"/>
                </a:ext>
              </a:extLst>
            </p:cNvPr>
            <p:cNvSpPr txBox="1"/>
            <p:nvPr/>
          </p:nvSpPr>
          <p:spPr>
            <a:xfrm>
              <a:off x="1688068" y="5317832"/>
              <a:ext cx="89437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Calibri"/>
                  <a:ea typeface="+mn-ea"/>
                  <a:cs typeface="+mn-cs"/>
                </a:rPr>
                <a:t>ALICE</a:t>
              </a:r>
            </a:p>
          </p:txBody>
        </p:sp>
      </p:grpSp>
      <p:grpSp>
        <p:nvGrpSpPr>
          <p:cNvPr id="34" name="Group 33">
            <a:extLst>
              <a:ext uri="{FF2B5EF4-FFF2-40B4-BE49-F238E27FC236}">
                <a16:creationId xmlns:a16="http://schemas.microsoft.com/office/drawing/2014/main" id="{AAD52B71-A442-8E00-6F7C-39D22301733D}"/>
              </a:ext>
            </a:extLst>
          </p:cNvPr>
          <p:cNvGrpSpPr/>
          <p:nvPr/>
        </p:nvGrpSpPr>
        <p:grpSpPr>
          <a:xfrm>
            <a:off x="8247860" y="1018872"/>
            <a:ext cx="3670300" cy="1066801"/>
            <a:chOff x="7802563" y="1018871"/>
            <a:chExt cx="3670300" cy="1066801"/>
          </a:xfrm>
        </p:grpSpPr>
        <p:pic>
          <p:nvPicPr>
            <p:cNvPr id="19" name="Picture 18">
              <a:extLst>
                <a:ext uri="{FF2B5EF4-FFF2-40B4-BE49-F238E27FC236}">
                  <a16:creationId xmlns:a16="http://schemas.microsoft.com/office/drawing/2014/main" id="{48A418CC-86EF-4045-61EF-C7D1E7DBB4C2}"/>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E90A2085-C261-0244-2C06-31F817D3746D}"/>
                </a:ext>
              </a:extLst>
            </p:cNvPr>
            <p:cNvSpPr txBox="1"/>
            <p:nvPr/>
          </p:nvSpPr>
          <p:spPr>
            <a:xfrm>
              <a:off x="10814438" y="1018871"/>
              <a:ext cx="658425" cy="271473"/>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34DE1347-49F3-61A7-1370-3FBBE7568200}"/>
              </a:ext>
            </a:extLst>
          </p:cNvPr>
          <p:cNvGrpSpPr/>
          <p:nvPr/>
        </p:nvGrpSpPr>
        <p:grpSpPr>
          <a:xfrm>
            <a:off x="8247860" y="3605764"/>
            <a:ext cx="3670300" cy="1066801"/>
            <a:chOff x="7802563" y="3605763"/>
            <a:chExt cx="3670300" cy="1066801"/>
          </a:xfrm>
        </p:grpSpPr>
        <p:pic>
          <p:nvPicPr>
            <p:cNvPr id="23" name="Picture 22">
              <a:extLst>
                <a:ext uri="{FF2B5EF4-FFF2-40B4-BE49-F238E27FC236}">
                  <a16:creationId xmlns:a16="http://schemas.microsoft.com/office/drawing/2014/main" id="{94ABAF34-79D8-BBFC-2074-021FA2DFDF34}"/>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D65A570B-9DF7-F6CA-C088-28C05A35E0D0}"/>
                </a:ext>
              </a:extLst>
            </p:cNvPr>
            <p:cNvSpPr txBox="1"/>
            <p:nvPr/>
          </p:nvSpPr>
          <p:spPr>
            <a:xfrm>
              <a:off x="10814437" y="3605763"/>
              <a:ext cx="658425" cy="261610"/>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A0A59B15-9108-B510-3CCB-E1DA15C677AB}"/>
              </a:ext>
            </a:extLst>
          </p:cNvPr>
          <p:cNvGrpSpPr/>
          <p:nvPr/>
        </p:nvGrpSpPr>
        <p:grpSpPr>
          <a:xfrm>
            <a:off x="8247860" y="2312318"/>
            <a:ext cx="3670300" cy="1066801"/>
            <a:chOff x="7802563" y="2312317"/>
            <a:chExt cx="3670300" cy="1066801"/>
          </a:xfrm>
        </p:grpSpPr>
        <p:pic>
          <p:nvPicPr>
            <p:cNvPr id="24" name="Picture 23">
              <a:extLst>
                <a:ext uri="{FF2B5EF4-FFF2-40B4-BE49-F238E27FC236}">
                  <a16:creationId xmlns:a16="http://schemas.microsoft.com/office/drawing/2014/main" id="{7B3EC066-8DB6-C45A-F793-79DB410079C1}"/>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785DBCD4-58A1-D2CC-8D9F-A7D4A43A805B}"/>
                </a:ext>
              </a:extLst>
            </p:cNvPr>
            <p:cNvSpPr txBox="1"/>
            <p:nvPr/>
          </p:nvSpPr>
          <p:spPr>
            <a:xfrm>
              <a:off x="10814437" y="2312317"/>
              <a:ext cx="658425" cy="261610"/>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6C98DEDA-70C4-F682-04C6-F57DBCB95BCE}"/>
              </a:ext>
            </a:extLst>
          </p:cNvPr>
          <p:cNvGrpSpPr/>
          <p:nvPr/>
        </p:nvGrpSpPr>
        <p:grpSpPr>
          <a:xfrm>
            <a:off x="8247860" y="4899211"/>
            <a:ext cx="3670300" cy="1066800"/>
            <a:chOff x="7802563" y="4899211"/>
            <a:chExt cx="3670300" cy="1066800"/>
          </a:xfrm>
        </p:grpSpPr>
        <p:pic>
          <p:nvPicPr>
            <p:cNvPr id="18" name="Picture 17">
              <a:extLst>
                <a:ext uri="{FF2B5EF4-FFF2-40B4-BE49-F238E27FC236}">
                  <a16:creationId xmlns:a16="http://schemas.microsoft.com/office/drawing/2014/main" id="{F8BE47CA-D6EC-A351-09A9-9BB94F830D9A}"/>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1C49CF7F-DC1F-3DF3-B61A-C71D9331D659}"/>
                </a:ext>
              </a:extLst>
            </p:cNvPr>
            <p:cNvSpPr txBox="1"/>
            <p:nvPr/>
          </p:nvSpPr>
          <p:spPr>
            <a:xfrm>
              <a:off x="10830615" y="4899211"/>
              <a:ext cx="642248" cy="261610"/>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FFFFFF"/>
                  </a:solidFill>
                  <a:effectLst/>
                  <a:uLnTx/>
                  <a:uFillTx/>
                  <a:latin typeface="Arial" charset="0"/>
                  <a:ea typeface="Arial" charset="0"/>
                  <a:cs typeface="Arial" charset="0"/>
                </a:rPr>
                <a:t>LHCb</a:t>
              </a:r>
              <a:endParaRPr kumimoji="0" lang="en-US" sz="1100" b="1" i="0" u="none" strike="noStrike" kern="1200" cap="none" spc="0" normalizeH="0" baseline="0" noProof="0">
                <a:ln>
                  <a:noFill/>
                </a:ln>
                <a:solidFill>
                  <a:srgbClr val="FFFFFF"/>
                </a:solidFill>
                <a:effectLst/>
                <a:uLnTx/>
                <a:uFillTx/>
                <a:latin typeface="Arial" charset="0"/>
                <a:ea typeface="Arial" charset="0"/>
                <a:cs typeface="Arial" charset="0"/>
              </a:endParaRPr>
            </a:p>
          </p:txBody>
        </p:sp>
      </p:grpSp>
      <p:sp>
        <p:nvSpPr>
          <p:cNvPr id="2" name="TextBox 1">
            <a:extLst>
              <a:ext uri="{FF2B5EF4-FFF2-40B4-BE49-F238E27FC236}">
                <a16:creationId xmlns:a16="http://schemas.microsoft.com/office/drawing/2014/main" id="{ACEA2B88-48B8-8E11-6B77-51FE509AE085}"/>
              </a:ext>
            </a:extLst>
          </p:cNvPr>
          <p:cNvSpPr txBox="1"/>
          <p:nvPr/>
        </p:nvSpPr>
        <p:spPr>
          <a:xfrm>
            <a:off x="2301090" y="2073883"/>
            <a:ext cx="60465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600" b="1" i="0" u="none" strike="noStrike" kern="1200" cap="none" spc="0" normalizeH="0" baseline="0" noProof="0">
                <a:ln>
                  <a:noFill/>
                </a:ln>
                <a:solidFill>
                  <a:srgbClr val="FFFF00"/>
                </a:solidFill>
                <a:effectLst/>
                <a:uLnTx/>
                <a:uFillTx/>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404C7516-71F7-DDDD-3E44-5ED5650CA0F4}"/>
              </a:ext>
            </a:extLst>
          </p:cNvPr>
          <p:cNvSpPr txBox="1"/>
          <p:nvPr/>
        </p:nvSpPr>
        <p:spPr>
          <a:xfrm>
            <a:off x="4512146" y="4242978"/>
            <a:ext cx="59343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600" b="1" i="0" u="none" strike="noStrike" kern="1200" cap="none" spc="0" normalizeH="0" baseline="0" noProof="0">
                <a:ln>
                  <a:noFill/>
                </a:ln>
                <a:solidFill>
                  <a:srgbClr val="FFFF00"/>
                </a:solidFill>
                <a:effectLst/>
                <a:uLnTx/>
                <a:uFillTx/>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D0CF2EDD-8072-3684-280B-DDCDBF6EBA75}"/>
              </a:ext>
            </a:extLst>
          </p:cNvPr>
          <p:cNvSpPr txBox="1"/>
          <p:nvPr/>
        </p:nvSpPr>
        <p:spPr>
          <a:xfrm>
            <a:off x="4443948" y="6113156"/>
            <a:ext cx="4571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600" b="1" i="0" u="none" strike="noStrike" kern="1200" cap="none" spc="0" normalizeH="0" baseline="0" noProof="0" dirty="0">
                <a:ln>
                  <a:noFill/>
                </a:ln>
                <a:solidFill>
                  <a:srgbClr val="FFFF00"/>
                </a:solidFill>
                <a:effectLst/>
                <a:uLnTx/>
                <a:uFillTx/>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5EC6654D-A06A-0B51-F4B0-91B98C0F14D2}"/>
              </a:ext>
            </a:extLst>
          </p:cNvPr>
          <p:cNvCxnSpPr>
            <a:stCxn id="32" idx="1"/>
          </p:cNvCxnSpPr>
          <p:nvPr/>
        </p:nvCxnSpPr>
        <p:spPr>
          <a:xfrm flipH="1" flipV="1">
            <a:off x="3864054" y="6073255"/>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EA970AE9-C733-C771-E468-E1F8659C6D5D}"/>
              </a:ext>
            </a:extLst>
          </p:cNvPr>
          <p:cNvSpPr txBox="1"/>
          <p:nvPr/>
        </p:nvSpPr>
        <p:spPr>
          <a:xfrm>
            <a:off x="1932920" y="2886194"/>
            <a:ext cx="5798382"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4400" b="1" i="0" u="none" strike="noStrike" kern="1200" cap="none" spc="0" normalizeH="0" baseline="0" noProof="0" dirty="0">
                <a:ln>
                  <a:noFill/>
                </a:ln>
                <a:solidFill>
                  <a:srgbClr val="FFFFFF"/>
                </a:solidFill>
                <a:effectLst/>
                <a:uLnTx/>
                <a:uFillTx/>
                <a:latin typeface="Helvetica" pitchFamily="2" charset="0"/>
                <a:ea typeface="Helvetica Light" charset="0"/>
                <a:cs typeface="Helvetica Light" charset="0"/>
                <a:sym typeface="Wingdings" pitchFamily="2" charset="2"/>
              </a:rPr>
              <a:t>LHC: the next phase</a:t>
            </a:r>
          </a:p>
        </p:txBody>
      </p:sp>
      <p:sp>
        <p:nvSpPr>
          <p:cNvPr id="36" name="TextBox 35">
            <a:extLst>
              <a:ext uri="{FF2B5EF4-FFF2-40B4-BE49-F238E27FC236}">
                <a16:creationId xmlns:a16="http://schemas.microsoft.com/office/drawing/2014/main" id="{F3C93B2F-5C4F-927C-5432-C0FE1ACC7626}"/>
              </a:ext>
            </a:extLst>
          </p:cNvPr>
          <p:cNvSpPr txBox="1"/>
          <p:nvPr/>
        </p:nvSpPr>
        <p:spPr>
          <a:xfrm>
            <a:off x="210751" y="6322335"/>
            <a:ext cx="57658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CH" sz="1800" b="1" i="0" u="none" strike="noStrike" kern="1200" cap="none" spc="0" normalizeH="0" baseline="0" noProof="0">
                <a:ln>
                  <a:noFill/>
                </a:ln>
                <a:solidFill>
                  <a:srgbClr val="FFFFFF"/>
                </a:solidFill>
                <a:effectLst/>
                <a:uLnTx/>
                <a:uFillTx/>
                <a:latin typeface="Helvetica" pitchFamily="2" charset="0"/>
                <a:ea typeface="Helvetica Light" charset="0"/>
                <a:cs typeface="Helvetica Light" charset="0"/>
                <a:sym typeface="Wingdings" pitchFamily="2" charset="2"/>
              </a:rPr>
              <a:t>Areal view</a:t>
            </a:r>
          </a:p>
        </p:txBody>
      </p:sp>
      <p:sp>
        <p:nvSpPr>
          <p:cNvPr id="37" name="TextBox 36">
            <a:extLst>
              <a:ext uri="{FF2B5EF4-FFF2-40B4-BE49-F238E27FC236}">
                <a16:creationId xmlns:a16="http://schemas.microsoft.com/office/drawing/2014/main" id="{5CAD9FFD-3D53-5B15-8E83-9C683648DEE8}"/>
              </a:ext>
            </a:extLst>
          </p:cNvPr>
          <p:cNvSpPr txBox="1"/>
          <p:nvPr/>
        </p:nvSpPr>
        <p:spPr>
          <a:xfrm>
            <a:off x="8351223" y="6058967"/>
            <a:ext cx="358833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CH" sz="1400" b="0" i="0" u="none" strike="noStrike" kern="1200" cap="none" spc="0" normalizeH="0" baseline="0" noProof="0">
                <a:ln>
                  <a:noFill/>
                </a:ln>
                <a:solidFill>
                  <a:srgbClr val="FFFFFF"/>
                </a:solidFill>
                <a:effectLst/>
                <a:uLnTx/>
                <a:uFillTx/>
                <a:latin typeface="Helvetica" pitchFamily="2" charset="0"/>
                <a:ea typeface="Helvetica Light" charset="0"/>
                <a:cs typeface="Helvetica Light" charset="0"/>
                <a:sym typeface="Wingdings" pitchFamily="2" charset="2"/>
              </a:rPr>
              <a:t>Not shown: additional smaller experiments</a:t>
            </a:r>
          </a:p>
        </p:txBody>
      </p:sp>
    </p:spTree>
    <p:extLst>
      <p:ext uri="{BB962C8B-B14F-4D97-AF65-F5344CB8AC3E}">
        <p14:creationId xmlns:p14="http://schemas.microsoft.com/office/powerpoint/2010/main" val="12121468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6326B-9BE0-494A-11A2-9CAED8D036E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380419-D054-3CC3-C7B8-2AF8B9983EE1}"/>
              </a:ext>
            </a:extLst>
          </p:cNvPr>
          <p:cNvSpPr>
            <a:spLocks noGrp="1"/>
          </p:cNvSpPr>
          <p:nvPr>
            <p:ph type="sldNum" sz="quarter" idx="4"/>
          </p:nvPr>
        </p:nvSpPr>
        <p:spPr/>
        <p:txBody>
          <a:bodyPr/>
          <a:lstStyle/>
          <a:p>
            <a:pPr>
              <a:defRPr/>
            </a:pPr>
            <a:fld id="{611C2F03-9E95-40C9-A99F-3C4F7EE8CF2A}" type="slidenum">
              <a:rPr lang="en-GB" smtClean="0"/>
              <a:pPr>
                <a:defRPr/>
              </a:pPr>
              <a:t>48</a:t>
            </a:fld>
            <a:endParaRPr lang="en-GB"/>
          </a:p>
        </p:txBody>
      </p:sp>
      <p:sp>
        <p:nvSpPr>
          <p:cNvPr id="3" name="Rectangle 2">
            <a:extLst>
              <a:ext uri="{FF2B5EF4-FFF2-40B4-BE49-F238E27FC236}">
                <a16:creationId xmlns:a16="http://schemas.microsoft.com/office/drawing/2014/main" id="{D8BDA07B-F017-0616-B2BC-B3F43D1783C2}"/>
              </a:ext>
            </a:extLst>
          </p:cNvPr>
          <p:cNvSpPr/>
          <p:nvPr/>
        </p:nvSpPr>
        <p:spPr>
          <a:xfrm>
            <a:off x="641954" y="1147461"/>
            <a:ext cx="11550046" cy="923330"/>
          </a:xfrm>
          <a:prstGeom prst="rect">
            <a:avLst/>
          </a:prstGeom>
        </p:spPr>
        <p:txBody>
          <a:bodyPr wrap="square">
            <a:spAutoFit/>
          </a:bodyPr>
          <a:lstStyle/>
          <a:p>
            <a:pPr defTabSz="457200" fontAlgn="base">
              <a:spcBef>
                <a:spcPts val="1800"/>
              </a:spcBef>
              <a:spcAft>
                <a:spcPct val="0"/>
              </a:spcAft>
              <a:defRPr/>
            </a:pPr>
            <a:r>
              <a:rPr lang="en-GB" sz="1600" b="1" noProof="0" dirty="0">
                <a:solidFill>
                  <a:srgbClr val="000000"/>
                </a:solidFill>
                <a:latin typeface="Helvetica" pitchFamily="2" charset="0"/>
              </a:rPr>
              <a:t>Huge effort ongoing to construct HL-LHC and experiment upgrades – a bright future</a:t>
            </a:r>
          </a:p>
          <a:p>
            <a:pPr defTabSz="457200" fontAlgn="base">
              <a:spcBef>
                <a:spcPts val="600"/>
              </a:spcBef>
              <a:spcAft>
                <a:spcPct val="0"/>
              </a:spcAft>
              <a:defRPr/>
            </a:pPr>
            <a:r>
              <a:rPr lang="en-GB" sz="1400" noProof="0" dirty="0">
                <a:solidFill>
                  <a:schemeClr val="tx1">
                    <a:lumMod val="75000"/>
                    <a:lumOff val="25000"/>
                  </a:schemeClr>
                </a:solidFill>
                <a:latin typeface="Helvetica" pitchFamily="2" charset="0"/>
              </a:rPr>
              <a:t>World’s flagship collider project during next decade — 10 times currently analysed dataset (350M H, 240k HH, 13B top, …, BSM reach +2 TeV)</a:t>
            </a:r>
          </a:p>
          <a:p>
            <a:pPr defTabSz="457200" fontAlgn="base">
              <a:spcBef>
                <a:spcPts val="600"/>
              </a:spcBef>
              <a:spcAft>
                <a:spcPct val="0"/>
              </a:spcAft>
              <a:defRPr/>
            </a:pPr>
            <a:r>
              <a:rPr lang="en-GB" sz="1400" noProof="0" dirty="0">
                <a:solidFill>
                  <a:schemeClr val="tx1">
                    <a:lumMod val="75000"/>
                    <a:lumOff val="25000"/>
                  </a:schemeClr>
                </a:solidFill>
                <a:latin typeface="Helvetica" pitchFamily="2" charset="0"/>
              </a:rPr>
              <a:t>Large-scale ATLAS &amp; CMS upgrades under construction, ALICE &amp; LHCb </a:t>
            </a:r>
            <a:r>
              <a:rPr lang="en-GB" sz="1400" dirty="0">
                <a:solidFill>
                  <a:schemeClr val="tx1">
                    <a:lumMod val="75000"/>
                    <a:lumOff val="25000"/>
                  </a:schemeClr>
                </a:solidFill>
                <a:latin typeface="Helvetica" pitchFamily="2" charset="0"/>
              </a:rPr>
              <a:t>plan significant upgrades </a:t>
            </a:r>
            <a:r>
              <a:rPr lang="en-GB" sz="1400" noProof="0" dirty="0">
                <a:solidFill>
                  <a:schemeClr val="tx1">
                    <a:lumMod val="75000"/>
                    <a:lumOff val="25000"/>
                  </a:schemeClr>
                </a:solidFill>
                <a:latin typeface="Helvetica" pitchFamily="2" charset="0"/>
              </a:rPr>
              <a:t>for Run 5</a:t>
            </a:r>
          </a:p>
        </p:txBody>
      </p:sp>
      <p:grpSp>
        <p:nvGrpSpPr>
          <p:cNvPr id="4" name="Group 3">
            <a:extLst>
              <a:ext uri="{FF2B5EF4-FFF2-40B4-BE49-F238E27FC236}">
                <a16:creationId xmlns:a16="http://schemas.microsoft.com/office/drawing/2014/main" id="{6E604E7E-A0A6-43B2-AA78-C9141F55E25D}"/>
              </a:ext>
            </a:extLst>
          </p:cNvPr>
          <p:cNvGrpSpPr/>
          <p:nvPr/>
        </p:nvGrpSpPr>
        <p:grpSpPr>
          <a:xfrm>
            <a:off x="717859" y="2326232"/>
            <a:ext cx="10552356" cy="4187060"/>
            <a:chOff x="717859" y="2536609"/>
            <a:chExt cx="10552356" cy="4187060"/>
          </a:xfrm>
        </p:grpSpPr>
        <p:grpSp>
          <p:nvGrpSpPr>
            <p:cNvPr id="5" name="Group 4">
              <a:extLst>
                <a:ext uri="{FF2B5EF4-FFF2-40B4-BE49-F238E27FC236}">
                  <a16:creationId xmlns:a16="http://schemas.microsoft.com/office/drawing/2014/main" id="{640EAC56-2B97-33D1-9472-4A467F87A4D1}"/>
                </a:ext>
              </a:extLst>
            </p:cNvPr>
            <p:cNvGrpSpPr/>
            <p:nvPr/>
          </p:nvGrpSpPr>
          <p:grpSpPr>
            <a:xfrm>
              <a:off x="717859" y="2536609"/>
              <a:ext cx="10552356" cy="2793412"/>
              <a:chOff x="717859" y="2320709"/>
              <a:chExt cx="10552356" cy="2793412"/>
            </a:xfrm>
          </p:grpSpPr>
          <p:pic>
            <p:nvPicPr>
              <p:cNvPr id="7" name="Picture 6">
                <a:extLst>
                  <a:ext uri="{FF2B5EF4-FFF2-40B4-BE49-F238E27FC236}">
                    <a16:creationId xmlns:a16="http://schemas.microsoft.com/office/drawing/2014/main" id="{D9597347-2AC4-7D2B-012E-06B77CFAA342}"/>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b="68298"/>
              <a:stretch>
                <a:fillRect/>
              </a:stretch>
            </p:blipFill>
            <p:spPr bwMode="auto">
              <a:xfrm>
                <a:off x="717860" y="2320709"/>
                <a:ext cx="10552355" cy="1431222"/>
              </a:xfrm>
              <a:prstGeom prst="rect">
                <a:avLst/>
              </a:prstGeom>
              <a:noFill/>
              <a:extLst>
                <a:ext uri="{909E8E84-426E-40DD-AFC4-6F175D3DCCD1}">
                  <a14:hiddenFill xmlns:a14="http://schemas.microsoft.com/office/drawing/2010/main">
                    <a:solidFill>
                      <a:srgbClr val="FFFFFF"/>
                    </a:solidFill>
                  </a14:hiddenFill>
                </a:ext>
              </a:extLst>
            </p:spPr>
          </p:pic>
          <p:sp>
            <p:nvSpPr>
              <p:cNvPr id="8" name="5-point Star 7">
                <a:extLst>
                  <a:ext uri="{FF2B5EF4-FFF2-40B4-BE49-F238E27FC236}">
                    <a16:creationId xmlns:a16="http://schemas.microsoft.com/office/drawing/2014/main" id="{24593379-F1DB-D6AE-53C4-1B14210CA3D9}"/>
                  </a:ext>
                </a:extLst>
              </p:cNvPr>
              <p:cNvSpPr/>
              <p:nvPr/>
            </p:nvSpPr>
            <p:spPr>
              <a:xfrm>
                <a:off x="6517642" y="3009450"/>
                <a:ext cx="171865" cy="171865"/>
              </a:xfrm>
              <a:prstGeom prst="star5">
                <a:avLst/>
              </a:prstGeom>
              <a:solidFill>
                <a:srgbClr val="FFFF00"/>
              </a:solidFill>
              <a:ln w="19050">
                <a:solidFill>
                  <a:srgbClr val="FF0000"/>
                </a:solidFill>
              </a:ln>
            </p:spPr>
            <p:txBody>
              <a:bodyPr rtlCol="0" anchor="ctr">
                <a:spAutoFit/>
              </a:bodyPr>
              <a:lstStyle/>
              <a:p>
                <a:pPr algn="ctr"/>
                <a:endParaRPr lang="en-GB" sz="1600" noProof="0" dirty="0">
                  <a:latin typeface="Helvetica Light" charset="0"/>
                  <a:ea typeface="Helvetica Light" charset="0"/>
                  <a:cs typeface="Helvetica Light" charset="0"/>
                </a:endParaRPr>
              </a:p>
            </p:txBody>
          </p:sp>
          <p:sp>
            <p:nvSpPr>
              <p:cNvPr id="9" name="TextBox 8">
                <a:extLst>
                  <a:ext uri="{FF2B5EF4-FFF2-40B4-BE49-F238E27FC236}">
                    <a16:creationId xmlns:a16="http://schemas.microsoft.com/office/drawing/2014/main" id="{F63B5E69-9C7F-07EF-7C33-10B7EE91FDFD}"/>
                  </a:ext>
                </a:extLst>
              </p:cNvPr>
              <p:cNvSpPr txBox="1"/>
              <p:nvPr/>
            </p:nvSpPr>
            <p:spPr>
              <a:xfrm>
                <a:off x="6191080" y="3265357"/>
                <a:ext cx="846954" cy="205629"/>
              </a:xfrm>
              <a:prstGeom prst="rect">
                <a:avLst/>
              </a:prstGeom>
              <a:solidFill>
                <a:schemeClr val="bg1"/>
              </a:solidFill>
            </p:spPr>
            <p:txBody>
              <a:bodyPr wrap="none" lIns="36000" tIns="18000" rIns="36000" bIns="18000" rtlCol="0">
                <a:spAutoFit/>
              </a:bodyPr>
              <a:lstStyle/>
              <a:p>
                <a:pPr marL="0" algn="ctr">
                  <a:spcBef>
                    <a:spcPts val="3000"/>
                  </a:spcBef>
                </a:pPr>
                <a:r>
                  <a:rPr lang="en-GB" sz="1100" noProof="0" dirty="0">
                    <a:solidFill>
                      <a:srgbClr val="E70000"/>
                    </a:solidFill>
                    <a:latin typeface="Helvetica" pitchFamily="2" charset="0"/>
                    <a:ea typeface="Helvetica Light" charset="0"/>
                    <a:cs typeface="Helvetica Light" charset="0"/>
                    <a:sym typeface="Wingdings" pitchFamily="2" charset="2"/>
                  </a:rPr>
                  <a:t>We are here</a:t>
                </a:r>
              </a:p>
            </p:txBody>
          </p:sp>
          <p:pic>
            <p:nvPicPr>
              <p:cNvPr id="10" name="Picture 9">
                <a:extLst>
                  <a:ext uri="{FF2B5EF4-FFF2-40B4-BE49-F238E27FC236}">
                    <a16:creationId xmlns:a16="http://schemas.microsoft.com/office/drawing/2014/main" id="{E65E3C03-45C2-4096-C5BC-E703865ABD8C}"/>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37411" b="33031"/>
              <a:stretch>
                <a:fillRect/>
              </a:stretch>
            </p:blipFill>
            <p:spPr bwMode="auto">
              <a:xfrm>
                <a:off x="717859" y="3779641"/>
                <a:ext cx="10552355" cy="1334480"/>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a:extLst>
                <a:ext uri="{FF2B5EF4-FFF2-40B4-BE49-F238E27FC236}">
                  <a16:creationId xmlns:a16="http://schemas.microsoft.com/office/drawing/2014/main" id="{9F1119AF-E48A-E2E6-38CD-DBED06F2D2D6}"/>
                </a:ext>
              </a:extLst>
            </p:cNvPr>
            <p:cNvPicPr>
              <a:picLocks noChangeAspect="1"/>
            </p:cNvPicPr>
            <p:nvPr/>
          </p:nvPicPr>
          <p:blipFill>
            <a:blip r:embed="rId2">
              <a:alphaModFix/>
            </a:blip>
            <a:srcRect t="70594" r="44288" b="1"/>
            <a:stretch>
              <a:fillRect/>
            </a:stretch>
          </p:blipFill>
          <p:spPr>
            <a:xfrm>
              <a:off x="717859" y="5400235"/>
              <a:ext cx="5868472" cy="1323434"/>
            </a:xfrm>
            <a:prstGeom prst="rect">
              <a:avLst/>
            </a:prstGeom>
          </p:spPr>
        </p:pic>
      </p:grpSp>
      <p:sp>
        <p:nvSpPr>
          <p:cNvPr id="11" name="TextBox 10">
            <a:extLst>
              <a:ext uri="{FF2B5EF4-FFF2-40B4-BE49-F238E27FC236}">
                <a16:creationId xmlns:a16="http://schemas.microsoft.com/office/drawing/2014/main" id="{181A8470-73E1-BB0F-27BF-6FFCDBD2352E}"/>
              </a:ext>
            </a:extLst>
          </p:cNvPr>
          <p:cNvSpPr txBox="1"/>
          <p:nvPr/>
        </p:nvSpPr>
        <p:spPr>
          <a:xfrm>
            <a:off x="357138" y="4480114"/>
            <a:ext cx="1082348" cy="307777"/>
          </a:xfrm>
          <a:prstGeom prst="rect">
            <a:avLst/>
          </a:prstGeom>
          <a:solidFill>
            <a:schemeClr val="bg1"/>
          </a:solidFill>
        </p:spPr>
        <p:txBody>
          <a:bodyPr wrap="none" rtlCol="0">
            <a:spAutoFit/>
          </a:bodyPr>
          <a:lstStyle/>
          <a:p>
            <a:pPr marL="0" algn="r">
              <a:spcBef>
                <a:spcPts val="3000"/>
              </a:spcBef>
            </a:pPr>
            <a:r>
              <a:rPr lang="en-GB" sz="1400" b="1" noProof="0" dirty="0">
                <a:solidFill>
                  <a:prstClr val="black"/>
                </a:solidFill>
                <a:latin typeface="Helvetica" pitchFamily="2" charset="0"/>
                <a:ea typeface="Helvetica Light" charset="0"/>
                <a:cs typeface="Helvetica Light" charset="0"/>
                <a:sym typeface="Wingdings" pitchFamily="2" charset="2"/>
              </a:rPr>
              <a:t>HL-LHC </a:t>
            </a:r>
            <a:r>
              <a:rPr lang="en-GB" sz="1400" b="1" noProof="0" dirty="0">
                <a:solidFill>
                  <a:prstClr val="black"/>
                </a:solidFill>
                <a:latin typeface="Symbol" pitchFamily="2" charset="2"/>
                <a:ea typeface="Helvetica Light" charset="0"/>
                <a:cs typeface="Helvetica Light" charset="0"/>
                <a:sym typeface="Wingdings" pitchFamily="2" charset="2"/>
              </a:rPr>
              <a:t>®</a:t>
            </a:r>
          </a:p>
        </p:txBody>
      </p:sp>
      <p:sp>
        <p:nvSpPr>
          <p:cNvPr id="12" name="TextBox 11">
            <a:extLst>
              <a:ext uri="{FF2B5EF4-FFF2-40B4-BE49-F238E27FC236}">
                <a16:creationId xmlns:a16="http://schemas.microsoft.com/office/drawing/2014/main" id="{769F024B-6D99-F609-0DEF-C66AE3306EF3}"/>
              </a:ext>
            </a:extLst>
          </p:cNvPr>
          <p:cNvSpPr txBox="1"/>
          <p:nvPr/>
        </p:nvSpPr>
        <p:spPr>
          <a:xfrm>
            <a:off x="7027764" y="5445627"/>
            <a:ext cx="4649883" cy="1077218"/>
          </a:xfrm>
          <a:prstGeom prst="rect">
            <a:avLst/>
          </a:prstGeom>
          <a:noFill/>
        </p:spPr>
        <p:txBody>
          <a:bodyPr wrap="square">
            <a:spAutoFit/>
          </a:bodyPr>
          <a:lstStyle/>
          <a:p>
            <a:pPr>
              <a:spcBef>
                <a:spcPts val="3000"/>
              </a:spcBef>
            </a:pPr>
            <a:r>
              <a:rPr lang="en-GB" sz="1600" b="1" noProof="0" dirty="0">
                <a:solidFill>
                  <a:srgbClr val="2577BC"/>
                </a:solidFill>
                <a:latin typeface="Helvetica" pitchFamily="2" charset="0"/>
                <a:ea typeface="Helvetica Light" charset="0"/>
                <a:cs typeface="Helvetica Light" charset="0"/>
                <a:sym typeface="Wingdings" pitchFamily="2" charset="2"/>
              </a:rPr>
              <a:t>Power of HL-LHC together with upgraded detectors &amp; ML/AI: huge scientific opportunity for our field — </a:t>
            </a:r>
            <a:r>
              <a:rPr lang="en-GB" sz="1600" b="1" dirty="0">
                <a:solidFill>
                  <a:srgbClr val="2577BC"/>
                </a:solidFill>
                <a:latin typeface="Helvetica" pitchFamily="2" charset="0"/>
                <a:ea typeface="Helvetica Light" charset="0"/>
                <a:cs typeface="Helvetica Light" charset="0"/>
                <a:sym typeface="Wingdings" pitchFamily="2" charset="2"/>
              </a:rPr>
              <a:t>c</a:t>
            </a:r>
            <a:r>
              <a:rPr lang="en-GB" sz="1600" b="1" noProof="0" dirty="0" err="1">
                <a:solidFill>
                  <a:srgbClr val="2577BC"/>
                </a:solidFill>
                <a:latin typeface="Helvetica" pitchFamily="2" charset="0"/>
                <a:ea typeface="Helvetica Light" charset="0"/>
                <a:cs typeface="Helvetica Light" charset="0"/>
                <a:sym typeface="Wingdings" pitchFamily="2" charset="2"/>
              </a:rPr>
              <a:t>omplementary</a:t>
            </a:r>
            <a:r>
              <a:rPr lang="en-GB" sz="1600" b="1" noProof="0" dirty="0">
                <a:solidFill>
                  <a:srgbClr val="2577BC"/>
                </a:solidFill>
                <a:latin typeface="Helvetica" pitchFamily="2" charset="0"/>
                <a:ea typeface="Helvetica Light" charset="0"/>
                <a:cs typeface="Helvetica Light" charset="0"/>
                <a:sym typeface="Wingdings" pitchFamily="2" charset="2"/>
              </a:rPr>
              <a:t> in many ways to a future e</a:t>
            </a:r>
            <a:r>
              <a:rPr lang="en-GB" sz="1600" b="1" baseline="30000" noProof="0" dirty="0">
                <a:solidFill>
                  <a:srgbClr val="2577BC"/>
                </a:solidFill>
                <a:latin typeface="Helvetica" pitchFamily="2" charset="0"/>
                <a:ea typeface="Helvetica Light" charset="0"/>
                <a:cs typeface="Helvetica Light" charset="0"/>
                <a:sym typeface="Wingdings" pitchFamily="2" charset="2"/>
              </a:rPr>
              <a:t>+</a:t>
            </a:r>
            <a:r>
              <a:rPr lang="en-GB" sz="1600" b="1" noProof="0" dirty="0">
                <a:solidFill>
                  <a:srgbClr val="2577BC"/>
                </a:solidFill>
                <a:latin typeface="Helvetica" pitchFamily="2" charset="0"/>
                <a:ea typeface="Helvetica Light" charset="0"/>
                <a:cs typeface="Helvetica Light" charset="0"/>
                <a:sym typeface="Wingdings" pitchFamily="2" charset="2"/>
              </a:rPr>
              <a:t>e</a:t>
            </a:r>
            <a:r>
              <a:rPr lang="en-GB" sz="1600" b="1" baseline="30000" noProof="0" dirty="0">
                <a:solidFill>
                  <a:srgbClr val="2577BC"/>
                </a:solidFill>
                <a:latin typeface="Helvetica" pitchFamily="2" charset="0"/>
                <a:ea typeface="Helvetica Light" charset="0"/>
                <a:cs typeface="Helvetica Light" charset="0"/>
                <a:sym typeface="Wingdings" pitchFamily="2" charset="2"/>
              </a:rPr>
              <a:t>–</a:t>
            </a:r>
            <a:r>
              <a:rPr lang="en-GB" sz="1600" b="1" noProof="0" dirty="0">
                <a:solidFill>
                  <a:srgbClr val="2577BC"/>
                </a:solidFill>
                <a:latin typeface="Helvetica" pitchFamily="2" charset="0"/>
                <a:ea typeface="Helvetica Light" charset="0"/>
                <a:cs typeface="Helvetica Light" charset="0"/>
                <a:sym typeface="Wingdings" pitchFamily="2" charset="2"/>
              </a:rPr>
              <a:t> collider</a:t>
            </a:r>
          </a:p>
        </p:txBody>
      </p:sp>
      <p:sp>
        <p:nvSpPr>
          <p:cNvPr id="13" name="Rounded Rectangle 12">
            <a:extLst>
              <a:ext uri="{FF2B5EF4-FFF2-40B4-BE49-F238E27FC236}">
                <a16:creationId xmlns:a16="http://schemas.microsoft.com/office/drawing/2014/main" id="{25DCA112-709E-38F5-7218-E929CC7BA12E}"/>
              </a:ext>
            </a:extLst>
          </p:cNvPr>
          <p:cNvSpPr/>
          <p:nvPr/>
        </p:nvSpPr>
        <p:spPr>
          <a:xfrm>
            <a:off x="6900863" y="5369722"/>
            <a:ext cx="4776784" cy="1223627"/>
          </a:xfrm>
          <a:prstGeom prst="roundRect">
            <a:avLst>
              <a:gd name="adj" fmla="val 3650"/>
            </a:avLst>
          </a:prstGeom>
          <a:ln w="12700">
            <a:solidFill>
              <a:srgbClr val="0070C0"/>
            </a:solidFill>
          </a:ln>
        </p:spPr>
        <p:txBody>
          <a:bodyPr wrap="square" rtlCol="0" anchor="ctr">
            <a:spAutoFit/>
          </a:bodyPr>
          <a:lstStyle/>
          <a:p>
            <a:pPr algn="l"/>
            <a:endParaRPr lang="en-GB" sz="1600" noProof="0" dirty="0">
              <a:latin typeface="Helvetica" pitchFamily="2" charset="0"/>
            </a:endParaRPr>
          </a:p>
        </p:txBody>
      </p:sp>
      <p:sp>
        <p:nvSpPr>
          <p:cNvPr id="14" name="TextBox 13">
            <a:extLst>
              <a:ext uri="{FF2B5EF4-FFF2-40B4-BE49-F238E27FC236}">
                <a16:creationId xmlns:a16="http://schemas.microsoft.com/office/drawing/2014/main" id="{5D482656-B716-5B1D-9955-79694ECD0A5C}"/>
              </a:ext>
            </a:extLst>
          </p:cNvPr>
          <p:cNvSpPr txBox="1"/>
          <p:nvPr/>
        </p:nvSpPr>
        <p:spPr>
          <a:xfrm>
            <a:off x="4263756" y="5252169"/>
            <a:ext cx="987771" cy="261610"/>
          </a:xfrm>
          <a:prstGeom prst="rect">
            <a:avLst/>
          </a:prstGeom>
          <a:noFill/>
        </p:spPr>
        <p:txBody>
          <a:bodyPr wrap="none" rtlCol="0">
            <a:spAutoFit/>
          </a:bodyPr>
          <a:lstStyle/>
          <a:p>
            <a:pPr marL="0" algn="l">
              <a:spcBef>
                <a:spcPts val="3000"/>
              </a:spcBef>
            </a:pPr>
            <a:r>
              <a:rPr lang="en-CH" sz="1100" b="1" dirty="0">
                <a:solidFill>
                  <a:srgbClr val="0070C0"/>
                </a:solidFill>
                <a:latin typeface="Helvetica" pitchFamily="2" charset="0"/>
                <a:ea typeface="Helvetica Light" charset="0"/>
                <a:cs typeface="Helvetica Light" charset="0"/>
                <a:sym typeface="Wingdings" pitchFamily="2" charset="2"/>
              </a:rPr>
              <a:t>3000 fb</a:t>
            </a:r>
            <a:r>
              <a:rPr lang="en-CH" sz="1100" b="1" baseline="30000" dirty="0">
                <a:solidFill>
                  <a:srgbClr val="0070C0"/>
                </a:solidFill>
                <a:latin typeface="Helvetica" pitchFamily="2" charset="0"/>
                <a:ea typeface="Helvetica Light" charset="0"/>
                <a:cs typeface="Helvetica Light" charset="0"/>
                <a:sym typeface="Wingdings" pitchFamily="2" charset="2"/>
              </a:rPr>
              <a:t>–1</a:t>
            </a:r>
            <a:r>
              <a:rPr lang="en-CH" sz="1100" b="1" dirty="0">
                <a:solidFill>
                  <a:srgbClr val="0070C0"/>
                </a:solidFill>
                <a:latin typeface="Helvetica" pitchFamily="2" charset="0"/>
                <a:ea typeface="Helvetica Light" charset="0"/>
                <a:cs typeface="Helvetica Light" charset="0"/>
                <a:sym typeface="Wingdings" pitchFamily="2" charset="2"/>
              </a:rPr>
              <a:t> pp</a:t>
            </a:r>
          </a:p>
        </p:txBody>
      </p:sp>
      <p:sp>
        <p:nvSpPr>
          <p:cNvPr id="15" name="TextBox 14">
            <a:extLst>
              <a:ext uri="{FF2B5EF4-FFF2-40B4-BE49-F238E27FC236}">
                <a16:creationId xmlns:a16="http://schemas.microsoft.com/office/drawing/2014/main" id="{CA0AD56A-5374-1FED-8A4F-4DF54437FFF8}"/>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LHC and High-Luminosity-LHC (HL-LHC) project timeline</a:t>
            </a:r>
          </a:p>
        </p:txBody>
      </p:sp>
      <p:sp>
        <p:nvSpPr>
          <p:cNvPr id="16" name="TextBox 15">
            <a:extLst>
              <a:ext uri="{FF2B5EF4-FFF2-40B4-BE49-F238E27FC236}">
                <a16:creationId xmlns:a16="http://schemas.microsoft.com/office/drawing/2014/main" id="{DB5BF980-0736-084B-57D9-D1835B477F95}"/>
              </a:ext>
            </a:extLst>
          </p:cNvPr>
          <p:cNvSpPr txBox="1"/>
          <p:nvPr/>
        </p:nvSpPr>
        <p:spPr>
          <a:xfrm>
            <a:off x="7024246" y="2111201"/>
            <a:ext cx="909223" cy="261610"/>
          </a:xfrm>
          <a:prstGeom prst="rect">
            <a:avLst/>
          </a:prstGeom>
          <a:noFill/>
        </p:spPr>
        <p:txBody>
          <a:bodyPr wrap="none" rtlCol="0">
            <a:spAutoFit/>
          </a:bodyPr>
          <a:lstStyle/>
          <a:p>
            <a:pPr marL="0" algn="l">
              <a:spcBef>
                <a:spcPts val="3000"/>
              </a:spcBef>
            </a:pPr>
            <a:r>
              <a:rPr lang="en-CH" sz="1100" b="1" dirty="0">
                <a:solidFill>
                  <a:srgbClr val="0070C0"/>
                </a:solidFill>
                <a:latin typeface="Helvetica" pitchFamily="2" charset="0"/>
                <a:ea typeface="Helvetica Light" charset="0"/>
                <a:cs typeface="Helvetica Light" charset="0"/>
                <a:sym typeface="Wingdings" pitchFamily="2" charset="2"/>
              </a:rPr>
              <a:t>550 fb</a:t>
            </a:r>
            <a:r>
              <a:rPr lang="en-CH" sz="1100" b="1" baseline="30000" dirty="0">
                <a:solidFill>
                  <a:srgbClr val="0070C0"/>
                </a:solidFill>
                <a:latin typeface="Helvetica" pitchFamily="2" charset="0"/>
                <a:ea typeface="Helvetica Light" charset="0"/>
                <a:cs typeface="Helvetica Light" charset="0"/>
                <a:sym typeface="Wingdings" pitchFamily="2" charset="2"/>
              </a:rPr>
              <a:t>–1</a:t>
            </a:r>
            <a:r>
              <a:rPr lang="en-CH" sz="1100" b="1" dirty="0">
                <a:solidFill>
                  <a:srgbClr val="0070C0"/>
                </a:solidFill>
                <a:latin typeface="Helvetica" pitchFamily="2" charset="0"/>
                <a:ea typeface="Helvetica Light" charset="0"/>
                <a:cs typeface="Helvetica Light" charset="0"/>
                <a:sym typeface="Wingdings" pitchFamily="2" charset="2"/>
              </a:rPr>
              <a:t> pp</a:t>
            </a:r>
          </a:p>
        </p:txBody>
      </p:sp>
      <p:sp>
        <p:nvSpPr>
          <p:cNvPr id="17" name="TextBox 16">
            <a:extLst>
              <a:ext uri="{FF2B5EF4-FFF2-40B4-BE49-F238E27FC236}">
                <a16:creationId xmlns:a16="http://schemas.microsoft.com/office/drawing/2014/main" id="{186FA60E-46C1-B36D-3F81-A0C0D2E99981}"/>
              </a:ext>
            </a:extLst>
          </p:cNvPr>
          <p:cNvSpPr txBox="1"/>
          <p:nvPr/>
        </p:nvSpPr>
        <p:spPr>
          <a:xfrm>
            <a:off x="5695067" y="4771330"/>
            <a:ext cx="1989647" cy="276999"/>
          </a:xfrm>
          <a:prstGeom prst="rect">
            <a:avLst/>
          </a:prstGeom>
          <a:noFill/>
        </p:spPr>
        <p:txBody>
          <a:bodyPr wrap="none" rtlCol="0">
            <a:spAutoFit/>
          </a:bodyPr>
          <a:lstStyle/>
          <a:p>
            <a:pPr marL="0" algn="l">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ALICE &amp; LHCb upgrades</a:t>
            </a:r>
          </a:p>
        </p:txBody>
      </p:sp>
      <p:sp>
        <p:nvSpPr>
          <p:cNvPr id="18" name="TextBox 17">
            <a:extLst>
              <a:ext uri="{FF2B5EF4-FFF2-40B4-BE49-F238E27FC236}">
                <a16:creationId xmlns:a16="http://schemas.microsoft.com/office/drawing/2014/main" id="{0165BBC6-67DD-85D2-197F-CFFDFE907122}"/>
              </a:ext>
            </a:extLst>
          </p:cNvPr>
          <p:cNvSpPr txBox="1"/>
          <p:nvPr/>
        </p:nvSpPr>
        <p:spPr>
          <a:xfrm>
            <a:off x="8390671" y="3397399"/>
            <a:ext cx="2003947" cy="276999"/>
          </a:xfrm>
          <a:prstGeom prst="rect">
            <a:avLst/>
          </a:prstGeom>
          <a:noFill/>
        </p:spPr>
        <p:txBody>
          <a:bodyPr wrap="none" rtlCol="0">
            <a:spAutoFit/>
          </a:bodyPr>
          <a:lstStyle/>
          <a:p>
            <a:pPr marL="0" algn="l">
              <a:spcBef>
                <a:spcPts val="3000"/>
              </a:spcBef>
            </a:pPr>
            <a:r>
              <a:rPr lang="en-CH" sz="1200" b="1" dirty="0">
                <a:solidFill>
                  <a:schemeClr val="bg1"/>
                </a:solidFill>
                <a:latin typeface="Helvetica" pitchFamily="2" charset="0"/>
                <a:ea typeface="Helvetica Light" charset="0"/>
                <a:cs typeface="Helvetica Light" charset="0"/>
                <a:sym typeface="Wingdings" pitchFamily="2" charset="2"/>
              </a:rPr>
              <a:t>ATLAS &amp; CMS upgrades</a:t>
            </a:r>
          </a:p>
        </p:txBody>
      </p:sp>
    </p:spTree>
    <p:extLst>
      <p:ext uri="{BB962C8B-B14F-4D97-AF65-F5344CB8AC3E}">
        <p14:creationId xmlns:p14="http://schemas.microsoft.com/office/powerpoint/2010/main" val="3564230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85A0-24DD-CE36-46C8-71200988551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A0F6645-E051-3B3A-5454-4CA282AD44CF}"/>
              </a:ext>
            </a:extLst>
          </p:cNvPr>
          <p:cNvSpPr/>
          <p:nvPr/>
        </p:nvSpPr>
        <p:spPr>
          <a:xfrm>
            <a:off x="641954" y="1147461"/>
            <a:ext cx="11550046" cy="338554"/>
          </a:xfrm>
          <a:prstGeom prst="rect">
            <a:avLst/>
          </a:prstGeom>
        </p:spPr>
        <p:txBody>
          <a:bodyPr wrap="square">
            <a:spAutoFit/>
          </a:bodyPr>
          <a:lstStyle/>
          <a:p>
            <a:pPr defTabSz="457200" fontAlgn="base">
              <a:spcBef>
                <a:spcPts val="1800"/>
              </a:spcBef>
              <a:spcAft>
                <a:spcPct val="0"/>
              </a:spcAft>
              <a:defRPr/>
            </a:pPr>
            <a:r>
              <a:rPr lang="en-GB" sz="1600" b="1" noProof="0" dirty="0">
                <a:solidFill>
                  <a:srgbClr val="000000"/>
                </a:solidFill>
                <a:latin typeface="Helvetica" pitchFamily="2" charset="0"/>
              </a:rPr>
              <a:t>Ambitious goal: </a:t>
            </a:r>
            <a:r>
              <a:rPr lang="en-GB" sz="1600" noProof="0" dirty="0">
                <a:solidFill>
                  <a:srgbClr val="000000"/>
                </a:solidFill>
                <a:latin typeface="Helvetica" pitchFamily="2" charset="0"/>
              </a:rPr>
              <a:t>L</a:t>
            </a:r>
            <a:r>
              <a:rPr lang="en-GB" sz="1600" baseline="-25000" noProof="0" dirty="0">
                <a:solidFill>
                  <a:srgbClr val="000000"/>
                </a:solidFill>
                <a:latin typeface="Helvetica" pitchFamily="2" charset="0"/>
              </a:rPr>
              <a:t>int</a:t>
            </a:r>
            <a:r>
              <a:rPr lang="en-GB" sz="1600" noProof="0" dirty="0">
                <a:solidFill>
                  <a:srgbClr val="000000"/>
                </a:solidFill>
                <a:latin typeface="Helvetica" pitchFamily="2" charset="0"/>
              </a:rPr>
              <a:t> &gt; 2500 fb</a:t>
            </a:r>
            <a:r>
              <a:rPr lang="en-GB" sz="1600" baseline="30000" noProof="0" dirty="0">
                <a:solidFill>
                  <a:srgbClr val="000000"/>
                </a:solidFill>
                <a:latin typeface="Helvetica" pitchFamily="2" charset="0"/>
              </a:rPr>
              <a:t>–1</a:t>
            </a:r>
            <a:r>
              <a:rPr lang="en-GB" sz="1600" noProof="0" dirty="0">
                <a:solidFill>
                  <a:srgbClr val="000000"/>
                </a:solidFill>
                <a:latin typeface="Helvetica" pitchFamily="2" charset="0"/>
              </a:rPr>
              <a:t> in 9 years of operation </a:t>
            </a:r>
            <a:r>
              <a:rPr lang="en-GB" sz="1400" noProof="0" dirty="0">
                <a:solidFill>
                  <a:srgbClr val="000000"/>
                </a:solidFill>
                <a:latin typeface="Helvetica" pitchFamily="2" charset="0"/>
              </a:rPr>
              <a:t>(for a total delivered luminosity of 3 ab</a:t>
            </a:r>
            <a:r>
              <a:rPr lang="en-GB" sz="1400" baseline="30000" noProof="0" dirty="0">
                <a:solidFill>
                  <a:srgbClr val="000000"/>
                </a:solidFill>
                <a:latin typeface="Helvetica" pitchFamily="2" charset="0"/>
              </a:rPr>
              <a:t>–1</a:t>
            </a:r>
            <a:r>
              <a:rPr lang="en-GB" sz="1400" noProof="0" dirty="0">
                <a:solidFill>
                  <a:srgbClr val="000000"/>
                </a:solidFill>
                <a:latin typeface="Helvetica" pitchFamily="2" charset="0"/>
              </a:rPr>
              <a:t>)</a:t>
            </a:r>
            <a:endParaRPr lang="en-GB" sz="1400" noProof="0" dirty="0">
              <a:solidFill>
                <a:schemeClr val="tx1">
                  <a:lumMod val="75000"/>
                  <a:lumOff val="25000"/>
                </a:schemeClr>
              </a:solidFill>
              <a:latin typeface="Helvetica" pitchFamily="2" charset="0"/>
            </a:endParaRPr>
          </a:p>
        </p:txBody>
      </p:sp>
      <p:sp>
        <p:nvSpPr>
          <p:cNvPr id="15" name="TextBox 14">
            <a:extLst>
              <a:ext uri="{FF2B5EF4-FFF2-40B4-BE49-F238E27FC236}">
                <a16:creationId xmlns:a16="http://schemas.microsoft.com/office/drawing/2014/main" id="{E93F7167-3506-7BB0-2AFE-CDE70AF340ED}"/>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LHC machine upgrade to HL-LHC</a:t>
            </a:r>
          </a:p>
        </p:txBody>
      </p:sp>
      <mc:AlternateContent xmlns:mc="http://schemas.openxmlformats.org/markup-compatibility/2006" xmlns:a14="http://schemas.microsoft.com/office/drawing/2010/main">
        <mc:Choice Requires="a14">
          <p:graphicFrame>
            <p:nvGraphicFramePr>
              <p:cNvPr id="20" name="Table 19">
                <a:extLst>
                  <a:ext uri="{FF2B5EF4-FFF2-40B4-BE49-F238E27FC236}">
                    <a16:creationId xmlns:a16="http://schemas.microsoft.com/office/drawing/2014/main" id="{51F5A2E7-08C0-21C9-509D-7DCF2BC186A7}"/>
                  </a:ext>
                </a:extLst>
              </p:cNvPr>
              <p:cNvGraphicFramePr>
                <a:graphicFrameLocks noGrp="1"/>
              </p:cNvGraphicFramePr>
              <p:nvPr/>
            </p:nvGraphicFramePr>
            <p:xfrm>
              <a:off x="1403350" y="1768582"/>
              <a:ext cx="9486900" cy="1691640"/>
            </p:xfrm>
            <a:graphic>
              <a:graphicData uri="http://schemas.openxmlformats.org/drawingml/2006/table">
                <a:tbl>
                  <a:tblPr firstRow="1" bandRow="1">
                    <a:tableStyleId>{69012ECD-51FC-41F1-AA8D-1B2483CD663E}</a:tableStyleId>
                  </a:tblPr>
                  <a:tblGrid>
                    <a:gridCol w="1363837">
                      <a:extLst>
                        <a:ext uri="{9D8B030D-6E8A-4147-A177-3AD203B41FA5}">
                          <a16:colId xmlns:a16="http://schemas.microsoft.com/office/drawing/2014/main" val="4011834455"/>
                        </a:ext>
                      </a:extLst>
                    </a:gridCol>
                    <a:gridCol w="1798463">
                      <a:extLst>
                        <a:ext uri="{9D8B030D-6E8A-4147-A177-3AD203B41FA5}">
                          <a16:colId xmlns:a16="http://schemas.microsoft.com/office/drawing/2014/main" val="12727440"/>
                        </a:ext>
                      </a:extLst>
                    </a:gridCol>
                    <a:gridCol w="1581150">
                      <a:extLst>
                        <a:ext uri="{9D8B030D-6E8A-4147-A177-3AD203B41FA5}">
                          <a16:colId xmlns:a16="http://schemas.microsoft.com/office/drawing/2014/main" val="1489545425"/>
                        </a:ext>
                      </a:extLst>
                    </a:gridCol>
                    <a:gridCol w="1581150">
                      <a:extLst>
                        <a:ext uri="{9D8B030D-6E8A-4147-A177-3AD203B41FA5}">
                          <a16:colId xmlns:a16="http://schemas.microsoft.com/office/drawing/2014/main" val="1918504189"/>
                        </a:ext>
                      </a:extLst>
                    </a:gridCol>
                    <a:gridCol w="1581150">
                      <a:extLst>
                        <a:ext uri="{9D8B030D-6E8A-4147-A177-3AD203B41FA5}">
                          <a16:colId xmlns:a16="http://schemas.microsoft.com/office/drawing/2014/main" val="2783074342"/>
                        </a:ext>
                      </a:extLst>
                    </a:gridCol>
                    <a:gridCol w="1581150">
                      <a:extLst>
                        <a:ext uri="{9D8B030D-6E8A-4147-A177-3AD203B41FA5}">
                          <a16:colId xmlns:a16="http://schemas.microsoft.com/office/drawing/2014/main" val="2727010740"/>
                        </a:ext>
                      </a:extLst>
                    </a:gridCol>
                  </a:tblGrid>
                  <a:tr h="370840">
                    <a:tc>
                      <a:txBody>
                        <a:bodyPr/>
                        <a:lstStyle/>
                        <a:p>
                          <a:endParaRPr lang="en-CH" sz="1600" dirty="0">
                            <a:latin typeface="Helvetica" pitchFamily="2" charset="0"/>
                          </a:endParaRPr>
                        </a:p>
                      </a:txBody>
                      <a:tcPr/>
                    </a:tc>
                    <a:tc>
                      <a:txBody>
                        <a:bodyPr/>
                        <a:lstStyle/>
                        <a:p>
                          <a:pPr algn="ctr"/>
                          <a:r>
                            <a:rPr lang="en-CH" sz="1600" dirty="0">
                              <a:latin typeface="Helvetica" pitchFamily="2" charset="0"/>
                            </a:rPr>
                            <a:t>Bunch intensity</a:t>
                          </a:r>
                        </a:p>
                        <a:p>
                          <a:pPr algn="ctr"/>
                          <a:r>
                            <a:rPr lang="en-CH" sz="1400" b="0" dirty="0">
                              <a:latin typeface="Helvetica" pitchFamily="2" charset="0"/>
                            </a:rPr>
                            <a:t>[protons / bunch]</a:t>
                          </a:r>
                        </a:p>
                      </a:txBody>
                      <a:tcPr/>
                    </a:tc>
                    <a:tc>
                      <a:txBody>
                        <a:bodyPr/>
                        <a:lstStyle/>
                        <a:p>
                          <a:pPr algn="ctr"/>
                          <a:r>
                            <a:rPr kumimoji="0" lang="el-GR" sz="1600" b="1" i="0" u="none" strike="noStrike" kern="1200" cap="none" spc="0" normalizeH="0" baseline="0" noProof="0" dirty="0">
                              <a:ln>
                                <a:noFill/>
                              </a:ln>
                              <a:solidFill>
                                <a:schemeClr val="bg1"/>
                              </a:solidFill>
                              <a:effectLst/>
                              <a:uLnTx/>
                              <a:uFillTx/>
                              <a:latin typeface="Helvetica" pitchFamily="2" charset="0"/>
                              <a:ea typeface="+mn-ea"/>
                              <a:cs typeface="+mn-cs"/>
                            </a:rPr>
                            <a:t>β*</a:t>
                          </a:r>
                          <a:r>
                            <a:rPr kumimoji="0" lang="en-US" sz="1600" b="1" i="0" u="none" strike="noStrike" kern="1200" cap="none" spc="0" normalizeH="0" baseline="0" noProof="0" dirty="0">
                              <a:ln>
                                <a:noFill/>
                              </a:ln>
                              <a:solidFill>
                                <a:schemeClr val="bg1"/>
                              </a:solidFill>
                              <a:effectLst/>
                              <a:uLnTx/>
                              <a:uFillTx/>
                              <a:latin typeface="Helvetica" pitchFamily="2" charset="0"/>
                              <a:ea typeface="+mn-ea"/>
                              <a:cs typeface="+mn-cs"/>
                            </a:rPr>
                            <a:t> </a:t>
                          </a:r>
                        </a:p>
                        <a:p>
                          <a:pPr algn="ctr"/>
                          <a:r>
                            <a:rPr kumimoji="0" lang="en-US" sz="1400" b="0" i="0" u="none" strike="noStrike" kern="1200" cap="none" spc="0" normalizeH="0" baseline="0" noProof="0" dirty="0">
                              <a:ln>
                                <a:noFill/>
                              </a:ln>
                              <a:solidFill>
                                <a:schemeClr val="bg1"/>
                              </a:solidFill>
                              <a:effectLst/>
                              <a:uLnTx/>
                              <a:uFillTx/>
                              <a:latin typeface="Helvetica" pitchFamily="2" charset="0"/>
                              <a:ea typeface="+mn-ea"/>
                              <a:cs typeface="+mn-cs"/>
                            </a:rPr>
                            <a:t>[cm]</a:t>
                          </a:r>
                          <a:endParaRPr lang="en-CH" sz="1200" b="0" dirty="0">
                            <a:solidFill>
                              <a:schemeClr val="bg1"/>
                            </a:solidFill>
                            <a:latin typeface="Helvetica" pitchFamily="2" charset="0"/>
                          </a:endParaRPr>
                        </a:p>
                      </a:txBody>
                      <a:tcPr/>
                    </a:tc>
                    <a:tc>
                      <a:txBody>
                        <a:bodyPr/>
                        <a:lstStyle/>
                        <a:p>
                          <a:pPr algn="ctr"/>
                          <a:r>
                            <a:rPr lang="en-CH" sz="1600" dirty="0">
                              <a:latin typeface="Helvetica" pitchFamily="2" charset="0"/>
                            </a:rPr>
                            <a:t>Peak lumi</a:t>
                          </a:r>
                        </a:p>
                        <a:p>
                          <a:pPr algn="ctr"/>
                          <a:r>
                            <a:rPr lang="en-GB" sz="1400" b="0" dirty="0">
                              <a:solidFill>
                                <a:schemeClr val="bg1"/>
                              </a:solidFill>
                              <a:latin typeface="Helvetica" pitchFamily="2" charset="0"/>
                            </a:rPr>
                            <a:t>[cm</a:t>
                          </a:r>
                          <a:r>
                            <a:rPr lang="en-GB" sz="1400" b="0" baseline="30000" dirty="0">
                              <a:solidFill>
                                <a:schemeClr val="bg1"/>
                              </a:solidFill>
                              <a:latin typeface="Helvetica" pitchFamily="2" charset="0"/>
                            </a:rPr>
                            <a:t>–2</a:t>
                          </a:r>
                          <a:r>
                            <a:rPr lang="en-GB" sz="1400" b="0" dirty="0">
                              <a:solidFill>
                                <a:schemeClr val="bg1"/>
                              </a:solidFill>
                              <a:latin typeface="Helvetica" pitchFamily="2" charset="0"/>
                            </a:rPr>
                            <a:t>s</a:t>
                          </a:r>
                          <a:r>
                            <a:rPr lang="en-GB" sz="1400" b="0" baseline="30000" dirty="0">
                              <a:solidFill>
                                <a:schemeClr val="bg1"/>
                              </a:solidFill>
                              <a:latin typeface="Helvetica" pitchFamily="2" charset="0"/>
                            </a:rPr>
                            <a:t>–1</a:t>
                          </a:r>
                          <a:r>
                            <a:rPr lang="en-GB" sz="1400" b="0" baseline="0" dirty="0">
                              <a:solidFill>
                                <a:schemeClr val="bg1"/>
                              </a:solidFill>
                              <a:latin typeface="Helvetica" pitchFamily="2" charset="0"/>
                            </a:rPr>
                            <a:t>]</a:t>
                          </a:r>
                          <a:r>
                            <a:rPr lang="en-GB" sz="1400" b="0" dirty="0">
                              <a:solidFill>
                                <a:schemeClr val="bg1"/>
                              </a:solidFill>
                              <a:latin typeface="Helvetica" pitchFamily="2" charset="0"/>
                            </a:rPr>
                            <a:t> </a:t>
                          </a:r>
                          <a:endParaRPr lang="en-CH" sz="1400" b="0" dirty="0">
                            <a:solidFill>
                              <a:schemeClr val="bg1"/>
                            </a:solidFill>
                            <a:latin typeface="Helvetica" pitchFamily="2" charset="0"/>
                          </a:endParaRPr>
                        </a:p>
                      </a:txBody>
                      <a:tcPr/>
                    </a:tc>
                    <a:tc>
                      <a:txBody>
                        <a:bodyPr/>
                        <a:lstStyle/>
                        <a:p>
                          <a:pPr algn="ctr"/>
                          <a:r>
                            <a:rPr lang="en-CH" sz="1600" dirty="0">
                              <a:solidFill>
                                <a:schemeClr val="bg1"/>
                              </a:solidFill>
                              <a:latin typeface="Helvetica" pitchFamily="2" charset="0"/>
                            </a:rPr>
                            <a:t>Pileup </a:t>
                          </a:r>
                          <a:r>
                            <a:rPr lang="en-GB" sz="1600" dirty="0">
                              <a:solidFill>
                                <a:schemeClr val="bg1"/>
                              </a:solidFill>
                              <a:latin typeface="Helvetica" pitchFamily="2" charset="0"/>
                            </a:rPr>
                            <a:t>⟨</a:t>
                          </a:r>
                          <a:r>
                            <a:rPr lang="en-GB" sz="1600" dirty="0" err="1">
                              <a:solidFill>
                                <a:schemeClr val="bg1"/>
                              </a:solidFill>
                              <a:latin typeface="Helvetica" pitchFamily="2" charset="0"/>
                            </a:rPr>
                            <a:t>μ</a:t>
                          </a:r>
                          <a:r>
                            <a:rPr lang="en-GB" sz="1600" dirty="0">
                              <a:solidFill>
                                <a:schemeClr val="bg1"/>
                              </a:solidFill>
                              <a:latin typeface="Helvetica" pitchFamily="2" charset="0"/>
                            </a:rPr>
                            <a:t>⟩ </a:t>
                          </a:r>
                          <a:endParaRPr lang="en-CH" sz="1600" dirty="0">
                            <a:solidFill>
                              <a:schemeClr val="bg1"/>
                            </a:solidFill>
                            <a:latin typeface="Helvetica" pitchFamily="2" charset="0"/>
                          </a:endParaRPr>
                        </a:p>
                        <a:p>
                          <a:pPr algn="ctr"/>
                          <a:endParaRPr lang="en-CH" sz="1600" dirty="0">
                            <a:latin typeface="Helvetica" pitchFamily="2"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H" sz="1600" dirty="0">
                              <a:latin typeface="Helvetica" pitchFamily="2" charset="0"/>
                            </a:rPr>
                            <a:t>Int. lumi / year</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dirty="0">
                              <a:solidFill>
                                <a:schemeClr val="bg1"/>
                              </a:solidFill>
                              <a:latin typeface="Helvetica" pitchFamily="2" charset="0"/>
                            </a:rPr>
                            <a:t>[fb</a:t>
                          </a:r>
                          <a:r>
                            <a:rPr lang="en-GB" sz="1400" b="0" baseline="30000" dirty="0">
                              <a:solidFill>
                                <a:schemeClr val="bg1"/>
                              </a:solidFill>
                              <a:latin typeface="Helvetica" pitchFamily="2" charset="0"/>
                            </a:rPr>
                            <a:t>–1</a:t>
                          </a:r>
                          <a:r>
                            <a:rPr lang="en-GB" sz="1400" b="0" baseline="0" dirty="0">
                              <a:solidFill>
                                <a:schemeClr val="bg1"/>
                              </a:solidFill>
                              <a:latin typeface="Helvetica" pitchFamily="2" charset="0"/>
                            </a:rPr>
                            <a:t>]</a:t>
                          </a:r>
                          <a:endParaRPr lang="en-CH" sz="1400" b="0" dirty="0">
                            <a:solidFill>
                              <a:schemeClr val="bg1"/>
                            </a:solidFill>
                            <a:latin typeface="Helvetica" pitchFamily="2" charset="0"/>
                          </a:endParaRPr>
                        </a:p>
                      </a:txBody>
                      <a:tcPr/>
                    </a:tc>
                    <a:extLst>
                      <a:ext uri="{0D108BD9-81ED-4DB2-BD59-A6C34878D82A}">
                        <a16:rowId xmlns:a16="http://schemas.microsoft.com/office/drawing/2014/main" val="3323693852"/>
                      </a:ext>
                    </a:extLst>
                  </a:tr>
                  <a:tr h="370840">
                    <a:tc>
                      <a:txBody>
                        <a:bodyPr/>
                        <a:lstStyle/>
                        <a:p>
                          <a:r>
                            <a:rPr lang="en-CH" sz="1600" dirty="0">
                              <a:latin typeface="Helvetica" pitchFamily="2" charset="0"/>
                            </a:rPr>
                            <a:t>LHC design</a:t>
                          </a:r>
                        </a:p>
                      </a:txBody>
                      <a:tcPr/>
                    </a:tc>
                    <a:tc>
                      <a:txBody>
                        <a:bodyPr/>
                        <a:lstStyle/>
                        <a:p>
                          <a:pPr algn="ctr"/>
                          <a:r>
                            <a:rPr lang="en-GB" sz="1600" dirty="0">
                              <a:solidFill>
                                <a:srgbClr val="000000"/>
                              </a:solidFill>
                              <a:latin typeface="Helvetica" pitchFamily="2" charset="0"/>
                            </a:rPr>
                            <a:t>1.15 </a:t>
                          </a:r>
                          <a14:m>
                            <m:oMath xmlns:m="http://schemas.openxmlformats.org/officeDocument/2006/math">
                              <m:r>
                                <a:rPr lang="en-GB" sz="1600" i="1" smtClean="0">
                                  <a:solidFill>
                                    <a:srgbClr val="000000"/>
                                  </a:solidFill>
                                  <a:latin typeface="Cambria Math" panose="02040503050406030204" pitchFamily="18" charset="0"/>
                                  <a:ea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 </m:t>
                              </m:r>
                            </m:oMath>
                          </a14:m>
                          <a:r>
                            <a:rPr lang="en-GB" sz="1600" dirty="0">
                              <a:solidFill>
                                <a:srgbClr val="000000"/>
                              </a:solidFill>
                              <a:latin typeface="Helvetica" pitchFamily="2" charset="0"/>
                            </a:rPr>
                            <a:t>10</a:t>
                          </a:r>
                          <a:r>
                            <a:rPr lang="en-GB" sz="1600" baseline="30000" dirty="0">
                              <a:solidFill>
                                <a:srgbClr val="000000"/>
                              </a:solidFill>
                              <a:latin typeface="Helvetica" pitchFamily="2" charset="0"/>
                            </a:rPr>
                            <a:t>11</a:t>
                          </a:r>
                          <a:r>
                            <a:rPr lang="en-GB" sz="1600" dirty="0">
                              <a:solidFill>
                                <a:srgbClr val="000000"/>
                              </a:solidFill>
                              <a:latin typeface="Helvetica" pitchFamily="2" charset="0"/>
                            </a:rPr>
                            <a:t> </a:t>
                          </a:r>
                          <a:endParaRPr lang="en-CH" sz="1600" dirty="0">
                            <a:latin typeface="Helvetica" pitchFamily="2" charset="0"/>
                          </a:endParaRPr>
                        </a:p>
                      </a:txBody>
                      <a:tcPr/>
                    </a:tc>
                    <a:tc>
                      <a:txBody>
                        <a:bodyPr/>
                        <a:lstStyle/>
                        <a:p>
                          <a:pPr algn="ctr"/>
                          <a:r>
                            <a:rPr lang="el-GR" sz="1600" dirty="0">
                              <a:solidFill>
                                <a:srgbClr val="000000"/>
                              </a:solidFill>
                              <a:latin typeface="Helvetica" pitchFamily="2" charset="0"/>
                            </a:rPr>
                            <a:t>55</a:t>
                          </a:r>
                          <a:endParaRPr lang="en-CH" sz="1600" dirty="0">
                            <a:latin typeface="Helvetica" pitchFamily="2" charset="0"/>
                          </a:endParaRPr>
                        </a:p>
                      </a:txBody>
                      <a:tcPr/>
                    </a:tc>
                    <a:tc>
                      <a:txBody>
                        <a:bodyPr/>
                        <a:lstStyle/>
                        <a:p>
                          <a:pPr algn="ctr"/>
                          <a:r>
                            <a:rPr lang="en-GB" sz="1600" dirty="0">
                              <a:solidFill>
                                <a:srgbClr val="000000"/>
                              </a:solidFill>
                              <a:latin typeface="Helvetica" pitchFamily="2" charset="0"/>
                            </a:rPr>
                            <a:t>1 </a:t>
                          </a:r>
                          <a14:m>
                            <m:oMath xmlns:m="http://schemas.openxmlformats.org/officeDocument/2006/math">
                              <m:r>
                                <a:rPr lang="en-GB" sz="1600" i="1">
                                  <a:solidFill>
                                    <a:srgbClr val="000000"/>
                                  </a:solidFill>
                                  <a:latin typeface="Cambria Math" panose="02040503050406030204" pitchFamily="18" charset="0"/>
                                  <a:ea typeface="Cambria Math" panose="02040503050406030204" pitchFamily="18" charset="0"/>
                                </a:rPr>
                                <m:t>∙</m:t>
                              </m:r>
                            </m:oMath>
                          </a14:m>
                          <a:r>
                            <a:rPr lang="en-GB" sz="1600" dirty="0">
                              <a:solidFill>
                                <a:srgbClr val="000000"/>
                              </a:solidFill>
                              <a:latin typeface="Helvetica" pitchFamily="2" charset="0"/>
                            </a:rPr>
                            <a:t> 10</a:t>
                          </a:r>
                          <a:r>
                            <a:rPr lang="en-GB" sz="1600" baseline="30000" dirty="0">
                              <a:solidFill>
                                <a:srgbClr val="000000"/>
                              </a:solidFill>
                              <a:latin typeface="Helvetica" pitchFamily="2" charset="0"/>
                            </a:rPr>
                            <a:t>34</a:t>
                          </a:r>
                          <a:r>
                            <a:rPr lang="en-GB" sz="1600" dirty="0">
                              <a:solidFill>
                                <a:srgbClr val="000000"/>
                              </a:solidFill>
                              <a:latin typeface="Helvetica" pitchFamily="2" charset="0"/>
                            </a:rPr>
                            <a:t> </a:t>
                          </a:r>
                          <a:endParaRPr lang="en-CH" sz="1600" dirty="0">
                            <a:latin typeface="Helvetica" pitchFamily="2" charset="0"/>
                          </a:endParaRPr>
                        </a:p>
                      </a:txBody>
                      <a:tcPr/>
                    </a:tc>
                    <a:tc>
                      <a:txBody>
                        <a:bodyPr/>
                        <a:lstStyle/>
                        <a:p>
                          <a:pPr algn="ctr"/>
                          <a:r>
                            <a:rPr lang="en-CH" sz="1600" dirty="0">
                              <a:latin typeface="Helvetica" pitchFamily="2" charset="0"/>
                            </a:rPr>
                            <a:t>23</a:t>
                          </a:r>
                        </a:p>
                      </a:txBody>
                      <a:tcPr/>
                    </a:tc>
                    <a:tc>
                      <a:txBody>
                        <a:bodyPr/>
                        <a:lstStyle/>
                        <a:p>
                          <a:pPr algn="ctr"/>
                          <a:r>
                            <a:rPr lang="en-CH" sz="1600" dirty="0">
                              <a:latin typeface="Helvetica" pitchFamily="2" charset="0"/>
                            </a:rPr>
                            <a:t>30</a:t>
                          </a:r>
                        </a:p>
                      </a:txBody>
                      <a:tcPr/>
                    </a:tc>
                    <a:extLst>
                      <a:ext uri="{0D108BD9-81ED-4DB2-BD59-A6C34878D82A}">
                        <a16:rowId xmlns:a16="http://schemas.microsoft.com/office/drawing/2014/main" val="4144005074"/>
                      </a:ext>
                    </a:extLst>
                  </a:tr>
                  <a:tr h="370840">
                    <a:tc>
                      <a:txBody>
                        <a:bodyPr/>
                        <a:lstStyle/>
                        <a:p>
                          <a:r>
                            <a:rPr lang="en-CH" sz="1600" dirty="0">
                              <a:latin typeface="Helvetica" pitchFamily="2" charset="0"/>
                            </a:rPr>
                            <a:t>LHC today</a:t>
                          </a:r>
                        </a:p>
                      </a:txBody>
                      <a:tcPr/>
                    </a:tc>
                    <a:tc>
                      <a:txBody>
                        <a:bodyPr/>
                        <a:lstStyle/>
                        <a:p>
                          <a:pPr algn="ctr"/>
                          <a:r>
                            <a:rPr lang="en-GB" sz="1600" dirty="0">
                              <a:solidFill>
                                <a:srgbClr val="000000"/>
                              </a:solidFill>
                              <a:latin typeface="Helvetica" pitchFamily="2" charset="0"/>
                            </a:rPr>
                            <a:t>1.6 </a:t>
                          </a:r>
                          <a14:m>
                            <m:oMath xmlns:m="http://schemas.openxmlformats.org/officeDocument/2006/math">
                              <m:r>
                                <a:rPr lang="en-GB" sz="1600" i="1">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 </m:t>
                              </m:r>
                            </m:oMath>
                          </a14:m>
                          <a:r>
                            <a:rPr lang="en-GB" sz="1600" dirty="0">
                              <a:solidFill>
                                <a:srgbClr val="000000"/>
                              </a:solidFill>
                              <a:latin typeface="Helvetica" pitchFamily="2" charset="0"/>
                            </a:rPr>
                            <a:t>10</a:t>
                          </a:r>
                          <a:r>
                            <a:rPr lang="en-GB" sz="1600" baseline="30000" dirty="0">
                              <a:solidFill>
                                <a:srgbClr val="000000"/>
                              </a:solidFill>
                              <a:latin typeface="Helvetica" pitchFamily="2" charset="0"/>
                            </a:rPr>
                            <a:t>11</a:t>
                          </a:r>
                          <a:r>
                            <a:rPr lang="en-GB" sz="1600" dirty="0">
                              <a:solidFill>
                                <a:srgbClr val="000000"/>
                              </a:solidFill>
                              <a:latin typeface="Helvetica" pitchFamily="2" charset="0"/>
                            </a:rPr>
                            <a:t> </a:t>
                          </a:r>
                          <a:endParaRPr lang="en-CH" sz="1600" dirty="0">
                            <a:latin typeface="Helvetica" pitchFamily="2" charset="0"/>
                          </a:endParaRPr>
                        </a:p>
                      </a:txBody>
                      <a:tcPr/>
                    </a:tc>
                    <a:tc>
                      <a:txBody>
                        <a:bodyPr/>
                        <a:lstStyle/>
                        <a:p>
                          <a:pPr algn="ctr"/>
                          <a:r>
                            <a:rPr lang="en-US" sz="1600" dirty="0">
                              <a:solidFill>
                                <a:srgbClr val="000000"/>
                              </a:solidFill>
                              <a:latin typeface="Helvetica" pitchFamily="2" charset="0"/>
                            </a:rPr>
                            <a:t>60/18</a:t>
                          </a:r>
                          <a:endParaRPr lang="en-CH" sz="1600" dirty="0">
                            <a:latin typeface="Helvetica" pitchFamily="2" charset="0"/>
                          </a:endParaRPr>
                        </a:p>
                      </a:txBody>
                      <a:tcPr/>
                    </a:tc>
                    <a:tc>
                      <a:txBody>
                        <a:bodyPr/>
                        <a:lstStyle/>
                        <a:p>
                          <a:pPr algn="ctr"/>
                          <a:r>
                            <a:rPr lang="en-GB" sz="1600" dirty="0">
                              <a:solidFill>
                                <a:srgbClr val="000000"/>
                              </a:solidFill>
                              <a:latin typeface="Helvetica" pitchFamily="2" charset="0"/>
                            </a:rPr>
                            <a:t>2.2 </a:t>
                          </a:r>
                          <a14:m>
                            <m:oMath xmlns:m="http://schemas.openxmlformats.org/officeDocument/2006/math">
                              <m:r>
                                <a:rPr lang="en-GB" sz="1600" i="1">
                                  <a:solidFill>
                                    <a:srgbClr val="000000"/>
                                  </a:solidFill>
                                  <a:latin typeface="Cambria Math" panose="02040503050406030204" pitchFamily="18" charset="0"/>
                                  <a:ea typeface="Cambria Math" panose="02040503050406030204" pitchFamily="18" charset="0"/>
                                </a:rPr>
                                <m:t>∙</m:t>
                              </m:r>
                            </m:oMath>
                          </a14:m>
                          <a:r>
                            <a:rPr lang="en-GB" sz="1600" dirty="0">
                              <a:solidFill>
                                <a:srgbClr val="000000"/>
                              </a:solidFill>
                              <a:latin typeface="Helvetica" pitchFamily="2" charset="0"/>
                            </a:rPr>
                            <a:t> 10</a:t>
                          </a:r>
                          <a:r>
                            <a:rPr lang="en-GB" sz="1600" baseline="30000" dirty="0">
                              <a:solidFill>
                                <a:srgbClr val="000000"/>
                              </a:solidFill>
                              <a:latin typeface="Helvetica" pitchFamily="2" charset="0"/>
                            </a:rPr>
                            <a:t>34</a:t>
                          </a:r>
                          <a:r>
                            <a:rPr lang="en-GB" sz="1600" dirty="0">
                              <a:solidFill>
                                <a:srgbClr val="000000"/>
                              </a:solidFill>
                              <a:latin typeface="Helvetica" pitchFamily="2" charset="0"/>
                            </a:rPr>
                            <a:t> </a:t>
                          </a:r>
                          <a:endParaRPr lang="en-CH" sz="1600" dirty="0">
                            <a:latin typeface="Helvetica" pitchFamily="2" charset="0"/>
                          </a:endParaRPr>
                        </a:p>
                      </a:txBody>
                      <a:tcPr/>
                    </a:tc>
                    <a:tc>
                      <a:txBody>
                        <a:bodyPr/>
                        <a:lstStyle/>
                        <a:p>
                          <a:pPr algn="ctr"/>
                          <a:r>
                            <a:rPr lang="en-CH" sz="1600" dirty="0">
                              <a:latin typeface="Helvetica" pitchFamily="2" charset="0"/>
                            </a:rPr>
                            <a:t>64</a:t>
                          </a:r>
                        </a:p>
                      </a:txBody>
                      <a:tcPr/>
                    </a:tc>
                    <a:tc>
                      <a:txBody>
                        <a:bodyPr/>
                        <a:lstStyle/>
                        <a:p>
                          <a:pPr algn="ctr"/>
                          <a:r>
                            <a:rPr lang="en-CH" sz="1600" dirty="0">
                              <a:latin typeface="Helvetica" pitchFamily="2" charset="0"/>
                            </a:rPr>
                            <a:t>120</a:t>
                          </a:r>
                        </a:p>
                      </a:txBody>
                      <a:tcPr/>
                    </a:tc>
                    <a:extLst>
                      <a:ext uri="{0D108BD9-81ED-4DB2-BD59-A6C34878D82A}">
                        <a16:rowId xmlns:a16="http://schemas.microsoft.com/office/drawing/2014/main" val="2567096804"/>
                      </a:ext>
                    </a:extLst>
                  </a:tr>
                  <a:tr h="370840">
                    <a:tc>
                      <a:txBody>
                        <a:bodyPr/>
                        <a:lstStyle/>
                        <a:p>
                          <a:r>
                            <a:rPr lang="en-CH" sz="1600" b="1" dirty="0">
                              <a:latin typeface="Helvetica" pitchFamily="2" charset="0"/>
                            </a:rPr>
                            <a:t>HL-LHC</a:t>
                          </a:r>
                        </a:p>
                      </a:txBody>
                      <a:tcPr/>
                    </a:tc>
                    <a:tc>
                      <a:txBody>
                        <a:bodyPr/>
                        <a:lstStyle/>
                        <a:p>
                          <a:pPr algn="ctr"/>
                          <a:r>
                            <a:rPr lang="en-GB" sz="1600" b="1" dirty="0">
                              <a:solidFill>
                                <a:srgbClr val="0070C0"/>
                              </a:solidFill>
                              <a:latin typeface="Helvetica" pitchFamily="2" charset="0"/>
                            </a:rPr>
                            <a:t>2.2 </a:t>
                          </a:r>
                          <a14:m>
                            <m:oMath xmlns:m="http://schemas.openxmlformats.org/officeDocument/2006/math">
                              <m:r>
                                <a:rPr lang="en-GB" sz="1600" b="1" i="1" smtClean="0">
                                  <a:solidFill>
                                    <a:srgbClr val="0070C0"/>
                                  </a:solidFill>
                                  <a:latin typeface="Cambria Math" panose="02040503050406030204" pitchFamily="18" charset="0"/>
                                  <a:ea typeface="Cambria Math" panose="02040503050406030204" pitchFamily="18" charset="0"/>
                                </a:rPr>
                                <m:t>∙</m:t>
                              </m:r>
                              <m:r>
                                <a:rPr lang="en-US" sz="1600" b="1" i="1" smtClean="0">
                                  <a:solidFill>
                                    <a:srgbClr val="0070C0"/>
                                  </a:solidFill>
                                  <a:latin typeface="Cambria Math" panose="02040503050406030204" pitchFamily="18" charset="0"/>
                                  <a:ea typeface="Cambria Math" panose="02040503050406030204" pitchFamily="18" charset="0"/>
                                </a:rPr>
                                <m:t> </m:t>
                              </m:r>
                            </m:oMath>
                          </a14:m>
                          <a:r>
                            <a:rPr lang="en-GB" sz="1600" b="1" dirty="0">
                              <a:solidFill>
                                <a:srgbClr val="0070C0"/>
                              </a:solidFill>
                              <a:latin typeface="Helvetica" pitchFamily="2" charset="0"/>
                            </a:rPr>
                            <a:t>10</a:t>
                          </a:r>
                          <a:r>
                            <a:rPr lang="en-GB" sz="1600" b="1" baseline="30000" dirty="0">
                              <a:solidFill>
                                <a:srgbClr val="0070C0"/>
                              </a:solidFill>
                              <a:latin typeface="Helvetica" pitchFamily="2" charset="0"/>
                            </a:rPr>
                            <a:t>11</a:t>
                          </a:r>
                          <a:r>
                            <a:rPr lang="en-GB" sz="1600" b="1" dirty="0">
                              <a:solidFill>
                                <a:srgbClr val="0070C0"/>
                              </a:solidFill>
                              <a:latin typeface="Helvetica" pitchFamily="2" charset="0"/>
                            </a:rPr>
                            <a:t> </a:t>
                          </a:r>
                          <a:endParaRPr lang="en-CH" sz="1600" b="1" dirty="0">
                            <a:solidFill>
                              <a:srgbClr val="0070C0"/>
                            </a:solidFill>
                            <a:latin typeface="Helvetica" pitchFamily="2" charset="0"/>
                          </a:endParaRPr>
                        </a:p>
                      </a:txBody>
                      <a:tcPr/>
                    </a:tc>
                    <a:tc>
                      <a:txBody>
                        <a:bodyPr/>
                        <a:lstStyle/>
                        <a:p>
                          <a:pPr algn="ctr"/>
                          <a:r>
                            <a:rPr lang="en-US" sz="1600" b="1" dirty="0">
                              <a:solidFill>
                                <a:srgbClr val="E40000"/>
                              </a:solidFill>
                              <a:latin typeface="Helvetica" pitchFamily="2" charset="0"/>
                            </a:rPr>
                            <a:t>15</a:t>
                          </a:r>
                          <a:endParaRPr lang="en-CH" sz="1600" b="1" dirty="0">
                            <a:solidFill>
                              <a:srgbClr val="E40000"/>
                            </a:solidFill>
                            <a:latin typeface="Helvetica" pitchFamily="2" charset="0"/>
                          </a:endParaRPr>
                        </a:p>
                      </a:txBody>
                      <a:tcPr/>
                    </a:tc>
                    <a:tc>
                      <a:txBody>
                        <a:bodyPr/>
                        <a:lstStyle/>
                        <a:p>
                          <a:pPr algn="ctr"/>
                          <a:r>
                            <a:rPr lang="en-GB" sz="1600" b="1" dirty="0">
                              <a:solidFill>
                                <a:srgbClr val="049243"/>
                              </a:solidFill>
                              <a:latin typeface="Helvetica" pitchFamily="2" charset="0"/>
                            </a:rPr>
                            <a:t>5–7 </a:t>
                          </a:r>
                          <a14:m>
                            <m:oMath xmlns:m="http://schemas.openxmlformats.org/officeDocument/2006/math">
                              <m:r>
                                <a:rPr lang="en-GB" sz="1600" b="1" i="1" smtClean="0">
                                  <a:solidFill>
                                    <a:srgbClr val="049243"/>
                                  </a:solidFill>
                                  <a:latin typeface="Cambria Math" panose="02040503050406030204" pitchFamily="18" charset="0"/>
                                  <a:ea typeface="Cambria Math" panose="02040503050406030204" pitchFamily="18" charset="0"/>
                                </a:rPr>
                                <m:t>∙</m:t>
                              </m:r>
                            </m:oMath>
                          </a14:m>
                          <a:r>
                            <a:rPr lang="en-GB" sz="1600" b="1" dirty="0">
                              <a:solidFill>
                                <a:srgbClr val="049243"/>
                              </a:solidFill>
                              <a:latin typeface="Helvetica" pitchFamily="2" charset="0"/>
                            </a:rPr>
                            <a:t> 10</a:t>
                          </a:r>
                          <a:r>
                            <a:rPr lang="en-GB" sz="1600" b="1" baseline="30000" dirty="0">
                              <a:solidFill>
                                <a:srgbClr val="049243"/>
                              </a:solidFill>
                              <a:latin typeface="Helvetica" pitchFamily="2" charset="0"/>
                            </a:rPr>
                            <a:t>34</a:t>
                          </a:r>
                          <a:r>
                            <a:rPr lang="en-GB" sz="1600" b="1" dirty="0">
                              <a:solidFill>
                                <a:srgbClr val="049243"/>
                              </a:solidFill>
                              <a:latin typeface="Helvetica" pitchFamily="2" charset="0"/>
                            </a:rPr>
                            <a:t> </a:t>
                          </a:r>
                          <a:endParaRPr lang="en-CH" sz="1600" b="1" dirty="0">
                            <a:solidFill>
                              <a:srgbClr val="049243"/>
                            </a:solidFill>
                            <a:latin typeface="Helvetica" pitchFamily="2" charset="0"/>
                          </a:endParaRPr>
                        </a:p>
                      </a:txBody>
                      <a:tcPr/>
                    </a:tc>
                    <a:tc>
                      <a:txBody>
                        <a:bodyPr/>
                        <a:lstStyle/>
                        <a:p>
                          <a:pPr algn="ctr"/>
                          <a:r>
                            <a:rPr lang="en-CH" sz="1600" b="1" dirty="0">
                              <a:latin typeface="Helvetica" pitchFamily="2" charset="0"/>
                            </a:rPr>
                            <a:t>140–200</a:t>
                          </a:r>
                        </a:p>
                      </a:txBody>
                      <a:tcPr/>
                    </a:tc>
                    <a:tc>
                      <a:txBody>
                        <a:bodyPr/>
                        <a:lstStyle/>
                        <a:p>
                          <a:pPr algn="ctr"/>
                          <a:r>
                            <a:rPr lang="en-CH" sz="1600" b="1" dirty="0">
                              <a:latin typeface="Helvetica" pitchFamily="2" charset="0"/>
                            </a:rPr>
                            <a:t>up to 300</a:t>
                          </a:r>
                        </a:p>
                      </a:txBody>
                      <a:tcPr/>
                    </a:tc>
                    <a:extLst>
                      <a:ext uri="{0D108BD9-81ED-4DB2-BD59-A6C34878D82A}">
                        <a16:rowId xmlns:a16="http://schemas.microsoft.com/office/drawing/2014/main" val="1893717944"/>
                      </a:ext>
                    </a:extLst>
                  </a:tr>
                </a:tbl>
              </a:graphicData>
            </a:graphic>
          </p:graphicFrame>
        </mc:Choice>
        <mc:Fallback xmlns="">
          <p:graphicFrame>
            <p:nvGraphicFramePr>
              <p:cNvPr id="20" name="Table 19">
                <a:extLst>
                  <a:ext uri="{FF2B5EF4-FFF2-40B4-BE49-F238E27FC236}">
                    <a16:creationId xmlns:a16="http://schemas.microsoft.com/office/drawing/2014/main" id="{51F5A2E7-08C0-21C9-509D-7DCF2BC186A7}"/>
                  </a:ext>
                </a:extLst>
              </p:cNvPr>
              <p:cNvGraphicFramePr>
                <a:graphicFrameLocks noGrp="1"/>
              </p:cNvGraphicFramePr>
              <p:nvPr>
                <p:extLst>
                  <p:ext uri="{D42A27DB-BD31-4B8C-83A1-F6EECF244321}">
                    <p14:modId xmlns:p14="http://schemas.microsoft.com/office/powerpoint/2010/main" val="2381897345"/>
                  </p:ext>
                </p:extLst>
              </p:nvPr>
            </p:nvGraphicFramePr>
            <p:xfrm>
              <a:off x="1403350" y="1768582"/>
              <a:ext cx="9486900" cy="1691640"/>
            </p:xfrm>
            <a:graphic>
              <a:graphicData uri="http://schemas.openxmlformats.org/drawingml/2006/table">
                <a:tbl>
                  <a:tblPr firstRow="1" bandRow="1">
                    <a:tableStyleId>{69012ECD-51FC-41F1-AA8D-1B2483CD663E}</a:tableStyleId>
                  </a:tblPr>
                  <a:tblGrid>
                    <a:gridCol w="1363837">
                      <a:extLst>
                        <a:ext uri="{9D8B030D-6E8A-4147-A177-3AD203B41FA5}">
                          <a16:colId xmlns:a16="http://schemas.microsoft.com/office/drawing/2014/main" val="4011834455"/>
                        </a:ext>
                      </a:extLst>
                    </a:gridCol>
                    <a:gridCol w="1798463">
                      <a:extLst>
                        <a:ext uri="{9D8B030D-6E8A-4147-A177-3AD203B41FA5}">
                          <a16:colId xmlns:a16="http://schemas.microsoft.com/office/drawing/2014/main" val="12727440"/>
                        </a:ext>
                      </a:extLst>
                    </a:gridCol>
                    <a:gridCol w="1581150">
                      <a:extLst>
                        <a:ext uri="{9D8B030D-6E8A-4147-A177-3AD203B41FA5}">
                          <a16:colId xmlns:a16="http://schemas.microsoft.com/office/drawing/2014/main" val="1489545425"/>
                        </a:ext>
                      </a:extLst>
                    </a:gridCol>
                    <a:gridCol w="1581150">
                      <a:extLst>
                        <a:ext uri="{9D8B030D-6E8A-4147-A177-3AD203B41FA5}">
                          <a16:colId xmlns:a16="http://schemas.microsoft.com/office/drawing/2014/main" val="1918504189"/>
                        </a:ext>
                      </a:extLst>
                    </a:gridCol>
                    <a:gridCol w="1581150">
                      <a:extLst>
                        <a:ext uri="{9D8B030D-6E8A-4147-A177-3AD203B41FA5}">
                          <a16:colId xmlns:a16="http://schemas.microsoft.com/office/drawing/2014/main" val="2783074342"/>
                        </a:ext>
                      </a:extLst>
                    </a:gridCol>
                    <a:gridCol w="1581150">
                      <a:extLst>
                        <a:ext uri="{9D8B030D-6E8A-4147-A177-3AD203B41FA5}">
                          <a16:colId xmlns:a16="http://schemas.microsoft.com/office/drawing/2014/main" val="2727010740"/>
                        </a:ext>
                      </a:extLst>
                    </a:gridCol>
                  </a:tblGrid>
                  <a:tr h="579120">
                    <a:tc>
                      <a:txBody>
                        <a:bodyPr/>
                        <a:lstStyle/>
                        <a:p>
                          <a:endParaRPr lang="en-CH" sz="1600" dirty="0">
                            <a:latin typeface="Helvetica" pitchFamily="2" charset="0"/>
                          </a:endParaRPr>
                        </a:p>
                      </a:txBody>
                      <a:tcPr/>
                    </a:tc>
                    <a:tc>
                      <a:txBody>
                        <a:bodyPr/>
                        <a:lstStyle/>
                        <a:p>
                          <a:pPr algn="ctr"/>
                          <a:r>
                            <a:rPr lang="en-CH" sz="1600" dirty="0">
                              <a:latin typeface="Helvetica" pitchFamily="2" charset="0"/>
                            </a:rPr>
                            <a:t>Bunch intensity</a:t>
                          </a:r>
                        </a:p>
                        <a:p>
                          <a:pPr algn="ctr"/>
                          <a:r>
                            <a:rPr lang="en-CH" sz="1400" b="0" dirty="0">
                              <a:latin typeface="Helvetica" pitchFamily="2" charset="0"/>
                            </a:rPr>
                            <a:t>[protons / bunch]</a:t>
                          </a:r>
                        </a:p>
                      </a:txBody>
                      <a:tcPr/>
                    </a:tc>
                    <a:tc>
                      <a:txBody>
                        <a:bodyPr/>
                        <a:lstStyle/>
                        <a:p>
                          <a:pPr algn="ctr"/>
                          <a:r>
                            <a:rPr kumimoji="0" lang="el-GR" sz="1600" b="1" i="0" u="none" strike="noStrike" kern="1200" cap="none" spc="0" normalizeH="0" baseline="0" noProof="0" dirty="0">
                              <a:ln>
                                <a:noFill/>
                              </a:ln>
                              <a:solidFill>
                                <a:schemeClr val="bg1"/>
                              </a:solidFill>
                              <a:effectLst/>
                              <a:uLnTx/>
                              <a:uFillTx/>
                              <a:latin typeface="Helvetica" pitchFamily="2" charset="0"/>
                              <a:ea typeface="+mn-ea"/>
                              <a:cs typeface="+mn-cs"/>
                            </a:rPr>
                            <a:t>β*</a:t>
                          </a:r>
                          <a:r>
                            <a:rPr kumimoji="0" lang="en-US" sz="1600" b="1" i="0" u="none" strike="noStrike" kern="1200" cap="none" spc="0" normalizeH="0" baseline="0" noProof="0" dirty="0">
                              <a:ln>
                                <a:noFill/>
                              </a:ln>
                              <a:solidFill>
                                <a:schemeClr val="bg1"/>
                              </a:solidFill>
                              <a:effectLst/>
                              <a:uLnTx/>
                              <a:uFillTx/>
                              <a:latin typeface="Helvetica" pitchFamily="2" charset="0"/>
                              <a:ea typeface="+mn-ea"/>
                              <a:cs typeface="+mn-cs"/>
                            </a:rPr>
                            <a:t> </a:t>
                          </a:r>
                        </a:p>
                        <a:p>
                          <a:pPr algn="ctr"/>
                          <a:r>
                            <a:rPr kumimoji="0" lang="en-US" sz="1400" b="0" i="0" u="none" strike="noStrike" kern="1200" cap="none" spc="0" normalizeH="0" baseline="0" noProof="0" dirty="0">
                              <a:ln>
                                <a:noFill/>
                              </a:ln>
                              <a:solidFill>
                                <a:schemeClr val="bg1"/>
                              </a:solidFill>
                              <a:effectLst/>
                              <a:uLnTx/>
                              <a:uFillTx/>
                              <a:latin typeface="Helvetica" pitchFamily="2" charset="0"/>
                              <a:ea typeface="+mn-ea"/>
                              <a:cs typeface="+mn-cs"/>
                            </a:rPr>
                            <a:t>[cm]</a:t>
                          </a:r>
                          <a:endParaRPr lang="en-CH" sz="1200" b="0" dirty="0">
                            <a:solidFill>
                              <a:schemeClr val="bg1"/>
                            </a:solidFill>
                            <a:latin typeface="Helvetica" pitchFamily="2" charset="0"/>
                          </a:endParaRPr>
                        </a:p>
                      </a:txBody>
                      <a:tcPr/>
                    </a:tc>
                    <a:tc>
                      <a:txBody>
                        <a:bodyPr/>
                        <a:lstStyle/>
                        <a:p>
                          <a:pPr algn="ctr"/>
                          <a:r>
                            <a:rPr lang="en-CH" sz="1600" dirty="0">
                              <a:latin typeface="Helvetica" pitchFamily="2" charset="0"/>
                            </a:rPr>
                            <a:t>Peak lumi</a:t>
                          </a:r>
                        </a:p>
                        <a:p>
                          <a:pPr algn="ctr"/>
                          <a:r>
                            <a:rPr lang="en-GB" sz="1400" b="0" dirty="0">
                              <a:solidFill>
                                <a:schemeClr val="bg1"/>
                              </a:solidFill>
                              <a:latin typeface="Helvetica" pitchFamily="2" charset="0"/>
                            </a:rPr>
                            <a:t>[cm</a:t>
                          </a:r>
                          <a:r>
                            <a:rPr lang="en-GB" sz="1400" b="0" baseline="30000" dirty="0">
                              <a:solidFill>
                                <a:schemeClr val="bg1"/>
                              </a:solidFill>
                              <a:latin typeface="Helvetica" pitchFamily="2" charset="0"/>
                            </a:rPr>
                            <a:t>–2</a:t>
                          </a:r>
                          <a:r>
                            <a:rPr lang="en-GB" sz="1400" b="0" dirty="0">
                              <a:solidFill>
                                <a:schemeClr val="bg1"/>
                              </a:solidFill>
                              <a:latin typeface="Helvetica" pitchFamily="2" charset="0"/>
                            </a:rPr>
                            <a:t>s</a:t>
                          </a:r>
                          <a:r>
                            <a:rPr lang="en-GB" sz="1400" b="0" baseline="30000" dirty="0">
                              <a:solidFill>
                                <a:schemeClr val="bg1"/>
                              </a:solidFill>
                              <a:latin typeface="Helvetica" pitchFamily="2" charset="0"/>
                            </a:rPr>
                            <a:t>–1</a:t>
                          </a:r>
                          <a:r>
                            <a:rPr lang="en-GB" sz="1400" b="0" baseline="0" dirty="0">
                              <a:solidFill>
                                <a:schemeClr val="bg1"/>
                              </a:solidFill>
                              <a:latin typeface="Helvetica" pitchFamily="2" charset="0"/>
                            </a:rPr>
                            <a:t>]</a:t>
                          </a:r>
                          <a:r>
                            <a:rPr lang="en-GB" sz="1400" b="0" dirty="0">
                              <a:solidFill>
                                <a:schemeClr val="bg1"/>
                              </a:solidFill>
                              <a:latin typeface="Helvetica" pitchFamily="2" charset="0"/>
                            </a:rPr>
                            <a:t> </a:t>
                          </a:r>
                          <a:endParaRPr lang="en-CH" sz="1400" b="0" dirty="0">
                            <a:solidFill>
                              <a:schemeClr val="bg1"/>
                            </a:solidFill>
                            <a:latin typeface="Helvetica" pitchFamily="2" charset="0"/>
                          </a:endParaRPr>
                        </a:p>
                      </a:txBody>
                      <a:tcPr/>
                    </a:tc>
                    <a:tc>
                      <a:txBody>
                        <a:bodyPr/>
                        <a:lstStyle/>
                        <a:p>
                          <a:pPr algn="ctr"/>
                          <a:r>
                            <a:rPr lang="en-CH" sz="1600" dirty="0">
                              <a:solidFill>
                                <a:schemeClr val="bg1"/>
                              </a:solidFill>
                              <a:latin typeface="Helvetica" pitchFamily="2" charset="0"/>
                            </a:rPr>
                            <a:t>Pileup </a:t>
                          </a:r>
                          <a:r>
                            <a:rPr lang="en-GB" sz="1600" dirty="0">
                              <a:solidFill>
                                <a:schemeClr val="bg1"/>
                              </a:solidFill>
                              <a:latin typeface="Helvetica" pitchFamily="2" charset="0"/>
                            </a:rPr>
                            <a:t>⟨</a:t>
                          </a:r>
                          <a:r>
                            <a:rPr lang="en-GB" sz="1600" dirty="0" err="1">
                              <a:solidFill>
                                <a:schemeClr val="bg1"/>
                              </a:solidFill>
                              <a:latin typeface="Helvetica" pitchFamily="2" charset="0"/>
                            </a:rPr>
                            <a:t>μ</a:t>
                          </a:r>
                          <a:r>
                            <a:rPr lang="en-GB" sz="1600" dirty="0">
                              <a:solidFill>
                                <a:schemeClr val="bg1"/>
                              </a:solidFill>
                              <a:latin typeface="Helvetica" pitchFamily="2" charset="0"/>
                            </a:rPr>
                            <a:t>⟩ </a:t>
                          </a:r>
                          <a:endParaRPr lang="en-CH" sz="1600" dirty="0">
                            <a:solidFill>
                              <a:schemeClr val="bg1"/>
                            </a:solidFill>
                            <a:latin typeface="Helvetica" pitchFamily="2" charset="0"/>
                          </a:endParaRPr>
                        </a:p>
                        <a:p>
                          <a:pPr algn="ctr"/>
                          <a:endParaRPr lang="en-CH" sz="1600" dirty="0">
                            <a:latin typeface="Helvetica" pitchFamily="2"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H" sz="1600" dirty="0">
                              <a:latin typeface="Helvetica" pitchFamily="2" charset="0"/>
                            </a:rPr>
                            <a:t>Int. lumi / year</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dirty="0">
                              <a:solidFill>
                                <a:schemeClr val="bg1"/>
                              </a:solidFill>
                              <a:latin typeface="Helvetica" pitchFamily="2" charset="0"/>
                            </a:rPr>
                            <a:t>[fb</a:t>
                          </a:r>
                          <a:r>
                            <a:rPr lang="en-GB" sz="1400" b="0" baseline="30000" dirty="0">
                              <a:solidFill>
                                <a:schemeClr val="bg1"/>
                              </a:solidFill>
                              <a:latin typeface="Helvetica" pitchFamily="2" charset="0"/>
                            </a:rPr>
                            <a:t>–1</a:t>
                          </a:r>
                          <a:r>
                            <a:rPr lang="en-GB" sz="1400" b="0" baseline="0" dirty="0">
                              <a:solidFill>
                                <a:schemeClr val="bg1"/>
                              </a:solidFill>
                              <a:latin typeface="Helvetica" pitchFamily="2" charset="0"/>
                            </a:rPr>
                            <a:t>]</a:t>
                          </a:r>
                          <a:endParaRPr lang="en-CH" sz="1400" b="0" dirty="0">
                            <a:solidFill>
                              <a:schemeClr val="bg1"/>
                            </a:solidFill>
                            <a:latin typeface="Helvetica" pitchFamily="2" charset="0"/>
                          </a:endParaRPr>
                        </a:p>
                      </a:txBody>
                      <a:tcPr/>
                    </a:tc>
                    <a:extLst>
                      <a:ext uri="{0D108BD9-81ED-4DB2-BD59-A6C34878D82A}">
                        <a16:rowId xmlns:a16="http://schemas.microsoft.com/office/drawing/2014/main" val="3323693852"/>
                      </a:ext>
                    </a:extLst>
                  </a:tr>
                  <a:tr h="370840">
                    <a:tc>
                      <a:txBody>
                        <a:bodyPr/>
                        <a:lstStyle/>
                        <a:p>
                          <a:r>
                            <a:rPr lang="en-CH" sz="1600" dirty="0">
                              <a:latin typeface="Helvetica" pitchFamily="2" charset="0"/>
                            </a:rPr>
                            <a:t>LHC design</a:t>
                          </a:r>
                        </a:p>
                      </a:txBody>
                      <a:tcPr/>
                    </a:tc>
                    <a:tc>
                      <a:txBody>
                        <a:bodyPr/>
                        <a:lstStyle/>
                        <a:p>
                          <a:endParaRPr lang="en-CH"/>
                        </a:p>
                      </a:txBody>
                      <a:tcPr>
                        <a:blipFill>
                          <a:blip r:embed="rId2"/>
                          <a:stretch>
                            <a:fillRect l="-77305" t="-165517" r="-354610" b="-213793"/>
                          </a:stretch>
                        </a:blipFill>
                      </a:tcPr>
                    </a:tc>
                    <a:tc>
                      <a:txBody>
                        <a:bodyPr/>
                        <a:lstStyle/>
                        <a:p>
                          <a:pPr algn="ctr"/>
                          <a:r>
                            <a:rPr lang="el-GR" sz="1600" dirty="0">
                              <a:solidFill>
                                <a:srgbClr val="000000"/>
                              </a:solidFill>
                              <a:latin typeface="Helvetica" pitchFamily="2" charset="0"/>
                            </a:rPr>
                            <a:t>55</a:t>
                          </a:r>
                          <a:endParaRPr lang="en-CH" sz="1600" dirty="0">
                            <a:latin typeface="Helvetica" pitchFamily="2" charset="0"/>
                          </a:endParaRPr>
                        </a:p>
                      </a:txBody>
                      <a:tcPr/>
                    </a:tc>
                    <a:tc>
                      <a:txBody>
                        <a:bodyPr/>
                        <a:lstStyle/>
                        <a:p>
                          <a:endParaRPr lang="en-CH"/>
                        </a:p>
                      </a:txBody>
                      <a:tcPr>
                        <a:blipFill>
                          <a:blip r:embed="rId2"/>
                          <a:stretch>
                            <a:fillRect l="-300000" t="-165517" r="-200000" b="-213793"/>
                          </a:stretch>
                        </a:blipFill>
                      </a:tcPr>
                    </a:tc>
                    <a:tc>
                      <a:txBody>
                        <a:bodyPr/>
                        <a:lstStyle/>
                        <a:p>
                          <a:pPr algn="ctr"/>
                          <a:r>
                            <a:rPr lang="en-CH" sz="1600" dirty="0">
                              <a:latin typeface="Helvetica" pitchFamily="2" charset="0"/>
                            </a:rPr>
                            <a:t>23</a:t>
                          </a:r>
                        </a:p>
                      </a:txBody>
                      <a:tcPr/>
                    </a:tc>
                    <a:tc>
                      <a:txBody>
                        <a:bodyPr/>
                        <a:lstStyle/>
                        <a:p>
                          <a:pPr algn="ctr"/>
                          <a:r>
                            <a:rPr lang="en-CH" sz="1600" dirty="0">
                              <a:latin typeface="Helvetica" pitchFamily="2" charset="0"/>
                            </a:rPr>
                            <a:t>30</a:t>
                          </a:r>
                        </a:p>
                      </a:txBody>
                      <a:tcPr/>
                    </a:tc>
                    <a:extLst>
                      <a:ext uri="{0D108BD9-81ED-4DB2-BD59-A6C34878D82A}">
                        <a16:rowId xmlns:a16="http://schemas.microsoft.com/office/drawing/2014/main" val="4144005074"/>
                      </a:ext>
                    </a:extLst>
                  </a:tr>
                  <a:tr h="370840">
                    <a:tc>
                      <a:txBody>
                        <a:bodyPr/>
                        <a:lstStyle/>
                        <a:p>
                          <a:r>
                            <a:rPr lang="en-CH" sz="1600" dirty="0">
                              <a:latin typeface="Helvetica" pitchFamily="2" charset="0"/>
                            </a:rPr>
                            <a:t>LHC today</a:t>
                          </a:r>
                        </a:p>
                      </a:txBody>
                      <a:tcPr/>
                    </a:tc>
                    <a:tc>
                      <a:txBody>
                        <a:bodyPr/>
                        <a:lstStyle/>
                        <a:p>
                          <a:endParaRPr lang="en-CH"/>
                        </a:p>
                      </a:txBody>
                      <a:tcPr>
                        <a:blipFill>
                          <a:blip r:embed="rId2"/>
                          <a:stretch>
                            <a:fillRect l="-77305" t="-256667" r="-354610" b="-106667"/>
                          </a:stretch>
                        </a:blipFill>
                      </a:tcPr>
                    </a:tc>
                    <a:tc>
                      <a:txBody>
                        <a:bodyPr/>
                        <a:lstStyle/>
                        <a:p>
                          <a:pPr algn="ctr"/>
                          <a:r>
                            <a:rPr lang="en-US" sz="1600" dirty="0">
                              <a:solidFill>
                                <a:srgbClr val="000000"/>
                              </a:solidFill>
                              <a:latin typeface="Helvetica" pitchFamily="2" charset="0"/>
                            </a:rPr>
                            <a:t>60/18</a:t>
                          </a:r>
                          <a:endParaRPr lang="en-CH" sz="1600" dirty="0">
                            <a:latin typeface="Helvetica" pitchFamily="2" charset="0"/>
                          </a:endParaRPr>
                        </a:p>
                      </a:txBody>
                      <a:tcPr/>
                    </a:tc>
                    <a:tc>
                      <a:txBody>
                        <a:bodyPr/>
                        <a:lstStyle/>
                        <a:p>
                          <a:endParaRPr lang="en-CH"/>
                        </a:p>
                      </a:txBody>
                      <a:tcPr>
                        <a:blipFill>
                          <a:blip r:embed="rId2"/>
                          <a:stretch>
                            <a:fillRect l="-300000" t="-256667" r="-200000" b="-106667"/>
                          </a:stretch>
                        </a:blipFill>
                      </a:tcPr>
                    </a:tc>
                    <a:tc>
                      <a:txBody>
                        <a:bodyPr/>
                        <a:lstStyle/>
                        <a:p>
                          <a:pPr algn="ctr"/>
                          <a:r>
                            <a:rPr lang="en-CH" sz="1600" dirty="0">
                              <a:latin typeface="Helvetica" pitchFamily="2" charset="0"/>
                            </a:rPr>
                            <a:t>64</a:t>
                          </a:r>
                        </a:p>
                      </a:txBody>
                      <a:tcPr/>
                    </a:tc>
                    <a:tc>
                      <a:txBody>
                        <a:bodyPr/>
                        <a:lstStyle/>
                        <a:p>
                          <a:pPr algn="ctr"/>
                          <a:r>
                            <a:rPr lang="en-CH" sz="1600" dirty="0">
                              <a:latin typeface="Helvetica" pitchFamily="2" charset="0"/>
                            </a:rPr>
                            <a:t>120</a:t>
                          </a:r>
                        </a:p>
                      </a:txBody>
                      <a:tcPr/>
                    </a:tc>
                    <a:extLst>
                      <a:ext uri="{0D108BD9-81ED-4DB2-BD59-A6C34878D82A}">
                        <a16:rowId xmlns:a16="http://schemas.microsoft.com/office/drawing/2014/main" val="2567096804"/>
                      </a:ext>
                    </a:extLst>
                  </a:tr>
                  <a:tr h="370840">
                    <a:tc>
                      <a:txBody>
                        <a:bodyPr/>
                        <a:lstStyle/>
                        <a:p>
                          <a:r>
                            <a:rPr lang="en-CH" sz="1600" b="1" dirty="0">
                              <a:latin typeface="Helvetica" pitchFamily="2" charset="0"/>
                            </a:rPr>
                            <a:t>HL-LHC</a:t>
                          </a:r>
                        </a:p>
                      </a:txBody>
                      <a:tcPr/>
                    </a:tc>
                    <a:tc>
                      <a:txBody>
                        <a:bodyPr/>
                        <a:lstStyle/>
                        <a:p>
                          <a:endParaRPr lang="en-CH"/>
                        </a:p>
                      </a:txBody>
                      <a:tcPr>
                        <a:blipFill>
                          <a:blip r:embed="rId2"/>
                          <a:stretch>
                            <a:fillRect l="-77305" t="-368966" r="-354610" b="-10345"/>
                          </a:stretch>
                        </a:blipFill>
                      </a:tcPr>
                    </a:tc>
                    <a:tc>
                      <a:txBody>
                        <a:bodyPr/>
                        <a:lstStyle/>
                        <a:p>
                          <a:pPr algn="ctr"/>
                          <a:r>
                            <a:rPr lang="en-US" sz="1600" b="1" dirty="0">
                              <a:solidFill>
                                <a:srgbClr val="E40000"/>
                              </a:solidFill>
                              <a:latin typeface="Helvetica" pitchFamily="2" charset="0"/>
                            </a:rPr>
                            <a:t>15</a:t>
                          </a:r>
                          <a:endParaRPr lang="en-CH" sz="1600" b="1" dirty="0">
                            <a:solidFill>
                              <a:srgbClr val="E40000"/>
                            </a:solidFill>
                            <a:latin typeface="Helvetica" pitchFamily="2" charset="0"/>
                          </a:endParaRPr>
                        </a:p>
                      </a:txBody>
                      <a:tcPr/>
                    </a:tc>
                    <a:tc>
                      <a:txBody>
                        <a:bodyPr/>
                        <a:lstStyle/>
                        <a:p>
                          <a:endParaRPr lang="en-CH"/>
                        </a:p>
                      </a:txBody>
                      <a:tcPr>
                        <a:blipFill>
                          <a:blip r:embed="rId2"/>
                          <a:stretch>
                            <a:fillRect l="-300000" t="-368966" r="-200000" b="-10345"/>
                          </a:stretch>
                        </a:blipFill>
                      </a:tcPr>
                    </a:tc>
                    <a:tc>
                      <a:txBody>
                        <a:bodyPr/>
                        <a:lstStyle/>
                        <a:p>
                          <a:pPr algn="ctr"/>
                          <a:r>
                            <a:rPr lang="en-CH" sz="1600" b="1" dirty="0">
                              <a:latin typeface="Helvetica" pitchFamily="2" charset="0"/>
                            </a:rPr>
                            <a:t>140–200</a:t>
                          </a:r>
                        </a:p>
                      </a:txBody>
                      <a:tcPr/>
                    </a:tc>
                    <a:tc>
                      <a:txBody>
                        <a:bodyPr/>
                        <a:lstStyle/>
                        <a:p>
                          <a:pPr algn="ctr"/>
                          <a:r>
                            <a:rPr lang="en-CH" sz="1600" b="1" dirty="0">
                              <a:latin typeface="Helvetica" pitchFamily="2" charset="0"/>
                            </a:rPr>
                            <a:t>up to 300</a:t>
                          </a:r>
                        </a:p>
                      </a:txBody>
                      <a:tcPr/>
                    </a:tc>
                    <a:extLst>
                      <a:ext uri="{0D108BD9-81ED-4DB2-BD59-A6C34878D82A}">
                        <a16:rowId xmlns:a16="http://schemas.microsoft.com/office/drawing/2014/main" val="1893717944"/>
                      </a:ext>
                    </a:extLst>
                  </a:tr>
                </a:tbl>
              </a:graphicData>
            </a:graphic>
          </p:graphicFrame>
        </mc:Fallback>
      </mc:AlternateContent>
      <p:sp>
        <p:nvSpPr>
          <p:cNvPr id="5" name="TextBox 4">
            <a:extLst>
              <a:ext uri="{FF2B5EF4-FFF2-40B4-BE49-F238E27FC236}">
                <a16:creationId xmlns:a16="http://schemas.microsoft.com/office/drawing/2014/main" id="{5007F7FC-51C0-FBEA-3900-53DB5335C466}"/>
              </a:ext>
            </a:extLst>
          </p:cNvPr>
          <p:cNvSpPr txBox="1"/>
          <p:nvPr/>
        </p:nvSpPr>
        <p:spPr>
          <a:xfrm>
            <a:off x="1189074" y="3966837"/>
            <a:ext cx="3707296" cy="523220"/>
          </a:xfrm>
          <a:prstGeom prst="rect">
            <a:avLst/>
          </a:prstGeom>
          <a:noFill/>
        </p:spPr>
        <p:txBody>
          <a:bodyPr wrap="square">
            <a:spAutoFit/>
          </a:bodyPr>
          <a:lstStyle/>
          <a:p>
            <a:r>
              <a:rPr kumimoji="0" lang="en-CH" sz="1400" b="0" i="0" u="none" strike="noStrike" kern="1200" cap="none" spc="0" normalizeH="0" baseline="0" noProof="0" dirty="0">
                <a:ln>
                  <a:noFill/>
                </a:ln>
                <a:solidFill>
                  <a:srgbClr val="0070C0"/>
                </a:solidFill>
                <a:effectLst/>
                <a:uLnTx/>
                <a:uFillTx/>
                <a:latin typeface="Helvetica" pitchFamily="2" charset="0"/>
                <a:ea typeface="Helvetica Light" charset="0"/>
                <a:cs typeface="Helvetica Light" charset="0"/>
                <a:sym typeface="Wingdings" pitchFamily="2" charset="2"/>
              </a:rPr>
              <a:t>Improved crygenic cooling and collimators, make all systems more radiation hard </a:t>
            </a:r>
            <a:endParaRPr lang="en-GB" dirty="0"/>
          </a:p>
        </p:txBody>
      </p:sp>
      <p:sp>
        <p:nvSpPr>
          <p:cNvPr id="7" name="TextBox 6">
            <a:extLst>
              <a:ext uri="{FF2B5EF4-FFF2-40B4-BE49-F238E27FC236}">
                <a16:creationId xmlns:a16="http://schemas.microsoft.com/office/drawing/2014/main" id="{0DD4A14B-3123-D805-A459-161C46AB0BBE}"/>
              </a:ext>
            </a:extLst>
          </p:cNvPr>
          <p:cNvSpPr txBox="1"/>
          <p:nvPr/>
        </p:nvSpPr>
        <p:spPr>
          <a:xfrm>
            <a:off x="3609171" y="4774866"/>
            <a:ext cx="4157870" cy="738664"/>
          </a:xfrm>
          <a:prstGeom prst="rect">
            <a:avLst/>
          </a:prstGeom>
          <a:noFill/>
        </p:spPr>
        <p:txBody>
          <a:bodyPr wrap="square">
            <a:spAutoFit/>
          </a:bodyPr>
          <a:lstStyle/>
          <a:p>
            <a:pPr marR="0" lvl="0" algn="l" defTabSz="914400" rtl="0" eaLnBrk="1" fontAlgn="auto" latinLnBrk="0" hangingPunct="1">
              <a:lnSpc>
                <a:spcPct val="100000"/>
              </a:lnSpc>
              <a:spcBef>
                <a:spcPts val="700"/>
              </a:spcBef>
              <a:spcAft>
                <a:spcPts val="0"/>
              </a:spcAft>
              <a:buClrTx/>
              <a:buSzTx/>
              <a:tabLst/>
              <a:defRPr/>
            </a:pPr>
            <a:r>
              <a:rPr kumimoji="0" lang="en-CH" sz="1400" b="0" i="0" u="none" strike="noStrike" kern="1200" cap="none" spc="0" normalizeH="0" baseline="0" noProof="0" dirty="0">
                <a:ln>
                  <a:noFill/>
                </a:ln>
                <a:solidFill>
                  <a:srgbClr val="C00000"/>
                </a:solidFill>
                <a:effectLst/>
                <a:uLnTx/>
                <a:uFillTx/>
                <a:latin typeface="Helvetica" pitchFamily="2" charset="0"/>
                <a:ea typeface="Helvetica Light" charset="0"/>
                <a:cs typeface="Helvetica Light" charset="0"/>
                <a:sym typeface="Wingdings" pitchFamily="2" charset="2"/>
              </a:rPr>
              <a:t>Stronger focussing: 12 new Nb</a:t>
            </a:r>
            <a:r>
              <a:rPr kumimoji="0" lang="en-CH" sz="1400" b="0" i="0" u="none" strike="noStrike" kern="1200" cap="none" spc="0" normalizeH="0" baseline="-25000" noProof="0" dirty="0">
                <a:ln>
                  <a:noFill/>
                </a:ln>
                <a:solidFill>
                  <a:srgbClr val="C00000"/>
                </a:solidFill>
                <a:effectLst/>
                <a:uLnTx/>
                <a:uFillTx/>
                <a:latin typeface="Helvetica" pitchFamily="2" charset="0"/>
                <a:ea typeface="Helvetica Light" charset="0"/>
                <a:cs typeface="Helvetica Light" charset="0"/>
                <a:sym typeface="Wingdings" pitchFamily="2" charset="2"/>
              </a:rPr>
              <a:t>3</a:t>
            </a:r>
            <a:r>
              <a:rPr kumimoji="0" lang="en-CH" sz="1400" b="0" i="0" u="none" strike="noStrike" kern="1200" cap="none" spc="0" normalizeH="0" baseline="0" noProof="0" dirty="0">
                <a:ln>
                  <a:noFill/>
                </a:ln>
                <a:solidFill>
                  <a:srgbClr val="C00000"/>
                </a:solidFill>
                <a:effectLst/>
                <a:uLnTx/>
                <a:uFillTx/>
                <a:latin typeface="Helvetica" pitchFamily="2" charset="0"/>
                <a:ea typeface="Helvetica Light" charset="0"/>
                <a:cs typeface="Helvetica Light" charset="0"/>
                <a:sym typeface="Wingdings" pitchFamily="2" charset="2"/>
              </a:rPr>
              <a:t>Sn “inner triplet” quadrupoles at ATLAS &amp; CMS (aperture: 70 → 150 mm, B-field: 8 → 11.5 T)</a:t>
            </a:r>
          </a:p>
        </p:txBody>
      </p:sp>
      <p:sp>
        <p:nvSpPr>
          <p:cNvPr id="9" name="TextBox 8">
            <a:extLst>
              <a:ext uri="{FF2B5EF4-FFF2-40B4-BE49-F238E27FC236}">
                <a16:creationId xmlns:a16="http://schemas.microsoft.com/office/drawing/2014/main" id="{39D8C2A8-8CC9-F0B8-0A86-7086789BB93B}"/>
              </a:ext>
            </a:extLst>
          </p:cNvPr>
          <p:cNvSpPr txBox="1"/>
          <p:nvPr/>
        </p:nvSpPr>
        <p:spPr>
          <a:xfrm>
            <a:off x="5886889" y="3966837"/>
            <a:ext cx="4643320" cy="523220"/>
          </a:xfrm>
          <a:prstGeom prst="rect">
            <a:avLst/>
          </a:prstGeom>
          <a:noFill/>
        </p:spPr>
        <p:txBody>
          <a:bodyPr wrap="square">
            <a:spAutoFit/>
          </a:bodyPr>
          <a:lstStyle/>
          <a:p>
            <a:pPr marR="0" lvl="0" algn="l" defTabSz="914400" rtl="0" eaLnBrk="1" fontAlgn="auto" latinLnBrk="0" hangingPunct="1">
              <a:lnSpc>
                <a:spcPct val="100000"/>
              </a:lnSpc>
              <a:spcBef>
                <a:spcPts val="700"/>
              </a:spcBef>
              <a:spcAft>
                <a:spcPts val="0"/>
              </a:spcAft>
              <a:buClrTx/>
              <a:buSzTx/>
              <a:tabLst/>
              <a:defRPr/>
            </a:pPr>
            <a:r>
              <a:rPr lang="en-GB" sz="1400" dirty="0">
                <a:solidFill>
                  <a:srgbClr val="049243"/>
                </a:solidFill>
                <a:latin typeface="Helvetica" pitchFamily="2" charset="0"/>
                <a:ea typeface="Helvetica Light" charset="0"/>
                <a:cs typeface="Helvetica Light" charset="0"/>
                <a:sym typeface="Wingdings" pitchFamily="2" charset="2"/>
              </a:rPr>
              <a:t>RF c</a:t>
            </a:r>
            <a:r>
              <a:rPr kumimoji="0" lang="en-GB" sz="1400" b="0" i="0" u="none" strike="noStrike" kern="1200" cap="none" spc="0" normalizeH="0" baseline="0" noProof="0" dirty="0" err="1">
                <a:ln>
                  <a:noFill/>
                </a:ln>
                <a:solidFill>
                  <a:srgbClr val="049243"/>
                </a:solidFill>
                <a:effectLst/>
                <a:uLnTx/>
                <a:uFillTx/>
                <a:latin typeface="Helvetica" pitchFamily="2" charset="0"/>
                <a:ea typeface="Helvetica Light" charset="0"/>
                <a:cs typeface="Helvetica Light" charset="0"/>
                <a:sym typeface="Wingdings" pitchFamily="2" charset="2"/>
              </a:rPr>
              <a:t>rab</a:t>
            </a:r>
            <a:r>
              <a:rPr kumimoji="0" lang="en-GB" sz="1400" b="0" i="0" u="none" strike="noStrike" kern="1200" cap="none" spc="0" normalizeH="0" baseline="0" noProof="0" dirty="0">
                <a:ln>
                  <a:noFill/>
                </a:ln>
                <a:solidFill>
                  <a:srgbClr val="049243"/>
                </a:solidFill>
                <a:effectLst/>
                <a:uLnTx/>
                <a:uFillTx/>
                <a:latin typeface="Helvetica" pitchFamily="2" charset="0"/>
                <a:ea typeface="Helvetica Light" charset="0"/>
                <a:cs typeface="Helvetica Light" charset="0"/>
                <a:sym typeface="Wingdings" pitchFamily="2" charset="2"/>
              </a:rPr>
              <a:t> cavities to restore effective head-on collisions, LIU high-brightness upgrade during LS2</a:t>
            </a:r>
          </a:p>
        </p:txBody>
      </p:sp>
      <p:cxnSp>
        <p:nvCxnSpPr>
          <p:cNvPr id="6" name="Straight Arrow Connector 5">
            <a:extLst>
              <a:ext uri="{FF2B5EF4-FFF2-40B4-BE49-F238E27FC236}">
                <a16:creationId xmlns:a16="http://schemas.microsoft.com/office/drawing/2014/main" id="{B83F0F16-A3AA-2528-5B70-AB5215F5D6BC}"/>
              </a:ext>
            </a:extLst>
          </p:cNvPr>
          <p:cNvCxnSpPr>
            <a:cxnSpLocks/>
          </p:cNvCxnSpPr>
          <p:nvPr/>
        </p:nvCxnSpPr>
        <p:spPr>
          <a:xfrm flipV="1">
            <a:off x="5340626" y="3529539"/>
            <a:ext cx="0" cy="1245327"/>
          </a:xfrm>
          <a:prstGeom prst="straightConnector1">
            <a:avLst/>
          </a:prstGeom>
          <a:ln w="127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25A39C9E-5D00-DD06-3A44-A41345357C0C}"/>
              </a:ext>
            </a:extLst>
          </p:cNvPr>
          <p:cNvCxnSpPr>
            <a:cxnSpLocks/>
          </p:cNvCxnSpPr>
          <p:nvPr/>
        </p:nvCxnSpPr>
        <p:spPr>
          <a:xfrm flipV="1">
            <a:off x="3589293" y="3529539"/>
            <a:ext cx="0" cy="437298"/>
          </a:xfrm>
          <a:prstGeom prst="straightConnector1">
            <a:avLst/>
          </a:prstGeom>
          <a:ln w="12700">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CEDBF5DD-A206-5C01-AFA2-C6ED10AF8E3A}"/>
              </a:ext>
            </a:extLst>
          </p:cNvPr>
          <p:cNvCxnSpPr>
            <a:cxnSpLocks/>
          </p:cNvCxnSpPr>
          <p:nvPr/>
        </p:nvCxnSpPr>
        <p:spPr>
          <a:xfrm flipV="1">
            <a:off x="6922215" y="3529539"/>
            <a:ext cx="0" cy="437298"/>
          </a:xfrm>
          <a:prstGeom prst="straightConnector1">
            <a:avLst/>
          </a:prstGeom>
          <a:ln w="12700">
            <a:solidFill>
              <a:srgbClr val="049243"/>
            </a:solidFill>
            <a:tailEnd type="triangle"/>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A335F412-7480-001B-0F90-3CB84FEBC3A9}"/>
              </a:ext>
            </a:extLst>
          </p:cNvPr>
          <p:cNvSpPr txBox="1"/>
          <p:nvPr/>
        </p:nvSpPr>
        <p:spPr>
          <a:xfrm>
            <a:off x="2786270" y="5798339"/>
            <a:ext cx="6649278" cy="307777"/>
          </a:xfrm>
          <a:prstGeom prst="rect">
            <a:avLst/>
          </a:prstGeom>
          <a:noFill/>
        </p:spPr>
        <p:txBody>
          <a:bodyPr wrap="square">
            <a:spAutoFit/>
          </a:bodyPr>
          <a:lstStyle/>
          <a:p>
            <a:pPr>
              <a:spcBef>
                <a:spcPts val="700"/>
              </a:spcBef>
            </a:pPr>
            <a:r>
              <a:rPr lang="en-GB" sz="1400" dirty="0">
                <a:latin typeface="Helvetica" pitchFamily="2" charset="0"/>
                <a:ea typeface="Helvetica Light" charset="0"/>
                <a:cs typeface="Helvetica Light" charset="0"/>
                <a:sym typeface="Wingdings" pitchFamily="2" charset="2"/>
              </a:rPr>
              <a:t>Civil engineering for two 300-metre new service tunnels next to ATLAS &amp; CMS</a:t>
            </a:r>
          </a:p>
        </p:txBody>
      </p:sp>
    </p:spTree>
    <p:extLst>
      <p:ext uri="{BB962C8B-B14F-4D97-AF65-F5344CB8AC3E}">
        <p14:creationId xmlns:p14="http://schemas.microsoft.com/office/powerpoint/2010/main" val="1673366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BC155-2D46-AE7F-08BD-D22D23C1CE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C5992-F473-62CB-BD6F-2BAAD9AAC5D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16CB0E41-574C-4DB4-0B1E-20F322F3A897}"/>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353B66F9-E329-BD0A-30BF-FC2247CBAAEE}"/>
              </a:ext>
            </a:extLst>
          </p:cNvPr>
          <p:cNvSpPr/>
          <p:nvPr/>
        </p:nvSpPr>
        <p:spPr>
          <a:xfrm>
            <a:off x="641953" y="1147461"/>
            <a:ext cx="11550047" cy="338554"/>
          </a:xfrm>
          <a:prstGeom prst="rect">
            <a:avLst/>
          </a:prstGeom>
        </p:spPr>
        <p:txBody>
          <a:bodyPr wrap="square">
            <a:spAutoFit/>
          </a:bodyPr>
          <a:lstStyle/>
          <a:p>
            <a:pPr lvl="0" defTabSz="457200" fontAlgn="base">
              <a:spcBef>
                <a:spcPts val="1800"/>
              </a:spcBef>
              <a:spcAft>
                <a:spcPct val="0"/>
              </a:spcAft>
              <a:defRPr/>
            </a:pPr>
            <a:r>
              <a:rPr lang="en-GB" sz="1600" b="1">
                <a:solidFill>
                  <a:srgbClr val="000000"/>
                </a:solidFill>
                <a:latin typeface="Helvetica" pitchFamily="2" charset="0"/>
              </a:rPr>
              <a:t>The sub-atomic structure of matter and its interactions is described by the </a:t>
            </a:r>
            <a:r>
              <a:rPr lang="en-GB" sz="1600" b="1">
                <a:solidFill>
                  <a:srgbClr val="0D7FBF"/>
                </a:solidFill>
                <a:latin typeface="Helvetica" pitchFamily="2" charset="0"/>
              </a:rPr>
              <a:t>Standard Model</a:t>
            </a:r>
          </a:p>
        </p:txBody>
      </p:sp>
      <p:pic>
        <p:nvPicPr>
          <p:cNvPr id="9" name="Picture 2">
            <a:extLst>
              <a:ext uri="{FF2B5EF4-FFF2-40B4-BE49-F238E27FC236}">
                <a16:creationId xmlns:a16="http://schemas.microsoft.com/office/drawing/2014/main" id="{7478645C-155D-2DD5-6631-0EA26748D4F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18647" y="1696764"/>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A2D4C6-D3A9-EFFB-0A85-72863976FC21}"/>
              </a:ext>
            </a:extLst>
          </p:cNvPr>
          <p:cNvSpPr txBox="1"/>
          <p:nvPr/>
        </p:nvSpPr>
        <p:spPr>
          <a:xfrm>
            <a:off x="4918578" y="6316949"/>
            <a:ext cx="702436" cy="261610"/>
          </a:xfrm>
          <a:prstGeom prst="rect">
            <a:avLst/>
          </a:prstGeom>
          <a:noFill/>
        </p:spPr>
        <p:txBody>
          <a:bodyPr wrap="none" rtlCol="0">
            <a:spAutoFit/>
          </a:bodyPr>
          <a:lstStyle/>
          <a:p>
            <a:pPr marL="0">
              <a:spcBef>
                <a:spcPts val="3000"/>
              </a:spcBef>
            </a:pPr>
            <a:r>
              <a:rPr lang="en-CH" sz="1100">
                <a:solidFill>
                  <a:srgbClr val="78D745"/>
                </a:solidFill>
                <a:latin typeface="Helvetica" pitchFamily="2" charset="0"/>
                <a:ea typeface="Helvetica Light" charset="0"/>
                <a:cs typeface="Helvetica Light" charset="0"/>
                <a:sym typeface="Wingdings" pitchFamily="2" charset="2"/>
              </a:rPr>
              <a:t>Spin 1/2</a:t>
            </a:r>
          </a:p>
        </p:txBody>
      </p:sp>
      <p:sp>
        <p:nvSpPr>
          <p:cNvPr id="11" name="TextBox 10">
            <a:extLst>
              <a:ext uri="{FF2B5EF4-FFF2-40B4-BE49-F238E27FC236}">
                <a16:creationId xmlns:a16="http://schemas.microsoft.com/office/drawing/2014/main" id="{3D75AB84-ADFC-2E10-F429-891E20963010}"/>
              </a:ext>
            </a:extLst>
          </p:cNvPr>
          <p:cNvSpPr txBox="1"/>
          <p:nvPr/>
        </p:nvSpPr>
        <p:spPr>
          <a:xfrm>
            <a:off x="6798113" y="6316949"/>
            <a:ext cx="585417" cy="261610"/>
          </a:xfrm>
          <a:prstGeom prst="rect">
            <a:avLst/>
          </a:prstGeom>
          <a:noFill/>
        </p:spPr>
        <p:txBody>
          <a:bodyPr wrap="none" rtlCol="0">
            <a:spAutoFit/>
          </a:bodyPr>
          <a:lstStyle/>
          <a:p>
            <a:pPr marL="0">
              <a:spcBef>
                <a:spcPts val="3000"/>
              </a:spcBef>
            </a:pPr>
            <a:r>
              <a:rPr lang="en-CH" sz="1100">
                <a:solidFill>
                  <a:srgbClr val="F48366"/>
                </a:solidFill>
                <a:latin typeface="Helvetica" pitchFamily="2" charset="0"/>
                <a:ea typeface="Helvetica Light" charset="0"/>
                <a:cs typeface="Helvetica Light" charset="0"/>
                <a:sym typeface="Wingdings" pitchFamily="2" charset="2"/>
              </a:rPr>
              <a:t>Spin 1</a:t>
            </a:r>
          </a:p>
        </p:txBody>
      </p:sp>
      <p:sp>
        <p:nvSpPr>
          <p:cNvPr id="12" name="TextBox 11">
            <a:extLst>
              <a:ext uri="{FF2B5EF4-FFF2-40B4-BE49-F238E27FC236}">
                <a16:creationId xmlns:a16="http://schemas.microsoft.com/office/drawing/2014/main" id="{39D8B275-275B-D618-DD68-75258AF91953}"/>
              </a:ext>
            </a:extLst>
          </p:cNvPr>
          <p:cNvSpPr txBox="1"/>
          <p:nvPr/>
        </p:nvSpPr>
        <p:spPr>
          <a:xfrm>
            <a:off x="7712656" y="6308976"/>
            <a:ext cx="585417" cy="261610"/>
          </a:xfrm>
          <a:prstGeom prst="rect">
            <a:avLst/>
          </a:prstGeom>
          <a:noFill/>
        </p:spPr>
        <p:txBody>
          <a:bodyPr wrap="none" rtlCol="0">
            <a:spAutoFit/>
          </a:bodyPr>
          <a:lstStyle/>
          <a:p>
            <a:pPr marL="0">
              <a:spcBef>
                <a:spcPts val="3000"/>
              </a:spcBef>
            </a:pPr>
            <a:r>
              <a:rPr lang="en-CH" sz="1100">
                <a:solidFill>
                  <a:srgbClr val="EEC43F"/>
                </a:solidFill>
                <a:latin typeface="Helvetica" pitchFamily="2" charset="0"/>
                <a:ea typeface="Helvetica Light" charset="0"/>
                <a:cs typeface="Helvetica Light" charset="0"/>
                <a:sym typeface="Wingdings" pitchFamily="2" charset="2"/>
              </a:rPr>
              <a:t>Spin 0</a:t>
            </a:r>
          </a:p>
        </p:txBody>
      </p:sp>
      <p:sp>
        <p:nvSpPr>
          <p:cNvPr id="4" name="Rounded Rectangle 3">
            <a:extLst>
              <a:ext uri="{FF2B5EF4-FFF2-40B4-BE49-F238E27FC236}">
                <a16:creationId xmlns:a16="http://schemas.microsoft.com/office/drawing/2014/main" id="{567DB881-79D5-6884-CD94-FB18B81F7549}"/>
              </a:ext>
            </a:extLst>
          </p:cNvPr>
          <p:cNvSpPr/>
          <p:nvPr/>
        </p:nvSpPr>
        <p:spPr>
          <a:xfrm>
            <a:off x="1612909" y="3565439"/>
            <a:ext cx="8833422" cy="1801090"/>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a:latin typeface="Helvetica" pitchFamily="2"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FF71466-37F8-47B4-4ABB-AF131B73CAC6}"/>
                  </a:ext>
                </a:extLst>
              </p:cNvPr>
              <p:cNvSpPr txBox="1"/>
              <p:nvPr/>
            </p:nvSpPr>
            <p:spPr>
              <a:xfrm>
                <a:off x="2685287" y="3786129"/>
                <a:ext cx="6828170" cy="1420389"/>
              </a:xfrm>
              <a:prstGeom prst="rect">
                <a:avLst/>
              </a:prstGeom>
              <a:noFill/>
            </p:spPr>
            <p:txBody>
              <a:bodyPr wrap="square" rtlCol="0">
                <a:spAutoFit/>
              </a:bodyPr>
              <a:lstStyle/>
              <a:p>
                <a:pPr lvl="0" defTabSz="457200" fontAlgn="base">
                  <a:spcBef>
                    <a:spcPts val="1800"/>
                  </a:spcBef>
                  <a:spcAft>
                    <a:spcPct val="0"/>
                  </a:spcAft>
                  <a:defRPr/>
                </a:pPr>
                <a:r>
                  <a:rPr lang="en-GB" sz="160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1200"/>
                  </a:spcBef>
                  <a:spcAft>
                    <a:spcPct val="0"/>
                  </a:spcAft>
                  <a:defRPr/>
                </a:pPr>
                <a:r>
                  <a:rPr lang="en-GB" sz="1600">
                    <a:solidFill>
                      <a:schemeClr val="tx1"/>
                    </a:solidFill>
                    <a:latin typeface="Helvetica" pitchFamily="2" charset="0"/>
                    <a:ea typeface="Helvetica Light" charset="0"/>
                    <a:cs typeface="Helvetica Light" charset="0"/>
                    <a:sym typeface="Wingdings" pitchFamily="2" charset="2"/>
                  </a:rPr>
                  <a:t>For example, prediction of the magnetic dipole moment of the electron:</a:t>
                </a:r>
                <a:r>
                  <a:rPr lang="en-GB" sz="1600">
                    <a:latin typeface="Helvetica" pitchFamily="2" charset="0"/>
                  </a:rPr>
                  <a:t>                            </a:t>
                </a:r>
                <a14:m>
                  <m:oMath xmlns:m="http://schemas.openxmlformats.org/officeDocument/2006/math">
                    <m:f>
                      <m:fPr>
                        <m:type m:val="skw"/>
                        <m:ctrlPr>
                          <a:rPr lang="en-GB" sz="1600" b="1" i="1" smtClean="0">
                            <a:solidFill>
                              <a:srgbClr val="0070C0"/>
                            </a:solidFill>
                            <a:latin typeface="Cambria Math" panose="02040503050406030204" pitchFamily="18" charset="0"/>
                          </a:rPr>
                        </m:ctrlPr>
                      </m:fPr>
                      <m:num>
                        <m:r>
                          <a:rPr lang="en-GB" sz="1600" b="1" i="1" smtClean="0">
                            <a:solidFill>
                              <a:srgbClr val="0070C0"/>
                            </a:solidFill>
                            <a:latin typeface="Cambria Math" panose="02040503050406030204" pitchFamily="18" charset="0"/>
                          </a:rPr>
                          <m:t>𝒈</m:t>
                        </m:r>
                      </m:num>
                      <m:den>
                        <m:r>
                          <a:rPr lang="en-GB" sz="1600" b="1" i="1" smtClean="0">
                            <a:solidFill>
                              <a:srgbClr val="0070C0"/>
                            </a:solidFill>
                            <a:latin typeface="Cambria Math" panose="02040503050406030204" pitchFamily="18" charset="0"/>
                          </a:rPr>
                          <m:t>𝟐</m:t>
                        </m:r>
                      </m:den>
                    </m:f>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𝟏</m:t>
                    </m:r>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𝟎𝟎𝟏</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𝟔𝟓𝟐</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𝟏𝟖𝟎</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𝟏𝟑</m:t>
                    </m:r>
                  </m:oMath>
                </a14:m>
                <a:endParaRPr lang="en-GB" sz="1600">
                  <a:solidFill>
                    <a:srgbClr val="0070C0"/>
                  </a:solidFill>
                </a:endParaRPr>
              </a:p>
              <a:p>
                <a:pPr lvl="0" defTabSz="457200" fontAlgn="base">
                  <a:spcBef>
                    <a:spcPts val="1200"/>
                  </a:spcBef>
                  <a:spcAft>
                    <a:spcPct val="0"/>
                  </a:spcAft>
                  <a:defRPr/>
                </a:pPr>
                <a:r>
                  <a:rPr lang="en-GB" sz="1600">
                    <a:latin typeface="Helvetica" pitchFamily="2" charset="0"/>
                    <a:ea typeface="Helvetica Light" charset="0"/>
                    <a:cs typeface="Helvetica Light" charset="0"/>
                    <a:sym typeface="Wingdings" pitchFamily="2" charset="2"/>
                  </a:rPr>
                  <a:t>In agreement with </a:t>
                </a:r>
                <a:r>
                  <a:rPr lang="en-GB" sz="1600">
                    <a:solidFill>
                      <a:schemeClr val="tx1"/>
                    </a:solidFill>
                    <a:latin typeface="Helvetica" pitchFamily="2" charset="0"/>
                  </a:rPr>
                  <a:t>experiment within a precision of 10</a:t>
                </a:r>
                <a:r>
                  <a:rPr lang="en-GB" sz="1600" baseline="30000">
                    <a:solidFill>
                      <a:schemeClr val="tx1"/>
                    </a:solidFill>
                    <a:latin typeface="Helvetica" pitchFamily="2" charset="0"/>
                  </a:rPr>
                  <a:t>–10 </a:t>
                </a:r>
                <a:r>
                  <a:rPr lang="en-GB" sz="1600">
                    <a:solidFill>
                      <a:schemeClr val="tx1"/>
                    </a:solidFill>
                    <a:latin typeface="Helvetica" pitchFamily="2" charset="0"/>
                  </a:rPr>
                  <a:t>!</a:t>
                </a:r>
              </a:p>
            </p:txBody>
          </p:sp>
        </mc:Choice>
        <mc:Fallback xmlns="">
          <p:sp>
            <p:nvSpPr>
              <p:cNvPr id="5" name="TextBox 4">
                <a:extLst>
                  <a:ext uri="{FF2B5EF4-FFF2-40B4-BE49-F238E27FC236}">
                    <a16:creationId xmlns:a16="http://schemas.microsoft.com/office/drawing/2014/main" id="{5FF71466-37F8-47B4-4ABB-AF131B73CAC6}"/>
                  </a:ext>
                </a:extLst>
              </p:cNvPr>
              <p:cNvSpPr txBox="1">
                <a:spLocks noRot="1" noChangeAspect="1" noMove="1" noResize="1" noEditPoints="1" noAdjustHandles="1" noChangeArrowheads="1" noChangeShapeType="1" noTextEdit="1"/>
              </p:cNvSpPr>
              <p:nvPr/>
            </p:nvSpPr>
            <p:spPr>
              <a:xfrm>
                <a:off x="2685287" y="3786129"/>
                <a:ext cx="6828170" cy="1420389"/>
              </a:xfrm>
              <a:prstGeom prst="rect">
                <a:avLst/>
              </a:prstGeom>
              <a:blipFill>
                <a:blip r:embed="rId3"/>
                <a:stretch>
                  <a:fillRect l="-3154" t="-1786" b="-13393"/>
                </a:stretch>
              </a:blipFill>
            </p:spPr>
            <p:txBody>
              <a:bodyPr/>
              <a:lstStyle/>
              <a:p>
                <a:r>
                  <a:rPr lang="en-CH">
                    <a:noFill/>
                  </a:rPr>
                  <a:t> </a:t>
                </a:r>
              </a:p>
            </p:txBody>
          </p:sp>
        </mc:Fallback>
      </mc:AlternateContent>
    </p:spTree>
    <p:extLst>
      <p:ext uri="{BB962C8B-B14F-4D97-AF65-F5344CB8AC3E}">
        <p14:creationId xmlns:p14="http://schemas.microsoft.com/office/powerpoint/2010/main" val="167576889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A00AE-FAB9-B0F3-BDA9-9064844ED8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31F7E9-77C9-B097-B0C6-A52659DE3EF1}"/>
              </a:ext>
            </a:extLst>
          </p:cNvPr>
          <p:cNvSpPr>
            <a:spLocks noGrp="1"/>
          </p:cNvSpPr>
          <p:nvPr>
            <p:ph type="sldNum" sz="quarter" idx="4"/>
          </p:nvPr>
        </p:nvSpPr>
        <p:spPr/>
        <p:txBody>
          <a:bodyPr/>
          <a:lstStyle/>
          <a:p>
            <a:pPr>
              <a:defRPr/>
            </a:pPr>
            <a:fld id="{611C2F03-9E95-40C9-A99F-3C4F7EE8CF2A}" type="slidenum">
              <a:rPr lang="en-GB" smtClean="0"/>
              <a:pPr>
                <a:defRPr/>
              </a:pPr>
              <a:t>50</a:t>
            </a:fld>
            <a:endParaRPr lang="en-GB"/>
          </a:p>
        </p:txBody>
      </p:sp>
      <p:sp>
        <p:nvSpPr>
          <p:cNvPr id="15" name="TextBox 14">
            <a:extLst>
              <a:ext uri="{FF2B5EF4-FFF2-40B4-BE49-F238E27FC236}">
                <a16:creationId xmlns:a16="http://schemas.microsoft.com/office/drawing/2014/main" id="{543A7CAF-66F9-237D-AECE-C71A10E2314D}"/>
              </a:ext>
            </a:extLst>
          </p:cNvPr>
          <p:cNvSpPr txBox="1"/>
          <p:nvPr/>
        </p:nvSpPr>
        <p:spPr>
          <a:xfrm>
            <a:off x="214938"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LHC machine upgrade to HL-LHC</a:t>
            </a:r>
          </a:p>
        </p:txBody>
      </p:sp>
      <p:sp>
        <p:nvSpPr>
          <p:cNvPr id="7" name="TextBox 6">
            <a:extLst>
              <a:ext uri="{FF2B5EF4-FFF2-40B4-BE49-F238E27FC236}">
                <a16:creationId xmlns:a16="http://schemas.microsoft.com/office/drawing/2014/main" id="{2884142D-9714-A39D-6AE6-0ADF099B7FB4}"/>
              </a:ext>
            </a:extLst>
          </p:cNvPr>
          <p:cNvSpPr txBox="1"/>
          <p:nvPr/>
        </p:nvSpPr>
        <p:spPr>
          <a:xfrm>
            <a:off x="641954" y="1147461"/>
            <a:ext cx="10648345" cy="338554"/>
          </a:xfrm>
          <a:prstGeom prst="rect">
            <a:avLst/>
          </a:prstGeom>
          <a:noFill/>
        </p:spPr>
        <p:txBody>
          <a:bodyPr wrap="square" rtlCol="0">
            <a:spAutoFit/>
          </a:bodyPr>
          <a:lstStyle/>
          <a:p>
            <a:pPr marL="0" algn="l">
              <a:spcBef>
                <a:spcPts val="3000"/>
              </a:spcBef>
            </a:pPr>
            <a:r>
              <a:rPr lang="en-GB" sz="1600" b="1" dirty="0">
                <a:solidFill>
                  <a:prstClr val="black"/>
                </a:solidFill>
                <a:latin typeface="Helvetica" pitchFamily="2" charset="0"/>
                <a:ea typeface="Helvetica Light" charset="0"/>
                <a:cs typeface="Helvetica Light" charset="0"/>
                <a:sym typeface="Wingdings" pitchFamily="2" charset="2"/>
              </a:rPr>
              <a:t>New Nb</a:t>
            </a:r>
            <a:r>
              <a:rPr lang="en-GB" sz="1600" b="1" baseline="-25000" dirty="0">
                <a:solidFill>
                  <a:prstClr val="black"/>
                </a:solidFill>
                <a:latin typeface="Helvetica" pitchFamily="2" charset="0"/>
                <a:ea typeface="Helvetica Light" charset="0"/>
                <a:cs typeface="Helvetica Light" charset="0"/>
                <a:sym typeface="Wingdings" pitchFamily="2" charset="2"/>
              </a:rPr>
              <a:t>3</a:t>
            </a:r>
            <a:r>
              <a:rPr lang="en-GB" sz="1600" b="1" dirty="0">
                <a:solidFill>
                  <a:prstClr val="black"/>
                </a:solidFill>
                <a:latin typeface="Helvetica" pitchFamily="2" charset="0"/>
                <a:ea typeface="Helvetica Light" charset="0"/>
                <a:cs typeface="Helvetica Light" charset="0"/>
                <a:sym typeface="Wingdings" pitchFamily="2" charset="2"/>
              </a:rPr>
              <a:t>Sn “inner triplet” quadrupoles </a:t>
            </a:r>
          </a:p>
        </p:txBody>
      </p:sp>
      <p:pic>
        <p:nvPicPr>
          <p:cNvPr id="3" name="Picture 2">
            <a:extLst>
              <a:ext uri="{FF2B5EF4-FFF2-40B4-BE49-F238E27FC236}">
                <a16:creationId xmlns:a16="http://schemas.microsoft.com/office/drawing/2014/main" id="{03201A13-7F6D-AAA6-9C01-6F5A3FB84EB8}"/>
              </a:ext>
            </a:extLst>
          </p:cNvPr>
          <p:cNvPicPr>
            <a:picLocks noChangeAspect="1"/>
          </p:cNvPicPr>
          <p:nvPr/>
        </p:nvPicPr>
        <p:blipFill>
          <a:blip r:embed="rId2"/>
          <a:stretch>
            <a:fillRect/>
          </a:stretch>
        </p:blipFill>
        <p:spPr>
          <a:xfrm>
            <a:off x="-1" y="1722613"/>
            <a:ext cx="3684801" cy="2457155"/>
          </a:xfrm>
          <a:prstGeom prst="rect">
            <a:avLst/>
          </a:prstGeom>
        </p:spPr>
      </p:pic>
      <p:pic>
        <p:nvPicPr>
          <p:cNvPr id="4" name="Picture 3">
            <a:extLst>
              <a:ext uri="{FF2B5EF4-FFF2-40B4-BE49-F238E27FC236}">
                <a16:creationId xmlns:a16="http://schemas.microsoft.com/office/drawing/2014/main" id="{5A52971D-9ED1-B57B-354C-093ADCAE4BE8}"/>
              </a:ext>
            </a:extLst>
          </p:cNvPr>
          <p:cNvPicPr>
            <a:picLocks noChangeAspect="1"/>
          </p:cNvPicPr>
          <p:nvPr/>
        </p:nvPicPr>
        <p:blipFill>
          <a:blip r:embed="rId3"/>
          <a:srcRect r="2479"/>
          <a:stretch>
            <a:fillRect/>
          </a:stretch>
        </p:blipFill>
        <p:spPr>
          <a:xfrm>
            <a:off x="8126799" y="1722612"/>
            <a:ext cx="4047564" cy="2464381"/>
          </a:xfrm>
          <a:prstGeom prst="rect">
            <a:avLst/>
          </a:prstGeom>
        </p:spPr>
      </p:pic>
      <p:pic>
        <p:nvPicPr>
          <p:cNvPr id="5" name="Picture 4">
            <a:extLst>
              <a:ext uri="{FF2B5EF4-FFF2-40B4-BE49-F238E27FC236}">
                <a16:creationId xmlns:a16="http://schemas.microsoft.com/office/drawing/2014/main" id="{B9829ED8-AFF1-0B85-8411-4E5834B8C445}"/>
              </a:ext>
            </a:extLst>
          </p:cNvPr>
          <p:cNvPicPr>
            <a:picLocks noChangeAspect="1"/>
          </p:cNvPicPr>
          <p:nvPr/>
        </p:nvPicPr>
        <p:blipFill>
          <a:blip r:embed="rId4"/>
          <a:stretch>
            <a:fillRect/>
          </a:stretch>
        </p:blipFill>
        <p:spPr>
          <a:xfrm>
            <a:off x="3755788" y="1722612"/>
            <a:ext cx="4300023" cy="2457156"/>
          </a:xfrm>
          <a:prstGeom prst="rect">
            <a:avLst/>
          </a:prstGeom>
        </p:spPr>
      </p:pic>
      <p:pic>
        <p:nvPicPr>
          <p:cNvPr id="6" name="Picture 5">
            <a:extLst>
              <a:ext uri="{FF2B5EF4-FFF2-40B4-BE49-F238E27FC236}">
                <a16:creationId xmlns:a16="http://schemas.microsoft.com/office/drawing/2014/main" id="{66A7F3BE-B226-827B-57DF-2F52EC8F486C}"/>
              </a:ext>
            </a:extLst>
          </p:cNvPr>
          <p:cNvPicPr>
            <a:picLocks noChangeAspect="1"/>
          </p:cNvPicPr>
          <p:nvPr/>
        </p:nvPicPr>
        <p:blipFill>
          <a:blip r:embed="rId5"/>
          <a:srcRect t="1712" b="9544"/>
          <a:stretch>
            <a:fillRect/>
          </a:stretch>
        </p:blipFill>
        <p:spPr>
          <a:xfrm>
            <a:off x="-1" y="1717792"/>
            <a:ext cx="3684801" cy="2451064"/>
          </a:xfrm>
          <a:prstGeom prst="rect">
            <a:avLst/>
          </a:prstGeom>
        </p:spPr>
      </p:pic>
      <p:pic>
        <p:nvPicPr>
          <p:cNvPr id="9" name="Picture 8">
            <a:extLst>
              <a:ext uri="{FF2B5EF4-FFF2-40B4-BE49-F238E27FC236}">
                <a16:creationId xmlns:a16="http://schemas.microsoft.com/office/drawing/2014/main" id="{4A61B1AC-0E88-C85F-F12C-9B82FF6260AB}"/>
              </a:ext>
            </a:extLst>
          </p:cNvPr>
          <p:cNvPicPr>
            <a:picLocks noChangeAspect="1"/>
          </p:cNvPicPr>
          <p:nvPr/>
        </p:nvPicPr>
        <p:blipFill>
          <a:blip r:embed="rId6"/>
          <a:stretch>
            <a:fillRect/>
          </a:stretch>
        </p:blipFill>
        <p:spPr>
          <a:xfrm>
            <a:off x="348412" y="4557308"/>
            <a:ext cx="6204474" cy="1896461"/>
          </a:xfrm>
          <a:prstGeom prst="rect">
            <a:avLst/>
          </a:prstGeom>
          <a:ln>
            <a:noFill/>
          </a:ln>
        </p:spPr>
      </p:pic>
      <p:sp>
        <p:nvSpPr>
          <p:cNvPr id="10" name="TextBox 9">
            <a:extLst>
              <a:ext uri="{FF2B5EF4-FFF2-40B4-BE49-F238E27FC236}">
                <a16:creationId xmlns:a16="http://schemas.microsoft.com/office/drawing/2014/main" id="{EBAF468D-3E51-6ED0-16D8-0AEA918C574F}"/>
              </a:ext>
            </a:extLst>
          </p:cNvPr>
          <p:cNvSpPr txBox="1"/>
          <p:nvPr/>
        </p:nvSpPr>
        <p:spPr>
          <a:xfrm>
            <a:off x="6743999" y="5285258"/>
            <a:ext cx="4776464" cy="4308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400" b="0" i="0" u="none" strike="noStrike" kern="1200" cap="none" spc="0" normalizeH="0" baseline="0" noProof="0" dirty="0">
                <a:ln>
                  <a:noFill/>
                </a:ln>
                <a:effectLst/>
                <a:uLnTx/>
                <a:uFillTx/>
                <a:latin typeface="Helvetica" pitchFamily="2" charset="0"/>
              </a:rPr>
              <a:t>Nb</a:t>
            </a:r>
            <a:r>
              <a:rPr kumimoji="0" lang="en-CH" sz="1400" b="0" i="0" u="none" strike="noStrike" kern="1200" cap="none" spc="0" normalizeH="0" baseline="-25000" noProof="0" dirty="0">
                <a:ln>
                  <a:noFill/>
                </a:ln>
                <a:effectLst/>
                <a:uLnTx/>
                <a:uFillTx/>
                <a:latin typeface="Helvetica" pitchFamily="2" charset="0"/>
              </a:rPr>
              <a:t>3</a:t>
            </a:r>
            <a:r>
              <a:rPr kumimoji="0" lang="en-CH" sz="1400" b="0" i="0" u="none" strike="noStrike" kern="1200" cap="none" spc="0" normalizeH="0" baseline="0" noProof="0" dirty="0">
                <a:ln>
                  <a:noFill/>
                </a:ln>
                <a:effectLst/>
                <a:uLnTx/>
                <a:uFillTx/>
                <a:latin typeface="Helvetica" pitchFamily="2" charset="0"/>
              </a:rPr>
              <a:t>Sn technology </a:t>
            </a:r>
            <a:r>
              <a:rPr kumimoji="0" lang="en-US" sz="1400" b="0" i="0" u="none" strike="noStrike" kern="1200" cap="none" spc="0" normalizeH="0" baseline="0" noProof="0" dirty="0">
                <a:ln>
                  <a:noFill/>
                </a:ln>
                <a:effectLst/>
                <a:uLnTx/>
                <a:uFillTx/>
                <a:latin typeface="Helvetica" pitchFamily="2" charset="0"/>
              </a:rPr>
              <a:t>for new high-field superconducting quadrupole magnets successfully </a:t>
            </a:r>
            <a:r>
              <a:rPr kumimoji="0" lang="en-CH" sz="1400" b="0" i="0" u="none" strike="noStrike" kern="1200" cap="none" spc="0" normalizeH="0" baseline="0" noProof="0" dirty="0">
                <a:ln>
                  <a:noFill/>
                </a:ln>
                <a:effectLst/>
                <a:uLnTx/>
                <a:uFillTx/>
                <a:latin typeface="Helvetica" pitchFamily="2" charset="0"/>
              </a:rPr>
              <a:t>demonstrated for HL-LHC!</a:t>
            </a:r>
          </a:p>
        </p:txBody>
      </p:sp>
      <p:sp>
        <p:nvSpPr>
          <p:cNvPr id="11" name="TextBox 10">
            <a:extLst>
              <a:ext uri="{FF2B5EF4-FFF2-40B4-BE49-F238E27FC236}">
                <a16:creationId xmlns:a16="http://schemas.microsoft.com/office/drawing/2014/main" id="{ED3A063D-DCBA-97C0-65F1-105927AAD749}"/>
              </a:ext>
            </a:extLst>
          </p:cNvPr>
          <p:cNvSpPr txBox="1"/>
          <p:nvPr/>
        </p:nvSpPr>
        <p:spPr>
          <a:xfrm>
            <a:off x="0" y="3912417"/>
            <a:ext cx="11077303" cy="269502"/>
          </a:xfrm>
          <a:prstGeom prst="rect">
            <a:avLst/>
          </a:prstGeom>
          <a:solidFill>
            <a:schemeClr val="bg1">
              <a:alpha val="85000"/>
            </a:schemeClr>
          </a:solidFill>
        </p:spPr>
        <p:txBody>
          <a:bodyPr wrap="square">
            <a:spAutoFit/>
          </a:bodyPr>
          <a:lstStyle/>
          <a:p>
            <a:r>
              <a:rPr lang="en-GB" sz="1100" u="none" strike="noStrike" noProof="0" dirty="0">
                <a:effectLst/>
                <a:latin typeface="Helvetica Light" panose="020B0403020202020204" pitchFamily="34" charset="0"/>
              </a:rPr>
              <a:t>Fully realistic inner triplet string test facility at CERN, from left to right: installation of superconducting link, installation of D1 and Q2a cryo-assemblies, tests to start in Oct 2025</a:t>
            </a:r>
            <a:endParaRPr lang="en-GB" sz="1100" noProof="0" dirty="0">
              <a:latin typeface="Helvetica Light" panose="020B0403020202020204" pitchFamily="34" charset="0"/>
            </a:endParaRPr>
          </a:p>
        </p:txBody>
      </p:sp>
    </p:spTree>
    <p:extLst>
      <p:ext uri="{BB962C8B-B14F-4D97-AF65-F5344CB8AC3E}">
        <p14:creationId xmlns:p14="http://schemas.microsoft.com/office/powerpoint/2010/main" val="11800101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D0FEC-B36B-C510-B060-28F3E283F6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FADB63-568C-A2DA-D824-7DD5BC882A0F}"/>
              </a:ext>
            </a:extLst>
          </p:cNvPr>
          <p:cNvSpPr>
            <a:spLocks noGrp="1"/>
          </p:cNvSpPr>
          <p:nvPr>
            <p:ph type="sldNum" sz="quarter" idx="4"/>
          </p:nvPr>
        </p:nvSpPr>
        <p:spPr/>
        <p:txBody>
          <a:bodyPr/>
          <a:lstStyle/>
          <a:p>
            <a:pPr>
              <a:defRPr/>
            </a:pPr>
            <a:fld id="{611C2F03-9E95-40C9-A99F-3C4F7EE8CF2A}" type="slidenum">
              <a:rPr lang="en-GB" smtClean="0"/>
              <a:pPr>
                <a:defRPr/>
              </a:pPr>
              <a:t>51</a:t>
            </a:fld>
            <a:endParaRPr lang="en-GB"/>
          </a:p>
        </p:txBody>
      </p:sp>
      <p:sp>
        <p:nvSpPr>
          <p:cNvPr id="15" name="TextBox 14">
            <a:extLst>
              <a:ext uri="{FF2B5EF4-FFF2-40B4-BE49-F238E27FC236}">
                <a16:creationId xmlns:a16="http://schemas.microsoft.com/office/drawing/2014/main" id="{D1FDF05A-4173-AEA8-0BA6-2A9DC37C043D}"/>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Upgrade to the High-Luminosity LHC (HL-LHC)</a:t>
            </a:r>
            <a:endParaRPr lang="en-US" sz="2800" dirty="0">
              <a:solidFill>
                <a:srgbClr val="0D7FBF"/>
              </a:solidFill>
              <a:latin typeface="Helvetica Light" pitchFamily="2" charset="0"/>
              <a:ea typeface="Trebuchet MS" pitchFamily="-84" charset="0"/>
              <a:cs typeface="Helvetica Light"/>
            </a:endParaRPr>
          </a:p>
        </p:txBody>
      </p:sp>
      <p:sp>
        <p:nvSpPr>
          <p:cNvPr id="7" name="TextBox 6">
            <a:extLst>
              <a:ext uri="{FF2B5EF4-FFF2-40B4-BE49-F238E27FC236}">
                <a16:creationId xmlns:a16="http://schemas.microsoft.com/office/drawing/2014/main" id="{DA78E2C5-2CFC-7A5A-EB69-383C412AF282}"/>
              </a:ext>
            </a:extLst>
          </p:cNvPr>
          <p:cNvSpPr txBox="1"/>
          <p:nvPr/>
        </p:nvSpPr>
        <p:spPr>
          <a:xfrm>
            <a:off x="641955" y="1147461"/>
            <a:ext cx="5140660" cy="2831544"/>
          </a:xfrm>
          <a:prstGeom prst="rect">
            <a:avLst/>
          </a:prstGeom>
          <a:noFill/>
        </p:spPr>
        <p:txBody>
          <a:bodyPr wrap="square" rtlCol="0">
            <a:spAutoFit/>
          </a:bodyPr>
          <a:lstStyle/>
          <a:p>
            <a:pPr defTabSz="457200" fontAlgn="base">
              <a:spcBef>
                <a:spcPts val="2400"/>
              </a:spcBef>
              <a:spcAft>
                <a:spcPct val="0"/>
              </a:spcAft>
              <a:defRPr/>
            </a:pPr>
            <a:r>
              <a:rPr lang="en-GB" sz="1600" dirty="0">
                <a:solidFill>
                  <a:srgbClr val="000000"/>
                </a:solidFill>
                <a:latin typeface="Helvetica" pitchFamily="2" charset="0"/>
              </a:rPr>
              <a:t>The HL-LHC’s intensity requires unprecedented detector and computing technologies: </a:t>
            </a:r>
          </a:p>
          <a:p>
            <a:pPr marL="285750" indent="-285750" defTabSz="457200" fontAlgn="base">
              <a:spcBef>
                <a:spcPts val="1500"/>
              </a:spcBef>
              <a:spcAft>
                <a:spcPct val="0"/>
              </a:spcAft>
              <a:buFont typeface="Arial" panose="020B0604020202020204" pitchFamily="34" charset="0"/>
              <a:buChar char="•"/>
              <a:defRPr/>
            </a:pPr>
            <a:r>
              <a:rPr lang="en-GB" sz="1600" dirty="0">
                <a:solidFill>
                  <a:srgbClr val="000000"/>
                </a:solidFill>
                <a:latin typeface="Helvetica" pitchFamily="2" charset="0"/>
              </a:rPr>
              <a:t>Radiation hardness</a:t>
            </a:r>
          </a:p>
          <a:p>
            <a:pPr marL="28575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High detection granularity and resolution</a:t>
            </a:r>
          </a:p>
          <a:p>
            <a:pPr marL="28575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Precise timing detectors </a:t>
            </a:r>
          </a:p>
          <a:p>
            <a:pPr marL="28575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More powerful triggers</a:t>
            </a:r>
          </a:p>
          <a:p>
            <a:pPr marL="28575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Deeply embedded ML &amp; AI</a:t>
            </a:r>
          </a:p>
          <a:p>
            <a:pPr marL="28575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High-performance software &amp; computing</a:t>
            </a:r>
          </a:p>
        </p:txBody>
      </p:sp>
      <p:pic>
        <p:nvPicPr>
          <p:cNvPr id="8" name="Picture 7">
            <a:extLst>
              <a:ext uri="{FF2B5EF4-FFF2-40B4-BE49-F238E27FC236}">
                <a16:creationId xmlns:a16="http://schemas.microsoft.com/office/drawing/2014/main" id="{62A6D103-4ED4-2D29-53DA-21CC15F157C4}"/>
              </a:ext>
            </a:extLst>
          </p:cNvPr>
          <p:cNvPicPr>
            <a:picLocks noChangeAspect="1"/>
          </p:cNvPicPr>
          <p:nvPr/>
        </p:nvPicPr>
        <p:blipFill>
          <a:blip r:embed="rId2"/>
          <a:stretch>
            <a:fillRect/>
          </a:stretch>
        </p:blipFill>
        <p:spPr>
          <a:xfrm>
            <a:off x="10522314" y="82888"/>
            <a:ext cx="1490734" cy="785137"/>
          </a:xfrm>
          <a:prstGeom prst="rect">
            <a:avLst/>
          </a:prstGeom>
        </p:spPr>
      </p:pic>
      <p:pic>
        <p:nvPicPr>
          <p:cNvPr id="12" name="Picture 11">
            <a:extLst>
              <a:ext uri="{FF2B5EF4-FFF2-40B4-BE49-F238E27FC236}">
                <a16:creationId xmlns:a16="http://schemas.microsoft.com/office/drawing/2014/main" id="{27D0AC59-6C67-A382-82CC-224967AC24BD}"/>
              </a:ext>
            </a:extLst>
          </p:cNvPr>
          <p:cNvPicPr>
            <a:picLocks noChangeAspect="1"/>
          </p:cNvPicPr>
          <p:nvPr/>
        </p:nvPicPr>
        <p:blipFill>
          <a:blip r:embed="rId3"/>
          <a:srcRect l="3769" t="4914"/>
          <a:stretch/>
        </p:blipFill>
        <p:spPr>
          <a:xfrm>
            <a:off x="5265388" y="1188206"/>
            <a:ext cx="6684160" cy="3438545"/>
          </a:xfrm>
          <a:prstGeom prst="rect">
            <a:avLst/>
          </a:prstGeom>
        </p:spPr>
      </p:pic>
      <p:pic>
        <p:nvPicPr>
          <p:cNvPr id="14" name="Picture 13">
            <a:extLst>
              <a:ext uri="{FF2B5EF4-FFF2-40B4-BE49-F238E27FC236}">
                <a16:creationId xmlns:a16="http://schemas.microsoft.com/office/drawing/2014/main" id="{2444E4DB-763C-2ADD-EE3C-E4263CA7405C}"/>
              </a:ext>
            </a:extLst>
          </p:cNvPr>
          <p:cNvPicPr>
            <a:picLocks noChangeAspect="1"/>
          </p:cNvPicPr>
          <p:nvPr/>
        </p:nvPicPr>
        <p:blipFill>
          <a:blip r:embed="rId4"/>
          <a:stretch>
            <a:fillRect/>
          </a:stretch>
        </p:blipFill>
        <p:spPr>
          <a:xfrm>
            <a:off x="0" y="4933173"/>
            <a:ext cx="5418678" cy="1924827"/>
          </a:xfrm>
          <a:prstGeom prst="rect">
            <a:avLst/>
          </a:prstGeom>
        </p:spPr>
      </p:pic>
      <p:pic>
        <p:nvPicPr>
          <p:cNvPr id="16" name="Picture 15">
            <a:extLst>
              <a:ext uri="{FF2B5EF4-FFF2-40B4-BE49-F238E27FC236}">
                <a16:creationId xmlns:a16="http://schemas.microsoft.com/office/drawing/2014/main" id="{5B7F8AF1-B85C-4A4C-8DED-FE3C31644265}"/>
              </a:ext>
            </a:extLst>
          </p:cNvPr>
          <p:cNvPicPr>
            <a:picLocks noChangeAspect="1"/>
          </p:cNvPicPr>
          <p:nvPr/>
        </p:nvPicPr>
        <p:blipFill>
          <a:blip r:embed="rId5"/>
          <a:srcRect l="17943"/>
          <a:stretch>
            <a:fillRect/>
          </a:stretch>
        </p:blipFill>
        <p:spPr>
          <a:xfrm>
            <a:off x="6823295" y="4907864"/>
            <a:ext cx="1200166" cy="1950136"/>
          </a:xfrm>
          <a:prstGeom prst="rect">
            <a:avLst/>
          </a:prstGeom>
        </p:spPr>
      </p:pic>
      <p:pic>
        <p:nvPicPr>
          <p:cNvPr id="17" name="Picture 16">
            <a:extLst>
              <a:ext uri="{FF2B5EF4-FFF2-40B4-BE49-F238E27FC236}">
                <a16:creationId xmlns:a16="http://schemas.microsoft.com/office/drawing/2014/main" id="{C12507A0-31A2-83F8-C56A-E9B09E3CE0B2}"/>
              </a:ext>
            </a:extLst>
          </p:cNvPr>
          <p:cNvPicPr>
            <a:picLocks noChangeAspect="1"/>
          </p:cNvPicPr>
          <p:nvPr/>
        </p:nvPicPr>
        <p:blipFill>
          <a:blip r:embed="rId6"/>
          <a:stretch>
            <a:fillRect/>
          </a:stretch>
        </p:blipFill>
        <p:spPr>
          <a:xfrm>
            <a:off x="5506579" y="4907864"/>
            <a:ext cx="1216090" cy="1950134"/>
          </a:xfrm>
          <a:prstGeom prst="rect">
            <a:avLst/>
          </a:prstGeom>
        </p:spPr>
      </p:pic>
      <p:pic>
        <p:nvPicPr>
          <p:cNvPr id="18" name="Picture 17">
            <a:extLst>
              <a:ext uri="{FF2B5EF4-FFF2-40B4-BE49-F238E27FC236}">
                <a16:creationId xmlns:a16="http://schemas.microsoft.com/office/drawing/2014/main" id="{B5C7D584-23D1-B7C6-D063-539A05D36E78}"/>
              </a:ext>
            </a:extLst>
          </p:cNvPr>
          <p:cNvPicPr>
            <a:picLocks noChangeAspect="1"/>
          </p:cNvPicPr>
          <p:nvPr/>
        </p:nvPicPr>
        <p:blipFill rotWithShape="1">
          <a:blip r:embed="rId7"/>
          <a:srcRect l="12693" r="15340"/>
          <a:stretch/>
        </p:blipFill>
        <p:spPr>
          <a:xfrm>
            <a:off x="8122537" y="4927601"/>
            <a:ext cx="2482659" cy="1930399"/>
          </a:xfrm>
          <a:prstGeom prst="rect">
            <a:avLst/>
          </a:prstGeom>
        </p:spPr>
      </p:pic>
      <p:pic>
        <p:nvPicPr>
          <p:cNvPr id="19" name="Picture 18">
            <a:extLst>
              <a:ext uri="{FF2B5EF4-FFF2-40B4-BE49-F238E27FC236}">
                <a16:creationId xmlns:a16="http://schemas.microsoft.com/office/drawing/2014/main" id="{37E2B771-C6EE-3A1C-C617-41CED513DE04}"/>
              </a:ext>
            </a:extLst>
          </p:cNvPr>
          <p:cNvPicPr>
            <a:picLocks noChangeAspect="1"/>
          </p:cNvPicPr>
          <p:nvPr/>
        </p:nvPicPr>
        <p:blipFill>
          <a:blip r:embed="rId8"/>
          <a:stretch>
            <a:fillRect/>
          </a:stretch>
        </p:blipFill>
        <p:spPr>
          <a:xfrm>
            <a:off x="10692613" y="4927600"/>
            <a:ext cx="1499141" cy="1930400"/>
          </a:xfrm>
          <a:prstGeom prst="rect">
            <a:avLst/>
          </a:prstGeom>
        </p:spPr>
      </p:pic>
      <p:sp>
        <p:nvSpPr>
          <p:cNvPr id="20" name="TextBox 19">
            <a:extLst>
              <a:ext uri="{FF2B5EF4-FFF2-40B4-BE49-F238E27FC236}">
                <a16:creationId xmlns:a16="http://schemas.microsoft.com/office/drawing/2014/main" id="{63A2DF39-CE63-66AB-6367-1BFE3973BD0F}"/>
              </a:ext>
            </a:extLst>
          </p:cNvPr>
          <p:cNvSpPr txBox="1"/>
          <p:nvPr/>
        </p:nvSpPr>
        <p:spPr>
          <a:xfrm>
            <a:off x="8105146" y="6593349"/>
            <a:ext cx="1964634" cy="253916"/>
          </a:xfrm>
          <a:prstGeom prst="rect">
            <a:avLst/>
          </a:prstGeom>
          <a:noFill/>
        </p:spPr>
        <p:txBody>
          <a:bodyPr wrap="square" rtlCol="0">
            <a:spAutoFit/>
          </a:bodyPr>
          <a:lstStyle/>
          <a:p>
            <a:pPr>
              <a:spcBef>
                <a:spcPts val="3000"/>
              </a:spcBef>
            </a:pPr>
            <a:r>
              <a:rPr lang="en-CH" sz="1050" b="1" dirty="0">
                <a:solidFill>
                  <a:srgbClr val="000000">
                    <a:lumMod val="75000"/>
                    <a:lumOff val="25000"/>
                  </a:srgbClr>
                </a:solidFill>
                <a:latin typeface="Helvetica" pitchFamily="2" charset="0"/>
                <a:ea typeface="Helvetica Light" charset="0"/>
                <a:cs typeface="Helvetica Light" charset="0"/>
                <a:sym typeface="Wingdings" pitchFamily="2" charset="2"/>
              </a:rPr>
              <a:t>ITk Outer cylinder at CERN</a:t>
            </a:r>
          </a:p>
        </p:txBody>
      </p:sp>
      <p:sp>
        <p:nvSpPr>
          <p:cNvPr id="21" name="TextBox 20">
            <a:extLst>
              <a:ext uri="{FF2B5EF4-FFF2-40B4-BE49-F238E27FC236}">
                <a16:creationId xmlns:a16="http://schemas.microsoft.com/office/drawing/2014/main" id="{3402FC8F-18F0-8156-4237-ACE94FBED006}"/>
              </a:ext>
            </a:extLst>
          </p:cNvPr>
          <p:cNvSpPr txBox="1"/>
          <p:nvPr/>
        </p:nvSpPr>
        <p:spPr>
          <a:xfrm>
            <a:off x="10705313" y="4973410"/>
            <a:ext cx="1110947" cy="600164"/>
          </a:xfrm>
          <a:prstGeom prst="rect">
            <a:avLst/>
          </a:prstGeom>
          <a:noFill/>
        </p:spPr>
        <p:txBody>
          <a:bodyPr wrap="square" rtlCol="0">
            <a:spAutoFit/>
          </a:bodyPr>
          <a:lstStyle/>
          <a:p>
            <a:pPr>
              <a:spcBef>
                <a:spcPts val="3000"/>
              </a:spcBef>
            </a:pPr>
            <a:r>
              <a:rPr lang="en-GB" sz="1100" b="1" dirty="0">
                <a:solidFill>
                  <a:srgbClr val="FFFFFF"/>
                </a:solidFill>
                <a:latin typeface="Helvetica" pitchFamily="2" charset="0"/>
                <a:ea typeface="Helvetica Light" charset="0"/>
                <a:cs typeface="Helvetica Light" charset="0"/>
                <a:sym typeface="Wingdings" pitchFamily="2" charset="2"/>
              </a:rPr>
              <a:t>HGTD electronics board</a:t>
            </a:r>
            <a:endParaRPr lang="en-CH" sz="1100" b="1" dirty="0">
              <a:solidFill>
                <a:srgbClr val="FFFFFF"/>
              </a:solidFill>
              <a:latin typeface="Helvetica" pitchFamily="2" charset="0"/>
              <a:ea typeface="Helvetica Light" charset="0"/>
              <a:cs typeface="Helvetica Light" charset="0"/>
              <a:sym typeface="Wingdings" pitchFamily="2" charset="2"/>
            </a:endParaRPr>
          </a:p>
        </p:txBody>
      </p:sp>
      <p:sp>
        <p:nvSpPr>
          <p:cNvPr id="22" name="TextBox 21">
            <a:extLst>
              <a:ext uri="{FF2B5EF4-FFF2-40B4-BE49-F238E27FC236}">
                <a16:creationId xmlns:a16="http://schemas.microsoft.com/office/drawing/2014/main" id="{C95A69D6-347F-882F-5CA4-40E135E57997}"/>
              </a:ext>
            </a:extLst>
          </p:cNvPr>
          <p:cNvSpPr txBox="1"/>
          <p:nvPr/>
        </p:nvSpPr>
        <p:spPr>
          <a:xfrm>
            <a:off x="66759" y="6566003"/>
            <a:ext cx="2231941" cy="261610"/>
          </a:xfrm>
          <a:prstGeom prst="rect">
            <a:avLst/>
          </a:prstGeom>
          <a:noFill/>
        </p:spPr>
        <p:txBody>
          <a:bodyPr wrap="square" rtlCol="0">
            <a:spAutoFit/>
          </a:bodyPr>
          <a:lstStyle/>
          <a:p>
            <a:pPr>
              <a:spcBef>
                <a:spcPts val="3000"/>
              </a:spcBef>
            </a:pPr>
            <a:r>
              <a:rPr lang="en-CH" sz="1100" b="1" dirty="0">
                <a:solidFill>
                  <a:srgbClr val="FFFFFF"/>
                </a:solidFill>
                <a:latin typeface="Helvetica" pitchFamily="2" charset="0"/>
                <a:ea typeface="Helvetica Light" charset="0"/>
                <a:cs typeface="Helvetica Light" charset="0"/>
                <a:sym typeface="Wingdings" pitchFamily="2" charset="2"/>
              </a:rPr>
              <a:t>Cleanroom at Santa Cruz UC</a:t>
            </a:r>
          </a:p>
        </p:txBody>
      </p:sp>
    </p:spTree>
    <p:extLst>
      <p:ext uri="{BB962C8B-B14F-4D97-AF65-F5344CB8AC3E}">
        <p14:creationId xmlns:p14="http://schemas.microsoft.com/office/powerpoint/2010/main" val="37970649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23F57-2C53-BB24-3213-0B00BF4D450E}"/>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E72057C3-A469-DC7D-ABBB-73223507A589}"/>
              </a:ext>
            </a:extLst>
          </p:cNvPr>
          <p:cNvSpPr txBox="1"/>
          <p:nvPr/>
        </p:nvSpPr>
        <p:spPr>
          <a:xfrm>
            <a:off x="214938"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all-new ATLAS Inner Tracker (ITk)</a:t>
            </a:r>
            <a:endParaRPr lang="en-US" sz="2800" dirty="0">
              <a:solidFill>
                <a:srgbClr val="0D7FBF"/>
              </a:solidFill>
              <a:latin typeface="Helvetica Light" pitchFamily="2" charset="0"/>
              <a:ea typeface="Trebuchet MS" pitchFamily="-84" charset="0"/>
              <a:cs typeface="Helvetica Light"/>
            </a:endParaRPr>
          </a:p>
        </p:txBody>
      </p:sp>
      <p:pic>
        <p:nvPicPr>
          <p:cNvPr id="8" name="Picture 7">
            <a:extLst>
              <a:ext uri="{FF2B5EF4-FFF2-40B4-BE49-F238E27FC236}">
                <a16:creationId xmlns:a16="http://schemas.microsoft.com/office/drawing/2014/main" id="{C5139272-28BF-A4B9-5329-BE3AFA9EDF01}"/>
              </a:ext>
            </a:extLst>
          </p:cNvPr>
          <p:cNvPicPr>
            <a:picLocks noChangeAspect="1"/>
          </p:cNvPicPr>
          <p:nvPr/>
        </p:nvPicPr>
        <p:blipFill>
          <a:blip r:embed="rId2"/>
          <a:stretch>
            <a:fillRect/>
          </a:stretch>
        </p:blipFill>
        <p:spPr>
          <a:xfrm>
            <a:off x="10522314" y="82888"/>
            <a:ext cx="1490734" cy="785137"/>
          </a:xfrm>
          <a:prstGeom prst="rect">
            <a:avLst/>
          </a:prstGeom>
        </p:spPr>
      </p:pic>
      <p:sp>
        <p:nvSpPr>
          <p:cNvPr id="3" name="TextBox 2">
            <a:extLst>
              <a:ext uri="{FF2B5EF4-FFF2-40B4-BE49-F238E27FC236}">
                <a16:creationId xmlns:a16="http://schemas.microsoft.com/office/drawing/2014/main" id="{A6F5C8FA-899D-6B30-B37B-68AF5F62AA06}"/>
              </a:ext>
            </a:extLst>
          </p:cNvPr>
          <p:cNvSpPr txBox="1"/>
          <p:nvPr/>
        </p:nvSpPr>
        <p:spPr>
          <a:xfrm>
            <a:off x="4097950" y="5592471"/>
            <a:ext cx="3448380" cy="600164"/>
          </a:xfrm>
          <a:prstGeom prst="rect">
            <a:avLst/>
          </a:prstGeom>
          <a:noFill/>
        </p:spPr>
        <p:txBody>
          <a:bodyPr wrap="non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New Inner Tracking Detector (ITk)</a:t>
            </a:r>
          </a:p>
          <a:p>
            <a:pPr marL="0">
              <a:spcBef>
                <a:spcPts val="600"/>
              </a:spcBef>
            </a:pPr>
            <a:r>
              <a:rPr lang="en-CH" sz="1200" dirty="0">
                <a:solidFill>
                  <a:prstClr val="black"/>
                </a:solidFill>
                <a:latin typeface="Helvetica Light" charset="0"/>
                <a:ea typeface="Helvetica Light" charset="0"/>
                <a:cs typeface="Helvetica Light" charset="0"/>
                <a:sym typeface="Wingdings" pitchFamily="2" charset="2"/>
              </a:rPr>
              <a:t>All silicon, up to |η| = 4</a:t>
            </a:r>
          </a:p>
        </p:txBody>
      </p:sp>
      <p:cxnSp>
        <p:nvCxnSpPr>
          <p:cNvPr id="4" name="Straight Arrow Connector 3">
            <a:extLst>
              <a:ext uri="{FF2B5EF4-FFF2-40B4-BE49-F238E27FC236}">
                <a16:creationId xmlns:a16="http://schemas.microsoft.com/office/drawing/2014/main" id="{14EEF63A-635D-D963-43DF-F28CF33F325F}"/>
              </a:ext>
            </a:extLst>
          </p:cNvPr>
          <p:cNvCxnSpPr>
            <a:cxnSpLocks/>
          </p:cNvCxnSpPr>
          <p:nvPr/>
        </p:nvCxnSpPr>
        <p:spPr>
          <a:xfrm flipH="1" flipV="1">
            <a:off x="5242189" y="2741423"/>
            <a:ext cx="3303827" cy="1568138"/>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1492521F-34DF-D776-7229-685D364C2C09}"/>
              </a:ext>
            </a:extLst>
          </p:cNvPr>
          <p:cNvCxnSpPr>
            <a:cxnSpLocks/>
            <a:stCxn id="3" idx="0"/>
          </p:cNvCxnSpPr>
          <p:nvPr/>
        </p:nvCxnSpPr>
        <p:spPr>
          <a:xfrm flipH="1" flipV="1">
            <a:off x="4929955" y="2997413"/>
            <a:ext cx="892185" cy="2595058"/>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B6F79FEB-378A-9CC0-6F7C-52B6BA82069B}"/>
              </a:ext>
            </a:extLst>
          </p:cNvPr>
          <p:cNvCxnSpPr>
            <a:cxnSpLocks/>
          </p:cNvCxnSpPr>
          <p:nvPr/>
        </p:nvCxnSpPr>
        <p:spPr>
          <a:xfrm flipV="1">
            <a:off x="2169421" y="3465765"/>
            <a:ext cx="2392544" cy="2126706"/>
          </a:xfrm>
          <a:prstGeom prst="straightConnector1">
            <a:avLst/>
          </a:prstGeom>
          <a:ln w="190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3CDBC36-08B9-8D64-35E9-292890417667}"/>
              </a:ext>
            </a:extLst>
          </p:cNvPr>
          <p:cNvCxnSpPr>
            <a:cxnSpLocks/>
          </p:cNvCxnSpPr>
          <p:nvPr/>
        </p:nvCxnSpPr>
        <p:spPr>
          <a:xfrm>
            <a:off x="3752839" y="5354066"/>
            <a:ext cx="303945" cy="10753"/>
          </a:xfrm>
          <a:prstGeom prst="line">
            <a:avLst/>
          </a:prstGeom>
          <a:ln w="9525">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ounded Rectangle 9">
            <a:extLst>
              <a:ext uri="{FF2B5EF4-FFF2-40B4-BE49-F238E27FC236}">
                <a16:creationId xmlns:a16="http://schemas.microsoft.com/office/drawing/2014/main" id="{60D9745C-1745-E32A-DC6F-9A0D94577572}"/>
              </a:ext>
            </a:extLst>
          </p:cNvPr>
          <p:cNvSpPr/>
          <p:nvPr/>
        </p:nvSpPr>
        <p:spPr>
          <a:xfrm>
            <a:off x="1602439" y="1267371"/>
            <a:ext cx="9065817" cy="5236373"/>
          </a:xfrm>
          <a:prstGeom prst="roundRect">
            <a:avLst>
              <a:gd name="adj" fmla="val 740"/>
            </a:avLst>
          </a:prstGeom>
          <a:solidFill>
            <a:schemeClr val="bg1"/>
          </a:solidFill>
          <a:ln w="6350">
            <a:solidFill>
              <a:schemeClr val="bg1">
                <a:lumMod val="50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grpSp>
        <p:nvGrpSpPr>
          <p:cNvPr id="11" name="Group 10">
            <a:extLst>
              <a:ext uri="{FF2B5EF4-FFF2-40B4-BE49-F238E27FC236}">
                <a16:creationId xmlns:a16="http://schemas.microsoft.com/office/drawing/2014/main" id="{9BBCD03F-7FFE-BB7D-4331-54ADFCEE6BCB}"/>
              </a:ext>
            </a:extLst>
          </p:cNvPr>
          <p:cNvGrpSpPr/>
          <p:nvPr/>
        </p:nvGrpSpPr>
        <p:grpSpPr>
          <a:xfrm>
            <a:off x="1794588" y="1397620"/>
            <a:ext cx="8784768" cy="4927600"/>
            <a:chOff x="755313" y="965200"/>
            <a:chExt cx="8784768" cy="4927600"/>
          </a:xfrm>
        </p:grpSpPr>
        <p:pic>
          <p:nvPicPr>
            <p:cNvPr id="13" name="Picture 12">
              <a:extLst>
                <a:ext uri="{FF2B5EF4-FFF2-40B4-BE49-F238E27FC236}">
                  <a16:creationId xmlns:a16="http://schemas.microsoft.com/office/drawing/2014/main" id="{7CFF0DA7-04D6-0E82-647F-3CBD3792BDA3}"/>
                </a:ext>
              </a:extLst>
            </p:cNvPr>
            <p:cNvPicPr>
              <a:picLocks noChangeAspect="1"/>
            </p:cNvPicPr>
            <p:nvPr/>
          </p:nvPicPr>
          <p:blipFill>
            <a:blip r:embed="rId3"/>
            <a:stretch>
              <a:fillRect/>
            </a:stretch>
          </p:blipFill>
          <p:spPr>
            <a:xfrm>
              <a:off x="1932781" y="965200"/>
              <a:ext cx="7607300" cy="4927600"/>
            </a:xfrm>
            <a:prstGeom prst="rect">
              <a:avLst/>
            </a:prstGeom>
          </p:spPr>
        </p:pic>
        <p:sp>
          <p:nvSpPr>
            <p:cNvPr id="23" name="Rectangle 22">
              <a:extLst>
                <a:ext uri="{FF2B5EF4-FFF2-40B4-BE49-F238E27FC236}">
                  <a16:creationId xmlns:a16="http://schemas.microsoft.com/office/drawing/2014/main" id="{AE187333-0C56-ECDB-5A35-DE022D304B0F}"/>
                </a:ext>
              </a:extLst>
            </p:cNvPr>
            <p:cNvSpPr/>
            <p:nvPr/>
          </p:nvSpPr>
          <p:spPr>
            <a:xfrm>
              <a:off x="3153101" y="4780429"/>
              <a:ext cx="659139" cy="255493"/>
            </a:xfrm>
            <a:prstGeom prst="rect">
              <a:avLst/>
            </a:prstGeom>
            <a:solidFill>
              <a:srgbClr val="FFC00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4" name="Rectangle 23">
              <a:extLst>
                <a:ext uri="{FF2B5EF4-FFF2-40B4-BE49-F238E27FC236}">
                  <a16:creationId xmlns:a16="http://schemas.microsoft.com/office/drawing/2014/main" id="{6137E0DF-0FC4-7FDB-375D-65953450B61F}"/>
                </a:ext>
              </a:extLst>
            </p:cNvPr>
            <p:cNvSpPr/>
            <p:nvPr/>
          </p:nvSpPr>
          <p:spPr>
            <a:xfrm>
              <a:off x="3812241" y="4719918"/>
              <a:ext cx="383242" cy="161361"/>
            </a:xfrm>
            <a:prstGeom prst="rect">
              <a:avLst/>
            </a:prstGeom>
            <a:solidFill>
              <a:srgbClr val="FFC00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CB993892-573E-BAF9-88A3-FD55AC921030}"/>
                </a:ext>
              </a:extLst>
            </p:cNvPr>
            <p:cNvSpPr/>
            <p:nvPr/>
          </p:nvSpPr>
          <p:spPr>
            <a:xfrm>
              <a:off x="3153101" y="3773837"/>
              <a:ext cx="1223918" cy="620360"/>
            </a:xfrm>
            <a:prstGeom prst="rect">
              <a:avLst/>
            </a:prstGeom>
            <a:solidFill>
              <a:srgbClr val="00B05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6" name="Rectangle 25">
              <a:extLst>
                <a:ext uri="{FF2B5EF4-FFF2-40B4-BE49-F238E27FC236}">
                  <a16:creationId xmlns:a16="http://schemas.microsoft.com/office/drawing/2014/main" id="{CFABB2CE-26DB-27C5-52CA-020F8A1210FC}"/>
                </a:ext>
              </a:extLst>
            </p:cNvPr>
            <p:cNvSpPr/>
            <p:nvPr/>
          </p:nvSpPr>
          <p:spPr>
            <a:xfrm>
              <a:off x="4517756" y="3556860"/>
              <a:ext cx="3140344" cy="837340"/>
            </a:xfrm>
            <a:prstGeom prst="rect">
              <a:avLst/>
            </a:prstGeom>
            <a:solidFill>
              <a:srgbClr val="00B050">
                <a:alpha val="68235"/>
              </a:srgb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7" name="TextBox 26">
              <a:extLst>
                <a:ext uri="{FF2B5EF4-FFF2-40B4-BE49-F238E27FC236}">
                  <a16:creationId xmlns:a16="http://schemas.microsoft.com/office/drawing/2014/main" id="{8348ECBF-7EC2-ABCF-E5F0-55FAEA6B8E9D}"/>
                </a:ext>
              </a:extLst>
            </p:cNvPr>
            <p:cNvSpPr txBox="1"/>
            <p:nvPr/>
          </p:nvSpPr>
          <p:spPr>
            <a:xfrm>
              <a:off x="755313" y="3683680"/>
              <a:ext cx="2093843" cy="600164"/>
            </a:xfrm>
            <a:prstGeom prst="rect">
              <a:avLst/>
            </a:prstGeom>
            <a:solidFill>
              <a:schemeClr val="bg1"/>
            </a:solidFill>
          </p:spPr>
          <p:txBody>
            <a:bodyPr wrap="none" rtlCol="0">
              <a:spAutoFit/>
            </a:bodyPr>
            <a:lstStyle/>
            <a:p>
              <a:pPr marL="0" algn="r">
                <a:spcBef>
                  <a:spcPts val="3000"/>
                </a:spcBef>
              </a:pPr>
              <a:r>
                <a:rPr lang="en-CH" sz="1200" dirty="0">
                  <a:solidFill>
                    <a:srgbClr val="099809"/>
                  </a:solidFill>
                  <a:latin typeface="Helvetica Light" charset="0"/>
                  <a:ea typeface="Helvetica Light" charset="0"/>
                  <a:cs typeface="Helvetica Light" charset="0"/>
                  <a:sym typeface="Wingdings" pitchFamily="2" charset="2"/>
                </a:rPr>
                <a:t>Current SCT active layers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[4,088 modules </a:t>
              </a:r>
              <a:r>
                <a:rPr kumimoji="0" lang="en-CH" sz="1050" b="0" i="0" u="none" strike="noStrike" kern="1200" cap="none" spc="0" normalizeH="0" baseline="0" noProof="0" dirty="0">
                  <a:ln>
                    <a:noFill/>
                  </a:ln>
                  <a:solidFill>
                    <a:srgbClr val="000000">
                      <a:lumMod val="65000"/>
                      <a:lumOff val="35000"/>
                    </a:srgbClr>
                  </a:solidFill>
                  <a:effectLst/>
                  <a:uLnTx/>
                  <a:uFillTx/>
                  <a:latin typeface="Symbol" pitchFamily="2" charset="2"/>
                  <a:ea typeface="Helvetica Light" charset="0"/>
                  <a:cs typeface="Helvetica Light" charset="0"/>
                  <a:sym typeface="Wingdings" pitchFamily="2" charset="2"/>
                </a:rPr>
                <a:t>®</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17,888 (ITk)]</a:t>
              </a:r>
            </a:p>
            <a:p>
              <a:pPr algn="r">
                <a:defRPr/>
              </a:pP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[61 m</a:t>
              </a:r>
              <a:r>
                <a:rPr kumimoji="0" lang="en-CH" sz="1050" b="0" i="0" u="none" strike="noStrike" kern="1200" cap="none" spc="0" normalizeH="0" baseline="3000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2</a:t>
              </a:r>
              <a:r>
                <a:rPr kumimoji="0" lang="en-CH" sz="1050" b="0" i="0" u="none" strike="noStrike" kern="1200" cap="none" spc="0" normalizeH="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silicon</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a:t>
              </a:r>
              <a:r>
                <a:rPr kumimoji="0" lang="en-CH" sz="1050" b="0" i="0" u="none" strike="noStrike" kern="1200" cap="none" spc="0" normalizeH="0" baseline="0" noProof="0" dirty="0">
                  <a:ln>
                    <a:noFill/>
                  </a:ln>
                  <a:solidFill>
                    <a:srgbClr val="000000">
                      <a:lumMod val="65000"/>
                      <a:lumOff val="35000"/>
                    </a:srgbClr>
                  </a:solidFill>
                  <a:effectLst/>
                  <a:uLnTx/>
                  <a:uFillTx/>
                  <a:latin typeface="Symbol" pitchFamily="2" charset="2"/>
                  <a:ea typeface="Helvetica Light" charset="0"/>
                  <a:cs typeface="Helvetica Light" charset="0"/>
                  <a:sym typeface="Wingdings" pitchFamily="2" charset="2"/>
                </a:rPr>
                <a:t>®</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165 m</a:t>
              </a:r>
              <a:r>
                <a:rPr kumimoji="0" lang="en-CH" sz="1050" b="0" i="0" u="none" strike="noStrike" kern="1200" cap="none" spc="0" normalizeH="0" baseline="3000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2</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(ITk)]</a:t>
              </a:r>
            </a:p>
          </p:txBody>
        </p:sp>
        <p:sp>
          <p:nvSpPr>
            <p:cNvPr id="28" name="TextBox 27">
              <a:extLst>
                <a:ext uri="{FF2B5EF4-FFF2-40B4-BE49-F238E27FC236}">
                  <a16:creationId xmlns:a16="http://schemas.microsoft.com/office/drawing/2014/main" id="{E44721D8-1FA8-9AB4-66DE-8813BC84E5AF}"/>
                </a:ext>
              </a:extLst>
            </p:cNvPr>
            <p:cNvSpPr txBox="1"/>
            <p:nvPr/>
          </p:nvSpPr>
          <p:spPr>
            <a:xfrm>
              <a:off x="830654" y="4758923"/>
              <a:ext cx="2018502" cy="600164"/>
            </a:xfrm>
            <a:prstGeom prst="rect">
              <a:avLst/>
            </a:prstGeom>
            <a:solidFill>
              <a:schemeClr val="bg1"/>
            </a:solidFill>
          </p:spPr>
          <p:txBody>
            <a:bodyPr wrap="none" rtlCol="0">
              <a:spAutoFit/>
            </a:bodyPr>
            <a:lstStyle/>
            <a:p>
              <a:pPr marL="0" algn="r">
                <a:spcBef>
                  <a:spcPts val="3000"/>
                </a:spcBef>
              </a:pPr>
              <a:r>
                <a:rPr lang="en-CH" sz="1200" dirty="0">
                  <a:solidFill>
                    <a:schemeClr val="accent6">
                      <a:lumMod val="75000"/>
                    </a:schemeClr>
                  </a:solidFill>
                  <a:latin typeface="Helvetica Light" charset="0"/>
                  <a:ea typeface="Helvetica Light" charset="0"/>
                  <a:cs typeface="Helvetica Light" charset="0"/>
                  <a:sym typeface="Wingdings" pitchFamily="2" charset="2"/>
                </a:rPr>
                <a:t>Current Pixel active layers</a:t>
              </a:r>
            </a:p>
            <a:p>
              <a:pPr marL="0" algn="r"/>
              <a:r>
                <a:rPr lang="en-CH" sz="1050" dirty="0">
                  <a:solidFill>
                    <a:schemeClr val="tx1">
                      <a:lumMod val="65000"/>
                      <a:lumOff val="35000"/>
                    </a:schemeClr>
                  </a:solidFill>
                  <a:latin typeface="Helvetica Light" charset="0"/>
                  <a:ea typeface="Helvetica Light" charset="0"/>
                  <a:cs typeface="Helvetica Light" charset="0"/>
                  <a:sym typeface="Wingdings" pitchFamily="2" charset="2"/>
                </a:rPr>
                <a:t>[2,024 modules </a:t>
              </a:r>
              <a:r>
                <a:rPr lang="en-CH" sz="1050" dirty="0">
                  <a:solidFill>
                    <a:schemeClr val="tx1">
                      <a:lumMod val="65000"/>
                      <a:lumOff val="35000"/>
                    </a:schemeClr>
                  </a:solidFill>
                  <a:latin typeface="Symbol" pitchFamily="2" charset="2"/>
                  <a:ea typeface="Helvetica Light" charset="0"/>
                  <a:cs typeface="Helvetica Light" charset="0"/>
                  <a:sym typeface="Wingdings" pitchFamily="2" charset="2"/>
                </a:rPr>
                <a:t>®</a:t>
              </a:r>
              <a:r>
                <a:rPr lang="en-CH" sz="1050" dirty="0">
                  <a:solidFill>
                    <a:schemeClr val="tx1">
                      <a:lumMod val="65000"/>
                      <a:lumOff val="35000"/>
                    </a:schemeClr>
                  </a:solidFill>
                  <a:latin typeface="Helvetica Light" charset="0"/>
                  <a:ea typeface="Helvetica Light" charset="0"/>
                  <a:cs typeface="Helvetica Light" charset="0"/>
                  <a:sym typeface="Wingdings" pitchFamily="2" charset="2"/>
                </a:rPr>
                <a:t> 8,372 (ITk)]</a:t>
              </a:r>
            </a:p>
            <a:p>
              <a:pPr algn="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[1.7 m</a:t>
              </a:r>
              <a:r>
                <a:rPr kumimoji="0" lang="en-CH" sz="1050" b="0" i="0" u="none" strike="noStrike" kern="1200" cap="none" spc="0" normalizeH="0" baseline="3000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2</a:t>
              </a:r>
              <a:r>
                <a:rPr kumimoji="0" lang="en-CH" sz="1050" b="0" i="0" u="none" strike="noStrike" kern="1200" cap="none" spc="0" normalizeH="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silicon</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a:t>
              </a:r>
              <a:r>
                <a:rPr kumimoji="0" lang="en-CH" sz="1050" b="0" i="0" u="none" strike="noStrike" kern="1200" cap="none" spc="0" normalizeH="0" baseline="0" noProof="0" dirty="0">
                  <a:ln>
                    <a:noFill/>
                  </a:ln>
                  <a:solidFill>
                    <a:srgbClr val="000000">
                      <a:lumMod val="65000"/>
                      <a:lumOff val="35000"/>
                    </a:srgbClr>
                  </a:solidFill>
                  <a:effectLst/>
                  <a:uLnTx/>
                  <a:uFillTx/>
                  <a:latin typeface="Symbol" pitchFamily="2" charset="2"/>
                  <a:ea typeface="Helvetica Light" charset="0"/>
                  <a:cs typeface="Helvetica Light" charset="0"/>
                  <a:sym typeface="Wingdings" pitchFamily="2" charset="2"/>
                </a:rPr>
                <a:t>®</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13 m</a:t>
              </a:r>
              <a:r>
                <a:rPr kumimoji="0" lang="en-CH" sz="1050" b="0" i="0" u="none" strike="noStrike" kern="1200" cap="none" spc="0" normalizeH="0" baseline="3000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2</a:t>
              </a:r>
              <a:r>
                <a:rPr kumimoji="0" lang="en-CH" sz="1050" b="0" i="0" u="none" strike="noStrike" kern="1200" cap="none" spc="0" normalizeH="0" baseline="0" noProof="0" dirty="0">
                  <a:ln>
                    <a:noFill/>
                  </a:ln>
                  <a:solidFill>
                    <a:srgbClr val="000000">
                      <a:lumMod val="65000"/>
                      <a:lumOff val="35000"/>
                    </a:srgbClr>
                  </a:solidFill>
                  <a:effectLst/>
                  <a:uLnTx/>
                  <a:uFillTx/>
                  <a:latin typeface="Helvetica Light" charset="0"/>
                  <a:ea typeface="Helvetica Light" charset="0"/>
                  <a:cs typeface="Helvetica Light" charset="0"/>
                  <a:sym typeface="Wingdings" pitchFamily="2" charset="2"/>
                </a:rPr>
                <a:t> (ITk)]</a:t>
              </a:r>
            </a:p>
          </p:txBody>
        </p:sp>
        <p:cxnSp>
          <p:nvCxnSpPr>
            <p:cNvPr id="29" name="Straight Connector 28">
              <a:extLst>
                <a:ext uri="{FF2B5EF4-FFF2-40B4-BE49-F238E27FC236}">
                  <a16:creationId xmlns:a16="http://schemas.microsoft.com/office/drawing/2014/main" id="{AE11C41F-7F25-FD4C-AD91-B02014D312D3}"/>
                </a:ext>
              </a:extLst>
            </p:cNvPr>
            <p:cNvCxnSpPr>
              <a:cxnSpLocks/>
              <a:stCxn id="27" idx="3"/>
            </p:cNvCxnSpPr>
            <p:nvPr/>
          </p:nvCxnSpPr>
          <p:spPr>
            <a:xfrm flipV="1">
              <a:off x="2849156" y="3822180"/>
              <a:ext cx="297001" cy="161582"/>
            </a:xfrm>
            <a:prstGeom prst="line">
              <a:avLst/>
            </a:prstGeom>
            <a:ln w="9525">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C78CCAC-5A43-F663-C4BB-DD083C4AB171}"/>
                </a:ext>
              </a:extLst>
            </p:cNvPr>
            <p:cNvCxnSpPr>
              <a:cxnSpLocks/>
              <a:endCxn id="23" idx="1"/>
            </p:cNvCxnSpPr>
            <p:nvPr/>
          </p:nvCxnSpPr>
          <p:spPr>
            <a:xfrm flipV="1">
              <a:off x="2849156" y="4908176"/>
              <a:ext cx="303945" cy="0"/>
            </a:xfrm>
            <a:prstGeom prst="line">
              <a:avLst/>
            </a:prstGeom>
            <a:ln w="9525">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8688CA43-8B00-91E4-C707-BF4F74C9F2D0}"/>
              </a:ext>
            </a:extLst>
          </p:cNvPr>
          <p:cNvGrpSpPr/>
          <p:nvPr/>
        </p:nvGrpSpPr>
        <p:grpSpPr>
          <a:xfrm>
            <a:off x="1739342" y="2374500"/>
            <a:ext cx="1621958" cy="1589656"/>
            <a:chOff x="1472642" y="2247500"/>
            <a:chExt cx="1621958" cy="1589656"/>
          </a:xfrm>
        </p:grpSpPr>
        <p:sp>
          <p:nvSpPr>
            <p:cNvPr id="32" name="Rectangle 31">
              <a:extLst>
                <a:ext uri="{FF2B5EF4-FFF2-40B4-BE49-F238E27FC236}">
                  <a16:creationId xmlns:a16="http://schemas.microsoft.com/office/drawing/2014/main" id="{ED8CCE85-9657-00CF-AAC2-FD8B4F140D09}"/>
                </a:ext>
              </a:extLst>
            </p:cNvPr>
            <p:cNvSpPr>
              <a:spLocks noChangeAspect="1"/>
            </p:cNvSpPr>
            <p:nvPr/>
          </p:nvSpPr>
          <p:spPr>
            <a:xfrm>
              <a:off x="1591067" y="2984348"/>
              <a:ext cx="1440000" cy="180000"/>
            </a:xfrm>
            <a:prstGeom prst="rect">
              <a:avLst/>
            </a:prstGeom>
            <a:solidFill>
              <a:srgbClr val="FFC000"/>
            </a:solidFill>
            <a:ln>
              <a:solidFill>
                <a:schemeClr val="accent6">
                  <a:lumMod val="75000"/>
                </a:schemeClr>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3" name="Rectangle 32">
              <a:extLst>
                <a:ext uri="{FF2B5EF4-FFF2-40B4-BE49-F238E27FC236}">
                  <a16:creationId xmlns:a16="http://schemas.microsoft.com/office/drawing/2014/main" id="{09AFAB27-5FBE-90C7-C49E-B351613384AD}"/>
                </a:ext>
              </a:extLst>
            </p:cNvPr>
            <p:cNvSpPr>
              <a:spLocks noChangeAspect="1"/>
            </p:cNvSpPr>
            <p:nvPr/>
          </p:nvSpPr>
          <p:spPr>
            <a:xfrm>
              <a:off x="1591067" y="3617574"/>
              <a:ext cx="900000" cy="180000"/>
            </a:xfrm>
            <a:prstGeom prst="rect">
              <a:avLst/>
            </a:prstGeom>
            <a:solidFill>
              <a:srgbClr val="FFC000"/>
            </a:solidFill>
            <a:ln>
              <a:solidFill>
                <a:schemeClr val="accent6">
                  <a:lumMod val="75000"/>
                </a:schemeClr>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4" name="Rectangle 33">
              <a:extLst>
                <a:ext uri="{FF2B5EF4-FFF2-40B4-BE49-F238E27FC236}">
                  <a16:creationId xmlns:a16="http://schemas.microsoft.com/office/drawing/2014/main" id="{AB157224-100D-7389-4B2D-1CB27529D30E}"/>
                </a:ext>
              </a:extLst>
            </p:cNvPr>
            <p:cNvSpPr>
              <a:spLocks/>
            </p:cNvSpPr>
            <p:nvPr/>
          </p:nvSpPr>
          <p:spPr>
            <a:xfrm>
              <a:off x="1591067" y="2753289"/>
              <a:ext cx="180000" cy="180000"/>
            </a:xfrm>
            <a:prstGeom prst="rect">
              <a:avLst/>
            </a:prstGeom>
            <a:solidFill>
              <a:srgbClr val="E70000"/>
            </a:solidFill>
            <a:ln>
              <a:solidFill>
                <a:srgbClr val="C0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5" name="Rectangle 34">
              <a:extLst>
                <a:ext uri="{FF2B5EF4-FFF2-40B4-BE49-F238E27FC236}">
                  <a16:creationId xmlns:a16="http://schemas.microsoft.com/office/drawing/2014/main" id="{EC446847-7862-4362-838D-CC709B6C957F}"/>
                </a:ext>
              </a:extLst>
            </p:cNvPr>
            <p:cNvSpPr>
              <a:spLocks/>
            </p:cNvSpPr>
            <p:nvPr/>
          </p:nvSpPr>
          <p:spPr>
            <a:xfrm>
              <a:off x="1591067" y="3482187"/>
              <a:ext cx="360000" cy="90000"/>
            </a:xfrm>
            <a:prstGeom prst="rect">
              <a:avLst/>
            </a:prstGeom>
            <a:solidFill>
              <a:srgbClr val="E70000"/>
            </a:solidFill>
            <a:ln>
              <a:solidFill>
                <a:srgbClr val="C0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6" name="TextBox 35">
              <a:extLst>
                <a:ext uri="{FF2B5EF4-FFF2-40B4-BE49-F238E27FC236}">
                  <a16:creationId xmlns:a16="http://schemas.microsoft.com/office/drawing/2014/main" id="{97D1664C-A142-02D7-9AB7-1442141CD3C4}"/>
                </a:ext>
              </a:extLst>
            </p:cNvPr>
            <p:cNvSpPr txBox="1"/>
            <p:nvPr/>
          </p:nvSpPr>
          <p:spPr>
            <a:xfrm>
              <a:off x="1472642" y="2247500"/>
              <a:ext cx="1596912"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Pixel sensor size (z–ϕ)</a:t>
              </a:r>
            </a:p>
          </p:txBody>
        </p:sp>
        <p:sp>
          <p:nvSpPr>
            <p:cNvPr id="37" name="TextBox 36">
              <a:extLst>
                <a:ext uri="{FF2B5EF4-FFF2-40B4-BE49-F238E27FC236}">
                  <a16:creationId xmlns:a16="http://schemas.microsoft.com/office/drawing/2014/main" id="{C39C5971-BC7E-9136-7609-EC1E8DDD2333}"/>
                </a:ext>
              </a:extLst>
            </p:cNvPr>
            <p:cNvSpPr txBox="1"/>
            <p:nvPr/>
          </p:nvSpPr>
          <p:spPr>
            <a:xfrm>
              <a:off x="1472642" y="2498306"/>
              <a:ext cx="989373"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Outer layers:</a:t>
              </a:r>
            </a:p>
          </p:txBody>
        </p:sp>
        <p:sp>
          <p:nvSpPr>
            <p:cNvPr id="38" name="TextBox 37">
              <a:extLst>
                <a:ext uri="{FF2B5EF4-FFF2-40B4-BE49-F238E27FC236}">
                  <a16:creationId xmlns:a16="http://schemas.microsoft.com/office/drawing/2014/main" id="{07B1BB5A-77A3-F1A3-1639-2CCFC0FF2AD7}"/>
                </a:ext>
              </a:extLst>
            </p:cNvPr>
            <p:cNvSpPr txBox="1"/>
            <p:nvPr/>
          </p:nvSpPr>
          <p:spPr>
            <a:xfrm>
              <a:off x="1494482" y="3228067"/>
              <a:ext cx="1600118" cy="261610"/>
            </a:xfrm>
            <a:prstGeom prst="rect">
              <a:avLst/>
            </a:prstGeom>
            <a:noFill/>
          </p:spPr>
          <p:txBody>
            <a:bodyPr wrap="none" rtlCol="0">
              <a:spAutoFit/>
            </a:bodyPr>
            <a:lstStyle/>
            <a:p>
              <a:pPr marL="0">
                <a:spcBef>
                  <a:spcPts val="3000"/>
                </a:spcBef>
              </a:pPr>
              <a:r>
                <a:rPr lang="en-CH" sz="1100" dirty="0">
                  <a:solidFill>
                    <a:prstClr val="black"/>
                  </a:solidFill>
                  <a:latin typeface="Helvetica Light" charset="0"/>
                  <a:ea typeface="Helvetica Light" charset="0"/>
                  <a:cs typeface="Helvetica Light" charset="0"/>
                  <a:sym typeface="Wingdings" pitchFamily="2" charset="2"/>
                </a:rPr>
                <a:t>Innermost barrel layer:</a:t>
              </a:r>
            </a:p>
          </p:txBody>
        </p:sp>
        <p:sp>
          <p:nvSpPr>
            <p:cNvPr id="39" name="TextBox 38">
              <a:extLst>
                <a:ext uri="{FF2B5EF4-FFF2-40B4-BE49-F238E27FC236}">
                  <a16:creationId xmlns:a16="http://schemas.microsoft.com/office/drawing/2014/main" id="{36E13367-4556-EDE6-4DC6-D2197F46A2BF}"/>
                </a:ext>
              </a:extLst>
            </p:cNvPr>
            <p:cNvSpPr txBox="1"/>
            <p:nvPr/>
          </p:nvSpPr>
          <p:spPr>
            <a:xfrm>
              <a:off x="1735990" y="2730407"/>
              <a:ext cx="614271" cy="230832"/>
            </a:xfrm>
            <a:prstGeom prst="rect">
              <a:avLst/>
            </a:prstGeom>
            <a:noFill/>
          </p:spPr>
          <p:txBody>
            <a:bodyPr wrap="none" rtlCol="0">
              <a:spAutoFit/>
            </a:bodyPr>
            <a:lstStyle/>
            <a:p>
              <a:pPr marL="0">
                <a:spcBef>
                  <a:spcPts val="3000"/>
                </a:spcBef>
              </a:pPr>
              <a:r>
                <a:rPr lang="en-CH" sz="900" dirty="0">
                  <a:solidFill>
                    <a:srgbClr val="E70000"/>
                  </a:solidFill>
                  <a:latin typeface="Helvetica Light" charset="0"/>
                  <a:ea typeface="Helvetica Light" charset="0"/>
                  <a:cs typeface="Helvetica Light" charset="0"/>
                  <a:sym typeface="Wingdings" pitchFamily="2" charset="2"/>
                </a:rPr>
                <a:t>ITk Pixel</a:t>
              </a:r>
            </a:p>
          </p:txBody>
        </p:sp>
        <p:sp>
          <p:nvSpPr>
            <p:cNvPr id="40" name="TextBox 39">
              <a:extLst>
                <a:ext uri="{FF2B5EF4-FFF2-40B4-BE49-F238E27FC236}">
                  <a16:creationId xmlns:a16="http://schemas.microsoft.com/office/drawing/2014/main" id="{54F253A9-4DAD-93D8-533D-D87B63ECDC79}"/>
                </a:ext>
              </a:extLst>
            </p:cNvPr>
            <p:cNvSpPr txBox="1"/>
            <p:nvPr/>
          </p:nvSpPr>
          <p:spPr>
            <a:xfrm>
              <a:off x="1913537" y="3415358"/>
              <a:ext cx="851515" cy="230832"/>
            </a:xfrm>
            <a:prstGeom prst="rect">
              <a:avLst/>
            </a:prstGeom>
            <a:noFill/>
          </p:spPr>
          <p:txBody>
            <a:bodyPr wrap="none" rtlCol="0">
              <a:spAutoFit/>
            </a:bodyPr>
            <a:lstStyle/>
            <a:p>
              <a:pPr marL="0">
                <a:spcBef>
                  <a:spcPts val="3000"/>
                </a:spcBef>
              </a:pPr>
              <a:r>
                <a:rPr lang="en-CH" sz="900" dirty="0">
                  <a:solidFill>
                    <a:srgbClr val="E70000"/>
                  </a:solidFill>
                  <a:latin typeface="Helvetica Light" charset="0"/>
                  <a:ea typeface="Helvetica Light" charset="0"/>
                  <a:cs typeface="Helvetica Light" charset="0"/>
                  <a:sym typeface="Wingdings" pitchFamily="2" charset="2"/>
                </a:rPr>
                <a:t>ITk Pixel (L0)</a:t>
              </a:r>
            </a:p>
          </p:txBody>
        </p:sp>
        <p:sp>
          <p:nvSpPr>
            <p:cNvPr id="41" name="TextBox 40">
              <a:extLst>
                <a:ext uri="{FF2B5EF4-FFF2-40B4-BE49-F238E27FC236}">
                  <a16:creationId xmlns:a16="http://schemas.microsoft.com/office/drawing/2014/main" id="{AD6AD724-AFF0-2857-7646-44453F4B9F67}"/>
                </a:ext>
              </a:extLst>
            </p:cNvPr>
            <p:cNvSpPr txBox="1"/>
            <p:nvPr/>
          </p:nvSpPr>
          <p:spPr>
            <a:xfrm>
              <a:off x="1525309" y="2971185"/>
              <a:ext cx="877163" cy="230832"/>
            </a:xfrm>
            <a:prstGeom prst="rect">
              <a:avLst/>
            </a:prstGeom>
            <a:noFill/>
          </p:spPr>
          <p:txBody>
            <a:bodyPr wrap="none" rtlCol="0">
              <a:spAutoFit/>
            </a:bodyPr>
            <a:lstStyle/>
            <a:p>
              <a:pPr marL="0">
                <a:spcBef>
                  <a:spcPts val="3000"/>
                </a:spcBef>
              </a:pPr>
              <a:r>
                <a:rPr lang="en-CH" sz="900" dirty="0">
                  <a:solidFill>
                    <a:schemeClr val="accent6">
                      <a:lumMod val="50000"/>
                    </a:schemeClr>
                  </a:solidFill>
                  <a:latin typeface="Helvetica Light" charset="0"/>
                  <a:ea typeface="Helvetica Light" charset="0"/>
                  <a:cs typeface="Helvetica Light" charset="0"/>
                  <a:sym typeface="Wingdings" pitchFamily="2" charset="2"/>
                </a:rPr>
                <a:t>Current Pixel </a:t>
              </a:r>
            </a:p>
          </p:txBody>
        </p:sp>
        <p:sp>
          <p:nvSpPr>
            <p:cNvPr id="42" name="TextBox 41">
              <a:extLst>
                <a:ext uri="{FF2B5EF4-FFF2-40B4-BE49-F238E27FC236}">
                  <a16:creationId xmlns:a16="http://schemas.microsoft.com/office/drawing/2014/main" id="{E7967B59-8303-388C-A84E-AC13EA9DC3C3}"/>
                </a:ext>
              </a:extLst>
            </p:cNvPr>
            <p:cNvSpPr txBox="1"/>
            <p:nvPr/>
          </p:nvSpPr>
          <p:spPr>
            <a:xfrm>
              <a:off x="1525309" y="3606324"/>
              <a:ext cx="806631" cy="230832"/>
            </a:xfrm>
            <a:prstGeom prst="rect">
              <a:avLst/>
            </a:prstGeom>
            <a:noFill/>
          </p:spPr>
          <p:txBody>
            <a:bodyPr wrap="none" rtlCol="0">
              <a:spAutoFit/>
            </a:bodyPr>
            <a:lstStyle/>
            <a:p>
              <a:pPr marL="0">
                <a:spcBef>
                  <a:spcPts val="3000"/>
                </a:spcBef>
              </a:pPr>
              <a:r>
                <a:rPr lang="en-CH" sz="900" dirty="0">
                  <a:solidFill>
                    <a:schemeClr val="accent6">
                      <a:lumMod val="50000"/>
                    </a:schemeClr>
                  </a:solidFill>
                  <a:latin typeface="Helvetica Light" charset="0"/>
                  <a:ea typeface="Helvetica Light" charset="0"/>
                  <a:cs typeface="Helvetica Light" charset="0"/>
                  <a:sym typeface="Wingdings" pitchFamily="2" charset="2"/>
                </a:rPr>
                <a:t>Current IBL </a:t>
              </a:r>
            </a:p>
          </p:txBody>
        </p:sp>
      </p:grpSp>
      <p:sp>
        <p:nvSpPr>
          <p:cNvPr id="43" name="TextBox 42">
            <a:extLst>
              <a:ext uri="{FF2B5EF4-FFF2-40B4-BE49-F238E27FC236}">
                <a16:creationId xmlns:a16="http://schemas.microsoft.com/office/drawing/2014/main" id="{6A369F80-1C28-9A1A-0B12-1ED782589402}"/>
              </a:ext>
            </a:extLst>
          </p:cNvPr>
          <p:cNvSpPr txBox="1"/>
          <p:nvPr/>
        </p:nvSpPr>
        <p:spPr>
          <a:xfrm>
            <a:off x="1698562" y="6189948"/>
            <a:ext cx="6409127" cy="276999"/>
          </a:xfrm>
          <a:prstGeom prst="rect">
            <a:avLst/>
          </a:prstGeom>
          <a:noFill/>
        </p:spPr>
        <p:txBody>
          <a:bodyPr wrap="none"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ITk: ~13 hits in barrel (incl. 2 hits per Strip module), minimum ~9 Pixel hits in forward region</a:t>
            </a:r>
          </a:p>
        </p:txBody>
      </p:sp>
      <p:sp>
        <p:nvSpPr>
          <p:cNvPr id="44" name="Slide Number Placeholder 1">
            <a:extLst>
              <a:ext uri="{FF2B5EF4-FFF2-40B4-BE49-F238E27FC236}">
                <a16:creationId xmlns:a16="http://schemas.microsoft.com/office/drawing/2014/main" id="{E9DB4E35-9815-56C9-CB92-281735EDC51D}"/>
              </a:ext>
            </a:extLst>
          </p:cNvPr>
          <p:cNvSpPr>
            <a:spLocks noGrp="1"/>
          </p:cNvSpPr>
          <p:nvPr>
            <p:ph type="sldNum" sz="quarter" idx="4"/>
          </p:nvPr>
        </p:nvSpPr>
        <p:spPr>
          <a:xfrm>
            <a:off x="9329563" y="6545798"/>
            <a:ext cx="2844800" cy="365125"/>
          </a:xfrm>
        </p:spPr>
        <p:txBody>
          <a:bodyPr/>
          <a:lstStyle/>
          <a:p>
            <a:pPr>
              <a:defRPr/>
            </a:pPr>
            <a:fld id="{611C2F03-9E95-40C9-A99F-3C4F7EE8CF2A}" type="slidenum">
              <a:rPr lang="en-GB" smtClean="0"/>
              <a:pPr>
                <a:defRPr/>
              </a:pPr>
              <a:t>52</a:t>
            </a:fld>
            <a:endParaRPr lang="en-GB"/>
          </a:p>
        </p:txBody>
      </p:sp>
    </p:spTree>
    <p:extLst>
      <p:ext uri="{BB962C8B-B14F-4D97-AF65-F5344CB8AC3E}">
        <p14:creationId xmlns:p14="http://schemas.microsoft.com/office/powerpoint/2010/main" val="1169941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39CE40-B208-3E5E-7285-5A3E3795084E}"/>
              </a:ext>
            </a:extLst>
          </p:cNvPr>
          <p:cNvSpPr/>
          <p:nvPr/>
        </p:nvSpPr>
        <p:spPr>
          <a:xfrm>
            <a:off x="0" y="-15735"/>
            <a:ext cx="12192000" cy="6926658"/>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DE9B8615-F43A-B161-427A-58DC71EB8156}"/>
              </a:ext>
            </a:extLst>
          </p:cNvPr>
          <p:cNvSpPr>
            <a:spLocks noGrp="1"/>
          </p:cNvSpPr>
          <p:nvPr>
            <p:ph type="sldNum" sz="quarter" idx="4"/>
          </p:nvPr>
        </p:nvSpPr>
        <p:spPr/>
        <p:txBody>
          <a:bodyPr/>
          <a:lstStyle/>
          <a:p>
            <a:pPr>
              <a:defRPr/>
            </a:pPr>
            <a:fld id="{611C2F03-9E95-40C9-A99F-3C4F7EE8CF2A}" type="slidenum">
              <a:rPr lang="en-GB" smtClean="0"/>
              <a:pPr>
                <a:defRPr/>
              </a:pPr>
              <a:t>53</a:t>
            </a:fld>
            <a:endParaRPr lang="en-GB" dirty="0"/>
          </a:p>
        </p:txBody>
      </p:sp>
      <p:pic>
        <p:nvPicPr>
          <p:cNvPr id="50178" name="Picture 2">
            <a:extLst>
              <a:ext uri="{FF2B5EF4-FFF2-40B4-BE49-F238E27FC236}">
                <a16:creationId xmlns:a16="http://schemas.microsoft.com/office/drawing/2014/main" id="{440B24A3-05C3-3A19-91D4-4E1944D25C86}"/>
              </a:ext>
            </a:extLst>
          </p:cNvPr>
          <p:cNvPicPr>
            <a:picLocks noChangeAspect="1" noChangeArrowheads="1"/>
          </p:cNvPicPr>
          <p:nvPr/>
        </p:nvPicPr>
        <p:blipFill rotWithShape="1">
          <a:blip r:embed="rId2"/>
          <a:srcRect t="654" r="853" b="628"/>
          <a:stretch/>
        </p:blipFill>
        <p:spPr bwMode="auto">
          <a:xfrm>
            <a:off x="-7418" y="-15735"/>
            <a:ext cx="11641260" cy="69266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B4925F-D878-72AD-EC79-109D27A438B7}"/>
              </a:ext>
            </a:extLst>
          </p:cNvPr>
          <p:cNvSpPr/>
          <p:nvPr/>
        </p:nvSpPr>
        <p:spPr>
          <a:xfrm>
            <a:off x="9274970" y="45034"/>
            <a:ext cx="184731" cy="338554"/>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8" name="Rectangle 7">
            <a:extLst>
              <a:ext uri="{FF2B5EF4-FFF2-40B4-BE49-F238E27FC236}">
                <a16:creationId xmlns:a16="http://schemas.microsoft.com/office/drawing/2014/main" id="{0BF2DE5D-2584-5EB4-51C0-72C13EC6DD2E}"/>
              </a:ext>
            </a:extLst>
          </p:cNvPr>
          <p:cNvSpPr/>
          <p:nvPr/>
        </p:nvSpPr>
        <p:spPr>
          <a:xfrm>
            <a:off x="8915400" y="-14289"/>
            <a:ext cx="2697480" cy="457201"/>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DA95C2C2-D8A6-53F7-F6BB-873D91D2E494}"/>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370699" y="165100"/>
            <a:ext cx="1717645" cy="748913"/>
          </a:xfrm>
          <a:prstGeom prst="rect">
            <a:avLst/>
          </a:prstGeom>
        </p:spPr>
      </p:pic>
      <p:sp>
        <p:nvSpPr>
          <p:cNvPr id="7" name="TextBox 6">
            <a:extLst>
              <a:ext uri="{FF2B5EF4-FFF2-40B4-BE49-F238E27FC236}">
                <a16:creationId xmlns:a16="http://schemas.microsoft.com/office/drawing/2014/main" id="{1290E021-642D-30CB-E9DE-7ACFB1E422C4}"/>
              </a:ext>
            </a:extLst>
          </p:cNvPr>
          <p:cNvSpPr txBox="1"/>
          <p:nvPr/>
        </p:nvSpPr>
        <p:spPr>
          <a:xfrm>
            <a:off x="4760119" y="6505056"/>
            <a:ext cx="3193503" cy="276999"/>
          </a:xfrm>
          <a:prstGeom prst="rect">
            <a:avLst/>
          </a:prstGeom>
          <a:noFill/>
        </p:spPr>
        <p:txBody>
          <a:bodyPr wrap="none" rtlCol="0">
            <a:spAutoFit/>
          </a:bodyPr>
          <a:lstStyle/>
          <a:p>
            <a:pPr>
              <a:spcBef>
                <a:spcPts val="3000"/>
              </a:spcBef>
            </a:pPr>
            <a:r>
              <a:rPr lang="en-CH" sz="1200" dirty="0">
                <a:solidFill>
                  <a:schemeClr val="bg1"/>
                </a:solidFill>
                <a:latin typeface="Helvetica Light" charset="0"/>
                <a:ea typeface="Helvetica Light" charset="0"/>
                <a:cs typeface="Helvetica Light" charset="0"/>
                <a:sym typeface="Wingdings" pitchFamily="2" charset="2"/>
              </a:rPr>
              <a:t>ATLAS new silicon inner tracker (simulation)</a:t>
            </a:r>
          </a:p>
        </p:txBody>
      </p:sp>
      <p:sp>
        <p:nvSpPr>
          <p:cNvPr id="4" name="TextBox 3">
            <a:extLst>
              <a:ext uri="{FF2B5EF4-FFF2-40B4-BE49-F238E27FC236}">
                <a16:creationId xmlns:a16="http://schemas.microsoft.com/office/drawing/2014/main" id="{E7751BDA-E78E-4285-D925-DA602E3D8A03}"/>
              </a:ext>
            </a:extLst>
          </p:cNvPr>
          <p:cNvSpPr txBox="1"/>
          <p:nvPr/>
        </p:nvSpPr>
        <p:spPr>
          <a:xfrm>
            <a:off x="0" y="242044"/>
            <a:ext cx="7184571"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The all-new ATLAS Inner Tracker</a:t>
            </a:r>
            <a:endParaRPr lang="en-US" sz="2800" dirty="0">
              <a:solidFill>
                <a:schemeClr val="bg1"/>
              </a:solidFill>
              <a:latin typeface="Helvetica Light" pitchFamily="2" charset="0"/>
              <a:ea typeface="Trebuchet MS" pitchFamily="-84" charset="0"/>
              <a:cs typeface="Helvetica Light"/>
            </a:endParaRPr>
          </a:p>
        </p:txBody>
      </p:sp>
    </p:spTree>
    <p:extLst>
      <p:ext uri="{BB962C8B-B14F-4D97-AF65-F5344CB8AC3E}">
        <p14:creationId xmlns:p14="http://schemas.microsoft.com/office/powerpoint/2010/main" val="115291653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45433-396B-2BC9-F201-5FA179DAF66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3F40FE2-B2F7-3DBA-9605-21AB641E07B9}"/>
              </a:ext>
            </a:extLst>
          </p:cNvPr>
          <p:cNvSpPr/>
          <p:nvPr/>
        </p:nvSpPr>
        <p:spPr>
          <a:xfrm>
            <a:off x="0" y="-15735"/>
            <a:ext cx="12192000" cy="6926658"/>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22CA1D4B-A07C-11A7-F2E1-F1CB1E3752C9}"/>
              </a:ext>
            </a:extLst>
          </p:cNvPr>
          <p:cNvSpPr>
            <a:spLocks noGrp="1"/>
          </p:cNvSpPr>
          <p:nvPr>
            <p:ph type="sldNum" sz="quarter" idx="4"/>
          </p:nvPr>
        </p:nvSpPr>
        <p:spPr/>
        <p:txBody>
          <a:bodyPr/>
          <a:lstStyle/>
          <a:p>
            <a:pPr>
              <a:defRPr/>
            </a:pPr>
            <a:fld id="{611C2F03-9E95-40C9-A99F-3C4F7EE8CF2A}" type="slidenum">
              <a:rPr lang="en-GB" smtClean="0"/>
              <a:pPr>
                <a:defRPr/>
              </a:pPr>
              <a:t>54</a:t>
            </a:fld>
            <a:endParaRPr lang="en-GB" dirty="0"/>
          </a:p>
        </p:txBody>
      </p:sp>
      <p:pic>
        <p:nvPicPr>
          <p:cNvPr id="50178" name="Picture 2">
            <a:extLst>
              <a:ext uri="{FF2B5EF4-FFF2-40B4-BE49-F238E27FC236}">
                <a16:creationId xmlns:a16="http://schemas.microsoft.com/office/drawing/2014/main" id="{FDFE6FB6-668B-1215-FF16-24B8F213B4F9}"/>
              </a:ext>
            </a:extLst>
          </p:cNvPr>
          <p:cNvPicPr>
            <a:picLocks noChangeAspect="1" noChangeArrowheads="1"/>
          </p:cNvPicPr>
          <p:nvPr/>
        </p:nvPicPr>
        <p:blipFill rotWithShape="1">
          <a:blip r:embed="rId2"/>
          <a:srcRect t="654" r="853" b="628"/>
          <a:stretch/>
        </p:blipFill>
        <p:spPr bwMode="auto">
          <a:xfrm>
            <a:off x="-7418" y="-15735"/>
            <a:ext cx="11641260" cy="69266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779F77-DBF9-857C-DCA1-72A06AEB8498}"/>
              </a:ext>
            </a:extLst>
          </p:cNvPr>
          <p:cNvSpPr/>
          <p:nvPr/>
        </p:nvSpPr>
        <p:spPr>
          <a:xfrm>
            <a:off x="9274970" y="45034"/>
            <a:ext cx="184731" cy="338554"/>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8" name="Rectangle 7">
            <a:extLst>
              <a:ext uri="{FF2B5EF4-FFF2-40B4-BE49-F238E27FC236}">
                <a16:creationId xmlns:a16="http://schemas.microsoft.com/office/drawing/2014/main" id="{D5456710-6D99-0928-F749-0FD6F2065565}"/>
              </a:ext>
            </a:extLst>
          </p:cNvPr>
          <p:cNvSpPr/>
          <p:nvPr/>
        </p:nvSpPr>
        <p:spPr>
          <a:xfrm>
            <a:off x="8915400" y="-14289"/>
            <a:ext cx="2697480" cy="457201"/>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1DFABA47-A8FB-3FF8-1F70-3F31E13D46DC}"/>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370699" y="165100"/>
            <a:ext cx="1717645" cy="748913"/>
          </a:xfrm>
          <a:prstGeom prst="rect">
            <a:avLst/>
          </a:prstGeom>
        </p:spPr>
      </p:pic>
      <p:sp>
        <p:nvSpPr>
          <p:cNvPr id="4" name="TextBox 3">
            <a:extLst>
              <a:ext uri="{FF2B5EF4-FFF2-40B4-BE49-F238E27FC236}">
                <a16:creationId xmlns:a16="http://schemas.microsoft.com/office/drawing/2014/main" id="{9E279451-16A3-23A8-953C-BCC14DA4698C}"/>
              </a:ext>
            </a:extLst>
          </p:cNvPr>
          <p:cNvSpPr txBox="1"/>
          <p:nvPr/>
        </p:nvSpPr>
        <p:spPr>
          <a:xfrm>
            <a:off x="0" y="242044"/>
            <a:ext cx="7184571"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The all-new ATLAS Inner Tracker</a:t>
            </a:r>
            <a:endParaRPr lang="en-US" sz="2800" dirty="0">
              <a:solidFill>
                <a:schemeClr val="bg1"/>
              </a:solidFill>
              <a:latin typeface="Helvetica Light" pitchFamily="2" charset="0"/>
              <a:ea typeface="Trebuchet MS" pitchFamily="-84" charset="0"/>
              <a:cs typeface="Helvetica Light"/>
            </a:endParaRPr>
          </a:p>
        </p:txBody>
      </p:sp>
      <p:sp>
        <p:nvSpPr>
          <p:cNvPr id="9" name="Rounded Rectangle 8">
            <a:extLst>
              <a:ext uri="{FF2B5EF4-FFF2-40B4-BE49-F238E27FC236}">
                <a16:creationId xmlns:a16="http://schemas.microsoft.com/office/drawing/2014/main" id="{71A98AB9-5188-2E8B-F871-B4B51B642448}"/>
              </a:ext>
            </a:extLst>
          </p:cNvPr>
          <p:cNvSpPr/>
          <p:nvPr/>
        </p:nvSpPr>
        <p:spPr>
          <a:xfrm>
            <a:off x="4544610" y="5951924"/>
            <a:ext cx="2915882" cy="451009"/>
          </a:xfrm>
          <a:prstGeom prst="roundRect">
            <a:avLst/>
          </a:prstGeom>
          <a:solidFill>
            <a:srgbClr val="CFF0F4"/>
          </a:solidFill>
          <a:ln>
            <a:solidFill>
              <a:schemeClr val="tx2">
                <a:lumMod val="75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542F16D8-6ED7-7B86-2474-42326157253B}"/>
                  </a:ext>
                </a:extLst>
              </p:cNvPr>
              <p:cNvSpPr txBox="1"/>
              <p:nvPr/>
            </p:nvSpPr>
            <p:spPr>
              <a:xfrm>
                <a:off x="4658799" y="5992036"/>
                <a:ext cx="2677001"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i="1" dirty="0" smtClean="0">
                          <a:solidFill>
                            <a:schemeClr val="tx1"/>
                          </a:solidFill>
                          <a:latin typeface="Cambria Math" panose="02040503050406030204" pitchFamily="18" charset="0"/>
                          <a:ea typeface="Cambria Math" panose="02040503050406030204" pitchFamily="18" charset="0"/>
                        </a:rPr>
                        <m:t>𝑉</m:t>
                      </m:r>
                      <m:d>
                        <m:dPr>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r>
                        <a:rPr lang="en-US" b="0" i="1" dirty="0" smtClean="0">
                          <a:solidFill>
                            <a:schemeClr val="tx1"/>
                          </a:solidFill>
                          <a:latin typeface="Cambria Math" panose="02040503050406030204" pitchFamily="18" charset="0"/>
                          <a:ea typeface="Cambria Math" panose="02040503050406030204" pitchFamily="18" charset="0"/>
                        </a:rPr>
                        <m:t>=−</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r>
                            <a:rPr lang="en-US" i="1" dirty="0">
                              <a:solidFill>
                                <a:schemeClr val="tx1"/>
                              </a:solidFill>
                              <a:latin typeface="Cambria Math" panose="02040503050406030204" pitchFamily="18" charset="0"/>
                              <a:ea typeface="Cambria Math" panose="02040503050406030204" pitchFamily="18" charset="0"/>
                            </a:rPr>
                            <m:t>𝜇</m:t>
                          </m:r>
                        </m:e>
                        <m:sup>
                          <m:r>
                            <a:rPr lang="en-US" b="0" i="1" dirty="0" smtClean="0">
                              <a:solidFill>
                                <a:schemeClr val="tx1"/>
                              </a:solidFill>
                              <a:latin typeface="Cambria Math" panose="02040503050406030204" pitchFamily="18" charset="0"/>
                              <a:ea typeface="Cambria Math" panose="02040503050406030204" pitchFamily="18" charset="0"/>
                            </a:rPr>
                            <m:t>2</m:t>
                          </m:r>
                        </m:sup>
                      </m:sSup>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dirty="0">
                                  <a:solidFill>
                                    <a:schemeClr val="tx1"/>
                                  </a:solidFill>
                                  <a:latin typeface="Cambria Math" panose="02040503050406030204" pitchFamily="18" charset="0"/>
                                  <a:ea typeface="Cambria Math" panose="02040503050406030204" pitchFamily="18" charset="0"/>
                                </a:rPr>
                              </m:ctrlPr>
                            </m:dPr>
                            <m:e>
                              <m:r>
                                <a:rPr lang="en-US" i="1" dirty="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2</m:t>
                          </m:r>
                        </m:sup>
                      </m:sSup>
                      <m:r>
                        <a:rPr lang="en-US" b="0" i="1" dirty="0" smtClean="0">
                          <a:solidFill>
                            <a:schemeClr val="tx1"/>
                          </a:solidFill>
                          <a:latin typeface="Cambria Math" panose="02040503050406030204" pitchFamily="18" charset="0"/>
                          <a:ea typeface="Cambria Math" panose="02040503050406030204" pitchFamily="18" charset="0"/>
                        </a:rPr>
                        <m:t>+</m:t>
                      </m:r>
                      <m:r>
                        <a:rPr lang="en-US" b="1" i="1" dirty="0" smtClean="0">
                          <a:solidFill>
                            <a:srgbClr val="E70000"/>
                          </a:solidFill>
                          <a:latin typeface="Cambria Math" panose="02040503050406030204" pitchFamily="18" charset="0"/>
                          <a:ea typeface="Cambria Math" panose="02040503050406030204" pitchFamily="18" charset="0"/>
                        </a:rPr>
                        <m:t>𝝀</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4</m:t>
                          </m:r>
                        </m:sup>
                      </m:sSup>
                    </m:oMath>
                  </m:oMathPara>
                </a14:m>
                <a:endParaRPr lang="en-GB" dirty="0">
                  <a:solidFill>
                    <a:schemeClr val="tx1"/>
                  </a:solidFill>
                  <a:latin typeface="Chalkduster"/>
                  <a:cs typeface="Chalkduster"/>
                </a:endParaRPr>
              </a:p>
            </p:txBody>
          </p:sp>
        </mc:Choice>
        <mc:Fallback>
          <p:sp>
            <p:nvSpPr>
              <p:cNvPr id="10" name="TextBox 9">
                <a:extLst>
                  <a:ext uri="{FF2B5EF4-FFF2-40B4-BE49-F238E27FC236}">
                    <a16:creationId xmlns:a16="http://schemas.microsoft.com/office/drawing/2014/main" id="{542F16D8-6ED7-7B86-2474-42326157253B}"/>
                  </a:ext>
                </a:extLst>
              </p:cNvPr>
              <p:cNvSpPr txBox="1">
                <a:spLocks noRot="1" noChangeAspect="1" noMove="1" noResize="1" noEditPoints="1" noAdjustHandles="1" noChangeArrowheads="1" noChangeShapeType="1" noTextEdit="1"/>
              </p:cNvSpPr>
              <p:nvPr/>
            </p:nvSpPr>
            <p:spPr>
              <a:xfrm>
                <a:off x="4658799" y="5992036"/>
                <a:ext cx="2677001" cy="369332"/>
              </a:xfrm>
              <a:prstGeom prst="rect">
                <a:avLst/>
              </a:prstGeom>
              <a:blipFill>
                <a:blip r:embed="rId4"/>
                <a:stretch>
                  <a:fillRect b="-9677"/>
                </a:stretch>
              </a:blipFill>
            </p:spPr>
            <p:txBody>
              <a:bodyPr/>
              <a:lstStyle/>
              <a:p>
                <a:r>
                  <a:rPr lang="en-GB">
                    <a:noFill/>
                  </a:rPr>
                  <a:t> </a:t>
                </a:r>
              </a:p>
            </p:txBody>
          </p:sp>
        </mc:Fallback>
      </mc:AlternateContent>
      <p:grpSp>
        <p:nvGrpSpPr>
          <p:cNvPr id="11" name="Group 10">
            <a:extLst>
              <a:ext uri="{FF2B5EF4-FFF2-40B4-BE49-F238E27FC236}">
                <a16:creationId xmlns:a16="http://schemas.microsoft.com/office/drawing/2014/main" id="{CF26C0EC-EE9E-C592-0F6A-9711FB2C2EDB}"/>
              </a:ext>
            </a:extLst>
          </p:cNvPr>
          <p:cNvGrpSpPr/>
          <p:nvPr/>
        </p:nvGrpSpPr>
        <p:grpSpPr>
          <a:xfrm>
            <a:off x="6346066" y="5075685"/>
            <a:ext cx="1988027" cy="1100554"/>
            <a:chOff x="5688501" y="4918808"/>
            <a:chExt cx="1988027" cy="1100554"/>
          </a:xfrm>
        </p:grpSpPr>
        <p:pic>
          <p:nvPicPr>
            <p:cNvPr id="12" name="Picture 11">
              <a:extLst>
                <a:ext uri="{FF2B5EF4-FFF2-40B4-BE49-F238E27FC236}">
                  <a16:creationId xmlns:a16="http://schemas.microsoft.com/office/drawing/2014/main" id="{B3448594-CBA0-7175-DFA3-37C9AC20CB4A}"/>
                </a:ext>
              </a:extLst>
            </p:cNvPr>
            <p:cNvPicPr>
              <a:picLocks noChangeAspect="1"/>
            </p:cNvPicPr>
            <p:nvPr/>
          </p:nvPicPr>
          <p:blipFill>
            <a:blip r:embed="rId5"/>
            <a:stretch>
              <a:fillRect/>
            </a:stretch>
          </p:blipFill>
          <p:spPr>
            <a:xfrm>
              <a:off x="5997299" y="5093690"/>
              <a:ext cx="1387353" cy="765869"/>
            </a:xfrm>
            <a:prstGeom prst="rect">
              <a:avLst/>
            </a:prstGeom>
          </p:spPr>
        </p:pic>
        <p:sp>
          <p:nvSpPr>
            <p:cNvPr id="13" name="Oval 12">
              <a:extLst>
                <a:ext uri="{FF2B5EF4-FFF2-40B4-BE49-F238E27FC236}">
                  <a16:creationId xmlns:a16="http://schemas.microsoft.com/office/drawing/2014/main" id="{91AC9700-0E7A-847D-53D6-94CCB6DFE41D}"/>
                </a:ext>
              </a:extLst>
            </p:cNvPr>
            <p:cNvSpPr/>
            <p:nvPr/>
          </p:nvSpPr>
          <p:spPr>
            <a:xfrm>
              <a:off x="6692900" y="5410200"/>
              <a:ext cx="108000" cy="108000"/>
            </a:xfrm>
            <a:prstGeom prst="ellipse">
              <a:avLst/>
            </a:prstGeom>
            <a:solidFill>
              <a:srgbClr val="E70000"/>
            </a:solidFill>
          </p:spPr>
          <p:txBody>
            <a:bodyPr wrap="non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A902E41-9F35-876C-C432-BA6DD6D006D6}"/>
                    </a:ext>
                  </a:extLst>
                </p:cNvPr>
                <p:cNvSpPr txBox="1"/>
                <p:nvPr/>
              </p:nvSpPr>
              <p:spPr>
                <a:xfrm>
                  <a:off x="6851046" y="5291431"/>
                  <a:ext cx="82548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r>
                          <a:rPr lang="en-US" sz="1600" b="0" i="1" dirty="0" smtClean="0">
                            <a:solidFill>
                              <a:srgbClr val="F1F1F5"/>
                            </a:solidFill>
                            <a:latin typeface="Cambria Math" panose="02040503050406030204" pitchFamily="18" charset="0"/>
                            <a:ea typeface="Cambria Math" panose="02040503050406030204" pitchFamily="18" charset="0"/>
                          </a:rPr>
                          <m:t>6</m:t>
                        </m:r>
                        <m:r>
                          <a:rPr lang="en-GB" sz="1600" b="1" i="1" dirty="0" smtClean="0">
                            <a:solidFill>
                              <a:srgbClr val="E70000"/>
                            </a:solidFill>
                            <a:latin typeface="Cambria Math" panose="02040503050406030204" pitchFamily="18" charset="0"/>
                            <a:ea typeface="Cambria Math" panose="02040503050406030204" pitchFamily="18" charset="0"/>
                          </a:rPr>
                          <m:t>𝝀</m:t>
                        </m:r>
                        <m:r>
                          <a:rPr lang="en-GB" sz="1600" i="1" dirty="0" smtClean="0">
                            <a:solidFill>
                              <a:srgbClr val="F1F1F5"/>
                            </a:solidFill>
                            <a:latin typeface="Cambria Math" panose="02040503050406030204" pitchFamily="18" charset="0"/>
                            <a:ea typeface="Cambria Math" panose="02040503050406030204" pitchFamily="18" charset="0"/>
                          </a:rPr>
                          <m:t>𝜐</m:t>
                        </m:r>
                      </m:oMath>
                    </m:oMathPara>
                  </a14:m>
                  <a:endParaRPr lang="en-GB" sz="2000" dirty="0">
                    <a:solidFill>
                      <a:srgbClr val="F1F1F5"/>
                    </a:solidFill>
                    <a:latin typeface="Chalkduster"/>
                    <a:cs typeface="Chalkduster"/>
                  </a:endParaRPr>
                </a:p>
              </p:txBody>
            </p:sp>
          </mc:Choice>
          <mc:Fallback xmlns="">
            <p:sp>
              <p:nvSpPr>
                <p:cNvPr id="13" name="TextBox 12">
                  <a:extLst>
                    <a:ext uri="{FF2B5EF4-FFF2-40B4-BE49-F238E27FC236}">
                      <a16:creationId xmlns:a16="http://schemas.microsoft.com/office/drawing/2014/main" id="{12411826-1354-4597-630E-47B1FCC90879}"/>
                    </a:ext>
                  </a:extLst>
                </p:cNvPr>
                <p:cNvSpPr txBox="1">
                  <a:spLocks noRot="1" noChangeAspect="1" noMove="1" noResize="1" noEditPoints="1" noAdjustHandles="1" noChangeArrowheads="1" noChangeShapeType="1" noTextEdit="1"/>
                </p:cNvSpPr>
                <p:nvPr/>
              </p:nvSpPr>
              <p:spPr>
                <a:xfrm>
                  <a:off x="6851046" y="5291431"/>
                  <a:ext cx="825482" cy="338554"/>
                </a:xfrm>
                <a:prstGeom prst="rect">
                  <a:avLst/>
                </a:prstGeom>
                <a:blipFill>
                  <a:blip r:embed="rId8"/>
                  <a:stretch>
                    <a:fillRect/>
                  </a:stretch>
                </a:blipFill>
              </p:spPr>
              <p:txBody>
                <a:bodyPr/>
                <a:lstStyle/>
                <a:p>
                  <a:r>
                    <a:rPr lang="en-CH">
                      <a:noFill/>
                    </a:rPr>
                    <a:t> </a:t>
                  </a:r>
                </a:p>
              </p:txBody>
            </p:sp>
          </mc:Fallback>
        </mc:AlternateContent>
        <p:sp>
          <p:nvSpPr>
            <p:cNvPr id="15" name="TextBox 14">
              <a:extLst>
                <a:ext uri="{FF2B5EF4-FFF2-40B4-BE49-F238E27FC236}">
                  <a16:creationId xmlns:a16="http://schemas.microsoft.com/office/drawing/2014/main" id="{9342CB81-5011-D18F-5436-1D8FF03D209E}"/>
                </a:ext>
              </a:extLst>
            </p:cNvPr>
            <p:cNvSpPr txBox="1"/>
            <p:nvPr/>
          </p:nvSpPr>
          <p:spPr>
            <a:xfrm>
              <a:off x="5688501" y="52871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sp>
          <p:nvSpPr>
            <p:cNvPr id="16" name="TextBox 15">
              <a:extLst>
                <a:ext uri="{FF2B5EF4-FFF2-40B4-BE49-F238E27FC236}">
                  <a16:creationId xmlns:a16="http://schemas.microsoft.com/office/drawing/2014/main" id="{4C710DD3-7CAE-D1A0-EFF7-5F9B0F7255CB}"/>
                </a:ext>
              </a:extLst>
            </p:cNvPr>
            <p:cNvSpPr txBox="1"/>
            <p:nvPr/>
          </p:nvSpPr>
          <p:spPr>
            <a:xfrm>
              <a:off x="7339501" y="49188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sp>
          <p:nvSpPr>
            <p:cNvPr id="17" name="TextBox 16">
              <a:extLst>
                <a:ext uri="{FF2B5EF4-FFF2-40B4-BE49-F238E27FC236}">
                  <a16:creationId xmlns:a16="http://schemas.microsoft.com/office/drawing/2014/main" id="{9583DF63-3E44-B282-5E91-E9F79BD9BCF1}"/>
                </a:ext>
              </a:extLst>
            </p:cNvPr>
            <p:cNvSpPr txBox="1"/>
            <p:nvPr/>
          </p:nvSpPr>
          <p:spPr>
            <a:xfrm>
              <a:off x="7339501" y="56808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grpSp>
      <p:grpSp>
        <p:nvGrpSpPr>
          <p:cNvPr id="18" name="Group 17">
            <a:extLst>
              <a:ext uri="{FF2B5EF4-FFF2-40B4-BE49-F238E27FC236}">
                <a16:creationId xmlns:a16="http://schemas.microsoft.com/office/drawing/2014/main" id="{BF77C06B-3676-B17D-7EF8-F9AE9D531E2C}"/>
              </a:ext>
            </a:extLst>
          </p:cNvPr>
          <p:cNvGrpSpPr/>
          <p:nvPr/>
        </p:nvGrpSpPr>
        <p:grpSpPr>
          <a:xfrm>
            <a:off x="6420388" y="870164"/>
            <a:ext cx="4717754" cy="3979571"/>
            <a:chOff x="5763728" y="937851"/>
            <a:chExt cx="4717754" cy="3979571"/>
          </a:xfrm>
        </p:grpSpPr>
        <p:sp>
          <p:nvSpPr>
            <p:cNvPr id="19" name="Rounded Rectangle 18">
              <a:extLst>
                <a:ext uri="{FF2B5EF4-FFF2-40B4-BE49-F238E27FC236}">
                  <a16:creationId xmlns:a16="http://schemas.microsoft.com/office/drawing/2014/main" id="{FA0803BC-F4B7-92F3-EAB2-5A93C5F0EB61}"/>
                </a:ext>
              </a:extLst>
            </p:cNvPr>
            <p:cNvSpPr/>
            <p:nvPr/>
          </p:nvSpPr>
          <p:spPr>
            <a:xfrm>
              <a:off x="5763728" y="937851"/>
              <a:ext cx="4717754" cy="3979571"/>
            </a:xfrm>
            <a:prstGeom prst="roundRect">
              <a:avLst>
                <a:gd name="adj" fmla="val 1780"/>
              </a:avLst>
            </a:prstGeom>
            <a:solidFill>
              <a:schemeClr val="bg1"/>
            </a:solidFill>
            <a:ln w="19050">
              <a:solidFill>
                <a:schemeClr val="bg1">
                  <a:lumMod val="75000"/>
                </a:schemeClr>
              </a:solidFill>
            </a:ln>
          </p:spPr>
          <p:txBody>
            <a:bodyPr wrap="square" rtlCol="0" anchor="ctr">
              <a:spAutoFit/>
            </a:bodyPr>
            <a:lstStyle/>
            <a:p>
              <a:pPr algn="ctr"/>
              <a:endParaRPr lang="en-GB" sz="1600" noProof="0" dirty="0">
                <a:latin typeface="Helvetica Light" charset="0"/>
                <a:ea typeface="Helvetica Light" charset="0"/>
                <a:cs typeface="Helvetica Light" charset="0"/>
              </a:endParaRPr>
            </a:p>
          </p:txBody>
        </p:sp>
        <p:pic>
          <p:nvPicPr>
            <p:cNvPr id="20" name="Picture 19">
              <a:extLst>
                <a:ext uri="{FF2B5EF4-FFF2-40B4-BE49-F238E27FC236}">
                  <a16:creationId xmlns:a16="http://schemas.microsoft.com/office/drawing/2014/main" id="{A6393CED-8395-1508-B0BD-228510BD23C8}"/>
                </a:ext>
              </a:extLst>
            </p:cNvPr>
            <p:cNvPicPr>
              <a:picLocks noChangeAspect="1"/>
            </p:cNvPicPr>
            <p:nvPr/>
          </p:nvPicPr>
          <p:blipFill>
            <a:blip r:embed="rId9"/>
            <a:srcRect/>
            <a:stretch/>
          </p:blipFill>
          <p:spPr>
            <a:xfrm>
              <a:off x="5969149" y="1284589"/>
              <a:ext cx="4255609" cy="3194014"/>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F9B72698-BBB1-98D0-528E-A470476F0BE4}"/>
                    </a:ext>
                  </a:extLst>
                </p:cNvPr>
                <p:cNvSpPr txBox="1"/>
                <p:nvPr/>
              </p:nvSpPr>
              <p:spPr>
                <a:xfrm>
                  <a:off x="6827692" y="4464386"/>
                  <a:ext cx="2808782" cy="279885"/>
                </a:xfrm>
                <a:prstGeom prst="rect">
                  <a:avLst/>
                </a:prstGeom>
                <a:noFill/>
              </p:spPr>
              <p:txBody>
                <a:bodyPr wrap="none" lIns="0" tIns="0" rIns="0" bIns="0" rtlCol="0">
                  <a:spAutoFit/>
                </a:bodyPr>
                <a:lstStyle/>
                <a:p>
                  <a:pPr>
                    <a:spcBef>
                      <a:spcPts val="3000"/>
                    </a:spcBef>
                  </a:pPr>
                  <a14:m>
                    <m:oMath xmlns:m="http://schemas.openxmlformats.org/officeDocument/2006/math">
                      <m:sSub>
                        <m:sSubPr>
                          <m:ctrlPr>
                            <a:rPr lang="en-GB" sz="1600" i="1" noProof="0" smtClean="0">
                              <a:solidFill>
                                <a:srgbClr val="E70000"/>
                              </a:solidFill>
                              <a:latin typeface="Cambria Math" panose="02040503050406030204" pitchFamily="18" charset="0"/>
                              <a:sym typeface="Wingdings" pitchFamily="2" charset="2"/>
                            </a:rPr>
                          </m:ctrlPr>
                        </m:sSubPr>
                        <m:e>
                          <m:r>
                            <a:rPr lang="en-GB"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𝑍</m:t>
                          </m:r>
                        </m:e>
                        <m:sub>
                          <m:r>
                            <a:rPr lang="en-US"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𝐻𝐻</m:t>
                          </m:r>
                          <m:r>
                            <a:rPr lang="en-GB" sz="1600" i="1" noProof="0" smtClean="0">
                              <a:solidFill>
                                <a:srgbClr val="E70000"/>
                              </a:solidFill>
                              <a:latin typeface="Cambria Math" panose="02040503050406030204" pitchFamily="18" charset="0"/>
                              <a:sym typeface="Wingdings" pitchFamily="2" charset="2"/>
                            </a:rPr>
                            <m:t>[</m:t>
                          </m:r>
                          <m:r>
                            <m:rPr>
                              <m:sty m:val="p"/>
                            </m:rPr>
                            <a:rPr lang="en-GB" sz="1600" b="0" i="0" noProof="0" smtClean="0">
                              <a:solidFill>
                                <a:srgbClr val="E70000"/>
                              </a:solidFill>
                              <a:latin typeface="Cambria Math" panose="02040503050406030204" pitchFamily="18" charset="0"/>
                              <a:sym typeface="Wingdings" pitchFamily="2" charset="2"/>
                            </a:rPr>
                            <m:t>SM</m:t>
                          </m:r>
                          <m:r>
                            <a:rPr lang="en-GB" sz="1600" i="1" noProof="0" smtClean="0">
                              <a:solidFill>
                                <a:srgbClr val="E70000"/>
                              </a:solidFill>
                              <a:latin typeface="Cambria Math" panose="02040503050406030204" pitchFamily="18" charset="0"/>
                              <a:sym typeface="Wingdings" pitchFamily="2" charset="2"/>
                            </a:rPr>
                            <m:t>]</m:t>
                          </m:r>
                        </m:sub>
                      </m:sSub>
                      <m:r>
                        <a:rPr lang="en-GB" sz="1600" b="0" i="1" noProof="0" smtClean="0">
                          <a:solidFill>
                            <a:srgbClr val="E70000"/>
                          </a:solidFill>
                          <a:latin typeface="Cambria Math" panose="02040503050406030204" pitchFamily="18" charset="0"/>
                          <a:sym typeface="Wingdings" pitchFamily="2" charset="2"/>
                        </a:rPr>
                        <m:t>=</m:t>
                      </m:r>
                      <m:r>
                        <a:rPr lang="en-US" sz="1600" b="0" i="1" noProof="0" smtClean="0">
                          <a:solidFill>
                            <a:srgbClr val="E70000"/>
                          </a:solidFill>
                          <a:latin typeface="Cambria Math" panose="02040503050406030204" pitchFamily="18" charset="0"/>
                          <a:sym typeface="Wingdings" pitchFamily="2" charset="2"/>
                        </a:rPr>
                        <m:t>7.6</m:t>
                      </m:r>
                      <m:r>
                        <a:rPr lang="en-GB"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𝜎</m:t>
                      </m:r>
                      <m:r>
                        <a:rPr lang="en-US" sz="1600" b="0" i="1" noProof="0" smtClean="0">
                          <a:solidFill>
                            <a:srgbClr val="E70000"/>
                          </a:solidFill>
                          <a:latin typeface="Cambria Math" panose="02040503050406030204" pitchFamily="18" charset="0"/>
                          <a:ea typeface="Cambria Math" panose="02040503050406030204" pitchFamily="18" charset="0"/>
                          <a:sym typeface="Wingdings" pitchFamily="2" charset="2"/>
                        </a:rPr>
                        <m:t>,</m:t>
                      </m:r>
                    </m:oMath>
                  </a14:m>
                  <a:r>
                    <a:rPr lang="en-GB" sz="1600" noProof="0" dirty="0">
                      <a:solidFill>
                        <a:srgbClr val="E70000"/>
                      </a:solidFill>
                      <a:latin typeface="Helvetica Light" charset="0"/>
                      <a:ea typeface="Helvetica Light" charset="0"/>
                      <a:cs typeface="Helvetica Light" charset="0"/>
                      <a:sym typeface="Wingdings" pitchFamily="2" charset="2"/>
                    </a:rPr>
                    <a:t>  </a:t>
                  </a:r>
                  <a14:m>
                    <m:oMath xmlns:m="http://schemas.openxmlformats.org/officeDocument/2006/math">
                      <m:sSub>
                        <m:sSubPr>
                          <m:ctrlPr>
                            <a:rPr lang="en-GB" sz="1600" i="1">
                              <a:solidFill>
                                <a:srgbClr val="E70000"/>
                              </a:solidFill>
                              <a:latin typeface="Cambria Math" panose="02040503050406030204" pitchFamily="18" charset="0"/>
                              <a:sym typeface="Wingdings" pitchFamily="2" charset="2"/>
                            </a:rPr>
                          </m:ctrlPr>
                        </m:sSubPr>
                        <m:e>
                          <m:r>
                            <a:rPr lang="en-GB" sz="1600" i="1">
                              <a:solidFill>
                                <a:srgbClr val="E70000"/>
                              </a:solidFill>
                              <a:latin typeface="Cambria Math" panose="02040503050406030204" pitchFamily="18" charset="0"/>
                              <a:ea typeface="Cambria Math" panose="02040503050406030204" pitchFamily="18" charset="0"/>
                              <a:sym typeface="Wingdings" pitchFamily="2" charset="2"/>
                            </a:rPr>
                            <m:t>𝜅</m:t>
                          </m:r>
                        </m:e>
                        <m:sub>
                          <m:r>
                            <a:rPr lang="en-GB" sz="1600" i="1">
                              <a:solidFill>
                                <a:srgbClr val="E70000"/>
                              </a:solidFill>
                              <a:latin typeface="Cambria Math" panose="02040503050406030204" pitchFamily="18" charset="0"/>
                              <a:ea typeface="Cambria Math" panose="02040503050406030204" pitchFamily="18" charset="0"/>
                              <a:sym typeface="Wingdings" pitchFamily="2" charset="2"/>
                            </a:rPr>
                            <m:t>𝜆</m:t>
                          </m:r>
                          <m:r>
                            <a:rPr lang="en-GB" sz="1600" i="1">
                              <a:solidFill>
                                <a:srgbClr val="E70000"/>
                              </a:solidFill>
                              <a:latin typeface="Cambria Math" panose="02040503050406030204" pitchFamily="18" charset="0"/>
                              <a:sym typeface="Wingdings" pitchFamily="2" charset="2"/>
                            </a:rPr>
                            <m:t>[</m:t>
                          </m:r>
                          <m:r>
                            <m:rPr>
                              <m:sty m:val="p"/>
                            </m:rPr>
                            <a:rPr lang="en-GB" sz="1600">
                              <a:solidFill>
                                <a:srgbClr val="E70000"/>
                              </a:solidFill>
                              <a:latin typeface="Cambria Math" panose="02040503050406030204" pitchFamily="18" charset="0"/>
                              <a:sym typeface="Wingdings" pitchFamily="2" charset="2"/>
                            </a:rPr>
                            <m:t>SM</m:t>
                          </m:r>
                          <m:r>
                            <a:rPr lang="en-GB" sz="1600" i="1">
                              <a:solidFill>
                                <a:srgbClr val="E70000"/>
                              </a:solidFill>
                              <a:latin typeface="Cambria Math" panose="02040503050406030204" pitchFamily="18" charset="0"/>
                              <a:sym typeface="Wingdings" pitchFamily="2" charset="2"/>
                            </a:rPr>
                            <m:t>]</m:t>
                          </m:r>
                        </m:sub>
                      </m:sSub>
                      <m:r>
                        <a:rPr lang="en-GB" sz="1600" i="1">
                          <a:solidFill>
                            <a:srgbClr val="E70000"/>
                          </a:solidFill>
                          <a:latin typeface="Cambria Math" panose="02040503050406030204" pitchFamily="18" charset="0"/>
                          <a:sym typeface="Wingdings" pitchFamily="2" charset="2"/>
                        </a:rPr>
                        <m:t>=</m:t>
                      </m:r>
                      <m:sSubSup>
                        <m:sSubSupPr>
                          <m:ctrlPr>
                            <a:rPr lang="en-GB" sz="1600" i="1">
                              <a:solidFill>
                                <a:srgbClr val="E70000"/>
                              </a:solidFill>
                              <a:latin typeface="Cambria Math" panose="02040503050406030204" pitchFamily="18" charset="0"/>
                              <a:sym typeface="Wingdings" pitchFamily="2" charset="2"/>
                            </a:rPr>
                          </m:ctrlPr>
                        </m:sSubSupPr>
                        <m:e>
                          <m:r>
                            <a:rPr lang="en-GB" sz="1600" i="1">
                              <a:solidFill>
                                <a:srgbClr val="E70000"/>
                              </a:solidFill>
                              <a:latin typeface="Cambria Math" panose="02040503050406030204" pitchFamily="18" charset="0"/>
                              <a:sym typeface="Wingdings" pitchFamily="2" charset="2"/>
                            </a:rPr>
                            <m:t>1</m:t>
                          </m:r>
                        </m:e>
                        <m:sub>
                          <m:r>
                            <a:rPr lang="en-GB" sz="1600" i="1">
                              <a:solidFill>
                                <a:srgbClr val="E70000"/>
                              </a:solidFill>
                              <a:latin typeface="Cambria Math" panose="02040503050406030204" pitchFamily="18" charset="0"/>
                              <a:sym typeface="Wingdings" pitchFamily="2" charset="2"/>
                            </a:rPr>
                            <m:t>−0.</m:t>
                          </m:r>
                          <m:r>
                            <a:rPr lang="en-US" sz="1600" i="1">
                              <a:solidFill>
                                <a:srgbClr val="E70000"/>
                              </a:solidFill>
                              <a:latin typeface="Cambria Math" panose="02040503050406030204" pitchFamily="18" charset="0"/>
                              <a:sym typeface="Wingdings" pitchFamily="2" charset="2"/>
                            </a:rPr>
                            <m:t>26</m:t>
                          </m:r>
                        </m:sub>
                        <m:sup>
                          <m:r>
                            <a:rPr lang="en-GB" sz="1600" i="1">
                              <a:solidFill>
                                <a:srgbClr val="E70000"/>
                              </a:solidFill>
                              <a:latin typeface="Cambria Math" panose="02040503050406030204" pitchFamily="18" charset="0"/>
                              <a:sym typeface="Wingdings" pitchFamily="2" charset="2"/>
                            </a:rPr>
                            <m:t>+0.</m:t>
                          </m:r>
                          <m:r>
                            <a:rPr lang="en-US" sz="1600" i="1">
                              <a:solidFill>
                                <a:srgbClr val="E70000"/>
                              </a:solidFill>
                              <a:latin typeface="Cambria Math" panose="02040503050406030204" pitchFamily="18" charset="0"/>
                              <a:sym typeface="Wingdings" pitchFamily="2" charset="2"/>
                            </a:rPr>
                            <m:t>29</m:t>
                          </m:r>
                        </m:sup>
                      </m:sSubSup>
                    </m:oMath>
                  </a14:m>
                  <a:endParaRPr lang="en-GB" sz="1600" dirty="0">
                    <a:solidFill>
                      <a:srgbClr val="E70000"/>
                    </a:solidFill>
                    <a:latin typeface="Helvetica Light" charset="0"/>
                    <a:ea typeface="Helvetica Light" charset="0"/>
                    <a:cs typeface="Helvetica Light" charset="0"/>
                    <a:sym typeface="Wingdings" pitchFamily="2" charset="2"/>
                  </a:endParaRPr>
                </a:p>
              </p:txBody>
            </p:sp>
          </mc:Choice>
          <mc:Fallback xmlns="">
            <p:sp>
              <p:nvSpPr>
                <p:cNvPr id="19" name="TextBox 18">
                  <a:extLst>
                    <a:ext uri="{FF2B5EF4-FFF2-40B4-BE49-F238E27FC236}">
                      <a16:creationId xmlns:a16="http://schemas.microsoft.com/office/drawing/2014/main" id="{CB244B81-C89C-17AE-BFF0-03804935656C}"/>
                    </a:ext>
                  </a:extLst>
                </p:cNvPr>
                <p:cNvSpPr txBox="1">
                  <a:spLocks noRot="1" noChangeAspect="1" noMove="1" noResize="1" noEditPoints="1" noAdjustHandles="1" noChangeArrowheads="1" noChangeShapeType="1" noTextEdit="1"/>
                </p:cNvSpPr>
                <p:nvPr/>
              </p:nvSpPr>
              <p:spPr>
                <a:xfrm>
                  <a:off x="6827692" y="4464386"/>
                  <a:ext cx="2808782" cy="279885"/>
                </a:xfrm>
                <a:prstGeom prst="rect">
                  <a:avLst/>
                </a:prstGeom>
                <a:blipFill>
                  <a:blip r:embed="rId10"/>
                  <a:stretch>
                    <a:fillRect l="-2703" r="-450" b="-21739"/>
                  </a:stretch>
                </a:blipFill>
              </p:spPr>
              <p:txBody>
                <a:bodyPr/>
                <a:lstStyle/>
                <a:p>
                  <a:r>
                    <a:rPr lang="en-CH">
                      <a:noFill/>
                    </a:rPr>
                    <a:t> </a:t>
                  </a:r>
                </a:p>
              </p:txBody>
            </p:sp>
          </mc:Fallback>
        </mc:AlternateContent>
        <p:sp>
          <p:nvSpPr>
            <p:cNvPr id="22" name="TextBox 21">
              <a:extLst>
                <a:ext uri="{FF2B5EF4-FFF2-40B4-BE49-F238E27FC236}">
                  <a16:creationId xmlns:a16="http://schemas.microsoft.com/office/drawing/2014/main" id="{34BFA166-1CEE-4938-7C69-59461B290A02}"/>
                </a:ext>
              </a:extLst>
            </p:cNvPr>
            <p:cNvSpPr txBox="1"/>
            <p:nvPr/>
          </p:nvSpPr>
          <p:spPr>
            <a:xfrm>
              <a:off x="8112089" y="1143986"/>
              <a:ext cx="2023281" cy="246221"/>
            </a:xfrm>
            <a:prstGeom prst="rect">
              <a:avLst/>
            </a:prstGeom>
            <a:noFill/>
          </p:spPr>
          <p:txBody>
            <a:bodyPr wrap="square">
              <a:spAutoFit/>
            </a:bodyPr>
            <a:lstStyle/>
            <a:p>
              <a:pPr algn="r"/>
              <a:r>
                <a:rPr lang="en-GB" sz="1000" dirty="0">
                  <a:latin typeface="Helvetica Light" panose="020B0403020202020204" pitchFamily="34" charset="0"/>
                  <a:hlinkClick r:id="rId11"/>
                </a:rPr>
                <a:t>ATL-PHYS-PUB-2025-018</a:t>
              </a:r>
              <a:endParaRPr lang="en-GB" sz="1000" dirty="0">
                <a:latin typeface="Helvetica Light" panose="020B0403020202020204" pitchFamily="34" charset="0"/>
              </a:endParaRPr>
            </a:p>
          </p:txBody>
        </p:sp>
      </p:grpSp>
    </p:spTree>
    <p:extLst>
      <p:ext uri="{BB962C8B-B14F-4D97-AF65-F5344CB8AC3E}">
        <p14:creationId xmlns:p14="http://schemas.microsoft.com/office/powerpoint/2010/main" val="283705635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D592D-CB20-179D-7D26-DEE0B51C14E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21097BD-7CF8-59CE-A674-06BE345A5F11}"/>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A099934B-0B17-CF30-B2FA-607BDC57ABD5}"/>
              </a:ext>
            </a:extLst>
          </p:cNvPr>
          <p:cNvSpPr/>
          <p:nvPr/>
        </p:nvSpPr>
        <p:spPr>
          <a:xfrm>
            <a:off x="418011" y="1881051"/>
            <a:ext cx="6081192" cy="3762103"/>
          </a:xfrm>
          <a:prstGeom prst="rect">
            <a:avLst/>
          </a:prstGeom>
          <a:solidFill>
            <a:srgbClr val="0F1E3C">
              <a:alpha val="53803"/>
            </a:srgbClr>
          </a:solidFill>
        </p:spPr>
        <p:txBody>
          <a:bodyPr wrap="square" rtlCol="0" anchor="ctr">
            <a:spAutoFit/>
          </a:bodyPr>
          <a:lstStyle/>
          <a:p>
            <a:pPr algn="l"/>
            <a:endParaRPr lang="en-GB" sz="1600" dirty="0">
              <a:latin typeface="Helvetica" pitchFamily="2" charset="0"/>
            </a:endParaRPr>
          </a:p>
        </p:txBody>
      </p:sp>
      <p:sp>
        <p:nvSpPr>
          <p:cNvPr id="4" name="TextBox 3">
            <a:extLst>
              <a:ext uri="{FF2B5EF4-FFF2-40B4-BE49-F238E27FC236}">
                <a16:creationId xmlns:a16="http://schemas.microsoft.com/office/drawing/2014/main" id="{00842505-F3DD-B3A6-E4F7-65CCA30FD8AA}"/>
              </a:ext>
            </a:extLst>
          </p:cNvPr>
          <p:cNvSpPr txBox="1"/>
          <p:nvPr/>
        </p:nvSpPr>
        <p:spPr>
          <a:xfrm>
            <a:off x="535727" y="1770530"/>
            <a:ext cx="5963476" cy="4034296"/>
          </a:xfrm>
          <a:prstGeom prst="rect">
            <a:avLst/>
          </a:prstGeom>
          <a:noFill/>
        </p:spPr>
        <p:txBody>
          <a:bodyPr wrap="square" tIns="288000" bIns="324000" rtlCol="0">
            <a:spAutoFit/>
          </a:bodyPr>
          <a:lstStyle/>
          <a:p>
            <a:pPr>
              <a:spcBef>
                <a:spcPts val="1800"/>
              </a:spcBef>
            </a:pPr>
            <a:r>
              <a:rPr lang="en-US" dirty="0">
                <a:solidFill>
                  <a:schemeClr val="bg1"/>
                </a:solidFill>
                <a:latin typeface="Helvetica" pitchFamily="2" charset="0"/>
                <a:ea typeface="Helvetica Light" charset="0"/>
                <a:cs typeface="Helvetica Light" charset="0"/>
              </a:rPr>
              <a:t>The LHC is the most powerful and versatile particle collider ever built, enabling deep Higgs, EW, top, QCD, </a:t>
            </a:r>
            <a:r>
              <a:rPr lang="en-US" dirty="0" err="1">
                <a:solidFill>
                  <a:schemeClr val="bg1"/>
                </a:solidFill>
                <a:latin typeface="Helvetica" pitchFamily="2" charset="0"/>
                <a:ea typeface="Helvetica Light" charset="0"/>
                <a:cs typeface="Helvetica Light" charset="0"/>
              </a:rPr>
              <a:t>flavour</a:t>
            </a:r>
            <a:r>
              <a:rPr lang="en-US" dirty="0">
                <a:solidFill>
                  <a:schemeClr val="bg1"/>
                </a:solidFill>
                <a:latin typeface="Helvetica" pitchFamily="2" charset="0"/>
                <a:ea typeface="Helvetica Light" charset="0"/>
                <a:cs typeface="Helvetica Light" charset="0"/>
              </a:rPr>
              <a:t>, BSM, and quark-gluon plasma studies</a:t>
            </a:r>
          </a:p>
          <a:p>
            <a:pPr>
              <a:spcBef>
                <a:spcPts val="1800"/>
              </a:spcBef>
            </a:pPr>
            <a:r>
              <a:rPr lang="en-US" dirty="0">
                <a:solidFill>
                  <a:schemeClr val="bg1"/>
                </a:solidFill>
                <a:latin typeface="Helvetica" pitchFamily="2" charset="0"/>
                <a:ea typeface="Helvetica Light" charset="0"/>
                <a:cs typeface="Helvetica Light" charset="0"/>
              </a:rPr>
              <a:t>Its results have been transformative for particle physics</a:t>
            </a:r>
          </a:p>
          <a:p>
            <a:pPr>
              <a:spcBef>
                <a:spcPts val="1800"/>
              </a:spcBef>
            </a:pPr>
            <a:r>
              <a:rPr lang="en-US" dirty="0">
                <a:solidFill>
                  <a:schemeClr val="bg1"/>
                </a:solidFill>
                <a:latin typeface="Helvetica" pitchFamily="2" charset="0"/>
                <a:ea typeface="Helvetica Light" charset="0"/>
                <a:cs typeface="Helvetica Light" charset="0"/>
              </a:rPr>
              <a:t>Runs 3–5 will provide 95% of the full LHC dataset</a:t>
            </a:r>
          </a:p>
          <a:p>
            <a:pPr>
              <a:spcBef>
                <a:spcPts val="1800"/>
              </a:spcBef>
            </a:pPr>
            <a:r>
              <a:rPr lang="en-US" dirty="0">
                <a:solidFill>
                  <a:schemeClr val="bg1"/>
                </a:solidFill>
                <a:latin typeface="Helvetica" pitchFamily="2" charset="0"/>
                <a:ea typeface="Helvetica Light" charset="0"/>
                <a:cs typeface="Helvetica Light" charset="0"/>
              </a:rPr>
              <a:t>We will do better than any of our extrapolations</a:t>
            </a:r>
          </a:p>
          <a:p>
            <a:pPr>
              <a:spcBef>
                <a:spcPts val="1800"/>
              </a:spcBef>
            </a:pPr>
            <a:r>
              <a:rPr lang="en-US" dirty="0">
                <a:solidFill>
                  <a:schemeClr val="bg1"/>
                </a:solidFill>
                <a:latin typeface="Helvetica" pitchFamily="2" charset="0"/>
                <a:ea typeface="Helvetica Light" charset="0"/>
                <a:cs typeface="Helvetica Light" charset="0"/>
              </a:rPr>
              <a:t>The HL-LHC and upgraded detectors offer immense opportunities, we are in the midst of a storm of innovation</a:t>
            </a:r>
          </a:p>
        </p:txBody>
      </p:sp>
      <p:sp>
        <p:nvSpPr>
          <p:cNvPr id="5" name="TextBox 4">
            <a:extLst>
              <a:ext uri="{FF2B5EF4-FFF2-40B4-BE49-F238E27FC236}">
                <a16:creationId xmlns:a16="http://schemas.microsoft.com/office/drawing/2014/main" id="{ABA8F9E1-DBB0-FF26-F44D-8CC9961BCA0E}"/>
              </a:ext>
            </a:extLst>
          </p:cNvPr>
          <p:cNvSpPr txBox="1"/>
          <p:nvPr/>
        </p:nvSpPr>
        <p:spPr>
          <a:xfrm>
            <a:off x="115107" y="666995"/>
            <a:ext cx="5963476" cy="646331"/>
          </a:xfrm>
          <a:prstGeom prst="rect">
            <a:avLst/>
          </a:prstGeom>
          <a:noFill/>
        </p:spPr>
        <p:txBody>
          <a:bodyPr wrap="square" rtlCol="0">
            <a:spAutoFit/>
          </a:bodyPr>
          <a:lstStyle/>
          <a:p>
            <a:pPr algn="ctr">
              <a:spcBef>
                <a:spcPts val="3000"/>
              </a:spcBef>
            </a:pPr>
            <a:r>
              <a:rPr lang="en-CH" sz="3600" b="1" dirty="0">
                <a:solidFill>
                  <a:schemeClr val="bg1"/>
                </a:solidFill>
                <a:latin typeface="Helvetica" pitchFamily="2" charset="0"/>
                <a:ea typeface="Helvetica Light" charset="0"/>
                <a:cs typeface="Helvetica Light" charset="0"/>
                <a:sym typeface="Wingdings" pitchFamily="2" charset="2"/>
              </a:rPr>
              <a:t>Conclusions</a:t>
            </a:r>
          </a:p>
        </p:txBody>
      </p:sp>
    </p:spTree>
    <p:extLst>
      <p:ext uri="{BB962C8B-B14F-4D97-AF65-F5344CB8AC3E}">
        <p14:creationId xmlns:p14="http://schemas.microsoft.com/office/powerpoint/2010/main" val="12433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0994-EE46-7037-FBF6-AAAD937B2C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7639CED-33FA-ECED-72D0-8BDF89D86C0B}"/>
              </a:ext>
            </a:extLst>
          </p:cNvPr>
          <p:cNvPicPr>
            <a:picLocks noChangeAspect="1"/>
          </p:cNvPicPr>
          <p:nvPr/>
        </p:nvPicPr>
        <p:blipFill>
          <a:blip r:embed="rId2"/>
          <a:srcRect t="5569" r="50"/>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13D4AFF-4010-BF49-946C-B9734B6B8B8C}"/>
              </a:ext>
            </a:extLst>
          </p:cNvPr>
          <p:cNvSpPr txBox="1"/>
          <p:nvPr/>
        </p:nvSpPr>
        <p:spPr>
          <a:xfrm>
            <a:off x="438540" y="3429000"/>
            <a:ext cx="5657460" cy="461665"/>
          </a:xfrm>
          <a:prstGeom prst="rect">
            <a:avLst/>
          </a:prstGeom>
          <a:noFill/>
        </p:spPr>
        <p:txBody>
          <a:bodyPr wrap="square" rtlCol="0">
            <a:spAutoFit/>
          </a:bodyPr>
          <a:lstStyle/>
          <a:p>
            <a:pPr algn="l"/>
            <a:r>
              <a:rPr lang="en-US" sz="2400" b="1" dirty="0">
                <a:solidFill>
                  <a:schemeClr val="bg1"/>
                </a:solidFill>
                <a:latin typeface="Helvetica" pitchFamily="2" charset="0"/>
              </a:rPr>
              <a:t>Extra slides</a:t>
            </a:r>
            <a:endParaRPr lang="en-CH" sz="2000" b="1" dirty="0">
              <a:solidFill>
                <a:schemeClr val="bg1"/>
              </a:solidFill>
              <a:latin typeface="Helvetica" pitchFamily="2" charset="0"/>
            </a:endParaRPr>
          </a:p>
        </p:txBody>
      </p:sp>
    </p:spTree>
    <p:extLst>
      <p:ext uri="{BB962C8B-B14F-4D97-AF65-F5344CB8AC3E}">
        <p14:creationId xmlns:p14="http://schemas.microsoft.com/office/powerpoint/2010/main" val="1516861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6D55D-3EF3-FDF8-FAA9-59E9550F23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672ED2-4C30-1EFF-6675-DA5A5C615F7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D89EF74F-B695-DF0D-74DB-738EC7775C8C}"/>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The Brout-Englert-Higgs (BEH) mechanism</a:t>
            </a:r>
            <a:endParaRPr lang="en-US" sz="2800">
              <a:solidFill>
                <a:srgbClr val="0D7FBF"/>
              </a:solidFill>
              <a:latin typeface="Helvetica Light" pitchFamily="2" charset="0"/>
              <a:ea typeface="Trebuchet MS" pitchFamily="-84" charset="0"/>
              <a:cs typeface="Helvetica Light"/>
            </a:endParaRPr>
          </a:p>
        </p:txBody>
      </p:sp>
      <p:grpSp>
        <p:nvGrpSpPr>
          <p:cNvPr id="27" name="Group 26">
            <a:extLst>
              <a:ext uri="{FF2B5EF4-FFF2-40B4-BE49-F238E27FC236}">
                <a16:creationId xmlns:a16="http://schemas.microsoft.com/office/drawing/2014/main" id="{A96461CD-BA89-B9BC-1383-C89F5C044C9F}"/>
              </a:ext>
            </a:extLst>
          </p:cNvPr>
          <p:cNvGrpSpPr/>
          <p:nvPr/>
        </p:nvGrpSpPr>
        <p:grpSpPr>
          <a:xfrm>
            <a:off x="5169858" y="1059881"/>
            <a:ext cx="6702561" cy="2981378"/>
            <a:chOff x="4500887" y="1085140"/>
            <a:chExt cx="6702561" cy="2981378"/>
          </a:xfrm>
        </p:grpSpPr>
        <p:pic>
          <p:nvPicPr>
            <p:cNvPr id="28" name="Picture 27">
              <a:extLst>
                <a:ext uri="{FF2B5EF4-FFF2-40B4-BE49-F238E27FC236}">
                  <a16:creationId xmlns:a16="http://schemas.microsoft.com/office/drawing/2014/main" id="{AE610280-89C7-477C-D27A-A4A9D285624C}"/>
                </a:ext>
              </a:extLst>
            </p:cNvPr>
            <p:cNvPicPr>
              <a:picLocks noChangeAspect="1"/>
            </p:cNvPicPr>
            <p:nvPr/>
          </p:nvPicPr>
          <p:blipFill>
            <a:blip r:embed="rId2"/>
            <a:stretch>
              <a:fillRect/>
            </a:stretch>
          </p:blipFill>
          <p:spPr>
            <a:xfrm>
              <a:off x="5183648" y="1221718"/>
              <a:ext cx="6019800" cy="2844800"/>
            </a:xfrm>
            <a:prstGeom prst="rect">
              <a:avLst/>
            </a:prstGeom>
          </p:spPr>
        </p:pic>
        <p:sp>
          <p:nvSpPr>
            <p:cNvPr id="29" name="Rectangle 28">
              <a:extLst>
                <a:ext uri="{FF2B5EF4-FFF2-40B4-BE49-F238E27FC236}">
                  <a16:creationId xmlns:a16="http://schemas.microsoft.com/office/drawing/2014/main" id="{DAA403F9-53EE-5CB7-A0B0-AC4721677808}"/>
                </a:ext>
              </a:extLst>
            </p:cNvPr>
            <p:cNvSpPr/>
            <p:nvPr/>
          </p:nvSpPr>
          <p:spPr>
            <a:xfrm>
              <a:off x="4810539" y="1085140"/>
              <a:ext cx="1656522" cy="902177"/>
            </a:xfrm>
            <a:prstGeom prst="rect">
              <a:avLst/>
            </a:prstGeom>
            <a:solidFill>
              <a:schemeClr val="bg1"/>
            </a:solidFill>
            <a:ln>
              <a:solidFill>
                <a:schemeClr val="bg1"/>
              </a:solidFill>
            </a:ln>
          </p:spPr>
          <p:txBody>
            <a:bodyPr wrap="none" rtlCol="0" anchor="ctr">
              <a:spAutoFit/>
            </a:bodyPr>
            <a:lstStyle/>
            <a:p>
              <a:pPr algn="l"/>
              <a:endParaRPr lang="en-CH" sz="1600">
                <a:latin typeface="Helvetica" pitchFamily="2" charset="0"/>
              </a:endParaRPr>
            </a:p>
          </p:txBody>
        </p:sp>
        <p:sp>
          <p:nvSpPr>
            <p:cNvPr id="30" name="Rectangle 29">
              <a:extLst>
                <a:ext uri="{FF2B5EF4-FFF2-40B4-BE49-F238E27FC236}">
                  <a16:creationId xmlns:a16="http://schemas.microsoft.com/office/drawing/2014/main" id="{F2832204-4D08-BE48-7FB4-40B2C517E7D8}"/>
                </a:ext>
              </a:extLst>
            </p:cNvPr>
            <p:cNvSpPr/>
            <p:nvPr/>
          </p:nvSpPr>
          <p:spPr>
            <a:xfrm>
              <a:off x="4500887" y="2039544"/>
              <a:ext cx="835198" cy="90217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C54F33C0-F10E-9AFF-E4F5-C142EF60F2B5}"/>
                  </a:ext>
                </a:extLst>
              </p:cNvPr>
              <p:cNvSpPr txBox="1"/>
              <p:nvPr/>
            </p:nvSpPr>
            <p:spPr>
              <a:xfrm>
                <a:off x="623288" y="4629350"/>
                <a:ext cx="10160209" cy="1908792"/>
              </a:xfrm>
              <a:prstGeom prst="rect">
                <a:avLst/>
              </a:prstGeom>
              <a:noFill/>
            </p:spPr>
            <p:txBody>
              <a:bodyPr wrap="square">
                <a:spAutoFit/>
              </a:bodyPr>
              <a:lstStyle/>
              <a:p>
                <a:pPr defTabSz="457200" fontAlgn="base">
                  <a:spcBef>
                    <a:spcPts val="1800"/>
                  </a:spcBef>
                  <a:spcAft>
                    <a:spcPct val="0"/>
                  </a:spcAft>
                  <a:defRPr/>
                </a:pPr>
                <a:r>
                  <a:rPr lang="en-US" sz="1600" dirty="0">
                    <a:solidFill>
                      <a:srgbClr val="000000"/>
                    </a:solidFill>
                    <a:latin typeface="Helvetica" pitchFamily="2" charset="0"/>
                  </a:rPr>
                  <a:t>Developing </a:t>
                </a:r>
                <a14:m>
                  <m:oMath xmlns:m="http://schemas.openxmlformats.org/officeDocument/2006/math">
                    <m:r>
                      <a:rPr lang="en-US" sz="1600" i="1">
                        <a:latin typeface="Cambria Math" panose="02040503050406030204" pitchFamily="18" charset="0"/>
                        <a:ea typeface="Cambria Math" panose="02040503050406030204" pitchFamily="18" charset="0"/>
                      </a:rPr>
                      <m:t>𝜙</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𝑥</m:t>
                    </m:r>
                    <m:r>
                      <a:rPr lang="en-US" sz="1600" b="0" i="1" smtClean="0">
                        <a:latin typeface="Cambria Math" panose="02040503050406030204" pitchFamily="18" charset="0"/>
                        <a:ea typeface="Cambria Math" panose="02040503050406030204" pitchFamily="18" charset="0"/>
                      </a:rPr>
                      <m:t>)∝(0, </m:t>
                    </m:r>
                    <m:r>
                      <a:rPr lang="en-US" sz="1600" i="1">
                        <a:solidFill>
                          <a:srgbClr val="000000"/>
                        </a:solidFill>
                        <a:latin typeface="Cambria Math" panose="02040503050406030204" pitchFamily="18" charset="0"/>
                        <a:ea typeface="Cambria Math" panose="02040503050406030204" pitchFamily="18" charset="0"/>
                      </a:rPr>
                      <m:t>𝜐</m:t>
                    </m:r>
                    <m:r>
                      <a:rPr lang="en-US" sz="1600" i="1">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𝐻</m:t>
                    </m:r>
                    <m:d>
                      <m:dPr>
                        <m:ctrlPr>
                          <a:rPr lang="en-US" sz="1600" i="1">
                            <a:solidFill>
                              <a:srgbClr val="000000"/>
                            </a:solidFill>
                            <a:latin typeface="Cambria Math" panose="02040503050406030204" pitchFamily="18" charset="0"/>
                            <a:ea typeface="Cambria Math" panose="02040503050406030204" pitchFamily="18" charset="0"/>
                          </a:rPr>
                        </m:ctrlPr>
                      </m:dPr>
                      <m:e>
                        <m:r>
                          <a:rPr lang="en-US" sz="1600" i="1">
                            <a:solidFill>
                              <a:srgbClr val="000000"/>
                            </a:solidFill>
                            <a:latin typeface="Cambria Math" panose="02040503050406030204" pitchFamily="18" charset="0"/>
                            <a:ea typeface="Cambria Math" panose="02040503050406030204" pitchFamily="18" charset="0"/>
                          </a:rPr>
                          <m:t>𝑥</m:t>
                        </m:r>
                      </m:e>
                    </m:d>
                    <m:r>
                      <a:rPr lang="en-US" sz="1600" b="0" i="1" smtClean="0">
                        <a:solidFill>
                          <a:srgbClr val="000000"/>
                        </a:solidFill>
                        <a:latin typeface="Cambria Math" panose="02040503050406030204" pitchFamily="18" charset="0"/>
                        <a:ea typeface="Cambria Math" panose="02040503050406030204" pitchFamily="18" charset="0"/>
                      </a:rPr>
                      <m:t>)</m:t>
                    </m:r>
                  </m:oMath>
                </a14:m>
                <a:r>
                  <a:rPr lang="en-US" sz="1600" dirty="0">
                    <a:solidFill>
                      <a:srgbClr val="000000"/>
                    </a:solidFill>
                    <a:latin typeface="Helvetica" pitchFamily="2" charset="0"/>
                  </a:rPr>
                  <a:t> around the minimum and inserting it into the SM Lagrangian expanded by particle interactions with </a:t>
                </a:r>
                <a14:m>
                  <m:oMath xmlns:m="http://schemas.openxmlformats.org/officeDocument/2006/math">
                    <m:r>
                      <a:rPr lang="en-US" sz="1600" i="1">
                        <a:latin typeface="Cambria Math" panose="02040503050406030204" pitchFamily="18" charset="0"/>
                        <a:ea typeface="Cambria Math" panose="02040503050406030204" pitchFamily="18" charset="0"/>
                      </a:rPr>
                      <m:t>𝜙</m:t>
                    </m:r>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𝑥</m:t>
                    </m:r>
                    <m:r>
                      <a:rPr lang="en-US" sz="1600" i="1">
                        <a:latin typeface="Cambria Math" panose="02040503050406030204" pitchFamily="18" charset="0"/>
                        <a:ea typeface="Cambria Math" panose="02040503050406030204" pitchFamily="18" charset="0"/>
                      </a:rPr>
                      <m:t>)</m:t>
                    </m:r>
                  </m:oMath>
                </a14:m>
                <a:r>
                  <a:rPr lang="en-US" sz="1600" dirty="0">
                    <a:solidFill>
                      <a:srgbClr val="000000"/>
                    </a:solidFill>
                    <a:latin typeface="Helvetica" pitchFamily="2" charset="0"/>
                  </a:rPr>
                  <a:t>, determines the particle spectrum</a:t>
                </a:r>
              </a:p>
              <a:p>
                <a:pPr marL="285750" indent="-285750" defTabSz="457200" fontAlgn="base">
                  <a:spcBef>
                    <a:spcPts val="1200"/>
                  </a:spcBef>
                  <a:spcAft>
                    <a:spcPct val="0"/>
                  </a:spcAft>
                  <a:buFont typeface="Arial" panose="020B0604020202020204" pitchFamily="34" charset="0"/>
                  <a:buChar char="•"/>
                  <a:defRPr/>
                </a:pP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i="1">
                            <a:solidFill>
                              <a:srgbClr val="000000"/>
                            </a:solidFill>
                            <a:latin typeface="Cambria Math" panose="02040503050406030204" pitchFamily="18" charset="0"/>
                            <a:ea typeface="Cambria Math" panose="02040503050406030204" pitchFamily="18" charset="0"/>
                          </a:rPr>
                          <m:t>𝛾</m:t>
                        </m:r>
                      </m:sub>
                    </m:sSub>
                    <m:r>
                      <a:rPr lang="en-US" sz="1600" i="1">
                        <a:solidFill>
                          <a:srgbClr val="000000"/>
                        </a:solidFill>
                        <a:latin typeface="Cambria Math" panose="02040503050406030204" pitchFamily="18" charset="0"/>
                        <a:ea typeface="Cambria Math" panose="02040503050406030204" pitchFamily="18" charset="0"/>
                      </a:rPr>
                      <m:t>=0</m:t>
                    </m:r>
                  </m:oMath>
                </a14:m>
                <a:r>
                  <a:rPr lang="en-US" sz="1600" dirty="0">
                    <a:solidFill>
                      <a:srgbClr val="000000"/>
                    </a:solidFill>
                    <a:latin typeface="Helvetica" pitchFamily="2" charset="0"/>
                  </a:rPr>
                  <a:t>, </a:t>
                </a:r>
                <a14:m>
                  <m:oMath xmlns:m="http://schemas.openxmlformats.org/officeDocument/2006/math">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𝑚</m:t>
                        </m:r>
                      </m:e>
                      <m:sub>
                        <m:r>
                          <a:rPr lang="en-US" sz="1600" b="0" i="1" smtClean="0">
                            <a:solidFill>
                              <a:srgbClr val="000000"/>
                            </a:solidFill>
                            <a:latin typeface="Cambria Math" panose="02040503050406030204" pitchFamily="18" charset="0"/>
                            <a:ea typeface="Cambria Math" panose="02040503050406030204" pitchFamily="18" charset="0"/>
                          </a:rPr>
                          <m:t>𝑊</m:t>
                        </m:r>
                      </m:sub>
                    </m:sSub>
                    <m:r>
                      <a:rPr lang="en-US" sz="1600" b="0" i="1" smtClean="0">
                        <a:solidFill>
                          <a:srgbClr val="000000"/>
                        </a:solidFill>
                        <a:latin typeface="Cambria Math" panose="02040503050406030204" pitchFamily="18" charset="0"/>
                        <a:ea typeface="Cambria Math" panose="02040503050406030204" pitchFamily="18" charset="0"/>
                      </a:rPr>
                      <m:t>=</m:t>
                    </m:r>
                    <m:f>
                      <m:fPr>
                        <m:ctrlPr>
                          <a:rPr lang="en-US" sz="1600" b="0" i="1" smtClean="0">
                            <a:solidFill>
                              <a:srgbClr val="000000"/>
                            </a:solidFill>
                            <a:latin typeface="Cambria Math" panose="02040503050406030204" pitchFamily="18" charset="0"/>
                            <a:ea typeface="Cambria Math" panose="02040503050406030204" pitchFamily="18" charset="0"/>
                          </a:rPr>
                        </m:ctrlPr>
                      </m:fPr>
                      <m:num>
                        <m:r>
                          <a:rPr lang="en-US" sz="1600" b="0" i="1" smtClean="0">
                            <a:solidFill>
                              <a:srgbClr val="000000"/>
                            </a:solidFill>
                            <a:latin typeface="Cambria Math" panose="02040503050406030204" pitchFamily="18" charset="0"/>
                            <a:ea typeface="Cambria Math" panose="02040503050406030204" pitchFamily="18" charset="0"/>
                          </a:rPr>
                          <m:t>1</m:t>
                        </m:r>
                      </m:num>
                      <m:den>
                        <m:r>
                          <a:rPr lang="en-US" sz="1600" b="0" i="1" smtClean="0">
                            <a:solidFill>
                              <a:srgbClr val="000000"/>
                            </a:solidFill>
                            <a:latin typeface="Cambria Math" panose="02040503050406030204" pitchFamily="18" charset="0"/>
                            <a:ea typeface="Cambria Math" panose="02040503050406030204" pitchFamily="18" charset="0"/>
                          </a:rPr>
                          <m:t>2</m:t>
                        </m:r>
                      </m:den>
                    </m:f>
                    <m:r>
                      <a:rPr lang="en-US" sz="1600" i="1">
                        <a:solidFill>
                          <a:srgbClr val="000000"/>
                        </a:solidFill>
                        <a:latin typeface="Cambria Math" panose="02040503050406030204" pitchFamily="18" charset="0"/>
                        <a:ea typeface="Cambria Math" panose="02040503050406030204" pitchFamily="18" charset="0"/>
                      </a:rPr>
                      <m:t>𝑔</m:t>
                    </m:r>
                    <m:r>
                      <a:rPr lang="en-US" sz="1600" i="1">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b="0" i="1" smtClean="0">
                            <a:solidFill>
                              <a:srgbClr val="000000"/>
                            </a:solidFill>
                            <a:latin typeface="Cambria Math" panose="02040503050406030204" pitchFamily="18" charset="0"/>
                            <a:ea typeface="Cambria Math" panose="02040503050406030204" pitchFamily="18" charset="0"/>
                          </a:rPr>
                          <m:t>𝑍</m:t>
                        </m:r>
                      </m:sub>
                    </m:sSub>
                    <m:r>
                      <a:rPr lang="en-US" sz="1600" i="1">
                        <a:solidFill>
                          <a:srgbClr val="000000"/>
                        </a:solidFill>
                        <a:latin typeface="Cambria Math" panose="02040503050406030204" pitchFamily="18" charset="0"/>
                        <a:ea typeface="Cambria Math" panose="02040503050406030204" pitchFamily="18" charset="0"/>
                      </a:rPr>
                      <m:t>=</m:t>
                    </m:r>
                    <m:f>
                      <m:fPr>
                        <m:ctrlPr>
                          <a:rPr lang="en-US" sz="1600" i="1">
                            <a:solidFill>
                              <a:srgbClr val="000000"/>
                            </a:solidFill>
                            <a:latin typeface="Cambria Math" panose="02040503050406030204" pitchFamily="18" charset="0"/>
                            <a:ea typeface="Cambria Math" panose="02040503050406030204" pitchFamily="18" charset="0"/>
                          </a:rPr>
                        </m:ctrlPr>
                      </m:fPr>
                      <m:num>
                        <m:r>
                          <a:rPr lang="en-US" sz="1600" i="1">
                            <a:solidFill>
                              <a:srgbClr val="000000"/>
                            </a:solidFill>
                            <a:latin typeface="Cambria Math" panose="02040503050406030204" pitchFamily="18" charset="0"/>
                            <a:ea typeface="Cambria Math" panose="02040503050406030204" pitchFamily="18" charset="0"/>
                          </a:rPr>
                          <m:t>1</m:t>
                        </m:r>
                      </m:num>
                      <m:den>
                        <m:r>
                          <a:rPr lang="en-US" sz="1600" i="1">
                            <a:solidFill>
                              <a:srgbClr val="000000"/>
                            </a:solidFill>
                            <a:latin typeface="Cambria Math" panose="02040503050406030204" pitchFamily="18" charset="0"/>
                            <a:ea typeface="Cambria Math" panose="02040503050406030204" pitchFamily="18" charset="0"/>
                          </a:rPr>
                          <m:t>2</m:t>
                        </m:r>
                      </m:den>
                    </m:f>
                    <m:rad>
                      <m:radPr>
                        <m:degHide m:val="on"/>
                        <m:ctrlPr>
                          <a:rPr lang="en-US" sz="1600" i="1" smtClean="0">
                            <a:solidFill>
                              <a:srgbClr val="000000"/>
                            </a:solidFill>
                            <a:latin typeface="Cambria Math" panose="02040503050406030204" pitchFamily="18" charset="0"/>
                            <a:ea typeface="Cambria Math" panose="02040503050406030204" pitchFamily="18" charset="0"/>
                          </a:rPr>
                        </m:ctrlPr>
                      </m:radPr>
                      <m:deg/>
                      <m:e>
                        <m:sSup>
                          <m:sSupPr>
                            <m:ctrlPr>
                              <a:rPr lang="en-US" sz="1600" i="1" smtClean="0">
                                <a:solidFill>
                                  <a:srgbClr val="000000"/>
                                </a:solidFill>
                                <a:latin typeface="Cambria Math" panose="02040503050406030204" pitchFamily="18" charset="0"/>
                                <a:ea typeface="Cambria Math" panose="02040503050406030204" pitchFamily="18" charset="0"/>
                              </a:rPr>
                            </m:ctrlPr>
                          </m:sSupPr>
                          <m:e>
                            <m:r>
                              <a:rPr lang="en-US" sz="1600" b="0" i="1" smtClean="0">
                                <a:solidFill>
                                  <a:srgbClr val="000000"/>
                                </a:solidFill>
                                <a:latin typeface="Cambria Math" panose="02040503050406030204" pitchFamily="18" charset="0"/>
                                <a:ea typeface="Cambria Math" panose="02040503050406030204" pitchFamily="18" charset="0"/>
                              </a:rPr>
                              <m:t>𝑔</m:t>
                            </m:r>
                          </m:e>
                          <m:sup>
                            <m:r>
                              <a:rPr lang="en-US" sz="1600" b="0" i="1" smtClean="0">
                                <a:solidFill>
                                  <a:srgbClr val="000000"/>
                                </a:solidFill>
                                <a:latin typeface="Cambria Math" panose="02040503050406030204" pitchFamily="18" charset="0"/>
                                <a:ea typeface="Cambria Math" panose="02040503050406030204" pitchFamily="18" charset="0"/>
                              </a:rPr>
                              <m:t>2</m:t>
                            </m:r>
                          </m:sup>
                        </m:sSup>
                        <m:r>
                          <a:rPr lang="en-US" sz="1600" b="0" i="1" smtClean="0">
                            <a:solidFill>
                              <a:srgbClr val="000000"/>
                            </a:solidFill>
                            <a:latin typeface="Cambria Math" panose="02040503050406030204" pitchFamily="18" charset="0"/>
                            <a:ea typeface="Cambria Math" panose="02040503050406030204" pitchFamily="18" charset="0"/>
                          </a:rPr>
                          <m:t>+</m:t>
                        </m:r>
                        <m:sSup>
                          <m:sSupPr>
                            <m:ctrlPr>
                              <a:rPr lang="en-US" sz="1600" i="1">
                                <a:solidFill>
                                  <a:srgbClr val="000000"/>
                                </a:solidFill>
                                <a:latin typeface="Cambria Math" panose="02040503050406030204" pitchFamily="18" charset="0"/>
                                <a:ea typeface="Cambria Math" panose="02040503050406030204" pitchFamily="18" charset="0"/>
                              </a:rPr>
                            </m:ctrlPr>
                          </m:sSupPr>
                          <m:e>
                            <m:r>
                              <a:rPr lang="en-US" sz="1600" i="1">
                                <a:solidFill>
                                  <a:srgbClr val="000000"/>
                                </a:solidFill>
                                <a:latin typeface="Cambria Math" panose="02040503050406030204" pitchFamily="18" charset="0"/>
                                <a:ea typeface="Cambria Math" panose="02040503050406030204" pitchFamily="18" charset="0"/>
                              </a:rPr>
                              <m:t>𝑔</m:t>
                            </m:r>
                          </m:e>
                          <m:sup>
                            <m:r>
                              <a:rPr lang="en-US" sz="1600" b="0" i="1" smtClean="0">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2</m:t>
                            </m:r>
                          </m:sup>
                        </m:sSup>
                      </m:e>
                    </m:rad>
                    <m:r>
                      <a:rPr lang="en-US" sz="1600" i="1">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i="1">
                            <a:solidFill>
                              <a:srgbClr val="000000"/>
                            </a:solidFill>
                            <a:latin typeface="Cambria Math" panose="02040503050406030204" pitchFamily="18" charset="0"/>
                            <a:ea typeface="Cambria Math" panose="02040503050406030204" pitchFamily="18" charset="0"/>
                          </a:rPr>
                          <m:t>𝑊</m:t>
                        </m:r>
                      </m:sub>
                    </m:sSub>
                    <m:r>
                      <a:rPr lang="en-US" sz="1600" b="0" i="0" smtClean="0">
                        <a:solidFill>
                          <a:srgbClr val="000000"/>
                        </a:solidFill>
                        <a:latin typeface="Cambria Math" panose="02040503050406030204" pitchFamily="18" charset="0"/>
                        <a:ea typeface="Cambria Math" panose="02040503050406030204" pitchFamily="18" charset="0"/>
                      </a:rPr>
                      <m:t>/</m:t>
                    </m:r>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b="0" i="1" smtClean="0">
                            <a:solidFill>
                              <a:srgbClr val="000000"/>
                            </a:solidFill>
                            <a:latin typeface="Cambria Math" panose="02040503050406030204" pitchFamily="18" charset="0"/>
                            <a:ea typeface="Cambria Math" panose="02040503050406030204" pitchFamily="18" charset="0"/>
                          </a:rPr>
                          <m:t>𝑍</m:t>
                        </m:r>
                      </m:sub>
                    </m:sSub>
                    <m:r>
                      <a:rPr lang="en-US" sz="1600" b="0" i="1" smtClean="0">
                        <a:solidFill>
                          <a:srgbClr val="000000"/>
                        </a:solidFill>
                        <a:latin typeface="Cambria Math" panose="02040503050406030204" pitchFamily="18" charset="0"/>
                        <a:ea typeface="Cambria Math" panose="02040503050406030204" pitchFamily="18" charset="0"/>
                      </a:rPr>
                      <m:t>=</m:t>
                    </m:r>
                    <m:func>
                      <m:funcPr>
                        <m:ctrlPr>
                          <a:rPr lang="en-US" sz="1600" b="0" i="1" smtClean="0">
                            <a:solidFill>
                              <a:srgbClr val="000000"/>
                            </a:solidFill>
                            <a:latin typeface="Cambria Math" panose="02040503050406030204" pitchFamily="18" charset="0"/>
                            <a:ea typeface="Cambria Math" panose="02040503050406030204" pitchFamily="18" charset="0"/>
                          </a:rPr>
                        </m:ctrlPr>
                      </m:funcPr>
                      <m:fName>
                        <m:r>
                          <m:rPr>
                            <m:sty m:val="p"/>
                          </m:rPr>
                          <a:rPr lang="en-US" sz="1600" b="0" i="0" smtClean="0">
                            <a:solidFill>
                              <a:srgbClr val="000000"/>
                            </a:solidFill>
                            <a:latin typeface="Cambria Math" panose="02040503050406030204" pitchFamily="18" charset="0"/>
                            <a:ea typeface="Cambria Math" panose="02040503050406030204" pitchFamily="18" charset="0"/>
                          </a:rPr>
                          <m:t>cos</m:t>
                        </m:r>
                      </m:fName>
                      <m:e>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𝜃</m:t>
                            </m:r>
                          </m:e>
                          <m:sub>
                            <m:r>
                              <a:rPr lang="en-US" sz="1600" b="0" i="1" smtClean="0">
                                <a:solidFill>
                                  <a:srgbClr val="000000"/>
                                </a:solidFill>
                                <a:latin typeface="Cambria Math" panose="02040503050406030204" pitchFamily="18" charset="0"/>
                                <a:ea typeface="Cambria Math" panose="02040503050406030204" pitchFamily="18" charset="0"/>
                              </a:rPr>
                              <m:t>𝑊</m:t>
                            </m:r>
                          </m:sub>
                        </m:sSub>
                      </m:e>
                    </m:func>
                  </m:oMath>
                </a14:m>
                <a:endParaRPr lang="en-US" sz="1600" dirty="0">
                  <a:solidFill>
                    <a:srgbClr val="000000"/>
                  </a:solidFill>
                  <a:latin typeface="Helvetica" pitchFamily="2" charset="0"/>
                </a:endParaRPr>
              </a:p>
              <a:p>
                <a:pPr marL="285750" indent="-285750" defTabSz="457200" fontAlgn="base">
                  <a:spcBef>
                    <a:spcPts val="600"/>
                  </a:spcBef>
                  <a:spcAft>
                    <a:spcPct val="0"/>
                  </a:spcAft>
                  <a:buFont typeface="Arial" panose="020B0604020202020204" pitchFamily="34" charset="0"/>
                  <a:buChar char="•"/>
                  <a:defRPr/>
                </a:pP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b="0" i="1" smtClean="0">
                            <a:solidFill>
                              <a:srgbClr val="000000"/>
                            </a:solidFill>
                            <a:latin typeface="Cambria Math" panose="02040503050406030204" pitchFamily="18" charset="0"/>
                            <a:ea typeface="Cambria Math" panose="02040503050406030204" pitchFamily="18" charset="0"/>
                          </a:rPr>
                          <m:t>𝑓</m:t>
                        </m:r>
                      </m:sub>
                    </m:sSub>
                    <m:r>
                      <a:rPr lang="en-US" sz="1600" i="1">
                        <a:solidFill>
                          <a:srgbClr val="000000"/>
                        </a:solidFill>
                        <a:latin typeface="Cambria Math" panose="02040503050406030204" pitchFamily="18" charset="0"/>
                        <a:ea typeface="Cambria Math" panose="02040503050406030204" pitchFamily="18" charset="0"/>
                      </a:rPr>
                      <m:t>=</m:t>
                    </m:r>
                    <m:f>
                      <m:fPr>
                        <m:ctrlPr>
                          <a:rPr lang="en-US" sz="1600" i="1">
                            <a:solidFill>
                              <a:srgbClr val="000000"/>
                            </a:solidFill>
                            <a:latin typeface="Cambria Math" panose="02040503050406030204" pitchFamily="18" charset="0"/>
                            <a:ea typeface="Cambria Math" panose="02040503050406030204" pitchFamily="18" charset="0"/>
                          </a:rPr>
                        </m:ctrlPr>
                      </m:fPr>
                      <m:num>
                        <m:r>
                          <a:rPr lang="en-US" sz="1600" i="1">
                            <a:solidFill>
                              <a:srgbClr val="000000"/>
                            </a:solidFill>
                            <a:latin typeface="Cambria Math" panose="02040503050406030204" pitchFamily="18" charset="0"/>
                            <a:ea typeface="Cambria Math" panose="02040503050406030204" pitchFamily="18" charset="0"/>
                          </a:rPr>
                          <m:t>1</m:t>
                        </m:r>
                      </m:num>
                      <m:den>
                        <m:rad>
                          <m:radPr>
                            <m:degHide m:val="on"/>
                            <m:ctrlPr>
                              <a:rPr lang="en-US" sz="1600" i="1" smtClean="0">
                                <a:solidFill>
                                  <a:srgbClr val="000000"/>
                                </a:solidFill>
                                <a:latin typeface="Cambria Math" panose="02040503050406030204" pitchFamily="18" charset="0"/>
                                <a:ea typeface="Cambria Math" panose="02040503050406030204" pitchFamily="18" charset="0"/>
                              </a:rPr>
                            </m:ctrlPr>
                          </m:radPr>
                          <m:deg/>
                          <m:e>
                            <m:r>
                              <a:rPr lang="en-US" sz="1600" b="0" i="1" smtClean="0">
                                <a:solidFill>
                                  <a:srgbClr val="000000"/>
                                </a:solidFill>
                                <a:latin typeface="Cambria Math" panose="02040503050406030204" pitchFamily="18" charset="0"/>
                                <a:ea typeface="Cambria Math" panose="02040503050406030204" pitchFamily="18" charset="0"/>
                              </a:rPr>
                              <m:t>2</m:t>
                            </m:r>
                          </m:e>
                        </m:rad>
                      </m:den>
                    </m:f>
                    <m:sSub>
                      <m:sSubPr>
                        <m:ctrlPr>
                          <a:rPr lang="en-US" sz="160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𝑦</m:t>
                        </m:r>
                      </m:e>
                      <m:sub>
                        <m:r>
                          <a:rPr lang="en-US" sz="1600" b="0" i="1" smtClean="0">
                            <a:solidFill>
                              <a:srgbClr val="000000"/>
                            </a:solidFill>
                            <a:latin typeface="Cambria Math" panose="02040503050406030204" pitchFamily="18" charset="0"/>
                            <a:ea typeface="Cambria Math" panose="02040503050406030204" pitchFamily="18" charset="0"/>
                          </a:rPr>
                          <m:t>𝑓</m:t>
                        </m:r>
                      </m:sub>
                    </m:sSub>
                    <m:r>
                      <a:rPr lang="en-US" sz="1600" i="1">
                        <a:solidFill>
                          <a:srgbClr val="000000"/>
                        </a:solidFill>
                        <a:latin typeface="Cambria Math" panose="02040503050406030204" pitchFamily="18" charset="0"/>
                        <a:ea typeface="Cambria Math" panose="02040503050406030204" pitchFamily="18" charset="0"/>
                      </a:rPr>
                      <m:t>𝜐</m:t>
                    </m:r>
                  </m:oMath>
                </a14:m>
                <a:r>
                  <a:rPr lang="en-US" sz="1600" dirty="0">
                    <a:solidFill>
                      <a:srgbClr val="000000"/>
                    </a:solidFill>
                    <a:latin typeface="Helvetica" pitchFamily="2" charset="0"/>
                  </a:rPr>
                  <a:t>,  </a:t>
                </a:r>
                <a:r>
                  <a:rPr lang="en-US" sz="1400" dirty="0">
                    <a:solidFill>
                      <a:schemeClr val="tx1">
                        <a:lumMod val="50000"/>
                        <a:lumOff val="50000"/>
                      </a:schemeClr>
                    </a:solidFill>
                    <a:latin typeface="Helvetica" pitchFamily="2" charset="0"/>
                  </a:rPr>
                  <a:t>(</a:t>
                </a:r>
                <a14:m>
                  <m:oMath xmlns:m="http://schemas.openxmlformats.org/officeDocument/2006/math">
                    <m:sSub>
                      <m:sSubPr>
                        <m:ctrlPr>
                          <a:rPr lang="en-US" sz="1400" i="1">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t>𝑦</m:t>
                        </m:r>
                      </m:e>
                      <m:sub>
                        <m:r>
                          <a:rPr lang="en-US" sz="1400" i="1">
                            <a:solidFill>
                              <a:schemeClr val="tx1">
                                <a:lumMod val="50000"/>
                                <a:lumOff val="50000"/>
                              </a:schemeClr>
                            </a:solidFill>
                            <a:latin typeface="Cambria Math" panose="02040503050406030204" pitchFamily="18" charset="0"/>
                            <a:ea typeface="Cambria Math" panose="02040503050406030204" pitchFamily="18" charset="0"/>
                          </a:rPr>
                          <m:t>𝑓</m:t>
                        </m:r>
                      </m:sub>
                    </m:sSub>
                    <m:r>
                      <a:rPr lang="en-US" sz="1400" i="1">
                        <a:solidFill>
                          <a:schemeClr val="tx1">
                            <a:lumMod val="50000"/>
                            <a:lumOff val="50000"/>
                          </a:schemeClr>
                        </a:solidFill>
                        <a:latin typeface="Cambria Math" panose="02040503050406030204" pitchFamily="18" charset="0"/>
                        <a:ea typeface="Cambria Math" panose="02040503050406030204" pitchFamily="18" charset="0"/>
                      </a:rPr>
                      <m:t> </m:t>
                    </m:r>
                  </m:oMath>
                </a14:m>
                <a:r>
                  <a:rPr lang="en-US" sz="1400" dirty="0">
                    <a:solidFill>
                      <a:schemeClr val="tx1">
                        <a:lumMod val="50000"/>
                        <a:lumOff val="50000"/>
                      </a:schemeClr>
                    </a:solidFill>
                    <a:latin typeface="Helvetica" pitchFamily="2" charset="0"/>
                  </a:rPr>
                  <a:t>(Yukawa couplings) not predicted by Higgs mechanism, note that </a:t>
                </a:r>
                <a14:m>
                  <m:oMath xmlns:m="http://schemas.openxmlformats.org/officeDocument/2006/math">
                    <m:sSub>
                      <m:sSubPr>
                        <m:ctrlPr>
                          <a:rPr lang="en-US" sz="1400" i="1">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t>𝑦</m:t>
                        </m:r>
                      </m:e>
                      <m:sub>
                        <m:r>
                          <m:rPr>
                            <m:sty m:val="p"/>
                          </m:rPr>
                          <a:rPr lang="en-US" sz="1400" b="0" i="0" smtClean="0">
                            <a:solidFill>
                              <a:schemeClr val="tx1">
                                <a:lumMod val="50000"/>
                                <a:lumOff val="50000"/>
                              </a:schemeClr>
                            </a:solidFill>
                            <a:latin typeface="Cambria Math" panose="02040503050406030204" pitchFamily="18" charset="0"/>
                            <a:ea typeface="Cambria Math" panose="02040503050406030204" pitchFamily="18" charset="0"/>
                          </a:rPr>
                          <m:t>top</m:t>
                        </m:r>
                      </m:sub>
                    </m:sSub>
                    <m:r>
                      <a:rPr lang="en-US" sz="1400" i="1">
                        <a:solidFill>
                          <a:schemeClr val="tx1">
                            <a:lumMod val="50000"/>
                            <a:lumOff val="50000"/>
                          </a:schemeClr>
                        </a:solidFill>
                        <a:latin typeface="Cambria Math" panose="02040503050406030204" pitchFamily="18" charset="0"/>
                        <a:ea typeface="Cambria Math" panose="02040503050406030204" pitchFamily="18" charset="0"/>
                      </a:rPr>
                      <m:t>≈1</m:t>
                    </m:r>
                  </m:oMath>
                </a14:m>
                <a:r>
                  <a:rPr lang="en-US" sz="1400" dirty="0">
                    <a:solidFill>
                      <a:schemeClr val="tx1">
                        <a:lumMod val="50000"/>
                        <a:lumOff val="50000"/>
                      </a:schemeClr>
                    </a:solidFill>
                    <a:latin typeface="Helvetica" pitchFamily="2" charset="0"/>
                  </a:rPr>
                  <a:t>, but </a:t>
                </a:r>
                <a14:m>
                  <m:oMath xmlns:m="http://schemas.openxmlformats.org/officeDocument/2006/math">
                    <m:r>
                      <a:rPr lang="en-US" sz="1400" i="1" smtClean="0">
                        <a:solidFill>
                          <a:schemeClr val="tx1">
                            <a:lumMod val="50000"/>
                            <a:lumOff val="50000"/>
                          </a:schemeClr>
                        </a:solidFill>
                        <a:latin typeface="Cambria Math" panose="02040503050406030204" pitchFamily="18" charset="0"/>
                        <a:ea typeface="Cambria Math" panose="02040503050406030204" pitchFamily="18" charset="0"/>
                      </a:rPr>
                      <m:t>𝑦</m:t>
                    </m:r>
                    <m:r>
                      <a:rPr lang="en-US" sz="1400" b="0" i="1" baseline="-25000" smtClean="0">
                        <a:solidFill>
                          <a:schemeClr val="tx1">
                            <a:lumMod val="50000"/>
                            <a:lumOff val="50000"/>
                          </a:schemeClr>
                        </a:solidFill>
                        <a:latin typeface="Cambria Math" panose="02040503050406030204" pitchFamily="18" charset="0"/>
                        <a:ea typeface="Cambria Math" panose="02040503050406030204" pitchFamily="18" charset="0"/>
                      </a:rPr>
                      <m:t>𝑒</m:t>
                    </m:r>
                    <m:r>
                      <a:rPr lang="en-US" sz="1400" i="1">
                        <a:solidFill>
                          <a:schemeClr val="tx1">
                            <a:lumMod val="50000"/>
                            <a:lumOff val="50000"/>
                          </a:schemeClr>
                        </a:solidFill>
                        <a:latin typeface="Cambria Math" panose="02040503050406030204" pitchFamily="18" charset="0"/>
                        <a:ea typeface="Cambria Math" panose="02040503050406030204" pitchFamily="18" charset="0"/>
                      </a:rPr>
                      <m:t>≈</m:t>
                    </m:r>
                    <m: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t>0.3∙</m:t>
                    </m:r>
                    <m:sSup>
                      <m:sSupPr>
                        <m:ctrlP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ctrlPr>
                      </m:sSupPr>
                      <m:e>
                        <m: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t>10</m:t>
                        </m:r>
                      </m:e>
                      <m:sup>
                        <m:r>
                          <a:rPr lang="en-US" sz="1400" b="0" i="1" smtClean="0">
                            <a:solidFill>
                              <a:schemeClr val="tx1">
                                <a:lumMod val="50000"/>
                                <a:lumOff val="50000"/>
                              </a:schemeClr>
                            </a:solidFill>
                            <a:latin typeface="Cambria Math" panose="02040503050406030204" pitchFamily="18" charset="0"/>
                            <a:ea typeface="Cambria Math" panose="02040503050406030204" pitchFamily="18" charset="0"/>
                          </a:rPr>
                          <m:t>–5</m:t>
                        </m:r>
                      </m:sup>
                    </m:sSup>
                  </m:oMath>
                </a14:m>
                <a:r>
                  <a:rPr lang="en-US" sz="1400" dirty="0">
                    <a:solidFill>
                      <a:schemeClr val="tx1">
                        <a:lumMod val="50000"/>
                        <a:lumOff val="50000"/>
                      </a:schemeClr>
                    </a:solidFill>
                    <a:latin typeface="Helvetica" pitchFamily="2" charset="0"/>
                  </a:rPr>
                  <a:t>)</a:t>
                </a:r>
                <a:endParaRPr lang="en-US" sz="1400" dirty="0">
                  <a:solidFill>
                    <a:srgbClr val="000000"/>
                  </a:solidFill>
                  <a:latin typeface="Helvetica" pitchFamily="2" charset="0"/>
                </a:endParaRPr>
              </a:p>
              <a:p>
                <a:pPr marL="285750" lvl="0" indent="-285750" defTabSz="457200" fontAlgn="base">
                  <a:spcBef>
                    <a:spcPts val="600"/>
                  </a:spcBef>
                  <a:spcAft>
                    <a:spcPct val="0"/>
                  </a:spcAft>
                  <a:buFont typeface="Arial" panose="020B0604020202020204" pitchFamily="34" charset="0"/>
                  <a:buChar char="•"/>
                  <a:defRPr/>
                </a:pP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i="1">
                            <a:solidFill>
                              <a:srgbClr val="000000"/>
                            </a:solidFill>
                            <a:latin typeface="Cambria Math" panose="02040503050406030204" pitchFamily="18" charset="0"/>
                            <a:ea typeface="Cambria Math" panose="02040503050406030204" pitchFamily="18" charset="0"/>
                          </a:rPr>
                          <m:t>𝐻</m:t>
                        </m:r>
                      </m:sub>
                    </m:sSub>
                    <m:r>
                      <a:rPr lang="en-US" sz="1600" i="1">
                        <a:solidFill>
                          <a:srgbClr val="000000"/>
                        </a:solidFill>
                        <a:latin typeface="Cambria Math" panose="02040503050406030204" pitchFamily="18" charset="0"/>
                        <a:ea typeface="Cambria Math" panose="02040503050406030204" pitchFamily="18" charset="0"/>
                      </a:rPr>
                      <m:t>= </m:t>
                    </m:r>
                    <m:r>
                      <a:rPr lang="en-US" sz="1600" i="1">
                        <a:solidFill>
                          <a:srgbClr val="000000"/>
                        </a:solidFill>
                        <a:latin typeface="Cambria Math" panose="02040503050406030204" pitchFamily="18" charset="0"/>
                        <a:ea typeface="Cambria Math" panose="02040503050406030204" pitchFamily="18" charset="0"/>
                      </a:rPr>
                      <m:t>𝜇</m:t>
                    </m:r>
                    <m:r>
                      <a:rPr lang="en-US" sz="1600" i="1">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𝜐</m:t>
                    </m:r>
                    <m:rad>
                      <m:radPr>
                        <m:degHide m:val="on"/>
                        <m:ctrlPr>
                          <a:rPr lang="en-US" sz="1600" i="1">
                            <a:solidFill>
                              <a:srgbClr val="000000"/>
                            </a:solidFill>
                            <a:latin typeface="Cambria Math" panose="02040503050406030204" pitchFamily="18" charset="0"/>
                            <a:ea typeface="Cambria Math" panose="02040503050406030204" pitchFamily="18" charset="0"/>
                          </a:rPr>
                        </m:ctrlPr>
                      </m:radPr>
                      <m:deg/>
                      <m:e>
                        <m:r>
                          <a:rPr lang="en-US" sz="1600" i="1">
                            <a:solidFill>
                              <a:srgbClr val="000000"/>
                            </a:solidFill>
                            <a:latin typeface="Cambria Math" panose="02040503050406030204" pitchFamily="18" charset="0"/>
                            <a:ea typeface="Cambria Math" panose="02040503050406030204" pitchFamily="18" charset="0"/>
                          </a:rPr>
                          <m:t>2</m:t>
                        </m:r>
                        <m:r>
                          <a:rPr lang="en-US" sz="1600" i="1">
                            <a:solidFill>
                              <a:srgbClr val="000000"/>
                            </a:solidFill>
                            <a:latin typeface="Cambria Math" panose="02040503050406030204" pitchFamily="18" charset="0"/>
                            <a:ea typeface="Cambria Math" panose="02040503050406030204" pitchFamily="18" charset="0"/>
                          </a:rPr>
                          <m:t>𝜆</m:t>
                        </m:r>
                      </m:e>
                    </m:rad>
                  </m:oMath>
                </a14:m>
                <a:r>
                  <a:rPr lang="en-US" sz="1600" dirty="0">
                    <a:solidFill>
                      <a:srgbClr val="000000"/>
                    </a:solidFill>
                    <a:latin typeface="Helvetica" pitchFamily="2" charset="0"/>
                  </a:rPr>
                  <a:t> </a:t>
                </a:r>
                <a:r>
                  <a:rPr lang="en-US" sz="1400" dirty="0">
                    <a:solidFill>
                      <a:srgbClr val="000000">
                        <a:lumMod val="50000"/>
                        <a:lumOff val="50000"/>
                      </a:srgbClr>
                    </a:solidFill>
                    <a:latin typeface="Helvetica" pitchFamily="2" charset="0"/>
                  </a:rPr>
                  <a:t>+ </a:t>
                </a:r>
                <a14:m>
                  <m:oMath xmlns:m="http://schemas.openxmlformats.org/officeDocument/2006/math">
                    <m:r>
                      <m:rPr>
                        <m:sty m:val="p"/>
                      </m:rPr>
                      <a:rPr lang="el-GR" sz="1400" i="1">
                        <a:solidFill>
                          <a:srgbClr val="000000">
                            <a:lumMod val="50000"/>
                            <a:lumOff val="50000"/>
                          </a:srgbClr>
                        </a:solidFill>
                        <a:latin typeface="Cambria Math" panose="02040503050406030204" pitchFamily="18" charset="0"/>
                        <a:ea typeface="Cambria Math" panose="02040503050406030204" pitchFamily="18" charset="0"/>
                      </a:rPr>
                      <m:t>Δ</m:t>
                    </m:r>
                    <m:r>
                      <a:rPr lang="en-US" sz="1400" i="1">
                        <a:solidFill>
                          <a:srgbClr val="000000">
                            <a:lumMod val="50000"/>
                            <a:lumOff val="50000"/>
                          </a:srgbClr>
                        </a:solidFill>
                        <a:latin typeface="Cambria Math" panose="02040503050406030204" pitchFamily="18" charset="0"/>
                        <a:ea typeface="Cambria Math" panose="02040503050406030204" pitchFamily="18" charset="0"/>
                      </a:rPr>
                      <m:t>𝜆</m:t>
                    </m:r>
                    <m:r>
                      <a:rPr lang="en-US" sz="1400" i="1">
                        <a:solidFill>
                          <a:srgbClr val="000000">
                            <a:lumMod val="50000"/>
                            <a:lumOff val="50000"/>
                          </a:srgbClr>
                        </a:solidFill>
                        <a:latin typeface="Cambria Math" panose="02040503050406030204" pitchFamily="18" charset="0"/>
                        <a:ea typeface="Cambria Math" panose="02040503050406030204" pitchFamily="18" charset="0"/>
                      </a:rPr>
                      <m:t> </m:t>
                    </m:r>
                  </m:oMath>
                </a14:m>
                <a:r>
                  <a:rPr lang="en-US" sz="1400" dirty="0">
                    <a:solidFill>
                      <a:srgbClr val="000000">
                        <a:lumMod val="50000"/>
                        <a:lumOff val="50000"/>
                      </a:srgbClr>
                    </a:solidFill>
                    <a:latin typeface="Helvetica" pitchFamily="2" charset="0"/>
                  </a:rPr>
                  <a:t>(energy-dependent quantum corrections)</a:t>
                </a:r>
                <a:endParaRPr lang="en-US" sz="1600" dirty="0">
                  <a:solidFill>
                    <a:srgbClr val="000000">
                      <a:lumMod val="50000"/>
                      <a:lumOff val="50000"/>
                    </a:srgbClr>
                  </a:solidFill>
                  <a:latin typeface="Helvetica" pitchFamily="2" charset="0"/>
                </a:endParaRPr>
              </a:p>
            </p:txBody>
          </p:sp>
        </mc:Choice>
        <mc:Fallback xmlns="">
          <p:sp>
            <p:nvSpPr>
              <p:cNvPr id="31" name="TextBox 30">
                <a:extLst>
                  <a:ext uri="{FF2B5EF4-FFF2-40B4-BE49-F238E27FC236}">
                    <a16:creationId xmlns:a16="http://schemas.microsoft.com/office/drawing/2014/main" id="{C54F33C0-F10E-9AFF-E4F5-C142EF60F2B5}"/>
                  </a:ext>
                </a:extLst>
              </p:cNvPr>
              <p:cNvSpPr txBox="1">
                <a:spLocks noRot="1" noChangeAspect="1" noMove="1" noResize="1" noEditPoints="1" noAdjustHandles="1" noChangeArrowheads="1" noChangeShapeType="1" noTextEdit="1"/>
              </p:cNvSpPr>
              <p:nvPr/>
            </p:nvSpPr>
            <p:spPr>
              <a:xfrm>
                <a:off x="623288" y="4629350"/>
                <a:ext cx="10160209" cy="1908792"/>
              </a:xfrm>
              <a:prstGeom prst="rect">
                <a:avLst/>
              </a:prstGeom>
              <a:blipFill>
                <a:blip r:embed="rId3"/>
                <a:stretch>
                  <a:fillRect l="-249" t="-6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E5698D0A-59EC-9F67-35D7-97CEF23C0D3E}"/>
                  </a:ext>
                </a:extLst>
              </p:cNvPr>
              <p:cNvSpPr/>
              <p:nvPr/>
            </p:nvSpPr>
            <p:spPr>
              <a:xfrm>
                <a:off x="623287" y="3266188"/>
                <a:ext cx="4593227" cy="1016432"/>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pitchFamily="2" charset="0"/>
                    <a:cs typeface="Trebuchet MS"/>
                  </a:rPr>
                  <a:t>At </a:t>
                </a:r>
                <a:r>
                  <a:rPr lang="en-US" sz="1600" i="1" dirty="0">
                    <a:solidFill>
                      <a:prstClr val="black">
                        <a:lumMod val="85000"/>
                        <a:lumOff val="15000"/>
                      </a:prstClr>
                    </a:solidFill>
                    <a:latin typeface="Helvetica" pitchFamily="2" charset="0"/>
                    <a:cs typeface="Trebuchet MS"/>
                  </a:rPr>
                  <a:t>T</a:t>
                </a:r>
                <a:r>
                  <a:rPr lang="en-US" sz="1600" dirty="0">
                    <a:solidFill>
                      <a:prstClr val="black">
                        <a:lumMod val="85000"/>
                        <a:lumOff val="15000"/>
                      </a:prstClr>
                    </a:solidFill>
                    <a:latin typeface="Helvetica" pitchFamily="2" charset="0"/>
                    <a:cs typeface="Trebuchet MS"/>
                  </a:rPr>
                  <a:t> = 0, </a:t>
                </a:r>
                <a14:m>
                  <m:oMath xmlns:m="http://schemas.openxmlformats.org/officeDocument/2006/math">
                    <m:r>
                      <a:rPr lang="en-US" sz="1600" i="1" smtClean="0">
                        <a:solidFill>
                          <a:schemeClr val="tx1"/>
                        </a:solidFill>
                        <a:latin typeface="Cambria Math" panose="02040503050406030204" pitchFamily="18" charset="0"/>
                        <a:ea typeface="Cambria Math" panose="02040503050406030204" pitchFamily="18" charset="0"/>
                      </a:rPr>
                      <m:t>𝑉</m:t>
                    </m:r>
                    <m:d>
                      <m:dPr>
                        <m:ctrlPr>
                          <a:rPr lang="en-US" sz="1600" b="0" i="1" smtClean="0">
                            <a:solidFill>
                              <a:schemeClr val="tx1"/>
                            </a:solidFill>
                            <a:latin typeface="Cambria Math" panose="02040503050406030204" pitchFamily="18" charset="0"/>
                            <a:ea typeface="Cambria Math" panose="02040503050406030204" pitchFamily="18" charset="0"/>
                          </a:rPr>
                        </m:ctrlPr>
                      </m:dPr>
                      <m:e>
                        <m:r>
                          <a:rPr lang="en-US" sz="1600" b="0" i="1" smtClean="0">
                            <a:solidFill>
                              <a:schemeClr val="tx1"/>
                            </a:solidFill>
                            <a:latin typeface="Cambria Math" panose="02040503050406030204" pitchFamily="18" charset="0"/>
                            <a:ea typeface="Cambria Math" panose="02040503050406030204" pitchFamily="18" charset="0"/>
                          </a:rPr>
                          <m:t>𝜙</m:t>
                        </m:r>
                      </m:e>
                    </m:d>
                    <m:r>
                      <a:rPr lang="en-US" sz="1600" b="0" i="1" smtClean="0">
                        <a:solidFill>
                          <a:schemeClr val="tx1"/>
                        </a:solidFill>
                        <a:latin typeface="Cambria Math" panose="02040503050406030204" pitchFamily="18" charset="0"/>
                        <a:ea typeface="Cambria Math" panose="02040503050406030204" pitchFamily="18" charset="0"/>
                      </a:rPr>
                      <m:t> </m:t>
                    </m:r>
                  </m:oMath>
                </a14:m>
                <a:r>
                  <a:rPr lang="en-US" sz="1600" dirty="0">
                    <a:solidFill>
                      <a:prstClr val="black">
                        <a:lumMod val="85000"/>
                        <a:lumOff val="15000"/>
                      </a:prstClr>
                    </a:solidFill>
                    <a:latin typeface="Helvetica" pitchFamily="2" charset="0"/>
                    <a:cs typeface="Trebuchet MS"/>
                  </a:rPr>
                  <a:t>has a minimum at:</a:t>
                </a:r>
              </a:p>
              <a:p>
                <a:pPr>
                  <a:spcBef>
                    <a:spcPts val="1000"/>
                  </a:spcBef>
                </a:pPr>
                <a:r>
                  <a:rPr lang="en-US" sz="1600" dirty="0">
                    <a:solidFill>
                      <a:prstClr val="black">
                        <a:lumMod val="85000"/>
                        <a:lumOff val="15000"/>
                      </a:prstClr>
                    </a:solidFill>
                    <a:latin typeface="Cambria" panose="02040503050406030204" pitchFamily="18" charset="0"/>
                    <a:cs typeface="Trebuchet MS"/>
                  </a:rPr>
                  <a:t>       </a:t>
                </a:r>
                <a14:m>
                  <m:oMath xmlns:m="http://schemas.openxmlformats.org/officeDocument/2006/math">
                    <m:sSub>
                      <m:sSubPr>
                        <m:ctrlPr>
                          <a:rPr lang="en-US" sz="1600" b="0" i="1" smtClean="0">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𝜐</m:t>
                        </m:r>
                        <m:r>
                          <a:rPr lang="en-US" sz="1600" b="0" i="1" smtClean="0">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𝜐</m:t>
                        </m:r>
                      </m:e>
                      <m:sub>
                        <m:r>
                          <a:rPr lang="en-US" sz="1600" b="0" i="1" smtClean="0">
                            <a:solidFill>
                              <a:srgbClr val="000000"/>
                            </a:solidFill>
                            <a:latin typeface="Cambria Math" panose="02040503050406030204" pitchFamily="18" charset="0"/>
                            <a:ea typeface="Cambria Math" panose="02040503050406030204" pitchFamily="18" charset="0"/>
                          </a:rPr>
                          <m:t>𝑇</m:t>
                        </m:r>
                        <m:r>
                          <a:rPr lang="en-US" sz="1600" b="0" i="1" smtClean="0">
                            <a:solidFill>
                              <a:srgbClr val="000000"/>
                            </a:solidFill>
                            <a:latin typeface="Cambria Math" panose="02040503050406030204" pitchFamily="18" charset="0"/>
                            <a:ea typeface="Cambria Math" panose="02040503050406030204" pitchFamily="18" charset="0"/>
                          </a:rPr>
                          <m:t>=0</m:t>
                        </m:r>
                      </m:sub>
                    </m:sSub>
                    <m:r>
                      <a:rPr lang="en-US" sz="1600" b="0" i="1" smtClean="0">
                        <a:solidFill>
                          <a:srgbClr val="000000"/>
                        </a:solidFill>
                        <a:latin typeface="Cambria Math" panose="02040503050406030204" pitchFamily="18" charset="0"/>
                        <a:ea typeface="Cambria Math" panose="02040503050406030204" pitchFamily="18" charset="0"/>
                      </a:rPr>
                      <m:t>=</m:t>
                    </m:r>
                    <m:rad>
                      <m:radPr>
                        <m:degHide m:val="on"/>
                        <m:ctrlPr>
                          <a:rPr lang="en-US" sz="1600" b="0" i="1" smtClean="0">
                            <a:solidFill>
                              <a:srgbClr val="000000"/>
                            </a:solidFill>
                            <a:latin typeface="Cambria Math" panose="02040503050406030204" pitchFamily="18" charset="0"/>
                            <a:ea typeface="Cambria Math" panose="02040503050406030204" pitchFamily="18" charset="0"/>
                          </a:rPr>
                        </m:ctrlPr>
                      </m:radPr>
                      <m:deg/>
                      <m:e>
                        <m:f>
                          <m:fPr>
                            <m:ctrlPr>
                              <a:rPr lang="en-US" sz="1600" b="0" i="1" smtClean="0">
                                <a:solidFill>
                                  <a:srgbClr val="000000"/>
                                </a:solidFill>
                                <a:latin typeface="Cambria Math" panose="02040503050406030204" pitchFamily="18" charset="0"/>
                                <a:ea typeface="Cambria Math" panose="02040503050406030204" pitchFamily="18" charset="0"/>
                              </a:rPr>
                            </m:ctrlPr>
                          </m:fPr>
                          <m:num>
                            <m:sSup>
                              <m:sSupPr>
                                <m:ctrlPr>
                                  <a:rPr lang="en-US" sz="1600" b="0" i="1" smtClean="0">
                                    <a:solidFill>
                                      <a:srgbClr val="000000"/>
                                    </a:solidFill>
                                    <a:latin typeface="Cambria Math" panose="02040503050406030204" pitchFamily="18" charset="0"/>
                                    <a:ea typeface="Cambria Math" panose="02040503050406030204" pitchFamily="18" charset="0"/>
                                  </a:rPr>
                                </m:ctrlPr>
                              </m:sSupPr>
                              <m:e>
                                <m:r>
                                  <a:rPr lang="en-US" sz="1600" b="0" i="1" smtClean="0">
                                    <a:solidFill>
                                      <a:srgbClr val="000000"/>
                                    </a:solidFill>
                                    <a:latin typeface="Cambria Math" panose="02040503050406030204" pitchFamily="18" charset="0"/>
                                    <a:ea typeface="Cambria Math" panose="02040503050406030204" pitchFamily="18" charset="0"/>
                                  </a:rPr>
                                  <m:t>𝜇</m:t>
                                </m:r>
                              </m:e>
                              <m:sup>
                                <m:r>
                                  <a:rPr lang="en-US" sz="1600" b="0" i="1" smtClean="0">
                                    <a:solidFill>
                                      <a:srgbClr val="000000"/>
                                    </a:solidFill>
                                    <a:latin typeface="Cambria Math" panose="02040503050406030204" pitchFamily="18" charset="0"/>
                                    <a:ea typeface="Cambria Math" panose="02040503050406030204" pitchFamily="18" charset="0"/>
                                  </a:rPr>
                                  <m:t>2</m:t>
                                </m:r>
                              </m:sup>
                            </m:sSup>
                          </m:num>
                          <m:den>
                            <m:r>
                              <a:rPr lang="en-US" sz="1600" b="0" i="1" smtClean="0">
                                <a:solidFill>
                                  <a:srgbClr val="000000"/>
                                </a:solidFill>
                                <a:latin typeface="Cambria Math" panose="02040503050406030204" pitchFamily="18" charset="0"/>
                                <a:ea typeface="Cambria Math" panose="02040503050406030204" pitchFamily="18" charset="0"/>
                              </a:rPr>
                              <m:t>2</m:t>
                            </m:r>
                            <m:r>
                              <a:rPr lang="en-US" sz="1600" b="0" i="1" smtClean="0">
                                <a:solidFill>
                                  <a:srgbClr val="000000"/>
                                </a:solidFill>
                                <a:latin typeface="Cambria Math" panose="02040503050406030204" pitchFamily="18" charset="0"/>
                                <a:ea typeface="Cambria Math" panose="02040503050406030204" pitchFamily="18" charset="0"/>
                              </a:rPr>
                              <m:t>𝜆</m:t>
                            </m:r>
                          </m:den>
                        </m:f>
                      </m:e>
                    </m:rad>
                  </m:oMath>
                </a14:m>
                <a:r>
                  <a:rPr lang="en-CH" sz="1600" dirty="0">
                    <a:latin typeface="Cambria" panose="02040503050406030204" pitchFamily="18" charset="0"/>
                  </a:rPr>
                  <a:t>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m:t>
                    </m:r>
                    <m:r>
                      <a:rPr lang="en-US" sz="1600" i="1">
                        <a:solidFill>
                          <a:srgbClr val="000000"/>
                        </a:solidFill>
                        <a:latin typeface="Cambria Math" panose="02040503050406030204" pitchFamily="18" charset="0"/>
                        <a:ea typeface="Cambria Math" panose="02040503050406030204" pitchFamily="18" charset="0"/>
                      </a:rPr>
                      <m:t>𝜐</m:t>
                    </m:r>
                    <m:r>
                      <a:rPr lang="en-US" sz="1600" b="0" i="1" smtClean="0">
                        <a:solidFill>
                          <a:srgbClr val="000000"/>
                        </a:solidFill>
                        <a:latin typeface="Cambria Math" panose="02040503050406030204" pitchFamily="18" charset="0"/>
                        <a:ea typeface="Cambria Math" panose="02040503050406030204" pitchFamily="18" charset="0"/>
                      </a:rPr>
                      <m:t>=</m:t>
                    </m:r>
                    <m:f>
                      <m:fPr>
                        <m:ctrlPr>
                          <a:rPr lang="en-US" sz="1600" i="1" smtClean="0">
                            <a:solidFill>
                              <a:srgbClr val="000000"/>
                            </a:solidFill>
                            <a:latin typeface="Cambria Math" panose="02040503050406030204" pitchFamily="18" charset="0"/>
                            <a:ea typeface="Cambria Math" panose="02040503050406030204" pitchFamily="18" charset="0"/>
                          </a:rPr>
                        </m:ctrlPr>
                      </m:fPr>
                      <m:num>
                        <m:r>
                          <a:rPr lang="en-US" sz="1600" b="0" i="1" smtClean="0">
                            <a:solidFill>
                              <a:srgbClr val="000000"/>
                            </a:solidFill>
                            <a:latin typeface="Cambria Math" panose="02040503050406030204" pitchFamily="18" charset="0"/>
                            <a:ea typeface="Cambria Math" panose="02040503050406030204" pitchFamily="18" charset="0"/>
                          </a:rPr>
                          <m:t>1</m:t>
                        </m:r>
                      </m:num>
                      <m:den>
                        <m:rad>
                          <m:radPr>
                            <m:degHide m:val="on"/>
                            <m:ctrlPr>
                              <a:rPr lang="en-US" sz="1600" i="1" smtClean="0">
                                <a:solidFill>
                                  <a:srgbClr val="000000"/>
                                </a:solidFill>
                                <a:latin typeface="Cambria Math" panose="02040503050406030204" pitchFamily="18" charset="0"/>
                                <a:ea typeface="Cambria Math" panose="02040503050406030204" pitchFamily="18" charset="0"/>
                              </a:rPr>
                            </m:ctrlPr>
                          </m:radPr>
                          <m:deg/>
                          <m:e>
                            <m:rad>
                              <m:radPr>
                                <m:degHide m:val="on"/>
                                <m:ctrlPr>
                                  <a:rPr lang="en-US" sz="1600" i="1" smtClean="0">
                                    <a:solidFill>
                                      <a:srgbClr val="000000"/>
                                    </a:solidFill>
                                    <a:latin typeface="Cambria Math" panose="02040503050406030204" pitchFamily="18" charset="0"/>
                                    <a:ea typeface="Cambria Math" panose="02040503050406030204" pitchFamily="18" charset="0"/>
                                  </a:rPr>
                                </m:ctrlPr>
                              </m:radPr>
                              <m:deg/>
                              <m:e>
                                <m:r>
                                  <a:rPr lang="en-US" sz="1600" b="0" i="1" smtClean="0">
                                    <a:solidFill>
                                      <a:srgbClr val="000000"/>
                                    </a:solidFill>
                                    <a:latin typeface="Cambria Math" panose="02040503050406030204" pitchFamily="18" charset="0"/>
                                    <a:ea typeface="Cambria Math" panose="02040503050406030204" pitchFamily="18" charset="0"/>
                                  </a:rPr>
                                  <m:t>2</m:t>
                                </m:r>
                              </m:e>
                            </m:rad>
                            <m:sSub>
                              <m:sSubPr>
                                <m:ctrlPr>
                                  <a:rPr lang="en-US" sz="160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𝐺</m:t>
                                </m:r>
                              </m:e>
                              <m:sub>
                                <m:r>
                                  <a:rPr lang="en-US" sz="1600" b="0" i="1" smtClean="0">
                                    <a:solidFill>
                                      <a:srgbClr val="000000"/>
                                    </a:solidFill>
                                    <a:latin typeface="Cambria Math" panose="02040503050406030204" pitchFamily="18" charset="0"/>
                                    <a:ea typeface="Cambria Math" panose="02040503050406030204" pitchFamily="18" charset="0"/>
                                  </a:rPr>
                                  <m:t>𝐹</m:t>
                                </m:r>
                              </m:sub>
                            </m:sSub>
                          </m:e>
                        </m:rad>
                      </m:den>
                    </m:f>
                    <m:r>
                      <a:rPr lang="en-US" sz="1600" i="1">
                        <a:solidFill>
                          <a:srgbClr val="000000"/>
                        </a:solidFill>
                        <a:latin typeface="Cambria Math" panose="02040503050406030204" pitchFamily="18" charset="0"/>
                        <a:ea typeface="Cambria Math" panose="02040503050406030204" pitchFamily="18" charset="0"/>
                      </a:rPr>
                      <m:t>≈246 </m:t>
                    </m:r>
                    <m:r>
                      <m:rPr>
                        <m:sty m:val="p"/>
                      </m:rPr>
                      <a:rPr lang="en-US" sz="1600">
                        <a:solidFill>
                          <a:srgbClr val="000000"/>
                        </a:solidFill>
                        <a:latin typeface="Cambria Math" panose="02040503050406030204" pitchFamily="18" charset="0"/>
                        <a:ea typeface="Cambria Math" panose="02040503050406030204" pitchFamily="18" charset="0"/>
                      </a:rPr>
                      <m:t>GeV</m:t>
                    </m:r>
                    <m:r>
                      <a:rPr lang="en-US" sz="1600">
                        <a:solidFill>
                          <a:srgbClr val="000000"/>
                        </a:solidFill>
                        <a:latin typeface="Cambria Math" panose="02040503050406030204" pitchFamily="18" charset="0"/>
                        <a:ea typeface="Cambria Math" panose="02040503050406030204" pitchFamily="18" charset="0"/>
                      </a:rPr>
                      <m:t>)</m:t>
                    </m:r>
                  </m:oMath>
                </a14:m>
                <a:endParaRPr lang="en-CH" sz="1600" dirty="0">
                  <a:latin typeface="Cambria" panose="02040503050406030204" pitchFamily="18" charset="0"/>
                </a:endParaRPr>
              </a:p>
            </p:txBody>
          </p:sp>
        </mc:Choice>
        <mc:Fallback xmlns="">
          <p:sp>
            <p:nvSpPr>
              <p:cNvPr id="32" name="Rectangle 31">
                <a:extLst>
                  <a:ext uri="{FF2B5EF4-FFF2-40B4-BE49-F238E27FC236}">
                    <a16:creationId xmlns:a16="http://schemas.microsoft.com/office/drawing/2014/main" id="{E5698D0A-59EC-9F67-35D7-97CEF23C0D3E}"/>
                  </a:ext>
                </a:extLst>
              </p:cNvPr>
              <p:cNvSpPr>
                <a:spLocks noRot="1" noChangeAspect="1" noMove="1" noResize="1" noEditPoints="1" noAdjustHandles="1" noChangeArrowheads="1" noChangeShapeType="1" noTextEdit="1"/>
              </p:cNvSpPr>
              <p:nvPr/>
            </p:nvSpPr>
            <p:spPr>
              <a:xfrm>
                <a:off x="623287" y="3266188"/>
                <a:ext cx="4593227" cy="1016432"/>
              </a:xfrm>
              <a:prstGeom prst="rect">
                <a:avLst/>
              </a:prstGeom>
              <a:blipFill>
                <a:blip r:embed="rId4"/>
                <a:stretch>
                  <a:fillRect l="-551" t="-2469"/>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5A4C1852-55C3-8170-B12B-CC37E1779AB7}"/>
                  </a:ext>
                </a:extLst>
              </p:cNvPr>
              <p:cNvSpPr/>
              <p:nvPr/>
            </p:nvSpPr>
            <p:spPr>
              <a:xfrm>
                <a:off x="624534" y="2134335"/>
                <a:ext cx="4755033" cy="853247"/>
              </a:xfrm>
              <a:prstGeom prst="rect">
                <a:avLst/>
              </a:prstGeom>
            </p:spPr>
            <p:txBody>
              <a:bodyPr wrap="square">
                <a:spAutoFit/>
              </a:bodyPr>
              <a:lstStyle/>
              <a:p>
                <a:pPr>
                  <a:spcBef>
                    <a:spcPts val="1800"/>
                  </a:spcBef>
                </a:pPr>
                <a:r>
                  <a:rPr lang="en-US" sz="1600">
                    <a:solidFill>
                      <a:prstClr val="black">
                        <a:lumMod val="85000"/>
                        <a:lumOff val="15000"/>
                      </a:prstClr>
                    </a:solidFill>
                    <a:latin typeface="Helvetica" pitchFamily="2" charset="0"/>
                    <a:cs typeface="Trebuchet MS"/>
                  </a:rPr>
                  <a:t>The early universe, at </a:t>
                </a:r>
                <a:r>
                  <a:rPr lang="en-US" sz="1600" i="1">
                    <a:solidFill>
                      <a:prstClr val="black">
                        <a:lumMod val="85000"/>
                        <a:lumOff val="15000"/>
                      </a:prstClr>
                    </a:solidFill>
                    <a:latin typeface="Helvetica" pitchFamily="2" charset="0"/>
                    <a:cs typeface="Trebuchet MS"/>
                  </a:rPr>
                  <a:t>T</a:t>
                </a:r>
                <a:r>
                  <a:rPr lang="en-US" sz="1600">
                    <a:solidFill>
                      <a:prstClr val="black">
                        <a:lumMod val="85000"/>
                        <a:lumOff val="15000"/>
                      </a:prstClr>
                    </a:solidFill>
                    <a:latin typeface="Helvetica" pitchFamily="2" charset="0"/>
                    <a:cs typeface="Trebuchet MS"/>
                  </a:rPr>
                  <a:t> &gt; </a:t>
                </a:r>
                <a:r>
                  <a:rPr lang="en-US" sz="1600" i="1">
                    <a:solidFill>
                      <a:prstClr val="black">
                        <a:lumMod val="85000"/>
                        <a:lumOff val="15000"/>
                      </a:prstClr>
                    </a:solidFill>
                    <a:latin typeface="Helvetica" pitchFamily="2" charset="0"/>
                    <a:cs typeface="Trebuchet MS"/>
                  </a:rPr>
                  <a:t>T</a:t>
                </a:r>
                <a:r>
                  <a:rPr lang="en-US" sz="1600" baseline="-25000">
                    <a:solidFill>
                      <a:prstClr val="black">
                        <a:lumMod val="85000"/>
                        <a:lumOff val="15000"/>
                      </a:prstClr>
                    </a:solidFill>
                    <a:latin typeface="Helvetica" pitchFamily="2" charset="0"/>
                    <a:cs typeface="Trebuchet MS"/>
                  </a:rPr>
                  <a:t>EW</a:t>
                </a:r>
                <a:r>
                  <a:rPr lang="en-US" sz="1600">
                    <a:solidFill>
                      <a:prstClr val="black">
                        <a:lumMod val="85000"/>
                        <a:lumOff val="15000"/>
                      </a:prstClr>
                    </a:solidFill>
                    <a:latin typeface="Helvetica" pitchFamily="2" charset="0"/>
                    <a:cs typeface="Trebuchet MS"/>
                  </a:rPr>
                  <a:t>, was in a symmetric phase (</a:t>
                </a:r>
                <a:r>
                  <a:rPr lang="en-US" sz="1600">
                    <a:solidFill>
                      <a:prstClr val="black">
                        <a:lumMod val="85000"/>
                        <a:lumOff val="15000"/>
                      </a:prstClr>
                    </a:solidFill>
                    <a:latin typeface="Helvetica" pitchFamily="2" charset="0"/>
                    <a:cs typeface="Symbol" charset="2"/>
                  </a:rPr>
                  <a:t>|</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baseline="-25000">
                    <a:solidFill>
                      <a:prstClr val="black">
                        <a:lumMod val="85000"/>
                        <a:lumOff val="15000"/>
                      </a:prstClr>
                    </a:solidFill>
                    <a:latin typeface="Helvetica" pitchFamily="2" charset="0"/>
                    <a:cs typeface="Trebuchet MS"/>
                  </a:rPr>
                  <a:t>min</a:t>
                </a:r>
                <a:r>
                  <a:rPr lang="en-US" sz="1600">
                    <a:solidFill>
                      <a:prstClr val="black">
                        <a:lumMod val="85000"/>
                        <a:lumOff val="15000"/>
                      </a:prstClr>
                    </a:solidFill>
                    <a:latin typeface="Helvetica" pitchFamily="2" charset="0"/>
                    <a:cs typeface="Symbol" charset="2"/>
                  </a:rPr>
                  <a:t>|</a:t>
                </a:r>
                <a:r>
                  <a:rPr lang="en-US" sz="1600">
                    <a:solidFill>
                      <a:prstClr val="black">
                        <a:lumMod val="85000"/>
                        <a:lumOff val="15000"/>
                      </a:prstClr>
                    </a:solidFill>
                    <a:latin typeface="Helvetica" pitchFamily="2" charset="0"/>
                    <a:cs typeface="Trebuchet MS"/>
                  </a:rPr>
                  <a:t> = </a:t>
                </a: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𝜐</m:t>
                        </m:r>
                      </m:e>
                      <m:sub>
                        <m:r>
                          <a:rPr lang="en-US" sz="1600" i="1">
                            <a:solidFill>
                              <a:srgbClr val="000000"/>
                            </a:solidFill>
                            <a:latin typeface="Cambria Math" panose="02040503050406030204" pitchFamily="18" charset="0"/>
                            <a:ea typeface="Cambria Math" panose="02040503050406030204" pitchFamily="18" charset="0"/>
                          </a:rPr>
                          <m:t>𝑇</m:t>
                        </m:r>
                      </m:sub>
                    </m:sSub>
                    <m:r>
                      <a:rPr lang="en-US" sz="1600" b="0" i="1" smtClean="0">
                        <a:solidFill>
                          <a:srgbClr val="000000"/>
                        </a:solidFill>
                        <a:latin typeface="Cambria Math" panose="02040503050406030204" pitchFamily="18" charset="0"/>
                        <a:ea typeface="Cambria Math" panose="02040503050406030204" pitchFamily="18" charset="0"/>
                      </a:rPr>
                      <m:t>=0</m:t>
                    </m:r>
                  </m:oMath>
                </a14:m>
                <a:r>
                  <a:rPr lang="en-US" sz="1600">
                    <a:solidFill>
                      <a:prstClr val="black">
                        <a:lumMod val="85000"/>
                        <a:lumOff val="15000"/>
                      </a:prstClr>
                    </a:solidFill>
                    <a:latin typeface="Helvetica" pitchFamily="2" charset="0"/>
                    <a:cs typeface="Trebuchet MS"/>
                  </a:rPr>
                  <a:t>), a phase transition at </a:t>
                </a:r>
                <a:r>
                  <a:rPr lang="en-US" sz="1600">
                    <a:solidFill>
                      <a:prstClr val="black">
                        <a:lumMod val="85000"/>
                        <a:lumOff val="15000"/>
                      </a:prstClr>
                    </a:solidFill>
                    <a:latin typeface="Helvetica" pitchFamily="2" charset="0"/>
                    <a:cs typeface="Symbol" charset="2"/>
                  </a:rPr>
                  <a:t>~</a:t>
                </a:r>
                <a:r>
                  <a:rPr lang="en-US" sz="1600" i="1">
                    <a:solidFill>
                      <a:prstClr val="black">
                        <a:lumMod val="85000"/>
                        <a:lumOff val="15000"/>
                      </a:prstClr>
                    </a:solidFill>
                    <a:latin typeface="Helvetica" pitchFamily="2" charset="0"/>
                    <a:cs typeface="Trebuchet MS"/>
                  </a:rPr>
                  <a:t>T</a:t>
                </a:r>
                <a:r>
                  <a:rPr lang="en-US" sz="1600" baseline="-25000">
                    <a:solidFill>
                      <a:prstClr val="black">
                        <a:lumMod val="85000"/>
                        <a:lumOff val="15000"/>
                      </a:prstClr>
                    </a:solidFill>
                    <a:latin typeface="Helvetica" pitchFamily="2" charset="0"/>
                    <a:cs typeface="Trebuchet MS"/>
                  </a:rPr>
                  <a:t>EW</a:t>
                </a:r>
                <a:r>
                  <a:rPr lang="en-US" sz="1600">
                    <a:solidFill>
                      <a:prstClr val="black">
                        <a:lumMod val="85000"/>
                        <a:lumOff val="15000"/>
                      </a:prstClr>
                    </a:solidFill>
                    <a:latin typeface="Helvetica" pitchFamily="2" charset="0"/>
                    <a:cs typeface="Trebuchet MS"/>
                  </a:rPr>
                  <a:t> </a:t>
                </a:r>
                <a:r>
                  <a:rPr lang="en-US" sz="1200">
                    <a:solidFill>
                      <a:prstClr val="black">
                        <a:lumMod val="85000"/>
                        <a:lumOff val="15000"/>
                      </a:prstClr>
                    </a:solidFill>
                    <a:latin typeface="Helvetica" pitchFamily="2" charset="0"/>
                    <a:cs typeface="Trebuchet MS"/>
                  </a:rPr>
                  <a:t>(~10</a:t>
                </a:r>
                <a:r>
                  <a:rPr lang="en-US" sz="1200" baseline="30000">
                    <a:solidFill>
                      <a:prstClr val="black">
                        <a:lumMod val="85000"/>
                        <a:lumOff val="15000"/>
                      </a:prstClr>
                    </a:solidFill>
                    <a:latin typeface="Helvetica" pitchFamily="2" charset="0"/>
                    <a:cs typeface="Trebuchet MS"/>
                  </a:rPr>
                  <a:t>15</a:t>
                </a:r>
                <a:r>
                  <a:rPr lang="en-US" sz="1200">
                    <a:solidFill>
                      <a:prstClr val="black">
                        <a:lumMod val="85000"/>
                        <a:lumOff val="15000"/>
                      </a:prstClr>
                    </a:solidFill>
                    <a:latin typeface="Helvetica" pitchFamily="2" charset="0"/>
                    <a:cs typeface="Trebuchet MS"/>
                  </a:rPr>
                  <a:t> K, 10</a:t>
                </a:r>
                <a:r>
                  <a:rPr lang="en-US" sz="1200" baseline="30000">
                    <a:solidFill>
                      <a:prstClr val="black">
                        <a:lumMod val="85000"/>
                        <a:lumOff val="15000"/>
                      </a:prstClr>
                    </a:solidFill>
                    <a:latin typeface="Helvetica" pitchFamily="2" charset="0"/>
                    <a:cs typeface="Trebuchet MS"/>
                  </a:rPr>
                  <a:t>–12</a:t>
                </a:r>
                <a:r>
                  <a:rPr lang="en-US" sz="1200">
                    <a:solidFill>
                      <a:prstClr val="black">
                        <a:lumMod val="85000"/>
                        <a:lumOff val="15000"/>
                      </a:prstClr>
                    </a:solidFill>
                    <a:latin typeface="Helvetica" pitchFamily="2" charset="0"/>
                    <a:cs typeface="Trebuchet MS"/>
                  </a:rPr>
                  <a:t> s after the big bang)</a:t>
                </a:r>
                <a:r>
                  <a:rPr lang="en-US" sz="1600">
                    <a:solidFill>
                      <a:prstClr val="black">
                        <a:lumMod val="85000"/>
                        <a:lumOff val="15000"/>
                      </a:prstClr>
                    </a:solidFill>
                    <a:latin typeface="Helvetica" pitchFamily="2" charset="0"/>
                    <a:cs typeface="Trebuchet MS"/>
                  </a:rPr>
                  <a:t> led to </a:t>
                </a:r>
                <a14:m>
                  <m:oMath xmlns:m="http://schemas.openxmlformats.org/officeDocument/2006/math">
                    <m:sSub>
                      <m:sSubPr>
                        <m:ctrlPr>
                          <a:rPr lang="en-US" sz="1600" i="1" smtClean="0">
                            <a:solidFill>
                              <a:srgbClr val="000000"/>
                            </a:solidFill>
                            <a:latin typeface="Cambria Math" panose="02040503050406030204" pitchFamily="18" charset="0"/>
                            <a:ea typeface="Cambria Math" panose="02040503050406030204" pitchFamily="18" charset="0"/>
                          </a:rPr>
                        </m:ctrlPr>
                      </m:sSubPr>
                      <m:e>
                        <m:r>
                          <m:rPr>
                            <m:nor/>
                          </m:rPr>
                          <a:rPr lang="en-US" sz="1600">
                            <a:solidFill>
                              <a:prstClr val="black">
                                <a:lumMod val="85000"/>
                                <a:lumOff val="15000"/>
                              </a:prstClr>
                            </a:solidFill>
                            <a:latin typeface="Helvetica" pitchFamily="2" charset="0"/>
                            <a:cs typeface="Symbol" charset="2"/>
                          </a:rPr>
                          <m:t>|</m:t>
                        </m:r>
                        <m:r>
                          <a:rPr lang="en-US" sz="1600" i="1">
                            <a:solidFill>
                              <a:srgbClr val="000000"/>
                            </a:solidFill>
                            <a:latin typeface="Cambria Math" panose="02040503050406030204" pitchFamily="18" charset="0"/>
                            <a:ea typeface="Cambria Math" panose="02040503050406030204" pitchFamily="18" charset="0"/>
                          </a:rPr>
                          <m:t>𝜙</m:t>
                        </m:r>
                        <m:r>
                          <m:rPr>
                            <m:nor/>
                          </m:rPr>
                          <a:rPr lang="en-US" sz="1600" baseline="-25000">
                            <a:solidFill>
                              <a:prstClr val="black">
                                <a:lumMod val="85000"/>
                                <a:lumOff val="15000"/>
                              </a:prstClr>
                            </a:solidFill>
                            <a:latin typeface="Helvetica" pitchFamily="2" charset="0"/>
                            <a:cs typeface="Trebuchet MS"/>
                          </a:rPr>
                          <m:t>min</m:t>
                        </m:r>
                        <m:r>
                          <m:rPr>
                            <m:nor/>
                          </m:rPr>
                          <a:rPr lang="en-US" sz="1600">
                            <a:solidFill>
                              <a:prstClr val="black">
                                <a:lumMod val="85000"/>
                                <a:lumOff val="15000"/>
                              </a:prstClr>
                            </a:solidFill>
                            <a:latin typeface="Helvetica" pitchFamily="2" charset="0"/>
                            <a:cs typeface="Symbol" charset="2"/>
                          </a:rPr>
                          <m:t>|</m:t>
                        </m:r>
                        <m:r>
                          <a:rPr lang="en-US" sz="1600" b="0" i="1" smtClean="0">
                            <a:solidFill>
                              <a:prstClr val="black">
                                <a:lumMod val="85000"/>
                                <a:lumOff val="15000"/>
                              </a:prstClr>
                            </a:solidFill>
                            <a:latin typeface="Cambria Math" panose="02040503050406030204" pitchFamily="18" charset="0"/>
                            <a:cs typeface="Symbol" charset="2"/>
                          </a:rPr>
                          <m:t>=</m:t>
                        </m:r>
                        <m:r>
                          <a:rPr lang="en-US" sz="1600" i="1">
                            <a:solidFill>
                              <a:srgbClr val="000000"/>
                            </a:solidFill>
                            <a:latin typeface="Cambria Math" panose="02040503050406030204" pitchFamily="18" charset="0"/>
                            <a:ea typeface="Cambria Math" panose="02040503050406030204" pitchFamily="18" charset="0"/>
                          </a:rPr>
                          <m:t>𝜐</m:t>
                        </m:r>
                      </m:e>
                      <m:sub>
                        <m:sSub>
                          <m:sSubPr>
                            <m:ctrlPr>
                              <a:rPr lang="en-US" sz="1600" i="1" smtClean="0">
                                <a:solidFill>
                                  <a:srgbClr val="000000"/>
                                </a:solidFill>
                                <a:latin typeface="Cambria Math" panose="02040503050406030204" pitchFamily="18" charset="0"/>
                                <a:ea typeface="Cambria Math" panose="02040503050406030204" pitchFamily="18" charset="0"/>
                              </a:rPr>
                            </m:ctrlPr>
                          </m:sSubPr>
                          <m:e>
                            <m:r>
                              <a:rPr lang="en-US" sz="1600" b="0" i="1" smtClean="0">
                                <a:solidFill>
                                  <a:srgbClr val="000000"/>
                                </a:solidFill>
                                <a:latin typeface="Cambria Math" panose="02040503050406030204" pitchFamily="18" charset="0"/>
                                <a:ea typeface="Cambria Math" panose="02040503050406030204" pitchFamily="18" charset="0"/>
                              </a:rPr>
                              <m:t>𝑇</m:t>
                            </m:r>
                          </m:e>
                          <m:sub>
                            <m:r>
                              <m:rPr>
                                <m:sty m:val="p"/>
                              </m:rPr>
                              <a:rPr lang="en-US" sz="1600" b="0" i="0" smtClean="0">
                                <a:solidFill>
                                  <a:srgbClr val="000000"/>
                                </a:solidFill>
                                <a:latin typeface="Cambria Math" panose="02040503050406030204" pitchFamily="18" charset="0"/>
                                <a:ea typeface="Cambria Math" panose="02040503050406030204" pitchFamily="18" charset="0"/>
                              </a:rPr>
                              <m:t>EW</m:t>
                            </m:r>
                          </m:sub>
                        </m:sSub>
                      </m:sub>
                    </m:sSub>
                  </m:oMath>
                </a14:m>
                <a:r>
                  <a:rPr lang="en-US" sz="1600">
                    <a:solidFill>
                      <a:prstClr val="black">
                        <a:lumMod val="85000"/>
                        <a:lumOff val="15000"/>
                      </a:prstClr>
                    </a:solidFill>
                    <a:latin typeface="Helvetica" pitchFamily="2" charset="0"/>
                    <a:cs typeface="Trebuchet MS"/>
                  </a:rPr>
                  <a:t> &gt; 0  </a:t>
                </a:r>
                <a:endParaRPr lang="en-US" sz="1600">
                  <a:solidFill>
                    <a:srgbClr val="595959"/>
                  </a:solidFill>
                  <a:latin typeface="Helvetica" pitchFamily="2" charset="0"/>
                  <a:cs typeface="Trebuchet MS"/>
                </a:endParaRPr>
              </a:p>
            </p:txBody>
          </p:sp>
        </mc:Choice>
        <mc:Fallback xmlns="">
          <p:sp>
            <p:nvSpPr>
              <p:cNvPr id="33" name="Rectangle 32">
                <a:extLst>
                  <a:ext uri="{FF2B5EF4-FFF2-40B4-BE49-F238E27FC236}">
                    <a16:creationId xmlns:a16="http://schemas.microsoft.com/office/drawing/2014/main" id="{5A4C1852-55C3-8170-B12B-CC37E1779AB7}"/>
                  </a:ext>
                </a:extLst>
              </p:cNvPr>
              <p:cNvSpPr>
                <a:spLocks noRot="1" noChangeAspect="1" noMove="1" noResize="1" noEditPoints="1" noAdjustHandles="1" noChangeArrowheads="1" noChangeShapeType="1" noTextEdit="1"/>
              </p:cNvSpPr>
              <p:nvPr/>
            </p:nvSpPr>
            <p:spPr>
              <a:xfrm>
                <a:off x="624534" y="2134335"/>
                <a:ext cx="4755033" cy="853247"/>
              </a:xfrm>
              <a:prstGeom prst="rect">
                <a:avLst/>
              </a:prstGeom>
              <a:blipFill>
                <a:blip r:embed="rId5"/>
                <a:stretch>
                  <a:fillRect l="-532" t="-2941" r="-1596" b="-5882"/>
                </a:stretch>
              </a:blipFill>
            </p:spPr>
            <p:txBody>
              <a:bodyPr/>
              <a:lstStyle/>
              <a:p>
                <a:r>
                  <a:rPr lang="en-CH">
                    <a:noFill/>
                  </a:rPr>
                  <a:t> </a:t>
                </a:r>
              </a:p>
            </p:txBody>
          </p:sp>
        </mc:Fallback>
      </mc:AlternateContent>
      <p:sp>
        <p:nvSpPr>
          <p:cNvPr id="34" name="Rectangle 33">
            <a:extLst>
              <a:ext uri="{FF2B5EF4-FFF2-40B4-BE49-F238E27FC236}">
                <a16:creationId xmlns:a16="http://schemas.microsoft.com/office/drawing/2014/main" id="{DFD6432F-1087-8E55-AC93-E63234C72085}"/>
              </a:ext>
            </a:extLst>
          </p:cNvPr>
          <p:cNvSpPr/>
          <p:nvPr/>
        </p:nvSpPr>
        <p:spPr>
          <a:xfrm>
            <a:off x="623288" y="1134606"/>
            <a:ext cx="2977033" cy="338554"/>
          </a:xfrm>
          <a:prstGeom prst="rect">
            <a:avLst/>
          </a:prstGeom>
        </p:spPr>
        <p:txBody>
          <a:bodyPr wrap="square">
            <a:spAutoFit/>
          </a:bodyPr>
          <a:lstStyle/>
          <a:p>
            <a:pPr>
              <a:spcBef>
                <a:spcPts val="1800"/>
              </a:spcBef>
            </a:pPr>
            <a:r>
              <a:rPr lang="en-US" sz="1600">
                <a:solidFill>
                  <a:prstClr val="black">
                    <a:lumMod val="85000"/>
                    <a:lumOff val="15000"/>
                  </a:prstClr>
                </a:solidFill>
                <a:latin typeface="Helvetica" pitchFamily="2" charset="0"/>
                <a:cs typeface="Trebuchet MS"/>
              </a:rPr>
              <a:t>The BEH potential energy: </a:t>
            </a:r>
            <a:endParaRPr lang="en-US" sz="1600" i="1">
              <a:solidFill>
                <a:srgbClr val="595959"/>
              </a:solidFill>
              <a:latin typeface="Helvetica" pitchFamily="2" charset="0"/>
              <a:cs typeface="Trebuchet MS"/>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E8D1B8B4-F450-8B6B-50A2-3324F0E00A6A}"/>
                  </a:ext>
                </a:extLst>
              </p:cNvPr>
              <p:cNvSpPr txBox="1"/>
              <p:nvPr/>
            </p:nvSpPr>
            <p:spPr>
              <a:xfrm>
                <a:off x="3364397" y="1268028"/>
                <a:ext cx="2650968" cy="36933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𝑉</m:t>
                      </m:r>
                      <m:d>
                        <m:dPr>
                          <m:ctrlPr>
                            <a:rPr lang="en-US" b="0" i="1" smtClean="0">
                              <a:solidFill>
                                <a:schemeClr val="tx1"/>
                              </a:solidFill>
                              <a:latin typeface="Cambria Math" panose="02040503050406030204" pitchFamily="18" charset="0"/>
                              <a:ea typeface="Cambria Math" panose="02040503050406030204" pitchFamily="18" charset="0"/>
                            </a:rPr>
                          </m:ctrlPr>
                        </m:dPr>
                        <m:e>
                          <m:r>
                            <a:rPr lang="en-US" b="0" i="1" smtClean="0">
                              <a:solidFill>
                                <a:schemeClr val="tx1"/>
                              </a:solidFill>
                              <a:latin typeface="Cambria Math" panose="02040503050406030204" pitchFamily="18" charset="0"/>
                              <a:ea typeface="Cambria Math" panose="02040503050406030204" pitchFamily="18" charset="0"/>
                            </a:rPr>
                            <m:t>𝜙</m:t>
                          </m:r>
                        </m:e>
                      </m:d>
                      <m:r>
                        <a:rPr lang="en-US" b="0" i="1" smtClean="0">
                          <a:solidFill>
                            <a:schemeClr val="tx1"/>
                          </a:solidFill>
                          <a:latin typeface="Cambria Math" panose="02040503050406030204" pitchFamily="18" charset="0"/>
                          <a:ea typeface="Cambria Math" panose="02040503050406030204" pitchFamily="18" charset="0"/>
                        </a:rPr>
                        <m:t>=−</m:t>
                      </m:r>
                      <m:sSup>
                        <m:sSupPr>
                          <m:ctrlPr>
                            <a:rPr lang="en-US" b="0" i="1" smtClean="0">
                              <a:solidFill>
                                <a:schemeClr val="tx1"/>
                              </a:solidFill>
                              <a:latin typeface="Cambria Math" panose="02040503050406030204" pitchFamily="18" charset="0"/>
                              <a:ea typeface="Cambria Math" panose="02040503050406030204" pitchFamily="18" charset="0"/>
                            </a:rPr>
                          </m:ctrlPr>
                        </m:sSupPr>
                        <m:e>
                          <m:r>
                            <a:rPr lang="en-US" i="1">
                              <a:solidFill>
                                <a:schemeClr val="tx1"/>
                              </a:solidFill>
                              <a:latin typeface="Cambria Math" panose="02040503050406030204" pitchFamily="18" charset="0"/>
                              <a:ea typeface="Cambria Math" panose="02040503050406030204" pitchFamily="18" charset="0"/>
                            </a:rPr>
                            <m:t>𝜇</m:t>
                          </m:r>
                        </m:e>
                        <m:sup>
                          <m:r>
                            <a:rPr lang="en-US" b="0" i="1" smtClean="0">
                              <a:solidFill>
                                <a:schemeClr val="tx1"/>
                              </a:solidFill>
                              <a:latin typeface="Cambria Math" panose="02040503050406030204" pitchFamily="18" charset="0"/>
                              <a:ea typeface="Cambria Math" panose="02040503050406030204" pitchFamily="18" charset="0"/>
                            </a:rPr>
                            <m:t>2</m:t>
                          </m:r>
                        </m:sup>
                      </m:sSup>
                      <m:sSup>
                        <m:sSupPr>
                          <m:ctrlPr>
                            <a:rPr lang="en-US" b="0" i="1"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i="1">
                                  <a:solidFill>
                                    <a:schemeClr val="tx1"/>
                                  </a:solidFill>
                                  <a:latin typeface="Cambria Math" panose="02040503050406030204" pitchFamily="18" charset="0"/>
                                  <a:ea typeface="Cambria Math" panose="02040503050406030204" pitchFamily="18" charset="0"/>
                                </a:rPr>
                                <m:t>𝜙</m:t>
                              </m:r>
                            </m:e>
                          </m:d>
                        </m:e>
                        <m:sup>
                          <m:r>
                            <a:rPr lang="en-US" b="0" i="1" smtClean="0">
                              <a:solidFill>
                                <a:schemeClr val="tx1"/>
                              </a:solidFill>
                              <a:latin typeface="Cambria Math" panose="02040503050406030204" pitchFamily="18" charset="0"/>
                              <a:ea typeface="Cambria Math" panose="02040503050406030204" pitchFamily="18" charset="0"/>
                            </a:rPr>
                            <m:t>2</m:t>
                          </m:r>
                        </m:sup>
                      </m:sSup>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𝜆</m:t>
                      </m:r>
                      <m:sSup>
                        <m:sSupPr>
                          <m:ctrlPr>
                            <a:rPr lang="en-US" b="0" i="1"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smtClean="0">
                                  <a:solidFill>
                                    <a:schemeClr val="tx1"/>
                                  </a:solidFill>
                                  <a:latin typeface="Cambria Math" panose="02040503050406030204" pitchFamily="18" charset="0"/>
                                  <a:ea typeface="Cambria Math" panose="02040503050406030204" pitchFamily="18" charset="0"/>
                                </a:rPr>
                              </m:ctrlPr>
                            </m:dPr>
                            <m:e>
                              <m:r>
                                <a:rPr lang="en-US" b="0" i="1" smtClean="0">
                                  <a:solidFill>
                                    <a:schemeClr val="tx1"/>
                                  </a:solidFill>
                                  <a:latin typeface="Cambria Math" panose="02040503050406030204" pitchFamily="18" charset="0"/>
                                  <a:ea typeface="Cambria Math" panose="02040503050406030204" pitchFamily="18" charset="0"/>
                                </a:rPr>
                                <m:t>𝜙</m:t>
                              </m:r>
                            </m:e>
                          </m:d>
                        </m:e>
                        <m:sup>
                          <m:r>
                            <a:rPr lang="en-US" b="0" i="1" smtClean="0">
                              <a:solidFill>
                                <a:schemeClr val="tx1"/>
                              </a:solidFill>
                              <a:latin typeface="Cambria Math" panose="02040503050406030204" pitchFamily="18" charset="0"/>
                              <a:ea typeface="Cambria Math" panose="02040503050406030204" pitchFamily="18" charset="0"/>
                            </a:rPr>
                            <m:t>4</m:t>
                          </m:r>
                        </m:sup>
                      </m:sSup>
                    </m:oMath>
                  </m:oMathPara>
                </a14:m>
                <a:endParaRPr lang="en-GB">
                  <a:solidFill>
                    <a:schemeClr val="tx1"/>
                  </a:solidFill>
                  <a:latin typeface="Chalkduster"/>
                  <a:cs typeface="Chalkduster"/>
                </a:endParaRPr>
              </a:p>
            </p:txBody>
          </p:sp>
        </mc:Choice>
        <mc:Fallback xmlns="">
          <p:sp>
            <p:nvSpPr>
              <p:cNvPr id="35" name="TextBox 34">
                <a:extLst>
                  <a:ext uri="{FF2B5EF4-FFF2-40B4-BE49-F238E27FC236}">
                    <a16:creationId xmlns:a16="http://schemas.microsoft.com/office/drawing/2014/main" id="{E8D1B8B4-F450-8B6B-50A2-3324F0E00A6A}"/>
                  </a:ext>
                </a:extLst>
              </p:cNvPr>
              <p:cNvSpPr txBox="1">
                <a:spLocks noRot="1" noChangeAspect="1" noMove="1" noResize="1" noEditPoints="1" noAdjustHandles="1" noChangeArrowheads="1" noChangeShapeType="1" noTextEdit="1"/>
              </p:cNvSpPr>
              <p:nvPr/>
            </p:nvSpPr>
            <p:spPr>
              <a:xfrm>
                <a:off x="3364397" y="1268028"/>
                <a:ext cx="2650968" cy="369332"/>
              </a:xfrm>
              <a:prstGeom prst="rect">
                <a:avLst/>
              </a:prstGeom>
              <a:blipFill>
                <a:blip r:embed="rId6"/>
                <a:stretch>
                  <a:fillRect b="-9677"/>
                </a:stretch>
              </a:blipFill>
            </p:spPr>
            <p:txBody>
              <a:bodyPr/>
              <a:lstStyle/>
              <a:p>
                <a:r>
                  <a:rPr lang="en-CH">
                    <a:noFill/>
                  </a:rPr>
                  <a:t> </a:t>
                </a:r>
              </a:p>
            </p:txBody>
          </p:sp>
        </mc:Fallback>
      </mc:AlternateContent>
      <p:sp>
        <p:nvSpPr>
          <p:cNvPr id="36" name="Rounded Rectangle 35">
            <a:extLst>
              <a:ext uri="{FF2B5EF4-FFF2-40B4-BE49-F238E27FC236}">
                <a16:creationId xmlns:a16="http://schemas.microsoft.com/office/drawing/2014/main" id="{5C1B54DC-5732-C4C5-B0BA-37E7BACD8032}"/>
              </a:ext>
            </a:extLst>
          </p:cNvPr>
          <p:cNvSpPr/>
          <p:nvPr/>
        </p:nvSpPr>
        <p:spPr>
          <a:xfrm>
            <a:off x="3310265" y="1206732"/>
            <a:ext cx="2705100" cy="502442"/>
          </a:xfrm>
          <a:prstGeom prst="roundRect">
            <a:avLst/>
          </a:prstGeom>
          <a:ln>
            <a:solidFill>
              <a:srgbClr val="E70000"/>
            </a:solidFill>
          </a:ln>
        </p:spPr>
        <p:txBody>
          <a:bodyPr wrap="square" rtlCol="0" anchor="ctr">
            <a:spAutoFit/>
          </a:bodyPr>
          <a:lstStyle/>
          <a:p>
            <a:pPr algn="l"/>
            <a:endParaRPr lang="en-CH" sz="1600">
              <a:latin typeface="Helvetica" pitchFamily="2" charset="0"/>
            </a:endParaRPr>
          </a:p>
        </p:txBody>
      </p:sp>
      <p:sp>
        <p:nvSpPr>
          <p:cNvPr id="38" name="TextBox 37">
            <a:extLst>
              <a:ext uri="{FF2B5EF4-FFF2-40B4-BE49-F238E27FC236}">
                <a16:creationId xmlns:a16="http://schemas.microsoft.com/office/drawing/2014/main" id="{E049B453-25DD-4797-05B7-0C52D3156643}"/>
              </a:ext>
            </a:extLst>
          </p:cNvPr>
          <p:cNvSpPr txBox="1"/>
          <p:nvPr/>
        </p:nvSpPr>
        <p:spPr>
          <a:xfrm>
            <a:off x="9486900" y="489447"/>
            <a:ext cx="2705100" cy="577081"/>
          </a:xfrm>
          <a:prstGeom prst="rect">
            <a:avLst/>
          </a:prstGeom>
          <a:solidFill>
            <a:schemeClr val="bg1"/>
          </a:solidFill>
        </p:spPr>
        <p:txBody>
          <a:bodyPr wrap="square" lIns="144000" rIns="144000" rtlCol="0">
            <a:spAutoFit/>
          </a:bodyPr>
          <a:lstStyle/>
          <a:p>
            <a:pPr marL="0">
              <a:spcBef>
                <a:spcPts val="3000"/>
              </a:spcBef>
            </a:pPr>
            <a:r>
              <a:rPr lang="en-CH" sz="1050">
                <a:solidFill>
                  <a:schemeClr val="tx1">
                    <a:lumMod val="75000"/>
                    <a:lumOff val="25000"/>
                  </a:schemeClr>
                </a:solidFill>
                <a:latin typeface="Helvetica Light" charset="0"/>
                <a:ea typeface="Helvetica Light" charset="0"/>
                <a:cs typeface="Helvetica Light" charset="0"/>
                <a:sym typeface="Wingdings" pitchFamily="2" charset="2"/>
              </a:rPr>
              <a:t>*Note that in the SM, this phase transition is a smooth crossover, ie, of 2</a:t>
            </a:r>
            <a:r>
              <a:rPr lang="en-CH" sz="1050" baseline="30000">
                <a:solidFill>
                  <a:schemeClr val="tx1">
                    <a:lumMod val="75000"/>
                    <a:lumOff val="25000"/>
                  </a:schemeClr>
                </a:solidFill>
                <a:latin typeface="Helvetica Light" charset="0"/>
                <a:ea typeface="Helvetica Light" charset="0"/>
                <a:cs typeface="Helvetica Light" charset="0"/>
                <a:sym typeface="Wingdings" pitchFamily="2" charset="2"/>
              </a:rPr>
              <a:t>nd</a:t>
            </a:r>
            <a:r>
              <a:rPr lang="en-CH" sz="1050">
                <a:solidFill>
                  <a:schemeClr val="tx1">
                    <a:lumMod val="75000"/>
                    <a:lumOff val="25000"/>
                  </a:schemeClr>
                </a:solidFill>
                <a:latin typeface="Helvetica Light" charset="0"/>
                <a:ea typeface="Helvetica Light" charset="0"/>
                <a:cs typeface="Helvetica Light" charset="0"/>
                <a:sym typeface="Wingdings" pitchFamily="2" charset="2"/>
              </a:rPr>
              <a:t>  order with no Higgs bubble creation</a:t>
            </a:r>
          </a:p>
        </p:txBody>
      </p:sp>
      <p:sp>
        <p:nvSpPr>
          <p:cNvPr id="39" name="TextBox 38">
            <a:extLst>
              <a:ext uri="{FF2B5EF4-FFF2-40B4-BE49-F238E27FC236}">
                <a16:creationId xmlns:a16="http://schemas.microsoft.com/office/drawing/2014/main" id="{46A494C9-D25A-BF89-B173-69A1AE1B69EF}"/>
              </a:ext>
            </a:extLst>
          </p:cNvPr>
          <p:cNvSpPr txBox="1"/>
          <p:nvPr/>
        </p:nvSpPr>
        <p:spPr>
          <a:xfrm>
            <a:off x="4478748" y="1717554"/>
            <a:ext cx="1683474" cy="246221"/>
          </a:xfrm>
          <a:prstGeom prst="rect">
            <a:avLst/>
          </a:prstGeom>
          <a:noFill/>
        </p:spPr>
        <p:txBody>
          <a:bodyPr wrap="none" rtlCol="0">
            <a:spAutoFit/>
          </a:bodyPr>
          <a:lstStyle/>
          <a:p>
            <a:pPr marL="0">
              <a:spcBef>
                <a:spcPts val="3000"/>
              </a:spcBef>
            </a:pPr>
            <a:r>
              <a:rPr lang="en-CH" sz="100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At lowest order (tree level)</a:t>
            </a: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3AA3CB5-073D-EE3A-7856-7B0EF9DAEB7E}"/>
                  </a:ext>
                </a:extLst>
              </p:cNvPr>
              <p:cNvSpPr txBox="1"/>
              <p:nvPr/>
            </p:nvSpPr>
            <p:spPr>
              <a:xfrm>
                <a:off x="3646459" y="3963088"/>
                <a:ext cx="3214047" cy="315984"/>
              </a:xfrm>
              <a:prstGeom prst="rect">
                <a:avLst/>
              </a:prstGeom>
              <a:noFill/>
            </p:spPr>
            <p:txBody>
              <a:bodyPr wrap="square">
                <a:spAutoFit/>
              </a:bodyPr>
              <a:lstStyle/>
              <a:p>
                <a:r>
                  <a:rPr lang="en-US" sz="1200">
                    <a:solidFill>
                      <a:schemeClr val="tx1">
                        <a:lumMod val="50000"/>
                        <a:lumOff val="50000"/>
                      </a:schemeClr>
                    </a:solidFill>
                    <a:latin typeface="Helvetica Light" panose="020B0403020202020204" pitchFamily="34" charset="0"/>
                    <a:ea typeface="Cambria Math" panose="02040503050406030204" pitchFamily="18" charset="0"/>
                  </a:rPr>
                  <a:t>where was used: </a:t>
                </a:r>
                <a14:m>
                  <m:oMath xmlns:m="http://schemas.openxmlformats.org/officeDocument/2006/math">
                    <m:r>
                      <a:rPr lang="en-US" sz="1200" i="1">
                        <a:solidFill>
                          <a:schemeClr val="tx1">
                            <a:lumMod val="50000"/>
                            <a:lumOff val="50000"/>
                          </a:schemeClr>
                        </a:solidFill>
                        <a:latin typeface="Cambria Math" panose="02040503050406030204" pitchFamily="18" charset="0"/>
                        <a:ea typeface="Cambria Math" panose="02040503050406030204" pitchFamily="18" charset="0"/>
                      </a:rPr>
                      <m:t>𝑔</m:t>
                    </m:r>
                    <m:r>
                      <a:rPr lang="en-US" sz="1200" i="1">
                        <a:solidFill>
                          <a:schemeClr val="tx1">
                            <a:lumMod val="50000"/>
                            <a:lumOff val="50000"/>
                          </a:schemeClr>
                        </a:solidFill>
                        <a:latin typeface="Cambria Math" panose="02040503050406030204" pitchFamily="18" charset="0"/>
                        <a:ea typeface="Cambria Math" panose="02040503050406030204" pitchFamily="18" charset="0"/>
                      </a:rPr>
                      <m:t>/</m:t>
                    </m:r>
                    <m:sSub>
                      <m:sSubPr>
                        <m:ctrlPr>
                          <a:rPr lang="en-US" sz="1200" i="1">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200" i="1">
                            <a:solidFill>
                              <a:schemeClr val="tx1">
                                <a:lumMod val="50000"/>
                                <a:lumOff val="50000"/>
                              </a:schemeClr>
                            </a:solidFill>
                            <a:latin typeface="Cambria Math" panose="02040503050406030204" pitchFamily="18" charset="0"/>
                            <a:ea typeface="Cambria Math" panose="02040503050406030204" pitchFamily="18" charset="0"/>
                          </a:rPr>
                          <m:t>𝑚</m:t>
                        </m:r>
                      </m:e>
                      <m:sub>
                        <m:r>
                          <a:rPr lang="en-US" sz="1200" i="1">
                            <a:solidFill>
                              <a:schemeClr val="tx1">
                                <a:lumMod val="50000"/>
                                <a:lumOff val="50000"/>
                              </a:schemeClr>
                            </a:solidFill>
                            <a:latin typeface="Cambria Math" panose="02040503050406030204" pitchFamily="18" charset="0"/>
                            <a:ea typeface="Cambria Math" panose="02040503050406030204" pitchFamily="18" charset="0"/>
                          </a:rPr>
                          <m:t>𝑊</m:t>
                        </m:r>
                      </m:sub>
                    </m:sSub>
                    <m:r>
                      <a:rPr lang="en-US" sz="1200" i="1">
                        <a:solidFill>
                          <a:schemeClr val="tx1">
                            <a:lumMod val="50000"/>
                            <a:lumOff val="50000"/>
                          </a:schemeClr>
                        </a:solidFill>
                        <a:latin typeface="Cambria Math" panose="02040503050406030204" pitchFamily="18" charset="0"/>
                        <a:ea typeface="Cambria Math" panose="02040503050406030204" pitchFamily="18" charset="0"/>
                      </a:rPr>
                      <m:t>∝</m:t>
                    </m:r>
                    <m:rad>
                      <m:radPr>
                        <m:degHide m:val="on"/>
                        <m:ctrlPr>
                          <a:rPr lang="en-US" sz="1200" i="1" smtClean="0">
                            <a:solidFill>
                              <a:schemeClr val="tx1">
                                <a:lumMod val="50000"/>
                                <a:lumOff val="50000"/>
                              </a:schemeClr>
                            </a:solidFill>
                            <a:latin typeface="Cambria Math" panose="02040503050406030204" pitchFamily="18" charset="0"/>
                            <a:ea typeface="Cambria Math" panose="02040503050406030204" pitchFamily="18" charset="0"/>
                          </a:rPr>
                        </m:ctrlPr>
                      </m:radPr>
                      <m:deg/>
                      <m:e>
                        <m:sSub>
                          <m:sSubPr>
                            <m:ctrlPr>
                              <a:rPr lang="en-US" sz="1200" i="1">
                                <a:solidFill>
                                  <a:schemeClr val="tx1">
                                    <a:lumMod val="50000"/>
                                    <a:lumOff val="50000"/>
                                  </a:schemeClr>
                                </a:solidFill>
                                <a:latin typeface="Cambria Math" panose="02040503050406030204" pitchFamily="18" charset="0"/>
                                <a:ea typeface="Cambria Math" panose="02040503050406030204" pitchFamily="18" charset="0"/>
                              </a:rPr>
                            </m:ctrlPr>
                          </m:sSubPr>
                          <m:e>
                            <m:r>
                              <a:rPr lang="en-US" sz="1200" i="1">
                                <a:solidFill>
                                  <a:schemeClr val="tx1">
                                    <a:lumMod val="50000"/>
                                    <a:lumOff val="50000"/>
                                  </a:schemeClr>
                                </a:solidFill>
                                <a:latin typeface="Cambria Math" panose="02040503050406030204" pitchFamily="18" charset="0"/>
                                <a:ea typeface="Cambria Math" panose="02040503050406030204" pitchFamily="18" charset="0"/>
                              </a:rPr>
                              <m:t>𝐺</m:t>
                            </m:r>
                          </m:e>
                          <m:sub>
                            <m:r>
                              <a:rPr lang="en-US" sz="1200" i="1">
                                <a:solidFill>
                                  <a:schemeClr val="tx1">
                                    <a:lumMod val="50000"/>
                                    <a:lumOff val="50000"/>
                                  </a:schemeClr>
                                </a:solidFill>
                                <a:latin typeface="Cambria Math" panose="02040503050406030204" pitchFamily="18" charset="0"/>
                                <a:ea typeface="Cambria Math" panose="02040503050406030204" pitchFamily="18" charset="0"/>
                              </a:rPr>
                              <m:t>𝐹</m:t>
                            </m:r>
                          </m:sub>
                        </m:sSub>
                      </m:e>
                    </m:rad>
                  </m:oMath>
                </a14:m>
                <a:endParaRPr lang="en-CH" sz="1200">
                  <a:solidFill>
                    <a:schemeClr val="tx1">
                      <a:lumMod val="50000"/>
                      <a:lumOff val="50000"/>
                    </a:schemeClr>
                  </a:solidFill>
                </a:endParaRPr>
              </a:p>
            </p:txBody>
          </p:sp>
        </mc:Choice>
        <mc:Fallback xmlns="">
          <p:sp>
            <p:nvSpPr>
              <p:cNvPr id="40" name="TextBox 39">
                <a:extLst>
                  <a:ext uri="{FF2B5EF4-FFF2-40B4-BE49-F238E27FC236}">
                    <a16:creationId xmlns:a16="http://schemas.microsoft.com/office/drawing/2014/main" id="{43AA3CB5-073D-EE3A-7856-7B0EF9DAEB7E}"/>
                  </a:ext>
                </a:extLst>
              </p:cNvPr>
              <p:cNvSpPr txBox="1">
                <a:spLocks noRot="1" noChangeAspect="1" noMove="1" noResize="1" noEditPoints="1" noAdjustHandles="1" noChangeArrowheads="1" noChangeShapeType="1" noTextEdit="1"/>
              </p:cNvSpPr>
              <p:nvPr/>
            </p:nvSpPr>
            <p:spPr>
              <a:xfrm>
                <a:off x="3646459" y="3963088"/>
                <a:ext cx="3214047" cy="315984"/>
              </a:xfrm>
              <a:prstGeom prst="rect">
                <a:avLst/>
              </a:prstGeom>
              <a:blipFill>
                <a:blip r:embed="rId7"/>
                <a:stretch>
                  <a:fillRect b="-12000"/>
                </a:stretch>
              </a:blipFill>
            </p:spPr>
            <p:txBody>
              <a:bodyPr/>
              <a:lstStyle/>
              <a:p>
                <a:r>
                  <a:rPr lang="en-CH">
                    <a:noFill/>
                  </a:rPr>
                  <a:t> </a:t>
                </a:r>
              </a:p>
            </p:txBody>
          </p:sp>
        </mc:Fallback>
      </mc:AlternateContent>
    </p:spTree>
    <p:extLst>
      <p:ext uri="{BB962C8B-B14F-4D97-AF65-F5344CB8AC3E}">
        <p14:creationId xmlns:p14="http://schemas.microsoft.com/office/powerpoint/2010/main" val="47287545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1FDD8-BD85-FF87-71C6-5EA6823870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40EE7-02C6-6127-6364-773BBA33C55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5" name="TextBox 4">
            <a:extLst>
              <a:ext uri="{FF2B5EF4-FFF2-40B4-BE49-F238E27FC236}">
                <a16:creationId xmlns:a16="http://schemas.microsoft.com/office/drawing/2014/main" id="{0199DC57-8814-B542-BB3C-5649DE21BCCA}"/>
              </a:ext>
            </a:extLst>
          </p:cNvPr>
          <p:cNvSpPr txBox="1"/>
          <p:nvPr/>
        </p:nvSpPr>
        <p:spPr>
          <a:xfrm>
            <a:off x="214939" y="264651"/>
            <a:ext cx="11606000"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Huge progress also in theoretical calculations and modelling</a:t>
            </a:r>
            <a:endParaRPr lang="en-US" sz="2800" dirty="0">
              <a:solidFill>
                <a:srgbClr val="0D7FBF"/>
              </a:solidFill>
              <a:latin typeface="Helvetica" pitchFamily="2" charset="0"/>
              <a:ea typeface="Trebuchet MS" pitchFamily="-84" charset="0"/>
              <a:cs typeface="Helvetica Light"/>
            </a:endParaRPr>
          </a:p>
        </p:txBody>
      </p:sp>
      <p:sp>
        <p:nvSpPr>
          <p:cNvPr id="6" name="TextBox 5">
            <a:extLst>
              <a:ext uri="{FF2B5EF4-FFF2-40B4-BE49-F238E27FC236}">
                <a16:creationId xmlns:a16="http://schemas.microsoft.com/office/drawing/2014/main" id="{5FF00D03-079D-CAFB-D921-576472330C9D}"/>
              </a:ext>
            </a:extLst>
          </p:cNvPr>
          <p:cNvSpPr txBox="1"/>
          <p:nvPr/>
        </p:nvSpPr>
        <p:spPr>
          <a:xfrm>
            <a:off x="623284" y="1108786"/>
            <a:ext cx="1155107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lang="en-GB" sz="1600" b="1" dirty="0">
                <a:solidFill>
                  <a:prstClr val="black"/>
                </a:solidFill>
                <a:latin typeface="Helvetica" pitchFamily="2" charset="0"/>
                <a:ea typeface="Helvetica Light" charset="0"/>
                <a:cs typeface="Helvetica Light" charset="0"/>
                <a:sym typeface="Wingdings" pitchFamily="2" charset="2"/>
              </a:rPr>
              <a:t>And more needed: theory uncertainties will dominate many HL-LHC measurements and their interpretation</a:t>
            </a:r>
          </a:p>
        </p:txBody>
      </p:sp>
      <p:grpSp>
        <p:nvGrpSpPr>
          <p:cNvPr id="18" name="Group 17">
            <a:extLst>
              <a:ext uri="{FF2B5EF4-FFF2-40B4-BE49-F238E27FC236}">
                <a16:creationId xmlns:a16="http://schemas.microsoft.com/office/drawing/2014/main" id="{E467B396-1953-3EFD-DCA2-8C0D9EEBD051}"/>
              </a:ext>
            </a:extLst>
          </p:cNvPr>
          <p:cNvGrpSpPr/>
          <p:nvPr/>
        </p:nvGrpSpPr>
        <p:grpSpPr>
          <a:xfrm>
            <a:off x="557023" y="1646953"/>
            <a:ext cx="5305190" cy="4858256"/>
            <a:chOff x="6396754" y="1356168"/>
            <a:chExt cx="5305190" cy="4858256"/>
          </a:xfrm>
        </p:grpSpPr>
        <p:sp>
          <p:nvSpPr>
            <p:cNvPr id="19" name="TextBox 18">
              <a:extLst>
                <a:ext uri="{FF2B5EF4-FFF2-40B4-BE49-F238E27FC236}">
                  <a16:creationId xmlns:a16="http://schemas.microsoft.com/office/drawing/2014/main" id="{E35EB261-9874-1B45-4385-87E07229BD27}"/>
                </a:ext>
              </a:extLst>
            </p:cNvPr>
            <p:cNvSpPr txBox="1"/>
            <p:nvPr/>
          </p:nvSpPr>
          <p:spPr>
            <a:xfrm>
              <a:off x="6463015" y="1564111"/>
              <a:ext cx="2964771" cy="646331"/>
            </a:xfrm>
            <a:prstGeom prst="rect">
              <a:avLst/>
            </a:prstGeom>
            <a:noFill/>
          </p:spPr>
          <p:txBody>
            <a:bodyPr wrap="square" rtlCol="0">
              <a:spAutoFit/>
            </a:bodyPr>
            <a:lstStyle/>
            <a:p>
              <a:pPr marL="0">
                <a:spcBef>
                  <a:spcPts val="3000"/>
                </a:spcBef>
              </a:pPr>
              <a:r>
                <a:rPr lang="en-CH" sz="1200" b="1" dirty="0">
                  <a:solidFill>
                    <a:schemeClr val="tx1">
                      <a:lumMod val="75000"/>
                      <a:lumOff val="25000"/>
                    </a:schemeClr>
                  </a:solidFill>
                  <a:latin typeface="Helvetica" pitchFamily="2" charset="0"/>
                  <a:ea typeface="Helvetica Light" charset="0"/>
                  <a:cs typeface="Helvetica Light" charset="0"/>
                  <a:sym typeface="Wingdings" pitchFamily="2" charset="2"/>
                </a:rPr>
                <a:t>Interpretation relies on theory: </a:t>
              </a:r>
              <a:r>
                <a:rPr lang="en-CH" sz="12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calculations of Higgs boson production via gluon fusion versus time</a:t>
              </a:r>
            </a:p>
          </p:txBody>
        </p:sp>
        <p:pic>
          <p:nvPicPr>
            <p:cNvPr id="20" name="Picture 19">
              <a:extLst>
                <a:ext uri="{FF2B5EF4-FFF2-40B4-BE49-F238E27FC236}">
                  <a16:creationId xmlns:a16="http://schemas.microsoft.com/office/drawing/2014/main" id="{B201BB2B-9747-50E6-0843-20378277CD34}"/>
                </a:ext>
              </a:extLst>
            </p:cNvPr>
            <p:cNvPicPr>
              <a:picLocks noChangeAspect="1"/>
            </p:cNvPicPr>
            <p:nvPr/>
          </p:nvPicPr>
          <p:blipFill rotWithShape="1">
            <a:blip r:embed="rId2"/>
            <a:srcRect t="11575" r="77400" b="50008"/>
            <a:stretch/>
          </p:blipFill>
          <p:spPr>
            <a:xfrm>
              <a:off x="9419784" y="1356168"/>
              <a:ext cx="1756569" cy="1095994"/>
            </a:xfrm>
            <a:prstGeom prst="rect">
              <a:avLst/>
            </a:prstGeom>
          </p:spPr>
        </p:pic>
        <p:pic>
          <p:nvPicPr>
            <p:cNvPr id="21" name="XS.pdf" descr="XS.pdf">
              <a:extLst>
                <a:ext uri="{FF2B5EF4-FFF2-40B4-BE49-F238E27FC236}">
                  <a16:creationId xmlns:a16="http://schemas.microsoft.com/office/drawing/2014/main" id="{2A5DD883-7484-31D4-0D23-8BF819564AB8}"/>
                </a:ext>
              </a:extLst>
            </p:cNvPr>
            <p:cNvPicPr>
              <a:picLocks noChangeAspect="1"/>
            </p:cNvPicPr>
            <p:nvPr/>
          </p:nvPicPr>
          <p:blipFill rotWithShape="1">
            <a:blip r:embed="rId3">
              <a:alphaModFix/>
            </a:blip>
            <a:srcRect l="7050" t="5731" r="7050" b="-1"/>
            <a:stretch/>
          </p:blipFill>
          <p:spPr>
            <a:xfrm>
              <a:off x="6396754" y="2514918"/>
              <a:ext cx="5265433" cy="3699506"/>
            </a:xfrm>
            <a:prstGeom prst="rect">
              <a:avLst/>
            </a:prstGeom>
            <a:ln w="12700">
              <a:miter lim="400000"/>
            </a:ln>
          </p:spPr>
        </p:pic>
        <p:sp>
          <p:nvSpPr>
            <p:cNvPr id="22" name="Rectangle 21">
              <a:extLst>
                <a:ext uri="{FF2B5EF4-FFF2-40B4-BE49-F238E27FC236}">
                  <a16:creationId xmlns:a16="http://schemas.microsoft.com/office/drawing/2014/main" id="{F056121F-67BD-E563-0F7F-025C3F771FE0}"/>
                </a:ext>
              </a:extLst>
            </p:cNvPr>
            <p:cNvSpPr/>
            <p:nvPr/>
          </p:nvSpPr>
          <p:spPr>
            <a:xfrm>
              <a:off x="10959546" y="1356168"/>
              <a:ext cx="403087" cy="224831"/>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23" name="Rectangle 22">
              <a:extLst>
                <a:ext uri="{FF2B5EF4-FFF2-40B4-BE49-F238E27FC236}">
                  <a16:creationId xmlns:a16="http://schemas.microsoft.com/office/drawing/2014/main" id="{67050F87-B51F-5024-C85F-4EB73ECD89BF}"/>
                </a:ext>
              </a:extLst>
            </p:cNvPr>
            <p:cNvSpPr/>
            <p:nvPr/>
          </p:nvSpPr>
          <p:spPr>
            <a:xfrm>
              <a:off x="10952921" y="2277195"/>
              <a:ext cx="403087" cy="224831"/>
            </a:xfrm>
            <a:prstGeom prst="rect">
              <a:avLst/>
            </a:prstGeom>
            <a:solidFill>
              <a:schemeClr val="bg1"/>
            </a:solidFill>
          </p:spPr>
          <p:txBody>
            <a:bodyPr wrap="none" rtlCol="0" anchor="ctr">
              <a:spAutoFit/>
            </a:bodyPr>
            <a:lstStyle/>
            <a:p>
              <a:pPr algn="l"/>
              <a:endParaRPr lang="en-GB" sz="1600" dirty="0">
                <a:latin typeface="Helvetica" pitchFamily="2" charset="0"/>
              </a:endParaRPr>
            </a:p>
          </p:txBody>
        </p:sp>
        <p:sp>
          <p:nvSpPr>
            <p:cNvPr id="24" name="TextBox 23">
              <a:extLst>
                <a:ext uri="{FF2B5EF4-FFF2-40B4-BE49-F238E27FC236}">
                  <a16:creationId xmlns:a16="http://schemas.microsoft.com/office/drawing/2014/main" id="{833E8F89-C687-7066-099B-28513246412E}"/>
                </a:ext>
              </a:extLst>
            </p:cNvPr>
            <p:cNvSpPr txBox="1"/>
            <p:nvPr/>
          </p:nvSpPr>
          <p:spPr>
            <a:xfrm rot="16200000">
              <a:off x="11276186" y="2782956"/>
              <a:ext cx="620683" cy="230832"/>
            </a:xfrm>
            <a:prstGeom prst="rect">
              <a:avLst/>
            </a:prstGeom>
            <a:noFill/>
          </p:spPr>
          <p:txBody>
            <a:bodyPr wrap="none" rtlCol="0">
              <a:spAutoFit/>
            </a:bodyPr>
            <a:lstStyle/>
            <a:p>
              <a:pPr marL="0" algn="l">
                <a:spcBef>
                  <a:spcPts val="3000"/>
                </a:spcBef>
              </a:pPr>
              <a:r>
                <a:rPr lang="en-GB" sz="9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M. Kado</a:t>
              </a:r>
            </a:p>
          </p:txBody>
        </p:sp>
      </p:grpSp>
      <p:grpSp>
        <p:nvGrpSpPr>
          <p:cNvPr id="25" name="Group 24">
            <a:extLst>
              <a:ext uri="{FF2B5EF4-FFF2-40B4-BE49-F238E27FC236}">
                <a16:creationId xmlns:a16="http://schemas.microsoft.com/office/drawing/2014/main" id="{9061EF01-6C1C-C282-F88E-DF27C35CF9C1}"/>
              </a:ext>
            </a:extLst>
          </p:cNvPr>
          <p:cNvGrpSpPr/>
          <p:nvPr/>
        </p:nvGrpSpPr>
        <p:grpSpPr>
          <a:xfrm>
            <a:off x="6067349" y="2036798"/>
            <a:ext cx="5943288" cy="4716179"/>
            <a:chOff x="396826" y="1759265"/>
            <a:chExt cx="5943288" cy="4716179"/>
          </a:xfrm>
        </p:grpSpPr>
        <p:pic>
          <p:nvPicPr>
            <p:cNvPr id="26" name="Picture 25">
              <a:extLst>
                <a:ext uri="{FF2B5EF4-FFF2-40B4-BE49-F238E27FC236}">
                  <a16:creationId xmlns:a16="http://schemas.microsoft.com/office/drawing/2014/main" id="{32BFAA76-4ED9-35BE-5888-B1AECE9025EA}"/>
                </a:ext>
              </a:extLst>
            </p:cNvPr>
            <p:cNvPicPr>
              <a:picLocks noChangeAspect="1"/>
            </p:cNvPicPr>
            <p:nvPr/>
          </p:nvPicPr>
          <p:blipFill>
            <a:blip r:embed="rId4">
              <a:alphaModFix/>
            </a:blip>
            <a:srcRect t="34783" b="3188"/>
            <a:stretch>
              <a:fillRect/>
            </a:stretch>
          </p:blipFill>
          <p:spPr>
            <a:xfrm>
              <a:off x="3367698" y="1759265"/>
              <a:ext cx="2972416" cy="4484656"/>
            </a:xfrm>
            <a:prstGeom prst="rect">
              <a:avLst/>
            </a:prstGeom>
          </p:spPr>
        </p:pic>
        <p:sp>
          <p:nvSpPr>
            <p:cNvPr id="27" name="TextBox 26">
              <a:extLst>
                <a:ext uri="{FF2B5EF4-FFF2-40B4-BE49-F238E27FC236}">
                  <a16:creationId xmlns:a16="http://schemas.microsoft.com/office/drawing/2014/main" id="{00A5D88F-8A0F-CD77-E055-E39B33EDCDDA}"/>
                </a:ext>
              </a:extLst>
            </p:cNvPr>
            <p:cNvSpPr txBox="1"/>
            <p:nvPr/>
          </p:nvSpPr>
          <p:spPr>
            <a:xfrm>
              <a:off x="723756" y="6244612"/>
              <a:ext cx="1344039" cy="230832"/>
            </a:xfrm>
            <a:prstGeom prst="rect">
              <a:avLst/>
            </a:prstGeom>
            <a:noFill/>
          </p:spPr>
          <p:txBody>
            <a:bodyPr wrap="square" rtlCol="0">
              <a:spAutoFit/>
            </a:bodyPr>
            <a:lstStyle/>
            <a:p>
              <a:pPr>
                <a:spcBef>
                  <a:spcPts val="3000"/>
                </a:spcBef>
              </a:pPr>
              <a:r>
                <a:rPr lang="en-GB" sz="900" noProof="0" dirty="0">
                  <a:solidFill>
                    <a:schemeClr val="tx1">
                      <a:lumMod val="50000"/>
                      <a:lumOff val="50000"/>
                    </a:schemeClr>
                  </a:solidFill>
                  <a:latin typeface="Helvetica Light" pitchFamily="2" charset="0"/>
                  <a:ea typeface="Helvetica Neue Medium" charset="0"/>
                  <a:cs typeface="Helvetica Neue Medium" charset="0"/>
                  <a:sym typeface="Wingdings" pitchFamily="2" charset="2"/>
                  <a:hlinkClick r:id="rId5"/>
                </a:rPr>
                <a:t>arXiv:2509.15066</a:t>
              </a:r>
              <a:endParaRPr lang="en-GB" sz="900" noProof="0" dirty="0">
                <a:solidFill>
                  <a:schemeClr val="tx1">
                    <a:lumMod val="50000"/>
                    <a:lumOff val="50000"/>
                  </a:schemeClr>
                </a:solidFill>
                <a:latin typeface="Helvetica Light" pitchFamily="2" charset="0"/>
                <a:ea typeface="Helvetica Neue Medium" charset="0"/>
                <a:cs typeface="Helvetica Neue Medium" charset="0"/>
                <a:sym typeface="Wingdings" pitchFamily="2" charset="2"/>
              </a:endParaRPr>
            </a:p>
          </p:txBody>
        </p:sp>
        <p:pic>
          <p:nvPicPr>
            <p:cNvPr id="28" name="Picture 27">
              <a:extLst>
                <a:ext uri="{FF2B5EF4-FFF2-40B4-BE49-F238E27FC236}">
                  <a16:creationId xmlns:a16="http://schemas.microsoft.com/office/drawing/2014/main" id="{D6A70D44-7FD9-DFF2-A66D-D8BA1CDD9974}"/>
                </a:ext>
              </a:extLst>
            </p:cNvPr>
            <p:cNvPicPr>
              <a:picLocks noChangeAspect="1"/>
            </p:cNvPicPr>
            <p:nvPr/>
          </p:nvPicPr>
          <p:blipFill>
            <a:blip r:embed="rId6">
              <a:alphaModFix/>
            </a:blip>
            <a:srcRect t="34977" b="2994"/>
            <a:stretch>
              <a:fillRect/>
            </a:stretch>
          </p:blipFill>
          <p:spPr>
            <a:xfrm>
              <a:off x="396826" y="1768255"/>
              <a:ext cx="2972416" cy="4484656"/>
            </a:xfrm>
            <a:prstGeom prst="rect">
              <a:avLst/>
            </a:prstGeom>
          </p:spPr>
        </p:pic>
      </p:grpSp>
      <p:sp>
        <p:nvSpPr>
          <p:cNvPr id="30" name="TextBox 29">
            <a:extLst>
              <a:ext uri="{FF2B5EF4-FFF2-40B4-BE49-F238E27FC236}">
                <a16:creationId xmlns:a16="http://schemas.microsoft.com/office/drawing/2014/main" id="{ECF3B8F2-169A-B95D-DAB5-02BBA0E2AAE1}"/>
              </a:ext>
            </a:extLst>
          </p:cNvPr>
          <p:cNvSpPr txBox="1"/>
          <p:nvPr/>
        </p:nvSpPr>
        <p:spPr>
          <a:xfrm>
            <a:off x="6413550" y="1539901"/>
            <a:ext cx="5650095" cy="438582"/>
          </a:xfrm>
          <a:prstGeom prst="rect">
            <a:avLst/>
          </a:prstGeom>
          <a:noFill/>
        </p:spPr>
        <p:txBody>
          <a:bodyPr wrap="square" rtlCol="0">
            <a:spAutoFit/>
          </a:bodyPr>
          <a:lstStyle/>
          <a:p>
            <a:pPr marL="0">
              <a:spcBef>
                <a:spcPts val="3000"/>
              </a:spcBef>
            </a:pP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High-precision top–antitop diff. cross section measurement in the e–</a:t>
            </a:r>
            <a:r>
              <a:rPr lang="en-GB" sz="1200" dirty="0" err="1">
                <a:solidFill>
                  <a:schemeClr val="tx1">
                    <a:lumMod val="75000"/>
                    <a:lumOff val="25000"/>
                  </a:schemeClr>
                </a:solidFill>
                <a:latin typeface="Helvetica" pitchFamily="2" charset="0"/>
                <a:ea typeface="Helvetica Light" charset="0"/>
                <a:cs typeface="Helvetica Light" charset="0"/>
                <a:sym typeface="Wingdings" pitchFamily="2" charset="2"/>
              </a:rPr>
              <a:t>μ</a:t>
            </a:r>
            <a:r>
              <a:rPr lang="en-GB" sz="1200" dirty="0">
                <a:solidFill>
                  <a:schemeClr val="tx1">
                    <a:lumMod val="75000"/>
                    <a:lumOff val="25000"/>
                  </a:schemeClr>
                </a:solidFill>
                <a:latin typeface="Helvetica" pitchFamily="2" charset="0"/>
                <a:ea typeface="Helvetica Light" charset="0"/>
                <a:cs typeface="Helvetica Light" charset="0"/>
                <a:sym typeface="Wingdings" pitchFamily="2" charset="2"/>
              </a:rPr>
              <a:t> channel</a:t>
            </a:r>
          </a:p>
          <a:p>
            <a:pPr marL="0"/>
            <a:r>
              <a:rPr lang="en-GB" sz="1050" dirty="0" err="1">
                <a:solidFill>
                  <a:schemeClr val="tx1">
                    <a:lumMod val="75000"/>
                    <a:lumOff val="25000"/>
                  </a:schemeClr>
                </a:solidFill>
                <a:latin typeface="Helvetica" pitchFamily="2" charset="0"/>
                <a:ea typeface="Helvetica Light" charset="0"/>
                <a:cs typeface="Helvetica Light" charset="0"/>
                <a:sym typeface="Wingdings" pitchFamily="2" charset="2"/>
              </a:rPr>
              <a:t>Powheg+MiNNLO</a:t>
            </a:r>
            <a:r>
              <a:rPr lang="en-GB" sz="1050" dirty="0">
                <a:solidFill>
                  <a:schemeClr val="tx1">
                    <a:lumMod val="75000"/>
                    <a:lumOff val="25000"/>
                  </a:schemeClr>
                </a:solidFill>
                <a:latin typeface="Helvetica" pitchFamily="2" charset="0"/>
                <a:ea typeface="Helvetica Light" charset="0"/>
                <a:cs typeface="Helvetica Light" charset="0"/>
                <a:sym typeface="Wingdings" pitchFamily="2" charset="2"/>
              </a:rPr>
              <a:t>: differential NNLO+PS (</a:t>
            </a:r>
            <a:r>
              <a:rPr lang="en-GB" sz="1050" dirty="0" err="1">
                <a:solidFill>
                  <a:schemeClr val="tx1">
                    <a:lumMod val="75000"/>
                    <a:lumOff val="25000"/>
                  </a:schemeClr>
                </a:solidFill>
                <a:latin typeface="Helvetica" pitchFamily="2" charset="0"/>
                <a:ea typeface="Helvetica Light" charset="0"/>
                <a:cs typeface="Helvetica Light" charset="0"/>
                <a:sym typeface="Wingdings" pitchFamily="2" charset="2"/>
              </a:rPr>
              <a:t>tt</a:t>
            </a:r>
            <a:r>
              <a:rPr lang="en-GB" sz="1050" dirty="0">
                <a:solidFill>
                  <a:schemeClr val="tx1">
                    <a:lumMod val="75000"/>
                    <a:lumOff val="25000"/>
                  </a:schemeClr>
                </a:solidFill>
                <a:latin typeface="Helvetica" pitchFamily="2" charset="0"/>
                <a:ea typeface="Helvetica Light" charset="0"/>
                <a:cs typeface="Helvetica Light" charset="0"/>
                <a:sym typeface="Wingdings" pitchFamily="2" charset="2"/>
              </a:rPr>
              <a:t> + 1 jet NLO) accuracy + small-</a:t>
            </a:r>
            <a:r>
              <a:rPr lang="en-GB" sz="1050" dirty="0" err="1">
                <a:solidFill>
                  <a:schemeClr val="tx1">
                    <a:lumMod val="75000"/>
                    <a:lumOff val="25000"/>
                  </a:schemeClr>
                </a:solidFill>
                <a:latin typeface="Helvetica" pitchFamily="2" charset="0"/>
                <a:ea typeface="Helvetica Light" charset="0"/>
                <a:cs typeface="Helvetica Light" charset="0"/>
                <a:sym typeface="Wingdings" pitchFamily="2" charset="2"/>
              </a:rPr>
              <a:t>q</a:t>
            </a:r>
            <a:r>
              <a:rPr lang="en-GB" sz="1050" baseline="-25000" dirty="0" err="1">
                <a:solidFill>
                  <a:schemeClr val="tx1">
                    <a:lumMod val="75000"/>
                    <a:lumOff val="25000"/>
                  </a:schemeClr>
                </a:solidFill>
                <a:latin typeface="Helvetica" pitchFamily="2" charset="0"/>
                <a:ea typeface="Helvetica Light" charset="0"/>
                <a:cs typeface="Helvetica Light" charset="0"/>
                <a:sym typeface="Wingdings" pitchFamily="2" charset="2"/>
              </a:rPr>
              <a:t>T</a:t>
            </a:r>
            <a:r>
              <a:rPr lang="en-GB" sz="1050" dirty="0">
                <a:solidFill>
                  <a:schemeClr val="tx1">
                    <a:lumMod val="75000"/>
                    <a:lumOff val="25000"/>
                  </a:schemeClr>
                </a:solidFill>
                <a:latin typeface="Helvetica" pitchFamily="2" charset="0"/>
                <a:ea typeface="Helvetica Light" charset="0"/>
                <a:cs typeface="Helvetica Light" charset="0"/>
                <a:sym typeface="Wingdings" pitchFamily="2" charset="2"/>
              </a:rPr>
              <a:t> resummation</a:t>
            </a:r>
          </a:p>
        </p:txBody>
      </p:sp>
    </p:spTree>
    <p:extLst>
      <p:ext uri="{BB962C8B-B14F-4D97-AF65-F5344CB8AC3E}">
        <p14:creationId xmlns:p14="http://schemas.microsoft.com/office/powerpoint/2010/main" val="212669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72182-F200-F963-AC7D-26ED237A24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A8089E-6CBD-D96A-AB34-2CEE91CF8765}"/>
              </a:ext>
            </a:extLst>
          </p:cNvPr>
          <p:cNvSpPr>
            <a:spLocks noGrp="1"/>
          </p:cNvSpPr>
          <p:nvPr>
            <p:ph type="sldNum" sz="quarter" idx="4"/>
          </p:nvPr>
        </p:nvSpPr>
        <p:spPr>
          <a:xfrm>
            <a:off x="9329563" y="6545798"/>
            <a:ext cx="2844800" cy="365125"/>
          </a:xfrm>
          <a:prstGeom prst="rect">
            <a:avLst/>
          </a:prstGeom>
        </p:spPr>
        <p:txBody>
          <a:bodyPr/>
          <a:lstStyle>
            <a:defPPr>
              <a:defRPr lang="en-CH"/>
            </a:defPPr>
            <a:lvl1pPr marL="0" algn="r" defTabSz="914400" rtl="0" eaLnBrk="1" latinLnBrk="0" hangingPunct="1">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7FDE9014-57A3-B13C-5080-ED137109D80A}"/>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Gauge symmetry and the Brout-Englert-Higgs mechanism</a:t>
            </a:r>
            <a:endParaRPr lang="en-US" sz="2800">
              <a:solidFill>
                <a:srgbClr val="0D7FBF"/>
              </a:solidFill>
              <a:latin typeface="Helvetica Light" pitchFamily="2" charset="0"/>
              <a:ea typeface="Trebuchet MS" pitchFamily="-84" charset="0"/>
              <a:cs typeface="Helvetica Light"/>
            </a:endParaRPr>
          </a:p>
        </p:txBody>
      </p:sp>
      <mc:AlternateContent xmlns:mc="http://schemas.openxmlformats.org/markup-compatibility/2006">
        <mc:Choice xmlns:a14="http://schemas.microsoft.com/office/drawing/2010/main" Requires="a14">
          <p:sp>
            <p:nvSpPr>
              <p:cNvPr id="7" name="Rectangle 6">
                <a:extLst>
                  <a:ext uri="{FF2B5EF4-FFF2-40B4-BE49-F238E27FC236}">
                    <a16:creationId xmlns:a16="http://schemas.microsoft.com/office/drawing/2014/main" id="{1D1982EF-806C-43F7-A12E-C8744F01E046}"/>
                  </a:ext>
                </a:extLst>
              </p:cNvPr>
              <p:cNvSpPr/>
              <p:nvPr/>
            </p:nvSpPr>
            <p:spPr>
              <a:xfrm>
                <a:off x="641954" y="1147461"/>
                <a:ext cx="10436864" cy="2328843"/>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fermions, and whose energy potential 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non-zero vacuum expectation value </a:t>
                </a:r>
                <a14:m>
                  <m:oMath xmlns:m="http://schemas.openxmlformats.org/officeDocument/2006/math">
                    <m:d>
                      <m:dPr>
                        <m:begChr m:val="⟨"/>
                        <m:endChr m:val="⟩"/>
                        <m:ctrlPr>
                          <a:rPr lang="en-US" sz="1600" i="1" smtClean="0">
                            <a:solidFill>
                              <a:srgbClr val="000000"/>
                            </a:solidFill>
                            <a:latin typeface="Cambria Math" panose="02040503050406030204" pitchFamily="18" charset="0"/>
                          </a:rPr>
                        </m:ctrlPr>
                      </m:dPr>
                      <m:e>
                        <m:r>
                          <a:rPr lang="en-US" sz="1600" b="0" i="1" smtClean="0">
                            <a:solidFill>
                              <a:srgbClr val="000000"/>
                            </a:solidFill>
                            <a:latin typeface="Cambria Math" panose="02040503050406030204" pitchFamily="18" charset="0"/>
                          </a:rPr>
                          <m:t>0|</m:t>
                        </m:r>
                        <m:r>
                          <a:rPr lang="en-US" sz="1600" i="1" smtClean="0">
                            <a:solidFill>
                              <a:srgbClr val="000000"/>
                            </a:solidFill>
                            <a:latin typeface="Cambria Math" panose="02040503050406030204" pitchFamily="18" charset="0"/>
                            <a:ea typeface="Cambria Math" panose="02040503050406030204" pitchFamily="18" charset="0"/>
                          </a:rPr>
                          <m:t>𝜙</m:t>
                        </m:r>
                        <m:r>
                          <a:rPr lang="en-US" sz="1600" b="0" i="1" smtClean="0">
                            <a:solidFill>
                              <a:srgbClr val="000000"/>
                            </a:solidFill>
                            <a:latin typeface="Cambria Math" panose="02040503050406030204" pitchFamily="18" charset="0"/>
                            <a:ea typeface="Cambria Math" panose="02040503050406030204" pitchFamily="18" charset="0"/>
                          </a:rPr>
                          <m:t>|0</m:t>
                        </m:r>
                      </m:e>
                    </m:d>
                    <m:r>
                      <a:rPr lang="en-US" sz="1600" b="0" i="1" smtClean="0">
                        <a:solidFill>
                          <a:srgbClr val="000000"/>
                        </a:solidFill>
                        <a:latin typeface="Cambria Math" panose="02040503050406030204" pitchFamily="18" charset="0"/>
                      </a:rPr>
                      <m:t>=</m:t>
                    </m:r>
                    <m:r>
                      <a:rPr lang="en-US" sz="1600" b="0" i="1" smtClean="0">
                        <a:solidFill>
                          <a:srgbClr val="000000"/>
                        </a:solidFill>
                        <a:latin typeface="Cambria Math" panose="02040503050406030204" pitchFamily="18" charset="0"/>
                        <a:ea typeface="Cambria Math" panose="02040503050406030204" pitchFamily="18" charset="0"/>
                      </a:rPr>
                      <m:t>𝜐</m:t>
                    </m:r>
                    <m:r>
                      <a:rPr lang="en-US" sz="1600" b="0" i="1" smtClean="0">
                        <a:solidFill>
                          <a:srgbClr val="000000"/>
                        </a:solidFill>
                        <a:latin typeface="Cambria Math" panose="02040503050406030204" pitchFamily="18" charset="0"/>
                        <a:ea typeface="Cambria Math" panose="02040503050406030204" pitchFamily="18" charset="0"/>
                      </a:rPr>
                      <m:t>≠0</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2000"/>
                  </a:spcBef>
                  <a:spcAft>
                    <a:spcPct val="0"/>
                  </a:spcAft>
                  <a:defRPr/>
                </a:pPr>
                <a:r>
                  <a:rPr lang="en-US" sz="1600" dirty="0">
                    <a:solidFill>
                      <a:srgbClr val="000000"/>
                    </a:solidFill>
                    <a:latin typeface="Helvetica" pitchFamily="2" charset="0"/>
                  </a:rPr>
                  <a:t>The field pervades all space. The interaction of a particle with the Higgs field                                                                                            gives the particle mass. The stronger the interaction the greater the mass                                                                 (”the Higgs field knows something we do not know”). </a:t>
                </a:r>
              </a:p>
              <a:p>
                <a:pPr defTabSz="457200" fontAlgn="base">
                  <a:spcBef>
                    <a:spcPts val="20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p:sp>
            <p:nvSpPr>
              <p:cNvPr id="7" name="Rectangle 6">
                <a:extLst>
                  <a:ext uri="{FF2B5EF4-FFF2-40B4-BE49-F238E27FC236}">
                    <a16:creationId xmlns:a16="http://schemas.microsoft.com/office/drawing/2014/main" id="{1D1982EF-806C-43F7-A12E-C8744F01E046}"/>
                  </a:ext>
                </a:extLst>
              </p:cNvPr>
              <p:cNvSpPr>
                <a:spLocks noRot="1" noChangeAspect="1" noMove="1" noResize="1" noEditPoints="1" noAdjustHandles="1" noChangeArrowheads="1" noChangeShapeType="1" noTextEdit="1"/>
              </p:cNvSpPr>
              <p:nvPr/>
            </p:nvSpPr>
            <p:spPr>
              <a:xfrm>
                <a:off x="641954" y="1147461"/>
                <a:ext cx="10436864" cy="2328843"/>
              </a:xfrm>
              <a:prstGeom prst="rect">
                <a:avLst/>
              </a:prstGeom>
              <a:blipFill>
                <a:blip r:embed="rId2"/>
                <a:stretch>
                  <a:fillRect l="-243" t="-1087" r="-729" b="-2174"/>
                </a:stretch>
              </a:blipFill>
            </p:spPr>
            <p:txBody>
              <a:bodyPr/>
              <a:lstStyle/>
              <a:p>
                <a:r>
                  <a:rPr lang="en-GB">
                    <a:noFill/>
                  </a:rPr>
                  <a:t> </a:t>
                </a:r>
              </a:p>
            </p:txBody>
          </p:sp>
        </mc:Fallback>
      </mc:AlternateContent>
      <p:pic>
        <p:nvPicPr>
          <p:cNvPr id="8" name="Picture 6" descr="Higgs Field and the Origin of Mass">
            <a:extLst>
              <a:ext uri="{FF2B5EF4-FFF2-40B4-BE49-F238E27FC236}">
                <a16:creationId xmlns:a16="http://schemas.microsoft.com/office/drawing/2014/main" id="{108542F1-ED86-A262-D4B5-AAAD239C5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077" y="2189124"/>
            <a:ext cx="2713969" cy="15265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C62DFE8-6B5D-32B8-6D8B-29FC4CDBDA8E}"/>
              </a:ext>
            </a:extLst>
          </p:cNvPr>
          <p:cNvPicPr>
            <a:picLocks noChangeAspect="1"/>
          </p:cNvPicPr>
          <p:nvPr/>
        </p:nvPicPr>
        <p:blipFill>
          <a:blip r:embed="rId4"/>
          <a:stretch>
            <a:fillRect/>
          </a:stretch>
        </p:blipFill>
        <p:spPr>
          <a:xfrm>
            <a:off x="685993" y="4529855"/>
            <a:ext cx="1330923" cy="1808541"/>
          </a:xfrm>
          <a:prstGeom prst="rect">
            <a:avLst/>
          </a:prstGeom>
        </p:spPr>
      </p:pic>
      <p:sp>
        <p:nvSpPr>
          <p:cNvPr id="15" name="TextBox 14">
            <a:extLst>
              <a:ext uri="{FF2B5EF4-FFF2-40B4-BE49-F238E27FC236}">
                <a16:creationId xmlns:a16="http://schemas.microsoft.com/office/drawing/2014/main" id="{F6136E45-7656-EFB3-3102-553C9EC623EC}"/>
              </a:ext>
            </a:extLst>
          </p:cNvPr>
          <p:cNvSpPr txBox="1"/>
          <p:nvPr/>
        </p:nvSpPr>
        <p:spPr>
          <a:xfrm>
            <a:off x="2013304" y="4503892"/>
            <a:ext cx="2596796" cy="1769715"/>
          </a:xfrm>
          <a:prstGeom prst="rect">
            <a:avLst/>
          </a:prstGeom>
          <a:noFill/>
        </p:spPr>
        <p:txBody>
          <a:bodyPr wrap="square" rtlCol="0">
            <a:spAutoFit/>
          </a:bodyPr>
          <a:lstStyle/>
          <a:p>
            <a:pPr marL="0">
              <a:spcBef>
                <a:spcPts val="3000"/>
              </a:spcBef>
            </a:pPr>
            <a:r>
              <a:rPr lang="en-GB" sz="1100" dirty="0">
                <a:solidFill>
                  <a:prstClr val="black"/>
                </a:solidFill>
                <a:latin typeface="Helvetica" pitchFamily="2" charset="0"/>
                <a:ea typeface="Helvetica Light" charset="0"/>
                <a:cs typeface="Helvetica Light" charset="0"/>
                <a:sym typeface="Wingdings" pitchFamily="2" charset="2"/>
                <a:hlinkClick r:id="rId5"/>
              </a:rPr>
              <a:t>Broken Symmetries and the Masses   of Gauge Bosons</a:t>
            </a:r>
            <a:r>
              <a:rPr lang="en-GB" sz="1100" dirty="0">
                <a:solidFill>
                  <a:prstClr val="black"/>
                </a:solidFill>
                <a:latin typeface="Helvetica" pitchFamily="2" charset="0"/>
                <a:ea typeface="Helvetica Light" charset="0"/>
                <a:cs typeface="Helvetica Light" charset="0"/>
                <a:sym typeface="Wingdings" pitchFamily="2" charset="2"/>
              </a:rPr>
              <a:t> </a:t>
            </a:r>
            <a:r>
              <a:rPr lang="en-GB" sz="1100" dirty="0">
                <a:solidFill>
                  <a:prstClr val="black"/>
                </a:solidFill>
                <a:latin typeface="Helvetica Light" charset="0"/>
                <a:ea typeface="Helvetica Light" charset="0"/>
                <a:cs typeface="Helvetica Light" charset="0"/>
                <a:sym typeface="Wingdings" pitchFamily="2" charset="2"/>
              </a:rPr>
              <a:t>–– or how to change the course of physics </a:t>
            </a:r>
            <a:r>
              <a:rPr lang="en-GB" sz="1100" dirty="0">
                <a:latin typeface="Helvetica Light" charset="0"/>
                <a:ea typeface="Helvetica Light" charset="0"/>
                <a:cs typeface="Helvetica Light" charset="0"/>
                <a:sym typeface="Wingdings" pitchFamily="2" charset="2"/>
              </a:rPr>
              <a:t>with a good  idea </a:t>
            </a:r>
            <a:r>
              <a:rPr lang="en-GB" sz="1100" dirty="0">
                <a:solidFill>
                  <a:prstClr val="black"/>
                </a:solidFill>
                <a:latin typeface="Helvetica Light" charset="0"/>
                <a:ea typeface="Helvetica Light" charset="0"/>
                <a:cs typeface="Helvetica Light" charset="0"/>
                <a:sym typeface="Wingdings" pitchFamily="2" charset="2"/>
              </a:rPr>
              <a:t>on two pages </a:t>
            </a:r>
            <a:r>
              <a:rPr lang="en-GB" sz="1100" dirty="0">
                <a:latin typeface="Helvetica Light" charset="0"/>
                <a:ea typeface="Helvetica Light" charset="0"/>
                <a:cs typeface="Helvetica Light" charset="0"/>
                <a:sym typeface="Wingdings" pitchFamily="2" charset="2"/>
              </a:rPr>
              <a:t>— together with  the other famous works from his colleagues in 1964 </a:t>
            </a:r>
          </a:p>
          <a:p>
            <a:pPr marL="0">
              <a:spcBef>
                <a:spcPts val="1200"/>
              </a:spcBef>
            </a:pPr>
            <a:r>
              <a:rPr lang="en-GB" sz="1100" dirty="0">
                <a:latin typeface="Helvetica Light" charset="0"/>
                <a:ea typeface="Helvetica Light" charset="0"/>
                <a:cs typeface="Helvetica Light" charset="0"/>
                <a:sym typeface="Wingdings" pitchFamily="2" charset="2"/>
              </a:rPr>
              <a:t>Superconductivity (BCS theory) was key in the development of the BEH mechanism [</a:t>
            </a:r>
            <a:r>
              <a:rPr lang="en-GB" sz="1100" i="1" dirty="0">
                <a:latin typeface="Helvetica Light" charset="0"/>
                <a:ea typeface="Helvetica Light" charset="0"/>
                <a:cs typeface="Helvetica Light" charset="0"/>
                <a:sym typeface="Wingdings" pitchFamily="2" charset="2"/>
                <a:hlinkClick r:id="rId6"/>
              </a:rPr>
              <a:t>My life as a boson</a:t>
            </a:r>
            <a:r>
              <a:rPr lang="en-GB" sz="1100" dirty="0">
                <a:latin typeface="Helvetica Light" charset="0"/>
                <a:ea typeface="Helvetica Light" charset="0"/>
                <a:cs typeface="Helvetica Light" charset="0"/>
                <a:sym typeface="Wingdings" pitchFamily="2" charset="2"/>
              </a:rPr>
              <a:t>, 2010]</a:t>
            </a:r>
            <a:endParaRPr lang="en-CH" sz="1100" dirty="0">
              <a:latin typeface="Helvetica Light" charset="0"/>
              <a:ea typeface="Helvetica Light" charset="0"/>
              <a:cs typeface="Helvetica Light" charset="0"/>
              <a:sym typeface="Wingdings" pitchFamily="2" charset="2"/>
            </a:endParaRPr>
          </a:p>
        </p:txBody>
      </p:sp>
      <p:pic>
        <p:nvPicPr>
          <p:cNvPr id="4" name="Picture 2" descr="Peter Higgs at the CMS detector,CERN – Bild kaufen – 11587728 ❘ Science  Photo Library">
            <a:extLst>
              <a:ext uri="{FF2B5EF4-FFF2-40B4-BE49-F238E27FC236}">
                <a16:creationId xmlns:a16="http://schemas.microsoft.com/office/drawing/2014/main" id="{EF5704BE-9AB1-21B6-3FF8-74390733EE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0091" y="4204494"/>
            <a:ext cx="3249956" cy="216263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097E79BE-AF8C-2AF8-3A78-FE5399429EAB}"/>
              </a:ext>
            </a:extLst>
          </p:cNvPr>
          <p:cNvSpPr/>
          <p:nvPr/>
        </p:nvSpPr>
        <p:spPr>
          <a:xfrm>
            <a:off x="641953" y="4111775"/>
            <a:ext cx="3602260" cy="338554"/>
          </a:xfrm>
          <a:prstGeom prst="rect">
            <a:avLst/>
          </a:prstGeom>
        </p:spPr>
        <p:txBody>
          <a:bodyPr wrap="square">
            <a:spAutoFit/>
          </a:bodyPr>
          <a:lstStyle/>
          <a:p>
            <a:r>
              <a:rPr lang="en-GB" sz="1600" b="1">
                <a:effectLst/>
                <a:latin typeface="Helvetica" pitchFamily="2" charset="0"/>
              </a:rPr>
              <a:t>Peter Ware Higgs (1929 – 2024)</a:t>
            </a:r>
            <a:endParaRPr kumimoji="0" lang="en-GB" sz="1200" b="1" i="0" u="none" strike="noStrike" kern="1200" cap="none" spc="0" normalizeH="0" baseline="0" noProof="0">
              <a:ln>
                <a:noFill/>
              </a:ln>
              <a:effectLst/>
              <a:uLnTx/>
              <a:uFillTx/>
              <a:latin typeface="Helvetica" pitchFamily="2" charset="0"/>
              <a:ea typeface="+mn-ea"/>
              <a:cs typeface="+mn-cs"/>
            </a:endParaRPr>
          </a:p>
        </p:txBody>
      </p:sp>
      <p:sp>
        <p:nvSpPr>
          <p:cNvPr id="19" name="TextBox 18">
            <a:extLst>
              <a:ext uri="{FF2B5EF4-FFF2-40B4-BE49-F238E27FC236}">
                <a16:creationId xmlns:a16="http://schemas.microsoft.com/office/drawing/2014/main" id="{0723722D-8B3D-6C4F-D431-4196529A2BFC}"/>
              </a:ext>
            </a:extLst>
          </p:cNvPr>
          <p:cNvSpPr txBox="1"/>
          <p:nvPr/>
        </p:nvSpPr>
        <p:spPr>
          <a:xfrm>
            <a:off x="8376157" y="6105517"/>
            <a:ext cx="2337706"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at CMS </a:t>
            </a:r>
          </a:p>
        </p:txBody>
      </p:sp>
      <p:pic>
        <p:nvPicPr>
          <p:cNvPr id="5122" name="Picture 2" descr="ATLAS mourns the loss of Peter Higgs | ATLAS Experiment at CERN">
            <a:extLst>
              <a:ext uri="{FF2B5EF4-FFF2-40B4-BE49-F238E27FC236}">
                <a16:creationId xmlns:a16="http://schemas.microsoft.com/office/drawing/2014/main" id="{31D44EBE-DC21-489F-AC5B-1812324FB0F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1389" y="4204494"/>
            <a:ext cx="3249956" cy="21626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2076863-8326-1B20-4231-9163814D3673}"/>
              </a:ext>
            </a:extLst>
          </p:cNvPr>
          <p:cNvSpPr txBox="1"/>
          <p:nvPr/>
        </p:nvSpPr>
        <p:spPr>
          <a:xfrm>
            <a:off x="4951389" y="6105517"/>
            <a:ext cx="2337706"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at ATLAS </a:t>
            </a:r>
          </a:p>
        </p:txBody>
      </p:sp>
    </p:spTree>
    <p:extLst>
      <p:ext uri="{BB962C8B-B14F-4D97-AF65-F5344CB8AC3E}">
        <p14:creationId xmlns:p14="http://schemas.microsoft.com/office/powerpoint/2010/main" val="419553287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C3810-9FEF-9F70-1E76-8CA9DC4D8B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28DF33-56AE-3039-B755-A7AD89B87AD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F6338B4C-8C08-89E5-675C-06C0459306AA}"/>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The Brout-Englert-Higgs mechanism</a:t>
            </a:r>
            <a:endParaRPr lang="en-US" sz="2800">
              <a:solidFill>
                <a:srgbClr val="0D7FBF"/>
              </a:solidFill>
              <a:latin typeface="Helvetica Light" pitchFamily="2" charset="0"/>
              <a:ea typeface="Trebuchet MS" pitchFamily="-84" charset="0"/>
              <a:cs typeface="Helvetica Light"/>
            </a:endParaRP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CABCD706-84E5-6F56-8726-092F9E8F2B94}"/>
                  </a:ext>
                </a:extLst>
              </p:cNvPr>
              <p:cNvSpPr/>
              <p:nvPr/>
            </p:nvSpPr>
            <p:spPr>
              <a:xfrm>
                <a:off x="623289" y="1134606"/>
                <a:ext cx="11073411" cy="3539430"/>
              </a:xfrm>
              <a:prstGeom prst="rect">
                <a:avLst/>
              </a:prstGeom>
            </p:spPr>
            <p:txBody>
              <a:bodyPr wrap="square">
                <a:spAutoFit/>
              </a:bodyPr>
              <a:lstStyle/>
              <a:p>
                <a:pPr>
                  <a:spcBef>
                    <a:spcPts val="1800"/>
                  </a:spcBef>
                </a:pPr>
                <a:r>
                  <a:rPr lang="en-US" sz="1600" b="1" dirty="0">
                    <a:latin typeface="Helvetica" pitchFamily="2" charset="0"/>
                    <a:cs typeface="Trebuchet MS"/>
                  </a:rPr>
                  <a:t>A few remarks:</a:t>
                </a:r>
              </a:p>
              <a:p>
                <a:pPr marL="285750" indent="-285750">
                  <a:spcBef>
                    <a:spcPts val="2400"/>
                  </a:spcBef>
                  <a:buFont typeface="Arial" panose="020B0604020202020204" pitchFamily="34" charset="0"/>
                  <a:buChar char="•"/>
                </a:pPr>
                <a:r>
                  <a:rPr lang="en-US" sz="1600" dirty="0">
                    <a:latin typeface="Helvetica" pitchFamily="2" charset="0"/>
                    <a:cs typeface="Trebuchet MS"/>
                  </a:rPr>
                  <a:t>Chiral (left-right asymmetric, V–A) gauge structure of weak interaction forbids bare fermion masses; both arise only via the BEH mechanism </a:t>
                </a:r>
                <a14:m>
                  <m:oMath xmlns:m="http://schemas.openxmlformats.org/officeDocument/2006/math">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𝑚</m:t>
                        </m:r>
                      </m:e>
                      <m:sub>
                        <m:r>
                          <a:rPr lang="en-US" sz="1600" b="0" i="1" smtClean="0">
                            <a:latin typeface="Cambria Math" panose="02040503050406030204" pitchFamily="18" charset="0"/>
                          </a:rPr>
                          <m:t>𝑖</m:t>
                        </m:r>
                      </m:sub>
                    </m:sSub>
                    <m:r>
                      <a:rPr lang="en-US" sz="1600" i="1" smtClean="0">
                        <a:latin typeface="Cambria Math" panose="02040503050406030204" pitchFamily="18" charset="0"/>
                        <a:ea typeface="Cambria Math" panose="02040503050406030204" pitchFamily="18" charset="0"/>
                      </a:rPr>
                      <m:t>∝</m:t>
                    </m:r>
                    <m:sSub>
                      <m:sSubPr>
                        <m:ctrlPr>
                          <a:rPr lang="en-US" sz="160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𝑔</m:t>
                        </m:r>
                      </m:e>
                      <m:sub>
                        <m:r>
                          <a:rPr lang="en-US" sz="1600" b="0" i="1" smtClean="0">
                            <a:latin typeface="Cambria Math" panose="02040503050406030204" pitchFamily="18" charset="0"/>
                            <a:ea typeface="Cambria Math" panose="02040503050406030204" pitchFamily="18" charset="0"/>
                          </a:rPr>
                          <m:t>𝑖</m:t>
                        </m:r>
                      </m:sub>
                    </m:sSub>
                    <m:r>
                      <a:rPr lang="en-US" sz="1600" i="1" smtClean="0">
                        <a:latin typeface="Cambria Math" panose="02040503050406030204" pitchFamily="18" charset="0"/>
                        <a:ea typeface="Cambria Math" panose="02040503050406030204" pitchFamily="18" charset="0"/>
                      </a:rPr>
                      <m:t>𝜐</m:t>
                    </m:r>
                  </m:oMath>
                </a14:m>
                <a:r>
                  <a:rPr lang="en-US" sz="1600" dirty="0">
                    <a:latin typeface="Helvetica" pitchFamily="2" charset="0"/>
                    <a:cs typeface="Trebuchet MS"/>
                  </a:rPr>
                  <a:t> — making SM fermions naturally light </a:t>
                </a:r>
              </a:p>
              <a:p>
                <a:pPr marL="285750" indent="-285750">
                  <a:spcBef>
                    <a:spcPts val="2400"/>
                  </a:spcBef>
                  <a:buFont typeface="Arial" panose="020B0604020202020204" pitchFamily="34" charset="0"/>
                  <a:buChar char="•"/>
                </a:pPr>
                <a:r>
                  <a:rPr lang="en-US" sz="1600" dirty="0">
                    <a:latin typeface="Helvetica" pitchFamily="2" charset="0"/>
                    <a:cs typeface="Trebuchet MS"/>
                  </a:rPr>
                  <a:t>The SM structure may propose that there are (many?) super-heavy left-right gauge symmetric fermions (beyond our reach), and the SM fermions only survived down to the EW scale because they cannot have bare masses. This may also explain the very light neutrinos (lepton-number violation has at least D=5, suppressed by super-heavy M)</a:t>
                </a:r>
              </a:p>
              <a:p>
                <a:pPr marL="285750" indent="-285750">
                  <a:spcBef>
                    <a:spcPts val="2400"/>
                  </a:spcBef>
                  <a:buFont typeface="Arial" panose="020B0604020202020204" pitchFamily="34" charset="0"/>
                  <a:buChar char="•"/>
                </a:pPr>
                <a:r>
                  <a:rPr lang="en-US" sz="1600" dirty="0">
                    <a:latin typeface="Helvetica" pitchFamily="2" charset="0"/>
                    <a:cs typeface="Trebuchet MS"/>
                  </a:rPr>
                  <a:t>The Higgs boson can have bare mass, so why is it (and with it the W and Z bosons) not super heavy?</a:t>
                </a:r>
              </a:p>
              <a:p>
                <a:pPr marL="285750" indent="-285750">
                  <a:spcBef>
                    <a:spcPts val="2400"/>
                  </a:spcBef>
                  <a:buFont typeface="Arial" panose="020B0604020202020204" pitchFamily="34" charset="0"/>
                  <a:buChar char="•"/>
                </a:pPr>
                <a:r>
                  <a:rPr lang="en-US" sz="1600" b="1" dirty="0">
                    <a:latin typeface="Helvetica" pitchFamily="2" charset="0"/>
                    <a:cs typeface="Trebuchet MS"/>
                  </a:rPr>
                  <a:t>This is the core conceptual challenge of the SM, calling for in-depth study of the scalar sector and potential TeV-scale extensions </a:t>
                </a:r>
              </a:p>
            </p:txBody>
          </p:sp>
        </mc:Choice>
        <mc:Fallback xmlns="">
          <p:sp>
            <p:nvSpPr>
              <p:cNvPr id="22" name="Rectangle 21">
                <a:extLst>
                  <a:ext uri="{FF2B5EF4-FFF2-40B4-BE49-F238E27FC236}">
                    <a16:creationId xmlns:a16="http://schemas.microsoft.com/office/drawing/2014/main" id="{CABCD706-84E5-6F56-8726-092F9E8F2B94}"/>
                  </a:ext>
                </a:extLst>
              </p:cNvPr>
              <p:cNvSpPr>
                <a:spLocks noRot="1" noChangeAspect="1" noMove="1" noResize="1" noEditPoints="1" noAdjustHandles="1" noChangeArrowheads="1" noChangeShapeType="1" noTextEdit="1"/>
              </p:cNvSpPr>
              <p:nvPr/>
            </p:nvSpPr>
            <p:spPr>
              <a:xfrm>
                <a:off x="623289" y="1134606"/>
                <a:ext cx="11073411" cy="3539430"/>
              </a:xfrm>
              <a:prstGeom prst="rect">
                <a:avLst/>
              </a:prstGeom>
              <a:blipFill>
                <a:blip r:embed="rId2"/>
                <a:stretch>
                  <a:fillRect l="-229" t="-714" b="-714"/>
                </a:stretch>
              </a:blipFill>
            </p:spPr>
            <p:txBody>
              <a:bodyPr/>
              <a:lstStyle/>
              <a:p>
                <a:r>
                  <a:rPr lang="en-GB">
                    <a:noFill/>
                  </a:rPr>
                  <a:t> </a:t>
                </a:r>
              </a:p>
            </p:txBody>
          </p:sp>
        </mc:Fallback>
      </mc:AlternateContent>
    </p:spTree>
    <p:extLst>
      <p:ext uri="{BB962C8B-B14F-4D97-AF65-F5344CB8AC3E}">
        <p14:creationId xmlns:p14="http://schemas.microsoft.com/office/powerpoint/2010/main" val="406309413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40888-0FB1-A0FD-DFF1-B1859DDF47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5E7C4B-8241-1A7B-C417-651CCBE058B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ACF01143-0D4E-87C1-9C0B-66C4585A1168}"/>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The Brout-Englert-Higgs mechanism</a:t>
            </a:r>
            <a:endParaRPr lang="en-US" sz="2800">
              <a:solidFill>
                <a:srgbClr val="0D7FBF"/>
              </a:solidFill>
              <a:latin typeface="Helvetica Light" pitchFamily="2" charset="0"/>
              <a:ea typeface="Trebuchet MS" pitchFamily="-84" charset="0"/>
              <a:cs typeface="Helvetica Light"/>
            </a:endParaRP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101B1D4B-B89F-1E29-4733-9431818CEF55}"/>
                  </a:ext>
                </a:extLst>
              </p:cNvPr>
              <p:cNvSpPr/>
              <p:nvPr/>
            </p:nvSpPr>
            <p:spPr>
              <a:xfrm>
                <a:off x="623288" y="1134606"/>
                <a:ext cx="11305525" cy="4288418"/>
              </a:xfrm>
              <a:prstGeom prst="rect">
                <a:avLst/>
              </a:prstGeom>
            </p:spPr>
            <p:txBody>
              <a:bodyPr wrap="square">
                <a:spAutoFit/>
              </a:bodyPr>
              <a:lstStyle/>
              <a:p>
                <a:pPr>
                  <a:spcBef>
                    <a:spcPts val="1800"/>
                  </a:spcBef>
                </a:pPr>
                <a:r>
                  <a:rPr lang="en-US" sz="1600" b="1" dirty="0">
                    <a:latin typeface="Helvetica" pitchFamily="2" charset="0"/>
                    <a:cs typeface="Trebuchet MS"/>
                  </a:rPr>
                  <a:t>A few further comments:</a:t>
                </a:r>
              </a:p>
              <a:p>
                <a:pPr marL="285750" indent="-285750">
                  <a:spcBef>
                    <a:spcPts val="2400"/>
                  </a:spcBef>
                  <a:buFont typeface="Arial" panose="020B0604020202020204" pitchFamily="34" charset="0"/>
                  <a:buChar char="•"/>
                </a:pPr>
                <a:r>
                  <a:rPr lang="en-US" sz="1600" dirty="0">
                    <a:latin typeface="Helvetica" pitchFamily="2" charset="0"/>
                    <a:cs typeface="Trebuchet MS"/>
                  </a:rPr>
                  <a:t>BEH mechanism is a new origin of mass via spontaneous symmetry breaking. Other forms: binding energy in composite objects (emergent property of interactions), mass from classical inertia (mass is just a fixed property with no explanation — it’s “given”), or the bare Higgs boson mass itself (</a:t>
                </a:r>
                <a14:m>
                  <m:oMath xmlns:m="http://schemas.openxmlformats.org/officeDocument/2006/math">
                    <m:sSub>
                      <m:sSubPr>
                        <m:ctrlPr>
                          <a:rPr lang="en-US" sz="1600" i="1">
                            <a:solidFill>
                              <a:srgbClr val="000000"/>
                            </a:solidFill>
                            <a:latin typeface="Cambria Math" panose="02040503050406030204" pitchFamily="18" charset="0"/>
                            <a:ea typeface="Cambria Math" panose="02040503050406030204" pitchFamily="18" charset="0"/>
                          </a:rPr>
                        </m:ctrlPr>
                      </m:sSubPr>
                      <m:e>
                        <m:r>
                          <a:rPr lang="en-US" sz="1600" i="1">
                            <a:solidFill>
                              <a:srgbClr val="000000"/>
                            </a:solidFill>
                            <a:latin typeface="Cambria Math" panose="02040503050406030204" pitchFamily="18" charset="0"/>
                            <a:ea typeface="Cambria Math" panose="02040503050406030204" pitchFamily="18" charset="0"/>
                          </a:rPr>
                          <m:t>𝑚</m:t>
                        </m:r>
                      </m:e>
                      <m:sub>
                        <m:r>
                          <a:rPr lang="en-US" sz="1600" i="1">
                            <a:solidFill>
                              <a:srgbClr val="000000"/>
                            </a:solidFill>
                            <a:latin typeface="Cambria Math" panose="02040503050406030204" pitchFamily="18" charset="0"/>
                            <a:ea typeface="Cambria Math" panose="02040503050406030204" pitchFamily="18" charset="0"/>
                          </a:rPr>
                          <m:t>𝐻</m:t>
                        </m:r>
                      </m:sub>
                    </m:sSub>
                    <m:r>
                      <a:rPr lang="en-US" sz="1600" i="1">
                        <a:solidFill>
                          <a:srgbClr val="000000"/>
                        </a:solidFill>
                        <a:latin typeface="Cambria Math" panose="02040503050406030204" pitchFamily="18" charset="0"/>
                        <a:ea typeface="Cambria Math" panose="02040503050406030204" pitchFamily="18" charset="0"/>
                      </a:rPr>
                      <m:t>= </m:t>
                    </m:r>
                    <m:r>
                      <a:rPr lang="en-US" sz="1600" i="1">
                        <a:solidFill>
                          <a:srgbClr val="000000"/>
                        </a:solidFill>
                        <a:latin typeface="Cambria Math" panose="02040503050406030204" pitchFamily="18" charset="0"/>
                        <a:ea typeface="Cambria Math" panose="02040503050406030204" pitchFamily="18" charset="0"/>
                      </a:rPr>
                      <m:t>𝜐</m:t>
                    </m:r>
                    <m:rad>
                      <m:radPr>
                        <m:degHide m:val="on"/>
                        <m:ctrlPr>
                          <a:rPr lang="en-US" sz="1600" i="1">
                            <a:solidFill>
                              <a:srgbClr val="000000"/>
                            </a:solidFill>
                            <a:latin typeface="Cambria Math" panose="02040503050406030204" pitchFamily="18" charset="0"/>
                            <a:ea typeface="Cambria Math" panose="02040503050406030204" pitchFamily="18" charset="0"/>
                          </a:rPr>
                        </m:ctrlPr>
                      </m:radPr>
                      <m:deg/>
                      <m:e>
                        <m:r>
                          <a:rPr lang="en-US" sz="1600" i="1">
                            <a:solidFill>
                              <a:srgbClr val="000000"/>
                            </a:solidFill>
                            <a:latin typeface="Cambria Math" panose="02040503050406030204" pitchFamily="18" charset="0"/>
                            <a:ea typeface="Cambria Math" panose="02040503050406030204" pitchFamily="18" charset="0"/>
                          </a:rPr>
                          <m:t>2</m:t>
                        </m:r>
                        <m:r>
                          <a:rPr lang="en-US" sz="1600" i="1">
                            <a:solidFill>
                              <a:srgbClr val="000000"/>
                            </a:solidFill>
                            <a:latin typeface="Cambria Math" panose="02040503050406030204" pitchFamily="18" charset="0"/>
                            <a:ea typeface="Cambria Math" panose="02040503050406030204" pitchFamily="18" charset="0"/>
                          </a:rPr>
                          <m:t>𝜆</m:t>
                        </m:r>
                      </m:e>
                    </m:rad>
                  </m:oMath>
                </a14:m>
                <a:r>
                  <a:rPr lang="en-US" sz="1600" dirty="0">
                    <a:solidFill>
                      <a:srgbClr val="000000"/>
                    </a:solidFill>
                    <a:latin typeface="Helvetica" pitchFamily="2" charset="0"/>
                  </a:rPr>
                  <a:t>), which comes from the curvature of the BEH potential at the minimum, and is a gauge invariant parameter of the Lagrangian</a:t>
                </a:r>
                <a:endParaRPr lang="en-US" sz="1600" dirty="0">
                  <a:latin typeface="Helvetica" pitchFamily="2" charset="0"/>
                  <a:cs typeface="Trebuchet MS"/>
                </a:endParaRPr>
              </a:p>
              <a:p>
                <a:pPr marL="285750" indent="-285750">
                  <a:spcBef>
                    <a:spcPts val="2400"/>
                  </a:spcBef>
                  <a:buFont typeface="Arial" panose="020B0604020202020204" pitchFamily="34" charset="0"/>
                  <a:buChar char="•"/>
                </a:pPr>
                <a:r>
                  <a:rPr lang="en-US" sz="1600" dirty="0">
                    <a:latin typeface="Helvetica" pitchFamily="2" charset="0"/>
                    <a:cs typeface="Trebuchet MS"/>
                  </a:rPr>
                  <a:t>The BEH mechanism is required because we assume the                                                                                                bosons and fermions to be elementary. It would be different                                                                                                                                                                                         had they substructure: binding energy could give mass</a:t>
                </a:r>
              </a:p>
              <a:p>
                <a:pPr marL="285750" indent="-285750">
                  <a:spcBef>
                    <a:spcPts val="2400"/>
                  </a:spcBef>
                  <a:buFont typeface="Arial" panose="020B0604020202020204" pitchFamily="34" charset="0"/>
                  <a:buChar char="•"/>
                </a:pPr>
                <a:r>
                  <a:rPr lang="en-US" sz="1600" dirty="0">
                    <a:latin typeface="Helvetica" pitchFamily="2" charset="0"/>
                    <a:cs typeface="Trebuchet MS"/>
                  </a:rPr>
                  <a:t>The resulting mass values govern the history of the universe                                                                                             (incl. complex chemistry and life) </a:t>
                </a:r>
                <a:r>
                  <a:rPr lang="en-US" sz="1600" dirty="0">
                    <a:latin typeface="Symbol" pitchFamily="2" charset="2"/>
                    <a:cs typeface="Trebuchet MS"/>
                  </a:rPr>
                  <a:t>®</a:t>
                </a:r>
                <a:r>
                  <a:rPr lang="en-US" sz="1600" dirty="0">
                    <a:latin typeface="Helvetica" pitchFamily="2" charset="0"/>
                    <a:cs typeface="Trebuchet MS"/>
                  </a:rPr>
                  <a:t> what would happen had                                                                                                                we (or nature) a dial to change the particle masses?</a:t>
                </a:r>
              </a:p>
              <a:p>
                <a:pPr marL="285750" indent="-285750">
                  <a:spcBef>
                    <a:spcPts val="2400"/>
                  </a:spcBef>
                  <a:buFont typeface="Arial" panose="020B0604020202020204" pitchFamily="34" charset="0"/>
                  <a:buChar char="•"/>
                </a:pPr>
                <a:r>
                  <a:rPr lang="en-US" sz="1600" i="1" dirty="0">
                    <a:solidFill>
                      <a:srgbClr val="0070C0"/>
                    </a:solidFill>
                    <a:latin typeface="Helvetica" pitchFamily="2" charset="0"/>
                    <a:cs typeface="Trebuchet MS"/>
                  </a:rPr>
                  <a:t>Quiz: what would happen, had the electron the mass of a muon (ie, were the electron 200 times heavier)?</a:t>
                </a:r>
                <a:endParaRPr lang="en-US" sz="2000" i="1" dirty="0">
                  <a:solidFill>
                    <a:srgbClr val="0070C0"/>
                  </a:solidFill>
                  <a:latin typeface="Helvetica" pitchFamily="2" charset="0"/>
                  <a:cs typeface="Trebuchet MS"/>
                </a:endParaRPr>
              </a:p>
            </p:txBody>
          </p:sp>
        </mc:Choice>
        <mc:Fallback xmlns="">
          <p:sp>
            <p:nvSpPr>
              <p:cNvPr id="22" name="Rectangle 21">
                <a:extLst>
                  <a:ext uri="{FF2B5EF4-FFF2-40B4-BE49-F238E27FC236}">
                    <a16:creationId xmlns:a16="http://schemas.microsoft.com/office/drawing/2014/main" id="{101B1D4B-B89F-1E29-4733-9431818CEF55}"/>
                  </a:ext>
                </a:extLst>
              </p:cNvPr>
              <p:cNvSpPr>
                <a:spLocks noRot="1" noChangeAspect="1" noMove="1" noResize="1" noEditPoints="1" noAdjustHandles="1" noChangeArrowheads="1" noChangeShapeType="1" noTextEdit="1"/>
              </p:cNvSpPr>
              <p:nvPr/>
            </p:nvSpPr>
            <p:spPr>
              <a:xfrm>
                <a:off x="623288" y="1134606"/>
                <a:ext cx="11305525" cy="4288418"/>
              </a:xfrm>
              <a:prstGeom prst="rect">
                <a:avLst/>
              </a:prstGeom>
              <a:blipFill>
                <a:blip r:embed="rId2"/>
                <a:stretch>
                  <a:fillRect l="-224" t="-590" r="-4821" b="-885"/>
                </a:stretch>
              </a:blipFill>
            </p:spPr>
            <p:txBody>
              <a:bodyPr/>
              <a:lstStyle/>
              <a:p>
                <a:r>
                  <a:rPr lang="en-GB">
                    <a:noFill/>
                  </a:rPr>
                  <a:t> </a:t>
                </a:r>
              </a:p>
            </p:txBody>
          </p:sp>
        </mc:Fallback>
      </mc:AlternateContent>
      <p:pic>
        <p:nvPicPr>
          <p:cNvPr id="23" name="Picture 22">
            <a:extLst>
              <a:ext uri="{FF2B5EF4-FFF2-40B4-BE49-F238E27FC236}">
                <a16:creationId xmlns:a16="http://schemas.microsoft.com/office/drawing/2014/main" id="{88BE73DB-AB4E-E29D-B057-5AADEE3E6178}"/>
              </a:ext>
            </a:extLst>
          </p:cNvPr>
          <p:cNvPicPr>
            <a:picLocks noChangeAspect="1"/>
          </p:cNvPicPr>
          <p:nvPr/>
        </p:nvPicPr>
        <p:blipFill>
          <a:blip r:embed="rId3"/>
          <a:srcRect/>
          <a:stretch/>
        </p:blipFill>
        <p:spPr>
          <a:xfrm>
            <a:off x="7870526" y="2921824"/>
            <a:ext cx="3800693" cy="1570038"/>
          </a:xfrm>
          <a:prstGeom prst="rect">
            <a:avLst/>
          </a:prstGeom>
        </p:spPr>
      </p:pic>
      <p:sp>
        <p:nvSpPr>
          <p:cNvPr id="5" name="TextBox 4">
            <a:extLst>
              <a:ext uri="{FF2B5EF4-FFF2-40B4-BE49-F238E27FC236}">
                <a16:creationId xmlns:a16="http://schemas.microsoft.com/office/drawing/2014/main" id="{646ABE1D-5E9F-0400-7310-F2C8EAC68A3A}"/>
              </a:ext>
            </a:extLst>
          </p:cNvPr>
          <p:cNvSpPr txBox="1"/>
          <p:nvPr/>
        </p:nvSpPr>
        <p:spPr>
          <a:xfrm>
            <a:off x="904460" y="5337532"/>
            <a:ext cx="2408583" cy="276999"/>
          </a:xfrm>
          <a:prstGeom prst="rect">
            <a:avLst/>
          </a:prstGeom>
          <a:noFill/>
        </p:spPr>
        <p:txBody>
          <a:bodyPr wrap="square">
            <a:spAutoFit/>
          </a:bodyPr>
          <a:lstStyle/>
          <a:p>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[see </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hlinkClick r:id="rId4"/>
              </a:rPr>
              <a:t>R. Cahn</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1996]</a:t>
            </a:r>
            <a:endParaRPr lang="en-GB" dirty="0"/>
          </a:p>
        </p:txBody>
      </p:sp>
    </p:spTree>
    <p:extLst>
      <p:ext uri="{BB962C8B-B14F-4D97-AF65-F5344CB8AC3E}">
        <p14:creationId xmlns:p14="http://schemas.microsoft.com/office/powerpoint/2010/main" val="13206125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99194-8463-67DC-E280-E24F0566103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580DAD-79A0-BDC4-8BF8-2CAE26852B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3" name="TextBox 2">
            <a:extLst>
              <a:ext uri="{FF2B5EF4-FFF2-40B4-BE49-F238E27FC236}">
                <a16:creationId xmlns:a16="http://schemas.microsoft.com/office/drawing/2014/main" id="{F020DBA4-80B3-E488-575F-C85A4C5FEF56}"/>
              </a:ext>
            </a:extLst>
          </p:cNvPr>
          <p:cNvSpPr txBox="1"/>
          <p:nvPr/>
        </p:nvSpPr>
        <p:spPr>
          <a:xfrm>
            <a:off x="214938"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Completing the Standard Model</a:t>
            </a:r>
            <a:endParaRPr lang="en-US" sz="2800">
              <a:solidFill>
                <a:srgbClr val="0D7FBF"/>
              </a:solidFill>
              <a:latin typeface="Helvetica Light" pitchFamily="2" charset="0"/>
              <a:ea typeface="Trebuchet MS" pitchFamily="-84" charset="0"/>
              <a:cs typeface="Helvetica Light"/>
            </a:endParaRPr>
          </a:p>
        </p:txBody>
      </p:sp>
      <p:sp>
        <p:nvSpPr>
          <p:cNvPr id="4" name="Rectangle 3">
            <a:extLst>
              <a:ext uri="{FF2B5EF4-FFF2-40B4-BE49-F238E27FC236}">
                <a16:creationId xmlns:a16="http://schemas.microsoft.com/office/drawing/2014/main" id="{19F46D58-7563-7298-1524-E0A851628903}"/>
              </a:ext>
            </a:extLst>
          </p:cNvPr>
          <p:cNvSpPr/>
          <p:nvPr/>
        </p:nvSpPr>
        <p:spPr>
          <a:xfrm>
            <a:off x="623288" y="1134606"/>
            <a:ext cx="6347355" cy="338554"/>
          </a:xfrm>
          <a:prstGeom prst="rect">
            <a:avLst/>
          </a:prstGeom>
        </p:spPr>
        <p:txBody>
          <a:bodyPr wrap="square">
            <a:spAutoFit/>
          </a:bodyPr>
          <a:lstStyle/>
          <a:p>
            <a:pPr lvl="0" defTabSz="457200" fontAlgn="base">
              <a:spcBef>
                <a:spcPts val="1800"/>
              </a:spcBef>
              <a:spcAft>
                <a:spcPct val="0"/>
              </a:spcAft>
              <a:defRPr/>
            </a:pPr>
            <a:r>
              <a:rPr lang="en-GB" sz="1600">
                <a:solidFill>
                  <a:srgbClr val="000000"/>
                </a:solidFill>
                <a:latin typeface="Helvetica" pitchFamily="2" charset="0"/>
              </a:rPr>
              <a:t>The scalar Higgs sector completes the Standard Model</a:t>
            </a:r>
          </a:p>
        </p:txBody>
      </p:sp>
      <p:pic>
        <p:nvPicPr>
          <p:cNvPr id="5" name="Picture 4">
            <a:extLst>
              <a:ext uri="{FF2B5EF4-FFF2-40B4-BE49-F238E27FC236}">
                <a16:creationId xmlns:a16="http://schemas.microsoft.com/office/drawing/2014/main" id="{E904CB83-F23C-5276-16B1-20B65B81B9CE}"/>
              </a:ext>
            </a:extLst>
          </p:cNvPr>
          <p:cNvPicPr>
            <a:picLocks noChangeAspect="1"/>
          </p:cNvPicPr>
          <p:nvPr/>
        </p:nvPicPr>
        <p:blipFill>
          <a:blip r:embed="rId2"/>
          <a:stretch>
            <a:fillRect/>
          </a:stretch>
        </p:blipFill>
        <p:spPr>
          <a:xfrm>
            <a:off x="3568899" y="1991042"/>
            <a:ext cx="4561565" cy="4024910"/>
          </a:xfrm>
          <a:prstGeom prst="rect">
            <a:avLst/>
          </a:prstGeom>
        </p:spPr>
      </p:pic>
      <p:sp>
        <p:nvSpPr>
          <p:cNvPr id="6" name="Rounded Rectangle 5">
            <a:extLst>
              <a:ext uri="{FF2B5EF4-FFF2-40B4-BE49-F238E27FC236}">
                <a16:creationId xmlns:a16="http://schemas.microsoft.com/office/drawing/2014/main" id="{A5F26271-D5AC-A3C9-9816-9628A3494408}"/>
              </a:ext>
            </a:extLst>
          </p:cNvPr>
          <p:cNvSpPr/>
          <p:nvPr/>
        </p:nvSpPr>
        <p:spPr>
          <a:xfrm>
            <a:off x="4952368" y="3348762"/>
            <a:ext cx="490654" cy="524107"/>
          </a:xfrm>
          <a:prstGeom prst="roundRect">
            <a:avLst/>
          </a:prstGeom>
          <a:ln w="19050">
            <a:solidFill>
              <a:schemeClr val="bg1"/>
            </a:solidFill>
          </a:ln>
        </p:spPr>
        <p:txBody>
          <a:bodyPr wrap="none" rtlCol="0" anchor="ctr">
            <a:spAutoFit/>
          </a:bodyPr>
          <a:lstStyle/>
          <a:p>
            <a:pPr algn="l"/>
            <a:endParaRPr lang="en-CH" sz="1600">
              <a:latin typeface="Helvetica" pitchFamily="2" charset="0"/>
            </a:endParaRPr>
          </a:p>
        </p:txBody>
      </p:sp>
      <p:sp>
        <p:nvSpPr>
          <p:cNvPr id="7" name="Rounded Rectangle 6">
            <a:extLst>
              <a:ext uri="{FF2B5EF4-FFF2-40B4-BE49-F238E27FC236}">
                <a16:creationId xmlns:a16="http://schemas.microsoft.com/office/drawing/2014/main" id="{02B5BE16-2EC5-596F-6CF2-6C2CAD07329D}"/>
              </a:ext>
            </a:extLst>
          </p:cNvPr>
          <p:cNvSpPr/>
          <p:nvPr/>
        </p:nvSpPr>
        <p:spPr>
          <a:xfrm>
            <a:off x="5458875" y="3371065"/>
            <a:ext cx="1471967" cy="876394"/>
          </a:xfrm>
          <a:prstGeom prst="roundRect">
            <a:avLst/>
          </a:prstGeom>
          <a:ln w="19050">
            <a:solidFill>
              <a:schemeClr val="bg1"/>
            </a:solidFill>
          </a:ln>
        </p:spPr>
        <p:txBody>
          <a:bodyPr wrap="square" rtlCol="0" anchor="ctr">
            <a:spAutoFit/>
          </a:bodyPr>
          <a:lstStyle/>
          <a:p>
            <a:pPr algn="l"/>
            <a:endParaRPr lang="en-CH" sz="1600">
              <a:latin typeface="Helvetica" pitchFamily="2" charset="0"/>
            </a:endParaRPr>
          </a:p>
        </p:txBody>
      </p:sp>
      <p:cxnSp>
        <p:nvCxnSpPr>
          <p:cNvPr id="8" name="Straight Connector 7">
            <a:extLst>
              <a:ext uri="{FF2B5EF4-FFF2-40B4-BE49-F238E27FC236}">
                <a16:creationId xmlns:a16="http://schemas.microsoft.com/office/drawing/2014/main" id="{5D6456B7-87D5-90EE-8503-C8B8C9323F42}"/>
              </a:ext>
            </a:extLst>
          </p:cNvPr>
          <p:cNvCxnSpPr>
            <a:cxnSpLocks/>
            <a:stCxn id="12" idx="3"/>
          </p:cNvCxnSpPr>
          <p:nvPr/>
        </p:nvCxnSpPr>
        <p:spPr>
          <a:xfrm flipV="1">
            <a:off x="3143122" y="4596251"/>
            <a:ext cx="2299899" cy="331765"/>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3EEB662-FBB1-9C8A-8E60-EC23F61B75C2}"/>
              </a:ext>
            </a:extLst>
          </p:cNvPr>
          <p:cNvSpPr txBox="1"/>
          <p:nvPr/>
        </p:nvSpPr>
        <p:spPr>
          <a:xfrm>
            <a:off x="8556163" y="2130218"/>
            <a:ext cx="3113203" cy="646331"/>
          </a:xfrm>
          <a:prstGeom prst="rect">
            <a:avLst/>
          </a:prstGeom>
          <a:noFill/>
        </p:spPr>
        <p:txBody>
          <a:bodyPr wrap="square" rtlCol="0">
            <a:spAutoFit/>
          </a:bodyPr>
          <a:lstStyle/>
          <a:p>
            <a:pPr>
              <a:spcBef>
                <a:spcPts val="3000"/>
              </a:spcBef>
            </a:pPr>
            <a:r>
              <a:rPr lang="en-US" sz="1200">
                <a:solidFill>
                  <a:schemeClr val="tx1">
                    <a:lumMod val="75000"/>
                    <a:lumOff val="25000"/>
                  </a:schemeClr>
                </a:solidFill>
                <a:latin typeface="Helvetica Light" charset="0"/>
                <a:ea typeface="Helvetica Light" charset="0"/>
                <a:cs typeface="Helvetica Light" charset="0"/>
                <a:sym typeface="Wingdings" pitchFamily="2" charset="2"/>
              </a:rPr>
              <a:t>These terms describe </a:t>
            </a:r>
            <a:r>
              <a:rPr lang="en-US" sz="1200" b="1">
                <a:solidFill>
                  <a:schemeClr val="tx1">
                    <a:lumMod val="75000"/>
                    <a:lumOff val="25000"/>
                  </a:schemeClr>
                </a:solidFill>
                <a:latin typeface="Helvetica" pitchFamily="2" charset="0"/>
                <a:ea typeface="Helvetica Light" charset="0"/>
                <a:cs typeface="Helvetica Light" charset="0"/>
                <a:sym typeface="Wingdings" pitchFamily="2" charset="2"/>
              </a:rPr>
              <a:t>interactions among force particles (top) and among matter and force particles (bottom)</a:t>
            </a:r>
          </a:p>
        </p:txBody>
      </p:sp>
      <p:sp>
        <p:nvSpPr>
          <p:cNvPr id="10" name="Rounded Rectangle 9">
            <a:extLst>
              <a:ext uri="{FF2B5EF4-FFF2-40B4-BE49-F238E27FC236}">
                <a16:creationId xmlns:a16="http://schemas.microsoft.com/office/drawing/2014/main" id="{227DC3CA-22A8-262D-F637-85B7F20F572D}"/>
              </a:ext>
            </a:extLst>
          </p:cNvPr>
          <p:cNvSpPr/>
          <p:nvPr/>
        </p:nvSpPr>
        <p:spPr>
          <a:xfrm>
            <a:off x="5443021" y="4269763"/>
            <a:ext cx="1487821" cy="850694"/>
          </a:xfrm>
          <a:prstGeom prst="roundRect">
            <a:avLst/>
          </a:prstGeom>
          <a:ln w="19050">
            <a:solidFill>
              <a:srgbClr val="FFFF00"/>
            </a:solidFill>
          </a:ln>
        </p:spPr>
        <p:txBody>
          <a:bodyPr wrap="square" rtlCol="0" anchor="ctr">
            <a:spAutoFit/>
          </a:bodyPr>
          <a:lstStyle/>
          <a:p>
            <a:pPr algn="l"/>
            <a:endParaRPr lang="en-CH" sz="1600">
              <a:latin typeface="Helvetica" pitchFamily="2" charset="0"/>
            </a:endParaRPr>
          </a:p>
        </p:txBody>
      </p:sp>
      <p:cxnSp>
        <p:nvCxnSpPr>
          <p:cNvPr id="11" name="Straight Connector 10">
            <a:extLst>
              <a:ext uri="{FF2B5EF4-FFF2-40B4-BE49-F238E27FC236}">
                <a16:creationId xmlns:a16="http://schemas.microsoft.com/office/drawing/2014/main" id="{F5E66C34-54D0-48E8-7BD0-378446992DFA}"/>
              </a:ext>
            </a:extLst>
          </p:cNvPr>
          <p:cNvCxnSpPr>
            <a:cxnSpLocks/>
            <a:endCxn id="9" idx="1"/>
          </p:cNvCxnSpPr>
          <p:nvPr/>
        </p:nvCxnSpPr>
        <p:spPr>
          <a:xfrm flipV="1">
            <a:off x="6946695" y="2453384"/>
            <a:ext cx="1609468" cy="135588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BBBA60B-CF90-B5F4-6E79-475E828AB640}"/>
              </a:ext>
            </a:extLst>
          </p:cNvPr>
          <p:cNvSpPr txBox="1"/>
          <p:nvPr/>
        </p:nvSpPr>
        <p:spPr>
          <a:xfrm>
            <a:off x="1040409" y="4697183"/>
            <a:ext cx="2102713" cy="461665"/>
          </a:xfrm>
          <a:prstGeom prst="rect">
            <a:avLst/>
          </a:prstGeom>
          <a:noFill/>
        </p:spPr>
        <p:txBody>
          <a:bodyPr wrap="square" rtlCol="0">
            <a:spAutoFit/>
          </a:bodyPr>
          <a:lstStyle/>
          <a:p>
            <a:pPr algn="r">
              <a:spcBef>
                <a:spcPts val="3000"/>
              </a:spcBef>
            </a:pPr>
            <a:r>
              <a:rPr lang="en-US" sz="1200">
                <a:solidFill>
                  <a:schemeClr val="tx1">
                    <a:lumMod val="75000"/>
                    <a:lumOff val="25000"/>
                  </a:schemeClr>
                </a:solidFill>
                <a:latin typeface="Helvetica Light" charset="0"/>
                <a:ea typeface="Helvetica Light" charset="0"/>
                <a:cs typeface="Helvetica Light" charset="0"/>
                <a:sym typeface="Wingdings" pitchFamily="2" charset="2"/>
              </a:rPr>
              <a:t>This term is related </a:t>
            </a:r>
          </a:p>
          <a:p>
            <a:pPr algn="r"/>
            <a:r>
              <a:rPr lang="en-US" sz="1200">
                <a:solidFill>
                  <a:schemeClr val="tx1">
                    <a:lumMod val="75000"/>
                    <a:lumOff val="25000"/>
                  </a:schemeClr>
                </a:solidFill>
                <a:latin typeface="Helvetica Light" charset="0"/>
                <a:ea typeface="Helvetica Light" charset="0"/>
                <a:cs typeface="Helvetica Light" charset="0"/>
                <a:sym typeface="Wingdings" pitchFamily="2" charset="2"/>
              </a:rPr>
              <a:t>to the </a:t>
            </a:r>
            <a:r>
              <a:rPr lang="en-US" sz="1200" b="1">
                <a:solidFill>
                  <a:schemeClr val="tx1">
                    <a:lumMod val="75000"/>
                    <a:lumOff val="25000"/>
                  </a:schemeClr>
                </a:solidFill>
                <a:latin typeface="Helvetica" pitchFamily="2" charset="0"/>
                <a:ea typeface="Helvetica Light" charset="0"/>
                <a:cs typeface="Helvetica Light" charset="0"/>
                <a:sym typeface="Wingdings" pitchFamily="2" charset="2"/>
              </a:rPr>
              <a:t>Higgs sector</a:t>
            </a:r>
          </a:p>
        </p:txBody>
      </p:sp>
      <p:sp>
        <p:nvSpPr>
          <p:cNvPr id="15" name="TextBox 14">
            <a:extLst>
              <a:ext uri="{FF2B5EF4-FFF2-40B4-BE49-F238E27FC236}">
                <a16:creationId xmlns:a16="http://schemas.microsoft.com/office/drawing/2014/main" id="{966DE1EF-7FEB-96CC-D37D-850CC77DF234}"/>
              </a:ext>
            </a:extLst>
          </p:cNvPr>
          <p:cNvSpPr txBox="1"/>
          <p:nvPr/>
        </p:nvSpPr>
        <p:spPr>
          <a:xfrm>
            <a:off x="8556162" y="2807023"/>
            <a:ext cx="31268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dirty="0">
                <a:ln>
                  <a:noFill/>
                </a:ln>
                <a:solidFill>
                  <a:srgbClr val="E70000"/>
                </a:solidFill>
                <a:effectLst/>
                <a:uLnTx/>
                <a:uFillTx/>
                <a:latin typeface="Helvetica" pitchFamily="2" charset="0"/>
                <a:ea typeface="Helvetica Light" charset="0"/>
                <a:cs typeface="Helvetica Light" charset="0"/>
                <a:sym typeface="Wingdings" pitchFamily="2" charset="2"/>
              </a:rPr>
              <a:t>Beauty</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interactions governed by gauge symmetries with only 3 (EW) and 2 (QCD, </a:t>
            </a:r>
            <a:r>
              <a:rPr kumimoji="0" lang="en-US" sz="1100" b="0" u="none" strike="noStrike" kern="1200" cap="none" spc="0" normalizeH="0" baseline="0" noProof="0" dirty="0" err="1">
                <a:ln>
                  <a:noFill/>
                </a:ln>
                <a:solidFill>
                  <a:srgbClr val="E70000"/>
                </a:solidFill>
                <a:effectLst/>
                <a:uLnTx/>
                <a:uFillTx/>
                <a:latin typeface="Helvetica Light" charset="0"/>
                <a:ea typeface="Helvetica Light" charset="0"/>
                <a:cs typeface="Helvetica Light" charset="0"/>
                <a:sym typeface="Wingdings" pitchFamily="2" charset="2"/>
              </a:rPr>
              <a:t>θ</a:t>
            </a:r>
            <a:r>
              <a:rPr kumimoji="0" lang="en-US" sz="1100" b="0" i="0" u="none" strike="noStrike" kern="1200" cap="none" spc="0" normalizeH="0" baseline="-25000" noProof="0" dirty="0" err="1">
                <a:ln>
                  <a:noFill/>
                </a:ln>
                <a:solidFill>
                  <a:srgbClr val="E70000"/>
                </a:solidFill>
                <a:effectLst/>
                <a:uLnTx/>
                <a:uFillTx/>
                <a:latin typeface="Helvetica Light" charset="0"/>
                <a:ea typeface="Helvetica Light" charset="0"/>
                <a:cs typeface="Helvetica Light" charset="0"/>
                <a:sym typeface="Wingdings" pitchFamily="2" charset="2"/>
              </a:rPr>
              <a:t>strong</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tiny </a:t>
            </a:r>
            <a:r>
              <a:rPr kumimoji="0" lang="en-US" sz="1100" b="0" i="0" u="none" strike="noStrike" kern="1200" cap="none" spc="0" normalizeH="0" baseline="0" noProof="0" dirty="0">
                <a:ln>
                  <a:noFill/>
                </a:ln>
                <a:solidFill>
                  <a:srgbClr val="E70000"/>
                </a:solidFill>
                <a:effectLst/>
                <a:uLnTx/>
                <a:uFillTx/>
                <a:latin typeface="Symbol" pitchFamily="2" charset="2"/>
                <a:ea typeface="Helvetica Light" charset="0"/>
                <a:cs typeface="Helvetica Light" charset="0"/>
                <a:sym typeface="Wingdings" pitchFamily="2" charset="2"/>
              </a:rPr>
              <a:t>®</a:t>
            </a:r>
            <a:r>
              <a:rPr kumimoji="0" lang="en-US" sz="11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strong CP problem</a:t>
            </a:r>
            <a:r>
              <a:rPr kumimoji="0" lang="en-US" sz="1200" b="0" i="0" u="none" strike="noStrike" kern="1200" cap="none" spc="0" normalizeH="0" baseline="0" noProof="0" dirty="0">
                <a:ln>
                  <a:noFill/>
                </a:ln>
                <a:solidFill>
                  <a:srgbClr val="E70000"/>
                </a:solidFill>
                <a:effectLst/>
                <a:uLnTx/>
                <a:uFillTx/>
                <a:latin typeface="Helvetica Light" charset="0"/>
                <a:ea typeface="Helvetica Light" charset="0"/>
                <a:cs typeface="Helvetica Light" charset="0"/>
                <a:sym typeface="Wingdings" pitchFamily="2" charset="2"/>
              </a:rPr>
              <a:t>) parameters </a:t>
            </a:r>
          </a:p>
        </p:txBody>
      </p:sp>
      <p:sp>
        <p:nvSpPr>
          <p:cNvPr id="16" name="TextBox 15">
            <a:extLst>
              <a:ext uri="{FF2B5EF4-FFF2-40B4-BE49-F238E27FC236}">
                <a16:creationId xmlns:a16="http://schemas.microsoft.com/office/drawing/2014/main" id="{3B96A1D0-608A-4E9F-A1D0-646E5181D803}"/>
              </a:ext>
            </a:extLst>
          </p:cNvPr>
          <p:cNvSpPr txBox="1"/>
          <p:nvPr/>
        </p:nvSpPr>
        <p:spPr>
          <a:xfrm>
            <a:off x="649792" y="5217356"/>
            <a:ext cx="2493330"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1200"/>
              </a:spcBef>
              <a:spcAft>
                <a:spcPts val="0"/>
              </a:spcAft>
              <a:buClrTx/>
              <a:buSzTx/>
              <a:buFontTx/>
              <a:buNone/>
              <a:tabLst/>
              <a:defRPr/>
            </a:pPr>
            <a:r>
              <a:rPr kumimoji="0" lang="en-US" sz="1200" b="1" u="none" strike="noStrike" kern="1200" cap="none" spc="0" normalizeH="0" baseline="0" noProof="0">
                <a:ln>
                  <a:noFill/>
                </a:ln>
                <a:solidFill>
                  <a:srgbClr val="E70000"/>
                </a:solidFill>
                <a:effectLst/>
                <a:uLnTx/>
                <a:uFillTx/>
                <a:latin typeface="Helvetica" pitchFamily="2" charset="0"/>
                <a:ea typeface="Helvetica Light" charset="0"/>
                <a:cs typeface="Helvetica Light" charset="0"/>
                <a:sym typeface="Wingdings" pitchFamily="2" charset="2"/>
              </a:rPr>
              <a:t>Unpleasant</a:t>
            </a:r>
            <a:r>
              <a:rPr kumimoji="0" lang="en-US" sz="1200" b="0" i="0" u="none" strike="noStrike" kern="1200" cap="none" spc="0" normalizeH="0" baseline="0" noProof="0">
                <a:ln>
                  <a:noFill/>
                </a:ln>
                <a:solidFill>
                  <a:srgbClr val="E70000"/>
                </a:solidFill>
                <a:effectLst/>
                <a:uLnTx/>
                <a:uFillTx/>
                <a:latin typeface="Helvetica Light" charset="0"/>
                <a:ea typeface="Helvetica Light" charset="0"/>
                <a:cs typeface="Helvetica Light" charset="0"/>
                <a:sym typeface="Wingdings" pitchFamily="2" charset="2"/>
              </a:rPr>
              <a:t>: not governed by symmetries, 23 free parameters*, </a:t>
            </a:r>
            <a:r>
              <a:rPr lang="en-US" sz="1200">
                <a:solidFill>
                  <a:srgbClr val="E70000"/>
                </a:solidFill>
                <a:latin typeface="Helvetica Light" charset="0"/>
                <a:ea typeface="Helvetica Light" charset="0"/>
                <a:cs typeface="Helvetica Light" charset="0"/>
                <a:sym typeface="Wingdings" pitchFamily="2" charset="2"/>
              </a:rPr>
              <a:t>large hierarchy among masses</a:t>
            </a:r>
            <a:endParaRPr kumimoji="0" lang="en-US" sz="1200" b="0" i="0" u="none" strike="noStrike" kern="1200" cap="none" spc="0" normalizeH="0" baseline="0" noProof="0">
              <a:ln>
                <a:noFill/>
              </a:ln>
              <a:solidFill>
                <a:srgbClr val="E70000"/>
              </a:solidFill>
              <a:effectLst/>
              <a:uLnTx/>
              <a:uFillTx/>
              <a:latin typeface="Helvetica Light" charset="0"/>
              <a:ea typeface="Helvetica Light" charset="0"/>
              <a:cs typeface="Helvetica Light" charset="0"/>
              <a:sym typeface="Wingdings" pitchFamily="2" charset="2"/>
            </a:endParaRPr>
          </a:p>
        </p:txBody>
      </p:sp>
      <p:cxnSp>
        <p:nvCxnSpPr>
          <p:cNvPr id="17" name="Straight Connector 16">
            <a:extLst>
              <a:ext uri="{FF2B5EF4-FFF2-40B4-BE49-F238E27FC236}">
                <a16:creationId xmlns:a16="http://schemas.microsoft.com/office/drawing/2014/main" id="{1823FA7C-6433-3C8D-6DEF-510855D8F487}"/>
              </a:ext>
            </a:extLst>
          </p:cNvPr>
          <p:cNvCxnSpPr>
            <a:cxnSpLocks/>
          </p:cNvCxnSpPr>
          <p:nvPr/>
        </p:nvCxnSpPr>
        <p:spPr>
          <a:xfrm>
            <a:off x="3143122" y="2674503"/>
            <a:ext cx="1809246" cy="803793"/>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72E2524C-EE09-2F20-5E93-80F02B53EEAF}"/>
              </a:ext>
            </a:extLst>
          </p:cNvPr>
          <p:cNvSpPr txBox="1"/>
          <p:nvPr/>
        </p:nvSpPr>
        <p:spPr>
          <a:xfrm>
            <a:off x="1515371" y="2509499"/>
            <a:ext cx="1627751" cy="276999"/>
          </a:xfrm>
          <a:prstGeom prst="rect">
            <a:avLst/>
          </a:prstGeom>
          <a:noFill/>
        </p:spPr>
        <p:txBody>
          <a:bodyPr wrap="square" rtlCol="0">
            <a:spAutoFit/>
          </a:bodyPr>
          <a:lstStyle/>
          <a:p>
            <a:pPr algn="r">
              <a:spcBef>
                <a:spcPts val="3000"/>
              </a:spcBef>
            </a:pP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The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SM</a:t>
            </a:r>
            <a:r>
              <a:rPr lang="en-US" sz="1200" dirty="0">
                <a:solidFill>
                  <a:schemeClr val="tx1">
                    <a:lumMod val="75000"/>
                    <a:lumOff val="25000"/>
                  </a:schemeClr>
                </a:solidFill>
                <a:latin typeface="Helvetica Light" charset="0"/>
                <a:ea typeface="Helvetica Light" charset="0"/>
                <a:cs typeface="Helvetica Light" charset="0"/>
                <a:sym typeface="Wingdings" pitchFamily="2" charset="2"/>
              </a:rPr>
              <a:t> </a:t>
            </a:r>
            <a:r>
              <a:rPr lang="en-US" sz="1200" b="1" dirty="0">
                <a:solidFill>
                  <a:schemeClr val="tx1">
                    <a:lumMod val="75000"/>
                    <a:lumOff val="25000"/>
                  </a:schemeClr>
                </a:solidFill>
                <a:latin typeface="Helvetica" pitchFamily="2" charset="0"/>
                <a:ea typeface="Helvetica Light" charset="0"/>
                <a:cs typeface="Helvetica Light" charset="0"/>
                <a:sym typeface="Wingdings" pitchFamily="2" charset="2"/>
              </a:rPr>
              <a:t>Lagrangian</a:t>
            </a:r>
            <a:endParaRPr lang="en-CH" sz="120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20" name="TextBox 19">
            <a:extLst>
              <a:ext uri="{FF2B5EF4-FFF2-40B4-BE49-F238E27FC236}">
                <a16:creationId xmlns:a16="http://schemas.microsoft.com/office/drawing/2014/main" id="{3858176C-B06B-66F2-7985-82B708E434AD}"/>
              </a:ext>
            </a:extLst>
          </p:cNvPr>
          <p:cNvSpPr txBox="1"/>
          <p:nvPr/>
        </p:nvSpPr>
        <p:spPr>
          <a:xfrm>
            <a:off x="6003236" y="5157148"/>
            <a:ext cx="1299373" cy="461665"/>
          </a:xfrm>
          <a:prstGeom prst="rect">
            <a:avLst/>
          </a:prstGeom>
          <a:noFill/>
        </p:spPr>
        <p:txBody>
          <a:bodyPr wrap="square" rtlCol="0">
            <a:spAutoFit/>
          </a:bodyPr>
          <a:lstStyle/>
          <a:p>
            <a:pPr marL="0">
              <a:spcBef>
                <a:spcPts val="3000"/>
              </a:spcBef>
            </a:pPr>
            <a:r>
              <a:rPr lang="en-GB" sz="1200" noProof="0">
                <a:solidFill>
                  <a:srgbClr val="FFFF00"/>
                </a:solidFill>
                <a:latin typeface="Helvetica Light" charset="0"/>
                <a:ea typeface="Helvetica Light" charset="0"/>
                <a:cs typeface="Helvetica Light" charset="0"/>
                <a:sym typeface="Wingdings" pitchFamily="2" charset="2"/>
              </a:rPr>
              <a:t>Key to many mysteries</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E7566BB-B5A9-F755-FF9A-A78EDB5E1DBF}"/>
                  </a:ext>
                </a:extLst>
              </p:cNvPr>
              <p:cNvSpPr txBox="1"/>
              <p:nvPr/>
            </p:nvSpPr>
            <p:spPr>
              <a:xfrm>
                <a:off x="5179575" y="5037714"/>
                <a:ext cx="760143" cy="369332"/>
              </a:xfrm>
              <a:prstGeom prst="rect">
                <a:avLst/>
              </a:prstGeom>
              <a:noFill/>
            </p:spPr>
            <p:txBody>
              <a:bodyPr wrap="none" rtlCol="0">
                <a:spAutoFit/>
              </a:bodyPr>
              <a:lstStyle/>
              <a:p>
                <a:pPr marL="0" algn="l">
                  <a:spcBef>
                    <a:spcPts val="3000"/>
                  </a:spcBef>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panose="02040503050406030204" pitchFamily="18" charset="0"/>
                          <a:ea typeface="Helvetica Light" charset="0"/>
                          <a:cs typeface="Helvetica Light" charset="0"/>
                          <a:sym typeface="Wingdings" pitchFamily="2" charset="2"/>
                        </a:rPr>
                        <m:t>+ … </m:t>
                      </m:r>
                    </m:oMath>
                  </m:oMathPara>
                </a14:m>
                <a:endParaRPr lang="en-CH">
                  <a:solidFill>
                    <a:schemeClr val="bg1"/>
                  </a:solidFill>
                  <a:latin typeface="Chalkboard" panose="03050602040202020205" pitchFamily="66" charset="77"/>
                  <a:ea typeface="Helvetica Light" charset="0"/>
                  <a:cs typeface="Helvetica Light" charset="0"/>
                  <a:sym typeface="Wingdings" pitchFamily="2" charset="2"/>
                </a:endParaRPr>
              </a:p>
            </p:txBody>
          </p:sp>
        </mc:Choice>
        <mc:Fallback xmlns="">
          <p:sp>
            <p:nvSpPr>
              <p:cNvPr id="21" name="TextBox 20">
                <a:extLst>
                  <a:ext uri="{FF2B5EF4-FFF2-40B4-BE49-F238E27FC236}">
                    <a16:creationId xmlns:a16="http://schemas.microsoft.com/office/drawing/2014/main" id="{2E7566BB-B5A9-F755-FF9A-A78EDB5E1DBF}"/>
                  </a:ext>
                </a:extLst>
              </p:cNvPr>
              <p:cNvSpPr txBox="1">
                <a:spLocks noRot="1" noChangeAspect="1" noMove="1" noResize="1" noEditPoints="1" noAdjustHandles="1" noChangeArrowheads="1" noChangeShapeType="1" noTextEdit="1"/>
              </p:cNvSpPr>
              <p:nvPr/>
            </p:nvSpPr>
            <p:spPr>
              <a:xfrm>
                <a:off x="5179575" y="5037714"/>
                <a:ext cx="760143" cy="369332"/>
              </a:xfrm>
              <a:prstGeom prst="rect">
                <a:avLst/>
              </a:prstGeom>
              <a:blipFill>
                <a:blip r:embed="rId3"/>
                <a:stretch>
                  <a:fillRect b="-16667"/>
                </a:stretch>
              </a:blipFill>
            </p:spPr>
            <p:txBody>
              <a:bodyPr/>
              <a:lstStyle/>
              <a:p>
                <a:r>
                  <a:rPr lang="en-CH">
                    <a:noFill/>
                  </a:rPr>
                  <a:t> </a:t>
                </a:r>
              </a:p>
            </p:txBody>
          </p:sp>
        </mc:Fallback>
      </mc:AlternateContent>
      <p:sp>
        <p:nvSpPr>
          <p:cNvPr id="19" name="TextBox 18">
            <a:extLst>
              <a:ext uri="{FF2B5EF4-FFF2-40B4-BE49-F238E27FC236}">
                <a16:creationId xmlns:a16="http://schemas.microsoft.com/office/drawing/2014/main" id="{A694CBA6-830B-824A-F31F-6E9BD0FCF982}"/>
              </a:ext>
            </a:extLst>
          </p:cNvPr>
          <p:cNvSpPr txBox="1"/>
          <p:nvPr/>
        </p:nvSpPr>
        <p:spPr>
          <a:xfrm>
            <a:off x="71189" y="6545797"/>
            <a:ext cx="5245347" cy="253916"/>
          </a:xfrm>
          <a:prstGeom prst="rect">
            <a:avLst/>
          </a:prstGeom>
          <a:noFill/>
        </p:spPr>
        <p:txBody>
          <a:bodyPr wrap="none" rtlCol="0">
            <a:spAutoFit/>
          </a:bodyPr>
          <a:lstStyle/>
          <a:p>
            <a:pPr marL="0">
              <a:spcBef>
                <a:spcPts val="3000"/>
              </a:spcBef>
            </a:pPr>
            <a:r>
              <a:rPr lang="en-CH" sz="1050" dirty="0">
                <a:solidFill>
                  <a:schemeClr val="tx1">
                    <a:lumMod val="50000"/>
                    <a:lumOff val="50000"/>
                  </a:schemeClr>
                </a:solidFill>
                <a:latin typeface="Helvetica Light" charset="0"/>
                <a:ea typeface="Helvetica Light" charset="0"/>
                <a:cs typeface="Helvetica Light" charset="0"/>
                <a:sym typeface="Wingdings" pitchFamily="2" charset="2"/>
              </a:rPr>
              <a:t>*Assuming neutrinos are Majorana particles (total of 9 neutrino related parameteres)</a:t>
            </a:r>
          </a:p>
        </p:txBody>
      </p:sp>
    </p:spTree>
    <p:extLst>
      <p:ext uri="{BB962C8B-B14F-4D97-AF65-F5344CB8AC3E}">
        <p14:creationId xmlns:p14="http://schemas.microsoft.com/office/powerpoint/2010/main" val="116028225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600" dirty="0" smtClean="0">
            <a:latin typeface="Helvetica"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4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4.xml><?xml version="1.0" encoding="utf-8"?>
<a:theme xmlns:a="http://schemas.openxmlformats.org/drawingml/2006/main" name="7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spAutoFit/>
      </a:bodyPr>
      <a:lstStyle>
        <a:defPPr algn="ct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141412</TotalTime>
  <Words>4418</Words>
  <Application>Microsoft Macintosh PowerPoint</Application>
  <PresentationFormat>Widescreen</PresentationFormat>
  <Paragraphs>483</Paragraphs>
  <Slides>58</Slides>
  <Notes>0</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58</vt:i4>
      </vt:variant>
    </vt:vector>
  </HeadingPairs>
  <TitlesOfParts>
    <vt:vector size="76" baseType="lpstr">
      <vt:lpstr>Aptos</vt:lpstr>
      <vt:lpstr>Aptos Display</vt:lpstr>
      <vt:lpstr>Arial</vt:lpstr>
      <vt:lpstr>Arial</vt:lpstr>
      <vt:lpstr>Calibri</vt:lpstr>
      <vt:lpstr>Cambria</vt:lpstr>
      <vt:lpstr>Cambria Math</vt:lpstr>
      <vt:lpstr>Chalkboard</vt:lpstr>
      <vt:lpstr>Chalkduster</vt:lpstr>
      <vt:lpstr>Helvetica</vt:lpstr>
      <vt:lpstr>Helvetica Light</vt:lpstr>
      <vt:lpstr>PT Sans</vt:lpstr>
      <vt:lpstr>Symbol</vt:lpstr>
      <vt:lpstr>System Font Regular</vt:lpstr>
      <vt:lpstr>Office Theme</vt:lpstr>
      <vt:lpstr>5_Office Theme</vt:lpstr>
      <vt:lpstr>6_Office Theme</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ATLAS</dc:creator>
  <cp:lastModifiedBy>ATLAS</cp:lastModifiedBy>
  <cp:revision>2531</cp:revision>
  <dcterms:created xsi:type="dcterms:W3CDTF">2025-06-05T08:09:50Z</dcterms:created>
  <dcterms:modified xsi:type="dcterms:W3CDTF">2026-01-14T14:51:44Z</dcterms:modified>
</cp:coreProperties>
</file>