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22.jpg" ContentType="image/tiff"/>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5" r:id="rId3"/>
    <p:sldMasterId id="2147483684" r:id="rId4"/>
    <p:sldMasterId id="2147483699" r:id="rId5"/>
    <p:sldMasterId id="2147483714" r:id="rId6"/>
    <p:sldMasterId id="2147483731" r:id="rId7"/>
  </p:sldMasterIdLst>
  <p:notesMasterIdLst>
    <p:notesMasterId r:id="rId41"/>
  </p:notesMasterIdLst>
  <p:sldIdLst>
    <p:sldId id="2147377602" r:id="rId8"/>
    <p:sldId id="2147377125" r:id="rId9"/>
    <p:sldId id="2147377580" r:id="rId10"/>
    <p:sldId id="2147377581" r:id="rId11"/>
    <p:sldId id="2147377617" r:id="rId12"/>
    <p:sldId id="2147377607" r:id="rId13"/>
    <p:sldId id="2147377608" r:id="rId14"/>
    <p:sldId id="2147377619" r:id="rId15"/>
    <p:sldId id="2147377612" r:id="rId16"/>
    <p:sldId id="2746" r:id="rId17"/>
    <p:sldId id="2147377605" r:id="rId18"/>
    <p:sldId id="3368" r:id="rId19"/>
    <p:sldId id="2147377586" r:id="rId20"/>
    <p:sldId id="2293" r:id="rId21"/>
    <p:sldId id="2147377587" r:id="rId22"/>
    <p:sldId id="2147377550" r:id="rId23"/>
    <p:sldId id="2147377615" r:id="rId24"/>
    <p:sldId id="2332" r:id="rId25"/>
    <p:sldId id="2147377591" r:id="rId26"/>
    <p:sldId id="1707" r:id="rId27"/>
    <p:sldId id="2147377594" r:id="rId28"/>
    <p:sldId id="2147377592" r:id="rId29"/>
    <p:sldId id="2147377620" r:id="rId30"/>
    <p:sldId id="2147377613" r:id="rId31"/>
    <p:sldId id="3365" r:id="rId32"/>
    <p:sldId id="2147377621" r:id="rId33"/>
    <p:sldId id="2147377614" r:id="rId34"/>
    <p:sldId id="2147377509" r:id="rId35"/>
    <p:sldId id="2147377598" r:id="rId36"/>
    <p:sldId id="1646" r:id="rId37"/>
    <p:sldId id="2147377519" r:id="rId38"/>
    <p:sldId id="2147377572" r:id="rId39"/>
    <p:sldId id="2147377194" r:id="rId40"/>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2A4"/>
    <a:srgbClr val="9FCDED"/>
    <a:srgbClr val="FADA52"/>
    <a:srgbClr val="EFCF51"/>
    <a:srgbClr val="000002"/>
    <a:srgbClr val="82361B"/>
    <a:srgbClr val="002A4D"/>
    <a:srgbClr val="5B80BC"/>
    <a:srgbClr val="84A2B3"/>
    <a:srgbClr val="1719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49"/>
    <p:restoredTop sz="95574"/>
  </p:normalViewPr>
  <p:slideViewPr>
    <p:cSldViewPr snapToGrid="0">
      <p:cViewPr>
        <p:scale>
          <a:sx n="96" d="100"/>
          <a:sy n="96" d="100"/>
        </p:scale>
        <p:origin x="176"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0" Type="http://schemas.openxmlformats.org/officeDocument/2006/relationships/slide" Target="slides/slide13.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EF4F6-FE73-F445-9B98-9D00D43DE1F8}" type="datetimeFigureOut">
              <a:rPr lang="en-CH" smtClean="0"/>
              <a:t>28.02.2026</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470D8-E1B8-DB49-8B68-D2DFBCE4A473}" type="slidenum">
              <a:rPr lang="en-CH" smtClean="0"/>
              <a:t>‹#›</a:t>
            </a:fld>
            <a:endParaRPr lang="en-CH"/>
          </a:p>
        </p:txBody>
      </p:sp>
    </p:spTree>
    <p:extLst>
      <p:ext uri="{BB962C8B-B14F-4D97-AF65-F5344CB8AC3E}">
        <p14:creationId xmlns:p14="http://schemas.microsoft.com/office/powerpoint/2010/main" val="3774300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7A42A-F61A-083F-2513-F5EE4C131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29912-9A44-3B55-FC41-B923B52075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BBE60-2C5B-0DF9-E3E8-D607A66CA4B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WELCOME SLIDE</a:t>
            </a:r>
          </a:p>
          <a:p>
            <a:r>
              <a:rPr lang="en-US" sz="1200" kern="1200" dirty="0">
                <a:solidFill>
                  <a:schemeClr val="tx1"/>
                </a:solidFill>
                <a:effectLst/>
                <a:latin typeface="+mn-lt"/>
                <a:ea typeface="+mn-ea"/>
                <a:cs typeface="+mn-cs"/>
              </a:rPr>
              <a:t>With this slide the speaker:</a:t>
            </a:r>
          </a:p>
          <a:p>
            <a:pPr lvl="0"/>
            <a:r>
              <a:rPr lang="en-US" sz="1200" kern="1200" dirty="0">
                <a:solidFill>
                  <a:schemeClr val="tx1"/>
                </a:solidFill>
                <a:effectLst/>
                <a:latin typeface="+mn-lt"/>
                <a:ea typeface="+mn-ea"/>
                <a:cs typeface="+mn-cs"/>
              </a:rPr>
              <a:t>Introduces him/herself</a:t>
            </a:r>
          </a:p>
          <a:p>
            <a:pPr lvl="0"/>
            <a:r>
              <a:rPr lang="en-US" sz="1200" kern="1200" dirty="0">
                <a:solidFill>
                  <a:schemeClr val="tx1"/>
                </a:solidFill>
                <a:effectLst/>
                <a:latin typeface="+mn-lt"/>
                <a:ea typeface="+mn-ea"/>
                <a:cs typeface="+mn-cs"/>
              </a:rPr>
              <a:t>Describes how this brief presentation aims to give an overview of CERN, as an introduction to the visit that will follow.</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065B45E-80C8-FCFC-4F9E-9C2B32B75A09}"/>
              </a:ext>
            </a:extLst>
          </p:cNvPr>
          <p:cNvSpPr>
            <a:spLocks noGrp="1"/>
          </p:cNvSpPr>
          <p:nvPr>
            <p:ph type="sldNum" sz="quarter" idx="10"/>
          </p:nvPr>
        </p:nvSpPr>
        <p:spPr/>
        <p:txBody>
          <a:bodyPr/>
          <a:lstStyle/>
          <a:p>
            <a:fld id="{BC549E03-5E61-9344-9F2B-A7AC2BD1FB60}" type="slidenum">
              <a:rPr lang="fr-FR" smtClean="0"/>
              <a:t>1</a:t>
            </a:fld>
            <a:endParaRPr lang="fr-FR"/>
          </a:p>
        </p:txBody>
      </p:sp>
    </p:spTree>
    <p:extLst>
      <p:ext uri="{BB962C8B-B14F-4D97-AF65-F5344CB8AC3E}">
        <p14:creationId xmlns:p14="http://schemas.microsoft.com/office/powerpoint/2010/main" val="2549477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508D0-2C30-A2A3-EF32-F4BD2859E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8407-B23B-D14C-08C0-E193680570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4D51D-58CB-D620-1293-21AE8448C32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speaker can highlight CERN’s second mission as stated when it was established: to foster peaceful collaborations between nations that had recently been at war.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Additional information (OPTIONAL)</a:t>
            </a:r>
          </a:p>
          <a:p>
            <a:pPr lvl="0"/>
            <a:r>
              <a:rPr lang="en-US" sz="1200" kern="1200" dirty="0">
                <a:solidFill>
                  <a:schemeClr val="tx1"/>
                </a:solidFill>
                <a:effectLst/>
                <a:latin typeface="+mn-lt"/>
                <a:ea typeface="+mn-ea"/>
                <a:cs typeface="+mn-cs"/>
              </a:rPr>
              <a:t>More than 40% of CERN’s budget is returned to industry through materials – utilities and services </a:t>
            </a:r>
          </a:p>
          <a:p>
            <a:endParaRPr lang="en-US" b="1" u="sng" dirty="0"/>
          </a:p>
        </p:txBody>
      </p:sp>
      <p:sp>
        <p:nvSpPr>
          <p:cNvPr id="4" name="Slide Number Placeholder 3">
            <a:extLst>
              <a:ext uri="{FF2B5EF4-FFF2-40B4-BE49-F238E27FC236}">
                <a16:creationId xmlns:a16="http://schemas.microsoft.com/office/drawing/2014/main" id="{1C0F61FF-53DD-4FC4-E919-2384F6CA6C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59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D5300-B4A6-35B0-6385-AC07895587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B2D8D-222C-6B3E-BA76-6CA36BBE7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E1EF3-320F-2F80-9092-4CF44AC511A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Additional information (OPTIONAL, TIME PERMITTING)</a:t>
            </a:r>
          </a:p>
          <a:p>
            <a:r>
              <a:rPr lang="en-US" sz="1200" kern="1200" dirty="0">
                <a:solidFill>
                  <a:schemeClr val="tx1"/>
                </a:solidFill>
                <a:effectLst/>
                <a:latin typeface="+mn-lt"/>
                <a:ea typeface="+mn-ea"/>
                <a:cs typeface="+mn-cs"/>
              </a:rPr>
              <a:t>Key innovations in HL-LHC:</a:t>
            </a:r>
          </a:p>
          <a:p>
            <a:r>
              <a:rPr lang="en-US" sz="1200" kern="1200" dirty="0">
                <a:solidFill>
                  <a:schemeClr val="tx1"/>
                </a:solidFill>
                <a:effectLst/>
                <a:latin typeface="+mn-lt"/>
                <a:ea typeface="+mn-ea"/>
                <a:cs typeface="+mn-cs"/>
              </a:rPr>
              <a:t>1) Powerful superconducting quadrupole magnets (12 Tesla) will be installed on either side of the ATLAS and CMS experiments to focus the particle bunches. These magnets will be made using niobium-tin (Nb</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Sn), used for the first time in an accelerator (instead of niobium-titanium)</a:t>
            </a:r>
          </a:p>
          <a:p>
            <a:r>
              <a:rPr lang="en-US" sz="1200" kern="1200" dirty="0">
                <a:solidFill>
                  <a:schemeClr val="tx1"/>
                </a:solidFill>
                <a:effectLst/>
                <a:latin typeface="+mn-lt"/>
                <a:ea typeface="+mn-ea"/>
                <a:cs typeface="+mn-cs"/>
              </a:rPr>
              <a:t>2) Crab cavities for tilting the beams (16 in total) - give the head and tail of the particle bunches opposite-sign transverse momentum before they meet, enlarging the overlap area of the two bunches and thus increasing the probability of collisions. </a:t>
            </a:r>
          </a:p>
          <a:p>
            <a:r>
              <a:rPr lang="en-US" sz="1200" kern="1200" dirty="0">
                <a:solidFill>
                  <a:schemeClr val="tx1"/>
                </a:solidFill>
                <a:effectLst/>
                <a:latin typeface="+mn-lt"/>
                <a:ea typeface="+mn-ea"/>
                <a:cs typeface="+mn-cs"/>
              </a:rPr>
              <a:t>3) One hundred new, more effective collimators will be installed: these devices absorb particles that stray from the beam trajectory and might otherwise damage the machine. </a:t>
            </a:r>
          </a:p>
          <a:p>
            <a:r>
              <a:rPr lang="en-US" sz="1200" kern="1200" dirty="0">
                <a:solidFill>
                  <a:schemeClr val="tx1"/>
                </a:solidFill>
                <a:effectLst/>
                <a:latin typeface="+mn-lt"/>
                <a:ea typeface="+mn-ea"/>
                <a:cs typeface="+mn-cs"/>
              </a:rPr>
              <a:t>4) More compact and powerful bending magnets (11 Tesla), also made using the niobium-tin superconductor.  </a:t>
            </a:r>
          </a:p>
          <a:p>
            <a:r>
              <a:rPr lang="en-US" sz="1200" kern="1200" dirty="0">
                <a:solidFill>
                  <a:schemeClr val="tx1"/>
                </a:solidFill>
                <a:effectLst/>
                <a:latin typeface="+mn-lt"/>
                <a:ea typeface="+mn-ea"/>
                <a:cs typeface="+mn-cs"/>
              </a:rPr>
              <a:t>5) Innovative superconducting power lines will connect the power converters to the accelerator; will be able to carry currents of record intensities, up to 100 000 amps! </a:t>
            </a:r>
          </a:p>
        </p:txBody>
      </p:sp>
      <p:sp>
        <p:nvSpPr>
          <p:cNvPr id="4" name="Slide Number Placeholder 3">
            <a:extLst>
              <a:ext uri="{FF2B5EF4-FFF2-40B4-BE49-F238E27FC236}">
                <a16:creationId xmlns:a16="http://schemas.microsoft.com/office/drawing/2014/main" id="{B7D5B643-C218-6C7E-E918-9AE7B89E659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0152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2D2B9-B19A-A9C4-8473-11175FDAA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ADC29-84BC-10DA-933C-C9DBD3512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58F54C-3805-6C7C-D423-298FB14B444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Background information (THE SPEAKER SHOULD NOT GO INTO THE DETAIL BELOW; THE INFORMATION IS PROVIDED AS SUPPORT FOR QUESTIONS AND, IF TIME PERMITS, TO ADD TO THE KEY INFROMATION ON THE SLIDE: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Cancer radiotherapy using protons and other ions instead of photons (used in conventional radiotherapy):</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has contributed to the birth of the proton- and carbon-ion treatment </a:t>
            </a:r>
            <a:r>
              <a:rPr lang="en-US" sz="1200" kern="1200" dirty="0" err="1">
                <a:solidFill>
                  <a:schemeClr val="tx1"/>
                </a:solidFill>
                <a:effectLst/>
                <a:latin typeface="+mn-lt"/>
                <a:ea typeface="+mn-ea"/>
                <a:cs typeface="+mn-cs"/>
              </a:rPr>
              <a:t>centres</a:t>
            </a:r>
            <a:r>
              <a:rPr lang="en-US" sz="1200" kern="1200" dirty="0">
                <a:solidFill>
                  <a:schemeClr val="tx1"/>
                </a:solidFill>
                <a:effectLst/>
                <a:latin typeface="+mn-lt"/>
                <a:ea typeface="+mn-ea"/>
                <a:cs typeface="+mn-cs"/>
              </a:rPr>
              <a:t> CNAO, in Italy, and </a:t>
            </a:r>
            <a:r>
              <a:rPr lang="en-US" sz="1200" kern="1200" dirty="0" err="1">
                <a:solidFill>
                  <a:schemeClr val="tx1"/>
                </a:solidFill>
                <a:effectLst/>
                <a:latin typeface="+mn-lt"/>
                <a:ea typeface="+mn-ea"/>
                <a:cs typeface="+mn-cs"/>
              </a:rPr>
              <a:t>MedAustron</a:t>
            </a:r>
            <a:r>
              <a:rPr lang="en-US" sz="1200" kern="1200" dirty="0">
                <a:solidFill>
                  <a:schemeClr val="tx1"/>
                </a:solidFill>
                <a:effectLst/>
                <a:latin typeface="+mn-lt"/>
                <a:ea typeface="+mn-ea"/>
                <a:cs typeface="+mn-cs"/>
              </a:rPr>
              <a:t>, in Austria, and continues to collaborate with them;</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also developed an RFQ technology now used by a company in an innovative </a:t>
            </a:r>
            <a:r>
              <a:rPr lang="en-US" sz="1200" kern="1200" dirty="0" err="1">
                <a:solidFill>
                  <a:schemeClr val="tx1"/>
                </a:solidFill>
                <a:effectLst/>
                <a:latin typeface="+mn-lt"/>
                <a:ea typeface="+mn-ea"/>
                <a:cs typeface="+mn-cs"/>
              </a:rPr>
              <a:t>linac</a:t>
            </a:r>
            <a:r>
              <a:rPr lang="en-US" sz="1200" kern="1200" dirty="0">
                <a:solidFill>
                  <a:schemeClr val="tx1"/>
                </a:solidFill>
                <a:effectLst/>
                <a:latin typeface="+mn-lt"/>
                <a:ea typeface="+mn-ea"/>
                <a:cs typeface="+mn-cs"/>
              </a:rPr>
              <a:t> for proton therapy (2021, system under test at STFC Daresbury);</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is now involved in the development of cutting-edge technologies for next-generation ion therapy facilities and of a facility for treating </a:t>
            </a:r>
            <a:r>
              <a:rPr lang="en-US" sz="1200" kern="1200" dirty="0" err="1">
                <a:solidFill>
                  <a:schemeClr val="tx1"/>
                </a:solidFill>
                <a:effectLst/>
                <a:latin typeface="+mn-lt"/>
                <a:ea typeface="+mn-ea"/>
                <a:cs typeface="+mn-cs"/>
              </a:rPr>
              <a:t>tumours</a:t>
            </a:r>
            <a:r>
              <a:rPr lang="en-US" sz="1200" kern="1200" dirty="0">
                <a:solidFill>
                  <a:schemeClr val="tx1"/>
                </a:solidFill>
                <a:effectLst/>
                <a:latin typeface="+mn-lt"/>
                <a:ea typeface="+mn-ea"/>
                <a:cs typeface="+mn-cs"/>
              </a:rPr>
              <a:t> with very high-energy electrons at ultra-high dose rates (FLASH therapy, with CHUV Lausanne)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Medical imaging: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contributed to early developments in PET instrumentation (70s-80s);</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Since 1995, the Crystal Clear collaboration has been engaged in the development of several organ-specific (breast, pancreas, prostate) and animal-dedicated PET scanner prototypes, and in pushing the limit of coincidence time resolution for time-of-flight (TOF) PET;</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overall, the requirements of large-scale physics experiments often drive the mass production for specific equipment (e.g. the BGO crystals for the L3 detector at LEP), and make it possible for other applications to obtain the technology at a reasonable cost for e.g. building PET scanners.</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New 3D </a:t>
            </a:r>
            <a:r>
              <a:rPr lang="en-US" sz="1200" kern="1200" dirty="0" err="1">
                <a:solidFill>
                  <a:schemeClr val="tx1"/>
                </a:solidFill>
                <a:effectLst/>
                <a:latin typeface="+mn-lt"/>
                <a:ea typeface="+mn-ea"/>
                <a:cs typeface="+mn-cs"/>
              </a:rPr>
              <a:t>colour</a:t>
            </a:r>
            <a:r>
              <a:rPr lang="en-US" sz="1200" kern="1200" dirty="0">
                <a:solidFill>
                  <a:schemeClr val="tx1"/>
                </a:solidFill>
                <a:effectLst/>
                <a:latin typeface="+mn-lt"/>
                <a:ea typeface="+mn-ea"/>
                <a:cs typeface="+mn-cs"/>
              </a:rPr>
              <a:t> X-rays of human extremities (2018) using CERN-developed </a:t>
            </a:r>
            <a:r>
              <a:rPr lang="en-US" sz="1200" kern="1200" dirty="0" err="1">
                <a:solidFill>
                  <a:schemeClr val="tx1"/>
                </a:solidFill>
                <a:effectLst/>
                <a:latin typeface="+mn-lt"/>
                <a:ea typeface="+mn-ea"/>
                <a:cs typeface="+mn-cs"/>
              </a:rPr>
              <a:t>Medipix</a:t>
            </a:r>
            <a:r>
              <a:rPr lang="en-US" sz="1200" kern="1200" dirty="0">
                <a:solidFill>
                  <a:schemeClr val="tx1"/>
                </a:solidFill>
                <a:effectLst/>
                <a:latin typeface="+mn-lt"/>
                <a:ea typeface="+mn-ea"/>
                <a:cs typeface="+mn-cs"/>
              </a:rPr>
              <a:t> 3 technology, by a start-up in New Zealand.</a:t>
            </a:r>
            <a:endParaRPr lang="en-US" sz="1400" kern="1200" dirty="0">
              <a:solidFill>
                <a:schemeClr val="tx1"/>
              </a:solidFill>
              <a:effectLst/>
              <a:latin typeface="+mn-lt"/>
              <a:ea typeface="+mn-ea"/>
              <a:cs typeface="+mn-cs"/>
            </a:endParaRPr>
          </a:p>
          <a:p>
            <a:pPr algn="l"/>
            <a:endParaRPr lang="en-US" b="0" i="0" u="none" strike="noStrike" dirty="0">
              <a:solidFill>
                <a:srgbClr val="000000"/>
              </a:solidFill>
              <a:effectLst/>
              <a:latin typeface="Helvetica" pitchFamily="2" charset="0"/>
            </a:endParaRPr>
          </a:p>
          <a:p>
            <a:pPr algn="l"/>
            <a:r>
              <a:rPr lang="en-US" b="0" i="0" u="none" strike="noStrike" dirty="0">
                <a:solidFill>
                  <a:srgbClr val="000000"/>
                </a:solidFill>
                <a:effectLst/>
                <a:latin typeface="Helvetica" pitchFamily="2" charset="0"/>
              </a:rPr>
              <a:t>Volvo is working with CERN to improve safety of autonomous vehicles</a:t>
            </a:r>
          </a:p>
          <a:p>
            <a:pPr algn="l"/>
            <a:br>
              <a:rPr lang="en-US" b="0" i="0" u="none" strike="noStrike" dirty="0">
                <a:solidFill>
                  <a:srgbClr val="000000"/>
                </a:solidFill>
                <a:effectLst/>
                <a:latin typeface="Helvetica" pitchFamily="2" charset="0"/>
              </a:rPr>
            </a:br>
            <a:r>
              <a:rPr lang="en-US" b="0" i="0" u="none" strike="noStrike" dirty="0" err="1">
                <a:solidFill>
                  <a:srgbClr val="000000"/>
                </a:solidFill>
                <a:effectLst/>
                <a:latin typeface="Helvetica" pitchFamily="2" charset="0"/>
              </a:rPr>
              <a:t>InsightART</a:t>
            </a:r>
            <a:r>
              <a:rPr lang="en-US" b="0" i="0" u="none" strike="noStrike" dirty="0">
                <a:solidFill>
                  <a:srgbClr val="000000"/>
                </a:solidFill>
                <a:effectLst/>
                <a:latin typeface="Helvetica" pitchFamily="2" charset="0"/>
              </a:rPr>
              <a:t> is </a:t>
            </a:r>
            <a:r>
              <a:rPr lang="en-US" b="0" i="0" u="none" strike="noStrike" dirty="0" err="1">
                <a:solidFill>
                  <a:srgbClr val="000000"/>
                </a:solidFill>
                <a:effectLst/>
                <a:latin typeface="Helvetica" pitchFamily="2" charset="0"/>
              </a:rPr>
              <a:t>revolutionising</a:t>
            </a:r>
            <a:r>
              <a:rPr lang="en-US" b="0" i="0" u="none" strike="noStrike" dirty="0">
                <a:solidFill>
                  <a:srgbClr val="000000"/>
                </a:solidFill>
                <a:effectLst/>
                <a:latin typeface="Helvetica" pitchFamily="2" charset="0"/>
              </a:rPr>
              <a:t> the art world with next-generation x-ray imaging technology.... Our mission is to safeguard the world’s artistic heritage with state-of-the-art tools designed to assist art restoration experts and to unmask forgeries.</a:t>
            </a:r>
          </a:p>
          <a:p>
            <a:br>
              <a:rPr lang="en-US"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THIS IS THE LAST SLIDE IN THE “TECHNOLOGY AND INNOVATION” SECTION</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endParaRPr lang="en-US" sz="1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E60F31-70CA-E262-1330-23625EFAA4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6710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B4F43-DC19-2652-47D4-4D0D28AA5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23931-1190-0AF8-4333-A114435AB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5D568A-C48A-6470-D5FD-427AFB620D0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Background information (THE SPEAKER SHOULD NOT GO INTO THE DETAIL BELOW; THE INFORMATION IS PROVIDED AS SUPPORT FOR QUESTIONS AND, IF TIME PERMITS, TO ADD TO THE KEY INFROMATION ON THE SLIDE: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Cancer radiotherapy using protons and other ions instead of photons (used in conventional radiotherapy):</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has contributed to the birth of the proton- and carbon-ion treatment </a:t>
            </a:r>
            <a:r>
              <a:rPr lang="en-US" sz="1200" kern="1200" dirty="0" err="1">
                <a:solidFill>
                  <a:schemeClr val="tx1"/>
                </a:solidFill>
                <a:effectLst/>
                <a:latin typeface="+mn-lt"/>
                <a:ea typeface="+mn-ea"/>
                <a:cs typeface="+mn-cs"/>
              </a:rPr>
              <a:t>centres</a:t>
            </a:r>
            <a:r>
              <a:rPr lang="en-US" sz="1200" kern="1200" dirty="0">
                <a:solidFill>
                  <a:schemeClr val="tx1"/>
                </a:solidFill>
                <a:effectLst/>
                <a:latin typeface="+mn-lt"/>
                <a:ea typeface="+mn-ea"/>
                <a:cs typeface="+mn-cs"/>
              </a:rPr>
              <a:t> CNAO, in Italy, and </a:t>
            </a:r>
            <a:r>
              <a:rPr lang="en-US" sz="1200" kern="1200" dirty="0" err="1">
                <a:solidFill>
                  <a:schemeClr val="tx1"/>
                </a:solidFill>
                <a:effectLst/>
                <a:latin typeface="+mn-lt"/>
                <a:ea typeface="+mn-ea"/>
                <a:cs typeface="+mn-cs"/>
              </a:rPr>
              <a:t>MedAustron</a:t>
            </a:r>
            <a:r>
              <a:rPr lang="en-US" sz="1200" kern="1200" dirty="0">
                <a:solidFill>
                  <a:schemeClr val="tx1"/>
                </a:solidFill>
                <a:effectLst/>
                <a:latin typeface="+mn-lt"/>
                <a:ea typeface="+mn-ea"/>
                <a:cs typeface="+mn-cs"/>
              </a:rPr>
              <a:t>, in Austria, and continues to collaborate with them;</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also developed an RFQ technology now used by a company in an innovative </a:t>
            </a:r>
            <a:r>
              <a:rPr lang="en-US" sz="1200" kern="1200" dirty="0" err="1">
                <a:solidFill>
                  <a:schemeClr val="tx1"/>
                </a:solidFill>
                <a:effectLst/>
                <a:latin typeface="+mn-lt"/>
                <a:ea typeface="+mn-ea"/>
                <a:cs typeface="+mn-cs"/>
              </a:rPr>
              <a:t>linac</a:t>
            </a:r>
            <a:r>
              <a:rPr lang="en-US" sz="1200" kern="1200" dirty="0">
                <a:solidFill>
                  <a:schemeClr val="tx1"/>
                </a:solidFill>
                <a:effectLst/>
                <a:latin typeface="+mn-lt"/>
                <a:ea typeface="+mn-ea"/>
                <a:cs typeface="+mn-cs"/>
              </a:rPr>
              <a:t> for proton therapy (2021, system under test at STFC Daresbury);</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is now involved in the development of cutting-edge technologies for next-generation ion therapy facilities and of a facility for treating </a:t>
            </a:r>
            <a:r>
              <a:rPr lang="en-US" sz="1200" kern="1200" dirty="0" err="1">
                <a:solidFill>
                  <a:schemeClr val="tx1"/>
                </a:solidFill>
                <a:effectLst/>
                <a:latin typeface="+mn-lt"/>
                <a:ea typeface="+mn-ea"/>
                <a:cs typeface="+mn-cs"/>
              </a:rPr>
              <a:t>tumours</a:t>
            </a:r>
            <a:r>
              <a:rPr lang="en-US" sz="1200" kern="1200" dirty="0">
                <a:solidFill>
                  <a:schemeClr val="tx1"/>
                </a:solidFill>
                <a:effectLst/>
                <a:latin typeface="+mn-lt"/>
                <a:ea typeface="+mn-ea"/>
                <a:cs typeface="+mn-cs"/>
              </a:rPr>
              <a:t> with very high-energy electrons at ultra-high dose rates (FLASH therapy, with CHUV Lausanne)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Medical imaging: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CERN contributed to early developments in PET instrumentation (70s-80s);</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Since 1995, the Crystal Clear collaboration has been engaged in the development of several organ-specific (breast, pancreas, prostate) and animal-dedicated PET scanner prototypes, and in pushing the limit of coincidence time resolution for time-of-flight (TOF) PET;</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overall, the requirements of large-scale physics experiments often drive the mass production for specific equipment (e.g. the BGO crystals for the L3 detector at LEP), and make it possible for other applications to obtain the technology at a reasonable cost for e.g. building PET scanners.</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New 3D </a:t>
            </a:r>
            <a:r>
              <a:rPr lang="en-US" sz="1200" kern="1200" dirty="0" err="1">
                <a:solidFill>
                  <a:schemeClr val="tx1"/>
                </a:solidFill>
                <a:effectLst/>
                <a:latin typeface="+mn-lt"/>
                <a:ea typeface="+mn-ea"/>
                <a:cs typeface="+mn-cs"/>
              </a:rPr>
              <a:t>colour</a:t>
            </a:r>
            <a:r>
              <a:rPr lang="en-US" sz="1200" kern="1200" dirty="0">
                <a:solidFill>
                  <a:schemeClr val="tx1"/>
                </a:solidFill>
                <a:effectLst/>
                <a:latin typeface="+mn-lt"/>
                <a:ea typeface="+mn-ea"/>
                <a:cs typeface="+mn-cs"/>
              </a:rPr>
              <a:t> X-rays of human extremities (2018) using CERN-developed </a:t>
            </a:r>
            <a:r>
              <a:rPr lang="en-US" sz="1200" kern="1200" dirty="0" err="1">
                <a:solidFill>
                  <a:schemeClr val="tx1"/>
                </a:solidFill>
                <a:effectLst/>
                <a:latin typeface="+mn-lt"/>
                <a:ea typeface="+mn-ea"/>
                <a:cs typeface="+mn-cs"/>
              </a:rPr>
              <a:t>Medipix</a:t>
            </a:r>
            <a:r>
              <a:rPr lang="en-US" sz="1200" kern="1200" dirty="0">
                <a:solidFill>
                  <a:schemeClr val="tx1"/>
                </a:solidFill>
                <a:effectLst/>
                <a:latin typeface="+mn-lt"/>
                <a:ea typeface="+mn-ea"/>
                <a:cs typeface="+mn-cs"/>
              </a:rPr>
              <a:t> 3 technology, by a start-up in New Zealand.</a:t>
            </a:r>
            <a:endParaRPr lang="en-US" sz="1400" kern="1200" dirty="0">
              <a:solidFill>
                <a:schemeClr val="tx1"/>
              </a:solidFill>
              <a:effectLst/>
              <a:latin typeface="+mn-lt"/>
              <a:ea typeface="+mn-ea"/>
              <a:cs typeface="+mn-cs"/>
            </a:endParaRPr>
          </a:p>
          <a:p>
            <a:pPr algn="l"/>
            <a:endParaRPr lang="en-US" b="0" i="0" u="none" strike="noStrike" dirty="0">
              <a:solidFill>
                <a:srgbClr val="000000"/>
              </a:solidFill>
              <a:effectLst/>
              <a:latin typeface="Helvetica" pitchFamily="2" charset="0"/>
            </a:endParaRPr>
          </a:p>
          <a:p>
            <a:pPr algn="l"/>
            <a:r>
              <a:rPr lang="en-US" b="0" i="0" u="none" strike="noStrike" dirty="0">
                <a:solidFill>
                  <a:srgbClr val="000000"/>
                </a:solidFill>
                <a:effectLst/>
                <a:latin typeface="Helvetica" pitchFamily="2" charset="0"/>
              </a:rPr>
              <a:t>Volvo is working with CERN to improve safety of autonomous vehicles</a:t>
            </a:r>
          </a:p>
          <a:p>
            <a:pPr algn="l"/>
            <a:br>
              <a:rPr lang="en-US" b="0" i="0" u="none" strike="noStrike" dirty="0">
                <a:solidFill>
                  <a:srgbClr val="000000"/>
                </a:solidFill>
                <a:effectLst/>
                <a:latin typeface="Helvetica" pitchFamily="2" charset="0"/>
              </a:rPr>
            </a:br>
            <a:r>
              <a:rPr lang="en-US" b="0" i="0" u="none" strike="noStrike" dirty="0" err="1">
                <a:solidFill>
                  <a:srgbClr val="000000"/>
                </a:solidFill>
                <a:effectLst/>
                <a:latin typeface="Helvetica" pitchFamily="2" charset="0"/>
              </a:rPr>
              <a:t>InsightART</a:t>
            </a:r>
            <a:r>
              <a:rPr lang="en-US" b="0" i="0" u="none" strike="noStrike" dirty="0">
                <a:solidFill>
                  <a:srgbClr val="000000"/>
                </a:solidFill>
                <a:effectLst/>
                <a:latin typeface="Helvetica" pitchFamily="2" charset="0"/>
              </a:rPr>
              <a:t> is </a:t>
            </a:r>
            <a:r>
              <a:rPr lang="en-US" b="0" i="0" u="none" strike="noStrike" dirty="0" err="1">
                <a:solidFill>
                  <a:srgbClr val="000000"/>
                </a:solidFill>
                <a:effectLst/>
                <a:latin typeface="Helvetica" pitchFamily="2" charset="0"/>
              </a:rPr>
              <a:t>revolutionising</a:t>
            </a:r>
            <a:r>
              <a:rPr lang="en-US" b="0" i="0" u="none" strike="noStrike" dirty="0">
                <a:solidFill>
                  <a:srgbClr val="000000"/>
                </a:solidFill>
                <a:effectLst/>
                <a:latin typeface="Helvetica" pitchFamily="2" charset="0"/>
              </a:rPr>
              <a:t> the art world with next-generation x-ray imaging technology.... Our mission is to safeguard the world’s artistic heritage with state-of-the-art tools designed to assist art restoration experts and to unmask forgeries.</a:t>
            </a:r>
          </a:p>
          <a:p>
            <a:br>
              <a:rPr lang="en-US"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THIS IS THE LAST SLIDE IN THE “TECHNOLOGY AND INNOVATION” SECTION</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endParaRPr lang="en-US" sz="1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4808BAA-E888-DB86-3927-629083FCE64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013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AC87A-D32A-A374-9B92-1A3C1C7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876BC-03C1-7767-B037-BC4A2F1D1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10C3DD-06E9-90EC-6CA6-A65871C0FD7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WELCOME SLIDE</a:t>
            </a:r>
          </a:p>
          <a:p>
            <a:r>
              <a:rPr lang="en-US" sz="1200" kern="1200" dirty="0">
                <a:solidFill>
                  <a:schemeClr val="tx1"/>
                </a:solidFill>
                <a:effectLst/>
                <a:latin typeface="+mn-lt"/>
                <a:ea typeface="+mn-ea"/>
                <a:cs typeface="+mn-cs"/>
              </a:rPr>
              <a:t>With this slide the speaker:</a:t>
            </a:r>
          </a:p>
          <a:p>
            <a:pPr lvl="0"/>
            <a:r>
              <a:rPr lang="en-US" sz="1200" kern="1200" dirty="0">
                <a:solidFill>
                  <a:schemeClr val="tx1"/>
                </a:solidFill>
                <a:effectLst/>
                <a:latin typeface="+mn-lt"/>
                <a:ea typeface="+mn-ea"/>
                <a:cs typeface="+mn-cs"/>
              </a:rPr>
              <a:t>Introduces him/herself</a:t>
            </a:r>
          </a:p>
          <a:p>
            <a:pPr lvl="0"/>
            <a:r>
              <a:rPr lang="en-US" sz="1200" kern="1200" dirty="0">
                <a:solidFill>
                  <a:schemeClr val="tx1"/>
                </a:solidFill>
                <a:effectLst/>
                <a:latin typeface="+mn-lt"/>
                <a:ea typeface="+mn-ea"/>
                <a:cs typeface="+mn-cs"/>
              </a:rPr>
              <a:t>Describes how this brief presentation aims to give an overview of CERN, as an introduction to the visit that will follow.</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72AC7DB-6825-928E-00D6-8C48CBA2F1EC}"/>
              </a:ext>
            </a:extLst>
          </p:cNvPr>
          <p:cNvSpPr>
            <a:spLocks noGrp="1"/>
          </p:cNvSpPr>
          <p:nvPr>
            <p:ph type="sldNum" sz="quarter" idx="10"/>
          </p:nvPr>
        </p:nvSpPr>
        <p:spPr/>
        <p:txBody>
          <a:bodyPr/>
          <a:lstStyle/>
          <a:p>
            <a:fld id="{BC549E03-5E61-9344-9F2B-A7AC2BD1FB60}" type="slidenum">
              <a:rPr lang="fr-FR" smtClean="0"/>
              <a:t>27</a:t>
            </a:fld>
            <a:endParaRPr lang="fr-FR"/>
          </a:p>
        </p:txBody>
      </p:sp>
    </p:spTree>
    <p:extLst>
      <p:ext uri="{BB962C8B-B14F-4D97-AF65-F5344CB8AC3E}">
        <p14:creationId xmlns:p14="http://schemas.microsoft.com/office/powerpoint/2010/main" val="3984588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B69CE-D8F1-958D-3616-61800E91CA2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H"/>
          </a:p>
        </p:txBody>
      </p:sp>
      <p:sp>
        <p:nvSpPr>
          <p:cNvPr id="3" name="Subtitle 2">
            <a:extLst>
              <a:ext uri="{FF2B5EF4-FFF2-40B4-BE49-F238E27FC236}">
                <a16:creationId xmlns:a16="http://schemas.microsoft.com/office/drawing/2014/main" id="{237BF01A-9475-70BC-798C-31B63E0E21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2209EE31-5C26-49EB-3633-BD57292EE361}"/>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5" name="Footer Placeholder 4">
            <a:extLst>
              <a:ext uri="{FF2B5EF4-FFF2-40B4-BE49-F238E27FC236}">
                <a16:creationId xmlns:a16="http://schemas.microsoft.com/office/drawing/2014/main" id="{64FBAD56-53AF-EA6B-14AB-6276DFF58A02}"/>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BC9F5391-9284-4623-7FDE-716FF68BA971}"/>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69226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ACBD1-2953-DB48-4257-59311C8A1122}"/>
              </a:ext>
            </a:extLst>
          </p:cNvPr>
          <p:cNvSpPr>
            <a:spLocks noGrp="1"/>
          </p:cNvSpPr>
          <p:nvPr>
            <p:ph type="title"/>
          </p:nvPr>
        </p:nvSpPr>
        <p:spPr/>
        <p:txBody>
          <a:bodyPr/>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A7821E5B-5C0F-4981-AC40-E9CDFDC529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09C21A18-74A7-8315-60DE-451D00253434}"/>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5" name="Footer Placeholder 4">
            <a:extLst>
              <a:ext uri="{FF2B5EF4-FFF2-40B4-BE49-F238E27FC236}">
                <a16:creationId xmlns:a16="http://schemas.microsoft.com/office/drawing/2014/main" id="{5E74B0C1-699E-5688-B893-3205A617522E}"/>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AC517FE-1E71-BAEF-40BA-4FE79690EB9C}"/>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828671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61E7D2-AAEA-22D5-16BE-767FE078810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6F04BBF6-EDB1-DCFB-EE2D-7A3B659FDEF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2F956CB5-B3B5-D726-FFCE-DF826207C618}"/>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5" name="Footer Placeholder 4">
            <a:extLst>
              <a:ext uri="{FF2B5EF4-FFF2-40B4-BE49-F238E27FC236}">
                <a16:creationId xmlns:a16="http://schemas.microsoft.com/office/drawing/2014/main" id="{ACA9AC9E-5DE8-022D-0AEB-D4049A9021B8}"/>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A4379CFA-1E3C-4C69-B711-F27237E5E78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067267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1518655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552032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083153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6203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12" name="Rectangle 11"/>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4" name="Rectangle 13"/>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Rectangle 14"/>
          <p:cNvSpPr/>
          <p:nvPr userDrawn="1"/>
        </p:nvSpPr>
        <p:spPr>
          <a:xfrm>
            <a:off x="9142399" y="0"/>
            <a:ext cx="3045600" cy="216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3523766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35722450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3937478810"/>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2" name="Footer Placeholder 1">
            <a:extLst>
              <a:ext uri="{FF2B5EF4-FFF2-40B4-BE49-F238E27FC236}">
                <a16:creationId xmlns:a16="http://schemas.microsoft.com/office/drawing/2014/main" id="{6D763D40-7FDE-2B45-8E46-6B00123FF1E6}"/>
              </a:ext>
            </a:extLst>
          </p:cNvPr>
          <p:cNvSpPr>
            <a:spLocks noGrp="1"/>
          </p:cNvSpPr>
          <p:nvPr>
            <p:ph type="ftr" sz="quarter" idx="15"/>
          </p:nvPr>
        </p:nvSpPr>
        <p:spPr/>
        <p:txBody>
          <a:bodyPr/>
          <a:lstStyle/>
          <a:p>
            <a:r>
              <a:rPr lang="fr-FR"/>
              <a:t>Presentation - United Kingdom of Great Britain and Northern Ireland</a:t>
            </a:r>
          </a:p>
        </p:txBody>
      </p:sp>
    </p:spTree>
    <p:extLst>
      <p:ext uri="{BB962C8B-B14F-4D97-AF65-F5344CB8AC3E}">
        <p14:creationId xmlns:p14="http://schemas.microsoft.com/office/powerpoint/2010/main" val="179227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4AD6B-FEC8-94EB-9B18-444AE39506A5}"/>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455B33ED-26CB-CFB9-032D-166A549758E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8E4D9A13-7CBB-03DA-A112-5DC3A29FD581}"/>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5" name="Footer Placeholder 4">
            <a:extLst>
              <a:ext uri="{FF2B5EF4-FFF2-40B4-BE49-F238E27FC236}">
                <a16:creationId xmlns:a16="http://schemas.microsoft.com/office/drawing/2014/main" id="{9357C891-104B-7BFC-0624-1C068A234D3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771329C2-D7C8-AC09-6ADC-B01EBC4A6E2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964690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5704035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rgbClr val="23C2F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r>
              <a:rPr lang="en-US"/>
              <a:t>9 February 2026</a:t>
            </a:r>
          </a:p>
        </p:txBody>
      </p:sp>
      <p:sp>
        <p:nvSpPr>
          <p:cNvPr id="8" name="Footer Placeholder 5"/>
          <p:cNvSpPr>
            <a:spLocks noGrp="1"/>
          </p:cNvSpPr>
          <p:nvPr>
            <p:ph type="ftr" sz="quarter" idx="18"/>
          </p:nvPr>
        </p:nvSpPr>
        <p:spPr bwMode="auto"/>
        <p:txBody>
          <a:bodyPr/>
          <a:lstStyle/>
          <a:p>
            <a:pPr>
              <a:defRPr/>
            </a:pPr>
            <a:r>
              <a:rPr lang="en-US"/>
              <a:t>Presentation - United Kingdom of Great Britain and Northern Ireland</a:t>
            </a:r>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rgbClr val="23C2F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rgbClr val="23C2F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3794331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rgbClr val="23C2F1"/>
          </a:solidFill>
        </p:spPr>
        <p:txBody>
          <a:bodyPr lIns="72000" anchor="ctr" anchorCtr="0"/>
          <a:lstStyle>
            <a:lvl1pPr algn="ctr">
              <a:defRPr sz="2100">
                <a:solidFill>
                  <a:schemeClr val="bg1"/>
                </a:solidFill>
              </a:defRPr>
            </a:lvl1pPr>
            <a:lvl2pPr algn="ctr">
              <a:defRPr sz="1800">
                <a:solidFill>
                  <a:schemeClr val="bg1"/>
                </a:solidFill>
              </a:defRPr>
            </a:lvl2pPr>
            <a:lvl3pPr algn="ct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rgbClr val="23C2F1"/>
          </a:solidFill>
        </p:spPr>
        <p:txBody>
          <a:bodyPr lIns="72000" anchor="ctr" anchorCtr="0"/>
          <a:lstStyle>
            <a:lvl1pPr algn="ctr">
              <a:defRPr sz="2100">
                <a:solidFill>
                  <a:schemeClr val="bg1"/>
                </a:solidFill>
              </a:defRPr>
            </a:lvl1pPr>
            <a:lvl2pPr algn="ctr">
              <a:defRPr sz="1800">
                <a:solidFill>
                  <a:schemeClr val="bg1"/>
                </a:solidFill>
              </a:defRPr>
            </a:lvl2pPr>
            <a:lvl3pPr algn="ct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rgbClr val="23C2F1"/>
          </a:solidFill>
        </p:spPr>
        <p:txBody>
          <a:bodyPr lIns="72000" anchor="ctr" anchorCtr="0"/>
          <a:lstStyle>
            <a:lvl1pPr algn="ctr">
              <a:defRPr sz="2100">
                <a:solidFill>
                  <a:schemeClr val="bg1"/>
                </a:solidFill>
              </a:defRPr>
            </a:lvl1pPr>
            <a:lvl2pPr algn="ctr">
              <a:defRPr sz="1800">
                <a:solidFill>
                  <a:schemeClr val="bg1"/>
                </a:solidFill>
              </a:defRPr>
            </a:lvl2pPr>
            <a:lvl3pPr algn="ct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3656862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r>
              <a:rPr lang="en-US"/>
              <a:t>9 February 2026</a:t>
            </a:r>
          </a:p>
        </p:txBody>
      </p:sp>
      <p:sp>
        <p:nvSpPr>
          <p:cNvPr id="9" name="Footer Placeholder 3"/>
          <p:cNvSpPr>
            <a:spLocks noGrp="1"/>
          </p:cNvSpPr>
          <p:nvPr>
            <p:ph type="ftr" sz="quarter" idx="17"/>
          </p:nvPr>
        </p:nvSpPr>
        <p:spPr bwMode="auto"/>
        <p:txBody>
          <a:bodyPr/>
          <a:lstStyle/>
          <a:p>
            <a:pPr>
              <a:defRPr/>
            </a:pPr>
            <a:r>
              <a:rPr lang="en-US"/>
              <a:t>Presentation - United Kingdom of Great Britain and Northern Ireland</a:t>
            </a:r>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24711292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971063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17591879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8025766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963718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32946356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r>
              <a:rPr lang="en-US"/>
              <a:t>9 February 2026</a:t>
            </a:r>
            <a:endParaRPr lang="fr-FR"/>
          </a:p>
        </p:txBody>
      </p:sp>
      <p:sp>
        <p:nvSpPr>
          <p:cNvPr id="6" name="Espace réservé du pied de page 5"/>
          <p:cNvSpPr>
            <a:spLocks noGrp="1"/>
          </p:cNvSpPr>
          <p:nvPr>
            <p:ph type="ftr" sz="quarter" idx="11"/>
          </p:nvPr>
        </p:nvSpPr>
        <p:spPr/>
        <p:txBody>
          <a:bodyPr/>
          <a:lstStyle/>
          <a:p>
            <a:r>
              <a:rPr lang="fr-FR"/>
              <a:t>Presentation - United Kingdom of Great Britain and Northern Ireland</a:t>
            </a: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2512605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6C36E-4A20-6CE2-0A90-6447BCAF1D7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CH"/>
          </a:p>
        </p:txBody>
      </p:sp>
      <p:sp>
        <p:nvSpPr>
          <p:cNvPr id="3" name="Text Placeholder 2">
            <a:extLst>
              <a:ext uri="{FF2B5EF4-FFF2-40B4-BE49-F238E27FC236}">
                <a16:creationId xmlns:a16="http://schemas.microsoft.com/office/drawing/2014/main" id="{D2DFEB7D-77C5-A080-53F6-A36624CEE3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C577EDC-9A9D-905F-F3D2-20030DE43DDE}"/>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5" name="Footer Placeholder 4">
            <a:extLst>
              <a:ext uri="{FF2B5EF4-FFF2-40B4-BE49-F238E27FC236}">
                <a16:creationId xmlns:a16="http://schemas.microsoft.com/office/drawing/2014/main" id="{D4AA3EAA-D61C-0AA0-F5B2-B8E011BA80C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45389618-5832-2C91-11C9-E4028B1360A6}"/>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9997926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2300754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12" name="Rectangle 11"/>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4" name="Rectangle 13"/>
          <p:cNvSpPr/>
          <p:nvPr userDrawn="1"/>
        </p:nvSpPr>
        <p:spPr>
          <a:xfrm>
            <a:off x="6097602" y="0"/>
            <a:ext cx="3045600" cy="21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Rectangle 14"/>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1695465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2026624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030870434"/>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2" name="Footer Placeholder 1">
            <a:extLst>
              <a:ext uri="{FF2B5EF4-FFF2-40B4-BE49-F238E27FC236}">
                <a16:creationId xmlns:a16="http://schemas.microsoft.com/office/drawing/2014/main" id="{FF73FB4B-1E08-B845-8B0D-C1E57F607BF4}"/>
              </a:ext>
            </a:extLst>
          </p:cNvPr>
          <p:cNvSpPr>
            <a:spLocks noGrp="1"/>
          </p:cNvSpPr>
          <p:nvPr>
            <p:ph type="ftr" sz="quarter" idx="15"/>
          </p:nvPr>
        </p:nvSpPr>
        <p:spPr/>
        <p:txBody>
          <a:bodyPr/>
          <a:lstStyle/>
          <a:p>
            <a:r>
              <a:rPr lang="fr-FR"/>
              <a:t>Presentation - United Kingdom of Great Britain and Northern Ireland</a:t>
            </a:r>
          </a:p>
        </p:txBody>
      </p:sp>
    </p:spTree>
    <p:extLst>
      <p:ext uri="{BB962C8B-B14F-4D97-AF65-F5344CB8AC3E}">
        <p14:creationId xmlns:p14="http://schemas.microsoft.com/office/powerpoint/2010/main" val="57436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6153600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r>
              <a:rPr lang="en-US"/>
              <a:t>9 February 2026</a:t>
            </a:r>
          </a:p>
        </p:txBody>
      </p:sp>
      <p:sp>
        <p:nvSpPr>
          <p:cNvPr id="8" name="Footer Placeholder 5"/>
          <p:cNvSpPr>
            <a:spLocks noGrp="1"/>
          </p:cNvSpPr>
          <p:nvPr>
            <p:ph type="ftr" sz="quarter" idx="18"/>
          </p:nvPr>
        </p:nvSpPr>
        <p:spPr bwMode="auto"/>
        <p:txBody>
          <a:bodyPr/>
          <a:lstStyle/>
          <a:p>
            <a:pPr>
              <a:defRPr/>
            </a:pPr>
            <a:r>
              <a:rPr lang="en-US"/>
              <a:t>Presentation - United Kingdom of Great Britain and Northern Ireland</a:t>
            </a:r>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31462099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accent1"/>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accent1"/>
          </a:solidFill>
        </p:spPr>
        <p:txBody>
          <a:bodyPr lIns="72000" anchor="ctr" anchorCtr="0"/>
          <a:lstStyle>
            <a:lvl1pPr algn="ctr">
              <a:defRPr sz="2100">
                <a:solidFill>
                  <a:schemeClr val="bg1"/>
                </a:solidFill>
              </a:defRPr>
            </a:lvl1pPr>
            <a:lvl2pPr algn="ctr">
              <a:defRPr sz="1800">
                <a:solidFill>
                  <a:schemeClr val="bg1"/>
                </a:solidFill>
              </a:defRPr>
            </a:lvl2pPr>
            <a:lvl3pPr algn="ct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accent1"/>
          </a:solidFill>
        </p:spPr>
        <p:txBody>
          <a:bodyPr lIns="72000" anchor="ctr" anchorCtr="0"/>
          <a:lstStyle>
            <a:lvl1pPr algn="ctr">
              <a:defRPr sz="2100">
                <a:solidFill>
                  <a:schemeClr val="bg1"/>
                </a:solidFill>
              </a:defRPr>
            </a:lvl1pPr>
            <a:lvl2pPr algn="ctr">
              <a:defRPr sz="1800">
                <a:solidFill>
                  <a:schemeClr val="bg1"/>
                </a:solidFill>
              </a:defRPr>
            </a:lvl2pPr>
            <a:lvl3pPr algn="ct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7670036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r>
              <a:rPr lang="en-US"/>
              <a:t>9 February 2026</a:t>
            </a:r>
          </a:p>
        </p:txBody>
      </p:sp>
      <p:sp>
        <p:nvSpPr>
          <p:cNvPr id="9" name="Footer Placeholder 3"/>
          <p:cNvSpPr>
            <a:spLocks noGrp="1"/>
          </p:cNvSpPr>
          <p:nvPr>
            <p:ph type="ftr" sz="quarter" idx="17"/>
          </p:nvPr>
        </p:nvSpPr>
        <p:spPr bwMode="auto"/>
        <p:txBody>
          <a:bodyPr/>
          <a:lstStyle/>
          <a:p>
            <a:pPr>
              <a:defRPr/>
            </a:pPr>
            <a:r>
              <a:rPr lang="en-US"/>
              <a:t>Presentation - United Kingdom of Great Britain and Northern Ireland</a:t>
            </a:r>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1312822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294409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62FB-AB63-1B7C-95CE-FA325119FE1B}"/>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BEFF3BF5-4D90-A094-3E21-E6987D6EB25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EC98EEEF-6933-7778-AF18-5E6605030D4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Date Placeholder 4">
            <a:extLst>
              <a:ext uri="{FF2B5EF4-FFF2-40B4-BE49-F238E27FC236}">
                <a16:creationId xmlns:a16="http://schemas.microsoft.com/office/drawing/2014/main" id="{22981C67-85AD-3311-541D-35FF77C71BB8}"/>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6" name="Footer Placeholder 5">
            <a:extLst>
              <a:ext uri="{FF2B5EF4-FFF2-40B4-BE49-F238E27FC236}">
                <a16:creationId xmlns:a16="http://schemas.microsoft.com/office/drawing/2014/main" id="{FD861B39-E8C5-96D9-F8AF-8268E2D4FB03}"/>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2234D9A7-858E-8B34-D1E2-C60EF1800A69}"/>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1208059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29974086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7545903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39961388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27721869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r>
              <a:rPr lang="en-US"/>
              <a:t>9 February 2026</a:t>
            </a:r>
            <a:endParaRPr lang="fr-FR"/>
          </a:p>
        </p:txBody>
      </p:sp>
      <p:sp>
        <p:nvSpPr>
          <p:cNvPr id="6" name="Espace réservé du pied de page 5"/>
          <p:cNvSpPr>
            <a:spLocks noGrp="1"/>
          </p:cNvSpPr>
          <p:nvPr>
            <p:ph type="ftr" sz="quarter" idx="11"/>
          </p:nvPr>
        </p:nvSpPr>
        <p:spPr/>
        <p:txBody>
          <a:bodyPr/>
          <a:lstStyle/>
          <a:p>
            <a:r>
              <a:rPr lang="fr-FR"/>
              <a:t>Presentation - United Kingdom of Great Britain and Northern Ireland</a:t>
            </a: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512390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8" name="Rectangle 7"/>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9" name="Rectangle 8"/>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0" name="Rectangle 9"/>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1" name="Rectangle 10"/>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34946564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41889110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786549826"/>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9" name="Espace réservé du pied de page 4">
            <a:extLst>
              <a:ext uri="{FF2B5EF4-FFF2-40B4-BE49-F238E27FC236}">
                <a16:creationId xmlns:a16="http://schemas.microsoft.com/office/drawing/2014/main" id="{D2BBBEFE-B9E9-3043-9213-A2A6A52F39DC}"/>
              </a:ext>
            </a:extLst>
          </p:cNvPr>
          <p:cNvSpPr>
            <a:spLocks noGrp="1"/>
          </p:cNvSpPr>
          <p:nvPr>
            <p:ph type="ftr" sz="quarter" idx="11"/>
          </p:nvPr>
        </p:nvSpPr>
        <p:spPr>
          <a:xfrm>
            <a:off x="1236040" y="6318000"/>
            <a:ext cx="4114800" cy="365125"/>
          </a:xfrm>
        </p:spPr>
        <p:txBody>
          <a:bodyPr/>
          <a:lstStyle/>
          <a:p>
            <a:r>
              <a:rPr lang="fr-FR"/>
              <a:t>Presentation - United Kingdom of Great Britain and Northern Ireland</a:t>
            </a:r>
          </a:p>
        </p:txBody>
      </p:sp>
    </p:spTree>
    <p:extLst>
      <p:ext uri="{BB962C8B-B14F-4D97-AF65-F5344CB8AC3E}">
        <p14:creationId xmlns:p14="http://schemas.microsoft.com/office/powerpoint/2010/main" val="6018131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r>
              <a:rPr lang="en-US"/>
              <a:t>9 February 2026</a:t>
            </a:r>
          </a:p>
        </p:txBody>
      </p:sp>
      <p:sp>
        <p:nvSpPr>
          <p:cNvPr id="8" name="Footer Placeholder 5"/>
          <p:cNvSpPr>
            <a:spLocks noGrp="1"/>
          </p:cNvSpPr>
          <p:nvPr>
            <p:ph type="ftr" sz="quarter" idx="18"/>
          </p:nvPr>
        </p:nvSpPr>
        <p:spPr bwMode="auto"/>
        <p:txBody>
          <a:bodyPr/>
          <a:lstStyle/>
          <a:p>
            <a:pPr>
              <a:defRPr/>
            </a:pPr>
            <a:r>
              <a:rPr lang="en-US"/>
              <a:t>Presentation - United Kingdom of Great Britain and Northern Ireland</a:t>
            </a:r>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63886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966B-7C0E-1AE9-8E39-2AA70ADB50C2}"/>
              </a:ext>
            </a:extLst>
          </p:cNvPr>
          <p:cNvSpPr>
            <a:spLocks noGrp="1"/>
          </p:cNvSpPr>
          <p:nvPr>
            <p:ph type="title"/>
          </p:nvPr>
        </p:nvSpPr>
        <p:spPr>
          <a:xfrm>
            <a:off x="839788" y="365125"/>
            <a:ext cx="105156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BE3F0283-8EA5-5913-ED77-0079497170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7239A3A-E502-FFDA-FB91-CC1ACDC8CC5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BF40FB4F-CC17-FE55-F1D0-08BE92A077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ABF77C-802D-3931-624D-048EB2C5204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Date Placeholder 6">
            <a:extLst>
              <a:ext uri="{FF2B5EF4-FFF2-40B4-BE49-F238E27FC236}">
                <a16:creationId xmlns:a16="http://schemas.microsoft.com/office/drawing/2014/main" id="{480703C1-B4F3-7933-CF15-3A9056BA0799}"/>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8" name="Footer Placeholder 7">
            <a:extLst>
              <a:ext uri="{FF2B5EF4-FFF2-40B4-BE49-F238E27FC236}">
                <a16:creationId xmlns:a16="http://schemas.microsoft.com/office/drawing/2014/main" id="{8313B9C7-5B3C-4256-B705-7E641E1A8669}"/>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0C66B963-CB4C-F4F3-A0FF-C05F8774494A}"/>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7917879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endParaRPr lang="fr-FR" dirty="0"/>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4902530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29030256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r>
              <a:rPr lang="en-US"/>
              <a:t>9 February 2026</a:t>
            </a:r>
          </a:p>
        </p:txBody>
      </p:sp>
      <p:sp>
        <p:nvSpPr>
          <p:cNvPr id="9" name="Footer Placeholder 3"/>
          <p:cNvSpPr>
            <a:spLocks noGrp="1"/>
          </p:cNvSpPr>
          <p:nvPr>
            <p:ph type="ftr" sz="quarter" idx="17"/>
          </p:nvPr>
        </p:nvSpPr>
        <p:spPr bwMode="auto"/>
        <p:txBody>
          <a:bodyPr/>
          <a:lstStyle/>
          <a:p>
            <a:pPr>
              <a:defRPr/>
            </a:pPr>
            <a:r>
              <a:rPr lang="en-US"/>
              <a:t>Presentation - United Kingdom of Great Britain and Northern Ireland</a:t>
            </a:r>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4548308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8713279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1805889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22777307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30227678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3702248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r>
              <a:rPr lang="en-US"/>
              <a:t>9 February 2026</a:t>
            </a:r>
            <a:endParaRPr lang="fr-FR"/>
          </a:p>
        </p:txBody>
      </p:sp>
      <p:sp>
        <p:nvSpPr>
          <p:cNvPr id="6" name="Espace réservé du pied de page 5"/>
          <p:cNvSpPr>
            <a:spLocks noGrp="1"/>
          </p:cNvSpPr>
          <p:nvPr>
            <p:ph type="ftr" sz="quarter" idx="11"/>
          </p:nvPr>
        </p:nvSpPr>
        <p:spPr/>
        <p:txBody>
          <a:bodyPr/>
          <a:lstStyle/>
          <a:p>
            <a:r>
              <a:rPr lang="fr-FR"/>
              <a:t>Presentation - United Kingdom of Great Britain and Northern Ireland</a:t>
            </a: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6831164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12" name="Rectangle 11"/>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3045600"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4" name="Rectangle 13"/>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Rectangle 14"/>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4022279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D1BBB-549A-5A9A-34E9-7AE884B14788}"/>
              </a:ext>
            </a:extLst>
          </p:cNvPr>
          <p:cNvSpPr>
            <a:spLocks noGrp="1"/>
          </p:cNvSpPr>
          <p:nvPr>
            <p:ph type="title"/>
          </p:nvPr>
        </p:nvSpPr>
        <p:spPr/>
        <p:txBody>
          <a:bodyPr/>
          <a:lstStyle/>
          <a:p>
            <a:r>
              <a:rPr lang="en-GB"/>
              <a:t>Click to edit Master title style</a:t>
            </a:r>
            <a:endParaRPr lang="en-CH"/>
          </a:p>
        </p:txBody>
      </p:sp>
      <p:sp>
        <p:nvSpPr>
          <p:cNvPr id="3" name="Date Placeholder 2">
            <a:extLst>
              <a:ext uri="{FF2B5EF4-FFF2-40B4-BE49-F238E27FC236}">
                <a16:creationId xmlns:a16="http://schemas.microsoft.com/office/drawing/2014/main" id="{CDD1DF56-C8D5-A3FC-959A-7DFE00B0D3D9}"/>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4" name="Footer Placeholder 3">
            <a:extLst>
              <a:ext uri="{FF2B5EF4-FFF2-40B4-BE49-F238E27FC236}">
                <a16:creationId xmlns:a16="http://schemas.microsoft.com/office/drawing/2014/main" id="{65F93265-F32A-A6D5-50F6-46A4D40B9B98}"/>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788A87B4-68EB-751A-DDA0-029E9171709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3735616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6961547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3322409041"/>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5" name="Date Placeholder 4">
            <a:extLst>
              <a:ext uri="{FF2B5EF4-FFF2-40B4-BE49-F238E27FC236}">
                <a16:creationId xmlns:a16="http://schemas.microsoft.com/office/drawing/2014/main" id="{4185A6A7-4071-D74D-A904-31FE0066D90A}"/>
              </a:ext>
            </a:extLst>
          </p:cNvPr>
          <p:cNvSpPr>
            <a:spLocks noGrp="1"/>
          </p:cNvSpPr>
          <p:nvPr>
            <p:ph type="dt" sz="half" idx="15"/>
          </p:nvPr>
        </p:nvSpPr>
        <p:spPr/>
        <p:txBody>
          <a:bodyPr/>
          <a:lstStyle/>
          <a:p>
            <a:r>
              <a:rPr lang="en-US"/>
              <a:t>9 February 2026</a:t>
            </a:r>
            <a:endParaRPr lang="fr-FR"/>
          </a:p>
        </p:txBody>
      </p:sp>
      <p:sp>
        <p:nvSpPr>
          <p:cNvPr id="8" name="Footer Placeholder 7">
            <a:extLst>
              <a:ext uri="{FF2B5EF4-FFF2-40B4-BE49-F238E27FC236}">
                <a16:creationId xmlns:a16="http://schemas.microsoft.com/office/drawing/2014/main" id="{D606B605-BD5F-4947-9467-44D69F7E82E5}"/>
              </a:ext>
            </a:extLst>
          </p:cNvPr>
          <p:cNvSpPr>
            <a:spLocks noGrp="1"/>
          </p:cNvSpPr>
          <p:nvPr>
            <p:ph type="ftr" sz="quarter" idx="16"/>
          </p:nvPr>
        </p:nvSpPr>
        <p:spPr/>
        <p:txBody>
          <a:bodyPr/>
          <a:lstStyle/>
          <a:p>
            <a:r>
              <a:rPr lang="fr-FR"/>
              <a:t>Presentation - United Kingdom of Great Britain and Northern Ireland</a:t>
            </a:r>
          </a:p>
        </p:txBody>
      </p:sp>
      <p:sp>
        <p:nvSpPr>
          <p:cNvPr id="9" name="Slide Number Placeholder 8">
            <a:extLst>
              <a:ext uri="{FF2B5EF4-FFF2-40B4-BE49-F238E27FC236}">
                <a16:creationId xmlns:a16="http://schemas.microsoft.com/office/drawing/2014/main" id="{0ACC1FB1-639C-324B-8006-D4DA7DB89C99}"/>
              </a:ext>
            </a:extLst>
          </p:cNvPr>
          <p:cNvSpPr>
            <a:spLocks noGrp="1"/>
          </p:cNvSpPr>
          <p:nvPr>
            <p:ph type="sldNum" sz="quarter" idx="17"/>
          </p:nvPr>
        </p:nvSpPr>
        <p:spPr/>
        <p:txBody>
          <a:bodyPr/>
          <a:lstStyle/>
          <a:p>
            <a:fld id="{490AA3F6-1618-3548-975A-DD1A2939A246}" type="slidenum">
              <a:rPr lang="fr-FR" smtClean="0"/>
              <a:pPr/>
              <a:t>‹#›</a:t>
            </a:fld>
            <a:endParaRPr lang="fr-FR"/>
          </a:p>
        </p:txBody>
      </p:sp>
    </p:spTree>
    <p:extLst>
      <p:ext uri="{BB962C8B-B14F-4D97-AF65-F5344CB8AC3E}">
        <p14:creationId xmlns:p14="http://schemas.microsoft.com/office/powerpoint/2010/main" val="175910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6438754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2"/>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r>
              <a:rPr lang="en-US"/>
              <a:t>9 February 2026</a:t>
            </a:r>
          </a:p>
        </p:txBody>
      </p:sp>
      <p:sp>
        <p:nvSpPr>
          <p:cNvPr id="8" name="Footer Placeholder 5"/>
          <p:cNvSpPr>
            <a:spLocks noGrp="1"/>
          </p:cNvSpPr>
          <p:nvPr>
            <p:ph type="ftr" sz="quarter" idx="18"/>
          </p:nvPr>
        </p:nvSpPr>
        <p:spPr bwMode="auto"/>
        <p:txBody>
          <a:bodyPr/>
          <a:lstStyle/>
          <a:p>
            <a:pPr>
              <a:defRPr/>
            </a:pPr>
            <a:r>
              <a:rPr lang="en-US"/>
              <a:t>Presentation - United Kingdom of Great Britain and Northern Ireland</a:t>
            </a:r>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2"/>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2"/>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12012306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accent2"/>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accent2"/>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accent2"/>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13251517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r>
              <a:rPr lang="en-US"/>
              <a:t>9 February 2026</a:t>
            </a:r>
          </a:p>
        </p:txBody>
      </p:sp>
      <p:sp>
        <p:nvSpPr>
          <p:cNvPr id="9" name="Footer Placeholder 3"/>
          <p:cNvSpPr>
            <a:spLocks noGrp="1"/>
          </p:cNvSpPr>
          <p:nvPr>
            <p:ph type="ftr" sz="quarter" idx="17"/>
          </p:nvPr>
        </p:nvSpPr>
        <p:spPr bwMode="auto"/>
        <p:txBody>
          <a:bodyPr/>
          <a:lstStyle/>
          <a:p>
            <a:pPr>
              <a:defRPr/>
            </a:pPr>
            <a:r>
              <a:rPr lang="en-US"/>
              <a:t>Presentation - United Kingdom of Great Britain and Northern Ireland</a:t>
            </a:r>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37924786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2148736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11011995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190372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F4A75-3A5B-BE63-E639-77E512C93A02}"/>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3" name="Footer Placeholder 2">
            <a:extLst>
              <a:ext uri="{FF2B5EF4-FFF2-40B4-BE49-F238E27FC236}">
                <a16:creationId xmlns:a16="http://schemas.microsoft.com/office/drawing/2014/main" id="{A4205CC6-A064-3638-4D32-5E337FA9ECBB}"/>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DAF7BCA1-7BCD-B6C8-A720-30AD7295BD38}"/>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9483992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39963779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9 February 2026</a:t>
            </a:r>
            <a:endParaRPr lang="fr-FR"/>
          </a:p>
        </p:txBody>
      </p:sp>
      <p:sp>
        <p:nvSpPr>
          <p:cNvPr id="5" name="Espace réservé du pied de page 4"/>
          <p:cNvSpPr>
            <a:spLocks noGrp="1"/>
          </p:cNvSpPr>
          <p:nvPr>
            <p:ph type="ftr" sz="quarter" idx="11"/>
          </p:nvPr>
        </p:nvSpPr>
        <p:spPr/>
        <p:txBody>
          <a:bodyPr/>
          <a:lstStyle/>
          <a:p>
            <a:r>
              <a:rPr lang="fr-FR"/>
              <a:t>Presentation - United Kingdom of Great Britain and Northern Ireland</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8925155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r>
              <a:rPr lang="en-US"/>
              <a:t>9 February 2026</a:t>
            </a:r>
            <a:endParaRPr lang="fr-FR"/>
          </a:p>
        </p:txBody>
      </p:sp>
      <p:sp>
        <p:nvSpPr>
          <p:cNvPr id="6" name="Espace réservé du pied de page 5"/>
          <p:cNvSpPr>
            <a:spLocks noGrp="1"/>
          </p:cNvSpPr>
          <p:nvPr>
            <p:ph type="ftr" sz="quarter" idx="11"/>
          </p:nvPr>
        </p:nvSpPr>
        <p:spPr/>
        <p:txBody>
          <a:bodyPr/>
          <a:lstStyle/>
          <a:p>
            <a:r>
              <a:rPr lang="fr-FR"/>
              <a:t>Presentation - United Kingdom of Great Britain and Northern Ireland</a:t>
            </a: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962705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0B09F-4AD8-6E14-6C7B-E0A19DF93F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Content Placeholder 2">
            <a:extLst>
              <a:ext uri="{FF2B5EF4-FFF2-40B4-BE49-F238E27FC236}">
                <a16:creationId xmlns:a16="http://schemas.microsoft.com/office/drawing/2014/main" id="{B404A4CF-0113-B36F-F5A0-DC9CA4D62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Text Placeholder 3">
            <a:extLst>
              <a:ext uri="{FF2B5EF4-FFF2-40B4-BE49-F238E27FC236}">
                <a16:creationId xmlns:a16="http://schemas.microsoft.com/office/drawing/2014/main" id="{FF1030C5-2140-DB77-62F1-727A94B69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CA6EE8A-DA49-EECD-EF53-590DB0D36023}"/>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6" name="Footer Placeholder 5">
            <a:extLst>
              <a:ext uri="{FF2B5EF4-FFF2-40B4-BE49-F238E27FC236}">
                <a16:creationId xmlns:a16="http://schemas.microsoft.com/office/drawing/2014/main" id="{22FFC573-B9B2-1EAC-D39A-28476E08B978}"/>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8E3B4E0C-2CD0-18E5-D30B-EBA3A05B1587}"/>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435072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4CAFC-9C70-A801-2AEB-E0E7606977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Picture Placeholder 2">
            <a:extLst>
              <a:ext uri="{FF2B5EF4-FFF2-40B4-BE49-F238E27FC236}">
                <a16:creationId xmlns:a16="http://schemas.microsoft.com/office/drawing/2014/main" id="{FE0AE338-09FF-5547-7B04-034DDAEDB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23556425-E101-D015-AB4A-464C0767B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F80FB6-FA6A-A8C9-575D-461FF6C218DC}"/>
              </a:ext>
            </a:extLst>
          </p:cNvPr>
          <p:cNvSpPr>
            <a:spLocks noGrp="1"/>
          </p:cNvSpPr>
          <p:nvPr>
            <p:ph type="dt" sz="half" idx="10"/>
          </p:nvPr>
        </p:nvSpPr>
        <p:spPr/>
        <p:txBody>
          <a:bodyPr/>
          <a:lstStyle/>
          <a:p>
            <a:fld id="{395ABAD8-CF37-E340-9539-DCD161283E58}" type="datetimeFigureOut">
              <a:rPr lang="en-CH" smtClean="0"/>
              <a:t>28.02.2026</a:t>
            </a:fld>
            <a:endParaRPr lang="en-CH"/>
          </a:p>
        </p:txBody>
      </p:sp>
      <p:sp>
        <p:nvSpPr>
          <p:cNvPr id="6" name="Footer Placeholder 5">
            <a:extLst>
              <a:ext uri="{FF2B5EF4-FFF2-40B4-BE49-F238E27FC236}">
                <a16:creationId xmlns:a16="http://schemas.microsoft.com/office/drawing/2014/main" id="{BA429168-D844-2F3C-D8C7-A9CEA77601B1}"/>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26C2487A-A715-09CA-3E76-A1263AF0BEE5}"/>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53273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6.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heme" Target="../theme/theme7.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767E12-E55F-8C82-2DE0-740272FB73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45AD5E5B-A6FA-5F2C-F336-80DAE7789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BFBF5688-4736-329C-784B-CCFFAF6B0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5ABAD8-CF37-E340-9539-DCD161283E58}" type="datetimeFigureOut">
              <a:rPr lang="en-CH" smtClean="0"/>
              <a:t>28.02.2026</a:t>
            </a:fld>
            <a:endParaRPr lang="en-CH"/>
          </a:p>
        </p:txBody>
      </p:sp>
      <p:sp>
        <p:nvSpPr>
          <p:cNvPr id="5" name="Footer Placeholder 4">
            <a:extLst>
              <a:ext uri="{FF2B5EF4-FFF2-40B4-BE49-F238E27FC236}">
                <a16:creationId xmlns:a16="http://schemas.microsoft.com/office/drawing/2014/main" id="{4F07949E-A745-6DB6-ED1E-4CA832BE0A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H"/>
          </a:p>
        </p:txBody>
      </p:sp>
      <p:sp>
        <p:nvSpPr>
          <p:cNvPr id="6" name="Slide Number Placeholder 5">
            <a:extLst>
              <a:ext uri="{FF2B5EF4-FFF2-40B4-BE49-F238E27FC236}">
                <a16:creationId xmlns:a16="http://schemas.microsoft.com/office/drawing/2014/main" id="{F38CB550-942E-01EE-5917-13A5540459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1D8B95-7E6D-004C-9A4D-E8452912A9B2}" type="slidenum">
              <a:rPr lang="en-CH" smtClean="0"/>
              <a:t>‹#›</a:t>
            </a:fld>
            <a:endParaRPr lang="en-CH"/>
          </a:p>
        </p:txBody>
      </p:sp>
    </p:spTree>
    <p:extLst>
      <p:ext uri="{BB962C8B-B14F-4D97-AF65-F5344CB8AC3E}">
        <p14:creationId xmlns:p14="http://schemas.microsoft.com/office/powerpoint/2010/main" val="229651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9772384"/>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6717805"/>
      </p:ext>
    </p:extLst>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46512"/>
          </a:xfrm>
          <a:prstGeom prst="rect">
            <a:avLst/>
          </a:prstGeom>
        </p:spPr>
        <p:txBody>
          <a:bodyPr vert="horz" wrap="none" lIns="0" tIns="0" rIns="0" bIns="0" rtlCol="0" anchor="b" anchorCtr="0"/>
          <a:lstStyle>
            <a:lvl1pPr algn="r">
              <a:defRPr sz="800">
                <a:solidFill>
                  <a:schemeClr val="tx1"/>
                </a:solidFill>
              </a:defRPr>
            </a:lvl1pPr>
          </a:lstStyle>
          <a:p>
            <a:r>
              <a:rPr lang="en-US"/>
              <a:t>9 February 2026</a:t>
            </a:r>
            <a:endParaRPr lang="fr-FR"/>
          </a:p>
        </p:txBody>
      </p:sp>
      <p:sp>
        <p:nvSpPr>
          <p:cNvPr id="5" name="Espace réservé du pied de page 4"/>
          <p:cNvSpPr>
            <a:spLocks noGrp="1"/>
          </p:cNvSpPr>
          <p:nvPr>
            <p:ph type="ftr" sz="quarter" idx="3"/>
          </p:nvPr>
        </p:nvSpPr>
        <p:spPr>
          <a:xfrm>
            <a:off x="1242000" y="6440400"/>
            <a:ext cx="4114800" cy="246512"/>
          </a:xfrm>
          <a:prstGeom prst="rect">
            <a:avLst/>
          </a:prstGeom>
        </p:spPr>
        <p:txBody>
          <a:bodyPr vert="horz" lIns="0" tIns="0" rIns="0" bIns="0" rtlCol="0" anchor="b" anchorCtr="0"/>
          <a:lstStyle>
            <a:lvl1pPr algn="l">
              <a:defRPr sz="800" i="1">
                <a:solidFill>
                  <a:schemeClr val="tx1"/>
                </a:solidFill>
                <a:latin typeface="+mn-lt"/>
              </a:defRPr>
            </a:lvl1pPr>
          </a:lstStyle>
          <a:p>
            <a:r>
              <a:rPr lang="fr-FR"/>
              <a:t>Presentation - United Kingdom of Great Britain and Northern Ireland</a:t>
            </a:r>
            <a:endParaRPr lang="fr-FR" dirty="0"/>
          </a:p>
        </p:txBody>
      </p:sp>
      <p:sp>
        <p:nvSpPr>
          <p:cNvPr id="6" name="Espace réservé du numéro de diapositive 5"/>
          <p:cNvSpPr>
            <a:spLocks noGrp="1"/>
          </p:cNvSpPr>
          <p:nvPr>
            <p:ph type="sldNum" sz="quarter" idx="4"/>
          </p:nvPr>
        </p:nvSpPr>
        <p:spPr>
          <a:xfrm>
            <a:off x="11296800" y="6440400"/>
            <a:ext cx="215082" cy="246512"/>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ZoneTexte 15">
            <a:extLst>
              <a:ext uri="{FF2B5EF4-FFF2-40B4-BE49-F238E27FC236}">
                <a16:creationId xmlns:a16="http://schemas.microsoft.com/office/drawing/2014/main" id="{84603DAF-5012-AB4F-86D1-1F45BF27A37C}"/>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285BDF2-1C98-1749-8440-26E71FFDC03F}"/>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EA94AF57-1271-7C49-BCA7-80F03952DFE6}"/>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582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746" r:id="rId15"/>
  </p:sldLayoutIdLst>
  <p:hf hdr="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38">
          <p15:clr>
            <a:srgbClr val="F26B43"/>
          </p15:clr>
        </p15:guide>
        <p15:guide id="4" pos="7242">
          <p15:clr>
            <a:srgbClr val="F26B43"/>
          </p15:clr>
        </p15:guide>
        <p15:guide id="5" orient="horz" pos="30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46512"/>
          </a:xfrm>
          <a:prstGeom prst="rect">
            <a:avLst/>
          </a:prstGeom>
        </p:spPr>
        <p:txBody>
          <a:bodyPr vert="horz" wrap="none" lIns="0" tIns="0" rIns="0" bIns="0" rtlCol="0" anchor="b" anchorCtr="0"/>
          <a:lstStyle>
            <a:lvl1pPr algn="r">
              <a:defRPr sz="800">
                <a:solidFill>
                  <a:schemeClr val="tx1"/>
                </a:solidFill>
              </a:defRPr>
            </a:lvl1pPr>
          </a:lstStyle>
          <a:p>
            <a:r>
              <a:rPr lang="en-US"/>
              <a:t>9 February 2026</a:t>
            </a:r>
            <a:endParaRPr lang="fr-FR"/>
          </a:p>
        </p:txBody>
      </p:sp>
      <p:sp>
        <p:nvSpPr>
          <p:cNvPr id="5" name="Espace réservé du pied de page 4"/>
          <p:cNvSpPr>
            <a:spLocks noGrp="1"/>
          </p:cNvSpPr>
          <p:nvPr>
            <p:ph type="ftr" sz="quarter" idx="3"/>
          </p:nvPr>
        </p:nvSpPr>
        <p:spPr>
          <a:xfrm>
            <a:off x="1242000" y="6440400"/>
            <a:ext cx="4114800" cy="246512"/>
          </a:xfrm>
          <a:prstGeom prst="rect">
            <a:avLst/>
          </a:prstGeom>
        </p:spPr>
        <p:txBody>
          <a:bodyPr vert="horz" lIns="0" tIns="0" rIns="0" bIns="0" rtlCol="0" anchor="b" anchorCtr="0"/>
          <a:lstStyle>
            <a:lvl1pPr algn="l">
              <a:defRPr sz="800" i="1">
                <a:solidFill>
                  <a:schemeClr val="tx1"/>
                </a:solidFill>
                <a:latin typeface="+mn-lt"/>
              </a:defRPr>
            </a:lvl1pPr>
          </a:lstStyle>
          <a:p>
            <a:r>
              <a:rPr lang="fr-FR"/>
              <a:t>Presentation - United Kingdom of Great Britain and Northern Ireland</a:t>
            </a:r>
            <a:endParaRPr lang="fr-FR" dirty="0"/>
          </a:p>
        </p:txBody>
      </p:sp>
      <p:sp>
        <p:nvSpPr>
          <p:cNvPr id="6" name="Espace réservé du numéro de diapositive 5"/>
          <p:cNvSpPr>
            <a:spLocks noGrp="1"/>
          </p:cNvSpPr>
          <p:nvPr>
            <p:ph type="sldNum" sz="quarter" idx="4"/>
          </p:nvPr>
        </p:nvSpPr>
        <p:spPr>
          <a:xfrm>
            <a:off x="11296800" y="6440400"/>
            <a:ext cx="185920" cy="246512"/>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4" name="ZoneTexte 15">
            <a:extLst>
              <a:ext uri="{FF2B5EF4-FFF2-40B4-BE49-F238E27FC236}">
                <a16:creationId xmlns:a16="http://schemas.microsoft.com/office/drawing/2014/main" id="{61AA5364-A8BF-8A4C-BE25-4A9FAAD90CD8}"/>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5" name="Connecteur droit 12">
            <a:extLst>
              <a:ext uri="{FF2B5EF4-FFF2-40B4-BE49-F238E27FC236}">
                <a16:creationId xmlns:a16="http://schemas.microsoft.com/office/drawing/2014/main" id="{78471F73-33EC-6A47-9A10-6CDC9C7AF48F}"/>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10DD5E06-1134-3F44-A7C2-1EA71EE24B21}"/>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88059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hf hdr="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680">
          <p15:clr>
            <a:srgbClr val="F26B43"/>
          </p15:clr>
        </p15:guide>
        <p15:guide id="3" pos="438">
          <p15:clr>
            <a:srgbClr val="F26B43"/>
          </p15:clr>
        </p15:guide>
        <p15:guide id="4" pos="7242">
          <p15:clr>
            <a:srgbClr val="F26B43"/>
          </p15:clr>
        </p15:guide>
        <p15:guide id="5" orient="horz" pos="30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46511"/>
          </a:xfrm>
          <a:prstGeom prst="rect">
            <a:avLst/>
          </a:prstGeom>
        </p:spPr>
        <p:txBody>
          <a:bodyPr vert="horz" wrap="none" lIns="0" tIns="0" rIns="0" bIns="0" rtlCol="0" anchor="b" anchorCtr="0"/>
          <a:lstStyle>
            <a:lvl1pPr algn="r">
              <a:defRPr sz="800">
                <a:solidFill>
                  <a:schemeClr val="tx1"/>
                </a:solidFill>
              </a:defRPr>
            </a:lvl1pPr>
          </a:lstStyle>
          <a:p>
            <a:r>
              <a:rPr lang="en-US"/>
              <a:t>9 February 2026</a:t>
            </a:r>
            <a:endParaRPr lang="fr-FR"/>
          </a:p>
        </p:txBody>
      </p:sp>
      <p:sp>
        <p:nvSpPr>
          <p:cNvPr id="5" name="Espace réservé du pied de page 4"/>
          <p:cNvSpPr>
            <a:spLocks noGrp="1"/>
          </p:cNvSpPr>
          <p:nvPr>
            <p:ph type="ftr" sz="quarter" idx="3"/>
          </p:nvPr>
        </p:nvSpPr>
        <p:spPr>
          <a:xfrm>
            <a:off x="1242000" y="6440400"/>
            <a:ext cx="4114800" cy="246511"/>
          </a:xfrm>
          <a:prstGeom prst="rect">
            <a:avLst/>
          </a:prstGeom>
        </p:spPr>
        <p:txBody>
          <a:bodyPr vert="horz" lIns="0" tIns="0" rIns="0" bIns="0" rtlCol="0" anchor="b" anchorCtr="0"/>
          <a:lstStyle>
            <a:lvl1pPr algn="l">
              <a:defRPr sz="800" i="1">
                <a:solidFill>
                  <a:schemeClr val="tx1"/>
                </a:solidFill>
                <a:latin typeface="+mn-lt"/>
              </a:defRPr>
            </a:lvl1pPr>
          </a:lstStyle>
          <a:p>
            <a:r>
              <a:rPr lang="fr-FR"/>
              <a:t>Presentation - United Kingdom of Great Britain and Northern Ireland</a:t>
            </a:r>
            <a:endParaRPr lang="fr-FR" dirty="0"/>
          </a:p>
        </p:txBody>
      </p:sp>
      <p:sp>
        <p:nvSpPr>
          <p:cNvPr id="6" name="Espace réservé du numéro de diapositive 5"/>
          <p:cNvSpPr>
            <a:spLocks noGrp="1"/>
          </p:cNvSpPr>
          <p:nvPr>
            <p:ph type="sldNum" sz="quarter" idx="4"/>
          </p:nvPr>
        </p:nvSpPr>
        <p:spPr>
          <a:xfrm>
            <a:off x="11296800" y="6440400"/>
            <a:ext cx="215082" cy="246511"/>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4" name="ZoneTexte 15">
            <a:extLst>
              <a:ext uri="{FF2B5EF4-FFF2-40B4-BE49-F238E27FC236}">
                <a16:creationId xmlns:a16="http://schemas.microsoft.com/office/drawing/2014/main" id="{DD78DBB9-3B01-D842-8439-DBF096CF7283}"/>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9BBD5A4-7E5D-9346-BD7B-2829B7FF3682}"/>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B1B3F23D-1F79-434F-819F-04DAA3924950}"/>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724270"/>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Lst>
  <p:hf hdr="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38">
          <p15:clr>
            <a:srgbClr val="F26B43"/>
          </p15:clr>
        </p15:guide>
        <p15:guide id="5" orient="horz" pos="30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32864"/>
          </a:xfrm>
          <a:prstGeom prst="rect">
            <a:avLst/>
          </a:prstGeom>
        </p:spPr>
        <p:txBody>
          <a:bodyPr vert="horz" wrap="none" lIns="0" tIns="0" rIns="0" bIns="0" rtlCol="0" anchor="b" anchorCtr="0"/>
          <a:lstStyle>
            <a:lvl1pPr algn="r">
              <a:defRPr sz="800">
                <a:solidFill>
                  <a:schemeClr val="tx1"/>
                </a:solidFill>
              </a:defRPr>
            </a:lvl1pPr>
          </a:lstStyle>
          <a:p>
            <a:r>
              <a:rPr lang="en-US"/>
              <a:t>9 February 2026</a:t>
            </a:r>
            <a:endParaRPr lang="fr-FR"/>
          </a:p>
        </p:txBody>
      </p:sp>
      <p:sp>
        <p:nvSpPr>
          <p:cNvPr id="5" name="Espace réservé du pied de page 4"/>
          <p:cNvSpPr>
            <a:spLocks noGrp="1"/>
          </p:cNvSpPr>
          <p:nvPr>
            <p:ph type="ftr" sz="quarter" idx="3"/>
          </p:nvPr>
        </p:nvSpPr>
        <p:spPr>
          <a:xfrm>
            <a:off x="1242000" y="6440400"/>
            <a:ext cx="4114800" cy="232864"/>
          </a:xfrm>
          <a:prstGeom prst="rect">
            <a:avLst/>
          </a:prstGeom>
        </p:spPr>
        <p:txBody>
          <a:bodyPr vert="horz" lIns="0" tIns="0" rIns="0" bIns="0" rtlCol="0" anchor="b" anchorCtr="0"/>
          <a:lstStyle>
            <a:lvl1pPr algn="l">
              <a:defRPr sz="800" i="1">
                <a:solidFill>
                  <a:schemeClr val="tx1"/>
                </a:solidFill>
                <a:latin typeface="+mn-lt"/>
              </a:defRPr>
            </a:lvl1pPr>
          </a:lstStyle>
          <a:p>
            <a:r>
              <a:rPr lang="fr-FR"/>
              <a:t>Presentation - United Kingdom of Great Britain and Northern Ireland</a:t>
            </a:r>
            <a:endParaRPr lang="fr-FR" dirty="0"/>
          </a:p>
        </p:txBody>
      </p:sp>
      <p:sp>
        <p:nvSpPr>
          <p:cNvPr id="6" name="Espace réservé du numéro de diapositive 5"/>
          <p:cNvSpPr>
            <a:spLocks noGrp="1"/>
          </p:cNvSpPr>
          <p:nvPr>
            <p:ph type="sldNum" sz="quarter" idx="4"/>
          </p:nvPr>
        </p:nvSpPr>
        <p:spPr>
          <a:xfrm>
            <a:off x="11296800" y="6440400"/>
            <a:ext cx="155940" cy="232864"/>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ZoneTexte 15">
            <a:extLst>
              <a:ext uri="{FF2B5EF4-FFF2-40B4-BE49-F238E27FC236}">
                <a16:creationId xmlns:a16="http://schemas.microsoft.com/office/drawing/2014/main" id="{079C62F9-24ED-CD48-8055-036B4D11F5A4}"/>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12FCC47-0B49-8E41-B4C0-94C1690E4773}"/>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F8F8397F-520E-414A-A77D-EDE33F3B55F1}"/>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991126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Lst>
  <p:hf hdr="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38">
          <p15:clr>
            <a:srgbClr val="F26B43"/>
          </p15:clr>
        </p15:guide>
        <p15:guide id="4" pos="72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0.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0.jpe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microsoft.com/office/2007/relationships/hdphoto" Target="../media/hdphoto2.wdp"/><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2.xml"/><Relationship Id="rId5" Type="http://schemas.openxmlformats.org/officeDocument/2006/relationships/image" Target="../media/image45.jpe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46.tif"/><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atlaspo.cern.ch/public/ATLASMap/" TargetMode="External"/><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1.png"/><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3.png"/><Relationship Id="rId1" Type="http://schemas.openxmlformats.org/officeDocument/2006/relationships/slideLayout" Target="../slideLayouts/slideLayout13.xml"/><Relationship Id="rId5" Type="http://schemas.openxmlformats.org/officeDocument/2006/relationships/hyperlink" Target="http://atlas.web.cern.ch/Atlas/GROUPS/PHYSICS/PAPERS/HIGG-2018-29/" TargetMode="External"/><Relationship Id="rId4" Type="http://schemas.openxmlformats.org/officeDocument/2006/relationships/image" Target="../media/image54.emf"/></Relationships>
</file>

<file path=ppt/slides/_rels/slide33.xml.rels><?xml version="1.0" encoding="UTF-8" standalone="yes"?>
<Relationships xmlns="http://schemas.openxmlformats.org/package/2006/relationships"><Relationship Id="rId3" Type="http://schemas.openxmlformats.org/officeDocument/2006/relationships/hyperlink" Target="https://atlas.web.cern.ch/Atlas/GROUPS/PHYSICS/PAPERS/FTAG-2023-05/" TargetMode="External"/><Relationship Id="rId2" Type="http://schemas.openxmlformats.org/officeDocument/2006/relationships/image" Target="../media/image55.e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03A35-9AB0-0A40-3144-C124E89D8445}"/>
            </a:ext>
          </a:extLst>
        </p:cNvPr>
        <p:cNvGrpSpPr/>
        <p:nvPr/>
      </p:nvGrpSpPr>
      <p:grpSpPr>
        <a:xfrm>
          <a:off x="0" y="0"/>
          <a:ext cx="0" cy="0"/>
          <a:chOff x="0" y="0"/>
          <a:chExt cx="0" cy="0"/>
        </a:xfrm>
      </p:grpSpPr>
      <p:pic>
        <p:nvPicPr>
          <p:cNvPr id="2" name="Picture 2" descr="A portion of the 17-mile long particle accelerator that makes up the LHC">
            <a:extLst>
              <a:ext uri="{FF2B5EF4-FFF2-40B4-BE49-F238E27FC236}">
                <a16:creationId xmlns:a16="http://schemas.microsoft.com/office/drawing/2014/main" id="{287624E2-9EBC-5A1A-57B7-49438254D8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051" b="11886"/>
          <a:stretch>
            <a:fillRect/>
          </a:stretch>
        </p:blipFill>
        <p:spPr bwMode="auto">
          <a:xfrm>
            <a:off x="0" y="0"/>
            <a:ext cx="12192000" cy="465959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3F4D9BEF-6729-DEEE-C07C-C95D85A1556A}"/>
              </a:ext>
            </a:extLst>
          </p:cNvPr>
          <p:cNvSpPr/>
          <p:nvPr/>
        </p:nvSpPr>
        <p:spPr>
          <a:xfrm>
            <a:off x="0" y="3754585"/>
            <a:ext cx="12192000" cy="905008"/>
          </a:xfrm>
          <a:prstGeom prst="rect">
            <a:avLst/>
          </a:prstGeom>
          <a:solidFill>
            <a:schemeClr val="tx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C573214-EC45-8BE3-E395-875A221D76EE}"/>
              </a:ext>
            </a:extLst>
          </p:cNvPr>
          <p:cNvSpPr txBox="1"/>
          <p:nvPr/>
        </p:nvSpPr>
        <p:spPr>
          <a:xfrm>
            <a:off x="0" y="3636817"/>
            <a:ext cx="12192000" cy="1676421"/>
          </a:xfrm>
          <a:prstGeom prst="rect">
            <a:avLst/>
          </a:prstGeom>
          <a:noFill/>
        </p:spPr>
        <p:txBody>
          <a:bodyPr wrap="square" rtlCol="0">
            <a:spAutoFit/>
          </a:bodyPr>
          <a:lstStyle/>
          <a:p>
            <a:pPr algn="ctr" defTabSz="457200" fontAlgn="base">
              <a:lnSpc>
                <a:spcPct val="150000"/>
              </a:lnSpc>
              <a:spcBef>
                <a:spcPct val="0"/>
              </a:spcBef>
              <a:spcAft>
                <a:spcPct val="0"/>
              </a:spcAft>
              <a:defRPr/>
            </a:pPr>
            <a:r>
              <a:rPr lang="en-US" sz="4000" b="1" dirty="0">
                <a:solidFill>
                  <a:schemeClr val="bg1"/>
                </a:solidFill>
                <a:latin typeface="Helvetica" pitchFamily="2" charset="0"/>
                <a:ea typeface="Open Sans" panose="020B0606030504020204" pitchFamily="34" charset="0"/>
                <a:cs typeface="Open Sans" panose="020B0606030504020204" pitchFamily="34" charset="0"/>
              </a:rPr>
              <a:t>What is CERN doing under Switzerland?</a:t>
            </a:r>
          </a:p>
          <a:p>
            <a:pPr algn="ctr" defTabSz="457200" fontAlgn="base">
              <a:lnSpc>
                <a:spcPct val="150000"/>
              </a:lnSpc>
              <a:spcBef>
                <a:spcPts val="600"/>
              </a:spcBef>
              <a:spcAft>
                <a:spcPct val="0"/>
              </a:spcAft>
              <a:defRPr/>
            </a:pPr>
            <a:r>
              <a:rPr lang="en-US" sz="2800" b="1" dirty="0">
                <a:solidFill>
                  <a:srgbClr val="0070C0"/>
                </a:solidFill>
                <a:latin typeface="Helvetica" pitchFamily="2" charset="0"/>
                <a:ea typeface="Open Sans" panose="020B0606030504020204" pitchFamily="34" charset="0"/>
                <a:cs typeface="Open Sans" panose="020B0606030504020204" pitchFamily="34" charset="0"/>
              </a:rPr>
              <a:t>A brief journey to the frontiers of physics and technology</a:t>
            </a:r>
            <a:endParaRPr lang="en-US" sz="2000" dirty="0">
              <a:solidFill>
                <a:srgbClr val="0070C0"/>
              </a:solidFill>
              <a:latin typeface="Helvetica" pitchFamily="2"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119F76CB-102E-477D-F6FD-9ACB0F546747}"/>
              </a:ext>
            </a:extLst>
          </p:cNvPr>
          <p:cNvSpPr txBox="1"/>
          <p:nvPr/>
        </p:nvSpPr>
        <p:spPr>
          <a:xfrm>
            <a:off x="0" y="5609790"/>
            <a:ext cx="12192000" cy="707886"/>
          </a:xfrm>
          <a:prstGeom prst="rect">
            <a:avLst/>
          </a:prstGeom>
          <a:noFill/>
        </p:spPr>
        <p:txBody>
          <a:bodyPr wrap="square" rtlCol="0">
            <a:spAutoFit/>
          </a:bodyPr>
          <a:lstStyle/>
          <a:p>
            <a:pPr algn="ctr" defTabSz="457200" fontAlgn="base">
              <a:spcBef>
                <a:spcPts val="3000"/>
              </a:spcBef>
              <a:spcAft>
                <a:spcPct val="0"/>
              </a:spcAft>
              <a:defRPr/>
            </a:pPr>
            <a:r>
              <a:rPr lang="en-GB" sz="1600" dirty="0">
                <a:latin typeface="Helvetica" pitchFamily="2" charset="0"/>
                <a:ea typeface="Open Sans" panose="020B0606030504020204" pitchFamily="34" charset="0"/>
                <a:cs typeface="Open Sans" panose="020B0606030504020204" pitchFamily="34" charset="0"/>
                <a:sym typeface="Wingdings" pitchFamily="2" charset="2"/>
              </a:rPr>
              <a:t>Andreas Hoecker (CERN)</a:t>
            </a:r>
            <a:endParaRPr lang="en-GB" sz="1400" dirty="0">
              <a:latin typeface="Helvetica" pitchFamily="2" charset="0"/>
              <a:ea typeface="Open Sans" panose="020B0606030504020204" pitchFamily="34" charset="0"/>
              <a:cs typeface="Open Sans" panose="020B0606030504020204" pitchFamily="34" charset="0"/>
              <a:sym typeface="Wingdings" pitchFamily="2" charset="2"/>
            </a:endParaRPr>
          </a:p>
          <a:p>
            <a:pPr algn="ctr" defTabSz="457200" fontAlgn="base">
              <a:spcBef>
                <a:spcPts val="1200"/>
              </a:spcBef>
              <a:spcAft>
                <a:spcPct val="0"/>
              </a:spcAft>
              <a:defRPr/>
            </a:pPr>
            <a:r>
              <a:rPr lang="en-GB" sz="1400" i="1" dirty="0">
                <a:latin typeface="Helvetica" pitchFamily="2" charset="0"/>
                <a:ea typeface="Open Sans" panose="020B0606030504020204" pitchFamily="34" charset="0"/>
                <a:cs typeface="Open Sans" panose="020B0606030504020204" pitchFamily="34" charset="0"/>
                <a:sym typeface="Wingdings" pitchFamily="2" charset="2"/>
              </a:rPr>
              <a:t>European Congress of Radiology (ECR) 2026, Vienna, 6 March 2026</a:t>
            </a:r>
          </a:p>
        </p:txBody>
      </p:sp>
    </p:spTree>
    <p:extLst>
      <p:ext uri="{BB962C8B-B14F-4D97-AF65-F5344CB8AC3E}">
        <p14:creationId xmlns:p14="http://schemas.microsoft.com/office/powerpoint/2010/main" val="2413059330"/>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B4DDD-D7AE-5424-CDFB-6D68330557F8}"/>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05B36ED-ADC5-615D-CABD-E3B785CDE3CC}"/>
              </a:ext>
            </a:extLst>
          </p:cNvPr>
          <p:cNvSpPr txBox="1"/>
          <p:nvPr/>
        </p:nvSpPr>
        <p:spPr>
          <a:xfrm>
            <a:off x="5203820" y="1011028"/>
            <a:ext cx="5929598" cy="261610"/>
          </a:xfrm>
          <a:prstGeom prst="rect">
            <a:avLst/>
          </a:prstGeom>
          <a:noFill/>
        </p:spPr>
        <p:txBody>
          <a:bodyPr wrap="square">
            <a:spAutoFit/>
          </a:bodyPr>
          <a:lstStyle/>
          <a:p>
            <a:pPr algn="r"/>
            <a:r>
              <a:rPr lang="en-US" sz="1100" dirty="0">
                <a:solidFill>
                  <a:schemeClr val="bg1"/>
                </a:solidFill>
                <a:latin typeface="Helvetica Light" panose="020B0403020202020204" pitchFamily="34" charset="0"/>
              </a:rPr>
              <a:t> </a:t>
            </a:r>
            <a:r>
              <a:rPr lang="en-US" sz="1100" dirty="0" err="1">
                <a:solidFill>
                  <a:schemeClr val="bg1"/>
                </a:solidFill>
                <a:latin typeface="Helvetica Light" panose="020B0403020202020204" pitchFamily="34" charset="0"/>
              </a:rPr>
              <a:t>tt</a:t>
            </a:r>
            <a:r>
              <a:rPr lang="en-US" sz="1100" dirty="0">
                <a:solidFill>
                  <a:schemeClr val="bg1"/>
                </a:solidFill>
                <a:latin typeface="Helvetica Light" panose="020B0403020202020204" pitchFamily="34" charset="0"/>
              </a:rPr>
              <a:t> </a:t>
            </a:r>
            <a:r>
              <a:rPr lang="en-US" sz="1100" dirty="0">
                <a:solidFill>
                  <a:schemeClr val="bg1"/>
                </a:solidFill>
                <a:latin typeface="Symbol" pitchFamily="2" charset="2"/>
              </a:rPr>
              <a:t>®</a:t>
            </a:r>
            <a:r>
              <a:rPr lang="en-US" sz="1100" dirty="0">
                <a:solidFill>
                  <a:schemeClr val="bg1"/>
                </a:solidFill>
                <a:latin typeface="Helvetica Light" panose="020B0403020202020204" pitchFamily="34" charset="0"/>
              </a:rPr>
              <a:t> eµ + jets candidate event in 2016 8.16 TeV p-Pb collisions</a:t>
            </a:r>
            <a:endParaRPr lang="en-CH" sz="1100" dirty="0">
              <a:solidFill>
                <a:schemeClr val="bg1"/>
              </a:solidFill>
              <a:latin typeface="Helvetica Light" panose="020B0403020202020204" pitchFamily="34" charset="0"/>
            </a:endParaRPr>
          </a:p>
        </p:txBody>
      </p:sp>
      <p:pic>
        <p:nvPicPr>
          <p:cNvPr id="5" name="Picture 4">
            <a:extLst>
              <a:ext uri="{FF2B5EF4-FFF2-40B4-BE49-F238E27FC236}">
                <a16:creationId xmlns:a16="http://schemas.microsoft.com/office/drawing/2014/main" id="{5C6C40C4-84DF-0548-24CB-3CF27E3723A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768" t="-204" r="33716" b="204"/>
          <a:stretch>
            <a:fillRect/>
          </a:stretch>
        </p:blipFill>
        <p:spPr>
          <a:xfrm>
            <a:off x="-1" y="-14080"/>
            <a:ext cx="12192001" cy="6898497"/>
          </a:xfrm>
          <a:prstGeom prst="rect">
            <a:avLst/>
          </a:prstGeom>
        </p:spPr>
      </p:pic>
      <p:sp>
        <p:nvSpPr>
          <p:cNvPr id="24" name="Rectangle 23">
            <a:extLst>
              <a:ext uri="{FF2B5EF4-FFF2-40B4-BE49-F238E27FC236}">
                <a16:creationId xmlns:a16="http://schemas.microsoft.com/office/drawing/2014/main" id="{2F1D0A71-419C-1D6D-BF7C-17BEDD345A02}"/>
              </a:ext>
            </a:extLst>
          </p:cNvPr>
          <p:cNvSpPr/>
          <p:nvPr/>
        </p:nvSpPr>
        <p:spPr>
          <a:xfrm>
            <a:off x="-1" y="-14080"/>
            <a:ext cx="10161640" cy="1223448"/>
          </a:xfrm>
          <a:prstGeom prst="rect">
            <a:avLst/>
          </a:prstGeom>
          <a:solidFill>
            <a:schemeClr val="tx2">
              <a:lumMod val="50000"/>
              <a:alpha val="43738"/>
            </a:schemeClr>
          </a:solidFill>
        </p:spPr>
        <p:txBody>
          <a:bodyPr wrap="square" rtlCol="0" anchor="ctr">
            <a:spAutoFit/>
          </a:bodyPr>
          <a:lstStyle/>
          <a:p>
            <a:pPr algn="l"/>
            <a:endParaRPr lang="en-GB" sz="1600" dirty="0">
              <a:latin typeface="Helvetica" pitchFamily="2" charset="0"/>
            </a:endParaRPr>
          </a:p>
        </p:txBody>
      </p:sp>
      <p:sp>
        <p:nvSpPr>
          <p:cNvPr id="26" name="Rectangle 25">
            <a:extLst>
              <a:ext uri="{FF2B5EF4-FFF2-40B4-BE49-F238E27FC236}">
                <a16:creationId xmlns:a16="http://schemas.microsoft.com/office/drawing/2014/main" id="{A41C9BF6-53BD-54E3-8797-547884F7E1DE}"/>
              </a:ext>
            </a:extLst>
          </p:cNvPr>
          <p:cNvSpPr/>
          <p:nvPr/>
        </p:nvSpPr>
        <p:spPr>
          <a:xfrm>
            <a:off x="-1" y="5824569"/>
            <a:ext cx="7447936" cy="747558"/>
          </a:xfrm>
          <a:prstGeom prst="rect">
            <a:avLst/>
          </a:prstGeom>
          <a:solidFill>
            <a:schemeClr val="tx2">
              <a:lumMod val="50000"/>
              <a:alpha val="43738"/>
            </a:schemeClr>
          </a:solidFill>
        </p:spPr>
        <p:txBody>
          <a:bodyPr wrap="square" rtlCol="0" anchor="ctr">
            <a:spAutoFit/>
          </a:bodyPr>
          <a:lstStyle/>
          <a:p>
            <a:pPr algn="l"/>
            <a:endParaRPr lang="en-GB" sz="1600" dirty="0">
              <a:latin typeface="Helvetica" pitchFamily="2" charset="0"/>
            </a:endParaRPr>
          </a:p>
        </p:txBody>
      </p:sp>
      <p:sp>
        <p:nvSpPr>
          <p:cNvPr id="13" name="TextBox 12">
            <a:extLst>
              <a:ext uri="{FF2B5EF4-FFF2-40B4-BE49-F238E27FC236}">
                <a16:creationId xmlns:a16="http://schemas.microsoft.com/office/drawing/2014/main" id="{F81678DA-6A57-21A5-49B3-41A5F36A257B}"/>
              </a:ext>
            </a:extLst>
          </p:cNvPr>
          <p:cNvSpPr txBox="1"/>
          <p:nvPr/>
        </p:nvSpPr>
        <p:spPr>
          <a:xfrm>
            <a:off x="192173" y="145404"/>
            <a:ext cx="9969466" cy="954107"/>
          </a:xfrm>
          <a:prstGeom prst="rect">
            <a:avLst/>
          </a:prstGeom>
          <a:noFill/>
        </p:spPr>
        <p:txBody>
          <a:bodyPr wrap="square">
            <a:spAutoFit/>
          </a:bodyPr>
          <a:lstStyle/>
          <a:p>
            <a:r>
              <a:rPr lang="en-US" sz="2800" b="1" dirty="0">
                <a:solidFill>
                  <a:schemeClr val="bg1"/>
                </a:solidFill>
                <a:latin typeface="Helvetica" pitchFamily="2" charset="0"/>
                <a:ea typeface="Helvetica Light" charset="0"/>
                <a:cs typeface="Helvetica Light" charset="0"/>
              </a:rPr>
              <a:t>Addressing these questions and pushing the boundaries of our knowledge requires a huge accelerator</a:t>
            </a:r>
          </a:p>
        </p:txBody>
      </p:sp>
      <p:sp>
        <p:nvSpPr>
          <p:cNvPr id="28" name="TextBox 27">
            <a:extLst>
              <a:ext uri="{FF2B5EF4-FFF2-40B4-BE49-F238E27FC236}">
                <a16:creationId xmlns:a16="http://schemas.microsoft.com/office/drawing/2014/main" id="{721B6529-8883-FA89-5498-700A1E2764EC}"/>
              </a:ext>
            </a:extLst>
          </p:cNvPr>
          <p:cNvSpPr txBox="1"/>
          <p:nvPr/>
        </p:nvSpPr>
        <p:spPr>
          <a:xfrm>
            <a:off x="213852" y="5950663"/>
            <a:ext cx="7108723"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Helvetica" pitchFamily="2" charset="0"/>
                <a:ea typeface="Helvetica Light" charset="0"/>
                <a:cs typeface="Helvetica Light" charset="0"/>
              </a:rPr>
              <a:t>This accelerator has been built at CERN</a:t>
            </a:r>
          </a:p>
        </p:txBody>
      </p:sp>
    </p:spTree>
    <p:extLst>
      <p:ext uri="{BB962C8B-B14F-4D97-AF65-F5344CB8AC3E}">
        <p14:creationId xmlns:p14="http://schemas.microsoft.com/office/powerpoint/2010/main" val="3125955022"/>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12E8B-9132-88D8-45DC-8058D8354BF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5787281-6499-6EB9-9BC1-E7A5B1E0B085}"/>
              </a:ext>
            </a:extLst>
          </p:cNvPr>
          <p:cNvPicPr>
            <a:picLocks noChangeAspect="1"/>
          </p:cNvPicPr>
          <p:nvPr/>
        </p:nvPicPr>
        <p:blipFill rotWithShape="1">
          <a:blip r:embed="rId2">
            <a:extLst>
              <a:ext uri="{28A0092B-C50C-407E-A947-70E740481C1C}">
                <a14:useLocalDpi xmlns:a14="http://schemas.microsoft.com/office/drawing/2010/main"/>
              </a:ext>
            </a:extLst>
          </a:blip>
          <a:srcRect b="5898"/>
          <a:stretch>
            <a:fillRect/>
          </a:stretch>
        </p:blipFill>
        <p:spPr>
          <a:xfrm>
            <a:off x="0" y="-1"/>
            <a:ext cx="12192000" cy="6858001"/>
          </a:xfrm>
          <a:prstGeom prst="rect">
            <a:avLst/>
          </a:prstGeom>
        </p:spPr>
      </p:pic>
      <p:sp>
        <p:nvSpPr>
          <p:cNvPr id="2" name="Slide Number Placeholder 1">
            <a:extLst>
              <a:ext uri="{FF2B5EF4-FFF2-40B4-BE49-F238E27FC236}">
                <a16:creationId xmlns:a16="http://schemas.microsoft.com/office/drawing/2014/main" id="{13C21EB1-96E3-AA00-EA67-C96DD2D6BA2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dirty="0">
              <a:ln>
                <a:noFill/>
              </a:ln>
              <a:solidFill>
                <a:srgbClr val="000000">
                  <a:lumMod val="50000"/>
                  <a:lumOff val="50000"/>
                </a:srgbClr>
              </a:solidFill>
              <a:effectLst/>
              <a:uLnTx/>
              <a:uFillTx/>
              <a:latin typeface="Helvetica Light" charset="0"/>
            </a:endParaRPr>
          </a:p>
        </p:txBody>
      </p:sp>
      <p:sp>
        <p:nvSpPr>
          <p:cNvPr id="3" name="Rectangle 2">
            <a:extLst>
              <a:ext uri="{FF2B5EF4-FFF2-40B4-BE49-F238E27FC236}">
                <a16:creationId xmlns:a16="http://schemas.microsoft.com/office/drawing/2014/main" id="{770C587E-CDA5-7C39-A79F-E969BE7987DD}"/>
              </a:ext>
            </a:extLst>
          </p:cNvPr>
          <p:cNvSpPr/>
          <p:nvPr/>
        </p:nvSpPr>
        <p:spPr>
          <a:xfrm>
            <a:off x="0" y="535040"/>
            <a:ext cx="10441858" cy="626456"/>
          </a:xfrm>
          <a:prstGeom prst="rect">
            <a:avLst/>
          </a:prstGeom>
          <a:solidFill>
            <a:srgbClr val="0052A4">
              <a:alpha val="5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F63F0C13-ED8D-A2DC-319B-F9693C1C2AEB}"/>
              </a:ext>
            </a:extLst>
          </p:cNvPr>
          <p:cNvSpPr/>
          <p:nvPr/>
        </p:nvSpPr>
        <p:spPr>
          <a:xfrm>
            <a:off x="619486" y="594032"/>
            <a:ext cx="11031739" cy="523220"/>
          </a:xfrm>
          <a:prstGeom prst="rect">
            <a:avLst/>
          </a:prstGeom>
          <a:noFill/>
          <a:ln>
            <a:noFill/>
          </a:ln>
        </p:spPr>
        <p:txBody>
          <a:bodyPr wrap="square" rtlCol="0" anchor="ctr">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Helvetica" pitchFamily="2" charset="0"/>
                <a:ea typeface="Helvetica Light" charset="0"/>
                <a:cs typeface="Helvetica Light" charset="0"/>
              </a:rPr>
              <a:t>CERN — the world’s largest centre for particle physics</a:t>
            </a:r>
          </a:p>
        </p:txBody>
      </p:sp>
    </p:spTree>
    <p:extLst>
      <p:ext uri="{BB962C8B-B14F-4D97-AF65-F5344CB8AC3E}">
        <p14:creationId xmlns:p14="http://schemas.microsoft.com/office/powerpoint/2010/main" val="2629511578"/>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AF014-F7B4-B0B4-79C0-7F95083561B7}"/>
            </a:ext>
          </a:extLst>
        </p:cNvPr>
        <p:cNvGrpSpPr/>
        <p:nvPr/>
      </p:nvGrpSpPr>
      <p:grpSpPr>
        <a:xfrm>
          <a:off x="0" y="0"/>
          <a:ext cx="0" cy="0"/>
          <a:chOff x="0" y="0"/>
          <a:chExt cx="0" cy="0"/>
        </a:xfrm>
      </p:grpSpPr>
      <p:pic>
        <p:nvPicPr>
          <p:cNvPr id="11" name="Picture 10" descr="A map of the world&#10;&#10;Description automatically generated">
            <a:extLst>
              <a:ext uri="{FF2B5EF4-FFF2-40B4-BE49-F238E27FC236}">
                <a16:creationId xmlns:a16="http://schemas.microsoft.com/office/drawing/2014/main" id="{D676E3AA-1035-5566-5BAF-C3AE52A3EF7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655966" y="1150704"/>
            <a:ext cx="7772400" cy="4432060"/>
          </a:xfrm>
          <a:prstGeom prst="rect">
            <a:avLst/>
          </a:prstGeom>
        </p:spPr>
      </p:pic>
      <p:sp>
        <p:nvSpPr>
          <p:cNvPr id="195" name="AutoShape 3">
            <a:extLst>
              <a:ext uri="{FF2B5EF4-FFF2-40B4-BE49-F238E27FC236}">
                <a16:creationId xmlns:a16="http://schemas.microsoft.com/office/drawing/2014/main" id="{B8B6AE46-E5CC-0B5E-54F3-6AE0A7758047}"/>
              </a:ext>
            </a:extLst>
          </p:cNvPr>
          <p:cNvSpPr>
            <a:spLocks noChangeAspect="1" noChangeArrowheads="1" noTextEdit="1"/>
          </p:cNvSpPr>
          <p:nvPr/>
        </p:nvSpPr>
        <p:spPr bwMode="auto">
          <a:xfrm>
            <a:off x="2478016" y="1603222"/>
            <a:ext cx="6707775" cy="331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A0"/>
              </a:solidFill>
              <a:effectLst/>
              <a:uLnTx/>
              <a:uFillTx/>
              <a:latin typeface="Arial" panose="020B0604020202020204"/>
              <a:ea typeface="+mn-ea"/>
              <a:cs typeface="+mn-cs"/>
            </a:endParaRPr>
          </a:p>
        </p:txBody>
      </p:sp>
      <p:sp>
        <p:nvSpPr>
          <p:cNvPr id="511" name="ZoneTexte 15">
            <a:extLst>
              <a:ext uri="{FF2B5EF4-FFF2-40B4-BE49-F238E27FC236}">
                <a16:creationId xmlns:a16="http://schemas.microsoft.com/office/drawing/2014/main" id="{E0A0F65B-BF11-5702-9D80-576EB072DD05}"/>
              </a:ext>
            </a:extLst>
          </p:cNvPr>
          <p:cNvSpPr txBox="1"/>
          <p:nvPr/>
        </p:nvSpPr>
        <p:spPr>
          <a:xfrm>
            <a:off x="282162" y="3591730"/>
            <a:ext cx="3452611" cy="124867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52A4"/>
                </a:solidFill>
                <a:effectLst/>
                <a:uLnTx/>
                <a:uFillTx/>
                <a:latin typeface="Helvetica" pitchFamily="2" charset="0"/>
                <a:ea typeface="+mn-ea"/>
                <a:cs typeface="+mn-cs"/>
              </a:rPr>
              <a:t>25 </a:t>
            </a:r>
            <a:r>
              <a:rPr kumimoji="0" lang="en-US" sz="1600" b="1" i="0" u="none" strike="noStrike" kern="1200" cap="none" spc="0" normalizeH="0" baseline="0" noProof="0" dirty="0">
                <a:ln>
                  <a:noFill/>
                </a:ln>
                <a:solidFill>
                  <a:srgbClr val="0052A4"/>
                </a:solidFill>
                <a:effectLst/>
                <a:uLnTx/>
                <a:uFillTx/>
                <a:latin typeface="Helvetica" pitchFamily="2" charset="0"/>
                <a:ea typeface="Arial" charset="0"/>
                <a:cs typeface="Arial" charset="0"/>
              </a:rPr>
              <a:t>Member States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t>Austria – Belgium – Bulgaria – Czech Republic </a:t>
            </a:r>
            <a:b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br>
            <a: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t>Denmark – Estonia – Finland – France – Germany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t>Greece – Hungary – Israel – Italy – Netherlands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t>Norway – Poland – Portugal – Romania – Serbia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t>Slovakia – Slovenia – Spain – Sweden – Switzerland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52A4"/>
                </a:solidFill>
                <a:effectLst/>
                <a:uLnTx/>
                <a:uFillTx/>
                <a:latin typeface="Helvetica" pitchFamily="2" charset="0"/>
                <a:ea typeface="+mn-ea"/>
                <a:cs typeface="+mn-cs"/>
              </a:rPr>
              <a:t>United Kingdom</a:t>
            </a:r>
            <a:endParaRPr kumimoji="0" lang="en-US" sz="1600" b="0" i="0" u="none" strike="noStrike" kern="1200" cap="none" spc="0" normalizeH="0" baseline="0" noProof="0" dirty="0">
              <a:ln>
                <a:noFill/>
              </a:ln>
              <a:solidFill>
                <a:srgbClr val="0052A4"/>
              </a:solidFill>
              <a:effectLst/>
              <a:uLnTx/>
              <a:uFillTx/>
              <a:latin typeface="Helvetica" pitchFamily="2" charset="0"/>
              <a:ea typeface="Arial" charset="0"/>
              <a:cs typeface="Arial" charset="0"/>
            </a:endParaRPr>
          </a:p>
        </p:txBody>
      </p:sp>
      <p:sp>
        <p:nvSpPr>
          <p:cNvPr id="512" name="ZoneTexte 15">
            <a:extLst>
              <a:ext uri="{FF2B5EF4-FFF2-40B4-BE49-F238E27FC236}">
                <a16:creationId xmlns:a16="http://schemas.microsoft.com/office/drawing/2014/main" id="{35F7CCE6-89D4-E077-43DA-599695928052}"/>
              </a:ext>
            </a:extLst>
          </p:cNvPr>
          <p:cNvSpPr txBox="1"/>
          <p:nvPr/>
        </p:nvSpPr>
        <p:spPr>
          <a:xfrm>
            <a:off x="-36132" y="4840400"/>
            <a:ext cx="3710481" cy="1706160"/>
          </a:xfrm>
          <a:prstGeom prst="rect">
            <a:avLst/>
          </a:prstGeom>
          <a:noFill/>
        </p:spPr>
        <p:txBody>
          <a:bodyPr wrap="square" lIns="324000" rIns="72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F5301"/>
                </a:solidFill>
                <a:effectLst/>
                <a:uLnTx/>
                <a:uFillTx/>
                <a:latin typeface="Helvetica" pitchFamily="2" charset="0"/>
                <a:ea typeface="Arial" charset="0"/>
                <a:cs typeface="Arial" charset="0"/>
              </a:rPr>
              <a:t>10 Associate </a:t>
            </a:r>
            <a:r>
              <a:rPr kumimoji="0" lang="fr-FR" sz="1600" b="1" i="0" u="none" strike="noStrike" kern="1200" cap="none" spc="0" normalizeH="0" baseline="0" noProof="0" dirty="0" err="1">
                <a:ln>
                  <a:noFill/>
                </a:ln>
                <a:solidFill>
                  <a:srgbClr val="FF5301"/>
                </a:solidFill>
                <a:effectLst/>
                <a:uLnTx/>
                <a:uFillTx/>
                <a:latin typeface="Helvetica" pitchFamily="2" charset="0"/>
                <a:ea typeface="Arial" charset="0"/>
                <a:cs typeface="Arial" charset="0"/>
              </a:rPr>
              <a:t>Member</a:t>
            </a:r>
            <a:r>
              <a:rPr kumimoji="0" lang="fr-FR" sz="1600" b="1" i="0" u="none" strike="noStrike" kern="1200" cap="none" spc="0" normalizeH="0" baseline="0" noProof="0" dirty="0">
                <a:ln>
                  <a:noFill/>
                </a:ln>
                <a:solidFill>
                  <a:srgbClr val="FF5301"/>
                </a:solidFill>
                <a:effectLst/>
                <a:uLnTx/>
                <a:uFillTx/>
                <a:latin typeface="Helvetica" pitchFamily="2" charset="0"/>
                <a:ea typeface="Arial" charset="0"/>
                <a:cs typeface="Arial" charset="0"/>
              </a:rPr>
              <a:t> States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5301"/>
                </a:solidFill>
                <a:effectLst/>
                <a:uLnTx/>
                <a:uFillTx/>
                <a:latin typeface="Helvetica" pitchFamily="2" charset="0"/>
                <a:ea typeface="+mn-ea"/>
                <a:cs typeface="+mn-cs"/>
              </a:rPr>
              <a:t>Brazil – Croatia – Cyprus – India – </a:t>
            </a:r>
            <a:r>
              <a:rPr kumimoji="0" lang="en-US" sz="1000" b="1" i="0" u="none" strike="noStrike" kern="1200" cap="none" spc="0" normalizeH="0" baseline="0" noProof="0" dirty="0">
                <a:ln>
                  <a:noFill/>
                </a:ln>
                <a:solidFill>
                  <a:srgbClr val="FF5301"/>
                </a:solidFill>
                <a:effectLst/>
                <a:uLnTx/>
                <a:uFillTx/>
                <a:latin typeface="Helvetica" pitchFamily="2" charset="0"/>
                <a:ea typeface="+mn-ea"/>
                <a:cs typeface="+mn-cs"/>
              </a:rPr>
              <a:t> </a:t>
            </a:r>
            <a:r>
              <a:rPr kumimoji="0" lang="en-US" sz="1000" b="0" i="0" u="none" strike="noStrike" kern="1200" cap="none" spc="0" normalizeH="0" baseline="0" noProof="0" dirty="0">
                <a:ln>
                  <a:noFill/>
                </a:ln>
                <a:solidFill>
                  <a:srgbClr val="FF5301"/>
                </a:solidFill>
                <a:effectLst/>
                <a:uLnTx/>
                <a:uFillTx/>
                <a:latin typeface="Helvetica" pitchFamily="2" charset="0"/>
                <a:ea typeface="+mn-ea"/>
                <a:cs typeface="+mn-cs"/>
              </a:rPr>
              <a:t>Ireland – Latvia Lithuania – Pakistan – Türkiye – Ukraine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0033A0">
                  <a:lumMod val="60000"/>
                  <a:lumOff val="40000"/>
                </a:srgbClr>
              </a:solidFill>
              <a:effectLst/>
              <a:uLnTx/>
              <a:uFillTx/>
              <a:latin typeface="Helvetica" pitchFamily="2"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23C2F1"/>
                </a:solidFill>
                <a:effectLst/>
                <a:uLnTx/>
                <a:uFillTx/>
                <a:latin typeface="Helvetica" pitchFamily="2" charset="0"/>
                <a:ea typeface="Arial" charset="0"/>
                <a:cs typeface="Arial" charset="0"/>
              </a:rPr>
              <a:t>4 </a:t>
            </a:r>
            <a:r>
              <a:rPr kumimoji="0" lang="fr-FR" sz="1600" b="1" i="0" u="none" strike="noStrike" kern="1200" cap="none" spc="0" normalizeH="0" baseline="0" noProof="0" dirty="0" err="1">
                <a:ln>
                  <a:noFill/>
                </a:ln>
                <a:solidFill>
                  <a:srgbClr val="23C2F1"/>
                </a:solidFill>
                <a:effectLst/>
                <a:uLnTx/>
                <a:uFillTx/>
                <a:latin typeface="Helvetica" pitchFamily="2" charset="0"/>
                <a:ea typeface="Arial" charset="0"/>
                <a:cs typeface="Arial" charset="0"/>
              </a:rPr>
              <a:t>Observers</a:t>
            </a:r>
            <a:endParaRPr kumimoji="0" lang="fr-FR" sz="1600" b="1" i="0" u="none" strike="noStrike" kern="1200" cap="none" spc="0" normalizeH="0" baseline="0" noProof="0" dirty="0">
              <a:ln>
                <a:noFill/>
              </a:ln>
              <a:solidFill>
                <a:srgbClr val="23C2F1"/>
              </a:solidFill>
              <a:effectLst/>
              <a:uLnTx/>
              <a:uFillTx/>
              <a:latin typeface="Helvetica" pitchFamily="2" charset="0"/>
              <a:ea typeface="Arial" charset="0"/>
              <a:cs typeface="Arial"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3C2F1"/>
                </a:solidFill>
                <a:effectLst/>
                <a:uLnTx/>
                <a:uFillTx/>
                <a:latin typeface="Helvetica" pitchFamily="2" charset="0"/>
                <a:ea typeface="+mn-ea"/>
                <a:cs typeface="+mn-cs"/>
              </a:rPr>
              <a:t>Japan – USA – European Union – UNESCO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23C2F1"/>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A8CEE3"/>
                </a:solidFill>
                <a:effectLst/>
                <a:uLnTx/>
                <a:uFillTx/>
                <a:latin typeface="Helvetica" pitchFamily="2" charset="0"/>
                <a:ea typeface="+mn-ea"/>
                <a:cs typeface="+mn-cs"/>
              </a:rPr>
              <a:t> </a:t>
            </a:r>
          </a:p>
        </p:txBody>
      </p:sp>
      <p:grpSp>
        <p:nvGrpSpPr>
          <p:cNvPr id="3" name="Group 2">
            <a:extLst>
              <a:ext uri="{FF2B5EF4-FFF2-40B4-BE49-F238E27FC236}">
                <a16:creationId xmlns:a16="http://schemas.microsoft.com/office/drawing/2014/main" id="{0FC0A70C-17E4-E9C9-8546-E3FE7AA4510D}"/>
              </a:ext>
            </a:extLst>
          </p:cNvPr>
          <p:cNvGrpSpPr/>
          <p:nvPr/>
        </p:nvGrpSpPr>
        <p:grpSpPr>
          <a:xfrm>
            <a:off x="8807826" y="2401857"/>
            <a:ext cx="3404622" cy="1269848"/>
            <a:chOff x="9613551" y="2650254"/>
            <a:chExt cx="3257669" cy="1337319"/>
          </a:xfrm>
        </p:grpSpPr>
        <p:sp>
          <p:nvSpPr>
            <p:cNvPr id="7" name="Rectangle 6">
              <a:extLst>
                <a:ext uri="{FF2B5EF4-FFF2-40B4-BE49-F238E27FC236}">
                  <a16:creationId xmlns:a16="http://schemas.microsoft.com/office/drawing/2014/main" id="{6E272C7A-0512-C82C-9AF8-CBE60166535F}"/>
                </a:ext>
              </a:extLst>
            </p:cNvPr>
            <p:cNvSpPr/>
            <p:nvPr/>
          </p:nvSpPr>
          <p:spPr>
            <a:xfrm>
              <a:off x="9613551" y="2650254"/>
              <a:ext cx="3257669" cy="1337319"/>
            </a:xfrm>
            <a:prstGeom prst="rect">
              <a:avLst/>
            </a:prstGeom>
            <a:solidFill>
              <a:srgbClr val="0052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Helvetica" pitchFamily="2" charset="0"/>
                <a:ea typeface="+mn-ea"/>
                <a:cs typeface="+mn-cs"/>
              </a:endParaRPr>
            </a:p>
          </p:txBody>
        </p:sp>
        <p:sp>
          <p:nvSpPr>
            <p:cNvPr id="8" name="ZoneTexte 2">
              <a:extLst>
                <a:ext uri="{FF2B5EF4-FFF2-40B4-BE49-F238E27FC236}">
                  <a16:creationId xmlns:a16="http://schemas.microsoft.com/office/drawing/2014/main" id="{AAF95372-0D4A-F34C-280A-6D5EF5A2F3FC}"/>
                </a:ext>
              </a:extLst>
            </p:cNvPr>
            <p:cNvSpPr txBox="1"/>
            <p:nvPr/>
          </p:nvSpPr>
          <p:spPr>
            <a:xfrm>
              <a:off x="9687517" y="2769250"/>
              <a:ext cx="3138554" cy="1109267"/>
            </a:xfrm>
            <a:prstGeom prst="rect">
              <a:avLst/>
            </a:prstGeom>
            <a:noFill/>
          </p:spPr>
          <p:txBody>
            <a:bodyPr wrap="square" rtlCol="0">
              <a:spAutoFit/>
            </a:bodyPr>
            <a:lstStyle/>
            <a:p>
              <a:pPr marL="171450" marR="0" lvl="0" indent="-171450" algn="l" defTabSz="914400" rtl="0" eaLnBrk="1" fontAlgn="auto" latinLnBrk="0" hangingPunct="1">
                <a:lnSpc>
                  <a:spcPct val="80000"/>
                </a:lnSpc>
                <a:spcBef>
                  <a:spcPct val="20000"/>
                </a:spcBef>
                <a:spcAft>
                  <a:spcPts val="0"/>
                </a:spcAft>
                <a:buClrTx/>
                <a:buSzPct val="65000"/>
                <a:buFontTx/>
                <a:buNone/>
                <a:tabLst/>
                <a:defRPr/>
              </a:pPr>
              <a:r>
                <a:rPr lang="en-US" sz="1500" dirty="0">
                  <a:solidFill>
                    <a:srgbClr val="FFFFFF"/>
                  </a:solidFill>
                  <a:effectLst>
                    <a:outerShdw sx="1000" sy="1000" algn="ctr" rotWithShape="0">
                      <a:srgbClr val="0033A0"/>
                    </a:outerShdw>
                  </a:effectLst>
                  <a:latin typeface="Helvetica" pitchFamily="2" charset="0"/>
                </a:rPr>
                <a:t>CERN m</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rPr>
                <a:t>embers:</a:t>
              </a:r>
            </a:p>
            <a:p>
              <a:pPr marL="171450" marR="0" lvl="0" indent="-171450" algn="l" defTabSz="914400" rtl="0" eaLnBrk="1" fontAlgn="auto" latinLnBrk="0" hangingPunct="1">
                <a:lnSpc>
                  <a:spcPct val="80000"/>
                </a:lnSpc>
                <a:spcBef>
                  <a:spcPct val="20000"/>
                </a:spcBef>
                <a:spcAft>
                  <a:spcPts val="0"/>
                </a:spcAft>
                <a:buClrTx/>
                <a:buSzPct val="65000"/>
                <a:buFontTx/>
                <a:buNone/>
                <a:tabLst/>
                <a:defRPr/>
              </a:pPr>
              <a:endParaRPr kumimoji="0" lang="en-US" sz="500" b="0"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endParaRPr>
            </a:p>
            <a:p>
              <a:pPr marL="233363" marR="0" lvl="0" indent="-219075" algn="l" defTabSz="914400" rtl="0" eaLnBrk="1" fontAlgn="auto" latinLnBrk="0" hangingPunct="1">
                <a:lnSpc>
                  <a:spcPct val="80000"/>
                </a:lnSpc>
                <a:spcBef>
                  <a:spcPct val="20000"/>
                </a:spcBef>
                <a:spcAft>
                  <a:spcPts val="0"/>
                </a:spcAft>
                <a:buClrTx/>
                <a:buSzPct val="65000"/>
                <a:buFont typeface="Arial" panose="020B0604020202020204" pitchFamily="34" charset="0"/>
                <a:buChar char="•"/>
                <a:defRPr/>
              </a:pP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rPr>
                <a:t>2700 </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rPr>
                <a:t>staff </a:t>
              </a:r>
            </a:p>
            <a:p>
              <a:pPr marL="233363" marR="0" lvl="0" indent="-219075" algn="l" defTabSz="914400" rtl="0" eaLnBrk="1" fontAlgn="auto" latinLnBrk="0" hangingPunct="1">
                <a:lnSpc>
                  <a:spcPct val="80000"/>
                </a:lnSpc>
                <a:spcBef>
                  <a:spcPct val="20000"/>
                </a:spcBef>
                <a:spcAft>
                  <a:spcPts val="0"/>
                </a:spcAft>
                <a:buClrTx/>
                <a:buSzPct val="65000"/>
                <a:buFont typeface="Arial" panose="020B0604020202020204" pitchFamily="34" charset="0"/>
                <a:buChar char="•"/>
                <a:defRPr/>
              </a:pP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rPr>
                <a:t>1200</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rPr>
                <a:t> </a:t>
              </a:r>
              <a:r>
                <a:rPr kumimoji="0" lang="en-US" sz="1500" b="0" i="0" u="none" strike="noStrike" kern="1200" cap="none" spc="0" normalizeH="0" baseline="0" noProof="0" dirty="0">
                  <a:ln>
                    <a:noFill/>
                  </a:ln>
                  <a:solidFill>
                    <a:srgbClr val="FFFFFF"/>
                  </a:solidFill>
                  <a:effectLst/>
                  <a:uLnTx/>
                  <a:uFillTx/>
                  <a:latin typeface="Helvetica" pitchFamily="2" charset="0"/>
                  <a:ea typeface="+mn-ea"/>
                  <a:cs typeface="+mn-cs"/>
                </a:rPr>
                <a:t>graduates and fellows </a:t>
              </a:r>
            </a:p>
            <a:p>
              <a:pPr marL="233363" marR="0" lvl="0" indent="-219075" algn="l" defTabSz="914400" rtl="0" eaLnBrk="1" fontAlgn="auto" latinLnBrk="0" hangingPunct="1">
                <a:lnSpc>
                  <a:spcPct val="80000"/>
                </a:lnSpc>
                <a:spcBef>
                  <a:spcPct val="20000"/>
                </a:spcBef>
                <a:spcAft>
                  <a:spcPts val="0"/>
                </a:spcAft>
                <a:buClrTx/>
                <a:buSzPct val="65000"/>
                <a:buFont typeface="Arial" panose="020B0604020202020204" pitchFamily="34" charset="0"/>
                <a:buChar char="•"/>
                <a:defRPr/>
              </a:pP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rPr>
                <a:t>14000 </a:t>
              </a:r>
              <a:r>
                <a:rPr kumimoji="0" lang="en-GB" sz="1500" b="0" i="0" u="none" strike="noStrike" kern="1200" cap="none" spc="0" normalizeH="0" baseline="0" noProof="0" dirty="0">
                  <a:ln>
                    <a:noFill/>
                  </a:ln>
                  <a:solidFill>
                    <a:srgbClr val="FFFFFF"/>
                  </a:solidFill>
                  <a:effectLst/>
                  <a:uLnTx/>
                  <a:uFillTx/>
                  <a:latin typeface="Helvetica" pitchFamily="2" charset="0"/>
                  <a:ea typeface="+mn-ea"/>
                  <a:cs typeface="+mn-cs"/>
                </a:rPr>
                <a:t>users (</a:t>
              </a:r>
              <a:r>
                <a:rPr kumimoji="0" lang="en-GB" sz="1400" b="0" i="0" u="none" strike="noStrike" kern="1200" cap="none" spc="0" normalizeH="0" baseline="0" noProof="0" dirty="0">
                  <a:ln>
                    <a:noFill/>
                  </a:ln>
                  <a:solidFill>
                    <a:srgbClr val="FFFFFF"/>
                  </a:solidFill>
                  <a:effectLst/>
                  <a:uLnTx/>
                  <a:uFillTx/>
                  <a:latin typeface="Helvetica" pitchFamily="2" charset="0"/>
                  <a:ea typeface="+mn-ea"/>
                  <a:cs typeface="+mn-cs"/>
                </a:rPr>
                <a:t>3000 Ph.D. students)</a:t>
              </a:r>
              <a:endPar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Helvetica" pitchFamily="2" charset="0"/>
                <a:ea typeface="+mn-ea"/>
                <a:cs typeface="+mn-cs"/>
              </a:endParaRPr>
            </a:p>
          </p:txBody>
        </p:sp>
      </p:grpSp>
      <p:sp>
        <p:nvSpPr>
          <p:cNvPr id="6" name="TextBox 5">
            <a:extLst>
              <a:ext uri="{FF2B5EF4-FFF2-40B4-BE49-F238E27FC236}">
                <a16:creationId xmlns:a16="http://schemas.microsoft.com/office/drawing/2014/main" id="{D211ABC6-AA88-F26D-DE83-75A8C29E527C}"/>
              </a:ext>
            </a:extLst>
          </p:cNvPr>
          <p:cNvSpPr txBox="1"/>
          <p:nvPr/>
        </p:nvSpPr>
        <p:spPr>
          <a:xfrm>
            <a:off x="189346" y="6223375"/>
            <a:ext cx="287596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solidFill>
                <a:effectLst/>
                <a:uLnTx/>
                <a:uFillTx/>
                <a:latin typeface="Helvetica Light" panose="020B0403020202020204" pitchFamily="34" charset="0"/>
                <a:ea typeface="+mn-ea"/>
                <a:cs typeface="+mn-cs"/>
              </a:rPr>
              <a:t>Data as of 31 December 2024</a:t>
            </a:r>
          </a:p>
        </p:txBody>
      </p:sp>
      <p:sp>
        <p:nvSpPr>
          <p:cNvPr id="10" name="Rectangle 9">
            <a:extLst>
              <a:ext uri="{FF2B5EF4-FFF2-40B4-BE49-F238E27FC236}">
                <a16:creationId xmlns:a16="http://schemas.microsoft.com/office/drawing/2014/main" id="{DD3EF5D7-5928-49F5-06AF-BE0BD6F8C2B2}"/>
              </a:ext>
            </a:extLst>
          </p:cNvPr>
          <p:cNvSpPr/>
          <p:nvPr/>
        </p:nvSpPr>
        <p:spPr>
          <a:xfrm>
            <a:off x="426306" y="6469596"/>
            <a:ext cx="11142842" cy="32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1B4AE7D1-7D92-AF56-49C4-39C184979AA7}"/>
              </a:ext>
            </a:extLst>
          </p:cNvPr>
          <p:cNvSpPr/>
          <p:nvPr/>
        </p:nvSpPr>
        <p:spPr>
          <a:xfrm>
            <a:off x="2846439" y="2794735"/>
            <a:ext cx="5848250" cy="428915"/>
          </a:xfrm>
          <a:prstGeom prst="rect">
            <a:avLst/>
          </a:prstGeom>
          <a:solidFill>
            <a:schemeClr val="bg1">
              <a:alpha val="6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BE4AFEB9-4A27-EFCF-2FA9-4C5605756262}"/>
              </a:ext>
            </a:extLst>
          </p:cNvPr>
          <p:cNvSpPr txBox="1">
            <a:spLocks/>
          </p:cNvSpPr>
          <p:nvPr/>
        </p:nvSpPr>
        <p:spPr>
          <a:xfrm>
            <a:off x="2188529" y="2869414"/>
            <a:ext cx="6278847" cy="68289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052A4"/>
                </a:solidFill>
                <a:effectLst/>
                <a:uLnTx/>
                <a:uFillTx/>
                <a:latin typeface="Helvetica" pitchFamily="2" charset="0"/>
                <a:ea typeface="+mj-ea"/>
                <a:cs typeface="+mj-cs"/>
              </a:rPr>
              <a:t>A laboratory for people around the world</a:t>
            </a:r>
          </a:p>
        </p:txBody>
      </p:sp>
      <p:sp>
        <p:nvSpPr>
          <p:cNvPr id="16" name="TextBox 15">
            <a:extLst>
              <a:ext uri="{FF2B5EF4-FFF2-40B4-BE49-F238E27FC236}">
                <a16:creationId xmlns:a16="http://schemas.microsoft.com/office/drawing/2014/main" id="{842C618B-4359-8D02-EC23-11A8112542EC}"/>
              </a:ext>
            </a:extLst>
          </p:cNvPr>
          <p:cNvSpPr txBox="1"/>
          <p:nvPr/>
        </p:nvSpPr>
        <p:spPr>
          <a:xfrm>
            <a:off x="3541756" y="4840400"/>
            <a:ext cx="5037863" cy="1639913"/>
          </a:xfrm>
          <a:prstGeom prst="rect">
            <a:avLst/>
          </a:prstGeom>
          <a:solidFill>
            <a:schemeClr val="bg1"/>
          </a:solidFill>
        </p:spPr>
        <p:txBody>
          <a:bodyPr wrap="non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a:t>
            </a:r>
            <a:r>
              <a:rPr kumimoji="0" lang="en-US" sz="1600" b="1"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 50 Cooperation Agreements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Albania – Algeria – Argentina – Armenia – Australia – Azerbaijan – Bahrain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Bangladesh – Bolivia – Bosnia and Herzegovina – Canada – Chile – Colombia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Costa Rica – Ecuador – Egypt – Georgia – Guatemala – Honduras – Iceland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Iran – Jordan – Kazakhstan – Lebanon – Malta – Mexico – Mongolia – Montenegro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Morocco – Nepal – New Zealand – North Macedonia – Paraguay – Palestine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People's Republic of China – Peru – Philippines – Qatar – Saudi Arabia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South Africa – Sri Lanka – Thailand – Republic of Korea – Tunisia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mn-ea"/>
                <a:cs typeface="+mn-cs"/>
              </a:rPr>
              <a:t>United Arab Emirates – Uruguay – Vietnam</a:t>
            </a:r>
            <a:endParaRPr kumimoji="0" lang="fr-FR" sz="1000" b="0" i="0" u="none" strike="noStrike" kern="1200" cap="none" spc="0" normalizeH="0" baseline="0" noProof="0" dirty="0">
              <a:ln>
                <a:noFill/>
              </a:ln>
              <a:solidFill>
                <a:schemeClr val="tx2">
                  <a:lumMod val="75000"/>
                  <a:lumOff val="25000"/>
                </a:schemeClr>
              </a:solidFill>
              <a:effectLst/>
              <a:uLnTx/>
              <a:uFillTx/>
              <a:latin typeface="Helvetica" pitchFamily="2" charset="0"/>
              <a:ea typeface="Arial" charset="0"/>
              <a:cs typeface="Arial" charset="0"/>
            </a:endParaRPr>
          </a:p>
        </p:txBody>
      </p:sp>
      <p:sp>
        <p:nvSpPr>
          <p:cNvPr id="18" name="Slide Number Placeholder 1">
            <a:extLst>
              <a:ext uri="{FF2B5EF4-FFF2-40B4-BE49-F238E27FC236}">
                <a16:creationId xmlns:a16="http://schemas.microsoft.com/office/drawing/2014/main" id="{432681DC-9CC5-BC59-7379-58DAC5EB51DA}"/>
              </a:ext>
            </a:extLst>
          </p:cNvPr>
          <p:cNvSpPr txBox="1">
            <a:spLocks/>
          </p:cNvSpPr>
          <p:nvPr/>
        </p:nvSpPr>
        <p:spPr>
          <a:xfrm>
            <a:off x="9329563" y="6545798"/>
            <a:ext cx="2844800" cy="365125"/>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a typeface="+mn-ea"/>
              <a:cs typeface="+mn-cs"/>
            </a:endParaRPr>
          </a:p>
        </p:txBody>
      </p:sp>
      <p:sp>
        <p:nvSpPr>
          <p:cNvPr id="5" name="Rectangle 4">
            <a:extLst>
              <a:ext uri="{FF2B5EF4-FFF2-40B4-BE49-F238E27FC236}">
                <a16:creationId xmlns:a16="http://schemas.microsoft.com/office/drawing/2014/main" id="{2C86068D-5188-0D99-5A17-88F475E3E358}"/>
              </a:ext>
            </a:extLst>
          </p:cNvPr>
          <p:cNvSpPr/>
          <p:nvPr/>
        </p:nvSpPr>
        <p:spPr>
          <a:xfrm>
            <a:off x="0" y="-26583"/>
            <a:ext cx="12212444" cy="262558"/>
          </a:xfrm>
          <a:prstGeom prst="rect">
            <a:avLst/>
          </a:prstGeom>
          <a:solidFill>
            <a:srgbClr val="0052A4"/>
          </a:solidFill>
          <a:ln>
            <a:noFill/>
          </a:ln>
        </p:spPr>
        <p:txBody>
          <a:bodyPr wrap="square" rtlCol="0" anchor="ctr">
            <a:spAutoFit/>
          </a:bodyPr>
          <a:lstStyle/>
          <a:p>
            <a:pPr algn="l"/>
            <a:endParaRPr lang="en-GB" sz="1600" dirty="0">
              <a:latin typeface="Helvetica" pitchFamily="2" charset="0"/>
            </a:endParaRPr>
          </a:p>
        </p:txBody>
      </p:sp>
      <p:sp>
        <p:nvSpPr>
          <p:cNvPr id="9" name="TextBox 8">
            <a:extLst>
              <a:ext uri="{FF2B5EF4-FFF2-40B4-BE49-F238E27FC236}">
                <a16:creationId xmlns:a16="http://schemas.microsoft.com/office/drawing/2014/main" id="{40A9FA4C-51C5-4D02-4101-0F7F1823B8FA}"/>
              </a:ext>
            </a:extLst>
          </p:cNvPr>
          <p:cNvSpPr txBox="1"/>
          <p:nvPr/>
        </p:nvSpPr>
        <p:spPr>
          <a:xfrm>
            <a:off x="9314431" y="6037042"/>
            <a:ext cx="2409531" cy="523220"/>
          </a:xfrm>
          <a:prstGeom prst="rect">
            <a:avLst/>
          </a:prstGeom>
          <a:noFill/>
        </p:spPr>
        <p:txBody>
          <a:bodyPr wrap="square" rtlCol="0">
            <a:spAutoFit/>
          </a:bodyPr>
          <a:lstStyle/>
          <a:p>
            <a:r>
              <a:rPr lang="en-GB" sz="1400" dirty="0">
                <a:solidFill>
                  <a:srgbClr val="0052A4"/>
                </a:solidFill>
                <a:latin typeface="Helvetica" pitchFamily="2" charset="0"/>
              </a:rPr>
              <a:t>Education &amp; training is one of CERN’s core mission</a:t>
            </a:r>
          </a:p>
        </p:txBody>
      </p:sp>
      <p:pic>
        <p:nvPicPr>
          <p:cNvPr id="21" name="Picture 20">
            <a:extLst>
              <a:ext uri="{FF2B5EF4-FFF2-40B4-BE49-F238E27FC236}">
                <a16:creationId xmlns:a16="http://schemas.microsoft.com/office/drawing/2014/main" id="{667F6A76-9C5C-3514-7344-7B93D8D84A3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440326" y="3901312"/>
            <a:ext cx="2040832" cy="2040832"/>
          </a:xfrm>
          <a:prstGeom prst="rect">
            <a:avLst/>
          </a:prstGeom>
        </p:spPr>
      </p:pic>
      <p:pic>
        <p:nvPicPr>
          <p:cNvPr id="12" name="Picture 11">
            <a:extLst>
              <a:ext uri="{FF2B5EF4-FFF2-40B4-BE49-F238E27FC236}">
                <a16:creationId xmlns:a16="http://schemas.microsoft.com/office/drawing/2014/main" id="{179655B6-FBC3-7D8B-62A3-059B1B5DB70E}"/>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l="23945" t="2637" r="23759" b="2394"/>
          <a:stretch/>
        </p:blipFill>
        <p:spPr bwMode="auto">
          <a:xfrm>
            <a:off x="10962640" y="517620"/>
            <a:ext cx="940950" cy="949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DC76E0B-4C9E-B7EA-5E6D-5E869F276629}"/>
              </a:ext>
            </a:extLst>
          </p:cNvPr>
          <p:cNvSpPr>
            <a:spLocks noGrp="1"/>
          </p:cNvSpPr>
          <p:nvPr>
            <p:ph type="title"/>
          </p:nvPr>
        </p:nvSpPr>
        <p:spPr>
          <a:xfrm>
            <a:off x="282162" y="532355"/>
            <a:ext cx="11324967" cy="915527"/>
          </a:xfrm>
        </p:spPr>
        <p:txBody>
          <a:bodyPr>
            <a:noAutofit/>
          </a:bodyPr>
          <a:lstStyle/>
          <a:p>
            <a:pPr algn="l">
              <a:spcBef>
                <a:spcPts val="600"/>
              </a:spcBef>
            </a:pPr>
            <a:r>
              <a:rPr lang="en-US" sz="2400" dirty="0">
                <a:solidFill>
                  <a:srgbClr val="0052A4"/>
                </a:solidFill>
                <a:latin typeface="Helvetica" pitchFamily="2" charset="0"/>
              </a:rPr>
              <a:t>Science for peace</a:t>
            </a:r>
            <a:br>
              <a:rPr lang="en-US" sz="3800" b="1" dirty="0">
                <a:solidFill>
                  <a:srgbClr val="0052A4"/>
                </a:solidFill>
                <a:latin typeface="Helvetica" pitchFamily="2" charset="0"/>
              </a:rPr>
            </a:br>
            <a:br>
              <a:rPr lang="en-US" sz="900" b="1" dirty="0">
                <a:solidFill>
                  <a:srgbClr val="0052A4"/>
                </a:solidFill>
                <a:latin typeface="Helvetica" pitchFamily="2" charset="0"/>
              </a:rPr>
            </a:br>
            <a:r>
              <a:rPr lang="en-US" sz="2400" b="1" dirty="0">
                <a:solidFill>
                  <a:srgbClr val="0052A4"/>
                </a:solidFill>
                <a:latin typeface="Helvetica" pitchFamily="2" charset="0"/>
              </a:rPr>
              <a:t>CERN was founded in 1954 by 12 European Member States. Today: 25</a:t>
            </a:r>
            <a:endParaRPr lang="en-US" sz="2600" b="1" dirty="0">
              <a:solidFill>
                <a:srgbClr val="0052A4"/>
              </a:solidFill>
              <a:latin typeface="Helvetica" pitchFamily="2" charset="0"/>
            </a:endParaRPr>
          </a:p>
        </p:txBody>
      </p:sp>
    </p:spTree>
    <p:extLst>
      <p:ext uri="{BB962C8B-B14F-4D97-AF65-F5344CB8AC3E}">
        <p14:creationId xmlns:p14="http://schemas.microsoft.com/office/powerpoint/2010/main" val="2173871307"/>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F81E1-8828-A03B-4D1B-F653CA626A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2125C71-CD25-70D2-0E71-A20507ECA678}"/>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47F2D8A8-AA3B-E801-A0D8-D870596FAE05}"/>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13</a:t>
            </a:fld>
            <a:endParaRPr lang="en-GB">
              <a:solidFill>
                <a:srgbClr val="000000">
                  <a:lumMod val="50000"/>
                  <a:lumOff val="50000"/>
                </a:srgbClr>
              </a:solidFill>
            </a:endParaRPr>
          </a:p>
        </p:txBody>
      </p:sp>
      <p:pic>
        <p:nvPicPr>
          <p:cNvPr id="21" name="Espace réservé du contenu 10">
            <a:extLst>
              <a:ext uri="{FF2B5EF4-FFF2-40B4-BE49-F238E27FC236}">
                <a16:creationId xmlns:a16="http://schemas.microsoft.com/office/drawing/2014/main" id="{027F4332-5BED-F9E4-A766-33F3741510E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6174"/>
          <a:stretch>
            <a:fillRect/>
          </a:stretch>
        </p:blipFill>
        <p:spPr>
          <a:xfrm>
            <a:off x="2375" y="-16292"/>
            <a:ext cx="12227728" cy="6874292"/>
          </a:xfrm>
          <a:prstGeom prst="rect">
            <a:avLst/>
          </a:prstGeom>
        </p:spPr>
      </p:pic>
      <p:sp>
        <p:nvSpPr>
          <p:cNvPr id="2" name="Rectangle 1">
            <a:extLst>
              <a:ext uri="{FF2B5EF4-FFF2-40B4-BE49-F238E27FC236}">
                <a16:creationId xmlns:a16="http://schemas.microsoft.com/office/drawing/2014/main" id="{5F32A306-D7D6-28D8-EA01-3D018DF6D6FB}"/>
              </a:ext>
            </a:extLst>
          </p:cNvPr>
          <p:cNvSpPr/>
          <p:nvPr/>
        </p:nvSpPr>
        <p:spPr>
          <a:xfrm>
            <a:off x="0" y="0"/>
            <a:ext cx="8821271" cy="1304365"/>
          </a:xfrm>
          <a:prstGeom prst="rect">
            <a:avLst/>
          </a:prstGeom>
          <a:solidFill>
            <a:srgbClr val="1C446B">
              <a:alpha val="47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3" name="Text Box 5">
            <a:extLst>
              <a:ext uri="{FF2B5EF4-FFF2-40B4-BE49-F238E27FC236}">
                <a16:creationId xmlns:a16="http://schemas.microsoft.com/office/drawing/2014/main" id="{155DFD02-68E4-08E0-7145-60C891C01C8B}"/>
              </a:ext>
            </a:extLst>
          </p:cNvPr>
          <p:cNvSpPr txBox="1">
            <a:spLocks noChangeArrowheads="1"/>
          </p:cNvSpPr>
          <p:nvPr/>
        </p:nvSpPr>
        <p:spPr bwMode="auto">
          <a:xfrm>
            <a:off x="212754" y="150743"/>
            <a:ext cx="9267422" cy="1079884"/>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Large Hadron Collider (LHC): the world’s largest accelerator reaching unprecedented energies</a:t>
            </a:r>
          </a:p>
        </p:txBody>
      </p:sp>
      <p:grpSp>
        <p:nvGrpSpPr>
          <p:cNvPr id="8" name="Group 7">
            <a:extLst>
              <a:ext uri="{FF2B5EF4-FFF2-40B4-BE49-F238E27FC236}">
                <a16:creationId xmlns:a16="http://schemas.microsoft.com/office/drawing/2014/main" id="{3184C71E-489A-A930-102D-CDCD937F2B74}"/>
              </a:ext>
            </a:extLst>
          </p:cNvPr>
          <p:cNvGrpSpPr/>
          <p:nvPr/>
        </p:nvGrpSpPr>
        <p:grpSpPr>
          <a:xfrm>
            <a:off x="8123583" y="3684104"/>
            <a:ext cx="4106522" cy="3226819"/>
            <a:chOff x="8123583" y="3684104"/>
            <a:chExt cx="4106522" cy="3226819"/>
          </a:xfrm>
        </p:grpSpPr>
        <p:sp>
          <p:nvSpPr>
            <p:cNvPr id="5" name="Slide Number Placeholder 5">
              <a:extLst>
                <a:ext uri="{FF2B5EF4-FFF2-40B4-BE49-F238E27FC236}">
                  <a16:creationId xmlns:a16="http://schemas.microsoft.com/office/drawing/2014/main" id="{89D8A11D-C0E5-4B5D-6493-2FEE063659CD}"/>
                </a:ext>
              </a:extLst>
            </p:cNvPr>
            <p:cNvSpPr txBox="1">
              <a:spLocks/>
            </p:cNvSpPr>
            <p:nvPr/>
          </p:nvSpPr>
          <p:spPr>
            <a:xfrm>
              <a:off x="9138835" y="6545798"/>
              <a:ext cx="2677001"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fontAlgn="base">
                <a:spcBef>
                  <a:spcPct val="0"/>
                </a:spcBef>
                <a:spcAft>
                  <a:spcPct val="0"/>
                </a:spcAft>
                <a:defRPr/>
              </a:pPr>
              <a:fld id="{611C2F03-9E95-40C9-A99F-3C4F7EE8CF2A}" type="slidenum">
                <a:rPr lang="en-GB" smtClean="0">
                  <a:solidFill>
                    <a:srgbClr val="000000">
                      <a:lumMod val="50000"/>
                      <a:lumOff val="50000"/>
                    </a:srgbClr>
                  </a:solidFill>
                </a:rPr>
                <a:pPr defTabSz="457200" fontAlgn="base">
                  <a:spcBef>
                    <a:spcPct val="0"/>
                  </a:spcBef>
                  <a:spcAft>
                    <a:spcPct val="0"/>
                  </a:spcAft>
                  <a:defRPr/>
                </a:pPr>
                <a:t>13</a:t>
              </a:fld>
              <a:endParaRPr lang="en-GB">
                <a:solidFill>
                  <a:srgbClr val="000000">
                    <a:lumMod val="50000"/>
                    <a:lumOff val="50000"/>
                  </a:srgbClr>
                </a:solidFill>
              </a:endParaRPr>
            </a:p>
          </p:txBody>
        </p:sp>
        <p:sp>
          <p:nvSpPr>
            <p:cNvPr id="6" name="Rectangle 5">
              <a:extLst>
                <a:ext uri="{FF2B5EF4-FFF2-40B4-BE49-F238E27FC236}">
                  <a16:creationId xmlns:a16="http://schemas.microsoft.com/office/drawing/2014/main" id="{7533B20C-2BA1-04A4-CC86-DAE972BFEEB0}"/>
                </a:ext>
              </a:extLst>
            </p:cNvPr>
            <p:cNvSpPr/>
            <p:nvPr/>
          </p:nvSpPr>
          <p:spPr>
            <a:xfrm>
              <a:off x="8123583" y="3684104"/>
              <a:ext cx="4106522" cy="3173895"/>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7" name="Espace réservé du contenu 2">
              <a:extLst>
                <a:ext uri="{FF2B5EF4-FFF2-40B4-BE49-F238E27FC236}">
                  <a16:creationId xmlns:a16="http://schemas.microsoft.com/office/drawing/2014/main" id="{0B964140-D1BE-3748-B6C1-C6223CE3DBEC}"/>
                </a:ext>
              </a:extLst>
            </p:cNvPr>
            <p:cNvSpPr txBox="1">
              <a:spLocks/>
            </p:cNvSpPr>
            <p:nvPr/>
          </p:nvSpPr>
          <p:spPr>
            <a:xfrm>
              <a:off x="8490198" y="3930952"/>
              <a:ext cx="3445565" cy="2797408"/>
            </a:xfrm>
            <a:prstGeom prst="rect">
              <a:avLst/>
            </a:prstGeom>
          </p:spPr>
          <p:txBody>
            <a:bodyPr vert="horz" wrap="square" lIns="0" tIns="0" rIns="0" bIns="0" rtlCol="0">
              <a:normAutofit/>
            </a:bodyPr>
            <a:lstStyle>
              <a:lvl1pPr marL="0" indent="0" algn="l" defTabSz="914400" rtl="0" eaLnBrk="1" latinLnBrk="0" hangingPunct="1">
                <a:lnSpc>
                  <a:spcPct val="90000"/>
                </a:lnSpc>
                <a:spcBef>
                  <a:spcPts val="1000"/>
                </a:spcBef>
                <a:buFont typeface="Arial"/>
                <a:buNone/>
                <a:defRPr sz="28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4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27 km underground accelerator and collider </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Superconducting magnets    </a:t>
              </a:r>
              <a:r>
                <a:rPr lang="en-GB" sz="1500" dirty="0">
                  <a:solidFill>
                    <a:srgbClr val="FFFFFF"/>
                  </a:solidFill>
                  <a:latin typeface="Helvetica" pitchFamily="2" charset="0"/>
                  <a:ea typeface="Arial" charset="0"/>
                  <a:cs typeface="Arial" charset="0"/>
                </a:rPr>
                <a:t>(1.9 K = –271.3 °C)</a:t>
              </a:r>
              <a:r>
                <a:rPr lang="en-GB" sz="1800" dirty="0">
                  <a:solidFill>
                    <a:srgbClr val="FFFFFF"/>
                  </a:solidFill>
                  <a:latin typeface="Helvetica" pitchFamily="2" charset="0"/>
                  <a:ea typeface="Arial" charset="0"/>
                  <a:cs typeface="Arial" charset="0"/>
                </a:rPr>
                <a:t> steer the particles around the ring</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Proton and ions are accelerated to multi-TeV scale energies before they collide</a:t>
              </a:r>
            </a:p>
          </p:txBody>
        </p:sp>
      </p:grpSp>
    </p:spTree>
    <p:extLst>
      <p:ext uri="{BB962C8B-B14F-4D97-AF65-F5344CB8AC3E}">
        <p14:creationId xmlns:p14="http://schemas.microsoft.com/office/powerpoint/2010/main" val="1815103795"/>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11">
            <a:extLst>
              <a:ext uri="{FF2B5EF4-FFF2-40B4-BE49-F238E27FC236}">
                <a16:creationId xmlns:a16="http://schemas.microsoft.com/office/drawing/2014/main" id="{691183AF-7F62-634F-936F-BA3EAE15031D}"/>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rightnessContrast bright="7000" contrast="9000"/>
                    </a14:imgEffect>
                  </a14:imgLayer>
                </a14:imgProps>
              </a:ext>
              <a:ext uri="{28A0092B-C50C-407E-A947-70E740481C1C}">
                <a14:useLocalDpi xmlns:a14="http://schemas.microsoft.com/office/drawing/2010/main"/>
              </a:ext>
            </a:extLst>
          </a:blip>
          <a:srcRect l="3044"/>
          <a:stretch>
            <a:fillRect/>
          </a:stretch>
        </p:blipFill>
        <p:spPr>
          <a:xfrm>
            <a:off x="1" y="0"/>
            <a:ext cx="12192000" cy="6858000"/>
          </a:xfrm>
          <a:prstGeom prst="rect">
            <a:avLst/>
          </a:prstGeom>
        </p:spPr>
      </p:pic>
      <p:sp>
        <p:nvSpPr>
          <p:cNvPr id="2" name="TextBox 1">
            <a:extLst>
              <a:ext uri="{FF2B5EF4-FFF2-40B4-BE49-F238E27FC236}">
                <a16:creationId xmlns:a16="http://schemas.microsoft.com/office/drawing/2014/main" id="{45BEE605-06FA-7594-6406-B0FA36658CB5}"/>
              </a:ext>
            </a:extLst>
          </p:cNvPr>
          <p:cNvSpPr txBox="1"/>
          <p:nvPr/>
        </p:nvSpPr>
        <p:spPr>
          <a:xfrm>
            <a:off x="210751" y="167737"/>
            <a:ext cx="923651" cy="523220"/>
          </a:xfrm>
          <a:prstGeom prst="rect">
            <a:avLst/>
          </a:prstGeom>
          <a:noFill/>
        </p:spPr>
        <p:txBody>
          <a:bodyPr wrap="none" rtlCol="0">
            <a:spAutoFit/>
          </a:bodyPr>
          <a:lstStyle/>
          <a:p>
            <a:pPr>
              <a:spcBef>
                <a:spcPts val="3000"/>
              </a:spcBef>
            </a:pPr>
            <a:r>
              <a:rPr lang="en-CH" sz="2800" b="1" dirty="0">
                <a:solidFill>
                  <a:schemeClr val="bg1"/>
                </a:solidFill>
                <a:latin typeface="Helvetica" pitchFamily="2" charset="0"/>
                <a:ea typeface="Helvetica Light" charset="0"/>
                <a:cs typeface="Helvetica Light" charset="0"/>
                <a:sym typeface="Wingdings" pitchFamily="2" charset="2"/>
              </a:rPr>
              <a:t>LHC</a:t>
            </a:r>
          </a:p>
        </p:txBody>
      </p:sp>
      <p:sp>
        <p:nvSpPr>
          <p:cNvPr id="3" name="TextBox 2">
            <a:extLst>
              <a:ext uri="{FF2B5EF4-FFF2-40B4-BE49-F238E27FC236}">
                <a16:creationId xmlns:a16="http://schemas.microsoft.com/office/drawing/2014/main" id="{96449019-6C89-FF84-BAA1-4984DEE1EC39}"/>
              </a:ext>
            </a:extLst>
          </p:cNvPr>
          <p:cNvSpPr txBox="1"/>
          <p:nvPr/>
        </p:nvSpPr>
        <p:spPr>
          <a:xfrm>
            <a:off x="210751" y="6322335"/>
            <a:ext cx="5765800" cy="369332"/>
          </a:xfrm>
          <a:prstGeom prst="rect">
            <a:avLst/>
          </a:prstGeom>
          <a:noFill/>
        </p:spPr>
        <p:txBody>
          <a:bodyPr wrap="square">
            <a:spAutoFit/>
          </a:bodyPr>
          <a:lstStyle/>
          <a:p>
            <a:pPr>
              <a:spcBef>
                <a:spcPts val="1200"/>
              </a:spcBef>
            </a:pPr>
            <a:r>
              <a:rPr lang="en-CH" b="1" dirty="0">
                <a:solidFill>
                  <a:schemeClr val="bg1"/>
                </a:solidFill>
                <a:latin typeface="Helvetica" pitchFamily="2" charset="0"/>
                <a:ea typeface="Helvetica Light" charset="0"/>
                <a:cs typeface="Helvetica Light" charset="0"/>
                <a:sym typeface="Wingdings" pitchFamily="2" charset="2"/>
              </a:rPr>
              <a:t>Aerial view</a:t>
            </a:r>
          </a:p>
        </p:txBody>
      </p:sp>
    </p:spTree>
    <p:extLst>
      <p:ext uri="{BB962C8B-B14F-4D97-AF65-F5344CB8AC3E}">
        <p14:creationId xmlns:p14="http://schemas.microsoft.com/office/powerpoint/2010/main" val="4032792616"/>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F91D5-575E-4CF6-8DA3-72AAE624F7C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9A23CB27-9940-74A5-1D4F-33B351D862AC}"/>
              </a:ext>
            </a:extLst>
          </p:cNvPr>
          <p:cNvSpPr/>
          <p:nvPr/>
        </p:nvSpPr>
        <p:spPr>
          <a:xfrm>
            <a:off x="10569958" y="3259723"/>
            <a:ext cx="1348202" cy="338554"/>
          </a:xfrm>
          <a:prstGeom prst="rect">
            <a:avLst/>
          </a:prstGeom>
          <a:solidFill>
            <a:srgbClr val="3D7B96"/>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35" name="Rectangle 34">
            <a:extLst>
              <a:ext uri="{FF2B5EF4-FFF2-40B4-BE49-F238E27FC236}">
                <a16:creationId xmlns:a16="http://schemas.microsoft.com/office/drawing/2014/main" id="{D5F084A7-25F4-4EB6-5503-0322659E8B6F}"/>
              </a:ext>
            </a:extLst>
          </p:cNvPr>
          <p:cNvSpPr/>
          <p:nvPr/>
        </p:nvSpPr>
        <p:spPr>
          <a:xfrm>
            <a:off x="8681007" y="0"/>
            <a:ext cx="3588337" cy="6858000"/>
          </a:xfrm>
          <a:prstGeom prst="rect">
            <a:avLst/>
          </a:prstGeom>
          <a:solidFill>
            <a:srgbClr val="35748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9AE30D50-D807-5073-EF93-99F81020BE38}"/>
              </a:ext>
            </a:extLst>
          </p:cNvPr>
          <p:cNvSpPr txBox="1">
            <a:spLocks/>
          </p:cNvSpPr>
          <p:nvPr/>
        </p:nvSpPr>
        <p:spPr>
          <a:xfrm>
            <a:off x="1230089" y="6440401"/>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3A52E5D8-88BE-4F24-2B24-A2EE4376EA7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880" y="0"/>
            <a:ext cx="11150708" cy="6858000"/>
          </a:xfrm>
          <a:prstGeom prst="rect">
            <a:avLst/>
          </a:prstGeom>
        </p:spPr>
      </p:pic>
      <p:grpSp>
        <p:nvGrpSpPr>
          <p:cNvPr id="9" name="Group 8">
            <a:extLst>
              <a:ext uri="{FF2B5EF4-FFF2-40B4-BE49-F238E27FC236}">
                <a16:creationId xmlns:a16="http://schemas.microsoft.com/office/drawing/2014/main" id="{956DE556-67F7-122E-9F3C-14528ADDDA40}"/>
              </a:ext>
            </a:extLst>
          </p:cNvPr>
          <p:cNvGrpSpPr/>
          <p:nvPr/>
        </p:nvGrpSpPr>
        <p:grpSpPr>
          <a:xfrm>
            <a:off x="4879560" y="547142"/>
            <a:ext cx="684915" cy="445262"/>
            <a:chOff x="4069826" y="1931507"/>
            <a:chExt cx="684915" cy="445262"/>
          </a:xfrm>
        </p:grpSpPr>
        <p:sp>
          <p:nvSpPr>
            <p:cNvPr id="10" name="TextBox 9">
              <a:extLst>
                <a:ext uri="{FF2B5EF4-FFF2-40B4-BE49-F238E27FC236}">
                  <a16:creationId xmlns:a16="http://schemas.microsoft.com/office/drawing/2014/main" id="{D515AE70-F1DD-312B-AA7E-303B2DC9158E}"/>
                </a:ext>
              </a:extLst>
            </p:cNvPr>
            <p:cNvSpPr txBox="1"/>
            <p:nvPr/>
          </p:nvSpPr>
          <p:spPr>
            <a:xfrm>
              <a:off x="4069826" y="1931507"/>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A74FC2BA-5D96-26D7-CF03-161423B7589C}"/>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DD9097D0-C3C2-68F1-B3F9-CDEC9E1A68AC}"/>
              </a:ext>
            </a:extLst>
          </p:cNvPr>
          <p:cNvGrpSpPr/>
          <p:nvPr/>
        </p:nvGrpSpPr>
        <p:grpSpPr>
          <a:xfrm>
            <a:off x="3391823" y="5128246"/>
            <a:ext cx="1474440" cy="450319"/>
            <a:chOff x="2833888" y="5512558"/>
            <a:chExt cx="1474440" cy="450319"/>
          </a:xfrm>
        </p:grpSpPr>
        <p:sp>
          <p:nvSpPr>
            <p:cNvPr id="13" name="Triangle 12">
              <a:extLst>
                <a:ext uri="{FF2B5EF4-FFF2-40B4-BE49-F238E27FC236}">
                  <a16:creationId xmlns:a16="http://schemas.microsoft.com/office/drawing/2014/main" id="{DEE061E3-03CA-F50D-5840-347C6857CA73}"/>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DB560331-F0E7-3438-D2F3-33EAFB0C7E68}"/>
                </a:ext>
              </a:extLst>
            </p:cNvPr>
            <p:cNvSpPr txBox="1"/>
            <p:nvPr/>
          </p:nvSpPr>
          <p:spPr>
            <a:xfrm>
              <a:off x="2833888" y="5512558"/>
              <a:ext cx="1474440" cy="400110"/>
            </a:xfrm>
            <a:prstGeom prst="rect">
              <a:avLst/>
            </a:prstGeom>
            <a:noFill/>
          </p:spPr>
          <p:txBody>
            <a:bodyPr wrap="square" rtlCol="0">
              <a:spAutoFit/>
            </a:bodyPr>
            <a:lstStyle/>
            <a:p>
              <a:pPr algn="ctr"/>
              <a:r>
                <a:rPr lang="en-US" sz="2000" b="1" dirty="0">
                  <a:solidFill>
                    <a:schemeClr val="bg1"/>
                  </a:solidFill>
                </a:rPr>
                <a:t>ATLAS</a:t>
              </a:r>
            </a:p>
          </p:txBody>
        </p:sp>
      </p:grpSp>
      <p:grpSp>
        <p:nvGrpSpPr>
          <p:cNvPr id="15" name="Group 14">
            <a:extLst>
              <a:ext uri="{FF2B5EF4-FFF2-40B4-BE49-F238E27FC236}">
                <a16:creationId xmlns:a16="http://schemas.microsoft.com/office/drawing/2014/main" id="{57D82FB3-889F-323B-7A33-599924F323A8}"/>
              </a:ext>
            </a:extLst>
          </p:cNvPr>
          <p:cNvGrpSpPr/>
          <p:nvPr/>
        </p:nvGrpSpPr>
        <p:grpSpPr>
          <a:xfrm>
            <a:off x="6046703" y="5570555"/>
            <a:ext cx="744403" cy="414338"/>
            <a:chOff x="4973280" y="5801366"/>
            <a:chExt cx="744403" cy="667295"/>
          </a:xfrm>
        </p:grpSpPr>
        <p:sp>
          <p:nvSpPr>
            <p:cNvPr id="16" name="Triangle 15">
              <a:extLst>
                <a:ext uri="{FF2B5EF4-FFF2-40B4-BE49-F238E27FC236}">
                  <a16:creationId xmlns:a16="http://schemas.microsoft.com/office/drawing/2014/main" id="{BDF4C22E-4833-E960-6DBC-473514728520}"/>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9737480E-7C16-5DDB-2624-5522520F7958}"/>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DF167AA2-B4FD-9F56-D7DA-B82587297A1F}"/>
              </a:ext>
            </a:extLst>
          </p:cNvPr>
          <p:cNvGrpSpPr/>
          <p:nvPr/>
        </p:nvGrpSpPr>
        <p:grpSpPr>
          <a:xfrm>
            <a:off x="1835183" y="4868114"/>
            <a:ext cx="894376" cy="443350"/>
            <a:chOff x="1688068" y="5274592"/>
            <a:chExt cx="894376" cy="443350"/>
          </a:xfrm>
        </p:grpSpPr>
        <p:sp>
          <p:nvSpPr>
            <p:cNvPr id="21" name="Triangle 20">
              <a:extLst>
                <a:ext uri="{FF2B5EF4-FFF2-40B4-BE49-F238E27FC236}">
                  <a16:creationId xmlns:a16="http://schemas.microsoft.com/office/drawing/2014/main" id="{04A016E2-AADB-E377-7EB5-0E008645AFD9}"/>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FE99A648-3AD5-EB25-9BC6-F1F1B24DE46A}"/>
                </a:ext>
              </a:extLst>
            </p:cNvPr>
            <p:cNvSpPr txBox="1"/>
            <p:nvPr/>
          </p:nvSpPr>
          <p:spPr>
            <a:xfrm>
              <a:off x="1688068" y="5317832"/>
              <a:ext cx="894376" cy="400110"/>
            </a:xfrm>
            <a:prstGeom prst="rect">
              <a:avLst/>
            </a:prstGeom>
            <a:noFill/>
          </p:spPr>
          <p:txBody>
            <a:bodyPr wrap="square" rtlCol="0">
              <a:spAutoFit/>
            </a:bodyPr>
            <a:lstStyle/>
            <a:p>
              <a:pPr algn="ctr"/>
              <a:r>
                <a:rPr lang="en-US" sz="2000" b="1">
                  <a:solidFill>
                    <a:schemeClr val="bg1"/>
                  </a:solidFill>
                </a:rPr>
                <a:t>ALICE</a:t>
              </a:r>
            </a:p>
          </p:txBody>
        </p:sp>
      </p:grpSp>
      <p:grpSp>
        <p:nvGrpSpPr>
          <p:cNvPr id="34" name="Group 33">
            <a:extLst>
              <a:ext uri="{FF2B5EF4-FFF2-40B4-BE49-F238E27FC236}">
                <a16:creationId xmlns:a16="http://schemas.microsoft.com/office/drawing/2014/main" id="{6FC62951-F08B-719D-A91D-CBB11771FFBE}"/>
              </a:ext>
            </a:extLst>
          </p:cNvPr>
          <p:cNvGrpSpPr/>
          <p:nvPr/>
        </p:nvGrpSpPr>
        <p:grpSpPr>
          <a:xfrm>
            <a:off x="8247860" y="1018872"/>
            <a:ext cx="3670300" cy="1066801"/>
            <a:chOff x="7802563" y="1018871"/>
            <a:chExt cx="3670300" cy="1066801"/>
          </a:xfrm>
        </p:grpSpPr>
        <p:pic>
          <p:nvPicPr>
            <p:cNvPr id="19" name="Picture 18">
              <a:extLst>
                <a:ext uri="{FF2B5EF4-FFF2-40B4-BE49-F238E27FC236}">
                  <a16:creationId xmlns:a16="http://schemas.microsoft.com/office/drawing/2014/main" id="{83EC8F8B-1EAE-62F6-9C87-176F3C5FCDA7}"/>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02F9F8E2-857B-0129-B09B-10B142184412}"/>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7C02C44E-3C63-3FFC-9567-F7C0D9ECE339}"/>
              </a:ext>
            </a:extLst>
          </p:cNvPr>
          <p:cNvGrpSpPr/>
          <p:nvPr/>
        </p:nvGrpSpPr>
        <p:grpSpPr>
          <a:xfrm>
            <a:off x="8247860" y="3605764"/>
            <a:ext cx="3670300" cy="1066801"/>
            <a:chOff x="7802563" y="3605763"/>
            <a:chExt cx="3670300" cy="1066801"/>
          </a:xfrm>
        </p:grpSpPr>
        <p:pic>
          <p:nvPicPr>
            <p:cNvPr id="23" name="Picture 22">
              <a:extLst>
                <a:ext uri="{FF2B5EF4-FFF2-40B4-BE49-F238E27FC236}">
                  <a16:creationId xmlns:a16="http://schemas.microsoft.com/office/drawing/2014/main" id="{25EF23FB-704F-D95B-4952-4D5C099FDD60}"/>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5FE59833-4055-B744-1B7D-2FF1ED60B6C8}"/>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CFBC36D7-9B6E-4AAA-6449-0A76C642A71C}"/>
              </a:ext>
            </a:extLst>
          </p:cNvPr>
          <p:cNvGrpSpPr/>
          <p:nvPr/>
        </p:nvGrpSpPr>
        <p:grpSpPr>
          <a:xfrm>
            <a:off x="8247860" y="2312318"/>
            <a:ext cx="3670300" cy="1066801"/>
            <a:chOff x="7802563" y="2312317"/>
            <a:chExt cx="3670300" cy="1066801"/>
          </a:xfrm>
        </p:grpSpPr>
        <p:pic>
          <p:nvPicPr>
            <p:cNvPr id="24" name="Picture 23">
              <a:extLst>
                <a:ext uri="{FF2B5EF4-FFF2-40B4-BE49-F238E27FC236}">
                  <a16:creationId xmlns:a16="http://schemas.microsoft.com/office/drawing/2014/main" id="{03043D65-EEE3-7F95-6651-AF910FE751A6}"/>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CE68889D-CBB7-6B8F-CF79-2E2F349488F8}"/>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992E475E-E3AA-D37D-96ED-544C7C024815}"/>
              </a:ext>
            </a:extLst>
          </p:cNvPr>
          <p:cNvGrpSpPr/>
          <p:nvPr/>
        </p:nvGrpSpPr>
        <p:grpSpPr>
          <a:xfrm>
            <a:off x="8247860" y="4899211"/>
            <a:ext cx="3670300" cy="1066800"/>
            <a:chOff x="7802563" y="4899211"/>
            <a:chExt cx="3670300" cy="1066800"/>
          </a:xfrm>
        </p:grpSpPr>
        <p:pic>
          <p:nvPicPr>
            <p:cNvPr id="18" name="Picture 17">
              <a:extLst>
                <a:ext uri="{FF2B5EF4-FFF2-40B4-BE49-F238E27FC236}">
                  <a16:creationId xmlns:a16="http://schemas.microsoft.com/office/drawing/2014/main" id="{9932D6DE-67F8-8610-6666-CDC899DC6CD1}"/>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7DB7061F-E410-C1D2-421A-9E589F089926}"/>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err="1">
                  <a:solidFill>
                    <a:schemeClr val="bg1"/>
                  </a:solidFill>
                  <a:latin typeface="Arial" charset="0"/>
                  <a:ea typeface="Arial" charset="0"/>
                  <a:cs typeface="Arial" charset="0"/>
                </a:rPr>
                <a:t>LHCb</a:t>
              </a:r>
              <a:endParaRPr lang="en-US" sz="1100" b="1">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B79AE126-4BFD-41BB-A8B6-A2A522213776}"/>
              </a:ext>
            </a:extLst>
          </p:cNvPr>
          <p:cNvSpPr txBox="1"/>
          <p:nvPr/>
        </p:nvSpPr>
        <p:spPr>
          <a:xfrm>
            <a:off x="2301090" y="2073883"/>
            <a:ext cx="604653" cy="338554"/>
          </a:xfrm>
          <a:prstGeom prst="rect">
            <a:avLst/>
          </a:prstGeom>
          <a:noFill/>
        </p:spPr>
        <p:txBody>
          <a:bodyPr wrap="none" rtlCol="0">
            <a:spAutoFit/>
          </a:bodyPr>
          <a:lstStyle/>
          <a:p>
            <a:pPr>
              <a:spcBef>
                <a:spcPts val="3000"/>
              </a:spcBef>
            </a:pPr>
            <a:r>
              <a:rPr lang="en-CH" sz="1600" b="1">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DE2BD458-4711-16C1-DC18-7797676BD9D6}"/>
              </a:ext>
            </a:extLst>
          </p:cNvPr>
          <p:cNvSpPr txBox="1"/>
          <p:nvPr/>
        </p:nvSpPr>
        <p:spPr>
          <a:xfrm>
            <a:off x="4512146" y="4242978"/>
            <a:ext cx="593432" cy="338554"/>
          </a:xfrm>
          <a:prstGeom prst="rect">
            <a:avLst/>
          </a:prstGeom>
          <a:noFill/>
        </p:spPr>
        <p:txBody>
          <a:bodyPr wrap="none" rtlCol="0">
            <a:spAutoFit/>
          </a:bodyPr>
          <a:lstStyle/>
          <a:p>
            <a:pPr>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508DD9D2-8126-AB10-E7D3-C2E0BEAE11DE}"/>
              </a:ext>
            </a:extLst>
          </p:cNvPr>
          <p:cNvSpPr txBox="1"/>
          <p:nvPr/>
        </p:nvSpPr>
        <p:spPr>
          <a:xfrm>
            <a:off x="4443948" y="6113156"/>
            <a:ext cx="457176" cy="338554"/>
          </a:xfrm>
          <a:prstGeom prst="rect">
            <a:avLst/>
          </a:prstGeom>
          <a:noFill/>
        </p:spPr>
        <p:txBody>
          <a:bodyPr wrap="none" rtlCol="0">
            <a:spAutoFit/>
          </a:bodyPr>
          <a:lstStyle/>
          <a:p>
            <a:pPr>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22F942F0-0574-78C1-4A18-C313E0D4B7CC}"/>
              </a:ext>
            </a:extLst>
          </p:cNvPr>
          <p:cNvCxnSpPr>
            <a:stCxn id="32" idx="1"/>
          </p:cNvCxnSpPr>
          <p:nvPr/>
        </p:nvCxnSpPr>
        <p:spPr>
          <a:xfrm flipH="1" flipV="1">
            <a:off x="3864054" y="6073255"/>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4ECDA176-E354-8F2E-3896-35AA0F9FA5FE}"/>
              </a:ext>
            </a:extLst>
          </p:cNvPr>
          <p:cNvSpPr txBox="1"/>
          <p:nvPr/>
        </p:nvSpPr>
        <p:spPr>
          <a:xfrm>
            <a:off x="210751" y="167737"/>
            <a:ext cx="3919663" cy="523220"/>
          </a:xfrm>
          <a:prstGeom prst="rect">
            <a:avLst/>
          </a:prstGeom>
          <a:noFill/>
        </p:spPr>
        <p:txBody>
          <a:bodyPr wrap="none" rtlCol="0">
            <a:spAutoFit/>
          </a:bodyPr>
          <a:lstStyle/>
          <a:p>
            <a:pPr>
              <a:spcBef>
                <a:spcPts val="3000"/>
              </a:spcBef>
            </a:pPr>
            <a:r>
              <a:rPr lang="en-CH" sz="2800" b="1" dirty="0">
                <a:solidFill>
                  <a:schemeClr val="bg1"/>
                </a:solidFill>
                <a:latin typeface="Helvetica" pitchFamily="2" charset="0"/>
                <a:ea typeface="Helvetica Light" charset="0"/>
                <a:cs typeface="Helvetica Light" charset="0"/>
                <a:sym typeface="Wingdings" pitchFamily="2" charset="2"/>
              </a:rPr>
              <a:t>LHC and Experiments</a:t>
            </a:r>
          </a:p>
        </p:txBody>
      </p:sp>
      <p:sp>
        <p:nvSpPr>
          <p:cNvPr id="36" name="TextBox 35">
            <a:extLst>
              <a:ext uri="{FF2B5EF4-FFF2-40B4-BE49-F238E27FC236}">
                <a16:creationId xmlns:a16="http://schemas.microsoft.com/office/drawing/2014/main" id="{DB6F4F7F-5569-F250-389E-D3ECFDC38E7F}"/>
              </a:ext>
            </a:extLst>
          </p:cNvPr>
          <p:cNvSpPr txBox="1"/>
          <p:nvPr/>
        </p:nvSpPr>
        <p:spPr>
          <a:xfrm>
            <a:off x="210751" y="6322335"/>
            <a:ext cx="5765800" cy="369332"/>
          </a:xfrm>
          <a:prstGeom prst="rect">
            <a:avLst/>
          </a:prstGeom>
          <a:noFill/>
        </p:spPr>
        <p:txBody>
          <a:bodyPr wrap="square">
            <a:spAutoFit/>
          </a:bodyPr>
          <a:lstStyle/>
          <a:p>
            <a:pPr>
              <a:spcBef>
                <a:spcPts val="1200"/>
              </a:spcBef>
            </a:pPr>
            <a:r>
              <a:rPr lang="en-CH" b="1" dirty="0">
                <a:solidFill>
                  <a:schemeClr val="bg1"/>
                </a:solidFill>
                <a:latin typeface="Helvetica" pitchFamily="2" charset="0"/>
                <a:ea typeface="Helvetica Light" charset="0"/>
                <a:cs typeface="Helvetica Light" charset="0"/>
                <a:sym typeface="Wingdings" pitchFamily="2" charset="2"/>
              </a:rPr>
              <a:t>Aerial view</a:t>
            </a:r>
          </a:p>
        </p:txBody>
      </p:sp>
    </p:spTree>
    <p:extLst>
      <p:ext uri="{BB962C8B-B14F-4D97-AF65-F5344CB8AC3E}">
        <p14:creationId xmlns:p14="http://schemas.microsoft.com/office/powerpoint/2010/main" val="3385203862"/>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CD1F8-CC31-92D8-0AD1-EF3634108F3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487847A-30B8-73E4-0E2A-FC49EAADCA4A}"/>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13586432-FAB9-1772-0382-47A86483CA58}"/>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16</a:t>
            </a:fld>
            <a:endParaRPr lang="en-GB">
              <a:solidFill>
                <a:srgbClr val="000000">
                  <a:lumMod val="50000"/>
                  <a:lumOff val="50000"/>
                </a:srgbClr>
              </a:solidFill>
            </a:endParaRPr>
          </a:p>
        </p:txBody>
      </p:sp>
      <p:pic>
        <p:nvPicPr>
          <p:cNvPr id="2" name="Picture 1">
            <a:extLst>
              <a:ext uri="{FF2B5EF4-FFF2-40B4-BE49-F238E27FC236}">
                <a16:creationId xmlns:a16="http://schemas.microsoft.com/office/drawing/2014/main" id="{50C661B6-2D8A-05A3-C132-3578466703FB}"/>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sp>
        <p:nvSpPr>
          <p:cNvPr id="6" name="Rectangle 5">
            <a:extLst>
              <a:ext uri="{FF2B5EF4-FFF2-40B4-BE49-F238E27FC236}">
                <a16:creationId xmlns:a16="http://schemas.microsoft.com/office/drawing/2014/main" id="{FEA0ADCD-472F-A9D4-CAA6-566CB000DF74}"/>
              </a:ext>
            </a:extLst>
          </p:cNvPr>
          <p:cNvSpPr/>
          <p:nvPr/>
        </p:nvSpPr>
        <p:spPr>
          <a:xfrm>
            <a:off x="0" y="-1"/>
            <a:ext cx="12191999" cy="967409"/>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3" name="Text Box 5">
            <a:extLst>
              <a:ext uri="{FF2B5EF4-FFF2-40B4-BE49-F238E27FC236}">
                <a16:creationId xmlns:a16="http://schemas.microsoft.com/office/drawing/2014/main" id="{31C97C6F-99EC-9CE0-A5C6-49A0392A225B}"/>
              </a:ext>
            </a:extLst>
          </p:cNvPr>
          <p:cNvSpPr txBox="1">
            <a:spLocks noChangeArrowheads="1"/>
          </p:cNvSpPr>
          <p:nvPr/>
        </p:nvSpPr>
        <p:spPr bwMode="auto">
          <a:xfrm>
            <a:off x="212754" y="150743"/>
            <a:ext cx="11979246" cy="648997"/>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Giant detectors record the particles formed at the collision points</a:t>
            </a:r>
          </a:p>
        </p:txBody>
      </p:sp>
      <p:sp>
        <p:nvSpPr>
          <p:cNvPr id="5" name="ZoneTexte 45">
            <a:extLst>
              <a:ext uri="{FF2B5EF4-FFF2-40B4-BE49-F238E27FC236}">
                <a16:creationId xmlns:a16="http://schemas.microsoft.com/office/drawing/2014/main" id="{066BD543-6421-61F8-35C8-2FAAC0372B2B}"/>
              </a:ext>
            </a:extLst>
          </p:cNvPr>
          <p:cNvSpPr txBox="1"/>
          <p:nvPr/>
        </p:nvSpPr>
        <p:spPr>
          <a:xfrm>
            <a:off x="-18848" y="6595261"/>
            <a:ext cx="790023" cy="276999"/>
          </a:xfrm>
          <a:prstGeom prst="rect">
            <a:avLst/>
          </a:prstGeom>
          <a:solidFill>
            <a:schemeClr val="accent1">
              <a:lumMod val="50000"/>
            </a:schemeClr>
          </a:solidFill>
        </p:spPr>
        <p:txBody>
          <a:bodyPr wrap="square" rtlCol="0">
            <a:spAutoFit/>
          </a:bodyPr>
          <a:lstStyle/>
          <a:p>
            <a:pPr algn="ctr"/>
            <a:r>
              <a:rPr lang="en-US" sz="1200" b="1" dirty="0">
                <a:solidFill>
                  <a:schemeClr val="bg1"/>
                </a:solidFill>
                <a:latin typeface="Arial" charset="0"/>
                <a:ea typeface="Arial" charset="0"/>
                <a:cs typeface="Arial" charset="0"/>
              </a:rPr>
              <a:t>ATLAS</a:t>
            </a:r>
          </a:p>
        </p:txBody>
      </p:sp>
    </p:spTree>
    <p:extLst>
      <p:ext uri="{BB962C8B-B14F-4D97-AF65-F5344CB8AC3E}">
        <p14:creationId xmlns:p14="http://schemas.microsoft.com/office/powerpoint/2010/main" val="1476190498"/>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4E104-9EC6-C765-25BF-92D4C6C8076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A71599-A93B-A3DB-15FC-ED8AB44D7668}"/>
              </a:ext>
            </a:extLst>
          </p:cNvPr>
          <p:cNvSpPr>
            <a:spLocks noGrp="1"/>
          </p:cNvSpPr>
          <p:nvPr>
            <p:ph type="sldNum" sz="quarter" idx="4"/>
          </p:nvPr>
        </p:nvSpPr>
        <p:spPr/>
        <p:txBody>
          <a:bodyPr/>
          <a:lstStyle/>
          <a:p>
            <a:pPr>
              <a:defRPr/>
            </a:pPr>
            <a:fld id="{611C2F03-9E95-40C9-A99F-3C4F7EE8CF2A}" type="slidenum">
              <a:rPr lang="en-GB" smtClean="0"/>
              <a:pPr>
                <a:defRPr/>
              </a:pPr>
              <a:t>17</a:t>
            </a:fld>
            <a:endParaRPr lang="en-GB" dirty="0"/>
          </a:p>
        </p:txBody>
      </p:sp>
      <p:pic>
        <p:nvPicPr>
          <p:cNvPr id="8" name="Picture 7">
            <a:extLst>
              <a:ext uri="{FF2B5EF4-FFF2-40B4-BE49-F238E27FC236}">
                <a16:creationId xmlns:a16="http://schemas.microsoft.com/office/drawing/2014/main" id="{9F00A55F-5A28-1604-C16C-D2A0556811A7}"/>
              </a:ext>
            </a:extLst>
          </p:cNvPr>
          <p:cNvPicPr>
            <a:picLocks noChangeAspect="1"/>
          </p:cNvPicPr>
          <p:nvPr/>
        </p:nvPicPr>
        <p:blipFill>
          <a:blip r:embed="rId2"/>
          <a:srcRect t="7823" b="7097"/>
          <a:stretch>
            <a:fillRect/>
          </a:stretch>
        </p:blipFill>
        <p:spPr>
          <a:xfrm>
            <a:off x="0" y="0"/>
            <a:ext cx="12192000" cy="6910924"/>
          </a:xfrm>
          <a:prstGeom prst="rect">
            <a:avLst/>
          </a:prstGeom>
        </p:spPr>
      </p:pic>
      <p:sp>
        <p:nvSpPr>
          <p:cNvPr id="9" name="TextBox 8">
            <a:extLst>
              <a:ext uri="{FF2B5EF4-FFF2-40B4-BE49-F238E27FC236}">
                <a16:creationId xmlns:a16="http://schemas.microsoft.com/office/drawing/2014/main" id="{3F3DE014-F9B7-666F-12A6-F4A5CBC9AA95}"/>
              </a:ext>
            </a:extLst>
          </p:cNvPr>
          <p:cNvSpPr txBox="1"/>
          <p:nvPr/>
        </p:nvSpPr>
        <p:spPr>
          <a:xfrm>
            <a:off x="60682" y="6651814"/>
            <a:ext cx="3542958" cy="253916"/>
          </a:xfrm>
          <a:prstGeom prst="rect">
            <a:avLst/>
          </a:prstGeom>
          <a:noFill/>
        </p:spPr>
        <p:txBody>
          <a:bodyPr wrap="none" rtlCol="0">
            <a:spAutoFit/>
          </a:bodyPr>
          <a:lstStyle/>
          <a:p>
            <a:pPr marL="0" algn="l">
              <a:spcBef>
                <a:spcPts val="3000"/>
              </a:spcBef>
            </a:pPr>
            <a:r>
              <a:rPr lang="en-CH" sz="1050">
                <a:solidFill>
                  <a:schemeClr val="bg1"/>
                </a:solidFill>
                <a:latin typeface="Helvetica" pitchFamily="2" charset="0"/>
                <a:ea typeface="Helvetica Light" charset="0"/>
                <a:cs typeface="Helvetica Light" charset="0"/>
                <a:sym typeface="Wingdings" pitchFamily="2" charset="2"/>
              </a:rPr>
              <a:t>Installation of ATLAS Insertable B-layer on 15 May 2014</a:t>
            </a:r>
          </a:p>
        </p:txBody>
      </p:sp>
    </p:spTree>
    <p:extLst>
      <p:ext uri="{BB962C8B-B14F-4D97-AF65-F5344CB8AC3E}">
        <p14:creationId xmlns:p14="http://schemas.microsoft.com/office/powerpoint/2010/main" val="1723245511"/>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57209F-0F53-014A-9C53-080288AE37B3}"/>
              </a:ext>
            </a:extLst>
          </p:cNvPr>
          <p:cNvSpPr>
            <a:spLocks noGrp="1"/>
          </p:cNvSpPr>
          <p:nvPr>
            <p:ph type="sldNum" sz="quarter" idx="4"/>
          </p:nvPr>
        </p:nvSpPr>
        <p:spPr/>
        <p:txBody>
          <a:bodyPr/>
          <a:lstStyle/>
          <a:p>
            <a:pPr>
              <a:defRPr/>
            </a:pPr>
            <a:fld id="{611C2F03-9E95-40C9-A99F-3C4F7EE8CF2A}" type="slidenum">
              <a:rPr lang="en-GB" smtClean="0"/>
              <a:pPr>
                <a:defRPr/>
              </a:pPr>
              <a:t>18</a:t>
            </a:fld>
            <a:endParaRPr lang="en-GB"/>
          </a:p>
        </p:txBody>
      </p:sp>
      <p:pic>
        <p:nvPicPr>
          <p:cNvPr id="4" name="Picture 3">
            <a:extLst>
              <a:ext uri="{FF2B5EF4-FFF2-40B4-BE49-F238E27FC236}">
                <a16:creationId xmlns:a16="http://schemas.microsoft.com/office/drawing/2014/main" id="{D2F444F3-0AA5-D7E8-A579-06B0E8042DF3}"/>
              </a:ext>
            </a:extLst>
          </p:cNvPr>
          <p:cNvPicPr>
            <a:picLocks noChangeAspect="1"/>
          </p:cNvPicPr>
          <p:nvPr/>
        </p:nvPicPr>
        <p:blipFill rotWithShape="1">
          <a:blip r:embed="rId2"/>
          <a:srcRect l="1733" t="35883" r="194" b="6326"/>
          <a:stretch/>
        </p:blipFill>
        <p:spPr>
          <a:xfrm>
            <a:off x="-16202" y="3723862"/>
            <a:ext cx="12214242" cy="3160558"/>
          </a:xfrm>
          <a:prstGeom prst="rect">
            <a:avLst/>
          </a:prstGeom>
        </p:spPr>
      </p:pic>
      <p:pic>
        <p:nvPicPr>
          <p:cNvPr id="5" name="Picture 4">
            <a:extLst>
              <a:ext uri="{FF2B5EF4-FFF2-40B4-BE49-F238E27FC236}">
                <a16:creationId xmlns:a16="http://schemas.microsoft.com/office/drawing/2014/main" id="{D2C1E837-68F1-390D-0C3A-9EE5180851A6}"/>
              </a:ext>
            </a:extLst>
          </p:cNvPr>
          <p:cNvPicPr>
            <a:picLocks noChangeAspect="1"/>
          </p:cNvPicPr>
          <p:nvPr/>
        </p:nvPicPr>
        <p:blipFill>
          <a:blip r:embed="rId3"/>
          <a:srcRect b="8883"/>
          <a:stretch>
            <a:fillRect/>
          </a:stretch>
        </p:blipFill>
        <p:spPr>
          <a:xfrm>
            <a:off x="-16202" y="1"/>
            <a:ext cx="6032691" cy="3750366"/>
          </a:xfrm>
          <a:prstGeom prst="rect">
            <a:avLst/>
          </a:prstGeom>
        </p:spPr>
      </p:pic>
      <p:sp>
        <p:nvSpPr>
          <p:cNvPr id="6" name="Slide Number Placeholder 1">
            <a:extLst>
              <a:ext uri="{FF2B5EF4-FFF2-40B4-BE49-F238E27FC236}">
                <a16:creationId xmlns:a16="http://schemas.microsoft.com/office/drawing/2014/main" id="{4687315A-C2F5-6219-BCEE-5931C8FF88A9}"/>
              </a:ext>
            </a:extLst>
          </p:cNvPr>
          <p:cNvSpPr txBox="1">
            <a:spLocks/>
          </p:cNvSpPr>
          <p:nvPr/>
        </p:nvSpPr>
        <p:spPr>
          <a:xfrm>
            <a:off x="9138835" y="6545798"/>
            <a:ext cx="2677001"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11C2F03-9E95-40C9-A99F-3C4F7EE8CF2A}" type="slidenum">
              <a:rPr lang="en-GB"/>
              <a:pPr>
                <a:defRPr/>
              </a:pPr>
              <a:t>18</a:t>
            </a:fld>
            <a:endParaRPr lang="en-GB"/>
          </a:p>
        </p:txBody>
      </p:sp>
      <p:sp>
        <p:nvSpPr>
          <p:cNvPr id="7" name="ZoneTexte 45">
            <a:extLst>
              <a:ext uri="{FF2B5EF4-FFF2-40B4-BE49-F238E27FC236}">
                <a16:creationId xmlns:a16="http://schemas.microsoft.com/office/drawing/2014/main" id="{BD7594F2-ECDA-5397-5A4A-63420264BED8}"/>
              </a:ext>
            </a:extLst>
          </p:cNvPr>
          <p:cNvSpPr txBox="1"/>
          <p:nvPr/>
        </p:nvSpPr>
        <p:spPr>
          <a:xfrm>
            <a:off x="5107" y="6587465"/>
            <a:ext cx="658425" cy="276999"/>
          </a:xfrm>
          <a:prstGeom prst="rect">
            <a:avLst/>
          </a:prstGeom>
          <a:solidFill>
            <a:schemeClr val="accent1">
              <a:lumMod val="50000"/>
            </a:schemeClr>
          </a:solidFill>
        </p:spPr>
        <p:txBody>
          <a:bodyPr wrap="square" rtlCol="0">
            <a:spAutoFit/>
          </a:bodyPr>
          <a:lstStyle/>
          <a:p>
            <a:pPr algn="ctr"/>
            <a:r>
              <a:rPr lang="en-US" sz="1200" b="1" dirty="0">
                <a:solidFill>
                  <a:schemeClr val="bg1"/>
                </a:solidFill>
                <a:latin typeface="Arial" charset="0"/>
                <a:ea typeface="Arial" charset="0"/>
                <a:cs typeface="Arial" charset="0"/>
              </a:rPr>
              <a:t>ALICE</a:t>
            </a:r>
          </a:p>
        </p:txBody>
      </p:sp>
      <p:sp>
        <p:nvSpPr>
          <p:cNvPr id="8" name="ZoneTexte 47">
            <a:extLst>
              <a:ext uri="{FF2B5EF4-FFF2-40B4-BE49-F238E27FC236}">
                <a16:creationId xmlns:a16="http://schemas.microsoft.com/office/drawing/2014/main" id="{B24044E6-0FB3-31EB-A6B4-2E92688336F4}"/>
              </a:ext>
            </a:extLst>
          </p:cNvPr>
          <p:cNvSpPr txBox="1"/>
          <p:nvPr/>
        </p:nvSpPr>
        <p:spPr>
          <a:xfrm>
            <a:off x="-11490" y="1"/>
            <a:ext cx="658425" cy="276999"/>
          </a:xfrm>
          <a:prstGeom prst="rect">
            <a:avLst/>
          </a:prstGeom>
          <a:solidFill>
            <a:schemeClr val="accent1">
              <a:lumMod val="50000"/>
            </a:schemeClr>
          </a:solidFill>
        </p:spPr>
        <p:txBody>
          <a:bodyPr wrap="square" rtlCol="0">
            <a:spAutoFit/>
          </a:bodyPr>
          <a:lstStyle/>
          <a:p>
            <a:pPr algn="ctr"/>
            <a:r>
              <a:rPr lang="en-US" sz="1200" b="1" dirty="0">
                <a:solidFill>
                  <a:schemeClr val="bg1"/>
                </a:solidFill>
                <a:latin typeface="Arial" charset="0"/>
                <a:ea typeface="Arial" charset="0"/>
                <a:cs typeface="Arial" charset="0"/>
              </a:rPr>
              <a:t>CMS</a:t>
            </a:r>
          </a:p>
        </p:txBody>
      </p:sp>
      <p:pic>
        <p:nvPicPr>
          <p:cNvPr id="11" name="Picture 10">
            <a:extLst>
              <a:ext uri="{FF2B5EF4-FFF2-40B4-BE49-F238E27FC236}">
                <a16:creationId xmlns:a16="http://schemas.microsoft.com/office/drawing/2014/main" id="{A9B6EDE2-4736-5D6F-6B9C-EF1598A7DEAC}"/>
              </a:ext>
            </a:extLst>
          </p:cNvPr>
          <p:cNvPicPr>
            <a:picLocks noChangeAspect="1"/>
          </p:cNvPicPr>
          <p:nvPr/>
        </p:nvPicPr>
        <p:blipFill>
          <a:blip r:embed="rId4"/>
          <a:srcRect b="8825"/>
          <a:stretch>
            <a:fillRect/>
          </a:stretch>
        </p:blipFill>
        <p:spPr>
          <a:xfrm>
            <a:off x="5989433" y="-26959"/>
            <a:ext cx="6214425" cy="3777326"/>
          </a:xfrm>
          <a:prstGeom prst="rect">
            <a:avLst/>
          </a:prstGeom>
        </p:spPr>
      </p:pic>
      <p:sp>
        <p:nvSpPr>
          <p:cNvPr id="13" name="ZoneTexte 48">
            <a:extLst>
              <a:ext uri="{FF2B5EF4-FFF2-40B4-BE49-F238E27FC236}">
                <a16:creationId xmlns:a16="http://schemas.microsoft.com/office/drawing/2014/main" id="{18DAC5A7-5827-5E4F-04A5-1FE5629591A1}"/>
              </a:ext>
            </a:extLst>
          </p:cNvPr>
          <p:cNvSpPr txBox="1"/>
          <p:nvPr/>
        </p:nvSpPr>
        <p:spPr>
          <a:xfrm>
            <a:off x="11549752" y="-26960"/>
            <a:ext cx="642248" cy="276999"/>
          </a:xfrm>
          <a:prstGeom prst="rect">
            <a:avLst/>
          </a:prstGeom>
          <a:solidFill>
            <a:schemeClr val="accent1">
              <a:lumMod val="50000"/>
            </a:schemeClr>
          </a:solidFill>
        </p:spPr>
        <p:txBody>
          <a:bodyPr wrap="square" rtlCol="0">
            <a:spAutoFit/>
          </a:bodyPr>
          <a:lstStyle/>
          <a:p>
            <a:pPr algn="ctr"/>
            <a:r>
              <a:rPr lang="en-US" sz="1200" b="1" dirty="0">
                <a:solidFill>
                  <a:schemeClr val="bg1"/>
                </a:solidFill>
                <a:latin typeface="Arial" charset="0"/>
                <a:ea typeface="Arial" charset="0"/>
                <a:cs typeface="Arial" charset="0"/>
              </a:rPr>
              <a:t>LHCb</a:t>
            </a:r>
          </a:p>
        </p:txBody>
      </p:sp>
      <p:cxnSp>
        <p:nvCxnSpPr>
          <p:cNvPr id="9" name="Straight Connector 8">
            <a:extLst>
              <a:ext uri="{FF2B5EF4-FFF2-40B4-BE49-F238E27FC236}">
                <a16:creationId xmlns:a16="http://schemas.microsoft.com/office/drawing/2014/main" id="{8C8222E0-467F-259E-42FE-376015D74C40}"/>
              </a:ext>
            </a:extLst>
          </p:cNvPr>
          <p:cNvCxnSpPr>
            <a:cxnSpLocks/>
          </p:cNvCxnSpPr>
          <p:nvPr/>
        </p:nvCxnSpPr>
        <p:spPr>
          <a:xfrm>
            <a:off x="-16202" y="3750367"/>
            <a:ext cx="1222006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9EE1754-A24C-6AB1-C78A-65F84F381E95}"/>
              </a:ext>
            </a:extLst>
          </p:cNvPr>
          <p:cNvCxnSpPr>
            <a:cxnSpLocks/>
          </p:cNvCxnSpPr>
          <p:nvPr/>
        </p:nvCxnSpPr>
        <p:spPr>
          <a:xfrm flipV="1">
            <a:off x="5989433" y="0"/>
            <a:ext cx="0" cy="3750367"/>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8291297"/>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7D02B-6B0B-81BA-B925-55572E4584A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1456CE-5371-035D-DEA9-701115D5F16B}"/>
              </a:ext>
            </a:extLst>
          </p:cNvPr>
          <p:cNvSpPr/>
          <p:nvPr/>
        </p:nvSpPr>
        <p:spPr>
          <a:xfrm>
            <a:off x="0" y="834887"/>
            <a:ext cx="12174362" cy="193986"/>
          </a:xfrm>
          <a:prstGeom prst="rect">
            <a:avLst/>
          </a:prstGeom>
          <a:solidFill>
            <a:schemeClr val="bg1"/>
          </a:solidFill>
          <a:ln>
            <a:solidFill>
              <a:schemeClr val="bg1"/>
            </a:solidFill>
          </a:ln>
        </p:spPr>
        <p:txBody>
          <a:bodyPr wrap="square" rtlCol="0" anchor="ctr">
            <a:spAutoFit/>
          </a:bodyPr>
          <a:lstStyle/>
          <a:p>
            <a:pPr algn="l"/>
            <a:endParaRPr lang="en-GB" sz="1600" dirty="0">
              <a:latin typeface="Helvetica" pitchFamily="2" charset="0"/>
            </a:endParaRPr>
          </a:p>
        </p:txBody>
      </p:sp>
      <p:sp>
        <p:nvSpPr>
          <p:cNvPr id="2" name="Slide Number Placeholder 1">
            <a:extLst>
              <a:ext uri="{FF2B5EF4-FFF2-40B4-BE49-F238E27FC236}">
                <a16:creationId xmlns:a16="http://schemas.microsoft.com/office/drawing/2014/main" id="{06C092B3-E1AC-E5E3-DECF-EA53FF4039DD}"/>
              </a:ext>
            </a:extLst>
          </p:cNvPr>
          <p:cNvSpPr>
            <a:spLocks noGrp="1"/>
          </p:cNvSpPr>
          <p:nvPr>
            <p:ph type="sldNum" sz="quarter" idx="4"/>
          </p:nvPr>
        </p:nvSpPr>
        <p:spPr/>
        <p:txBody>
          <a:bodyPr/>
          <a:lstStyle/>
          <a:p>
            <a:pPr>
              <a:defRPr/>
            </a:pPr>
            <a:fld id="{611C2F03-9E95-40C9-A99F-3C4F7EE8CF2A}" type="slidenum">
              <a:rPr lang="en-GB" smtClean="0"/>
              <a:pPr>
                <a:defRPr/>
              </a:pPr>
              <a:t>19</a:t>
            </a:fld>
            <a:endParaRPr lang="en-GB"/>
          </a:p>
        </p:txBody>
      </p:sp>
      <p:sp>
        <p:nvSpPr>
          <p:cNvPr id="4" name="Rectangle 3">
            <a:extLst>
              <a:ext uri="{FF2B5EF4-FFF2-40B4-BE49-F238E27FC236}">
                <a16:creationId xmlns:a16="http://schemas.microsoft.com/office/drawing/2014/main" id="{FCB7FCE9-E6D8-DB59-30E4-6AC78AA6F9DC}"/>
              </a:ext>
            </a:extLst>
          </p:cNvPr>
          <p:cNvSpPr/>
          <p:nvPr/>
        </p:nvSpPr>
        <p:spPr>
          <a:xfrm>
            <a:off x="0" y="-67968"/>
            <a:ext cx="12192000" cy="6978891"/>
          </a:xfrm>
          <a:prstGeom prst="rect">
            <a:avLst/>
          </a:prstGeom>
          <a:solidFill>
            <a:srgbClr val="0052A4"/>
          </a:solidFill>
        </p:spPr>
        <p:txBody>
          <a:bodyPr wrap="square" rtlCol="0" anchor="ctr">
            <a:spAutoFit/>
          </a:bodyPr>
          <a:lstStyle/>
          <a:p>
            <a:pPr algn="l"/>
            <a:endParaRPr lang="en-GB" sz="1600" dirty="0">
              <a:latin typeface="Helvetica" pitchFamily="2" charset="0"/>
            </a:endParaRPr>
          </a:p>
        </p:txBody>
      </p:sp>
      <p:sp>
        <p:nvSpPr>
          <p:cNvPr id="3" name="TextBox 2">
            <a:extLst>
              <a:ext uri="{FF2B5EF4-FFF2-40B4-BE49-F238E27FC236}">
                <a16:creationId xmlns:a16="http://schemas.microsoft.com/office/drawing/2014/main" id="{DEDD23A1-3BF7-B2BE-28E1-44B95D971943}"/>
              </a:ext>
            </a:extLst>
          </p:cNvPr>
          <p:cNvSpPr txBox="1"/>
          <p:nvPr/>
        </p:nvSpPr>
        <p:spPr>
          <a:xfrm>
            <a:off x="214938" y="264651"/>
            <a:ext cx="9114625" cy="954107"/>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CERN is the birthplace of the World Wide Web 	and the Worldwide LHC Computing Grid (WLCG)</a:t>
            </a:r>
          </a:p>
        </p:txBody>
      </p:sp>
      <p:pic>
        <p:nvPicPr>
          <p:cNvPr id="8" name="Picture 7">
            <a:extLst>
              <a:ext uri="{FF2B5EF4-FFF2-40B4-BE49-F238E27FC236}">
                <a16:creationId xmlns:a16="http://schemas.microsoft.com/office/drawing/2014/main" id="{FB9C3F22-A9D2-EBAC-F7F1-5220325095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26"/>
          <a:stretch/>
        </p:blipFill>
        <p:spPr>
          <a:xfrm>
            <a:off x="4659136" y="1526873"/>
            <a:ext cx="7519842" cy="3862737"/>
          </a:xfrm>
          <a:prstGeom prst="rect">
            <a:avLst/>
          </a:prstGeom>
        </p:spPr>
      </p:pic>
      <p:pic>
        <p:nvPicPr>
          <p:cNvPr id="9" name="Espace réservé pour une image  11">
            <a:extLst>
              <a:ext uri="{FF2B5EF4-FFF2-40B4-BE49-F238E27FC236}">
                <a16:creationId xmlns:a16="http://schemas.microsoft.com/office/drawing/2014/main" id="{E658F0C9-24E3-1E98-6269-75C52C321F1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1526871"/>
            <a:ext cx="4664765" cy="3862739"/>
          </a:xfrm>
          <a:prstGeom prst="rect">
            <a:avLst/>
          </a:prstGeom>
        </p:spPr>
      </p:pic>
      <p:pic>
        <p:nvPicPr>
          <p:cNvPr id="10" name="Picture 9" descr="A picture containing text, toy, vector graphics&#10;&#10;Description automatically generated">
            <a:extLst>
              <a:ext uri="{FF2B5EF4-FFF2-40B4-BE49-F238E27FC236}">
                <a16:creationId xmlns:a16="http://schemas.microsoft.com/office/drawing/2014/main" id="{C4E40351-15FA-BBF5-7A37-8B332B141367}"/>
              </a:ext>
            </a:extLst>
          </p:cNvPr>
          <p:cNvPicPr>
            <a:picLocks noChangeAspect="1"/>
          </p:cNvPicPr>
          <p:nvPr/>
        </p:nvPicPr>
        <p:blipFill>
          <a:blip r:embed="rId4" cstate="hqprint">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9993802" y="3969658"/>
            <a:ext cx="1205865" cy="895450"/>
          </a:xfrm>
          <a:prstGeom prst="rect">
            <a:avLst/>
          </a:prstGeom>
        </p:spPr>
      </p:pic>
      <p:sp>
        <p:nvSpPr>
          <p:cNvPr id="12" name="TextBox 11">
            <a:extLst>
              <a:ext uri="{FF2B5EF4-FFF2-40B4-BE49-F238E27FC236}">
                <a16:creationId xmlns:a16="http://schemas.microsoft.com/office/drawing/2014/main" id="{03BFC7D1-1810-E2F0-CB3F-078EC798E526}"/>
              </a:ext>
            </a:extLst>
          </p:cNvPr>
          <p:cNvSpPr txBox="1"/>
          <p:nvPr/>
        </p:nvSpPr>
        <p:spPr>
          <a:xfrm>
            <a:off x="8064358" y="5697185"/>
            <a:ext cx="3456106" cy="646331"/>
          </a:xfrm>
          <a:prstGeom prst="rect">
            <a:avLst/>
          </a:prstGeom>
          <a:noFill/>
        </p:spPr>
        <p:txBody>
          <a:bodyPr wrap="square">
            <a:spAutoFit/>
          </a:bodyPr>
          <a:lstStyle/>
          <a:p>
            <a:r>
              <a:rPr lang="en-US" dirty="0">
                <a:solidFill>
                  <a:schemeClr val="bg1"/>
                </a:solidFill>
                <a:latin typeface="Helvetica" pitchFamily="2" charset="0"/>
                <a:ea typeface="Arial" charset="0"/>
                <a:cs typeface="Arial" charset="0"/>
              </a:rPr>
              <a:t>&gt; 2000 Petabytes</a:t>
            </a:r>
            <a:r>
              <a:rPr lang="en-US" dirty="0">
                <a:solidFill>
                  <a:schemeClr val="bg1"/>
                </a:solidFill>
                <a:latin typeface="Helvetica" pitchFamily="2" charset="0"/>
              </a:rPr>
              <a:t> (2 Exabytes) </a:t>
            </a:r>
            <a:r>
              <a:rPr lang="en-US" dirty="0">
                <a:solidFill>
                  <a:schemeClr val="bg1"/>
                </a:solidFill>
                <a:latin typeface="Helvetica" pitchFamily="2" charset="0"/>
                <a:ea typeface="Arial" charset="0"/>
                <a:cs typeface="Arial" charset="0"/>
              </a:rPr>
              <a:t>of LHC data stored worldwide</a:t>
            </a:r>
          </a:p>
        </p:txBody>
      </p:sp>
      <p:sp>
        <p:nvSpPr>
          <p:cNvPr id="13" name="TextBox 12">
            <a:extLst>
              <a:ext uri="{FF2B5EF4-FFF2-40B4-BE49-F238E27FC236}">
                <a16:creationId xmlns:a16="http://schemas.microsoft.com/office/drawing/2014/main" id="{EC6B19FB-F5A9-F0DC-C495-145C3D55C894}"/>
              </a:ext>
            </a:extLst>
          </p:cNvPr>
          <p:cNvSpPr txBox="1"/>
          <p:nvPr/>
        </p:nvSpPr>
        <p:spPr>
          <a:xfrm>
            <a:off x="4373852" y="5697185"/>
            <a:ext cx="3138930" cy="923330"/>
          </a:xfrm>
          <a:prstGeom prst="rect">
            <a:avLst/>
          </a:prstGeom>
          <a:noFill/>
        </p:spPr>
        <p:txBody>
          <a:bodyPr wrap="square">
            <a:spAutoFit/>
          </a:bodyPr>
          <a:lstStyle/>
          <a:p>
            <a:r>
              <a:rPr lang="en-US" dirty="0">
                <a:solidFill>
                  <a:schemeClr val="bg1"/>
                </a:solidFill>
                <a:latin typeface="Helvetica" pitchFamily="2" charset="0"/>
              </a:rPr>
              <a:t>1.4 million processing cores in 170 data </a:t>
            </a:r>
            <a:r>
              <a:rPr lang="en-US" dirty="0" err="1">
                <a:solidFill>
                  <a:schemeClr val="bg1"/>
                </a:solidFill>
                <a:latin typeface="Helvetica" pitchFamily="2" charset="0"/>
              </a:rPr>
              <a:t>centres</a:t>
            </a:r>
            <a:r>
              <a:rPr lang="en-US" dirty="0">
                <a:solidFill>
                  <a:schemeClr val="bg1"/>
                </a:solidFill>
                <a:latin typeface="Helvetica" pitchFamily="2" charset="0"/>
              </a:rPr>
              <a:t> and more than 40 countries</a:t>
            </a:r>
          </a:p>
        </p:txBody>
      </p:sp>
      <p:sp>
        <p:nvSpPr>
          <p:cNvPr id="14" name="TextBox 13">
            <a:extLst>
              <a:ext uri="{FF2B5EF4-FFF2-40B4-BE49-F238E27FC236}">
                <a16:creationId xmlns:a16="http://schemas.microsoft.com/office/drawing/2014/main" id="{1253302B-8740-3E8E-D8B7-4D2720C4F834}"/>
              </a:ext>
            </a:extLst>
          </p:cNvPr>
          <p:cNvSpPr txBox="1"/>
          <p:nvPr/>
        </p:nvSpPr>
        <p:spPr>
          <a:xfrm>
            <a:off x="913202" y="5697185"/>
            <a:ext cx="2829562" cy="923330"/>
          </a:xfrm>
          <a:prstGeom prst="rect">
            <a:avLst/>
          </a:prstGeom>
          <a:noFill/>
        </p:spPr>
        <p:txBody>
          <a:bodyPr wrap="square">
            <a:spAutoFit/>
          </a:bodyPr>
          <a:lstStyle/>
          <a:p>
            <a:r>
              <a:rPr lang="en-US" dirty="0">
                <a:solidFill>
                  <a:schemeClr val="bg1"/>
                </a:solidFill>
                <a:latin typeface="Helvetica" pitchFamily="2" charset="0"/>
                <a:ea typeface="Arial" charset="0"/>
                <a:cs typeface="Arial" charset="0"/>
              </a:rPr>
              <a:t>WLCG stores, distributes, processes and analyses LHC experiments’ data</a:t>
            </a:r>
          </a:p>
        </p:txBody>
      </p:sp>
    </p:spTree>
    <p:extLst>
      <p:ext uri="{BB962C8B-B14F-4D97-AF65-F5344CB8AC3E}">
        <p14:creationId xmlns:p14="http://schemas.microsoft.com/office/powerpoint/2010/main" val="1512015368"/>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A8EC-2F5E-615D-8A64-A848E6ACFA01}"/>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3CD3DF02-48EE-DD7B-9BE4-FE52142AF83C}"/>
              </a:ext>
            </a:extLst>
          </p:cNvPr>
          <p:cNvSpPr/>
          <p:nvPr/>
        </p:nvSpPr>
        <p:spPr>
          <a:xfrm>
            <a:off x="4598504" y="742122"/>
            <a:ext cx="7593496" cy="357808"/>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2" name="Slide Number Placeholder 1">
            <a:extLst>
              <a:ext uri="{FF2B5EF4-FFF2-40B4-BE49-F238E27FC236}">
                <a16:creationId xmlns:a16="http://schemas.microsoft.com/office/drawing/2014/main" id="{312BAD86-3FC2-25AF-FFE6-A0BDD0B442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pic>
        <p:nvPicPr>
          <p:cNvPr id="9" name="Picture 8">
            <a:extLst>
              <a:ext uri="{FF2B5EF4-FFF2-40B4-BE49-F238E27FC236}">
                <a16:creationId xmlns:a16="http://schemas.microsoft.com/office/drawing/2014/main" id="{6E30C7E7-73AC-874E-C5A2-BEC70EED5331}"/>
              </a:ext>
            </a:extLst>
          </p:cNvPr>
          <p:cNvPicPr>
            <a:picLocks noChangeAspect="1"/>
          </p:cNvPicPr>
          <p:nvPr/>
        </p:nvPicPr>
        <p:blipFill>
          <a:blip r:embed="rId2"/>
          <a:stretch>
            <a:fillRect/>
          </a:stretch>
        </p:blipFill>
        <p:spPr>
          <a:xfrm>
            <a:off x="-1" y="0"/>
            <a:ext cx="4770783" cy="6858000"/>
          </a:xfrm>
          <a:prstGeom prst="rect">
            <a:avLst/>
          </a:prstGeom>
        </p:spPr>
      </p:pic>
      <p:sp>
        <p:nvSpPr>
          <p:cNvPr id="14" name="TextBox 13">
            <a:extLst>
              <a:ext uri="{FF2B5EF4-FFF2-40B4-BE49-F238E27FC236}">
                <a16:creationId xmlns:a16="http://schemas.microsoft.com/office/drawing/2014/main" id="{F02DC5E0-D47F-C6EE-865A-A70B714F679C}"/>
              </a:ext>
            </a:extLst>
          </p:cNvPr>
          <p:cNvSpPr txBox="1"/>
          <p:nvPr/>
        </p:nvSpPr>
        <p:spPr>
          <a:xfrm>
            <a:off x="5724939" y="1988324"/>
            <a:ext cx="5870713" cy="2508379"/>
          </a:xfrm>
          <a:prstGeom prst="rect">
            <a:avLst/>
          </a:prstGeom>
          <a:noFill/>
        </p:spPr>
        <p:txBody>
          <a:bodyPr wrap="square" rtlCol="0">
            <a:spAutoFit/>
          </a:bodyPr>
          <a:lstStyle/>
          <a:p>
            <a:pPr marL="0" algn="l">
              <a:spcBef>
                <a:spcPts val="3000"/>
              </a:spcBef>
            </a:pPr>
            <a:r>
              <a:rPr lang="en-GB" sz="2800" b="1" dirty="0">
                <a:solidFill>
                  <a:schemeClr val="tx1">
                    <a:lumMod val="75000"/>
                    <a:lumOff val="25000"/>
                  </a:schemeClr>
                </a:solidFill>
                <a:latin typeface="Helvetica" pitchFamily="2" charset="0"/>
                <a:ea typeface="Helvetica Light" charset="0"/>
                <a:cs typeface="Helvetica Light" charset="0"/>
                <a:sym typeface="Wingdings" pitchFamily="2" charset="2"/>
              </a:rPr>
              <a:t>Physicists have long sought to uncover the structure of matter and make the invisible visible</a:t>
            </a:r>
          </a:p>
          <a:p>
            <a:pPr marL="0" algn="l">
              <a:spcBef>
                <a:spcPts val="3000"/>
              </a:spcBef>
            </a:pPr>
            <a:r>
              <a:rPr lang="en-GB" sz="2400" dirty="0">
                <a:solidFill>
                  <a:srgbClr val="0070C0"/>
                </a:solidFill>
                <a:latin typeface="Helvetica" pitchFamily="2" charset="0"/>
                <a:ea typeface="Helvetica Light" charset="0"/>
                <a:cs typeface="Helvetica Light" charset="0"/>
                <a:sym typeface="Wingdings" pitchFamily="2" charset="2"/>
              </a:rPr>
              <a:t>Energetic (= short wavelength) light allows us to visualise hidden structures</a:t>
            </a:r>
          </a:p>
        </p:txBody>
      </p:sp>
      <p:sp>
        <p:nvSpPr>
          <p:cNvPr id="16" name="TextBox 15">
            <a:extLst>
              <a:ext uri="{FF2B5EF4-FFF2-40B4-BE49-F238E27FC236}">
                <a16:creationId xmlns:a16="http://schemas.microsoft.com/office/drawing/2014/main" id="{FE4F2174-BD8C-B20F-1BEA-D302F1F26E63}"/>
              </a:ext>
            </a:extLst>
          </p:cNvPr>
          <p:cNvSpPr txBox="1"/>
          <p:nvPr/>
        </p:nvSpPr>
        <p:spPr>
          <a:xfrm>
            <a:off x="4833888" y="6027003"/>
            <a:ext cx="3044423" cy="754053"/>
          </a:xfrm>
          <a:prstGeom prst="rect">
            <a:avLst/>
          </a:prstGeom>
          <a:noFill/>
        </p:spPr>
        <p:txBody>
          <a:bodyPr wrap="square">
            <a:spAutoFit/>
          </a:bodyPr>
          <a:lstStyle/>
          <a:p>
            <a:r>
              <a:rPr lang="en-GB" sz="1000" dirty="0">
                <a:solidFill>
                  <a:schemeClr val="tx1">
                    <a:lumMod val="75000"/>
                    <a:lumOff val="25000"/>
                  </a:schemeClr>
                </a:solidFill>
                <a:effectLst/>
                <a:latin typeface="Helvetica Light" panose="020B0403020202020204" pitchFamily="34" charset="0"/>
              </a:rPr>
              <a:t>Hand </a:t>
            </a:r>
            <a:r>
              <a:rPr lang="en-GB" sz="1000" dirty="0" err="1">
                <a:solidFill>
                  <a:schemeClr val="tx1">
                    <a:lumMod val="75000"/>
                    <a:lumOff val="25000"/>
                  </a:schemeClr>
                </a:solidFill>
                <a:effectLst/>
                <a:latin typeface="Helvetica Light" panose="020B0403020202020204" pitchFamily="34" charset="0"/>
              </a:rPr>
              <a:t>mit</a:t>
            </a:r>
            <a:r>
              <a:rPr lang="en-GB" sz="1000" dirty="0">
                <a:solidFill>
                  <a:schemeClr val="tx1">
                    <a:lumMod val="75000"/>
                    <a:lumOff val="25000"/>
                  </a:schemeClr>
                </a:solidFill>
                <a:effectLst/>
                <a:latin typeface="Helvetica Light" panose="020B0403020202020204" pitchFamily="34" charset="0"/>
              </a:rPr>
              <a:t> Ringen</a:t>
            </a:r>
            <a:r>
              <a:rPr lang="en-GB" sz="1000" u="none" strike="noStrike" dirty="0">
                <a:solidFill>
                  <a:schemeClr val="tx1">
                    <a:lumMod val="75000"/>
                    <a:lumOff val="25000"/>
                  </a:schemeClr>
                </a:solidFill>
                <a:effectLst/>
                <a:latin typeface="Helvetica Light" panose="020B0403020202020204" pitchFamily="34" charset="0"/>
              </a:rPr>
              <a:t> (Hand with Rings): print of Wilhelm </a:t>
            </a:r>
            <a:r>
              <a:rPr lang="en-GB" sz="1000" u="none" strike="noStrike" dirty="0" err="1">
                <a:solidFill>
                  <a:schemeClr val="tx1">
                    <a:lumMod val="75000"/>
                    <a:lumOff val="25000"/>
                  </a:schemeClr>
                </a:solidFill>
                <a:effectLst/>
                <a:latin typeface="Helvetica Light" panose="020B0403020202020204" pitchFamily="34" charset="0"/>
              </a:rPr>
              <a:t>Röntgen's</a:t>
            </a:r>
            <a:r>
              <a:rPr lang="en-GB" sz="1000" u="none" strike="noStrike" dirty="0">
                <a:solidFill>
                  <a:schemeClr val="tx1">
                    <a:lumMod val="75000"/>
                    <a:lumOff val="25000"/>
                  </a:schemeClr>
                </a:solidFill>
                <a:effectLst/>
                <a:latin typeface="Helvetica Light" panose="020B0403020202020204" pitchFamily="34" charset="0"/>
              </a:rPr>
              <a:t> first "medical" X-ray, of his wife's hand, taken on 22 December 1895. </a:t>
            </a:r>
          </a:p>
          <a:p>
            <a:pPr>
              <a:spcBef>
                <a:spcPts val="600"/>
              </a:spcBef>
            </a:pPr>
            <a:r>
              <a:rPr lang="en-GB" sz="800" u="none" strike="noStrike" dirty="0">
                <a:solidFill>
                  <a:schemeClr val="tx1">
                    <a:lumMod val="75000"/>
                    <a:lumOff val="25000"/>
                  </a:schemeClr>
                </a:solidFill>
                <a:effectLst/>
                <a:latin typeface="Helvetica Light" panose="020B0403020202020204" pitchFamily="34" charset="0"/>
              </a:rPr>
              <a:t>Source: Wikipedia</a:t>
            </a:r>
            <a:endParaRPr lang="en-GB" sz="800" dirty="0">
              <a:solidFill>
                <a:schemeClr val="tx1">
                  <a:lumMod val="75000"/>
                  <a:lumOff val="25000"/>
                </a:schemeClr>
              </a:solidFill>
              <a:latin typeface="Helvetica Light" panose="020B0403020202020204" pitchFamily="34" charset="0"/>
            </a:endParaRPr>
          </a:p>
        </p:txBody>
      </p:sp>
    </p:spTree>
    <p:extLst>
      <p:ext uri="{BB962C8B-B14F-4D97-AF65-F5344CB8AC3E}">
        <p14:creationId xmlns:p14="http://schemas.microsoft.com/office/powerpoint/2010/main" val="2738919322"/>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444"/>
            <a:ext cx="12192000" cy="6858444"/>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966967" y="672640"/>
            <a:ext cx="184731" cy="338554"/>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9114" y="-444"/>
            <a:ext cx="10389704" cy="6858444"/>
          </a:xfrm>
          <a:prstGeom prst="rect">
            <a:avLst/>
          </a:prstGeom>
        </p:spPr>
      </p:pic>
      <p:sp>
        <p:nvSpPr>
          <p:cNvPr id="6" name="Rectangle 5">
            <a:extLst>
              <a:ext uri="{FF2B5EF4-FFF2-40B4-BE49-F238E27FC236}">
                <a16:creationId xmlns:a16="http://schemas.microsoft.com/office/drawing/2014/main" id="{7D395E1D-6B90-BF5F-9C11-C3D6F6799246}"/>
              </a:ext>
            </a:extLst>
          </p:cNvPr>
          <p:cNvSpPr/>
          <p:nvPr/>
        </p:nvSpPr>
        <p:spPr>
          <a:xfrm>
            <a:off x="1" y="0"/>
            <a:ext cx="11341509" cy="825910"/>
          </a:xfrm>
          <a:prstGeom prst="rect">
            <a:avLst/>
          </a:prstGeom>
          <a:solidFill>
            <a:schemeClr val="tx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D0157951-5BF6-7BB4-E56E-839AC8D452AD}"/>
              </a:ext>
            </a:extLst>
          </p:cNvPr>
          <p:cNvSpPr/>
          <p:nvPr/>
        </p:nvSpPr>
        <p:spPr>
          <a:xfrm>
            <a:off x="8454887" y="0"/>
            <a:ext cx="3047999" cy="1011194"/>
          </a:xfrm>
          <a:prstGeom prst="rect">
            <a:avLst/>
          </a:prstGeom>
          <a:solidFill>
            <a:schemeClr val="tx1"/>
          </a:solidFill>
        </p:spPr>
        <p:txBody>
          <a:bodyPr wrap="none" rtlCol="0" anchor="ctr">
            <a:spAutoFit/>
          </a:bodyPr>
          <a:lstStyle/>
          <a:p>
            <a:pPr algn="l"/>
            <a:endParaRPr lang="en-GB" sz="1600" dirty="0">
              <a:latin typeface="Helvetica" pitchFamily="2" charset="0"/>
            </a:endParaRPr>
          </a:p>
        </p:txBody>
      </p:sp>
      <p:sp>
        <p:nvSpPr>
          <p:cNvPr id="9" name="Rectangle 8">
            <a:extLst>
              <a:ext uri="{FF2B5EF4-FFF2-40B4-BE49-F238E27FC236}">
                <a16:creationId xmlns:a16="http://schemas.microsoft.com/office/drawing/2014/main" id="{F0C2E241-198E-DCB7-F4BD-72056BB3A0E7}"/>
              </a:ext>
            </a:extLst>
          </p:cNvPr>
          <p:cNvSpPr/>
          <p:nvPr/>
        </p:nvSpPr>
        <p:spPr>
          <a:xfrm>
            <a:off x="-1" y="672640"/>
            <a:ext cx="3737115" cy="557987"/>
          </a:xfrm>
          <a:prstGeom prst="rect">
            <a:avLst/>
          </a:prstGeom>
          <a:solidFill>
            <a:schemeClr val="tx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7" name="Text Box 5">
            <a:extLst>
              <a:ext uri="{FF2B5EF4-FFF2-40B4-BE49-F238E27FC236}">
                <a16:creationId xmlns:a16="http://schemas.microsoft.com/office/drawing/2014/main" id="{B0E317D9-F446-3F55-0304-7470A6004CFB}"/>
              </a:ext>
            </a:extLst>
          </p:cNvPr>
          <p:cNvSpPr txBox="1">
            <a:spLocks noChangeArrowheads="1"/>
          </p:cNvSpPr>
          <p:nvPr/>
        </p:nvSpPr>
        <p:spPr bwMode="auto">
          <a:xfrm>
            <a:off x="212754" y="150743"/>
            <a:ext cx="11979246" cy="1079884"/>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The detectors are sophisticated cameras operating at 40 million frames per second</a:t>
            </a:r>
          </a:p>
        </p:txBody>
      </p:sp>
    </p:spTree>
    <p:extLst>
      <p:ext uri="{BB962C8B-B14F-4D97-AF65-F5344CB8AC3E}">
        <p14:creationId xmlns:p14="http://schemas.microsoft.com/office/powerpoint/2010/main" val="2998626410"/>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43B88-EF85-C6FB-6CA3-F2E08E3833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66F191-B4EA-48AB-5AD7-ECC80B169B6F}"/>
              </a:ext>
            </a:extLst>
          </p:cNvPr>
          <p:cNvSpPr>
            <a:spLocks noGrp="1"/>
          </p:cNvSpPr>
          <p:nvPr>
            <p:ph type="sldNum" sz="quarter" idx="4"/>
          </p:nvPr>
        </p:nvSpPr>
        <p:spPr/>
        <p:txBody>
          <a:bodyPr/>
          <a:lstStyle/>
          <a:p>
            <a:pPr>
              <a:defRPr/>
            </a:pPr>
            <a:fld id="{611C2F03-9E95-40C9-A99F-3C4F7EE8CF2A}" type="slidenum">
              <a:rPr lang="en-GB" smtClean="0"/>
              <a:pPr>
                <a:defRPr/>
              </a:pPr>
              <a:t>21</a:t>
            </a:fld>
            <a:endParaRPr lang="en-GB"/>
          </a:p>
        </p:txBody>
      </p:sp>
      <p:sp>
        <p:nvSpPr>
          <p:cNvPr id="4" name="Rectangle 3">
            <a:extLst>
              <a:ext uri="{FF2B5EF4-FFF2-40B4-BE49-F238E27FC236}">
                <a16:creationId xmlns:a16="http://schemas.microsoft.com/office/drawing/2014/main" id="{DDC2C920-A19F-A914-2830-0CAD041DFC02}"/>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TextBox 5">
            <a:extLst>
              <a:ext uri="{FF2B5EF4-FFF2-40B4-BE49-F238E27FC236}">
                <a16:creationId xmlns:a16="http://schemas.microsoft.com/office/drawing/2014/main" id="{1EF9DAE5-D63B-5EB8-CE76-333E581887FA}"/>
              </a:ext>
            </a:extLst>
          </p:cNvPr>
          <p:cNvSpPr txBox="1"/>
          <p:nvPr/>
        </p:nvSpPr>
        <p:spPr>
          <a:xfrm>
            <a:off x="7421829" y="6556511"/>
            <a:ext cx="3815468"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Higgs boson to 2e2µ plus a Z boson to 2µ candidate event</a:t>
            </a:r>
          </a:p>
        </p:txBody>
      </p:sp>
      <p:pic>
        <p:nvPicPr>
          <p:cNvPr id="11" name="Picture 10">
            <a:extLst>
              <a:ext uri="{FF2B5EF4-FFF2-40B4-BE49-F238E27FC236}">
                <a16:creationId xmlns:a16="http://schemas.microsoft.com/office/drawing/2014/main" id="{B3567814-D78E-A6AF-AC82-DE98F2B751A6}"/>
              </a:ext>
            </a:extLst>
          </p:cNvPr>
          <p:cNvPicPr>
            <a:picLocks noChangeAspect="1"/>
          </p:cNvPicPr>
          <p:nvPr/>
        </p:nvPicPr>
        <p:blipFill rotWithShape="1">
          <a:blip r:embed="rId2"/>
          <a:srcRect l="1069" t="4841" r="1728" b="6513"/>
          <a:stretch>
            <a:fillRect/>
          </a:stretch>
        </p:blipFill>
        <p:spPr>
          <a:xfrm>
            <a:off x="1034715" y="47573"/>
            <a:ext cx="10469027" cy="6810427"/>
          </a:xfrm>
          <a:prstGeom prst="rect">
            <a:avLst/>
          </a:prstGeom>
        </p:spPr>
      </p:pic>
      <p:pic>
        <p:nvPicPr>
          <p:cNvPr id="13" name="Picture 12">
            <a:extLst>
              <a:ext uri="{FF2B5EF4-FFF2-40B4-BE49-F238E27FC236}">
                <a16:creationId xmlns:a16="http://schemas.microsoft.com/office/drawing/2014/main" id="{D5A3AA0F-8F89-6899-5ADF-987040151DB1}"/>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10177369" y="327022"/>
            <a:ext cx="1717645" cy="748913"/>
          </a:xfrm>
          <a:prstGeom prst="rect">
            <a:avLst/>
          </a:prstGeom>
        </p:spPr>
      </p:pic>
      <p:sp>
        <p:nvSpPr>
          <p:cNvPr id="12" name="TextBox 11">
            <a:extLst>
              <a:ext uri="{FF2B5EF4-FFF2-40B4-BE49-F238E27FC236}">
                <a16:creationId xmlns:a16="http://schemas.microsoft.com/office/drawing/2014/main" id="{A34C31B6-39DC-C2D4-E58B-378DF34D4794}"/>
              </a:ext>
            </a:extLst>
          </p:cNvPr>
          <p:cNvSpPr txBox="1"/>
          <p:nvPr/>
        </p:nvSpPr>
        <p:spPr>
          <a:xfrm>
            <a:off x="114750" y="6530343"/>
            <a:ext cx="3249608"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Higgs boson to 4 muons candidat collision event</a:t>
            </a:r>
          </a:p>
        </p:txBody>
      </p:sp>
    </p:spTree>
    <p:extLst>
      <p:ext uri="{BB962C8B-B14F-4D97-AF65-F5344CB8AC3E}">
        <p14:creationId xmlns:p14="http://schemas.microsoft.com/office/powerpoint/2010/main" val="2449415616"/>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63F9B-5B0B-3C75-9E93-50ACFC76BB0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A5B8D9-492C-DB95-4ED2-72F6EB20B150}"/>
              </a:ext>
            </a:extLst>
          </p:cNvPr>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pic>
        <p:nvPicPr>
          <p:cNvPr id="15" name="Picture 14" descr="Higgs10: When spring 2012 turned to summer | CERN">
            <a:extLst>
              <a:ext uri="{FF2B5EF4-FFF2-40B4-BE49-F238E27FC236}">
                <a16:creationId xmlns:a16="http://schemas.microsoft.com/office/drawing/2014/main" id="{DB56346B-8A6A-AF1D-582B-13EB358EE3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 t="14908" r="-54" b="6807"/>
          <a:stretch>
            <a:fillRect/>
          </a:stretch>
        </p:blipFill>
        <p:spPr bwMode="auto">
          <a:xfrm>
            <a:off x="0" y="0"/>
            <a:ext cx="12377530" cy="691092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DE89DFE-74F4-A965-B9D2-6E851F16F04F}"/>
              </a:ext>
            </a:extLst>
          </p:cNvPr>
          <p:cNvSpPr txBox="1"/>
          <p:nvPr/>
        </p:nvSpPr>
        <p:spPr>
          <a:xfrm>
            <a:off x="17637" y="6604555"/>
            <a:ext cx="4104009" cy="261610"/>
          </a:xfrm>
          <a:prstGeom prst="rect">
            <a:avLst/>
          </a:prstGeom>
          <a:noFill/>
        </p:spPr>
        <p:txBody>
          <a:bodyPr wrap="none" rtlCol="0">
            <a:spAutoFit/>
          </a:bodyPr>
          <a:lstStyle/>
          <a:p>
            <a:pPr marL="0" algn="l">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Presentation of Higgs boson discovery at CERN on 4 July 2012</a:t>
            </a:r>
          </a:p>
        </p:txBody>
      </p:sp>
      <p:sp>
        <p:nvSpPr>
          <p:cNvPr id="17" name="Rectangle 16">
            <a:extLst>
              <a:ext uri="{FF2B5EF4-FFF2-40B4-BE49-F238E27FC236}">
                <a16:creationId xmlns:a16="http://schemas.microsoft.com/office/drawing/2014/main" id="{C0DEF28A-6837-9C79-9D09-DE1F01C8DAA4}"/>
              </a:ext>
            </a:extLst>
          </p:cNvPr>
          <p:cNvSpPr/>
          <p:nvPr/>
        </p:nvSpPr>
        <p:spPr>
          <a:xfrm>
            <a:off x="0" y="212036"/>
            <a:ext cx="6096000" cy="636104"/>
          </a:xfrm>
          <a:prstGeom prst="rect">
            <a:avLst/>
          </a:prstGeom>
          <a:solidFill>
            <a:srgbClr val="171912">
              <a:alpha val="36000"/>
            </a:srgbClr>
          </a:solidFill>
        </p:spPr>
        <p:txBody>
          <a:bodyPr wrap="square" rtlCol="0" anchor="ctr">
            <a:spAutoFit/>
          </a:bodyPr>
          <a:lstStyle/>
          <a:p>
            <a:pPr algn="l"/>
            <a:endParaRPr lang="en-GB" sz="1600" dirty="0">
              <a:latin typeface="Helvetica" pitchFamily="2" charset="0"/>
            </a:endParaRPr>
          </a:p>
        </p:txBody>
      </p:sp>
      <p:sp>
        <p:nvSpPr>
          <p:cNvPr id="16" name="TextBox 15">
            <a:extLst>
              <a:ext uri="{FF2B5EF4-FFF2-40B4-BE49-F238E27FC236}">
                <a16:creationId xmlns:a16="http://schemas.microsoft.com/office/drawing/2014/main" id="{74530558-D19B-79E6-DFC4-98BAAE4B8AF0}"/>
              </a:ext>
            </a:extLst>
          </p:cNvPr>
          <p:cNvSpPr txBox="1"/>
          <p:nvPr/>
        </p:nvSpPr>
        <p:spPr>
          <a:xfrm>
            <a:off x="214939" y="264651"/>
            <a:ext cx="5616018"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The Higgs boson is special</a:t>
            </a:r>
          </a:p>
        </p:txBody>
      </p:sp>
    </p:spTree>
    <p:extLst>
      <p:ext uri="{BB962C8B-B14F-4D97-AF65-F5344CB8AC3E}">
        <p14:creationId xmlns:p14="http://schemas.microsoft.com/office/powerpoint/2010/main" val="3591441067"/>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937F7-025B-ED50-B414-E0E157713CE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E9296D-B0FB-7D2B-7563-AD794F6A8BB0}"/>
              </a:ext>
            </a:extLst>
          </p:cNvPr>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pic>
        <p:nvPicPr>
          <p:cNvPr id="15" name="Picture 14" descr="Higgs10: When spring 2012 turned to summer | CERN">
            <a:extLst>
              <a:ext uri="{FF2B5EF4-FFF2-40B4-BE49-F238E27FC236}">
                <a16:creationId xmlns:a16="http://schemas.microsoft.com/office/drawing/2014/main" id="{C0697962-6A61-DDAA-ABE1-42A82C490A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 t="14908" r="-54" b="6807"/>
          <a:stretch>
            <a:fillRect/>
          </a:stretch>
        </p:blipFill>
        <p:spPr bwMode="auto">
          <a:xfrm>
            <a:off x="0" y="0"/>
            <a:ext cx="12377530" cy="6910923"/>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9F12012A-329F-EE25-FF6C-0514D3C1A39E}"/>
              </a:ext>
            </a:extLst>
          </p:cNvPr>
          <p:cNvSpPr/>
          <p:nvPr/>
        </p:nvSpPr>
        <p:spPr>
          <a:xfrm>
            <a:off x="0" y="212036"/>
            <a:ext cx="6096000" cy="636104"/>
          </a:xfrm>
          <a:prstGeom prst="rect">
            <a:avLst/>
          </a:prstGeom>
          <a:solidFill>
            <a:srgbClr val="171912">
              <a:alpha val="36000"/>
            </a:srgbClr>
          </a:solidFill>
        </p:spPr>
        <p:txBody>
          <a:bodyPr wrap="square" rtlCol="0" anchor="ctr">
            <a:spAutoFit/>
          </a:bodyPr>
          <a:lstStyle/>
          <a:p>
            <a:pPr algn="l"/>
            <a:endParaRPr lang="en-GB" sz="1600" dirty="0">
              <a:latin typeface="Helvetica" pitchFamily="2" charset="0"/>
            </a:endParaRPr>
          </a:p>
        </p:txBody>
      </p:sp>
      <p:sp>
        <p:nvSpPr>
          <p:cNvPr id="16" name="TextBox 15">
            <a:extLst>
              <a:ext uri="{FF2B5EF4-FFF2-40B4-BE49-F238E27FC236}">
                <a16:creationId xmlns:a16="http://schemas.microsoft.com/office/drawing/2014/main" id="{450ACD2C-3A5A-8290-F2F5-ECDCE4BA33C2}"/>
              </a:ext>
            </a:extLst>
          </p:cNvPr>
          <p:cNvSpPr txBox="1"/>
          <p:nvPr/>
        </p:nvSpPr>
        <p:spPr>
          <a:xfrm>
            <a:off x="214939" y="264651"/>
            <a:ext cx="5616018"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The Higgs boson is special</a:t>
            </a:r>
          </a:p>
        </p:txBody>
      </p:sp>
      <p:sp>
        <p:nvSpPr>
          <p:cNvPr id="5" name="Rounded Rectangle 4">
            <a:extLst>
              <a:ext uri="{FF2B5EF4-FFF2-40B4-BE49-F238E27FC236}">
                <a16:creationId xmlns:a16="http://schemas.microsoft.com/office/drawing/2014/main" id="{51595F7F-D327-3B24-5706-B8E1CA3A91B5}"/>
              </a:ext>
            </a:extLst>
          </p:cNvPr>
          <p:cNvSpPr/>
          <p:nvPr/>
        </p:nvSpPr>
        <p:spPr>
          <a:xfrm>
            <a:off x="6665843" y="1116301"/>
            <a:ext cx="5247861" cy="5538633"/>
          </a:xfrm>
          <a:prstGeom prst="roundRect">
            <a:avLst>
              <a:gd name="adj" fmla="val 758"/>
            </a:avLst>
          </a:prstGeom>
          <a:solidFill>
            <a:schemeClr val="bg1"/>
          </a:solidFill>
        </p:spPr>
        <p:txBody>
          <a:bodyPr wrap="none" rtlCol="0" anchor="ctr">
            <a:spAutoFit/>
          </a:bodyPr>
          <a:lstStyle/>
          <a:p>
            <a:pPr algn="l"/>
            <a:endParaRPr lang="en-GB" sz="1600" dirty="0">
              <a:latin typeface="Helvetica" pitchFamily="2" charset="0"/>
            </a:endParaRPr>
          </a:p>
        </p:txBody>
      </p:sp>
      <p:grpSp>
        <p:nvGrpSpPr>
          <p:cNvPr id="12" name="Group 11">
            <a:extLst>
              <a:ext uri="{FF2B5EF4-FFF2-40B4-BE49-F238E27FC236}">
                <a16:creationId xmlns:a16="http://schemas.microsoft.com/office/drawing/2014/main" id="{D95571BE-10B2-5274-AEB0-CC023AB3E450}"/>
              </a:ext>
            </a:extLst>
          </p:cNvPr>
          <p:cNvGrpSpPr/>
          <p:nvPr/>
        </p:nvGrpSpPr>
        <p:grpSpPr>
          <a:xfrm>
            <a:off x="374290" y="4664764"/>
            <a:ext cx="6030894" cy="1990169"/>
            <a:chOff x="374290" y="4449612"/>
            <a:chExt cx="6030894" cy="1990169"/>
          </a:xfrm>
        </p:grpSpPr>
        <p:sp>
          <p:nvSpPr>
            <p:cNvPr id="11" name="Rounded Rectangle 10">
              <a:extLst>
                <a:ext uri="{FF2B5EF4-FFF2-40B4-BE49-F238E27FC236}">
                  <a16:creationId xmlns:a16="http://schemas.microsoft.com/office/drawing/2014/main" id="{54313061-7327-93EF-7B6A-D9B11389D8BA}"/>
                </a:ext>
              </a:extLst>
            </p:cNvPr>
            <p:cNvSpPr/>
            <p:nvPr/>
          </p:nvSpPr>
          <p:spPr>
            <a:xfrm>
              <a:off x="374290" y="4449612"/>
              <a:ext cx="6030894" cy="1990169"/>
            </a:xfrm>
            <a:prstGeom prst="roundRect">
              <a:avLst>
                <a:gd name="adj" fmla="val 3912"/>
              </a:avLst>
            </a:prstGeom>
            <a:solidFill>
              <a:schemeClr val="bg1"/>
            </a:solidFill>
          </p:spPr>
          <p:txBody>
            <a:bodyPr wrap="square" rtlCol="0" anchor="ctr">
              <a:spAutoFit/>
            </a:bodyPr>
            <a:lstStyle/>
            <a:p>
              <a:pPr algn="l"/>
              <a:endParaRPr lang="en-GB" sz="1600" dirty="0">
                <a:latin typeface="Helvetica" pitchFamily="2" charset="0"/>
              </a:endParaRPr>
            </a:p>
          </p:txBody>
        </p:sp>
        <p:sp>
          <p:nvSpPr>
            <p:cNvPr id="9" name="TextBox 8">
              <a:extLst>
                <a:ext uri="{FF2B5EF4-FFF2-40B4-BE49-F238E27FC236}">
                  <a16:creationId xmlns:a16="http://schemas.microsoft.com/office/drawing/2014/main" id="{5DE0D68D-9A01-0824-A4FE-A12EC797DBB1}"/>
                </a:ext>
              </a:extLst>
            </p:cNvPr>
            <p:cNvSpPr txBox="1"/>
            <p:nvPr/>
          </p:nvSpPr>
          <p:spPr>
            <a:xfrm>
              <a:off x="610651" y="4568724"/>
              <a:ext cx="5701659" cy="1723549"/>
            </a:xfrm>
            <a:prstGeom prst="rect">
              <a:avLst/>
            </a:prstGeom>
            <a:noFill/>
          </p:spPr>
          <p:txBody>
            <a:bodyPr wrap="square" rtlCol="0">
              <a:spAutoFit/>
            </a:bodyPr>
            <a:lstStyle/>
            <a:p>
              <a:pPr algn="l">
                <a:spcBef>
                  <a:spcPts val="1200"/>
                </a:spcBef>
              </a:pPr>
              <a:r>
                <a:rPr lang="en-GB" sz="1600" dirty="0">
                  <a:latin typeface="Helvetica" pitchFamily="2" charset="0"/>
                  <a:ea typeface="Helvetica Light" charset="0"/>
                  <a:cs typeface="Helvetica Light" charset="0"/>
                  <a:sym typeface="Wingdings" pitchFamily="2" charset="2"/>
                </a:rPr>
                <a:t>Measurements at the LHC have confirmed the mass-dependent coupling strengths of the Higgs boson to elementary particles</a:t>
              </a:r>
            </a:p>
            <a:p>
              <a:pPr algn="l">
                <a:spcBef>
                  <a:spcPts val="1200"/>
                </a:spcBef>
              </a:pPr>
              <a:r>
                <a:rPr lang="en-GB" sz="1600" dirty="0">
                  <a:latin typeface="Helvetica" pitchFamily="2" charset="0"/>
                  <a:ea typeface="Helvetica Light" charset="0"/>
                  <a:cs typeface="Helvetica Light" charset="0"/>
                  <a:sym typeface="Wingdings" pitchFamily="2" charset="2"/>
                </a:rPr>
                <a:t>The Higgs mechanism is related to very deep and important questions. Its discovery enables an ambitious research programme to address them</a:t>
              </a:r>
            </a:p>
          </p:txBody>
        </p:sp>
      </p:grpSp>
      <p:pic>
        <p:nvPicPr>
          <p:cNvPr id="7" name="Picture 6">
            <a:extLst>
              <a:ext uri="{FF2B5EF4-FFF2-40B4-BE49-F238E27FC236}">
                <a16:creationId xmlns:a16="http://schemas.microsoft.com/office/drawing/2014/main" id="{C5629B06-FD53-D865-5EE5-5AF2B57124FB}"/>
              </a:ext>
            </a:extLst>
          </p:cNvPr>
          <p:cNvPicPr>
            <a:picLocks noChangeAspect="1"/>
          </p:cNvPicPr>
          <p:nvPr/>
        </p:nvPicPr>
        <p:blipFill>
          <a:blip r:embed="rId3"/>
          <a:srcRect l="6349" t="3844" r="7539" b="5040"/>
          <a:stretch>
            <a:fillRect/>
          </a:stretch>
        </p:blipFill>
        <p:spPr>
          <a:xfrm>
            <a:off x="6718851" y="1242000"/>
            <a:ext cx="5097107" cy="5257192"/>
          </a:xfrm>
          <a:prstGeom prst="rect">
            <a:avLst/>
          </a:prstGeom>
        </p:spPr>
      </p:pic>
    </p:spTree>
    <p:extLst>
      <p:ext uri="{BB962C8B-B14F-4D97-AF65-F5344CB8AC3E}">
        <p14:creationId xmlns:p14="http://schemas.microsoft.com/office/powerpoint/2010/main" val="1100779492"/>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8D1CE-0F0A-33E3-BE86-0CC46DB703BA}"/>
            </a:ext>
          </a:extLst>
        </p:cNvPr>
        <p:cNvGrpSpPr/>
        <p:nvPr/>
      </p:nvGrpSpPr>
      <p:grpSpPr>
        <a:xfrm>
          <a:off x="0" y="0"/>
          <a:ext cx="0" cy="0"/>
          <a:chOff x="0" y="0"/>
          <a:chExt cx="0" cy="0"/>
        </a:xfrm>
      </p:grpSpPr>
      <p:sp>
        <p:nvSpPr>
          <p:cNvPr id="9" name="Footer Placeholder 8">
            <a:extLst>
              <a:ext uri="{FF2B5EF4-FFF2-40B4-BE49-F238E27FC236}">
                <a16:creationId xmlns:a16="http://schemas.microsoft.com/office/drawing/2014/main" id="{8758344C-6BED-F953-91C1-42A81E3AECF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1" u="none" strike="noStrike" kern="1200" cap="none" spc="0" normalizeH="0" baseline="0" noProof="0">
                <a:ln>
                  <a:noFill/>
                </a:ln>
                <a:solidFill>
                  <a:srgbClr val="0033A0"/>
                </a:solidFill>
                <a:effectLst/>
                <a:uLnTx/>
                <a:uFillTx/>
                <a:latin typeface="Arial" panose="020B0604020202020204"/>
                <a:ea typeface="+mn-ea"/>
                <a:cs typeface="+mn-cs"/>
              </a:rPr>
              <a:t>Presentation - United Kingdom of Great Britain and Northern Ireland</a:t>
            </a:r>
          </a:p>
        </p:txBody>
      </p:sp>
      <p:sp>
        <p:nvSpPr>
          <p:cNvPr id="7" name="Rectangle 6">
            <a:extLst>
              <a:ext uri="{FF2B5EF4-FFF2-40B4-BE49-F238E27FC236}">
                <a16:creationId xmlns:a16="http://schemas.microsoft.com/office/drawing/2014/main" id="{C3F385DA-499A-63DD-761B-690249B1B632}"/>
              </a:ext>
            </a:extLst>
          </p:cNvPr>
          <p:cNvSpPr/>
          <p:nvPr/>
        </p:nvSpPr>
        <p:spPr>
          <a:xfrm>
            <a:off x="8229601" y="-6626"/>
            <a:ext cx="3962398" cy="6879910"/>
          </a:xfrm>
          <a:prstGeom prst="rect">
            <a:avLst/>
          </a:prstGeom>
          <a:solidFill>
            <a:srgbClr val="002A4D">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57A6"/>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692167E0-E179-2483-12AE-30A7D69A3E96}"/>
              </a:ext>
            </a:extLst>
          </p:cNvPr>
          <p:cNvSpPr txBox="1"/>
          <p:nvPr/>
        </p:nvSpPr>
        <p:spPr>
          <a:xfrm>
            <a:off x="8612008" y="1950994"/>
            <a:ext cx="3461430" cy="45345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The HL-LHC will use new technologies to provide </a:t>
            </a:r>
            <a:br>
              <a:rPr kumimoji="0" lang="en-US" sz="1800" b="0" i="0" u="none" strike="noStrike" kern="1200" cap="none" spc="0" normalizeH="0" baseline="0" noProof="0" dirty="0">
                <a:ln>
                  <a:noFill/>
                </a:ln>
                <a:solidFill>
                  <a:srgbClr val="FFFFFF"/>
                </a:solidFill>
                <a:effectLst/>
                <a:uLnTx/>
                <a:uFillTx/>
                <a:latin typeface="Helvetica" pitchFamily="2" charset="0"/>
              </a:rPr>
            </a:br>
            <a:r>
              <a:rPr kumimoji="0" lang="en-US" sz="1800" b="0" i="0" u="none" strike="noStrike" kern="1200" cap="none" spc="0" normalizeH="0" baseline="0" noProof="0" dirty="0">
                <a:ln>
                  <a:noFill/>
                </a:ln>
                <a:solidFill>
                  <a:srgbClr val="FFFFFF"/>
                </a:solidFill>
                <a:effectLst/>
                <a:uLnTx/>
                <a:uFillTx/>
                <a:latin typeface="Helvetica" pitchFamily="2" charset="0"/>
              </a:rPr>
              <a:t>10 times more collisions </a:t>
            </a:r>
            <a:br>
              <a:rPr kumimoji="0" lang="en-US" sz="1800" b="0" i="0" u="none" strike="noStrike" kern="1200" cap="none" spc="0" normalizeH="0" baseline="0" noProof="0" dirty="0">
                <a:ln>
                  <a:noFill/>
                </a:ln>
                <a:solidFill>
                  <a:srgbClr val="FFFFFF"/>
                </a:solidFill>
                <a:effectLst/>
                <a:uLnTx/>
                <a:uFillTx/>
                <a:latin typeface="Helvetica" pitchFamily="2" charset="0"/>
              </a:rPr>
            </a:br>
            <a:r>
              <a:rPr kumimoji="0" lang="en-US" sz="1800" b="0" i="0" u="none" strike="noStrike" kern="1200" cap="none" spc="0" normalizeH="0" baseline="0" noProof="0" dirty="0">
                <a:ln>
                  <a:noFill/>
                </a:ln>
                <a:solidFill>
                  <a:srgbClr val="FFFFFF"/>
                </a:solidFill>
                <a:effectLst/>
                <a:uLnTx/>
                <a:uFillTx/>
                <a:latin typeface="Helvetica" pitchFamily="2" charset="0"/>
              </a:rPr>
              <a:t>than the LHC</a:t>
            </a: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We are also upgrading the detectors</a:t>
            </a: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It will give access to rare phenomena, greater precision and discovery potential</a:t>
            </a:r>
            <a:endParaRPr kumimoji="0" lang="en-US" sz="1800" b="0" i="0" u="none" strike="noStrike" kern="1200" cap="none" spc="0" normalizeH="0" baseline="0" noProof="0" dirty="0">
              <a:ln>
                <a:noFill/>
              </a:ln>
              <a:solidFill>
                <a:srgbClr val="FFFFFF"/>
              </a:solidFill>
              <a:effectLst/>
              <a:uLnTx/>
              <a:uFillTx/>
              <a:latin typeface="Helvetica" pitchFamily="2" charset="0"/>
              <a:ea typeface="Arial" charset="0"/>
              <a:cs typeface="Arial" charset="0"/>
            </a:endParaRPr>
          </a:p>
          <a:p>
            <a:pPr marL="342900" marR="0" lvl="0" indent="-342900" algn="l" defTabSz="914400" rtl="0" eaLnBrk="1" fontAlgn="auto" latinLnBrk="0" hangingPunct="1">
              <a:lnSpc>
                <a:spcPct val="100000"/>
              </a:lnSpc>
              <a:spcBef>
                <a:spcPts val="600"/>
              </a:spcBef>
              <a:spcAft>
                <a:spcPts val="800"/>
              </a:spcAft>
              <a:buClrTx/>
              <a:buSzPct val="100000"/>
              <a:buFont typeface="Arial" charset="0"/>
              <a:buChar char="•"/>
              <a:tabLst/>
              <a:defRPr/>
            </a:pPr>
            <a:r>
              <a:rPr kumimoji="0" lang="en-US" sz="1800" b="0" i="0" u="none" strike="noStrike" kern="1200" cap="none" spc="0" normalizeH="0" baseline="0" noProof="0" dirty="0">
                <a:ln>
                  <a:noFill/>
                </a:ln>
                <a:solidFill>
                  <a:srgbClr val="FFFFFF"/>
                </a:solidFill>
                <a:effectLst/>
                <a:uLnTx/>
                <a:uFillTx/>
                <a:latin typeface="Helvetica" pitchFamily="2" charset="0"/>
                <a:ea typeface="Arial" charset="0"/>
                <a:cs typeface="Arial" charset="0"/>
              </a:rPr>
              <a:t>It will start operating in 2030 and run until 2041</a:t>
            </a:r>
          </a:p>
          <a:p>
            <a:pPr marL="342900" marR="0" lvl="0" indent="-342900" algn="l" defTabSz="914400" rtl="0" eaLnBrk="1" fontAlgn="auto" latinLnBrk="0" hangingPunct="1">
              <a:lnSpc>
                <a:spcPct val="100000"/>
              </a:lnSpc>
              <a:spcBef>
                <a:spcPts val="600"/>
              </a:spcBef>
              <a:spcAft>
                <a:spcPts val="800"/>
              </a:spcAft>
              <a:buClrTx/>
              <a:buSzPct val="100000"/>
              <a:buFont typeface="Arial" charset="0"/>
              <a:buChar char="•"/>
              <a:tabLst/>
              <a:defRPr/>
            </a:pPr>
            <a:r>
              <a:rPr kumimoji="0" lang="en-US" sz="1800" b="1" i="0" u="none" strike="noStrike" kern="1200" cap="none" spc="0" normalizeH="0" baseline="0" noProof="0" dirty="0">
                <a:ln>
                  <a:noFill/>
                </a:ln>
                <a:solidFill>
                  <a:srgbClr val="FFFFFF"/>
                </a:solidFill>
                <a:effectLst/>
                <a:uLnTx/>
                <a:uFillTx/>
                <a:latin typeface="Helvetica" pitchFamily="2" charset="0"/>
                <a:ea typeface="Arial" charset="0"/>
                <a:cs typeface="Arial" charset="0"/>
              </a:rPr>
              <a:t>Largest project at CERN for almost 20 years</a:t>
            </a:r>
            <a:endParaRPr kumimoji="0" lang="fr-FR" sz="1800" b="1" i="0" u="none" strike="noStrike" kern="1200" cap="none" spc="0" normalizeH="0" baseline="0" noProof="0" dirty="0">
              <a:ln>
                <a:noFill/>
              </a:ln>
              <a:solidFill>
                <a:srgbClr val="FFFFFF"/>
              </a:solidFill>
              <a:effectLst/>
              <a:uLnTx/>
              <a:uFillTx/>
              <a:latin typeface="Helvetica" pitchFamily="2" charset="0"/>
              <a:ea typeface="Arial" charset="0"/>
              <a:cs typeface="Arial" charset="0"/>
            </a:endParaRPr>
          </a:p>
        </p:txBody>
      </p:sp>
      <p:pic>
        <p:nvPicPr>
          <p:cNvPr id="11" name="Picture 10">
            <a:extLst>
              <a:ext uri="{FF2B5EF4-FFF2-40B4-BE49-F238E27FC236}">
                <a16:creationId xmlns:a16="http://schemas.microsoft.com/office/drawing/2014/main" id="{8127531D-C294-9EB7-8A79-A4254C9148DF}"/>
              </a:ext>
            </a:extLst>
          </p:cNvPr>
          <p:cNvPicPr>
            <a:picLocks noChangeAspect="1"/>
          </p:cNvPicPr>
          <p:nvPr/>
        </p:nvPicPr>
        <p:blipFill>
          <a:blip r:embed="rId3"/>
          <a:stretch>
            <a:fillRect/>
          </a:stretch>
        </p:blipFill>
        <p:spPr>
          <a:xfrm>
            <a:off x="0" y="5075570"/>
            <a:ext cx="5098142" cy="1810966"/>
          </a:xfrm>
          <a:prstGeom prst="rect">
            <a:avLst/>
          </a:prstGeom>
        </p:spPr>
      </p:pic>
      <p:pic>
        <p:nvPicPr>
          <p:cNvPr id="12" name="Picture 11">
            <a:extLst>
              <a:ext uri="{FF2B5EF4-FFF2-40B4-BE49-F238E27FC236}">
                <a16:creationId xmlns:a16="http://schemas.microsoft.com/office/drawing/2014/main" id="{335E58D8-2CAE-9EE3-F29D-5CB73947FC55}"/>
              </a:ext>
            </a:extLst>
          </p:cNvPr>
          <p:cNvPicPr>
            <a:picLocks noChangeAspect="1"/>
          </p:cNvPicPr>
          <p:nvPr/>
        </p:nvPicPr>
        <p:blipFill rotWithShape="1">
          <a:blip r:embed="rId4"/>
          <a:srcRect l="12693" r="15340"/>
          <a:stretch/>
        </p:blipFill>
        <p:spPr>
          <a:xfrm>
            <a:off x="5906241" y="5084706"/>
            <a:ext cx="2339911" cy="1819405"/>
          </a:xfrm>
          <a:prstGeom prst="rect">
            <a:avLst/>
          </a:prstGeom>
        </p:spPr>
      </p:pic>
      <p:pic>
        <p:nvPicPr>
          <p:cNvPr id="13" name="Picture 12">
            <a:extLst>
              <a:ext uri="{FF2B5EF4-FFF2-40B4-BE49-F238E27FC236}">
                <a16:creationId xmlns:a16="http://schemas.microsoft.com/office/drawing/2014/main" id="{266F1E10-2C71-FB17-E57B-1A2FA7817023}"/>
              </a:ext>
            </a:extLst>
          </p:cNvPr>
          <p:cNvPicPr>
            <a:picLocks noChangeAspect="1"/>
          </p:cNvPicPr>
          <p:nvPr/>
        </p:nvPicPr>
        <p:blipFill>
          <a:blip r:embed="rId5"/>
          <a:stretch>
            <a:fillRect/>
          </a:stretch>
        </p:blipFill>
        <p:spPr>
          <a:xfrm>
            <a:off x="4791372" y="5084706"/>
            <a:ext cx="1130950" cy="1813602"/>
          </a:xfrm>
          <a:prstGeom prst="rect">
            <a:avLst/>
          </a:prstGeom>
        </p:spPr>
      </p:pic>
      <p:sp>
        <p:nvSpPr>
          <p:cNvPr id="17" name="TextBox 16">
            <a:extLst>
              <a:ext uri="{FF2B5EF4-FFF2-40B4-BE49-F238E27FC236}">
                <a16:creationId xmlns:a16="http://schemas.microsoft.com/office/drawing/2014/main" id="{44C26B1A-8B2D-D81D-9BD6-F439F464F18D}"/>
              </a:ext>
            </a:extLst>
          </p:cNvPr>
          <p:cNvSpPr txBox="1"/>
          <p:nvPr/>
        </p:nvSpPr>
        <p:spPr>
          <a:xfrm>
            <a:off x="8612008" y="283942"/>
            <a:ext cx="3725260" cy="1384995"/>
          </a:xfrm>
          <a:prstGeom prst="rect">
            <a:avLst/>
          </a:prstGeom>
          <a:noFill/>
        </p:spPr>
        <p:txBody>
          <a:bodyPr wrap="square" rtlCol="0">
            <a:spAutoFit/>
          </a:bodyPr>
          <a:lstStyle/>
          <a:p>
            <a:r>
              <a:rPr lang="en-GB" sz="2800" b="1" dirty="0">
                <a:solidFill>
                  <a:schemeClr val="bg1"/>
                </a:solidFill>
                <a:latin typeface="Helvetica" pitchFamily="2" charset="0"/>
              </a:rPr>
              <a:t>Upgrade to the </a:t>
            </a:r>
            <a:br>
              <a:rPr lang="en-GB" sz="2800" b="1" dirty="0">
                <a:solidFill>
                  <a:schemeClr val="bg1"/>
                </a:solidFill>
                <a:latin typeface="Helvetica" pitchFamily="2" charset="0"/>
              </a:rPr>
            </a:br>
            <a:r>
              <a:rPr lang="en-GB" sz="2800" b="1" dirty="0">
                <a:solidFill>
                  <a:schemeClr val="bg1"/>
                </a:solidFill>
                <a:latin typeface="Helvetica" pitchFamily="2" charset="0"/>
              </a:rPr>
              <a:t>High-Luminosity LHC is under way</a:t>
            </a:r>
          </a:p>
        </p:txBody>
      </p:sp>
      <p:pic>
        <p:nvPicPr>
          <p:cNvPr id="4" name="Picture 3">
            <a:extLst>
              <a:ext uri="{FF2B5EF4-FFF2-40B4-BE49-F238E27FC236}">
                <a16:creationId xmlns:a16="http://schemas.microsoft.com/office/drawing/2014/main" id="{7BC13628-5570-52EB-67C0-9BE1C5FCF82E}"/>
              </a:ext>
            </a:extLst>
          </p:cNvPr>
          <p:cNvPicPr>
            <a:picLocks noChangeAspect="1"/>
          </p:cNvPicPr>
          <p:nvPr/>
        </p:nvPicPr>
        <p:blipFill>
          <a:blip r:embed="rId6"/>
          <a:srcRect b="6692"/>
          <a:stretch>
            <a:fillRect/>
          </a:stretch>
        </p:blipFill>
        <p:spPr>
          <a:xfrm>
            <a:off x="0" y="0"/>
            <a:ext cx="8246152" cy="5084706"/>
          </a:xfrm>
          <a:prstGeom prst="rect">
            <a:avLst/>
          </a:prstGeom>
        </p:spPr>
      </p:pic>
      <p:cxnSp>
        <p:nvCxnSpPr>
          <p:cNvPr id="15" name="Straight Connector 14">
            <a:extLst>
              <a:ext uri="{FF2B5EF4-FFF2-40B4-BE49-F238E27FC236}">
                <a16:creationId xmlns:a16="http://schemas.microsoft.com/office/drawing/2014/main" id="{45D601F1-A47C-9B6B-457F-330613BEC84E}"/>
              </a:ext>
            </a:extLst>
          </p:cNvPr>
          <p:cNvCxnSpPr/>
          <p:nvPr/>
        </p:nvCxnSpPr>
        <p:spPr>
          <a:xfrm>
            <a:off x="0" y="5075570"/>
            <a:ext cx="8229601" cy="913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780385"/>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75C20-1F11-4BD2-CD7C-F9563DE0439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62D3637-AB6F-178B-F1E8-0D142BD4BD3C}"/>
              </a:ext>
            </a:extLst>
          </p:cNvPr>
          <p:cNvSpPr>
            <a:spLocks noGrp="1"/>
          </p:cNvSpPr>
          <p:nvPr>
            <p:ph type="title"/>
          </p:nvPr>
        </p:nvSpPr>
        <p:spPr>
          <a:xfrm>
            <a:off x="645372" y="657278"/>
            <a:ext cx="10800000" cy="1116849"/>
          </a:xfrm>
        </p:spPr>
        <p:txBody>
          <a:bodyPr>
            <a:normAutofit/>
          </a:bodyPr>
          <a:lstStyle/>
          <a:p>
            <a:r>
              <a:rPr lang="en-US" sz="3200" b="1" dirty="0">
                <a:solidFill>
                  <a:srgbClr val="0052A4"/>
                </a:solidFill>
                <a:latin typeface="Helvetica" pitchFamily="2" charset="0"/>
              </a:rPr>
              <a:t>CERN’s technological innovations have </a:t>
            </a:r>
            <a:br>
              <a:rPr lang="en-US" sz="3200" b="1" dirty="0">
                <a:solidFill>
                  <a:srgbClr val="0052A4"/>
                </a:solidFill>
                <a:latin typeface="Helvetica" pitchFamily="2" charset="0"/>
              </a:rPr>
            </a:br>
            <a:r>
              <a:rPr lang="en-US" sz="3200" b="1" dirty="0">
                <a:solidFill>
                  <a:srgbClr val="0052A4"/>
                </a:solidFill>
                <a:latin typeface="Helvetica" pitchFamily="2" charset="0"/>
              </a:rPr>
              <a:t>an important impact on society</a:t>
            </a:r>
          </a:p>
        </p:txBody>
      </p:sp>
      <p:pic>
        <p:nvPicPr>
          <p:cNvPr id="10" name="Picture Placeholder 9">
            <a:extLst>
              <a:ext uri="{FF2B5EF4-FFF2-40B4-BE49-F238E27FC236}">
                <a16:creationId xmlns:a16="http://schemas.microsoft.com/office/drawing/2014/main" id="{0DD42EB0-1880-FEB8-6589-8D613FDD70F9}"/>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a:stretch>
            <a:fillRect/>
          </a:stretch>
        </p:blipFill>
        <p:spPr>
          <a:xfrm>
            <a:off x="697984" y="2015592"/>
            <a:ext cx="2605088" cy="2062162"/>
          </a:xfrm>
        </p:spPr>
      </p:pic>
      <p:sp>
        <p:nvSpPr>
          <p:cNvPr id="14" name="ZoneTexte 25">
            <a:extLst>
              <a:ext uri="{FF2B5EF4-FFF2-40B4-BE49-F238E27FC236}">
                <a16:creationId xmlns:a16="http://schemas.microsoft.com/office/drawing/2014/main" id="{42EFB4E9-01F0-B4B9-A842-F392D9B477DB}"/>
              </a:ext>
            </a:extLst>
          </p:cNvPr>
          <p:cNvSpPr txBox="1"/>
          <p:nvPr/>
        </p:nvSpPr>
        <p:spPr>
          <a:xfrm>
            <a:off x="697984" y="4064241"/>
            <a:ext cx="2605088" cy="2092271"/>
          </a:xfrm>
          <a:prstGeom prst="rect">
            <a:avLst/>
          </a:prstGeom>
          <a:solidFill>
            <a:srgbClr val="0052A4"/>
          </a:solid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Accelerator technologies for cancer radiotherapy with protons, ions and electrons</a:t>
            </a:r>
            <a:endParaRPr kumimoji="0" lang="en-US" sz="1800" b="0" i="0" u="none" strike="noStrike" kern="1200" cap="none" spc="0" normalizeH="0" baseline="0" noProof="0" dirty="0">
              <a:ln>
                <a:noFill/>
              </a:ln>
              <a:solidFill>
                <a:srgbClr val="FFFFFF"/>
              </a:solidFill>
              <a:effectLst/>
              <a:uLnTx/>
              <a:uFillTx/>
              <a:latin typeface="Helvetica" pitchFamily="2" charset="0"/>
              <a:ea typeface="Arial" charset="0"/>
              <a:cs typeface="Arial" charset="0"/>
            </a:endParaRPr>
          </a:p>
        </p:txBody>
      </p:sp>
      <p:sp>
        <p:nvSpPr>
          <p:cNvPr id="15" name="ZoneTexte 25">
            <a:extLst>
              <a:ext uri="{FF2B5EF4-FFF2-40B4-BE49-F238E27FC236}">
                <a16:creationId xmlns:a16="http://schemas.microsoft.com/office/drawing/2014/main" id="{7F7F1256-4416-F8D8-5F61-E439CB22D3EB}"/>
              </a:ext>
            </a:extLst>
          </p:cNvPr>
          <p:cNvSpPr txBox="1"/>
          <p:nvPr/>
        </p:nvSpPr>
        <p:spPr>
          <a:xfrm>
            <a:off x="6159500" y="4069805"/>
            <a:ext cx="2605088" cy="2086707"/>
          </a:xfrm>
          <a:prstGeom prst="rect">
            <a:avLst/>
          </a:prstGeom>
          <a:solidFill>
            <a:srgbClr val="0052A4"/>
          </a:solid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Developing and testing superconducting power distribution for low-emission aviation</a:t>
            </a:r>
            <a:endParaRPr kumimoji="0" lang="en-US" sz="1800" b="0" i="0" u="none" strike="noStrike" kern="1200" cap="none" spc="0" normalizeH="0" baseline="0" noProof="0" dirty="0">
              <a:ln>
                <a:noFill/>
              </a:ln>
              <a:solidFill>
                <a:srgbClr val="FFFFFF"/>
              </a:solidFill>
              <a:effectLst/>
              <a:uLnTx/>
              <a:uFillTx/>
              <a:latin typeface="Helvetica" pitchFamily="2" charset="0"/>
              <a:ea typeface="Arial" charset="0"/>
              <a:cs typeface="Arial" charset="0"/>
            </a:endParaRPr>
          </a:p>
        </p:txBody>
      </p:sp>
      <p:sp>
        <p:nvSpPr>
          <p:cNvPr id="6" name="TextBox 5">
            <a:extLst>
              <a:ext uri="{FF2B5EF4-FFF2-40B4-BE49-F238E27FC236}">
                <a16:creationId xmlns:a16="http://schemas.microsoft.com/office/drawing/2014/main" id="{6ECBCF4D-74D3-1219-764B-46FC3D68A14F}"/>
              </a:ext>
            </a:extLst>
          </p:cNvPr>
          <p:cNvSpPr txBox="1"/>
          <p:nvPr/>
        </p:nvSpPr>
        <p:spPr>
          <a:xfrm>
            <a:off x="2939013" y="3920392"/>
            <a:ext cx="420766" cy="153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srgbClr val="FFFFFF"/>
                </a:solidFill>
                <a:effectLst/>
                <a:uLnTx/>
                <a:uFillTx/>
                <a:latin typeface="Arial" panose="020B0604020202020204"/>
                <a:ea typeface="+mn-ea"/>
                <a:cs typeface="+mn-cs"/>
              </a:rPr>
              <a:t>© CNAO</a:t>
            </a:r>
          </a:p>
        </p:txBody>
      </p:sp>
      <p:sp>
        <p:nvSpPr>
          <p:cNvPr id="23" name="ZoneTexte 25">
            <a:extLst>
              <a:ext uri="{FF2B5EF4-FFF2-40B4-BE49-F238E27FC236}">
                <a16:creationId xmlns:a16="http://schemas.microsoft.com/office/drawing/2014/main" id="{CF842EC9-604F-D29C-70F4-62AC3B4EDAAE}"/>
              </a:ext>
            </a:extLst>
          </p:cNvPr>
          <p:cNvSpPr txBox="1"/>
          <p:nvPr/>
        </p:nvSpPr>
        <p:spPr>
          <a:xfrm>
            <a:off x="3425126" y="2015592"/>
            <a:ext cx="2606400" cy="2062162"/>
          </a:xfrm>
          <a:prstGeom prst="rect">
            <a:avLst/>
          </a:prstGeom>
          <a:solidFill>
            <a:srgbClr val="0052A4"/>
          </a:solid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Pixel detector technologies for </a:t>
            </a:r>
            <a:br>
              <a:rPr kumimoji="0" lang="en-US" sz="1800" b="0" i="0" u="none" strike="noStrike" kern="1200" cap="none" spc="0" normalizeH="0" baseline="0" noProof="0" dirty="0">
                <a:ln>
                  <a:noFill/>
                </a:ln>
                <a:solidFill>
                  <a:srgbClr val="FFFFFF"/>
                </a:solidFill>
                <a:effectLst/>
                <a:uLnTx/>
                <a:uFillTx/>
                <a:latin typeface="Helvetica" pitchFamily="2" charset="0"/>
              </a:rPr>
            </a:br>
            <a:r>
              <a:rPr kumimoji="0" lang="en-US" sz="1800" b="0" i="0" u="none" strike="noStrike" kern="1200" cap="none" spc="0" normalizeH="0" baseline="0" noProof="0" dirty="0">
                <a:ln>
                  <a:noFill/>
                </a:ln>
                <a:solidFill>
                  <a:srgbClr val="FFFFFF"/>
                </a:solidFill>
                <a:effectLst/>
                <a:uLnTx/>
                <a:uFillTx/>
                <a:latin typeface="Helvetica" pitchFamily="2" charset="0"/>
              </a:rPr>
              <a:t>high-resolution 3D </a:t>
            </a:r>
            <a:r>
              <a:rPr kumimoji="0" lang="en-US" sz="1800" b="0" i="0" u="none" strike="noStrike" kern="1200" cap="none" spc="0" normalizeH="0" baseline="0" noProof="0" dirty="0" err="1">
                <a:ln>
                  <a:noFill/>
                </a:ln>
                <a:solidFill>
                  <a:srgbClr val="FFFFFF"/>
                </a:solidFill>
                <a:effectLst/>
                <a:uLnTx/>
                <a:uFillTx/>
                <a:latin typeface="Helvetica" pitchFamily="2" charset="0"/>
              </a:rPr>
              <a:t>colour</a:t>
            </a:r>
            <a:r>
              <a:rPr kumimoji="0" lang="en-US" sz="1800" b="0" i="0" u="none" strike="noStrike" kern="1200" cap="none" spc="0" normalizeH="0" baseline="0" noProof="0" dirty="0">
                <a:ln>
                  <a:noFill/>
                </a:ln>
                <a:solidFill>
                  <a:srgbClr val="FFFFFF"/>
                </a:solidFill>
                <a:effectLst/>
                <a:uLnTx/>
                <a:uFillTx/>
                <a:latin typeface="Helvetica" pitchFamily="2" charset="0"/>
              </a:rPr>
              <a:t> X-ray imaging</a:t>
            </a:r>
            <a:endParaRPr kumimoji="0" lang="en-US" sz="1800" b="0" i="0" u="none" strike="noStrike" kern="1200" cap="none" spc="0" normalizeH="0" baseline="0" noProof="0" dirty="0">
              <a:ln>
                <a:noFill/>
              </a:ln>
              <a:solidFill>
                <a:srgbClr val="FFFFFF"/>
              </a:solidFill>
              <a:effectLst/>
              <a:uLnTx/>
              <a:uFillTx/>
              <a:latin typeface="Helvetica" pitchFamily="2" charset="0"/>
              <a:ea typeface="Arial" charset="0"/>
              <a:cs typeface="Arial" charset="0"/>
            </a:endParaRPr>
          </a:p>
        </p:txBody>
      </p:sp>
      <p:sp>
        <p:nvSpPr>
          <p:cNvPr id="16" name="TextBox 15">
            <a:extLst>
              <a:ext uri="{FF2B5EF4-FFF2-40B4-BE49-F238E27FC236}">
                <a16:creationId xmlns:a16="http://schemas.microsoft.com/office/drawing/2014/main" id="{D1874204-84F6-BB41-E021-C16F86B73893}"/>
              </a:ext>
            </a:extLst>
          </p:cNvPr>
          <p:cNvSpPr txBox="1"/>
          <p:nvPr/>
        </p:nvSpPr>
        <p:spPr>
          <a:xfrm>
            <a:off x="5369156" y="4049568"/>
            <a:ext cx="760822" cy="153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srgbClr val="FFFFFF"/>
                </a:solidFill>
                <a:effectLst/>
                <a:uLnTx/>
                <a:uFillTx/>
                <a:latin typeface="Arial" panose="020B0604020202020204"/>
                <a:ea typeface="+mn-ea"/>
                <a:cs typeface="+mn-cs"/>
              </a:rPr>
              <a:t>© ENVISION / ENLIGHT</a:t>
            </a:r>
          </a:p>
        </p:txBody>
      </p:sp>
      <p:sp>
        <p:nvSpPr>
          <p:cNvPr id="21" name="TextBox 20">
            <a:extLst>
              <a:ext uri="{FF2B5EF4-FFF2-40B4-BE49-F238E27FC236}">
                <a16:creationId xmlns:a16="http://schemas.microsoft.com/office/drawing/2014/main" id="{45DC9373-08A9-7FBC-3D60-54F78F6612D1}"/>
              </a:ext>
            </a:extLst>
          </p:cNvPr>
          <p:cNvSpPr txBox="1"/>
          <p:nvPr/>
        </p:nvSpPr>
        <p:spPr>
          <a:xfrm>
            <a:off x="8134184" y="3908009"/>
            <a:ext cx="683812" cy="153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srgbClr val="FFFFFF"/>
                </a:solidFill>
                <a:effectLst/>
                <a:uLnTx/>
                <a:uFillTx/>
                <a:latin typeface="Arial" panose="020B0604020202020204"/>
                <a:ea typeface="+mn-ea"/>
                <a:cs typeface="+mn-cs"/>
              </a:rPr>
              <a:t>© MARS Bioimaging </a:t>
            </a:r>
          </a:p>
        </p:txBody>
      </p:sp>
      <p:pic>
        <p:nvPicPr>
          <p:cNvPr id="20" name="Picture Placeholder 19" descr="A close-up of a tooth&#10;&#10;AI-generated content may be incorrect.">
            <a:extLst>
              <a:ext uri="{FF2B5EF4-FFF2-40B4-BE49-F238E27FC236}">
                <a16:creationId xmlns:a16="http://schemas.microsoft.com/office/drawing/2014/main" id="{EDFD0990-5B65-893A-D6C0-AE1603FEB8D9}"/>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t="-2426"/>
          <a:stretch/>
        </p:blipFill>
        <p:spPr>
          <a:xfrm>
            <a:off x="3425126" y="4071357"/>
            <a:ext cx="2603500" cy="2078038"/>
          </a:xfrm>
          <a:solidFill>
            <a:srgbClr val="000000"/>
          </a:solidFill>
        </p:spPr>
      </p:pic>
      <p:pic>
        <p:nvPicPr>
          <p:cNvPr id="27" name="Picture Placeholder 26">
            <a:extLst>
              <a:ext uri="{FF2B5EF4-FFF2-40B4-BE49-F238E27FC236}">
                <a16:creationId xmlns:a16="http://schemas.microsoft.com/office/drawing/2014/main" id="{DB6D6D23-15C8-924E-318C-5119B2C0E558}"/>
              </a:ext>
            </a:extLst>
          </p:cNvPr>
          <p:cNvPicPr>
            <a:picLocks noGrp="1"/>
          </p:cNvPicPr>
          <p:nvPr>
            <p:ph type="pic" sz="quarter" idx="15"/>
          </p:nvPr>
        </p:nvPicPr>
        <p:blipFill>
          <a:blip r:embed="rId5">
            <a:extLst>
              <a:ext uri="{BEBA8EAE-BF5A-486C-A8C5-ECC9F3942E4B}">
                <a14:imgProps xmlns:a14="http://schemas.microsoft.com/office/drawing/2010/main">
                  <a14:imgLayer r:embed="rId6">
                    <a14:imgEffect>
                      <a14:brightnessContrast bright="20000"/>
                    </a14:imgEffect>
                  </a14:imgLayer>
                </a14:imgProps>
              </a:ext>
            </a:extLst>
          </a:blip>
          <a:srcRect/>
          <a:stretch/>
        </p:blipFill>
        <p:spPr>
          <a:xfrm>
            <a:off x="6159500" y="2007642"/>
            <a:ext cx="2604737" cy="2062163"/>
          </a:xfrm>
        </p:spPr>
      </p:pic>
      <p:sp>
        <p:nvSpPr>
          <p:cNvPr id="7" name="TextBox 6">
            <a:extLst>
              <a:ext uri="{FF2B5EF4-FFF2-40B4-BE49-F238E27FC236}">
                <a16:creationId xmlns:a16="http://schemas.microsoft.com/office/drawing/2014/main" id="{199D8BFF-702B-4314-8E55-D4C18CE539CE}"/>
              </a:ext>
            </a:extLst>
          </p:cNvPr>
          <p:cNvSpPr txBox="1"/>
          <p:nvPr/>
        </p:nvSpPr>
        <p:spPr>
          <a:xfrm>
            <a:off x="5415455" y="5995507"/>
            <a:ext cx="683812" cy="153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srgbClr val="FFFFFF"/>
                </a:solidFill>
                <a:effectLst/>
                <a:uLnTx/>
                <a:uFillTx/>
                <a:latin typeface="Arial" panose="020B0604020202020204"/>
                <a:ea typeface="+mn-ea"/>
                <a:cs typeface="+mn-cs"/>
              </a:rPr>
              <a:t>© MARS Bioimaging </a:t>
            </a:r>
          </a:p>
        </p:txBody>
      </p:sp>
      <p:sp>
        <p:nvSpPr>
          <p:cNvPr id="9" name="ZoneTexte 25">
            <a:extLst>
              <a:ext uri="{FF2B5EF4-FFF2-40B4-BE49-F238E27FC236}">
                <a16:creationId xmlns:a16="http://schemas.microsoft.com/office/drawing/2014/main" id="{A36B8B48-483E-E1BC-09EE-D33B638BB40B}"/>
              </a:ext>
            </a:extLst>
          </p:cNvPr>
          <p:cNvSpPr txBox="1"/>
          <p:nvPr/>
        </p:nvSpPr>
        <p:spPr>
          <a:xfrm>
            <a:off x="8841872" y="1998174"/>
            <a:ext cx="2606400" cy="2062162"/>
          </a:xfrm>
          <a:prstGeom prst="rect">
            <a:avLst/>
          </a:prstGeom>
          <a:solidFill>
            <a:srgbClr val="0052A4"/>
          </a:solid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Helvetica" pitchFamily="2" charset="0"/>
              </a:rPr>
              <a:t>Time synchronization hardware and software used in financial services for accurate time stamping</a:t>
            </a:r>
            <a:endParaRPr kumimoji="0" lang="en-US" sz="1800" b="0" i="0" u="none" strike="noStrike" kern="1200" cap="none" spc="0" normalizeH="0" baseline="0" noProof="0" dirty="0">
              <a:ln>
                <a:noFill/>
              </a:ln>
              <a:solidFill>
                <a:srgbClr val="FFFFFF"/>
              </a:solidFill>
              <a:effectLst/>
              <a:uLnTx/>
              <a:uFillTx/>
              <a:latin typeface="Helvetica" pitchFamily="2" charset="0"/>
              <a:ea typeface="Arial" charset="0"/>
              <a:cs typeface="Arial" charset="0"/>
            </a:endParaRPr>
          </a:p>
        </p:txBody>
      </p:sp>
      <p:sp>
        <p:nvSpPr>
          <p:cNvPr id="11" name="TextBox 10">
            <a:extLst>
              <a:ext uri="{FF2B5EF4-FFF2-40B4-BE49-F238E27FC236}">
                <a16:creationId xmlns:a16="http://schemas.microsoft.com/office/drawing/2014/main" id="{5E7BB59A-4D29-49CA-3BC2-081972CFCBEF}"/>
              </a:ext>
            </a:extLst>
          </p:cNvPr>
          <p:cNvSpPr txBox="1"/>
          <p:nvPr/>
        </p:nvSpPr>
        <p:spPr>
          <a:xfrm>
            <a:off x="10785902" y="4032150"/>
            <a:ext cx="760822" cy="153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srgbClr val="FFFFFF"/>
                </a:solidFill>
                <a:effectLst/>
                <a:uLnTx/>
                <a:uFillTx/>
                <a:latin typeface="Arial" panose="020B0604020202020204"/>
                <a:ea typeface="+mn-ea"/>
                <a:cs typeface="+mn-cs"/>
              </a:rPr>
              <a:t>© ENVISION / ENLIGHT</a:t>
            </a:r>
          </a:p>
        </p:txBody>
      </p:sp>
      <p:pic>
        <p:nvPicPr>
          <p:cNvPr id="12" name="Picture Placeholder 19">
            <a:extLst>
              <a:ext uri="{FF2B5EF4-FFF2-40B4-BE49-F238E27FC236}">
                <a16:creationId xmlns:a16="http://schemas.microsoft.com/office/drawing/2014/main" id="{AC14DB42-55EA-42FE-0246-6BDB1E647C26}"/>
              </a:ext>
            </a:extLst>
          </p:cNvPr>
          <p:cNvPicPr>
            <a:picLocks noChangeAspect="1"/>
          </p:cNvPicPr>
          <p:nvPr/>
        </p:nvPicPr>
        <p:blipFill>
          <a:blip r:embed="rId7"/>
          <a:srcRect l="1986" r="1986"/>
          <a:stretch/>
        </p:blipFill>
        <p:spPr>
          <a:xfrm>
            <a:off x="8841872" y="4036521"/>
            <a:ext cx="2603500" cy="2078038"/>
          </a:xfrm>
          <a:prstGeom prst="rect">
            <a:avLst/>
          </a:prstGeom>
          <a:solidFill>
            <a:srgbClr val="000000"/>
          </a:solidFill>
        </p:spPr>
      </p:pic>
      <p:sp>
        <p:nvSpPr>
          <p:cNvPr id="3" name="Rectangle 2">
            <a:extLst>
              <a:ext uri="{FF2B5EF4-FFF2-40B4-BE49-F238E27FC236}">
                <a16:creationId xmlns:a16="http://schemas.microsoft.com/office/drawing/2014/main" id="{A88094A6-8F39-7C6D-146B-73CEC4CA57F8}"/>
              </a:ext>
            </a:extLst>
          </p:cNvPr>
          <p:cNvSpPr/>
          <p:nvPr/>
        </p:nvSpPr>
        <p:spPr>
          <a:xfrm>
            <a:off x="331304" y="6308035"/>
            <a:ext cx="11317357" cy="5499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Slide Number Placeholder 1">
            <a:extLst>
              <a:ext uri="{FF2B5EF4-FFF2-40B4-BE49-F238E27FC236}">
                <a16:creationId xmlns:a16="http://schemas.microsoft.com/office/drawing/2014/main" id="{66D462FF-202F-75B7-467E-6920C754DD36}"/>
              </a:ext>
            </a:extLst>
          </p:cNvPr>
          <p:cNvSpPr txBox="1">
            <a:spLocks/>
          </p:cNvSpPr>
          <p:nvPr/>
        </p:nvSpPr>
        <p:spPr>
          <a:xfrm>
            <a:off x="9329563" y="6545798"/>
            <a:ext cx="2844800" cy="365125"/>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11C2F03-9E95-40C9-A99F-3C4F7EE8CF2A}" type="slidenum">
              <a:rPr lang="en-GB" sz="1400" smtClean="0">
                <a:solidFill>
                  <a:srgbClr val="000000">
                    <a:lumMod val="50000"/>
                    <a:lumOff val="50000"/>
                  </a:srgbClr>
                </a:solidFill>
                <a:latin typeface="Helvetica Light" charset="0"/>
              </a:rPr>
              <a:pPr algn="r">
                <a:defRPr/>
              </a:pPr>
              <a:t>25</a:t>
            </a:fld>
            <a:endParaRPr lang="en-GB" sz="1400">
              <a:solidFill>
                <a:srgbClr val="000000">
                  <a:lumMod val="50000"/>
                  <a:lumOff val="50000"/>
                </a:srgbClr>
              </a:solidFill>
              <a:latin typeface="Helvetica Light" charset="0"/>
            </a:endParaRPr>
          </a:p>
        </p:txBody>
      </p:sp>
      <p:pic>
        <p:nvPicPr>
          <p:cNvPr id="26" name="Picture 25">
            <a:extLst>
              <a:ext uri="{FF2B5EF4-FFF2-40B4-BE49-F238E27FC236}">
                <a16:creationId xmlns:a16="http://schemas.microsoft.com/office/drawing/2014/main" id="{2E19C5B0-A36B-8610-602F-D17E3A8B50D9}"/>
              </a:ext>
            </a:extLst>
          </p:cNvPr>
          <p:cNvPicPr>
            <a:picLocks noChangeAspect="1" noChangeArrowheads="1"/>
          </p:cNvPicPr>
          <p:nvPr/>
        </p:nvPicPr>
        <p:blipFill rotWithShape="1">
          <a:blip r:embed="rId8">
            <a:extLst>
              <a:ext uri="{28A0092B-C50C-407E-A947-70E740481C1C}">
                <a14:useLocalDpi xmlns:a14="http://schemas.microsoft.com/office/drawing/2010/main"/>
              </a:ext>
            </a:extLst>
          </a:blip>
          <a:srcRect l="23945" t="2637" r="23759" b="2394"/>
          <a:stretch/>
        </p:blipFill>
        <p:spPr bwMode="auto">
          <a:xfrm>
            <a:off x="697984" y="616937"/>
            <a:ext cx="940950" cy="94931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73DAF950-7CBC-EFD6-BD22-110B9EE54B32}"/>
              </a:ext>
            </a:extLst>
          </p:cNvPr>
          <p:cNvSpPr/>
          <p:nvPr/>
        </p:nvSpPr>
        <p:spPr>
          <a:xfrm>
            <a:off x="0" y="-26583"/>
            <a:ext cx="12212444" cy="262558"/>
          </a:xfrm>
          <a:prstGeom prst="rect">
            <a:avLst/>
          </a:prstGeom>
          <a:solidFill>
            <a:srgbClr val="0052A4"/>
          </a:solidFill>
          <a:ln>
            <a:noFill/>
          </a:ln>
        </p:spPr>
        <p:txBody>
          <a:bodyPr wrap="square" rtlCol="0" anchor="ctr">
            <a:spAutoFit/>
          </a:bodyPr>
          <a:lstStyle/>
          <a:p>
            <a:pPr algn="l"/>
            <a:endParaRPr lang="en-GB" sz="1600" dirty="0">
              <a:latin typeface="Helvetica" pitchFamily="2" charset="0"/>
            </a:endParaRPr>
          </a:p>
        </p:txBody>
      </p:sp>
    </p:spTree>
    <p:extLst>
      <p:ext uri="{BB962C8B-B14F-4D97-AF65-F5344CB8AC3E}">
        <p14:creationId xmlns:p14="http://schemas.microsoft.com/office/powerpoint/2010/main" val="2843752477"/>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B0F20-9CAC-D7A9-0206-C68F3BED00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D9BE9AD-B289-34B0-B1CF-8D58A7DEB075}"/>
              </a:ext>
            </a:extLst>
          </p:cNvPr>
          <p:cNvSpPr>
            <a:spLocks noGrp="1"/>
          </p:cNvSpPr>
          <p:nvPr>
            <p:ph type="title"/>
          </p:nvPr>
        </p:nvSpPr>
        <p:spPr>
          <a:xfrm>
            <a:off x="706222" y="710287"/>
            <a:ext cx="10800000" cy="1116849"/>
          </a:xfrm>
        </p:spPr>
        <p:txBody>
          <a:bodyPr>
            <a:normAutofit/>
          </a:bodyPr>
          <a:lstStyle/>
          <a:p>
            <a:r>
              <a:rPr lang="en-US" sz="3200" b="1" dirty="0">
                <a:solidFill>
                  <a:srgbClr val="0052A4"/>
                </a:solidFill>
                <a:latin typeface="Helvetica" pitchFamily="2" charset="0"/>
              </a:rPr>
              <a:t>CERN’s MEDICIS facility</a:t>
            </a:r>
          </a:p>
        </p:txBody>
      </p:sp>
      <p:sp>
        <p:nvSpPr>
          <p:cNvPr id="3" name="Rectangle 2">
            <a:extLst>
              <a:ext uri="{FF2B5EF4-FFF2-40B4-BE49-F238E27FC236}">
                <a16:creationId xmlns:a16="http://schemas.microsoft.com/office/drawing/2014/main" id="{62197FBE-BA08-C217-CB2A-DDBFA03C124F}"/>
              </a:ext>
            </a:extLst>
          </p:cNvPr>
          <p:cNvSpPr/>
          <p:nvPr/>
        </p:nvSpPr>
        <p:spPr>
          <a:xfrm>
            <a:off x="331304" y="6308035"/>
            <a:ext cx="11317357" cy="5499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Slide Number Placeholder 1">
            <a:extLst>
              <a:ext uri="{FF2B5EF4-FFF2-40B4-BE49-F238E27FC236}">
                <a16:creationId xmlns:a16="http://schemas.microsoft.com/office/drawing/2014/main" id="{DEAD2875-4D8A-EB34-5E30-D9E53B25E323}"/>
              </a:ext>
            </a:extLst>
          </p:cNvPr>
          <p:cNvSpPr txBox="1">
            <a:spLocks/>
          </p:cNvSpPr>
          <p:nvPr/>
        </p:nvSpPr>
        <p:spPr>
          <a:xfrm>
            <a:off x="9329563" y="6545798"/>
            <a:ext cx="2844800" cy="365125"/>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11C2F03-9E95-40C9-A99F-3C4F7EE8CF2A}" type="slidenum">
              <a:rPr lang="en-GB" sz="1400" smtClean="0">
                <a:solidFill>
                  <a:srgbClr val="000000">
                    <a:lumMod val="50000"/>
                    <a:lumOff val="50000"/>
                  </a:srgbClr>
                </a:solidFill>
                <a:latin typeface="Helvetica Light" charset="0"/>
              </a:rPr>
              <a:pPr algn="r">
                <a:defRPr/>
              </a:pPr>
              <a:t>26</a:t>
            </a:fld>
            <a:endParaRPr lang="en-GB" sz="1400">
              <a:solidFill>
                <a:srgbClr val="000000">
                  <a:lumMod val="50000"/>
                  <a:lumOff val="50000"/>
                </a:srgbClr>
              </a:solidFill>
              <a:latin typeface="Helvetica Light" charset="0"/>
            </a:endParaRPr>
          </a:p>
        </p:txBody>
      </p:sp>
      <p:pic>
        <p:nvPicPr>
          <p:cNvPr id="26" name="Picture 25">
            <a:extLst>
              <a:ext uri="{FF2B5EF4-FFF2-40B4-BE49-F238E27FC236}">
                <a16:creationId xmlns:a16="http://schemas.microsoft.com/office/drawing/2014/main" id="{200CB54E-409B-0914-B218-0C675AD654D9}"/>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23945" t="2637" r="23759" b="2394"/>
          <a:stretch/>
        </p:blipFill>
        <p:spPr bwMode="auto">
          <a:xfrm>
            <a:off x="697984" y="616937"/>
            <a:ext cx="940950" cy="94931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B8CCAF08-3F7F-C5B5-6B1E-FF5EACA4F8D4}"/>
              </a:ext>
            </a:extLst>
          </p:cNvPr>
          <p:cNvSpPr/>
          <p:nvPr/>
        </p:nvSpPr>
        <p:spPr>
          <a:xfrm>
            <a:off x="0" y="-26583"/>
            <a:ext cx="12212444" cy="262558"/>
          </a:xfrm>
          <a:prstGeom prst="rect">
            <a:avLst/>
          </a:prstGeom>
          <a:solidFill>
            <a:srgbClr val="0052A4"/>
          </a:solidFill>
          <a:ln>
            <a:noFill/>
          </a:ln>
        </p:spPr>
        <p:txBody>
          <a:bodyPr wrap="square" rtlCol="0" anchor="ctr">
            <a:spAutoFit/>
          </a:bodyPr>
          <a:lstStyle/>
          <a:p>
            <a:pPr algn="l"/>
            <a:endParaRPr lang="en-GB" sz="1600" dirty="0">
              <a:latin typeface="Helvetica" pitchFamily="2" charset="0"/>
            </a:endParaRPr>
          </a:p>
        </p:txBody>
      </p:sp>
      <p:sp>
        <p:nvSpPr>
          <p:cNvPr id="24" name="TextBox 23">
            <a:extLst>
              <a:ext uri="{FF2B5EF4-FFF2-40B4-BE49-F238E27FC236}">
                <a16:creationId xmlns:a16="http://schemas.microsoft.com/office/drawing/2014/main" id="{C57A1A56-FEA1-853D-5913-0890F15E9609}"/>
              </a:ext>
            </a:extLst>
          </p:cNvPr>
          <p:cNvSpPr txBox="1"/>
          <p:nvPr/>
        </p:nvSpPr>
        <p:spPr>
          <a:xfrm>
            <a:off x="2625045" y="1194047"/>
            <a:ext cx="8126918" cy="369332"/>
          </a:xfrm>
          <a:prstGeom prst="rect">
            <a:avLst/>
          </a:prstGeom>
          <a:noFill/>
        </p:spPr>
        <p:txBody>
          <a:bodyPr wrap="square">
            <a:spAutoFit/>
          </a:bodyPr>
          <a:lstStyle/>
          <a:p>
            <a:r>
              <a:rPr lang="en-GB" sz="1800" dirty="0"/>
              <a:t>Production of novel radioactive isotopes for diagnostics and therapeutics</a:t>
            </a:r>
          </a:p>
        </p:txBody>
      </p:sp>
      <p:sp>
        <p:nvSpPr>
          <p:cNvPr id="25" name="TextBox 24">
            <a:extLst>
              <a:ext uri="{FF2B5EF4-FFF2-40B4-BE49-F238E27FC236}">
                <a16:creationId xmlns:a16="http://schemas.microsoft.com/office/drawing/2014/main" id="{3443434F-4E80-5629-2091-185A3F2FAEF3}"/>
              </a:ext>
            </a:extLst>
          </p:cNvPr>
          <p:cNvSpPr txBox="1"/>
          <p:nvPr/>
        </p:nvSpPr>
        <p:spPr>
          <a:xfrm>
            <a:off x="3321110" y="-14995"/>
            <a:ext cx="8823582" cy="261610"/>
          </a:xfrm>
          <a:prstGeom prst="rect">
            <a:avLst/>
          </a:prstGeom>
          <a:noFill/>
        </p:spPr>
        <p:txBody>
          <a:bodyPr wrap="square">
            <a:spAutoFit/>
          </a:bodyPr>
          <a:lstStyle/>
          <a:p>
            <a:pPr algn="r"/>
            <a:r>
              <a:rPr lang="en-GB" sz="1100" dirty="0">
                <a:solidFill>
                  <a:schemeClr val="bg1"/>
                </a:solidFill>
                <a:latin typeface="Helvetica Light" panose="020B0403020202020204" pitchFamily="34" charset="0"/>
              </a:rPr>
              <a:t>MEDICIS: Medical Isotopes Collected from ISOLDE. The diagnostic scan can predict how the therapeutic isotope will behave </a:t>
            </a:r>
            <a:endParaRPr lang="en-GB" sz="1100" dirty="0">
              <a:solidFill>
                <a:schemeClr val="bg1"/>
              </a:solidFill>
              <a:latin typeface="Helvetica Light" panose="020B0403020202020204" pitchFamily="34" charset="0"/>
            </a:endParaRPr>
          </a:p>
        </p:txBody>
      </p:sp>
      <p:pic>
        <p:nvPicPr>
          <p:cNvPr id="33" name="Picture 32">
            <a:extLst>
              <a:ext uri="{FF2B5EF4-FFF2-40B4-BE49-F238E27FC236}">
                <a16:creationId xmlns:a16="http://schemas.microsoft.com/office/drawing/2014/main" id="{81A0002D-4C9A-C289-D6DB-8BFAD2F64DAB}"/>
              </a:ext>
            </a:extLst>
          </p:cNvPr>
          <p:cNvPicPr>
            <a:picLocks noChangeAspect="1"/>
          </p:cNvPicPr>
          <p:nvPr/>
        </p:nvPicPr>
        <p:blipFill>
          <a:blip r:embed="rId4"/>
          <a:stretch>
            <a:fillRect/>
          </a:stretch>
        </p:blipFill>
        <p:spPr>
          <a:xfrm>
            <a:off x="5968388" y="1970496"/>
            <a:ext cx="6205976" cy="4146641"/>
          </a:xfrm>
          <a:prstGeom prst="rect">
            <a:avLst/>
          </a:prstGeom>
        </p:spPr>
      </p:pic>
      <p:pic>
        <p:nvPicPr>
          <p:cNvPr id="35" name="Picture 34">
            <a:extLst>
              <a:ext uri="{FF2B5EF4-FFF2-40B4-BE49-F238E27FC236}">
                <a16:creationId xmlns:a16="http://schemas.microsoft.com/office/drawing/2014/main" id="{3282839B-25FD-CE1C-7903-E83A927AEDE4}"/>
              </a:ext>
            </a:extLst>
          </p:cNvPr>
          <p:cNvPicPr>
            <a:picLocks noChangeAspect="1"/>
          </p:cNvPicPr>
          <p:nvPr/>
        </p:nvPicPr>
        <p:blipFill>
          <a:blip r:embed="rId5"/>
          <a:stretch>
            <a:fillRect/>
          </a:stretch>
        </p:blipFill>
        <p:spPr>
          <a:xfrm>
            <a:off x="0" y="1970496"/>
            <a:ext cx="6205976" cy="4137317"/>
          </a:xfrm>
          <a:prstGeom prst="rect">
            <a:avLst/>
          </a:prstGeom>
        </p:spPr>
      </p:pic>
      <p:sp>
        <p:nvSpPr>
          <p:cNvPr id="37" name="TextBox 36">
            <a:extLst>
              <a:ext uri="{FF2B5EF4-FFF2-40B4-BE49-F238E27FC236}">
                <a16:creationId xmlns:a16="http://schemas.microsoft.com/office/drawing/2014/main" id="{5E76C78C-4349-7391-8D99-EEBEB2FD40B2}"/>
              </a:ext>
            </a:extLst>
          </p:cNvPr>
          <p:cNvSpPr txBox="1"/>
          <p:nvPr/>
        </p:nvSpPr>
        <p:spPr>
          <a:xfrm>
            <a:off x="1" y="6128196"/>
            <a:ext cx="6205976" cy="600164"/>
          </a:xfrm>
          <a:prstGeom prst="rect">
            <a:avLst/>
          </a:prstGeom>
          <a:noFill/>
        </p:spPr>
        <p:txBody>
          <a:bodyPr wrap="square">
            <a:spAutoFit/>
          </a:bodyPr>
          <a:lstStyle/>
          <a:p>
            <a:r>
              <a:rPr lang="en-GB" sz="1100" u="none" strike="noStrike" dirty="0">
                <a:solidFill>
                  <a:schemeClr val="tx2">
                    <a:lumMod val="75000"/>
                    <a:lumOff val="25000"/>
                  </a:schemeClr>
                </a:solidFill>
                <a:effectLst/>
                <a:latin typeface="Helvetica Light" panose="020B0403020202020204" pitchFamily="34" charset="0"/>
              </a:rPr>
              <a:t>Preparation of radionuclides at CERN-MEDICIS, one of the eight production facilities involved in the European project PRISMAP. Over the past five years, the PRISMAP network has provided access to novel radionuclides, contributing to research on cancer imaging and treatment</a:t>
            </a:r>
            <a:endParaRPr lang="en-GB" sz="1100" dirty="0">
              <a:solidFill>
                <a:schemeClr val="tx2">
                  <a:lumMod val="75000"/>
                  <a:lumOff val="25000"/>
                </a:schemeClr>
              </a:solidFill>
              <a:latin typeface="Helvetica Light" panose="020B0403020202020204" pitchFamily="34" charset="0"/>
            </a:endParaRPr>
          </a:p>
        </p:txBody>
      </p:sp>
      <p:sp>
        <p:nvSpPr>
          <p:cNvPr id="38" name="TextBox 37">
            <a:extLst>
              <a:ext uri="{FF2B5EF4-FFF2-40B4-BE49-F238E27FC236}">
                <a16:creationId xmlns:a16="http://schemas.microsoft.com/office/drawing/2014/main" id="{ED2FB980-4706-0F02-E8A1-0D658F18DBC6}"/>
              </a:ext>
            </a:extLst>
          </p:cNvPr>
          <p:cNvSpPr txBox="1"/>
          <p:nvPr/>
        </p:nvSpPr>
        <p:spPr>
          <a:xfrm>
            <a:off x="6058698" y="6166668"/>
            <a:ext cx="6078363" cy="261610"/>
          </a:xfrm>
          <a:prstGeom prst="rect">
            <a:avLst/>
          </a:prstGeom>
          <a:noFill/>
        </p:spPr>
        <p:txBody>
          <a:bodyPr wrap="square">
            <a:spAutoFit/>
          </a:bodyPr>
          <a:lstStyle/>
          <a:p>
            <a:pPr algn="r"/>
            <a:r>
              <a:rPr lang="en-GB" sz="1100" u="none" strike="noStrike" dirty="0">
                <a:solidFill>
                  <a:schemeClr val="tx2">
                    <a:lumMod val="75000"/>
                    <a:lumOff val="25000"/>
                  </a:schemeClr>
                </a:solidFill>
                <a:effectLst/>
                <a:latin typeface="Helvetica Light" panose="020B0403020202020204" pitchFamily="34" charset="0"/>
              </a:rPr>
              <a:t>CERN-MEDICIS robot to </a:t>
            </a:r>
            <a:r>
              <a:rPr lang="en-GB" sz="1100" dirty="0">
                <a:solidFill>
                  <a:schemeClr val="tx2">
                    <a:lumMod val="75000"/>
                    <a:lumOff val="25000"/>
                  </a:schemeClr>
                </a:solidFill>
                <a:latin typeface="Helvetica Light" panose="020B0403020202020204" pitchFamily="34" charset="0"/>
              </a:rPr>
              <a:t>collect, process, and package radioactive isotopes</a:t>
            </a:r>
          </a:p>
        </p:txBody>
      </p:sp>
      <p:cxnSp>
        <p:nvCxnSpPr>
          <p:cNvPr id="40" name="Straight Connector 39">
            <a:extLst>
              <a:ext uri="{FF2B5EF4-FFF2-40B4-BE49-F238E27FC236}">
                <a16:creationId xmlns:a16="http://schemas.microsoft.com/office/drawing/2014/main" id="{11D602FE-81B2-A3CF-1C2E-C591D15E794D}"/>
              </a:ext>
            </a:extLst>
          </p:cNvPr>
          <p:cNvCxnSpPr>
            <a:cxnSpLocks/>
          </p:cNvCxnSpPr>
          <p:nvPr/>
        </p:nvCxnSpPr>
        <p:spPr>
          <a:xfrm>
            <a:off x="6205976" y="1868556"/>
            <a:ext cx="0" cy="43015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799904"/>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4179D-E0AB-C6DF-55DA-E89EEEA51436}"/>
            </a:ext>
          </a:extLst>
        </p:cNvPr>
        <p:cNvGrpSpPr/>
        <p:nvPr/>
      </p:nvGrpSpPr>
      <p:grpSpPr>
        <a:xfrm>
          <a:off x="0" y="0"/>
          <a:ext cx="0" cy="0"/>
          <a:chOff x="0" y="0"/>
          <a:chExt cx="0" cy="0"/>
        </a:xfrm>
      </p:grpSpPr>
      <p:pic>
        <p:nvPicPr>
          <p:cNvPr id="2" name="Picture 2" descr="A portion of the 17-mile long particle accelerator that makes up the LHC">
            <a:extLst>
              <a:ext uri="{FF2B5EF4-FFF2-40B4-BE49-F238E27FC236}">
                <a16:creationId xmlns:a16="http://schemas.microsoft.com/office/drawing/2014/main" id="{6B7919D8-A86C-59E9-5A30-CCFFF1BD8C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051" b="11886"/>
          <a:stretch>
            <a:fillRect/>
          </a:stretch>
        </p:blipFill>
        <p:spPr bwMode="auto">
          <a:xfrm>
            <a:off x="0" y="0"/>
            <a:ext cx="12192000" cy="465959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8137B16-1265-67D5-AE1E-CBE952C81A97}"/>
              </a:ext>
            </a:extLst>
          </p:cNvPr>
          <p:cNvSpPr/>
          <p:nvPr/>
        </p:nvSpPr>
        <p:spPr>
          <a:xfrm>
            <a:off x="0" y="3754585"/>
            <a:ext cx="12192000" cy="905008"/>
          </a:xfrm>
          <a:prstGeom prst="rect">
            <a:avLst/>
          </a:prstGeom>
          <a:solidFill>
            <a:schemeClr val="tx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3739B7F-4978-4750-1CD2-9AEC9F570916}"/>
              </a:ext>
            </a:extLst>
          </p:cNvPr>
          <p:cNvSpPr/>
          <p:nvPr/>
        </p:nvSpPr>
        <p:spPr>
          <a:xfrm>
            <a:off x="174812" y="6333565"/>
            <a:ext cx="11806517" cy="497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6A4EE4D-102B-F675-DBC2-DFFE9B662C2E}"/>
              </a:ext>
            </a:extLst>
          </p:cNvPr>
          <p:cNvSpPr txBox="1"/>
          <p:nvPr/>
        </p:nvSpPr>
        <p:spPr>
          <a:xfrm>
            <a:off x="0" y="3636817"/>
            <a:ext cx="12192000" cy="926344"/>
          </a:xfrm>
          <a:prstGeom prst="rect">
            <a:avLst/>
          </a:prstGeom>
          <a:noFill/>
        </p:spPr>
        <p:txBody>
          <a:bodyPr wrap="square" rtlCol="0">
            <a:spAutoFit/>
          </a:bodyPr>
          <a:lstStyle/>
          <a:p>
            <a:pPr algn="ctr" defTabSz="457200" fontAlgn="base">
              <a:lnSpc>
                <a:spcPct val="150000"/>
              </a:lnSpc>
              <a:spcBef>
                <a:spcPct val="0"/>
              </a:spcBef>
              <a:spcAft>
                <a:spcPct val="0"/>
              </a:spcAft>
              <a:defRPr/>
            </a:pPr>
            <a:r>
              <a:rPr lang="en-US" sz="4000" b="1" dirty="0">
                <a:solidFill>
                  <a:schemeClr val="bg1"/>
                </a:solidFill>
                <a:latin typeface="Helvetica" pitchFamily="2" charset="0"/>
                <a:ea typeface="Open Sans" panose="020B0606030504020204" pitchFamily="34" charset="0"/>
                <a:cs typeface="Open Sans" panose="020B0606030504020204" pitchFamily="34" charset="0"/>
              </a:rPr>
              <a:t>What is CERN doing under Switzerland?</a:t>
            </a:r>
          </a:p>
        </p:txBody>
      </p:sp>
      <p:sp>
        <p:nvSpPr>
          <p:cNvPr id="5" name="TextBox 4">
            <a:extLst>
              <a:ext uri="{FF2B5EF4-FFF2-40B4-BE49-F238E27FC236}">
                <a16:creationId xmlns:a16="http://schemas.microsoft.com/office/drawing/2014/main" id="{8464E0CF-C9A6-F705-27D8-D7095CE92B7C}"/>
              </a:ext>
            </a:extLst>
          </p:cNvPr>
          <p:cNvSpPr txBox="1"/>
          <p:nvPr/>
        </p:nvSpPr>
        <p:spPr>
          <a:xfrm>
            <a:off x="367553" y="5062870"/>
            <a:ext cx="11456894" cy="1384995"/>
          </a:xfrm>
          <a:prstGeom prst="rect">
            <a:avLst/>
          </a:prstGeom>
          <a:noFill/>
        </p:spPr>
        <p:txBody>
          <a:bodyPr wrap="square">
            <a:spAutoFit/>
          </a:bodyPr>
          <a:lstStyle/>
          <a:p>
            <a:pPr marL="0" marR="0" lvl="0" indent="0" algn="ctr" defTabSz="457200" rtl="0" eaLnBrk="1" fontAlgn="base" latinLnBrk="0" hangingPunct="1">
              <a:spcBef>
                <a:spcPts val="60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Helvetica" pitchFamily="2" charset="0"/>
                <a:ea typeface="Open Sans" panose="020B0606030504020204" pitchFamily="34" charset="0"/>
                <a:cs typeface="Open Sans" panose="020B0606030504020204" pitchFamily="34" charset="0"/>
              </a:rPr>
              <a:t>We address the most fundamental questions about the structure of matter, its interactions, and the origin of the universe, through large-scale, high-technology research, and global collaboration</a:t>
            </a:r>
            <a:endParaRPr kumimoji="0" lang="en-US" sz="2000" i="0" u="none" strike="noStrike" kern="1200" cap="none" spc="0" normalizeH="0" baseline="0" noProof="0" dirty="0">
              <a:ln>
                <a:noFill/>
              </a:ln>
              <a:solidFill>
                <a:srgbClr val="0070C0"/>
              </a:solidFill>
              <a:effectLst/>
              <a:uLnTx/>
              <a:uFillTx/>
              <a:latin typeface="Helvetica"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58079363"/>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30994-EE46-7037-FBF6-AAAD937B2C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7639CED-33FA-ECED-72D0-8BDF89D86C0B}"/>
              </a:ext>
            </a:extLst>
          </p:cNvPr>
          <p:cNvPicPr>
            <a:picLocks noChangeAspect="1"/>
          </p:cNvPicPr>
          <p:nvPr/>
        </p:nvPicPr>
        <p:blipFill>
          <a:blip r:embed="rId2"/>
          <a:srcRect t="5569" r="50"/>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13D4AFF-4010-BF49-946C-B9734B6B8B8C}"/>
              </a:ext>
            </a:extLst>
          </p:cNvPr>
          <p:cNvSpPr txBox="1"/>
          <p:nvPr/>
        </p:nvSpPr>
        <p:spPr>
          <a:xfrm>
            <a:off x="438540" y="3429000"/>
            <a:ext cx="5657460" cy="461665"/>
          </a:xfrm>
          <a:prstGeom prst="rect">
            <a:avLst/>
          </a:prstGeom>
          <a:noFill/>
        </p:spPr>
        <p:txBody>
          <a:bodyPr wrap="square" rtlCol="0">
            <a:spAutoFit/>
          </a:bodyPr>
          <a:lstStyle/>
          <a:p>
            <a:pPr algn="l"/>
            <a:r>
              <a:rPr lang="en-US" sz="2400" b="1" dirty="0">
                <a:solidFill>
                  <a:schemeClr val="bg1"/>
                </a:solidFill>
                <a:latin typeface="Helvetica" pitchFamily="2" charset="0"/>
              </a:rPr>
              <a:t>Extra slides</a:t>
            </a:r>
            <a:endParaRPr lang="en-CH" sz="2000" b="1" dirty="0">
              <a:solidFill>
                <a:schemeClr val="bg1"/>
              </a:solidFill>
              <a:latin typeface="Helvetica" pitchFamily="2" charset="0"/>
            </a:endParaRPr>
          </a:p>
        </p:txBody>
      </p:sp>
    </p:spTree>
    <p:extLst>
      <p:ext uri="{BB962C8B-B14F-4D97-AF65-F5344CB8AC3E}">
        <p14:creationId xmlns:p14="http://schemas.microsoft.com/office/powerpoint/2010/main" val="3799196829"/>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CF4B0-5326-A8C5-61C3-B7B5CC4794B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FA968FF-99C1-EF13-D4E4-CFC8E86E0F08}"/>
              </a:ext>
            </a:extLst>
          </p:cNvPr>
          <p:cNvPicPr>
            <a:picLocks noChangeAspect="1"/>
          </p:cNvPicPr>
          <p:nvPr/>
        </p:nvPicPr>
        <p:blipFill>
          <a:blip r:embed="rId2"/>
          <a:srcRect b="18787"/>
          <a:stretch>
            <a:fillRect/>
          </a:stretch>
        </p:blipFill>
        <p:spPr>
          <a:xfrm>
            <a:off x="0" y="0"/>
            <a:ext cx="12192000" cy="6910923"/>
          </a:xfrm>
          <a:prstGeom prst="rect">
            <a:avLst/>
          </a:prstGeom>
        </p:spPr>
      </p:pic>
      <p:sp>
        <p:nvSpPr>
          <p:cNvPr id="2" name="Slide Number Placeholder 1">
            <a:extLst>
              <a:ext uri="{FF2B5EF4-FFF2-40B4-BE49-F238E27FC236}">
                <a16:creationId xmlns:a16="http://schemas.microsoft.com/office/drawing/2014/main" id="{BD83AD8B-A568-3CB9-2E7C-F5448D54B76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3BF5B1B1-C31B-C968-046C-65DC3477DA7E}"/>
              </a:ext>
            </a:extLst>
          </p:cNvPr>
          <p:cNvSpPr txBox="1"/>
          <p:nvPr/>
        </p:nvSpPr>
        <p:spPr>
          <a:xfrm>
            <a:off x="-214"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GB" sz="2800" b="1" dirty="0">
                <a:solidFill>
                  <a:schemeClr val="bg1"/>
                </a:solidFill>
                <a:latin typeface="Helvetica" pitchFamily="2" charset="0"/>
                <a:ea typeface="Trebuchet MS" pitchFamily="-84" charset="0"/>
                <a:cs typeface="Helvetica Light"/>
              </a:rPr>
              <a:t>CERN’s long-term vision: Future Circular Collider (FCC)</a:t>
            </a:r>
            <a:endParaRPr kumimoji="0" lang="en-GB" sz="2800" b="1" i="0" u="none" strike="noStrike" kern="1200" cap="none" spc="0" normalizeH="0" baseline="0" noProof="0" dirty="0">
              <a:ln>
                <a:noFill/>
              </a:ln>
              <a:solidFill>
                <a:schemeClr val="bg1"/>
              </a:solidFill>
              <a:effectLst/>
              <a:uLnTx/>
              <a:uFillTx/>
              <a:latin typeface="Helvetica"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625B1D75-D7FF-9B39-BD44-B4DE8AB5FEB7}"/>
              </a:ext>
            </a:extLst>
          </p:cNvPr>
          <p:cNvSpPr/>
          <p:nvPr/>
        </p:nvSpPr>
        <p:spPr>
          <a:xfrm>
            <a:off x="460257" y="813284"/>
            <a:ext cx="10671569" cy="707886"/>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300"/>
              </a:spcAft>
              <a:buClrTx/>
              <a:buSzTx/>
              <a:buFontTx/>
              <a:buNone/>
              <a:tabLst/>
              <a:defRPr/>
            </a:pPr>
            <a:r>
              <a:rPr kumimoji="0" lang="en-GB" sz="2000" b="0" i="0" u="none" strike="noStrike" kern="1200" cap="none" spc="0" normalizeH="0" baseline="0" noProof="0" dirty="0">
                <a:ln>
                  <a:noFill/>
                </a:ln>
                <a:solidFill>
                  <a:schemeClr val="bg1"/>
                </a:solidFill>
                <a:effectLst/>
                <a:uLnTx/>
                <a:uFillTx/>
                <a:latin typeface="Helvetica" pitchFamily="2" charset="0"/>
                <a:cs typeface="Arial" panose="020B0604020202020204" pitchFamily="34" charset="0"/>
              </a:rPr>
              <a:t>The Higgs boson is a genuinely new and unique type of particle, and a window to discovery — strong scientific case for a “Higgs Factory”</a:t>
            </a:r>
            <a:r>
              <a:rPr kumimoji="0" lang="en-GB" b="0" i="0" u="none" strike="noStrike" kern="1200" cap="none" spc="0" normalizeH="0" baseline="0" noProof="0" dirty="0">
                <a:ln>
                  <a:noFill/>
                </a:ln>
                <a:solidFill>
                  <a:schemeClr val="bg1"/>
                </a:solidFill>
                <a:effectLst/>
                <a:uLnTx/>
                <a:uFillTx/>
                <a:latin typeface="Helvetica" pitchFamily="2" charset="0"/>
                <a:cs typeface="Arial" panose="020B0604020202020204" pitchFamily="34" charset="0"/>
              </a:rPr>
              <a:t> (and much more)</a:t>
            </a:r>
            <a:endParaRPr kumimoji="0" lang="en-GB" sz="1600" b="0" i="0" u="none" strike="noStrike" kern="1200" cap="none" spc="0" normalizeH="0" baseline="0" noProof="0" dirty="0">
              <a:ln>
                <a:noFill/>
              </a:ln>
              <a:solidFill>
                <a:schemeClr val="bg1"/>
              </a:solidFill>
              <a:effectLst/>
              <a:uLnTx/>
              <a:uFillTx/>
              <a:latin typeface="Helvetica" pitchFamily="2" charset="0"/>
              <a:cs typeface="Arial" panose="020B0604020202020204" pitchFamily="34" charset="0"/>
            </a:endParaRPr>
          </a:p>
        </p:txBody>
      </p:sp>
      <p:sp>
        <p:nvSpPr>
          <p:cNvPr id="9" name="Rounded Rectangle 8">
            <a:extLst>
              <a:ext uri="{FF2B5EF4-FFF2-40B4-BE49-F238E27FC236}">
                <a16:creationId xmlns:a16="http://schemas.microsoft.com/office/drawing/2014/main" id="{70FE9413-8286-E380-8F9D-EE63C18ECCF5}"/>
              </a:ext>
            </a:extLst>
          </p:cNvPr>
          <p:cNvSpPr/>
          <p:nvPr/>
        </p:nvSpPr>
        <p:spPr>
          <a:xfrm>
            <a:off x="340988" y="5640223"/>
            <a:ext cx="11612474" cy="1125013"/>
          </a:xfrm>
          <a:prstGeom prst="roundRect">
            <a:avLst>
              <a:gd name="adj" fmla="val 3172"/>
            </a:avLst>
          </a:prstGeom>
          <a:solidFill>
            <a:srgbClr val="6F90A6"/>
          </a:solidFill>
        </p:spPr>
        <p:txBody>
          <a:bodyPr wrap="square" rtlCol="0" anchor="ctr">
            <a:spAutoFit/>
          </a:bodyPr>
          <a:lstStyle/>
          <a:p>
            <a:pPr algn="l"/>
            <a:endParaRPr lang="en-GB" sz="1600" dirty="0">
              <a:latin typeface="Helvetica" pitchFamily="2" charset="0"/>
            </a:endParaRPr>
          </a:p>
        </p:txBody>
      </p:sp>
      <p:sp>
        <p:nvSpPr>
          <p:cNvPr id="7" name="TextBox 6">
            <a:extLst>
              <a:ext uri="{FF2B5EF4-FFF2-40B4-BE49-F238E27FC236}">
                <a16:creationId xmlns:a16="http://schemas.microsoft.com/office/drawing/2014/main" id="{20E9F380-3517-8DDD-3F3F-798E6BBC2DCB}"/>
              </a:ext>
            </a:extLst>
          </p:cNvPr>
          <p:cNvSpPr txBox="1"/>
          <p:nvPr/>
        </p:nvSpPr>
        <p:spPr>
          <a:xfrm>
            <a:off x="460257" y="5732987"/>
            <a:ext cx="11612474" cy="923330"/>
          </a:xfrm>
          <a:prstGeom prst="rect">
            <a:avLst/>
          </a:prstGeom>
          <a:noFill/>
        </p:spPr>
        <p:txBody>
          <a:bodyPr wrap="square">
            <a:spAutoFit/>
          </a:bodyPr>
          <a:lstStyle/>
          <a:p>
            <a:r>
              <a:rPr lang="en-GB" dirty="0">
                <a:solidFill>
                  <a:schemeClr val="bg1"/>
                </a:solidFill>
                <a:latin typeface="Helvetica" pitchFamily="2" charset="0"/>
              </a:rPr>
              <a:t>FCC: a new 91 km ring colliding electrons &amp; positrons with a very broad (beyond Higgs) and ambitious scientific precision and discovery programme. Top priority from the recent European Strategy process. Targeting start of operations in 2045~2048. Not yet approved, but we are hoping for a positive decision in 2028~2029.</a:t>
            </a:r>
          </a:p>
        </p:txBody>
      </p:sp>
    </p:spTree>
    <p:extLst>
      <p:ext uri="{BB962C8B-B14F-4D97-AF65-F5344CB8AC3E}">
        <p14:creationId xmlns:p14="http://schemas.microsoft.com/office/powerpoint/2010/main" val="2283773475"/>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E6CF-41A2-E7B0-78EC-61765AA6046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4AAB936-9CC2-2F22-F246-1A546FDE1CAA}"/>
              </a:ext>
            </a:extLst>
          </p:cNvPr>
          <p:cNvSpPr/>
          <p:nvPr/>
        </p:nvSpPr>
        <p:spPr>
          <a:xfrm>
            <a:off x="4598504" y="742122"/>
            <a:ext cx="7593496" cy="357808"/>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2" name="Slide Number Placeholder 1">
            <a:extLst>
              <a:ext uri="{FF2B5EF4-FFF2-40B4-BE49-F238E27FC236}">
                <a16:creationId xmlns:a16="http://schemas.microsoft.com/office/drawing/2014/main" id="{FCD3F6D4-FE1E-582B-AA0A-3F8B4AD58B8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14" name="TextBox 13">
            <a:extLst>
              <a:ext uri="{FF2B5EF4-FFF2-40B4-BE49-F238E27FC236}">
                <a16:creationId xmlns:a16="http://schemas.microsoft.com/office/drawing/2014/main" id="{503509F0-D474-522E-B4F9-358330CE315E}"/>
              </a:ext>
            </a:extLst>
          </p:cNvPr>
          <p:cNvSpPr txBox="1"/>
          <p:nvPr/>
        </p:nvSpPr>
        <p:spPr>
          <a:xfrm>
            <a:off x="5724939" y="2460272"/>
            <a:ext cx="5870713" cy="2308324"/>
          </a:xfrm>
          <a:prstGeom prst="rect">
            <a:avLst/>
          </a:prstGeom>
          <a:noFill/>
        </p:spPr>
        <p:txBody>
          <a:bodyPr wrap="square" rtlCol="0">
            <a:spAutoFit/>
          </a:bodyPr>
          <a:lstStyle/>
          <a:p>
            <a:pPr marL="0" algn="l">
              <a:spcBef>
                <a:spcPts val="3000"/>
              </a:spcBef>
            </a:pPr>
            <a:r>
              <a:rPr lang="en-GB" sz="2400" dirty="0">
                <a:solidFill>
                  <a:srgbClr val="0070C0"/>
                </a:solidFill>
                <a:latin typeface="Helvetica" pitchFamily="2" charset="0"/>
                <a:ea typeface="Helvetica Light" charset="0"/>
                <a:cs typeface="Helvetica Light" charset="0"/>
                <a:sym typeface="Wingdings" pitchFamily="2" charset="2"/>
              </a:rPr>
              <a:t>Light microscopes enabled the discovery of cells, while more energetic (shorter-wavelength) electron microscopes can resolve far smaller structures, such as viruses, and even reveal details at the atomic scale</a:t>
            </a:r>
          </a:p>
        </p:txBody>
      </p:sp>
      <p:sp>
        <p:nvSpPr>
          <p:cNvPr id="16" name="TextBox 15">
            <a:extLst>
              <a:ext uri="{FF2B5EF4-FFF2-40B4-BE49-F238E27FC236}">
                <a16:creationId xmlns:a16="http://schemas.microsoft.com/office/drawing/2014/main" id="{24FC61C0-DD35-7BB6-7125-8160B8E49D22}"/>
              </a:ext>
            </a:extLst>
          </p:cNvPr>
          <p:cNvSpPr txBox="1"/>
          <p:nvPr/>
        </p:nvSpPr>
        <p:spPr>
          <a:xfrm>
            <a:off x="4833888" y="6571318"/>
            <a:ext cx="3044423" cy="246221"/>
          </a:xfrm>
          <a:prstGeom prst="rect">
            <a:avLst/>
          </a:prstGeom>
          <a:noFill/>
        </p:spPr>
        <p:txBody>
          <a:bodyPr wrap="square">
            <a:spAutoFit/>
          </a:bodyPr>
          <a:lstStyle/>
          <a:p>
            <a:r>
              <a:rPr lang="en-GB" sz="1000" dirty="0">
                <a:solidFill>
                  <a:schemeClr val="tx1">
                    <a:lumMod val="75000"/>
                    <a:lumOff val="25000"/>
                  </a:schemeClr>
                </a:solidFill>
                <a:effectLst/>
                <a:latin typeface="Helvetica Light" panose="020B0403020202020204" pitchFamily="34" charset="0"/>
              </a:rPr>
              <a:t>Atomic structure of diamond</a:t>
            </a:r>
            <a:endParaRPr lang="en-GB" sz="800" dirty="0">
              <a:solidFill>
                <a:schemeClr val="tx1">
                  <a:lumMod val="75000"/>
                  <a:lumOff val="25000"/>
                </a:schemeClr>
              </a:solidFill>
              <a:latin typeface="Helvetica Light" panose="020B0403020202020204" pitchFamily="34" charset="0"/>
            </a:endParaRPr>
          </a:p>
        </p:txBody>
      </p:sp>
      <p:pic>
        <p:nvPicPr>
          <p:cNvPr id="5" name="Picture 4">
            <a:extLst>
              <a:ext uri="{FF2B5EF4-FFF2-40B4-BE49-F238E27FC236}">
                <a16:creationId xmlns:a16="http://schemas.microsoft.com/office/drawing/2014/main" id="{36A1A55A-65D6-89B6-5D6C-6E0B609E9B73}"/>
              </a:ext>
            </a:extLst>
          </p:cNvPr>
          <p:cNvPicPr>
            <a:picLocks noChangeAspect="1"/>
          </p:cNvPicPr>
          <p:nvPr/>
        </p:nvPicPr>
        <p:blipFill>
          <a:blip r:embed="rId2"/>
          <a:srcRect r="7708"/>
          <a:stretch>
            <a:fillRect/>
          </a:stretch>
        </p:blipFill>
        <p:spPr>
          <a:xfrm>
            <a:off x="0" y="3260035"/>
            <a:ext cx="4770782" cy="3597965"/>
          </a:xfrm>
          <a:prstGeom prst="rect">
            <a:avLst/>
          </a:prstGeom>
        </p:spPr>
      </p:pic>
      <p:pic>
        <p:nvPicPr>
          <p:cNvPr id="6" name="Picture 4" descr="What are cells? KS3 Biology - CCEA - BBC Bitesize">
            <a:extLst>
              <a:ext uri="{FF2B5EF4-FFF2-40B4-BE49-F238E27FC236}">
                <a16:creationId xmlns:a16="http://schemas.microsoft.com/office/drawing/2014/main" id="{28179E7D-1584-4D84-50A5-85AE48891B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683"/>
          <a:stretch>
            <a:fillRect/>
          </a:stretch>
        </p:blipFill>
        <p:spPr bwMode="auto">
          <a:xfrm>
            <a:off x="0" y="-1"/>
            <a:ext cx="4770782" cy="3260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160100"/>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5B2F1D-8C7F-F246-A782-8743BDC8628A}"/>
              </a:ext>
            </a:extLst>
          </p:cNvPr>
          <p:cNvSpPr/>
          <p:nvPr/>
        </p:nvSpPr>
        <p:spPr>
          <a:xfrm>
            <a:off x="359570" y="3259723"/>
            <a:ext cx="11472863" cy="338554"/>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30</a:t>
            </a:fld>
            <a:endParaRPr lang="en-GB" dirty="0"/>
          </a:p>
        </p:txBody>
      </p:sp>
      <p:sp>
        <p:nvSpPr>
          <p:cNvPr id="21" name="Rectangle 20">
            <a:extLst>
              <a:ext uri="{FF2B5EF4-FFF2-40B4-BE49-F238E27FC236}">
                <a16:creationId xmlns:a16="http://schemas.microsoft.com/office/drawing/2014/main" id="{8D3EB953-11FC-6244-9801-9070E55AA4A9}"/>
              </a:ext>
            </a:extLst>
          </p:cNvPr>
          <p:cNvSpPr/>
          <p:nvPr/>
        </p:nvSpPr>
        <p:spPr>
          <a:xfrm>
            <a:off x="8108513" y="4689596"/>
            <a:ext cx="1344256" cy="338554"/>
          </a:xfrm>
          <a:prstGeom prst="rect">
            <a:avLst/>
          </a:prstGeom>
          <a:solidFill>
            <a:schemeClr val="bg1"/>
          </a:solidFill>
          <a:ln>
            <a:solidFill>
              <a:schemeClr val="bg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3" name="TextBox 22">
            <a:extLst>
              <a:ext uri="{FF2B5EF4-FFF2-40B4-BE49-F238E27FC236}">
                <a16:creationId xmlns:a16="http://schemas.microsoft.com/office/drawing/2014/main" id="{0E103CE9-68AF-A44B-B59E-075366753FB5}"/>
              </a:ext>
            </a:extLst>
          </p:cNvPr>
          <p:cNvSpPr txBox="1"/>
          <p:nvPr/>
        </p:nvSpPr>
        <p:spPr>
          <a:xfrm>
            <a:off x="359570" y="6224406"/>
            <a:ext cx="4674678" cy="253916"/>
          </a:xfrm>
          <a:prstGeom prst="rect">
            <a:avLst/>
          </a:prstGeom>
          <a:noFill/>
        </p:spPr>
        <p:txBody>
          <a:bodyPr wrap="none" rtlCol="0">
            <a:spAutoFit/>
          </a:bodyPr>
          <a:lstStyle/>
          <a:p>
            <a:pPr>
              <a:spcBef>
                <a:spcPts val="3000"/>
              </a:spcBef>
            </a:pPr>
            <a:r>
              <a:rPr lang="en-CH" sz="1050" dirty="0">
                <a:solidFill>
                  <a:schemeClr val="tx1">
                    <a:lumMod val="50000"/>
                    <a:lumOff val="50000"/>
                  </a:schemeClr>
                </a:solidFill>
                <a:latin typeface="Helvetica Light" charset="0"/>
                <a:ea typeface="Helvetica Light" charset="0"/>
                <a:cs typeface="Helvetica Light" charset="0"/>
                <a:sym typeface="Wingdings" pitchFamily="2" charset="2"/>
              </a:rPr>
              <a:t>Try the intereactive ATLAS map: </a:t>
            </a:r>
            <a:r>
              <a:rPr lang="en-GB" sz="1050" dirty="0">
                <a:solidFill>
                  <a:schemeClr val="tx1">
                    <a:lumMod val="50000"/>
                    <a:lumOff val="50000"/>
                  </a:schemeClr>
                </a:solidFill>
                <a:latin typeface="Helvetica Light" charset="0"/>
                <a:ea typeface="Helvetica Light" charset="0"/>
                <a:cs typeface="Helvetica Light" charset="0"/>
                <a:sym typeface="Wingdings" pitchFamily="2" charset="2"/>
                <a:hlinkClick r:id="rId2"/>
              </a:rPr>
              <a:t>https://atlaspo.cern.ch/public/ATLASMap/</a:t>
            </a:r>
            <a:r>
              <a:rPr lang="en-GB" sz="1050" dirty="0">
                <a:solidFill>
                  <a:schemeClr val="tx1">
                    <a:lumMod val="50000"/>
                    <a:lumOff val="50000"/>
                  </a:schemeClr>
                </a:solidFill>
                <a:latin typeface="Helvetica Light" charset="0"/>
                <a:ea typeface="Helvetica Light" charset="0"/>
                <a:cs typeface="Helvetica Light" charset="0"/>
                <a:sym typeface="Wingdings" pitchFamily="2" charset="2"/>
              </a:rPr>
              <a:t> </a:t>
            </a:r>
            <a:endParaRPr lang="en-CH" sz="1050" dirty="0">
              <a:solidFill>
                <a:schemeClr val="tx1">
                  <a:lumMod val="50000"/>
                  <a:lumOff val="50000"/>
                </a:schemeClr>
              </a:solidFill>
              <a:latin typeface="Helvetica Light" charset="0"/>
              <a:ea typeface="Helvetica Light" charset="0"/>
              <a:cs typeface="Helvetica Light" charset="0"/>
              <a:sym typeface="Wingdings" pitchFamily="2" charset="2"/>
            </a:endParaRPr>
          </a:p>
        </p:txBody>
      </p:sp>
      <p:sp>
        <p:nvSpPr>
          <p:cNvPr id="7" name="Rectangle 6">
            <a:extLst>
              <a:ext uri="{FF2B5EF4-FFF2-40B4-BE49-F238E27FC236}">
                <a16:creationId xmlns:a16="http://schemas.microsoft.com/office/drawing/2014/main" id="{43EB8ABA-9F4E-F2AE-8333-56EBB7898D07}"/>
              </a:ext>
            </a:extLst>
          </p:cNvPr>
          <p:cNvSpPr/>
          <p:nvPr/>
        </p:nvSpPr>
        <p:spPr>
          <a:xfrm>
            <a:off x="8108514" y="437820"/>
            <a:ext cx="810587" cy="338554"/>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pic>
        <p:nvPicPr>
          <p:cNvPr id="10" name="Picture 9">
            <a:extLst>
              <a:ext uri="{FF2B5EF4-FFF2-40B4-BE49-F238E27FC236}">
                <a16:creationId xmlns:a16="http://schemas.microsoft.com/office/drawing/2014/main" id="{A09AC24A-4A55-DAFF-B910-23797CD95AFB}"/>
              </a:ext>
            </a:extLst>
          </p:cNvPr>
          <p:cNvPicPr>
            <a:picLocks noChangeAspect="1"/>
          </p:cNvPicPr>
          <p:nvPr/>
        </p:nvPicPr>
        <p:blipFill>
          <a:blip r:embed="rId3">
            <a:alphaModFix/>
          </a:blip>
          <a:srcRect/>
          <a:stretch/>
        </p:blipFill>
        <p:spPr>
          <a:xfrm>
            <a:off x="380376" y="476292"/>
            <a:ext cx="8026884" cy="5587200"/>
          </a:xfrm>
          <a:prstGeom prst="rect">
            <a:avLst/>
          </a:prstGeom>
        </p:spPr>
      </p:pic>
      <p:sp>
        <p:nvSpPr>
          <p:cNvPr id="9" name="Rectangle 8">
            <a:extLst>
              <a:ext uri="{FF2B5EF4-FFF2-40B4-BE49-F238E27FC236}">
                <a16:creationId xmlns:a16="http://schemas.microsoft.com/office/drawing/2014/main" id="{5EBD1D92-E577-508F-A08F-6FC749565E07}"/>
              </a:ext>
            </a:extLst>
          </p:cNvPr>
          <p:cNvSpPr/>
          <p:nvPr/>
        </p:nvSpPr>
        <p:spPr>
          <a:xfrm>
            <a:off x="7397152" y="4488193"/>
            <a:ext cx="2055617" cy="538338"/>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4" name="TextBox 3">
            <a:extLst>
              <a:ext uri="{FF2B5EF4-FFF2-40B4-BE49-F238E27FC236}">
                <a16:creationId xmlns:a16="http://schemas.microsoft.com/office/drawing/2014/main" id="{814D59A4-F24D-0F90-BA6A-1AC2D7811B6D}"/>
              </a:ext>
            </a:extLst>
          </p:cNvPr>
          <p:cNvSpPr txBox="1"/>
          <p:nvPr/>
        </p:nvSpPr>
        <p:spPr>
          <a:xfrm>
            <a:off x="3154390" y="5547569"/>
            <a:ext cx="3276599" cy="276999"/>
          </a:xfrm>
          <a:prstGeom prst="rect">
            <a:avLst/>
          </a:prstGeom>
          <a:solidFill>
            <a:schemeClr val="bg1"/>
          </a:solidFill>
        </p:spPr>
        <p:txBody>
          <a:bodyPr wrap="square" rtlCol="0">
            <a:spAutoFit/>
          </a:bodyPr>
          <a:lstStyle/>
          <a:p>
            <a:pPr>
              <a:spcBef>
                <a:spcPts val="3000"/>
              </a:spcBef>
            </a:pPr>
            <a:r>
              <a:rPr lang="en-CH" sz="1200" i="1" dirty="0">
                <a:solidFill>
                  <a:schemeClr val="bg1"/>
                </a:solidFill>
                <a:latin typeface="Calibri" panose="020F0502020204030204" pitchFamily="34" charset="0"/>
                <a:ea typeface="Helvetica Light" charset="0"/>
                <a:cs typeface="Calibri" panose="020F0502020204030204" pitchFamily="34" charset="0"/>
                <a:sym typeface="Wingdings" pitchFamily="2" charset="2"/>
              </a:rPr>
              <a:t>177 institutions (248 institutes) from 41 countries</a:t>
            </a:r>
          </a:p>
        </p:txBody>
      </p:sp>
      <p:sp>
        <p:nvSpPr>
          <p:cNvPr id="11" name="Rectangle 10">
            <a:extLst>
              <a:ext uri="{FF2B5EF4-FFF2-40B4-BE49-F238E27FC236}">
                <a16:creationId xmlns:a16="http://schemas.microsoft.com/office/drawing/2014/main" id="{E8BC3096-0E3C-162F-2677-F88FB6D29E3E}"/>
              </a:ext>
            </a:extLst>
          </p:cNvPr>
          <p:cNvSpPr/>
          <p:nvPr/>
        </p:nvSpPr>
        <p:spPr>
          <a:xfrm>
            <a:off x="7790092" y="1159358"/>
            <a:ext cx="306220" cy="3938613"/>
          </a:xfrm>
          <a:prstGeom prst="rect">
            <a:avLst/>
          </a:prstGeom>
          <a:solidFill>
            <a:schemeClr val="bg1"/>
          </a:solidFill>
          <a:ln>
            <a:noFill/>
          </a:ln>
        </p:spPr>
        <p:txBody>
          <a:bodyPr wrap="square" rtlCol="0" anchor="ctr">
            <a:spAutoFit/>
          </a:bodyPr>
          <a:lstStyle/>
          <a:p>
            <a:pPr algn="ctr"/>
            <a:endParaRPr lang="en-GB" sz="1600" dirty="0">
              <a:latin typeface="Helvetica Light" charset="0"/>
              <a:ea typeface="Helvetica Light" charset="0"/>
              <a:cs typeface="Helvetica Light" charset="0"/>
            </a:endParaRPr>
          </a:p>
        </p:txBody>
      </p:sp>
      <p:sp>
        <p:nvSpPr>
          <p:cNvPr id="20" name="Rectangle 19">
            <a:extLst>
              <a:ext uri="{FF2B5EF4-FFF2-40B4-BE49-F238E27FC236}">
                <a16:creationId xmlns:a16="http://schemas.microsoft.com/office/drawing/2014/main" id="{27B891D6-B8ED-8E4B-B117-FE4672FF93D4}"/>
              </a:ext>
            </a:extLst>
          </p:cNvPr>
          <p:cNvSpPr/>
          <p:nvPr/>
        </p:nvSpPr>
        <p:spPr>
          <a:xfrm>
            <a:off x="7912881" y="3460875"/>
            <a:ext cx="4050516" cy="1323439"/>
          </a:xfrm>
          <a:prstGeom prst="rect">
            <a:avLst/>
          </a:prstGeom>
          <a:solidFill>
            <a:schemeClr val="bg1"/>
          </a:solidFill>
        </p:spPr>
        <p:txBody>
          <a:bodyPr wrap="square">
            <a:spAutoFit/>
          </a:bodyPr>
          <a:lstStyle/>
          <a:p>
            <a:pPr defTabSz="457200" fontAlgn="base">
              <a:spcBef>
                <a:spcPts val="1200"/>
              </a:spcBef>
              <a:spcAft>
                <a:spcPct val="0"/>
              </a:spcAft>
              <a:defRPr/>
            </a:pPr>
            <a:r>
              <a:rPr lang="en-GB" sz="1400" dirty="0">
                <a:latin typeface="Helvetica" pitchFamily="2" charset="0"/>
              </a:rPr>
              <a:t>248 Institutes from 41 countries </a:t>
            </a:r>
            <a:r>
              <a:rPr lang="en-GB" sz="1200" dirty="0">
                <a:latin typeface="Helvetica" pitchFamily="2" charset="0"/>
              </a:rPr>
              <a:t>(&gt;100 nationalities) </a:t>
            </a:r>
            <a:endParaRPr lang="en-GB" sz="1400" dirty="0">
              <a:latin typeface="Helvetica" pitchFamily="2" charset="0"/>
            </a:endParaRPr>
          </a:p>
          <a:p>
            <a:pPr marL="285750" indent="-285750" defTabSz="457200" fontAlgn="base">
              <a:spcBef>
                <a:spcPts val="1200"/>
              </a:spcBef>
              <a:spcAft>
                <a:spcPct val="0"/>
              </a:spcAft>
              <a:buFont typeface="System Font Regular"/>
              <a:buChar char="–"/>
              <a:defRPr/>
            </a:pPr>
            <a:r>
              <a:rPr lang="en-GB" sz="1400" dirty="0">
                <a:latin typeface="Helvetica" pitchFamily="2" charset="0"/>
              </a:rPr>
              <a:t>2900 scientific authors</a:t>
            </a:r>
          </a:p>
          <a:p>
            <a:pPr marL="285750" indent="-285750" defTabSz="457200" fontAlgn="base">
              <a:spcAft>
                <a:spcPct val="0"/>
              </a:spcAft>
              <a:buFont typeface="System Font Regular"/>
              <a:buChar char="–"/>
              <a:defRPr/>
            </a:pPr>
            <a:r>
              <a:rPr lang="en-GB" sz="1400" b="1" dirty="0">
                <a:latin typeface="Helvetica" pitchFamily="2" charset="0"/>
              </a:rPr>
              <a:t>1200 physics PhD students</a:t>
            </a:r>
          </a:p>
          <a:p>
            <a:pPr marL="285750" indent="-285750" defTabSz="457200" fontAlgn="base">
              <a:spcAft>
                <a:spcPct val="0"/>
              </a:spcAft>
              <a:buFont typeface="System Font Regular"/>
              <a:buChar char="–"/>
              <a:defRPr/>
            </a:pPr>
            <a:r>
              <a:rPr lang="en-GB" sz="1400" b="1" dirty="0">
                <a:latin typeface="Helvetica" pitchFamily="2" charset="0"/>
              </a:rPr>
              <a:t>1300 engineers and technicians</a:t>
            </a:r>
          </a:p>
          <a:p>
            <a:pPr marL="285750" indent="-285750" defTabSz="457200" fontAlgn="base">
              <a:spcAft>
                <a:spcPct val="0"/>
              </a:spcAft>
              <a:buFont typeface="System Font Regular"/>
              <a:buChar char="–"/>
              <a:defRPr/>
            </a:pPr>
            <a:r>
              <a:rPr lang="en-GB" sz="1400" dirty="0">
                <a:latin typeface="Helvetica" pitchFamily="2" charset="0"/>
              </a:rPr>
              <a:t>6000 members </a:t>
            </a:r>
          </a:p>
        </p:txBody>
      </p:sp>
      <p:sp>
        <p:nvSpPr>
          <p:cNvPr id="6" name="Rectangle 5">
            <a:extLst>
              <a:ext uri="{FF2B5EF4-FFF2-40B4-BE49-F238E27FC236}">
                <a16:creationId xmlns:a16="http://schemas.microsoft.com/office/drawing/2014/main" id="{89C937F6-F02B-27EB-05F5-8BE87948158F}"/>
              </a:ext>
            </a:extLst>
          </p:cNvPr>
          <p:cNvSpPr/>
          <p:nvPr/>
        </p:nvSpPr>
        <p:spPr>
          <a:xfrm>
            <a:off x="8294914" y="776374"/>
            <a:ext cx="3897086" cy="281717"/>
          </a:xfrm>
          <a:prstGeom prst="rect">
            <a:avLst/>
          </a:prstGeom>
          <a:solidFill>
            <a:schemeClr val="bg1"/>
          </a:solidFill>
          <a:ln>
            <a:noFill/>
          </a:ln>
        </p:spPr>
        <p:txBody>
          <a:bodyPr rtlCol="0" anchor="ctr">
            <a:spAutoFit/>
          </a:bodyPr>
          <a:lstStyle/>
          <a:p>
            <a:pPr algn="ctr"/>
            <a:endParaRPr lang="en-GB" sz="1600" dirty="0">
              <a:latin typeface="Helvetica Light" charset="0"/>
              <a:ea typeface="Helvetica Light" charset="0"/>
              <a:cs typeface="Helvetica Light" charset="0"/>
            </a:endParaRPr>
          </a:p>
        </p:txBody>
      </p:sp>
      <p:pic>
        <p:nvPicPr>
          <p:cNvPr id="8" name="Picture 7">
            <a:extLst>
              <a:ext uri="{FF2B5EF4-FFF2-40B4-BE49-F238E27FC236}">
                <a16:creationId xmlns:a16="http://schemas.microsoft.com/office/drawing/2014/main" id="{31487F69-0D9D-E930-852D-A74571FC3DAA}"/>
              </a:ext>
            </a:extLst>
          </p:cNvPr>
          <p:cNvPicPr>
            <a:picLocks noChangeAspect="1"/>
          </p:cNvPicPr>
          <p:nvPr/>
        </p:nvPicPr>
        <p:blipFill>
          <a:blip r:embed="rId4"/>
          <a:stretch>
            <a:fillRect/>
          </a:stretch>
        </p:blipFill>
        <p:spPr>
          <a:xfrm>
            <a:off x="7982009" y="1272923"/>
            <a:ext cx="4065689" cy="2108603"/>
          </a:xfrm>
          <a:prstGeom prst="rect">
            <a:avLst/>
          </a:prstGeom>
        </p:spPr>
      </p:pic>
      <p:pic>
        <p:nvPicPr>
          <p:cNvPr id="25" name="Picture 24">
            <a:extLst>
              <a:ext uri="{FF2B5EF4-FFF2-40B4-BE49-F238E27FC236}">
                <a16:creationId xmlns:a16="http://schemas.microsoft.com/office/drawing/2014/main" id="{C5B55262-8BC1-E947-BE4C-A3908309939F}"/>
              </a:ext>
            </a:extLst>
          </p:cNvPr>
          <p:cNvPicPr>
            <a:picLocks noChangeAspect="1"/>
          </p:cNvPicPr>
          <p:nvPr/>
        </p:nvPicPr>
        <p:blipFill>
          <a:blip r:embed="rId5"/>
          <a:stretch>
            <a:fillRect/>
          </a:stretch>
        </p:blipFill>
        <p:spPr>
          <a:xfrm>
            <a:off x="10488767" y="357561"/>
            <a:ext cx="1281280" cy="523219"/>
          </a:xfrm>
          <a:prstGeom prst="rect">
            <a:avLst/>
          </a:prstGeom>
        </p:spPr>
      </p:pic>
      <p:sp>
        <p:nvSpPr>
          <p:cNvPr id="12" name="Rectangle 11">
            <a:extLst>
              <a:ext uri="{FF2B5EF4-FFF2-40B4-BE49-F238E27FC236}">
                <a16:creationId xmlns:a16="http://schemas.microsoft.com/office/drawing/2014/main" id="{0F75B03E-CA99-18F5-1830-8AFF7A17D0F8}"/>
              </a:ext>
            </a:extLst>
          </p:cNvPr>
          <p:cNvSpPr/>
          <p:nvPr/>
        </p:nvSpPr>
        <p:spPr>
          <a:xfrm flipV="1">
            <a:off x="7410793" y="5481890"/>
            <a:ext cx="1156086" cy="742515"/>
          </a:xfrm>
          <a:prstGeom prst="rect">
            <a:avLst/>
          </a:prstGeom>
          <a:solidFill>
            <a:schemeClr val="bg1"/>
          </a:solidFill>
          <a:ln>
            <a:noFill/>
          </a:ln>
        </p:spPr>
        <p:txBody>
          <a:bodyPr wrap="square" rtlCol="0" anchor="ctr">
            <a:spAutoFit/>
          </a:bodyPr>
          <a:lstStyle/>
          <a:p>
            <a:pPr algn="ctr"/>
            <a:endParaRPr lang="en-GB"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015228340"/>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B928-2E78-B0FF-37B3-24E734EF49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FA1C23-ACF3-5E10-B708-AEA8FA250303}"/>
              </a:ext>
            </a:extLst>
          </p:cNvPr>
          <p:cNvSpPr>
            <a:spLocks noGrp="1"/>
          </p:cNvSpPr>
          <p:nvPr>
            <p:ph type="sldNum" sz="quarter" idx="4"/>
          </p:nvPr>
        </p:nvSpPr>
        <p:spPr/>
        <p:txBody>
          <a:bodyPr/>
          <a:lstStyle/>
          <a:p>
            <a:pPr>
              <a:defRPr/>
            </a:pPr>
            <a:fld id="{611C2F03-9E95-40C9-A99F-3C4F7EE8CF2A}" type="slidenum">
              <a:rPr lang="en-GB" smtClean="0"/>
              <a:pPr>
                <a:defRPr/>
              </a:pPr>
              <a:t>31</a:t>
            </a:fld>
            <a:endParaRPr lang="en-GB"/>
          </a:p>
        </p:txBody>
      </p:sp>
      <p:sp>
        <p:nvSpPr>
          <p:cNvPr id="3" name="TextBox 2">
            <a:extLst>
              <a:ext uri="{FF2B5EF4-FFF2-40B4-BE49-F238E27FC236}">
                <a16:creationId xmlns:a16="http://schemas.microsoft.com/office/drawing/2014/main" id="{C402EDB6-BF00-FCA2-4A6D-2ADA2A24C914}"/>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ATLAS Detector</a:t>
            </a:r>
            <a:endParaRPr lang="en-US" sz="2800" dirty="0">
              <a:solidFill>
                <a:srgbClr val="0D7FBF"/>
              </a:solidFill>
              <a:latin typeface="Helvetica"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2BAF0212-F038-D8E5-7439-436E2703608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13000"/>
                    </a14:imgEffect>
                  </a14:imgLayer>
                </a14:imgProps>
              </a:ext>
            </a:extLst>
          </a:blip>
          <a:stretch>
            <a:fillRect/>
          </a:stretch>
        </p:blipFill>
        <p:spPr>
          <a:xfrm>
            <a:off x="291238" y="1140955"/>
            <a:ext cx="8027477" cy="4712012"/>
          </a:xfrm>
          <a:prstGeom prst="rect">
            <a:avLst/>
          </a:prstGeom>
        </p:spPr>
      </p:pic>
      <p:sp>
        <p:nvSpPr>
          <p:cNvPr id="5" name="Text Box 5">
            <a:extLst>
              <a:ext uri="{FF2B5EF4-FFF2-40B4-BE49-F238E27FC236}">
                <a16:creationId xmlns:a16="http://schemas.microsoft.com/office/drawing/2014/main" id="{D4D48032-BA5E-478F-6E6E-84E248A78FF5}"/>
              </a:ext>
            </a:extLst>
          </p:cNvPr>
          <p:cNvSpPr txBox="1">
            <a:spLocks noChangeArrowheads="1"/>
          </p:cNvSpPr>
          <p:nvPr/>
        </p:nvSpPr>
        <p:spPr bwMode="auto">
          <a:xfrm>
            <a:off x="8811594" y="1469841"/>
            <a:ext cx="3089168" cy="48167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DE" sz="1400" dirty="0">
                <a:latin typeface="Helvetica" pitchFamily="2" charset="0"/>
              </a:rPr>
              <a:t>Axial field provided by </a:t>
            </a:r>
            <a:r>
              <a:rPr lang="de-DE" sz="1400" b="1" dirty="0">
                <a:latin typeface="Helvetica" pitchFamily="2" charset="0"/>
              </a:rPr>
              <a:t>solenoid</a:t>
            </a:r>
            <a:endParaRPr lang="en-US" sz="1400" b="1" dirty="0">
              <a:latin typeface="Helvetica" pitchFamily="2" charset="0"/>
            </a:endParaRPr>
          </a:p>
          <a:p>
            <a:r>
              <a:rPr lang="en-US" sz="1400" dirty="0">
                <a:latin typeface="Helvetica" pitchFamily="2" charset="0"/>
              </a:rPr>
              <a:t>(2 T) in central region (momentum measurement) </a:t>
            </a:r>
          </a:p>
          <a:p>
            <a:pPr>
              <a:spcBef>
                <a:spcPts val="1800"/>
              </a:spcBef>
            </a:pPr>
            <a:r>
              <a:rPr lang="en-US" sz="1400" dirty="0">
                <a:latin typeface="Helvetica" pitchFamily="2" charset="0"/>
              </a:rPr>
              <a:t>High resolution silicon </a:t>
            </a:r>
            <a:r>
              <a:rPr lang="en-US" sz="1400" b="1" dirty="0">
                <a:latin typeface="Helvetica" pitchFamily="2" charset="0"/>
              </a:rPr>
              <a:t>detectors</a:t>
            </a:r>
            <a:r>
              <a:rPr lang="en-US" sz="1400" dirty="0">
                <a:latin typeface="Helvetica" pitchFamily="2" charset="0"/>
              </a:rPr>
              <a:t>: </a:t>
            </a:r>
          </a:p>
          <a:p>
            <a:pPr marL="228600" indent="-228600">
              <a:spcBef>
                <a:spcPts val="600"/>
              </a:spcBef>
              <a:buFont typeface="Arial" panose="020B0604020202020204" pitchFamily="34" charset="0"/>
              <a:buChar char="•"/>
            </a:pPr>
            <a:r>
              <a:rPr lang="en-US" sz="1200" dirty="0">
                <a:latin typeface="Helvetica" pitchFamily="2" charset="0"/>
              </a:rPr>
              <a:t>100 Mio. channels (50 µm x 250 µm)</a:t>
            </a:r>
          </a:p>
          <a:p>
            <a:pPr marL="228600" indent="-228600">
              <a:spcBef>
                <a:spcPts val="600"/>
              </a:spcBef>
              <a:buFont typeface="Arial" panose="020B0604020202020204" pitchFamily="34" charset="0"/>
              <a:buChar char="•"/>
            </a:pPr>
            <a:r>
              <a:rPr lang="en-US" sz="1200" dirty="0">
                <a:latin typeface="Helvetica" pitchFamily="2" charset="0"/>
              </a:rPr>
              <a:t>6 Mio. channels (80 µm x 12 cm) </a:t>
            </a:r>
          </a:p>
          <a:p>
            <a:pPr>
              <a:spcBef>
                <a:spcPts val="600"/>
              </a:spcBef>
            </a:pPr>
            <a:r>
              <a:rPr lang="en-US" sz="1400" dirty="0">
                <a:latin typeface="Helvetica" pitchFamily="2" charset="0"/>
              </a:rPr>
              <a:t>spatial resolution ~15 µm (in azimuthal direction)</a:t>
            </a:r>
          </a:p>
          <a:p>
            <a:pPr lvl="0">
              <a:spcBef>
                <a:spcPts val="1800"/>
              </a:spcBef>
            </a:pPr>
            <a:r>
              <a:rPr lang="en-US" sz="1400" dirty="0">
                <a:solidFill>
                  <a:srgbClr val="000000"/>
                </a:solidFill>
                <a:latin typeface="Helvetica" pitchFamily="2" charset="0"/>
                <a:ea typeface="+mn-ea"/>
                <a:cs typeface="+mn-cs"/>
              </a:rPr>
              <a:t>Energy measurement down to 1</a:t>
            </a:r>
            <a:r>
              <a:rPr lang="en-US" sz="1400" b="1" baseline="30000" dirty="0">
                <a:solidFill>
                  <a:srgbClr val="000000"/>
                </a:solidFill>
                <a:latin typeface="Helvetica" pitchFamily="2" charset="0"/>
                <a:ea typeface="+mn-ea"/>
                <a:cs typeface="+mn-cs"/>
              </a:rPr>
              <a:t>o</a:t>
            </a:r>
            <a:r>
              <a:rPr lang="en-US" sz="1400" dirty="0">
                <a:solidFill>
                  <a:srgbClr val="000000"/>
                </a:solidFill>
                <a:latin typeface="Helvetica" pitchFamily="2" charset="0"/>
                <a:ea typeface="+mn-ea"/>
                <a:cs typeface="+mn-cs"/>
              </a:rPr>
              <a:t>     to the beam line with a </a:t>
            </a:r>
            <a:r>
              <a:rPr lang="en-US" sz="1400" b="1" dirty="0">
                <a:solidFill>
                  <a:srgbClr val="000000"/>
                </a:solidFill>
                <a:latin typeface="Helvetica" pitchFamily="2" charset="0"/>
                <a:ea typeface="+mn-ea"/>
                <a:cs typeface="+mn-cs"/>
              </a:rPr>
              <a:t>calorimeter system</a:t>
            </a:r>
          </a:p>
          <a:p>
            <a:pPr lvl="0">
              <a:spcBef>
                <a:spcPts val="1800"/>
              </a:spcBef>
            </a:pPr>
            <a:r>
              <a:rPr lang="en-US" sz="1400" dirty="0">
                <a:solidFill>
                  <a:srgbClr val="000000"/>
                </a:solidFill>
                <a:latin typeface="Helvetica" pitchFamily="2" charset="0"/>
                <a:ea typeface="+mn-ea"/>
                <a:cs typeface="+mn-cs"/>
              </a:rPr>
              <a:t>Independent </a:t>
            </a:r>
            <a:r>
              <a:rPr lang="en-US" sz="1400" b="1" dirty="0">
                <a:solidFill>
                  <a:srgbClr val="000000"/>
                </a:solidFill>
                <a:latin typeface="Helvetica" pitchFamily="2" charset="0"/>
                <a:ea typeface="+mn-ea"/>
                <a:cs typeface="+mn-cs"/>
              </a:rPr>
              <a:t>muon spectrometer </a:t>
            </a:r>
            <a:r>
              <a:rPr lang="en-US" sz="1200" dirty="0">
                <a:solidFill>
                  <a:srgbClr val="000000"/>
                </a:solidFill>
                <a:latin typeface="Helvetica" pitchFamily="2" charset="0"/>
                <a:ea typeface="+mn-ea"/>
                <a:cs typeface="+mn-cs"/>
              </a:rPr>
              <a:t>(superconducting toroidal magnet system)</a:t>
            </a:r>
          </a:p>
          <a:p>
            <a:pPr lvl="0">
              <a:spcBef>
                <a:spcPts val="1800"/>
              </a:spcBef>
            </a:pPr>
            <a:r>
              <a:rPr lang="en-US" sz="1400" b="1" dirty="0">
                <a:solidFill>
                  <a:srgbClr val="000000"/>
                </a:solidFill>
                <a:latin typeface="Helvetica" pitchFamily="2" charset="0"/>
                <a:ea typeface="+mn-ea"/>
                <a:cs typeface="+mn-cs"/>
              </a:rPr>
              <a:t>Ultra-fast custom electronics and high-performance computers filter </a:t>
            </a:r>
            <a:r>
              <a:rPr lang="en-US" sz="1400" dirty="0">
                <a:solidFill>
                  <a:srgbClr val="000000"/>
                </a:solidFill>
                <a:latin typeface="Helvetica" pitchFamily="2" charset="0"/>
                <a:ea typeface="+mn-ea"/>
                <a:cs typeface="+mn-cs"/>
              </a:rPr>
              <a:t>the collisions: only 1 out of 20,000 collisions is kept </a:t>
            </a:r>
          </a:p>
        </p:txBody>
      </p:sp>
      <p:sp>
        <p:nvSpPr>
          <p:cNvPr id="6" name="Rectangle 5">
            <a:extLst>
              <a:ext uri="{FF2B5EF4-FFF2-40B4-BE49-F238E27FC236}">
                <a16:creationId xmlns:a16="http://schemas.microsoft.com/office/drawing/2014/main" id="{76728F46-BE17-8E30-6151-2068A34BCB55}"/>
              </a:ext>
            </a:extLst>
          </p:cNvPr>
          <p:cNvSpPr/>
          <p:nvPr/>
        </p:nvSpPr>
        <p:spPr>
          <a:xfrm>
            <a:off x="4177613" y="6407298"/>
            <a:ext cx="3295710" cy="276999"/>
          </a:xfrm>
          <a:prstGeom prst="rect">
            <a:avLst/>
          </a:prstGeom>
        </p:spPr>
        <p:txBody>
          <a:bodyPr wrap="none">
            <a:spAutoFit/>
          </a:bodyPr>
          <a:lstStyle/>
          <a:p>
            <a:r>
              <a:rPr lang="en-US" sz="1200" dirty="0">
                <a:solidFill>
                  <a:srgbClr val="000000"/>
                </a:solidFill>
                <a:latin typeface="Helvetica" pitchFamily="2" charset="0"/>
              </a:rPr>
              <a:t>25 m diameter, 44 m long, 7000 tons weight ~</a:t>
            </a:r>
            <a:endParaRPr lang="en-CH" sz="1200" dirty="0"/>
          </a:p>
        </p:txBody>
      </p:sp>
      <p:pic>
        <p:nvPicPr>
          <p:cNvPr id="7" name="Picture 6">
            <a:extLst>
              <a:ext uri="{FF2B5EF4-FFF2-40B4-BE49-F238E27FC236}">
                <a16:creationId xmlns:a16="http://schemas.microsoft.com/office/drawing/2014/main" id="{E3046731-6EA3-691C-ABBA-130A16CDB1B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24986" y="5939336"/>
            <a:ext cx="694416" cy="694416"/>
          </a:xfrm>
          <a:prstGeom prst="rect">
            <a:avLst/>
          </a:prstGeom>
        </p:spPr>
      </p:pic>
    </p:spTree>
    <p:extLst>
      <p:ext uri="{BB962C8B-B14F-4D97-AF65-F5344CB8AC3E}">
        <p14:creationId xmlns:p14="http://schemas.microsoft.com/office/powerpoint/2010/main" val="1337048562"/>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6F462-EBFA-322E-D599-4CDBF67605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8C97AA-BC05-557C-5D17-EA0A07F40E94}"/>
              </a:ext>
            </a:extLst>
          </p:cNvPr>
          <p:cNvSpPr>
            <a:spLocks noGrp="1"/>
          </p:cNvSpPr>
          <p:nvPr>
            <p:ph type="sldNum" sz="quarter" idx="4"/>
          </p:nvPr>
        </p:nvSpPr>
        <p:spPr/>
        <p:txBody>
          <a:bodyPr/>
          <a:lstStyle/>
          <a:p>
            <a:pPr>
              <a:defRPr/>
            </a:pPr>
            <a:fld id="{611C2F03-9E95-40C9-A99F-3C4F7EE8CF2A}" type="slidenum">
              <a:rPr lang="en-GB" smtClean="0"/>
              <a:pPr>
                <a:defRPr/>
              </a:pPr>
              <a:t>32</a:t>
            </a:fld>
            <a:endParaRPr lang="en-GB"/>
          </a:p>
        </p:txBody>
      </p:sp>
      <p:sp>
        <p:nvSpPr>
          <p:cNvPr id="4" name="Rectangle 3">
            <a:extLst>
              <a:ext uri="{FF2B5EF4-FFF2-40B4-BE49-F238E27FC236}">
                <a16:creationId xmlns:a16="http://schemas.microsoft.com/office/drawing/2014/main" id="{FC65D37C-7A93-546F-180F-1566CBF039B4}"/>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5" name="Picture 2">
            <a:extLst>
              <a:ext uri="{FF2B5EF4-FFF2-40B4-BE49-F238E27FC236}">
                <a16:creationId xmlns:a16="http://schemas.microsoft.com/office/drawing/2014/main" id="{8F4235F1-5D67-C45D-CF0D-4738EFA2006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97731" y="0"/>
            <a:ext cx="10396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696B8EA2-3688-9131-D894-E7AAD614DF2C}"/>
              </a:ext>
            </a:extLst>
          </p:cNvPr>
          <p:cNvSpPr/>
          <p:nvPr/>
        </p:nvSpPr>
        <p:spPr>
          <a:xfrm>
            <a:off x="7891119" y="2692400"/>
            <a:ext cx="4330700" cy="4203784"/>
          </a:xfrm>
          <a:prstGeom prst="roundRect">
            <a:avLst>
              <a:gd name="adj" fmla="val 1260"/>
            </a:avLst>
          </a:prstGeom>
          <a:solidFill>
            <a:schemeClr val="bg1"/>
          </a:solidFill>
          <a:ln w="3175">
            <a:solidFill>
              <a:schemeClr val="bg1">
                <a:lumMod val="50000"/>
              </a:schemeClr>
            </a:solidFill>
          </a:ln>
        </p:spPr>
        <p:txBody>
          <a:bodyPr rtlCol="0" anchor="ctr">
            <a:spAutoFit/>
          </a:bodyPr>
          <a:lstStyle/>
          <a:p>
            <a:pPr algn="ctr"/>
            <a:endParaRPr lang="en-GB" sz="1600" dirty="0">
              <a:latin typeface="Helvetica Light" charset="0"/>
              <a:ea typeface="Helvetica Light" charset="0"/>
              <a:cs typeface="Helvetica Light" charset="0"/>
            </a:endParaRPr>
          </a:p>
        </p:txBody>
      </p:sp>
      <p:pic>
        <p:nvPicPr>
          <p:cNvPr id="7" name="Picture 6">
            <a:extLst>
              <a:ext uri="{FF2B5EF4-FFF2-40B4-BE49-F238E27FC236}">
                <a16:creationId xmlns:a16="http://schemas.microsoft.com/office/drawing/2014/main" id="{4C3E1952-AB3D-6D5A-35EF-6711DE6BC7DF}"/>
              </a:ext>
            </a:extLst>
          </p:cNvPr>
          <p:cNvPicPr>
            <a:picLocks noChangeAspect="1"/>
          </p:cNvPicPr>
          <p:nvPr/>
        </p:nvPicPr>
        <p:blipFill>
          <a:blip r:embed="rId4">
            <a:alphaModFix/>
          </a:blip>
          <a:stretch>
            <a:fillRect/>
          </a:stretch>
        </p:blipFill>
        <p:spPr>
          <a:xfrm>
            <a:off x="7964379" y="2815435"/>
            <a:ext cx="4147903" cy="3979645"/>
          </a:xfrm>
          <a:prstGeom prst="rect">
            <a:avLst/>
          </a:prstGeom>
        </p:spPr>
      </p:pic>
      <p:sp>
        <p:nvSpPr>
          <p:cNvPr id="8" name="Rectangle 7">
            <a:extLst>
              <a:ext uri="{FF2B5EF4-FFF2-40B4-BE49-F238E27FC236}">
                <a16:creationId xmlns:a16="http://schemas.microsoft.com/office/drawing/2014/main" id="{9EAF48F1-CBC2-5A24-5975-1448CBED4DA2}"/>
              </a:ext>
            </a:extLst>
          </p:cNvPr>
          <p:cNvSpPr/>
          <p:nvPr/>
        </p:nvSpPr>
        <p:spPr>
          <a:xfrm>
            <a:off x="10145742" y="2777831"/>
            <a:ext cx="1863010" cy="246221"/>
          </a:xfrm>
          <a:prstGeom prst="rect">
            <a:avLst/>
          </a:prstGeom>
        </p:spPr>
        <p:txBody>
          <a:bodyPr wrap="none">
            <a:spAutoFit/>
          </a:bodyPr>
          <a:lstStyle/>
          <a:p>
            <a:pPr algn="r"/>
            <a:r>
              <a:rPr lang="en-GB" sz="1000" dirty="0">
                <a:latin typeface="Helvetica" pitchFamily="2" charset="0"/>
                <a:hlinkClick r:id="rId5"/>
              </a:rPr>
              <a:t>Eur. Phys. J. C 80 (2020) 942</a:t>
            </a:r>
            <a:endParaRPr lang="en-CH" sz="1000" dirty="0">
              <a:latin typeface="Helvetica" pitchFamily="2" charset="0"/>
            </a:endParaRPr>
          </a:p>
        </p:txBody>
      </p:sp>
      <p:sp>
        <p:nvSpPr>
          <p:cNvPr id="9" name="TextBox 8">
            <a:extLst>
              <a:ext uri="{FF2B5EF4-FFF2-40B4-BE49-F238E27FC236}">
                <a16:creationId xmlns:a16="http://schemas.microsoft.com/office/drawing/2014/main" id="{010E365F-14BE-9981-9881-56FA3931EDA3}"/>
              </a:ext>
            </a:extLst>
          </p:cNvPr>
          <p:cNvSpPr txBox="1"/>
          <p:nvPr/>
        </p:nvSpPr>
        <p:spPr>
          <a:xfrm>
            <a:off x="10385656" y="4249728"/>
            <a:ext cx="968620" cy="738664"/>
          </a:xfrm>
          <a:prstGeom prst="rect">
            <a:avLst/>
          </a:prstGeom>
          <a:noFill/>
        </p:spPr>
        <p:txBody>
          <a:bodyPr wrap="square" rtlCol="0">
            <a:spAutoFit/>
          </a:bodyPr>
          <a:lstStyle/>
          <a:p>
            <a:pPr marL="0" algn="l">
              <a:spcBef>
                <a:spcPts val="3000"/>
              </a:spcBef>
            </a:pPr>
            <a:r>
              <a:rPr lang="en-GB" sz="1400" dirty="0">
                <a:solidFill>
                  <a:srgbClr val="0070C0"/>
                </a:solidFill>
                <a:latin typeface="Helvetica" pitchFamily="2" charset="0"/>
                <a:ea typeface="Helvetica Light" charset="0"/>
                <a:cs typeface="Helvetica Light" charset="0"/>
                <a:sym typeface="Wingdings" pitchFamily="2" charset="2"/>
              </a:rPr>
              <a:t>The Higgs boson</a:t>
            </a:r>
          </a:p>
        </p:txBody>
      </p:sp>
    </p:spTree>
    <p:extLst>
      <p:ext uri="{BB962C8B-B14F-4D97-AF65-F5344CB8AC3E}">
        <p14:creationId xmlns:p14="http://schemas.microsoft.com/office/powerpoint/2010/main" val="4214083241"/>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600F3-72B9-BB4B-62AF-8BF1E4A0540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389BA8C-470F-7BBF-1A29-9370E31D3E17}"/>
              </a:ext>
            </a:extLst>
          </p:cNvPr>
          <p:cNvSpPr txBox="1"/>
          <p:nvPr/>
        </p:nvSpPr>
        <p:spPr>
          <a:xfrm>
            <a:off x="623283" y="1108786"/>
            <a:ext cx="11568717" cy="646331"/>
          </a:xfrm>
          <a:prstGeom prst="rect">
            <a:avLst/>
          </a:prstGeom>
          <a:noFill/>
        </p:spPr>
        <p:txBody>
          <a:bodyPr wrap="square" rtlCol="0">
            <a:spAutoFit/>
          </a:bodyPr>
          <a:lstStyle/>
          <a:p>
            <a:pPr>
              <a:spcBef>
                <a:spcPts val="1100"/>
              </a:spcBef>
            </a:pPr>
            <a:r>
              <a:rPr lang="en-GB" dirty="0">
                <a:solidFill>
                  <a:prstClr val="black"/>
                </a:solidFill>
                <a:latin typeface="Helvetica" pitchFamily="2" charset="0"/>
                <a:ea typeface="Helvetica Light" charset="0"/>
                <a:cs typeface="Helvetica Light" charset="0"/>
                <a:sym typeface="Wingdings" pitchFamily="2" charset="2"/>
              </a:rPr>
              <a:t>Neural networks have been used in particle physics since the 1990s; boosted decision trees since the 2000s</a:t>
            </a:r>
          </a:p>
          <a:p>
            <a:r>
              <a:rPr lang="en-GB" dirty="0">
                <a:solidFill>
                  <a:prstClr val="black"/>
                </a:solidFill>
                <a:latin typeface="Helvetica" pitchFamily="2" charset="0"/>
                <a:ea typeface="Helvetica Light" charset="0"/>
                <a:cs typeface="Helvetica Light" charset="0"/>
                <a:sym typeface="Wingdings" pitchFamily="2" charset="2"/>
              </a:rPr>
              <a:t>GNNs with Transformers are currently among the most performing ML algorithms </a:t>
            </a:r>
            <a:r>
              <a:rPr lang="en-GB" sz="1600" dirty="0">
                <a:solidFill>
                  <a:prstClr val="black"/>
                </a:solidFill>
                <a:latin typeface="Helvetica" pitchFamily="2" charset="0"/>
                <a:ea typeface="Helvetica Light" charset="0"/>
                <a:cs typeface="Helvetica Light" charset="0"/>
                <a:sym typeface="Wingdings" pitchFamily="2" charset="2"/>
              </a:rPr>
              <a:t>(but much smaller than LLMs)</a:t>
            </a:r>
            <a:endParaRPr lang="en-GB" dirty="0">
              <a:solidFill>
                <a:prstClr val="black"/>
              </a:solidFill>
              <a:latin typeface="Helvetica" pitchFamily="2" charset="0"/>
              <a:ea typeface="Helvetica Light" charset="0"/>
              <a:cs typeface="Helvetica Light" charset="0"/>
              <a:sym typeface="Wingdings" pitchFamily="2" charset="2"/>
            </a:endParaRPr>
          </a:p>
        </p:txBody>
      </p:sp>
      <p:sp>
        <p:nvSpPr>
          <p:cNvPr id="4" name="TextBox 3">
            <a:extLst>
              <a:ext uri="{FF2B5EF4-FFF2-40B4-BE49-F238E27FC236}">
                <a16:creationId xmlns:a16="http://schemas.microsoft.com/office/drawing/2014/main" id="{3A306DE2-309D-0D1A-6D8A-75CCF8B62A4B}"/>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Particle reconstruction — eldorado for modern ML</a:t>
            </a:r>
            <a:endParaRPr lang="en-US" sz="2800" dirty="0">
              <a:solidFill>
                <a:srgbClr val="0D7FBF"/>
              </a:solidFill>
              <a:latin typeface="Helvetica Light" pitchFamily="2" charset="0"/>
              <a:ea typeface="Trebuchet MS" pitchFamily="-84" charset="0"/>
              <a:cs typeface="Helvetica Light"/>
            </a:endParaRPr>
          </a:p>
        </p:txBody>
      </p:sp>
      <p:grpSp>
        <p:nvGrpSpPr>
          <p:cNvPr id="16" name="Group 15">
            <a:extLst>
              <a:ext uri="{FF2B5EF4-FFF2-40B4-BE49-F238E27FC236}">
                <a16:creationId xmlns:a16="http://schemas.microsoft.com/office/drawing/2014/main" id="{29CAF30C-9F3B-2774-419C-6FBE79820F65}"/>
              </a:ext>
            </a:extLst>
          </p:cNvPr>
          <p:cNvGrpSpPr/>
          <p:nvPr/>
        </p:nvGrpSpPr>
        <p:grpSpPr>
          <a:xfrm>
            <a:off x="728688" y="2080207"/>
            <a:ext cx="10831531" cy="4182580"/>
            <a:chOff x="688932" y="2584429"/>
            <a:chExt cx="10831531" cy="4182580"/>
          </a:xfrm>
        </p:grpSpPr>
        <p:grpSp>
          <p:nvGrpSpPr>
            <p:cNvPr id="5" name="Group 4">
              <a:extLst>
                <a:ext uri="{FF2B5EF4-FFF2-40B4-BE49-F238E27FC236}">
                  <a16:creationId xmlns:a16="http://schemas.microsoft.com/office/drawing/2014/main" id="{A64A72B9-9AA1-00AB-814F-05A07F0E7E7D}"/>
                </a:ext>
              </a:extLst>
            </p:cNvPr>
            <p:cNvGrpSpPr/>
            <p:nvPr/>
          </p:nvGrpSpPr>
          <p:grpSpPr>
            <a:xfrm>
              <a:off x="830257" y="2622007"/>
              <a:ext cx="10440697" cy="4145002"/>
              <a:chOff x="880361" y="2534325"/>
              <a:chExt cx="10440697" cy="4145002"/>
            </a:xfrm>
          </p:grpSpPr>
          <p:pic>
            <p:nvPicPr>
              <p:cNvPr id="7" name="Picture 6">
                <a:extLst>
                  <a:ext uri="{FF2B5EF4-FFF2-40B4-BE49-F238E27FC236}">
                    <a16:creationId xmlns:a16="http://schemas.microsoft.com/office/drawing/2014/main" id="{45B08561-D905-AE26-D5B0-126F760B2FD2}"/>
                  </a:ext>
                </a:extLst>
              </p:cNvPr>
              <p:cNvPicPr>
                <a:picLocks noChangeAspect="1"/>
              </p:cNvPicPr>
              <p:nvPr/>
            </p:nvPicPr>
            <p:blipFill>
              <a:blip r:embed="rId2"/>
              <a:stretch>
                <a:fillRect/>
              </a:stretch>
            </p:blipFill>
            <p:spPr>
              <a:xfrm>
                <a:off x="987216" y="2534325"/>
                <a:ext cx="9948005" cy="4145002"/>
              </a:xfrm>
              <a:prstGeom prst="rect">
                <a:avLst/>
              </a:prstGeom>
            </p:spPr>
          </p:pic>
          <p:sp>
            <p:nvSpPr>
              <p:cNvPr id="6" name="TextBox 5">
                <a:extLst>
                  <a:ext uri="{FF2B5EF4-FFF2-40B4-BE49-F238E27FC236}">
                    <a16:creationId xmlns:a16="http://schemas.microsoft.com/office/drawing/2014/main" id="{5E88CF83-CFDA-7BEE-7D0B-BA8F8A10AC1D}"/>
                  </a:ext>
                </a:extLst>
              </p:cNvPr>
              <p:cNvSpPr txBox="1"/>
              <p:nvPr/>
            </p:nvSpPr>
            <p:spPr>
              <a:xfrm>
                <a:off x="4429148" y="5669399"/>
                <a:ext cx="2601532" cy="461665"/>
              </a:xfrm>
              <a:prstGeom prst="rect">
                <a:avLst/>
              </a:prstGeom>
              <a:noFill/>
            </p:spPr>
            <p:txBody>
              <a:bodyPr wrap="square">
                <a:spAutoFit/>
              </a:bodyPr>
              <a:lstStyle/>
              <a:p>
                <a:pPr>
                  <a:buNone/>
                </a:pPr>
                <a:r>
                  <a:rPr lang="en-GB" sz="1200" dirty="0">
                    <a:solidFill>
                      <a:schemeClr val="accent5">
                        <a:lumMod val="50000"/>
                      </a:schemeClr>
                    </a:solidFill>
                    <a:latin typeface="Helvetica" pitchFamily="2" charset="0"/>
                  </a:rPr>
                  <a:t>1. J</a:t>
                </a:r>
                <a:r>
                  <a:rPr lang="en-GB" sz="1200" dirty="0">
                    <a:solidFill>
                      <a:schemeClr val="accent5">
                        <a:lumMod val="50000"/>
                      </a:schemeClr>
                    </a:solidFill>
                    <a:effectLst/>
                    <a:latin typeface="Helvetica" pitchFamily="2" charset="0"/>
                  </a:rPr>
                  <a:t>et features</a:t>
                </a:r>
                <a:r>
                  <a:rPr lang="en-GB" sz="1200" dirty="0">
                    <a:solidFill>
                      <a:schemeClr val="accent5">
                        <a:lumMod val="50000"/>
                      </a:schemeClr>
                    </a:solidFill>
                    <a:latin typeface="Helvetica" pitchFamily="2" charset="0"/>
                  </a:rPr>
                  <a:t> </a:t>
                </a:r>
                <a:r>
                  <a:rPr lang="en-GB" sz="1200" dirty="0">
                    <a:solidFill>
                      <a:schemeClr val="accent5">
                        <a:lumMod val="50000"/>
                      </a:schemeClr>
                    </a:solidFill>
                    <a:effectLst/>
                    <a:latin typeface="Helvetica" pitchFamily="2" charset="0"/>
                  </a:rPr>
                  <a:t>are copied for each track associated with the jet</a:t>
                </a:r>
              </a:p>
            </p:txBody>
          </p:sp>
          <p:sp>
            <p:nvSpPr>
              <p:cNvPr id="9" name="TextBox 8">
                <a:extLst>
                  <a:ext uri="{FF2B5EF4-FFF2-40B4-BE49-F238E27FC236}">
                    <a16:creationId xmlns:a16="http://schemas.microsoft.com/office/drawing/2014/main" id="{06EE4CC4-91F6-33FE-D5FE-CB54AA043AF1}"/>
                  </a:ext>
                </a:extLst>
              </p:cNvPr>
              <p:cNvSpPr txBox="1"/>
              <p:nvPr/>
            </p:nvSpPr>
            <p:spPr>
              <a:xfrm>
                <a:off x="880361" y="4780734"/>
                <a:ext cx="3047197" cy="461665"/>
              </a:xfrm>
              <a:prstGeom prst="rect">
                <a:avLst/>
              </a:prstGeom>
              <a:noFill/>
            </p:spPr>
            <p:txBody>
              <a:bodyPr wrap="square">
                <a:spAutoFit/>
              </a:bodyPr>
              <a:lstStyle/>
              <a:p>
                <a:pPr>
                  <a:buNone/>
                </a:pPr>
                <a:r>
                  <a:rPr lang="en-GB" sz="1200" dirty="0">
                    <a:solidFill>
                      <a:schemeClr val="accent5">
                        <a:lumMod val="50000"/>
                      </a:schemeClr>
                    </a:solidFill>
                    <a:latin typeface="Helvetica" pitchFamily="2" charset="0"/>
                  </a:rPr>
                  <a:t>2. C</a:t>
                </a:r>
                <a:r>
                  <a:rPr lang="en-GB" sz="1200" dirty="0">
                    <a:solidFill>
                      <a:schemeClr val="accent5">
                        <a:lumMod val="50000"/>
                      </a:schemeClr>
                    </a:solidFill>
                    <a:effectLst/>
                    <a:latin typeface="Helvetica" pitchFamily="2" charset="0"/>
                  </a:rPr>
                  <a:t>ombined GNN </a:t>
                </a:r>
                <a:r>
                  <a:rPr lang="en-GB" sz="1200" dirty="0">
                    <a:solidFill>
                      <a:schemeClr val="accent5">
                        <a:lumMod val="50000"/>
                      </a:schemeClr>
                    </a:solidFill>
                    <a:latin typeface="Helvetica" pitchFamily="2" charset="0"/>
                  </a:rPr>
                  <a:t>feature </a:t>
                </a:r>
                <a:r>
                  <a:rPr lang="en-GB" sz="1200" dirty="0">
                    <a:solidFill>
                      <a:schemeClr val="accent5">
                        <a:lumMod val="50000"/>
                      </a:schemeClr>
                    </a:solidFill>
                    <a:effectLst/>
                    <a:latin typeface="Helvetica" pitchFamily="2" charset="0"/>
                  </a:rPr>
                  <a:t>vectors are fed into a per-track initialisation network</a:t>
                </a:r>
              </a:p>
            </p:txBody>
          </p:sp>
          <p:sp>
            <p:nvSpPr>
              <p:cNvPr id="10" name="TextBox 9">
                <a:extLst>
                  <a:ext uri="{FF2B5EF4-FFF2-40B4-BE49-F238E27FC236}">
                    <a16:creationId xmlns:a16="http://schemas.microsoft.com/office/drawing/2014/main" id="{85DC9AD9-5691-D2AD-7EBC-2813530EC79D}"/>
                  </a:ext>
                </a:extLst>
              </p:cNvPr>
              <p:cNvSpPr txBox="1"/>
              <p:nvPr/>
            </p:nvSpPr>
            <p:spPr>
              <a:xfrm>
                <a:off x="4330004" y="2688033"/>
                <a:ext cx="3904137" cy="646331"/>
              </a:xfrm>
              <a:prstGeom prst="rect">
                <a:avLst/>
              </a:prstGeom>
              <a:noFill/>
            </p:spPr>
            <p:txBody>
              <a:bodyPr wrap="square">
                <a:spAutoFit/>
              </a:bodyPr>
              <a:lstStyle/>
              <a:p>
                <a:pPr algn="r">
                  <a:buNone/>
                </a:pPr>
                <a:r>
                  <a:rPr lang="en-GB" sz="1200" dirty="0">
                    <a:solidFill>
                      <a:schemeClr val="accent5">
                        <a:lumMod val="50000"/>
                      </a:schemeClr>
                    </a:solidFill>
                    <a:latin typeface="Helvetica" pitchFamily="2" charset="0"/>
                  </a:rPr>
                  <a:t>3. A Transformer (attention network) followed by a network produce track representations that incorporate information from other tracks inside the jet</a:t>
                </a:r>
                <a:endParaRPr lang="en-GB" sz="1200" dirty="0">
                  <a:solidFill>
                    <a:schemeClr val="accent5">
                      <a:lumMod val="50000"/>
                    </a:schemeClr>
                  </a:solidFill>
                  <a:effectLst/>
                  <a:latin typeface="Helvetica" pitchFamily="2" charset="0"/>
                </a:endParaRPr>
              </a:p>
            </p:txBody>
          </p:sp>
          <p:sp>
            <p:nvSpPr>
              <p:cNvPr id="12" name="TextBox 11">
                <a:extLst>
                  <a:ext uri="{FF2B5EF4-FFF2-40B4-BE49-F238E27FC236}">
                    <a16:creationId xmlns:a16="http://schemas.microsoft.com/office/drawing/2014/main" id="{49AA9AC6-4856-2062-1C3A-55545554167F}"/>
                  </a:ext>
                </a:extLst>
              </p:cNvPr>
              <p:cNvSpPr txBox="1"/>
              <p:nvPr/>
            </p:nvSpPr>
            <p:spPr>
              <a:xfrm>
                <a:off x="7719265" y="5951256"/>
                <a:ext cx="3601793" cy="461665"/>
              </a:xfrm>
              <a:prstGeom prst="rect">
                <a:avLst/>
              </a:prstGeom>
              <a:noFill/>
            </p:spPr>
            <p:txBody>
              <a:bodyPr wrap="square">
                <a:spAutoFit/>
              </a:bodyPr>
              <a:lstStyle/>
              <a:p>
                <a:pPr algn="r">
                  <a:buNone/>
                </a:pPr>
                <a:r>
                  <a:rPr lang="en-GB" sz="1200" dirty="0">
                    <a:solidFill>
                      <a:schemeClr val="accent5">
                        <a:lumMod val="50000"/>
                      </a:schemeClr>
                    </a:solidFill>
                    <a:latin typeface="Helvetica" pitchFamily="2" charset="0"/>
                  </a:rPr>
                  <a:t>4. Jet representation and output track embeddings are inputs to three task-specific networks</a:t>
                </a:r>
                <a:endParaRPr lang="en-GB" sz="1200" dirty="0">
                  <a:solidFill>
                    <a:schemeClr val="accent5">
                      <a:lumMod val="50000"/>
                    </a:schemeClr>
                  </a:solidFill>
                  <a:effectLst/>
                  <a:latin typeface="Helvetica" pitchFamily="2" charset="0"/>
                </a:endParaRPr>
              </a:p>
            </p:txBody>
          </p:sp>
        </p:grpSp>
        <p:sp>
          <p:nvSpPr>
            <p:cNvPr id="11" name="Rounded Rectangle 10">
              <a:extLst>
                <a:ext uri="{FF2B5EF4-FFF2-40B4-BE49-F238E27FC236}">
                  <a16:creationId xmlns:a16="http://schemas.microsoft.com/office/drawing/2014/main" id="{2364F091-B8A8-6EE8-7045-388560094903}"/>
                </a:ext>
              </a:extLst>
            </p:cNvPr>
            <p:cNvSpPr/>
            <p:nvPr/>
          </p:nvSpPr>
          <p:spPr>
            <a:xfrm>
              <a:off x="688932" y="2584429"/>
              <a:ext cx="10831531" cy="4145002"/>
            </a:xfrm>
            <a:prstGeom prst="roundRect">
              <a:avLst>
                <a:gd name="adj" fmla="val 715"/>
              </a:avLst>
            </a:prstGeom>
            <a:ln w="6350">
              <a:solidFill>
                <a:schemeClr val="tx1">
                  <a:lumMod val="50000"/>
                  <a:lumOff val="50000"/>
                </a:schemeClr>
              </a:solidFill>
            </a:ln>
          </p:spPr>
          <p:txBody>
            <a:bodyPr wrap="square" rtlCol="0" anchor="ctr">
              <a:spAutoFit/>
            </a:bodyPr>
            <a:lstStyle/>
            <a:p>
              <a:pPr algn="l"/>
              <a:endParaRPr lang="en-GB" sz="1600" dirty="0">
                <a:latin typeface="Helvetica" pitchFamily="2" charset="0"/>
              </a:endParaRPr>
            </a:p>
          </p:txBody>
        </p:sp>
      </p:grpSp>
      <p:sp>
        <p:nvSpPr>
          <p:cNvPr id="13" name="TextBox 12">
            <a:extLst>
              <a:ext uri="{FF2B5EF4-FFF2-40B4-BE49-F238E27FC236}">
                <a16:creationId xmlns:a16="http://schemas.microsoft.com/office/drawing/2014/main" id="{CBBA705B-C9C8-92EF-4C61-3516C15A0CD6}"/>
              </a:ext>
            </a:extLst>
          </p:cNvPr>
          <p:cNvSpPr txBox="1"/>
          <p:nvPr/>
        </p:nvSpPr>
        <p:spPr>
          <a:xfrm>
            <a:off x="9567341" y="1868639"/>
            <a:ext cx="2482945" cy="46166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solidFill>
                  <a:srgbClr val="0070C0"/>
                </a:solidFill>
                <a:latin typeface="Helvetica" pitchFamily="2" charset="0"/>
                <a:ea typeface="Helvetica Light" charset="0"/>
                <a:cs typeface="Helvetica Light" charset="0"/>
                <a:sym typeface="Wingdings" pitchFamily="2" charset="2"/>
              </a:rPr>
              <a:t>Illustration of ALTAS GN2 quark tagging algorithm </a:t>
            </a:r>
            <a:r>
              <a:rPr lang="en-GB" sz="800" dirty="0">
                <a:solidFill>
                  <a:srgbClr val="0070C0"/>
                </a:solidFill>
                <a:latin typeface="Helvetica" pitchFamily="2" charset="0"/>
                <a:ea typeface="Helvetica Light" charset="0"/>
                <a:cs typeface="Helvetica Light" charset="0"/>
                <a:sym typeface="Wingdings" pitchFamily="2" charset="2"/>
              </a:rPr>
              <a:t>[</a:t>
            </a:r>
            <a:r>
              <a:rPr kumimoji="0" lang="en-GB" sz="800" b="0" i="0" u="none" strike="noStrike" kern="1200" cap="none" spc="0" normalizeH="0" baseline="0" noProof="0" dirty="0">
                <a:ln>
                  <a:noFill/>
                </a:ln>
                <a:solidFill>
                  <a:srgbClr val="0070C0"/>
                </a:solidFill>
                <a:effectLst/>
                <a:uLnTx/>
                <a:uFillTx/>
                <a:latin typeface="Helvetica Light" panose="020B0403020202020204" pitchFamily="34" charset="0"/>
                <a:ea typeface="Helvetica Light" charset="0"/>
                <a:cs typeface="Helvetica Light" charset="0"/>
                <a:sym typeface="Wingdings" pitchFamily="2" charset="2"/>
                <a:hlinkClick r:id="rId3">
                  <a:extLst>
                    <a:ext uri="{A12FA001-AC4F-418D-AE19-62706E023703}">
                      <ahyp:hlinkClr xmlns:ahyp="http://schemas.microsoft.com/office/drawing/2018/hyperlinkcolor" val="tx"/>
                    </a:ext>
                  </a:extLst>
                </a:hlinkClick>
              </a:rPr>
              <a:t>arXiv:2505.19689</a:t>
            </a:r>
            <a:r>
              <a:rPr kumimoji="0" lang="en-GB" sz="800" b="0" i="0" u="none" strike="noStrike" kern="1200" cap="none" spc="0" normalizeH="0" baseline="0" noProof="0" dirty="0">
                <a:ln>
                  <a:noFill/>
                </a:ln>
                <a:solidFill>
                  <a:srgbClr val="0070C0"/>
                </a:solidFill>
                <a:effectLst/>
                <a:uLnTx/>
                <a:uFillTx/>
                <a:latin typeface="Helvetica Light" panose="020B0403020202020204" pitchFamily="34" charset="0"/>
                <a:ea typeface="Helvetica Light" charset="0"/>
                <a:cs typeface="Helvetica Light" charset="0"/>
                <a:sym typeface="Wingdings" pitchFamily="2" charset="2"/>
              </a:rPr>
              <a:t>]</a:t>
            </a:r>
            <a:endParaRPr kumimoji="0" lang="en-CH" sz="800" b="0" i="0" u="none" strike="noStrike" kern="1200" cap="none" spc="0" normalizeH="0" baseline="0" noProof="0" dirty="0">
              <a:ln>
                <a:noFill/>
              </a:ln>
              <a:solidFill>
                <a:srgbClr val="0070C0"/>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F6FA36A4-D7A5-E2B7-F7D4-AD25FEC6F694}"/>
              </a:ext>
            </a:extLst>
          </p:cNvPr>
          <p:cNvSpPr txBox="1"/>
          <p:nvPr/>
        </p:nvSpPr>
        <p:spPr>
          <a:xfrm>
            <a:off x="663038" y="6255006"/>
            <a:ext cx="11657617" cy="261610"/>
          </a:xfrm>
          <a:prstGeom prst="rect">
            <a:avLst/>
          </a:prstGeom>
          <a:noFill/>
        </p:spPr>
        <p:txBody>
          <a:bodyPr wrap="square">
            <a:spAutoFit/>
          </a:bodyPr>
          <a:lstStyle/>
          <a:p>
            <a:pPr>
              <a:buNone/>
            </a:pPr>
            <a:r>
              <a:rPr lang="en-GB" sz="1100" dirty="0">
                <a:solidFill>
                  <a:schemeClr val="tx1">
                    <a:lumMod val="75000"/>
                    <a:lumOff val="25000"/>
                  </a:schemeClr>
                </a:solidFill>
                <a:latin typeface="Helvetica" pitchFamily="2" charset="0"/>
              </a:rPr>
              <a:t>Jet/track features → Per-track embeddings → Transformer builds context across tracks → 3 heads deliver (</a:t>
            </a:r>
            <a:r>
              <a:rPr lang="en-GB" sz="1100" dirty="0" err="1">
                <a:solidFill>
                  <a:schemeClr val="tx1">
                    <a:lumMod val="75000"/>
                    <a:lumOff val="25000"/>
                  </a:schemeClr>
                </a:solidFill>
                <a:latin typeface="Helvetica" pitchFamily="2" charset="0"/>
              </a:rPr>
              <a:t>i</a:t>
            </a:r>
            <a:r>
              <a:rPr lang="en-GB" sz="1100" dirty="0">
                <a:solidFill>
                  <a:schemeClr val="tx1">
                    <a:lumMod val="75000"/>
                    <a:lumOff val="25000"/>
                  </a:schemeClr>
                </a:solidFill>
                <a:latin typeface="Helvetica" pitchFamily="2" charset="0"/>
              </a:rPr>
              <a:t>) jet flavour, (ii) track origins, and (iii) explicit displaced-vertex structure</a:t>
            </a:r>
          </a:p>
        </p:txBody>
      </p:sp>
    </p:spTree>
    <p:extLst>
      <p:ext uri="{BB962C8B-B14F-4D97-AF65-F5344CB8AC3E}">
        <p14:creationId xmlns:p14="http://schemas.microsoft.com/office/powerpoint/2010/main" val="3609410925"/>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23E7C-0568-83DF-31D5-09E3DFA5465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3F93574C-E134-168C-2471-F1F2DF21799C}"/>
              </a:ext>
            </a:extLst>
          </p:cNvPr>
          <p:cNvSpPr/>
          <p:nvPr/>
        </p:nvSpPr>
        <p:spPr>
          <a:xfrm>
            <a:off x="4598504" y="742122"/>
            <a:ext cx="7593496" cy="357808"/>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2" name="Slide Number Placeholder 1">
            <a:extLst>
              <a:ext uri="{FF2B5EF4-FFF2-40B4-BE49-F238E27FC236}">
                <a16:creationId xmlns:a16="http://schemas.microsoft.com/office/drawing/2014/main" id="{19730DC7-2207-A667-D826-7A95BC93C80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pic>
        <p:nvPicPr>
          <p:cNvPr id="5" name="Picture 4">
            <a:extLst>
              <a:ext uri="{FF2B5EF4-FFF2-40B4-BE49-F238E27FC236}">
                <a16:creationId xmlns:a16="http://schemas.microsoft.com/office/drawing/2014/main" id="{7664A89C-66FE-7285-922E-FA96B703B185}"/>
              </a:ext>
            </a:extLst>
          </p:cNvPr>
          <p:cNvPicPr>
            <a:picLocks noChangeAspect="1"/>
          </p:cNvPicPr>
          <p:nvPr/>
        </p:nvPicPr>
        <p:blipFill>
          <a:blip r:embed="rId2"/>
          <a:srcRect r="7708"/>
          <a:stretch>
            <a:fillRect/>
          </a:stretch>
        </p:blipFill>
        <p:spPr>
          <a:xfrm>
            <a:off x="0" y="3260035"/>
            <a:ext cx="4770782" cy="3597965"/>
          </a:xfrm>
          <a:prstGeom prst="rect">
            <a:avLst/>
          </a:prstGeom>
        </p:spPr>
      </p:pic>
      <p:pic>
        <p:nvPicPr>
          <p:cNvPr id="6" name="Picture 4" descr="What are cells? KS3 Biology - CCEA - BBC Bitesize">
            <a:extLst>
              <a:ext uri="{FF2B5EF4-FFF2-40B4-BE49-F238E27FC236}">
                <a16:creationId xmlns:a16="http://schemas.microsoft.com/office/drawing/2014/main" id="{05AEE4D3-401C-5560-1B0C-A331F028DA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683"/>
          <a:stretch>
            <a:fillRect/>
          </a:stretch>
        </p:blipFill>
        <p:spPr bwMode="auto">
          <a:xfrm>
            <a:off x="0" y="-1"/>
            <a:ext cx="4770782" cy="3260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6E36CDB-EE16-4C4D-DD22-FDCE5597C263}"/>
              </a:ext>
            </a:extLst>
          </p:cNvPr>
          <p:cNvPicPr>
            <a:picLocks noChangeAspect="1"/>
          </p:cNvPicPr>
          <p:nvPr/>
        </p:nvPicPr>
        <p:blipFill>
          <a:blip r:embed="rId4"/>
          <a:srcRect r="11545"/>
          <a:stretch>
            <a:fillRect/>
          </a:stretch>
        </p:blipFill>
        <p:spPr>
          <a:xfrm>
            <a:off x="0" y="0"/>
            <a:ext cx="4770782" cy="6870700"/>
          </a:xfrm>
          <a:prstGeom prst="rect">
            <a:avLst/>
          </a:prstGeom>
        </p:spPr>
      </p:pic>
      <p:sp>
        <p:nvSpPr>
          <p:cNvPr id="7" name="TextBox 6">
            <a:extLst>
              <a:ext uri="{FF2B5EF4-FFF2-40B4-BE49-F238E27FC236}">
                <a16:creationId xmlns:a16="http://schemas.microsoft.com/office/drawing/2014/main" id="{6151519D-06CB-C5AB-95C7-F8A672E561AC}"/>
              </a:ext>
            </a:extLst>
          </p:cNvPr>
          <p:cNvSpPr txBox="1"/>
          <p:nvPr/>
        </p:nvSpPr>
        <p:spPr>
          <a:xfrm>
            <a:off x="5724939" y="1840842"/>
            <a:ext cx="5705061" cy="1938992"/>
          </a:xfrm>
          <a:prstGeom prst="rect">
            <a:avLst/>
          </a:prstGeom>
          <a:noFill/>
        </p:spPr>
        <p:txBody>
          <a:bodyPr wrap="square" rtlCol="0">
            <a:spAutoFit/>
          </a:bodyPr>
          <a:lstStyle/>
          <a:p>
            <a:pPr>
              <a:spcBef>
                <a:spcPts val="3000"/>
              </a:spcBef>
            </a:pPr>
            <a:r>
              <a:rPr lang="en-GB" sz="2400" dirty="0">
                <a:solidFill>
                  <a:srgbClr val="0070C0"/>
                </a:solidFill>
                <a:latin typeface="Helvetica" pitchFamily="2" charset="0"/>
                <a:ea typeface="Helvetica Light" charset="0"/>
                <a:cs typeface="Helvetica Light" charset="0"/>
                <a:sym typeface="Wingdings" pitchFamily="2" charset="2"/>
              </a:rPr>
              <a:t>The energies generated in modern particle accelerators and colliders allow to resolve space almost a billion times smaller than today’s best electron microscopes ...</a:t>
            </a:r>
          </a:p>
        </p:txBody>
      </p:sp>
      <p:sp>
        <p:nvSpPr>
          <p:cNvPr id="9" name="TextBox 8">
            <a:extLst>
              <a:ext uri="{FF2B5EF4-FFF2-40B4-BE49-F238E27FC236}">
                <a16:creationId xmlns:a16="http://schemas.microsoft.com/office/drawing/2014/main" id="{4EEE76F7-F13D-088F-7643-8F926E0103AB}"/>
              </a:ext>
            </a:extLst>
          </p:cNvPr>
          <p:cNvSpPr txBox="1"/>
          <p:nvPr/>
        </p:nvSpPr>
        <p:spPr>
          <a:xfrm>
            <a:off x="5724939" y="4040406"/>
            <a:ext cx="554018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and to produce heavy particles through E = mc</a:t>
            </a:r>
            <a:r>
              <a:rPr kumimoji="0" lang="en-GB" sz="2400" b="0" i="0" u="none" strike="noStrike" kern="1200" cap="none" spc="0" normalizeH="0" baseline="30000" noProof="0" dirty="0">
                <a:ln>
                  <a:noFill/>
                </a:ln>
                <a:solidFill>
                  <a:srgbClr val="0070C0"/>
                </a:solidFill>
                <a:effectLst/>
                <a:uLnTx/>
                <a:uFillTx/>
                <a:latin typeface="Helvetica" pitchFamily="2" charset="0"/>
                <a:ea typeface="Helvetica Light" charset="0"/>
                <a:cs typeface="Helvetica Light" charset="0"/>
                <a:sym typeface="Wingdings" pitchFamily="2" charset="2"/>
              </a:rPr>
              <a:t>2</a:t>
            </a:r>
            <a:r>
              <a:rPr kumimoji="0" lang="en-GB" sz="2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that governed the early history of the universe</a:t>
            </a:r>
          </a:p>
        </p:txBody>
      </p:sp>
      <p:sp>
        <p:nvSpPr>
          <p:cNvPr id="10" name="TextBox 9">
            <a:extLst>
              <a:ext uri="{FF2B5EF4-FFF2-40B4-BE49-F238E27FC236}">
                <a16:creationId xmlns:a16="http://schemas.microsoft.com/office/drawing/2014/main" id="{D9F40B76-C926-CB8D-F3FD-7534FBAB04B3}"/>
              </a:ext>
            </a:extLst>
          </p:cNvPr>
          <p:cNvSpPr txBox="1"/>
          <p:nvPr/>
        </p:nvSpPr>
        <p:spPr>
          <a:xfrm>
            <a:off x="4833888" y="6572293"/>
            <a:ext cx="6431239" cy="246221"/>
          </a:xfrm>
          <a:prstGeom prst="rect">
            <a:avLst/>
          </a:prstGeom>
          <a:noFill/>
        </p:spPr>
        <p:txBody>
          <a:bodyPr wrap="square">
            <a:spAutoFit/>
          </a:bodyPr>
          <a:lstStyle/>
          <a:p>
            <a:r>
              <a:rPr lang="en-GB" sz="1000" dirty="0">
                <a:solidFill>
                  <a:schemeClr val="tx1">
                    <a:lumMod val="75000"/>
                    <a:lumOff val="25000"/>
                  </a:schemeClr>
                </a:solidFill>
                <a:effectLst/>
                <a:latin typeface="Helvetica Light" panose="020B0403020202020204" pitchFamily="34" charset="0"/>
              </a:rPr>
              <a:t>The first proton–proton collider: Intersecting Storage Rings at CERN in the early1970s</a:t>
            </a:r>
            <a:endParaRPr lang="en-GB" sz="800" dirty="0">
              <a:solidFill>
                <a:schemeClr val="tx1">
                  <a:lumMod val="75000"/>
                  <a:lumOff val="25000"/>
                </a:schemeClr>
              </a:solidFill>
              <a:latin typeface="Helvetica Light" panose="020B0403020202020204" pitchFamily="34" charset="0"/>
            </a:endParaRPr>
          </a:p>
        </p:txBody>
      </p:sp>
    </p:spTree>
    <p:extLst>
      <p:ext uri="{BB962C8B-B14F-4D97-AF65-F5344CB8AC3E}">
        <p14:creationId xmlns:p14="http://schemas.microsoft.com/office/powerpoint/2010/main" val="482865656"/>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C1AE9-7432-D83F-31AC-0887CAF76C5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B8A3F-C9CA-4B7B-71D4-C25E220F1A6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AF90B1E5-B9EB-65D9-D2F0-02756C3BA495}"/>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0070C0"/>
                </a:solidFill>
                <a:effectLst/>
                <a:uLnTx/>
                <a:uFillTx/>
                <a:latin typeface="Helvetica" pitchFamily="2" charset="0"/>
                <a:ea typeface="Trebuchet MS" pitchFamily="-84" charset="0"/>
                <a:cs typeface="Helvetica Light"/>
              </a:rPr>
              <a:t>And we are seeing a strange universe, indeed</a:t>
            </a:r>
          </a:p>
        </p:txBody>
      </p:sp>
      <p:pic>
        <p:nvPicPr>
          <p:cNvPr id="9" name="Picture 8">
            <a:extLst>
              <a:ext uri="{FF2B5EF4-FFF2-40B4-BE49-F238E27FC236}">
                <a16:creationId xmlns:a16="http://schemas.microsoft.com/office/drawing/2014/main" id="{AFCC1063-65F2-8DC5-6783-AA88E03928D1}"/>
              </a:ext>
            </a:extLst>
          </p:cNvPr>
          <p:cNvPicPr>
            <a:picLocks noChangeAspect="1"/>
          </p:cNvPicPr>
          <p:nvPr/>
        </p:nvPicPr>
        <p:blipFill>
          <a:blip r:embed="rId2"/>
          <a:stretch>
            <a:fillRect/>
          </a:stretch>
        </p:blipFill>
        <p:spPr>
          <a:xfrm>
            <a:off x="992788" y="1762095"/>
            <a:ext cx="9752597" cy="3383554"/>
          </a:xfrm>
          <a:prstGeom prst="rect">
            <a:avLst/>
          </a:prstGeom>
        </p:spPr>
      </p:pic>
      <p:sp>
        <p:nvSpPr>
          <p:cNvPr id="20" name="Rectangle 19">
            <a:extLst>
              <a:ext uri="{FF2B5EF4-FFF2-40B4-BE49-F238E27FC236}">
                <a16:creationId xmlns:a16="http://schemas.microsoft.com/office/drawing/2014/main" id="{3EE6BB6B-2946-EC42-5D46-26E7F15BA1C8}"/>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The sub-atomic structure of matter and its interactions is elegantly simple </a:t>
            </a:r>
            <a:r>
              <a:rPr lang="en-GB" sz="1400" dirty="0">
                <a:solidFill>
                  <a:srgbClr val="000000"/>
                </a:solidFill>
                <a:latin typeface="Helvetica" pitchFamily="2" charset="0"/>
              </a:rPr>
              <a:t>(a very simplified picture)</a:t>
            </a:r>
            <a:endParaRPr lang="en-GB" sz="1600" dirty="0">
              <a:solidFill>
                <a:srgbClr val="000000"/>
              </a:solidFill>
              <a:latin typeface="Helvetica" pitchFamily="2" charset="0"/>
            </a:endParaRPr>
          </a:p>
        </p:txBody>
      </p:sp>
      <p:sp>
        <p:nvSpPr>
          <p:cNvPr id="4" name="Rectangle 3">
            <a:extLst>
              <a:ext uri="{FF2B5EF4-FFF2-40B4-BE49-F238E27FC236}">
                <a16:creationId xmlns:a16="http://schemas.microsoft.com/office/drawing/2014/main" id="{A142B738-33C6-8D8C-7DB5-868550985B89}"/>
              </a:ext>
            </a:extLst>
          </p:cNvPr>
          <p:cNvSpPr/>
          <p:nvPr/>
        </p:nvSpPr>
        <p:spPr>
          <a:xfrm>
            <a:off x="591667" y="5508593"/>
            <a:ext cx="10928796" cy="984885"/>
          </a:xfrm>
          <a:prstGeom prst="rect">
            <a:avLst/>
          </a:prstGeom>
        </p:spPr>
        <p:txBody>
          <a:bodyPr wrap="square">
            <a:spAutoFit/>
          </a:bodyPr>
          <a:lstStyle/>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Elementary particles appear point-like, with no spatial extent at all </a:t>
            </a:r>
            <a:r>
              <a:rPr lang="en-GB" sz="1400" dirty="0">
                <a:solidFill>
                  <a:srgbClr val="000000"/>
                </a:solidFill>
                <a:latin typeface="Helvetica" pitchFamily="2" charset="0"/>
              </a:rPr>
              <a:t>(this is likely not true)</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Without some remarkable mechanism at play (Higgs mechanism, 1964), elementary particles would have no mass                                     (simply assigning them their measured masses leads to deep problems in the equation of physics)</a:t>
            </a:r>
            <a:endParaRPr lang="en-GB" sz="1400" dirty="0">
              <a:solidFill>
                <a:srgbClr val="000000"/>
              </a:solidFill>
              <a:latin typeface="Helvetica" pitchFamily="2" charset="0"/>
            </a:endParaRPr>
          </a:p>
        </p:txBody>
      </p:sp>
      <p:sp>
        <p:nvSpPr>
          <p:cNvPr id="6" name="TextBox 5">
            <a:extLst>
              <a:ext uri="{FF2B5EF4-FFF2-40B4-BE49-F238E27FC236}">
                <a16:creationId xmlns:a16="http://schemas.microsoft.com/office/drawing/2014/main" id="{EBBDE877-3954-6E49-84BC-1308BAAE819A}"/>
              </a:ext>
            </a:extLst>
          </p:cNvPr>
          <p:cNvSpPr txBox="1"/>
          <p:nvPr/>
        </p:nvSpPr>
        <p:spPr>
          <a:xfrm>
            <a:off x="9153972" y="4837872"/>
            <a:ext cx="2137892" cy="307777"/>
          </a:xfrm>
          <a:prstGeom prst="rect">
            <a:avLst/>
          </a:prstGeom>
          <a:noFill/>
        </p:spPr>
        <p:txBody>
          <a:bodyPr wrap="square" rtlCol="0">
            <a:spAutoFit/>
          </a:bodyPr>
          <a:lstStyle/>
          <a:p>
            <a:pPr marL="0">
              <a:spcBef>
                <a:spcPts val="3000"/>
              </a:spcBef>
            </a:pPr>
            <a:r>
              <a:rPr lang="en-CH" sz="1400" dirty="0">
                <a:solidFill>
                  <a:srgbClr val="E70000"/>
                </a:solidFill>
                <a:latin typeface="Helvetica" pitchFamily="2" charset="0"/>
                <a:ea typeface="Helvetica Light" charset="0"/>
                <a:cs typeface="Helvetica Light" charset="0"/>
                <a:sym typeface="Wingdings" pitchFamily="2" charset="2"/>
              </a:rPr>
              <a:t>Further substructure?</a:t>
            </a:r>
          </a:p>
        </p:txBody>
      </p:sp>
      <p:sp>
        <p:nvSpPr>
          <p:cNvPr id="10" name="TextBox 9">
            <a:extLst>
              <a:ext uri="{FF2B5EF4-FFF2-40B4-BE49-F238E27FC236}">
                <a16:creationId xmlns:a16="http://schemas.microsoft.com/office/drawing/2014/main" id="{1112C962-45AD-B235-65FB-9A6BEDD05261}"/>
              </a:ext>
            </a:extLst>
          </p:cNvPr>
          <p:cNvSpPr txBox="1"/>
          <p:nvPr/>
        </p:nvSpPr>
        <p:spPr>
          <a:xfrm>
            <a:off x="9824668" y="4547744"/>
            <a:ext cx="1290738" cy="338554"/>
          </a:xfrm>
          <a:prstGeom prst="rect">
            <a:avLst/>
          </a:prstGeom>
          <a:noFill/>
        </p:spPr>
        <p:txBody>
          <a:bodyPr wrap="none" rtlCol="0">
            <a:spAutoFit/>
          </a:bodyPr>
          <a:lstStyle/>
          <a:p>
            <a:pPr marL="0" algn="l">
              <a:spcBef>
                <a:spcPts val="3000"/>
              </a:spcBef>
            </a:pPr>
            <a:r>
              <a:rPr lang="en-GB" sz="1600" dirty="0">
                <a:solidFill>
                  <a:prstClr val="black"/>
                </a:solidFill>
                <a:latin typeface="Helvetica" pitchFamily="2" charset="0"/>
                <a:ea typeface="Helvetica Light" charset="0"/>
                <a:cs typeface="Helvetica Light" charset="0"/>
                <a:sym typeface="Wingdings" pitchFamily="2" charset="2"/>
              </a:rPr>
              <a:t>(up &amp; down)</a:t>
            </a:r>
          </a:p>
        </p:txBody>
      </p:sp>
    </p:spTree>
    <p:extLst>
      <p:ext uri="{BB962C8B-B14F-4D97-AF65-F5344CB8AC3E}">
        <p14:creationId xmlns:p14="http://schemas.microsoft.com/office/powerpoint/2010/main" val="3053891614"/>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C8B0-01CF-68F6-7F14-BE54C3A282B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A01157-75CA-EE8C-96FB-2A95A65B1FA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273B0E98-E692-A825-B106-AD67D45A5314}"/>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GB" sz="2800" b="1" dirty="0">
                <a:solidFill>
                  <a:srgbClr val="0070C0"/>
                </a:solidFill>
                <a:latin typeface="Helvetica" pitchFamily="2" charset="0"/>
                <a:ea typeface="Trebuchet MS" pitchFamily="-84" charset="0"/>
                <a:cs typeface="Helvetica Light"/>
              </a:rPr>
              <a:t>And we are seeing a strange universe, indeed</a:t>
            </a:r>
          </a:p>
        </p:txBody>
      </p:sp>
      <p:sp>
        <p:nvSpPr>
          <p:cNvPr id="20" name="Rectangle 19">
            <a:extLst>
              <a:ext uri="{FF2B5EF4-FFF2-40B4-BE49-F238E27FC236}">
                <a16:creationId xmlns:a16="http://schemas.microsoft.com/office/drawing/2014/main" id="{2B594CD9-15CF-EA47-6585-C1EE9A3A7EB9}"/>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But significantly more complex than seemingly necessary — this is today’s </a:t>
            </a:r>
            <a:r>
              <a:rPr lang="en-GB" sz="1600" b="1" dirty="0">
                <a:solidFill>
                  <a:srgbClr val="0070C0"/>
                </a:solidFill>
                <a:latin typeface="Helvetica" pitchFamily="2" charset="0"/>
              </a:rPr>
              <a:t>Standard Model</a:t>
            </a:r>
            <a:r>
              <a:rPr lang="en-GB" sz="1600" b="1" dirty="0">
                <a:solidFill>
                  <a:srgbClr val="000000"/>
                </a:solidFill>
                <a:latin typeface="Helvetica" pitchFamily="2" charset="0"/>
              </a:rPr>
              <a:t> </a:t>
            </a:r>
            <a:endParaRPr lang="en-GB" sz="1600" dirty="0">
              <a:solidFill>
                <a:srgbClr val="000000"/>
              </a:solidFill>
              <a:latin typeface="Helvetica" pitchFamily="2" charset="0"/>
            </a:endParaRPr>
          </a:p>
        </p:txBody>
      </p:sp>
      <p:pic>
        <p:nvPicPr>
          <p:cNvPr id="7" name="Picture 2">
            <a:extLst>
              <a:ext uri="{FF2B5EF4-FFF2-40B4-BE49-F238E27FC236}">
                <a16:creationId xmlns:a16="http://schemas.microsoft.com/office/drawing/2014/main" id="{7010B84D-FF7F-5E91-F8AB-B77E94B588B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4152680-29B9-5878-03AC-E2DFA49B721B}"/>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9" name="TextBox 8">
            <a:extLst>
              <a:ext uri="{FF2B5EF4-FFF2-40B4-BE49-F238E27FC236}">
                <a16:creationId xmlns:a16="http://schemas.microsoft.com/office/drawing/2014/main" id="{65DE047C-2FFA-3BCE-240D-EAF4D04EA856}"/>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0" name="TextBox 9">
            <a:extLst>
              <a:ext uri="{FF2B5EF4-FFF2-40B4-BE49-F238E27FC236}">
                <a16:creationId xmlns:a16="http://schemas.microsoft.com/office/drawing/2014/main" id="{31D5BE72-D2E2-9894-11B2-84ACF5236E2D}"/>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dirty="0">
                <a:solidFill>
                  <a:srgbClr val="EEC43F"/>
                </a:solidFill>
                <a:latin typeface="Helvetica" pitchFamily="2" charset="0"/>
                <a:ea typeface="Helvetica Light" charset="0"/>
                <a:cs typeface="Helvetica Light" charset="0"/>
                <a:sym typeface="Wingdings" pitchFamily="2" charset="2"/>
              </a:rPr>
              <a:t>Spin 0</a:t>
            </a:r>
          </a:p>
        </p:txBody>
      </p:sp>
      <p:grpSp>
        <p:nvGrpSpPr>
          <p:cNvPr id="18" name="Group 17">
            <a:extLst>
              <a:ext uri="{FF2B5EF4-FFF2-40B4-BE49-F238E27FC236}">
                <a16:creationId xmlns:a16="http://schemas.microsoft.com/office/drawing/2014/main" id="{274DF51C-432C-EB2D-109F-6F5366566957}"/>
              </a:ext>
            </a:extLst>
          </p:cNvPr>
          <p:cNvGrpSpPr/>
          <p:nvPr/>
        </p:nvGrpSpPr>
        <p:grpSpPr>
          <a:xfrm>
            <a:off x="8511946" y="2684206"/>
            <a:ext cx="3290724" cy="2858250"/>
            <a:chOff x="8511946" y="2684206"/>
            <a:chExt cx="3290724" cy="2858250"/>
          </a:xfrm>
        </p:grpSpPr>
        <p:sp>
          <p:nvSpPr>
            <p:cNvPr id="5" name="Rounded Rectangle 4">
              <a:extLst>
                <a:ext uri="{FF2B5EF4-FFF2-40B4-BE49-F238E27FC236}">
                  <a16:creationId xmlns:a16="http://schemas.microsoft.com/office/drawing/2014/main" id="{E0B502F3-933A-E31E-1899-9F5835E38AE4}"/>
                </a:ext>
              </a:extLst>
            </p:cNvPr>
            <p:cNvSpPr/>
            <p:nvPr/>
          </p:nvSpPr>
          <p:spPr>
            <a:xfrm>
              <a:off x="9052503" y="2684206"/>
              <a:ext cx="2654321" cy="2519793"/>
            </a:xfrm>
            <a:prstGeom prst="roundRect">
              <a:avLst>
                <a:gd name="adj" fmla="val 2865"/>
              </a:avLst>
            </a:prstGeom>
            <a:solidFill>
              <a:srgbClr val="FADA52"/>
            </a:solidFill>
          </p:spPr>
          <p:txBody>
            <a:bodyPr wrap="square" rtlCol="0" anchor="ctr">
              <a:spAutoFit/>
            </a:bodyPr>
            <a:lstStyle/>
            <a:p>
              <a:pPr algn="l"/>
              <a:endParaRPr lang="en-GB" sz="1600" dirty="0">
                <a:latin typeface="Helvetica" pitchFamily="2" charset="0"/>
              </a:endParaRPr>
            </a:p>
          </p:txBody>
        </p:sp>
        <p:sp>
          <p:nvSpPr>
            <p:cNvPr id="11" name="TextBox 10">
              <a:extLst>
                <a:ext uri="{FF2B5EF4-FFF2-40B4-BE49-F238E27FC236}">
                  <a16:creationId xmlns:a16="http://schemas.microsoft.com/office/drawing/2014/main" id="{17602410-14CB-355D-4987-C7EE170BB47E}"/>
                </a:ext>
              </a:extLst>
            </p:cNvPr>
            <p:cNvSpPr txBox="1"/>
            <p:nvPr/>
          </p:nvSpPr>
          <p:spPr>
            <a:xfrm>
              <a:off x="9148349" y="2783592"/>
              <a:ext cx="2654321" cy="830997"/>
            </a:xfrm>
            <a:prstGeom prst="rect">
              <a:avLst/>
            </a:prstGeom>
            <a:noFill/>
            <a:ln>
              <a:noFill/>
            </a:ln>
          </p:spPr>
          <p:txBody>
            <a:bodyPr wrap="square" rIns="36000" rtlCol="0">
              <a:spAutoFit/>
            </a:bodyPr>
            <a:lstStyle/>
            <a:p>
              <a:pPr marL="0">
                <a:spcBef>
                  <a:spcPts val="3000"/>
                </a:spcBef>
              </a:pPr>
              <a:r>
                <a:rPr lang="en-CH" sz="1600" dirty="0">
                  <a:solidFill>
                    <a:prstClr val="black"/>
                  </a:solidFill>
                  <a:latin typeface="Helvetica" pitchFamily="2" charset="0"/>
                  <a:ea typeface="Helvetica Light" charset="0"/>
                  <a:cs typeface="Helvetica Light" charset="0"/>
                  <a:sym typeface="Wingdings" pitchFamily="2" charset="2"/>
                </a:rPr>
                <a:t>Completely new type of force, nothing to do with known forces</a:t>
              </a:r>
            </a:p>
          </p:txBody>
        </p:sp>
        <p:cxnSp>
          <p:nvCxnSpPr>
            <p:cNvPr id="13" name="Straight Arrow Connector 12">
              <a:extLst>
                <a:ext uri="{FF2B5EF4-FFF2-40B4-BE49-F238E27FC236}">
                  <a16:creationId xmlns:a16="http://schemas.microsoft.com/office/drawing/2014/main" id="{1A8FFFD9-3C8B-B59F-9E3B-2C05F43167B5}"/>
                </a:ext>
              </a:extLst>
            </p:cNvPr>
            <p:cNvCxnSpPr>
              <a:cxnSpLocks/>
            </p:cNvCxnSpPr>
            <p:nvPr/>
          </p:nvCxnSpPr>
          <p:spPr>
            <a:xfrm flipH="1">
              <a:off x="8511946" y="3089678"/>
              <a:ext cx="510459" cy="0"/>
            </a:xfrm>
            <a:prstGeom prst="straightConnector1">
              <a:avLst/>
            </a:prstGeom>
            <a:ln w="12700">
              <a:solidFill>
                <a:srgbClr val="FFC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B366635F-B7C9-C282-6824-992766878AD2}"/>
                </a:ext>
              </a:extLst>
            </p:cNvPr>
            <p:cNvSpPr txBox="1"/>
            <p:nvPr/>
          </p:nvSpPr>
          <p:spPr>
            <a:xfrm>
              <a:off x="9148349" y="3679978"/>
              <a:ext cx="2483357" cy="1384995"/>
            </a:xfrm>
            <a:prstGeom prst="rect">
              <a:avLst/>
            </a:prstGeom>
            <a:noFill/>
          </p:spPr>
          <p:txBody>
            <a:bodyPr wrap="square" rtlCol="0">
              <a:spAutoFit/>
            </a:bodyPr>
            <a:lstStyle/>
            <a:p>
              <a:pPr marL="0" algn="l">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The Higgs boson is the manifestation of a background vacuum field that gives elementary particles mass according to how strongly they couple to it</a:t>
              </a:r>
            </a:p>
          </p:txBody>
        </p:sp>
        <p:sp>
          <p:nvSpPr>
            <p:cNvPr id="17" name="TextBox 16">
              <a:extLst>
                <a:ext uri="{FF2B5EF4-FFF2-40B4-BE49-F238E27FC236}">
                  <a16:creationId xmlns:a16="http://schemas.microsoft.com/office/drawing/2014/main" id="{8D21E942-A870-46E6-66DF-A06A685601EA}"/>
                </a:ext>
              </a:extLst>
            </p:cNvPr>
            <p:cNvSpPr txBox="1"/>
            <p:nvPr/>
          </p:nvSpPr>
          <p:spPr>
            <a:xfrm>
              <a:off x="9622053" y="5203902"/>
              <a:ext cx="2171019" cy="338554"/>
            </a:xfrm>
            <a:prstGeom prst="rect">
              <a:avLst/>
            </a:prstGeom>
            <a:noFill/>
          </p:spPr>
          <p:txBody>
            <a:bodyPr wrap="square" rtlCol="0">
              <a:spAutoFit/>
            </a:bodyPr>
            <a:lstStyle/>
            <a:p>
              <a:pPr marL="0" algn="r">
                <a:spcBef>
                  <a:spcPts val="3000"/>
                </a:spcBef>
              </a:pPr>
              <a:r>
                <a:rPr lang="en-CH" sz="1600" dirty="0">
                  <a:solidFill>
                    <a:srgbClr val="EEC43F"/>
                  </a:solidFill>
                  <a:latin typeface="Helvetica" pitchFamily="2" charset="0"/>
                  <a:ea typeface="Helvetica Light" charset="0"/>
                  <a:cs typeface="Helvetica Light" charset="0"/>
                  <a:sym typeface="Wingdings" pitchFamily="2" charset="2"/>
                </a:rPr>
                <a:t>Higgs Mechanism</a:t>
              </a:r>
            </a:p>
          </p:txBody>
        </p:sp>
      </p:grpSp>
    </p:spTree>
    <p:extLst>
      <p:ext uri="{BB962C8B-B14F-4D97-AF65-F5344CB8AC3E}">
        <p14:creationId xmlns:p14="http://schemas.microsoft.com/office/powerpoint/2010/main" val="424463846"/>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061F5-721F-B95A-7955-54EEE9FD43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1763B1-847B-1E1E-9AC8-00CDC5BF738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33DDA6F1-2824-4F84-282F-553C460485FB}"/>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GB" sz="2800" b="1" dirty="0">
                <a:solidFill>
                  <a:srgbClr val="0070C0"/>
                </a:solidFill>
                <a:latin typeface="Helvetica" pitchFamily="2" charset="0"/>
                <a:ea typeface="Trebuchet MS" pitchFamily="-84" charset="0"/>
                <a:cs typeface="Helvetica Light"/>
              </a:rPr>
              <a:t>And we are seeing a strange universe, indeed</a:t>
            </a:r>
          </a:p>
        </p:txBody>
      </p:sp>
      <p:sp>
        <p:nvSpPr>
          <p:cNvPr id="20" name="Rectangle 19">
            <a:extLst>
              <a:ext uri="{FF2B5EF4-FFF2-40B4-BE49-F238E27FC236}">
                <a16:creationId xmlns:a16="http://schemas.microsoft.com/office/drawing/2014/main" id="{EEBC3DEA-D363-0BA5-A7CE-05143DC19994}"/>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But significantly more complex than seemingly necessary — this is today’s </a:t>
            </a:r>
            <a:r>
              <a:rPr lang="en-GB" sz="1600" b="1" dirty="0">
                <a:solidFill>
                  <a:srgbClr val="0070C0"/>
                </a:solidFill>
                <a:latin typeface="Helvetica" pitchFamily="2" charset="0"/>
              </a:rPr>
              <a:t>Standard Model</a:t>
            </a:r>
            <a:r>
              <a:rPr lang="en-GB" sz="1600" b="1" dirty="0">
                <a:solidFill>
                  <a:srgbClr val="000000"/>
                </a:solidFill>
                <a:latin typeface="Helvetica" pitchFamily="2" charset="0"/>
              </a:rPr>
              <a:t> </a:t>
            </a:r>
            <a:endParaRPr lang="en-GB" sz="1600" dirty="0">
              <a:solidFill>
                <a:srgbClr val="000000"/>
              </a:solidFill>
              <a:latin typeface="Helvetica" pitchFamily="2" charset="0"/>
            </a:endParaRPr>
          </a:p>
        </p:txBody>
      </p:sp>
      <p:pic>
        <p:nvPicPr>
          <p:cNvPr id="7" name="Picture 2">
            <a:extLst>
              <a:ext uri="{FF2B5EF4-FFF2-40B4-BE49-F238E27FC236}">
                <a16:creationId xmlns:a16="http://schemas.microsoft.com/office/drawing/2014/main" id="{90423A4D-371E-7AD1-109B-9E08DF73293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B02D996-5E8C-1391-DFD2-6729B90802A9}"/>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9" name="TextBox 8">
            <a:extLst>
              <a:ext uri="{FF2B5EF4-FFF2-40B4-BE49-F238E27FC236}">
                <a16:creationId xmlns:a16="http://schemas.microsoft.com/office/drawing/2014/main" id="{7FE9E6D3-9197-DBF7-2FCF-BAB4E93DEEC6}"/>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0" name="TextBox 9">
            <a:extLst>
              <a:ext uri="{FF2B5EF4-FFF2-40B4-BE49-F238E27FC236}">
                <a16:creationId xmlns:a16="http://schemas.microsoft.com/office/drawing/2014/main" id="{28938C80-DB3E-A9FB-1343-11EB78D21994}"/>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5" name="TextBox 4">
            <a:extLst>
              <a:ext uri="{FF2B5EF4-FFF2-40B4-BE49-F238E27FC236}">
                <a16:creationId xmlns:a16="http://schemas.microsoft.com/office/drawing/2014/main" id="{EF29CED9-4EA7-7676-DACC-B598886A3BA2}"/>
              </a:ext>
            </a:extLst>
          </p:cNvPr>
          <p:cNvSpPr txBox="1"/>
          <p:nvPr/>
        </p:nvSpPr>
        <p:spPr>
          <a:xfrm>
            <a:off x="641952" y="3520350"/>
            <a:ext cx="2504660" cy="1323439"/>
          </a:xfrm>
          <a:prstGeom prst="rect">
            <a:avLst/>
          </a:prstGeom>
          <a:noFill/>
        </p:spPr>
        <p:txBody>
          <a:bodyPr wrap="square" rtlCol="0">
            <a:spAutoFit/>
          </a:bodyPr>
          <a:lstStyle/>
          <a:p>
            <a:pPr>
              <a:spcBef>
                <a:spcPts val="900"/>
              </a:spcBef>
            </a:pPr>
            <a:r>
              <a:rPr lang="en-US" sz="1600" dirty="0">
                <a:latin typeface="Helvetica" pitchFamily="2" charset="0"/>
                <a:cs typeface="Trebuchet MS"/>
              </a:rPr>
              <a:t>Particles discovered through decades of </a:t>
            </a:r>
            <a:r>
              <a:rPr lang="en-US" sz="1600" b="1" dirty="0">
                <a:latin typeface="Helvetica" pitchFamily="2" charset="0"/>
                <a:cs typeface="Trebuchet MS"/>
              </a:rPr>
              <a:t>international, high-technology accelerator-based </a:t>
            </a:r>
            <a:r>
              <a:rPr lang="en-US" sz="1600" dirty="0">
                <a:latin typeface="Helvetica" pitchFamily="2" charset="0"/>
                <a:cs typeface="Trebuchet MS"/>
              </a:rPr>
              <a:t>research</a:t>
            </a:r>
          </a:p>
        </p:txBody>
      </p:sp>
      <p:sp>
        <p:nvSpPr>
          <p:cNvPr id="11" name="Explosion 1 10">
            <a:extLst>
              <a:ext uri="{FF2B5EF4-FFF2-40B4-BE49-F238E27FC236}">
                <a16:creationId xmlns:a16="http://schemas.microsoft.com/office/drawing/2014/main" id="{6F155D26-E237-90CD-BA64-68A27AAF155A}"/>
              </a:ext>
            </a:extLst>
          </p:cNvPr>
          <p:cNvSpPr/>
          <p:nvPr/>
        </p:nvSpPr>
        <p:spPr>
          <a:xfrm>
            <a:off x="5506959"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3" name="Explosion 1 12">
            <a:extLst>
              <a:ext uri="{FF2B5EF4-FFF2-40B4-BE49-F238E27FC236}">
                <a16:creationId xmlns:a16="http://schemas.microsoft.com/office/drawing/2014/main" id="{68F71400-96E5-E15E-47C7-8419D76FADEC}"/>
              </a:ext>
            </a:extLst>
          </p:cNvPr>
          <p:cNvSpPr/>
          <p:nvPr/>
        </p:nvSpPr>
        <p:spPr>
          <a:xfrm>
            <a:off x="6387281"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5" name="Explosion 1 14">
            <a:extLst>
              <a:ext uri="{FF2B5EF4-FFF2-40B4-BE49-F238E27FC236}">
                <a16:creationId xmlns:a16="http://schemas.microsoft.com/office/drawing/2014/main" id="{0F8F1C64-7910-BC59-80C2-B1D07E9F9A6D}"/>
              </a:ext>
            </a:extLst>
          </p:cNvPr>
          <p:cNvSpPr/>
          <p:nvPr/>
        </p:nvSpPr>
        <p:spPr>
          <a:xfrm>
            <a:off x="7282500"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6" name="Explosion 1 15">
            <a:extLst>
              <a:ext uri="{FF2B5EF4-FFF2-40B4-BE49-F238E27FC236}">
                <a16:creationId xmlns:a16="http://schemas.microsoft.com/office/drawing/2014/main" id="{5522F571-9AC4-B2BD-C758-2C8F950A3BDC}"/>
              </a:ext>
            </a:extLst>
          </p:cNvPr>
          <p:cNvSpPr/>
          <p:nvPr/>
        </p:nvSpPr>
        <p:spPr>
          <a:xfrm>
            <a:off x="8215819"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7" name="Explosion 1 16">
            <a:extLst>
              <a:ext uri="{FF2B5EF4-FFF2-40B4-BE49-F238E27FC236}">
                <a16:creationId xmlns:a16="http://schemas.microsoft.com/office/drawing/2014/main" id="{3A03AB17-3010-874F-C199-29A0D5BEB37E}"/>
              </a:ext>
            </a:extLst>
          </p:cNvPr>
          <p:cNvSpPr/>
          <p:nvPr/>
        </p:nvSpPr>
        <p:spPr>
          <a:xfrm>
            <a:off x="6386553" y="3581155"/>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8" name="Explosion 1 17">
            <a:extLst>
              <a:ext uri="{FF2B5EF4-FFF2-40B4-BE49-F238E27FC236}">
                <a16:creationId xmlns:a16="http://schemas.microsoft.com/office/drawing/2014/main" id="{B6834E49-D507-18AA-8E5E-D61AB66824D6}"/>
              </a:ext>
            </a:extLst>
          </p:cNvPr>
          <p:cNvSpPr/>
          <p:nvPr/>
        </p:nvSpPr>
        <p:spPr>
          <a:xfrm>
            <a:off x="5506231"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9" name="Explosion 1 18">
            <a:extLst>
              <a:ext uri="{FF2B5EF4-FFF2-40B4-BE49-F238E27FC236}">
                <a16:creationId xmlns:a16="http://schemas.microsoft.com/office/drawing/2014/main" id="{30AADF45-E1A5-723A-03EC-BEF61EAE3B11}"/>
              </a:ext>
            </a:extLst>
          </p:cNvPr>
          <p:cNvSpPr/>
          <p:nvPr/>
        </p:nvSpPr>
        <p:spPr>
          <a:xfrm>
            <a:off x="6386553"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1" name="Explosion 1 20">
            <a:extLst>
              <a:ext uri="{FF2B5EF4-FFF2-40B4-BE49-F238E27FC236}">
                <a16:creationId xmlns:a16="http://schemas.microsoft.com/office/drawing/2014/main" id="{1BCAE2B7-E0AA-C4BA-6AEC-3D6E15A9BC7C}"/>
              </a:ext>
            </a:extLst>
          </p:cNvPr>
          <p:cNvSpPr/>
          <p:nvPr/>
        </p:nvSpPr>
        <p:spPr>
          <a:xfrm>
            <a:off x="7281772"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2" name="Explosion 1 21">
            <a:extLst>
              <a:ext uri="{FF2B5EF4-FFF2-40B4-BE49-F238E27FC236}">
                <a16:creationId xmlns:a16="http://schemas.microsoft.com/office/drawing/2014/main" id="{6BD57B2A-ABBA-B32E-0B16-7AA35FA5DD38}"/>
              </a:ext>
            </a:extLst>
          </p:cNvPr>
          <p:cNvSpPr/>
          <p:nvPr/>
        </p:nvSpPr>
        <p:spPr>
          <a:xfrm>
            <a:off x="5499943"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3" name="Explosion 1 22">
            <a:extLst>
              <a:ext uri="{FF2B5EF4-FFF2-40B4-BE49-F238E27FC236}">
                <a16:creationId xmlns:a16="http://schemas.microsoft.com/office/drawing/2014/main" id="{AEE4D514-6A00-FEC4-A259-DEE7B91E3946}"/>
              </a:ext>
            </a:extLst>
          </p:cNvPr>
          <p:cNvSpPr/>
          <p:nvPr/>
        </p:nvSpPr>
        <p:spPr>
          <a:xfrm>
            <a:off x="6380265"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4" name="Explosion 1 23">
            <a:extLst>
              <a:ext uri="{FF2B5EF4-FFF2-40B4-BE49-F238E27FC236}">
                <a16:creationId xmlns:a16="http://schemas.microsoft.com/office/drawing/2014/main" id="{7EC4FB23-55A0-FF22-9AB9-D09AF973511B}"/>
              </a:ext>
            </a:extLst>
          </p:cNvPr>
          <p:cNvSpPr/>
          <p:nvPr/>
        </p:nvSpPr>
        <p:spPr>
          <a:xfrm>
            <a:off x="7275484"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5" name="Explosion 1 24">
            <a:extLst>
              <a:ext uri="{FF2B5EF4-FFF2-40B4-BE49-F238E27FC236}">
                <a16:creationId xmlns:a16="http://schemas.microsoft.com/office/drawing/2014/main" id="{B2DC404D-0ED1-0DE1-0FD5-376F20BB860A}"/>
              </a:ext>
            </a:extLst>
          </p:cNvPr>
          <p:cNvSpPr/>
          <p:nvPr/>
        </p:nvSpPr>
        <p:spPr>
          <a:xfrm>
            <a:off x="3485200" y="34880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6" name="Explosion 1 25">
            <a:extLst>
              <a:ext uri="{FF2B5EF4-FFF2-40B4-BE49-F238E27FC236}">
                <a16:creationId xmlns:a16="http://schemas.microsoft.com/office/drawing/2014/main" id="{9FE35E7A-7C94-E941-3D6E-C246DEA9DD2E}"/>
              </a:ext>
            </a:extLst>
          </p:cNvPr>
          <p:cNvSpPr/>
          <p:nvPr/>
        </p:nvSpPr>
        <p:spPr>
          <a:xfrm>
            <a:off x="411366" y="358593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Tree>
    <p:extLst>
      <p:ext uri="{BB962C8B-B14F-4D97-AF65-F5344CB8AC3E}">
        <p14:creationId xmlns:p14="http://schemas.microsoft.com/office/powerpoint/2010/main" val="2629977921"/>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1D8A0-DCFF-A7D9-1FC2-6CF5A187CE7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7EFA06-A934-D737-E17B-5B60ECF956E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D7E3372F-39D0-3EDB-8074-B2ADFE9ECB8A}"/>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GB" sz="2800" b="1" dirty="0">
                <a:solidFill>
                  <a:srgbClr val="0070C0"/>
                </a:solidFill>
                <a:latin typeface="Helvetica" pitchFamily="2" charset="0"/>
                <a:ea typeface="Trebuchet MS" pitchFamily="-84" charset="0"/>
                <a:cs typeface="Helvetica Light"/>
              </a:rPr>
              <a:t>And we are seeing a strange universe, indeed</a:t>
            </a:r>
          </a:p>
        </p:txBody>
      </p:sp>
      <p:sp>
        <p:nvSpPr>
          <p:cNvPr id="20" name="Rectangle 19">
            <a:extLst>
              <a:ext uri="{FF2B5EF4-FFF2-40B4-BE49-F238E27FC236}">
                <a16:creationId xmlns:a16="http://schemas.microsoft.com/office/drawing/2014/main" id="{8BC852FA-C4DE-FCC4-6028-C3DD4B6C0863}"/>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But significantly more complex than seemingly necessary — this is today’s </a:t>
            </a:r>
            <a:r>
              <a:rPr lang="en-GB" sz="1600" b="1" dirty="0">
                <a:solidFill>
                  <a:srgbClr val="0070C0"/>
                </a:solidFill>
                <a:latin typeface="Helvetica" pitchFamily="2" charset="0"/>
              </a:rPr>
              <a:t>Standard Model</a:t>
            </a:r>
            <a:r>
              <a:rPr lang="en-GB" sz="1600" b="1" dirty="0">
                <a:solidFill>
                  <a:srgbClr val="000000"/>
                </a:solidFill>
                <a:latin typeface="Helvetica" pitchFamily="2" charset="0"/>
              </a:rPr>
              <a:t> </a:t>
            </a:r>
            <a:endParaRPr lang="en-GB" sz="1600" dirty="0">
              <a:solidFill>
                <a:srgbClr val="000000"/>
              </a:solidFill>
              <a:latin typeface="Helvetica" pitchFamily="2" charset="0"/>
            </a:endParaRPr>
          </a:p>
        </p:txBody>
      </p:sp>
      <p:pic>
        <p:nvPicPr>
          <p:cNvPr id="9" name="Picture 2">
            <a:extLst>
              <a:ext uri="{FF2B5EF4-FFF2-40B4-BE49-F238E27FC236}">
                <a16:creationId xmlns:a16="http://schemas.microsoft.com/office/drawing/2014/main" id="{EFA62501-F225-BD37-B8B6-80586B37FF1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B4082F5-0580-1C30-6F91-D362BFF46B97}"/>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4C2D77F9-50AF-AD63-9FC8-F0019AAA839A}"/>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81F8D9D3-BD9A-E600-AE43-C83ADA182CFD}"/>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grpSp>
        <p:nvGrpSpPr>
          <p:cNvPr id="13" name="Group 12">
            <a:extLst>
              <a:ext uri="{FF2B5EF4-FFF2-40B4-BE49-F238E27FC236}">
                <a16:creationId xmlns:a16="http://schemas.microsoft.com/office/drawing/2014/main" id="{51C3A822-DC49-817D-B1B4-DB6D23CE877C}"/>
              </a:ext>
            </a:extLst>
          </p:cNvPr>
          <p:cNvGrpSpPr/>
          <p:nvPr/>
        </p:nvGrpSpPr>
        <p:grpSpPr>
          <a:xfrm>
            <a:off x="1976717" y="3565439"/>
            <a:ext cx="6477807" cy="1801090"/>
            <a:chOff x="1976717" y="3565439"/>
            <a:chExt cx="6477807" cy="1801090"/>
          </a:xfrm>
        </p:grpSpPr>
        <p:sp>
          <p:nvSpPr>
            <p:cNvPr id="4" name="Rounded Rectangle 3">
              <a:extLst>
                <a:ext uri="{FF2B5EF4-FFF2-40B4-BE49-F238E27FC236}">
                  <a16:creationId xmlns:a16="http://schemas.microsoft.com/office/drawing/2014/main" id="{80C4BE6D-94CD-356A-93AE-BA316EA8C254}"/>
                </a:ext>
              </a:extLst>
            </p:cNvPr>
            <p:cNvSpPr/>
            <p:nvPr/>
          </p:nvSpPr>
          <p:spPr>
            <a:xfrm>
              <a:off x="1976717" y="3565439"/>
              <a:ext cx="6477807" cy="1801090"/>
            </a:xfrm>
            <a:prstGeom prst="roundRect">
              <a:avLst>
                <a:gd name="adj" fmla="val 5151"/>
              </a:avLst>
            </a:prstGeom>
            <a:solidFill>
              <a:schemeClr val="bg1"/>
            </a:solidFill>
            <a:ln w="3175">
              <a:solidFill>
                <a:schemeClr val="bg1">
                  <a:lumMod val="50000"/>
                </a:schemeClr>
              </a:solidFill>
            </a:ln>
          </p:spPr>
          <p:txBody>
            <a:bodyPr wrap="square" rtlCol="0" anchor="ctr">
              <a:spAutoFit/>
            </a:bodyPr>
            <a:lstStyle/>
            <a:p>
              <a:pPr algn="l"/>
              <a:endParaRPr lang="en-CH" sz="1600">
                <a:latin typeface="Helvetica" pitchFamily="2" charset="0"/>
              </a:endParaRP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2CE9F558-FA0C-106D-E212-D5D43BF3F6D1}"/>
                    </a:ext>
                  </a:extLst>
                </p:cNvPr>
                <p:cNvSpPr txBox="1"/>
                <p:nvPr/>
              </p:nvSpPr>
              <p:spPr>
                <a:xfrm>
                  <a:off x="2389452" y="3705447"/>
                  <a:ext cx="5908621" cy="1554272"/>
                </a:xfrm>
                <a:prstGeom prst="rect">
                  <a:avLst/>
                </a:prstGeom>
                <a:noFill/>
              </p:spPr>
              <p:txBody>
                <a:bodyPr wrap="square" rtlCol="0">
                  <a:spAutoFit/>
                </a:bodyPr>
                <a:lstStyle/>
                <a:p>
                  <a:pPr lvl="0" defTabSz="457200" fontAlgn="base">
                    <a:spcBef>
                      <a:spcPts val="1800"/>
                    </a:spcBef>
                    <a:spcAft>
                      <a:spcPct val="0"/>
                    </a:spcAft>
                    <a:defRPr/>
                  </a:pPr>
                  <a:r>
                    <a:rPr lang="en-GB" sz="1600" b="1" dirty="0">
                      <a:solidFill>
                        <a:schemeClr val="tx1"/>
                      </a:solidFill>
                      <a:latin typeface="Helvetica" pitchFamily="2" charset="0"/>
                      <a:ea typeface="Helvetica Light" charset="0"/>
                      <a:cs typeface="Helvetica Light" charset="0"/>
                      <a:sym typeface="Wingdings" pitchFamily="2" charset="2"/>
                    </a:rPr>
                    <a:t>The Standard Model is a highly predictive theory</a:t>
                  </a:r>
                </a:p>
                <a:p>
                  <a:pPr lvl="0" defTabSz="457200" fontAlgn="base">
                    <a:spcBef>
                      <a:spcPts val="6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For example, the g-factor characterising the magnetic moment of the electron is predicted as: </a:t>
                  </a:r>
                </a:p>
                <a:p>
                  <a:pPr lvl="0" defTabSz="457200" fontAlgn="base">
                    <a:spcBef>
                      <a:spcPts val="600"/>
                    </a:spcBef>
                    <a:spcAft>
                      <a:spcPct val="0"/>
                    </a:spcAft>
                    <a:defRPr/>
                  </a:pPr>
                  <a:r>
                    <a:rPr lang="en-GB" sz="1400" dirty="0">
                      <a:latin typeface="Helvetica" pitchFamily="2" charset="0"/>
                      <a:sym typeface="Wingdings" pitchFamily="2" charset="2"/>
                    </a:rPr>
                    <a:t> </a:t>
                  </a:r>
                  <a14:m>
                    <m:oMath xmlns:m="http://schemas.openxmlformats.org/officeDocument/2006/math">
                      <m:sSub>
                        <m:sSubPr>
                          <m:ctrlPr>
                            <a:rPr lang="en-US" sz="1600" b="1" i="1" smtClean="0">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𝒈</m:t>
                          </m:r>
                        </m:e>
                        <m:sub>
                          <m:r>
                            <a:rPr lang="en-US" sz="1600" b="1" i="1" smtClean="0">
                              <a:solidFill>
                                <a:srgbClr val="0070C0"/>
                              </a:solidFill>
                              <a:latin typeface="Cambria Math" panose="02040503050406030204" pitchFamily="18" charset="0"/>
                            </a:rPr>
                            <m:t>𝒆</m:t>
                          </m:r>
                        </m:sub>
                      </m:sSub>
                      <m:r>
                        <a:rPr lang="en-GB" sz="1600" b="1" i="1" smtClean="0">
                          <a:solidFill>
                            <a:srgbClr val="0070C0"/>
                          </a:solidFill>
                          <a:latin typeface="Cambria Math" panose="02040503050406030204" pitchFamily="18" charset="0"/>
                        </a:rPr>
                        <m:t>=</m:t>
                      </m:r>
                      <m:r>
                        <a:rPr lang="en-GB" sz="1600" b="1" i="1">
                          <a:solidFill>
                            <a:srgbClr val="0070C0"/>
                          </a:solidFill>
                          <a:latin typeface="Cambria Math" panose="02040503050406030204" pitchFamily="18" charset="0"/>
                        </a:rPr>
                        <m:t>𝟐</m:t>
                      </m:r>
                      <m:r>
                        <a:rPr lang="en-GB" sz="1600" b="1" i="1">
                          <a:solidFill>
                            <a:srgbClr val="0070C0"/>
                          </a:solidFill>
                          <a:latin typeface="Cambria Math" panose="02040503050406030204" pitchFamily="18" charset="0"/>
                        </a:rPr>
                        <m:t>.</m:t>
                      </m:r>
                      <m:r>
                        <a:rPr lang="en-GB" sz="1600" b="1" i="1">
                          <a:solidFill>
                            <a:srgbClr val="0070C0"/>
                          </a:solidFill>
                          <a:latin typeface="Cambria Math" panose="02040503050406030204" pitchFamily="18" charset="0"/>
                        </a:rPr>
                        <m:t>𝟎𝟎𝟐</m:t>
                      </m:r>
                      <m:r>
                        <a:rPr lang="en-US" sz="1600" b="1" i="1" smtClean="0">
                          <a:solidFill>
                            <a:srgbClr val="0070C0"/>
                          </a:solidFill>
                          <a:latin typeface="Cambria Math" panose="02040503050406030204" pitchFamily="18" charset="0"/>
                        </a:rPr>
                        <m:t> </m:t>
                      </m:r>
                      <m:r>
                        <a:rPr lang="en-GB" sz="1600" b="1" i="1">
                          <a:solidFill>
                            <a:srgbClr val="0070C0"/>
                          </a:solidFill>
                          <a:latin typeface="Cambria Math" panose="02040503050406030204" pitchFamily="18" charset="0"/>
                        </a:rPr>
                        <m:t>𝟑𝟏𝟗</m:t>
                      </m:r>
                      <m:r>
                        <a:rPr lang="en-US" sz="1600" b="1" i="1" smtClean="0">
                          <a:solidFill>
                            <a:srgbClr val="0070C0"/>
                          </a:solidFill>
                          <a:latin typeface="Cambria Math" panose="02040503050406030204" pitchFamily="18" charset="0"/>
                        </a:rPr>
                        <m:t> </m:t>
                      </m:r>
                      <m:r>
                        <a:rPr lang="en-GB" sz="1600" b="1" i="1">
                          <a:solidFill>
                            <a:srgbClr val="0070C0"/>
                          </a:solidFill>
                          <a:latin typeface="Cambria Math" panose="02040503050406030204" pitchFamily="18" charset="0"/>
                        </a:rPr>
                        <m:t>𝟑𝟎𝟒</m:t>
                      </m:r>
                      <m:r>
                        <a:rPr lang="en-US" sz="1600" b="1" i="1" smtClean="0">
                          <a:solidFill>
                            <a:srgbClr val="0070C0"/>
                          </a:solidFill>
                          <a:latin typeface="Cambria Math" panose="02040503050406030204" pitchFamily="18" charset="0"/>
                        </a:rPr>
                        <m:t> </m:t>
                      </m:r>
                      <m:r>
                        <a:rPr lang="en-GB" sz="1600" b="1" i="1">
                          <a:solidFill>
                            <a:srgbClr val="0070C0"/>
                          </a:solidFill>
                          <a:latin typeface="Cambria Math" panose="02040503050406030204" pitchFamily="18" charset="0"/>
                        </a:rPr>
                        <m:t>𝟑𝟔𝟏</m:t>
                      </m:r>
                      <m:r>
                        <a:rPr lang="en-US" sz="1600" b="1" i="1" smtClean="0">
                          <a:solidFill>
                            <a:srgbClr val="0070C0"/>
                          </a:solidFill>
                          <a:latin typeface="Cambria Math" panose="02040503050406030204" pitchFamily="18" charset="0"/>
                        </a:rPr>
                        <m:t> </m:t>
                      </m:r>
                      <m:r>
                        <a:rPr lang="en-GB" sz="1600" b="1" i="1">
                          <a:solidFill>
                            <a:srgbClr val="0070C0"/>
                          </a:solidFill>
                          <a:latin typeface="Cambria Math" panose="02040503050406030204" pitchFamily="18" charset="0"/>
                        </a:rPr>
                        <m:t>𝟏𝟖</m:t>
                      </m:r>
                      <m:r>
                        <a:rPr lang="en-US"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m:t>
                      </m:r>
                      <m:r>
                        <a:rPr lang="en-GB" sz="1600" b="1" i="1" smtClean="0">
                          <a:solidFill>
                            <a:srgbClr val="0070C0"/>
                          </a:solidFill>
                          <a:latin typeface="Cambria Math" panose="02040503050406030204" pitchFamily="18" charset="0"/>
                          <a:ea typeface="Cambria Math" panose="02040503050406030204" pitchFamily="18" charset="0"/>
                        </a:rPr>
                        <m:t>.</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US" sz="1600" b="1" i="1" smtClean="0">
                          <a:solidFill>
                            <a:srgbClr val="0070C0"/>
                          </a:solidFill>
                          <a:latin typeface="Cambria Math" panose="02040503050406030204" pitchFamily="18" charset="0"/>
                          <a:ea typeface="Cambria Math" panose="02040503050406030204" pitchFamily="18" charset="0"/>
                        </a:rPr>
                        <m:t>𝟐𝟔</m:t>
                      </m:r>
                    </m:oMath>
                  </a14:m>
                  <a:endParaRPr lang="en-GB" sz="1600" dirty="0">
                    <a:solidFill>
                      <a:srgbClr val="0070C0"/>
                    </a:solidFill>
                  </a:endParaRPr>
                </a:p>
                <a:p>
                  <a:pPr lvl="0" defTabSz="457200" fontAlgn="base">
                    <a:spcBef>
                      <a:spcPts val="600"/>
                    </a:spcBef>
                    <a:spcAft>
                      <a:spcPct val="0"/>
                    </a:spcAft>
                    <a:defRPr/>
                  </a:pPr>
                  <a:r>
                    <a:rPr lang="en-GB" sz="1600" dirty="0">
                      <a:latin typeface="Helvetica" pitchFamily="2" charset="0"/>
                      <a:ea typeface="Helvetica Light" charset="0"/>
                      <a:cs typeface="Helvetica Light" charset="0"/>
                      <a:sym typeface="Wingdings" pitchFamily="2" charset="2"/>
                    </a:rPr>
                    <a:t>in agreement with </a:t>
                  </a:r>
                  <a:r>
                    <a:rPr lang="en-GB" sz="1600" dirty="0">
                      <a:solidFill>
                        <a:schemeClr val="tx1"/>
                      </a:solidFill>
                      <a:latin typeface="Helvetica" pitchFamily="2" charset="0"/>
                    </a:rPr>
                    <a:t>experiment within a precision of 10</a:t>
                  </a:r>
                  <a:r>
                    <a:rPr lang="en-GB" sz="1600" baseline="30000" dirty="0">
                      <a:solidFill>
                        <a:schemeClr val="tx1"/>
                      </a:solidFill>
                      <a:latin typeface="Helvetica" pitchFamily="2" charset="0"/>
                    </a:rPr>
                    <a:t>–10 </a:t>
                  </a:r>
                  <a:r>
                    <a:rPr lang="en-GB" sz="1600" dirty="0">
                      <a:solidFill>
                        <a:schemeClr val="tx1"/>
                      </a:solidFill>
                      <a:latin typeface="Helvetica" pitchFamily="2" charset="0"/>
                    </a:rPr>
                    <a:t>!</a:t>
                  </a:r>
                </a:p>
              </p:txBody>
            </p:sp>
          </mc:Choice>
          <mc:Fallback>
            <p:sp>
              <p:nvSpPr>
                <p:cNvPr id="5" name="TextBox 4">
                  <a:extLst>
                    <a:ext uri="{FF2B5EF4-FFF2-40B4-BE49-F238E27FC236}">
                      <a16:creationId xmlns:a16="http://schemas.microsoft.com/office/drawing/2014/main" id="{2CE9F558-FA0C-106D-E212-D5D43BF3F6D1}"/>
                    </a:ext>
                  </a:extLst>
                </p:cNvPr>
                <p:cNvSpPr txBox="1">
                  <a:spLocks noRot="1" noChangeAspect="1" noMove="1" noResize="1" noEditPoints="1" noAdjustHandles="1" noChangeArrowheads="1" noChangeShapeType="1" noTextEdit="1"/>
                </p:cNvSpPr>
                <p:nvPr/>
              </p:nvSpPr>
              <p:spPr>
                <a:xfrm>
                  <a:off x="2389452" y="3705447"/>
                  <a:ext cx="5908621" cy="1554272"/>
                </a:xfrm>
                <a:prstGeom prst="rect">
                  <a:avLst/>
                </a:prstGeom>
                <a:blipFill>
                  <a:blip r:embed="rId3"/>
                  <a:stretch>
                    <a:fillRect l="-644" t="-806" b="-4032"/>
                  </a:stretch>
                </a:blipFill>
              </p:spPr>
              <p:txBody>
                <a:bodyPr/>
                <a:lstStyle/>
                <a:p>
                  <a:r>
                    <a:rPr lang="en-GB">
                      <a:noFill/>
                    </a:rPr>
                    <a:t> </a:t>
                  </a:r>
                </a:p>
              </p:txBody>
            </p:sp>
          </mc:Fallback>
        </mc:AlternateContent>
      </p:grpSp>
      <p:pic>
        <p:nvPicPr>
          <p:cNvPr id="6" name="Picture 5">
            <a:extLst>
              <a:ext uri="{FF2B5EF4-FFF2-40B4-BE49-F238E27FC236}">
                <a16:creationId xmlns:a16="http://schemas.microsoft.com/office/drawing/2014/main" id="{7DEF4C2B-DAB0-D620-FE19-9508708F8D09}"/>
              </a:ext>
            </a:extLst>
          </p:cNvPr>
          <p:cNvPicPr>
            <a:picLocks noChangeAspect="1"/>
          </p:cNvPicPr>
          <p:nvPr/>
        </p:nvPicPr>
        <p:blipFill>
          <a:blip r:embed="rId4"/>
          <a:srcRect/>
          <a:stretch/>
        </p:blipFill>
        <p:spPr>
          <a:xfrm>
            <a:off x="8700248" y="2695834"/>
            <a:ext cx="3513872" cy="3099513"/>
          </a:xfrm>
          <a:prstGeom prst="rect">
            <a:avLst/>
          </a:prstGeom>
        </p:spPr>
      </p:pic>
      <p:sp>
        <p:nvSpPr>
          <p:cNvPr id="7" name="TextBox 6">
            <a:extLst>
              <a:ext uri="{FF2B5EF4-FFF2-40B4-BE49-F238E27FC236}">
                <a16:creationId xmlns:a16="http://schemas.microsoft.com/office/drawing/2014/main" id="{0F7578F1-6A03-FA1B-41CF-9569C97551ED}"/>
              </a:ext>
            </a:extLst>
          </p:cNvPr>
          <p:cNvSpPr txBox="1"/>
          <p:nvPr/>
        </p:nvSpPr>
        <p:spPr>
          <a:xfrm>
            <a:off x="8834589" y="5831890"/>
            <a:ext cx="3328155" cy="276999"/>
          </a:xfrm>
          <a:prstGeom prst="rect">
            <a:avLst/>
          </a:prstGeom>
          <a:noFill/>
        </p:spPr>
        <p:txBody>
          <a:bodyPr wrap="none" rtlCol="0">
            <a:spAutoFit/>
          </a:bodyPr>
          <a:lstStyle/>
          <a:p>
            <a:pPr marL="0" algn="l">
              <a:spcBef>
                <a:spcPts val="3000"/>
              </a:spcBef>
            </a:pPr>
            <a:r>
              <a:rPr lang="en-GB"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Mathematical structure of the Standard Model</a:t>
            </a:r>
          </a:p>
        </p:txBody>
      </p:sp>
    </p:spTree>
    <p:extLst>
      <p:ext uri="{BB962C8B-B14F-4D97-AF65-F5344CB8AC3E}">
        <p14:creationId xmlns:p14="http://schemas.microsoft.com/office/powerpoint/2010/main" val="2019457384"/>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F679B-6DA4-BC3E-1A73-3C5940BCD3A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FA46BB3-A4C0-0A07-0510-B073AE7128F5}"/>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3DEE65E7-C802-9C0B-069C-45213728686C}"/>
              </a:ext>
            </a:extLst>
          </p:cNvPr>
          <p:cNvSpPr>
            <a:spLocks noGrp="1"/>
          </p:cNvSpPr>
          <p:nvPr>
            <p:ph type="sldNum" sz="quarter" idx="4"/>
          </p:nvPr>
        </p:nvSpPr>
        <p:spPr/>
        <p:txBody>
          <a:bodyPr/>
          <a:lstStyle/>
          <a:p>
            <a:pPr>
              <a:defRPr/>
            </a:pPr>
            <a:fld id="{611C2F03-9E95-40C9-A99F-3C4F7EE8CF2A}" type="slidenum">
              <a:rPr lang="en-GB" smtClean="0"/>
              <a:pPr>
                <a:defRPr/>
              </a:pPr>
              <a:t>9</a:t>
            </a:fld>
            <a:endParaRPr lang="en-GB"/>
          </a:p>
        </p:txBody>
      </p:sp>
      <p:pic>
        <p:nvPicPr>
          <p:cNvPr id="8194" name="Picture 2">
            <a:extLst>
              <a:ext uri="{FF2B5EF4-FFF2-40B4-BE49-F238E27FC236}">
                <a16:creationId xmlns:a16="http://schemas.microsoft.com/office/drawing/2014/main" id="{B1911195-8843-53B4-C329-CF51C64EA5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4506" y="445"/>
            <a:ext cx="8839851" cy="68221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2D83BBB-CDD3-9F1C-76B6-7B382DBF7644}"/>
              </a:ext>
            </a:extLst>
          </p:cNvPr>
          <p:cNvSpPr txBox="1"/>
          <p:nvPr/>
        </p:nvSpPr>
        <p:spPr>
          <a:xfrm>
            <a:off x="7838542" y="464025"/>
            <a:ext cx="4063266" cy="461665"/>
          </a:xfrm>
          <a:prstGeom prst="rect">
            <a:avLst/>
          </a:prstGeom>
          <a:noFill/>
        </p:spPr>
        <p:txBody>
          <a:bodyPr wrap="square" rtlCol="0">
            <a:spAutoFit/>
          </a:bodyPr>
          <a:lstStyle/>
          <a:p>
            <a:pPr indent="424250" defTabSz="430225" fontAlgn="base">
              <a:spcBef>
                <a:spcPct val="0"/>
              </a:spcBef>
              <a:spcAft>
                <a:spcPct val="0"/>
              </a:spcAft>
              <a:defRPr/>
            </a:pPr>
            <a:r>
              <a:rPr lang="de-DE" sz="2400" b="1">
                <a:solidFill>
                  <a:schemeClr val="bg1"/>
                </a:solidFill>
                <a:latin typeface="Helvetica" pitchFamily="2" charset="0"/>
                <a:ea typeface="Trebuchet MS" pitchFamily="-84" charset="0"/>
                <a:cs typeface="Helvetica Light"/>
              </a:rPr>
              <a:t>The Standard Model</a:t>
            </a:r>
            <a:endParaRPr lang="de-DE" sz="2400">
              <a:solidFill>
                <a:schemeClr val="bg1"/>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9D889231-0EB7-A12F-2AE4-CC54A539EB78}"/>
              </a:ext>
            </a:extLst>
          </p:cNvPr>
          <p:cNvSpPr/>
          <p:nvPr/>
        </p:nvSpPr>
        <p:spPr>
          <a:xfrm>
            <a:off x="8456959" y="1081249"/>
            <a:ext cx="3107422" cy="1077218"/>
          </a:xfrm>
          <a:prstGeom prst="rect">
            <a:avLst/>
          </a:prstGeom>
        </p:spPr>
        <p:txBody>
          <a:bodyPr wrap="square">
            <a:spAutoFit/>
          </a:bodyPr>
          <a:lstStyle/>
          <a:p>
            <a:pPr defTabSz="457200" fontAlgn="base">
              <a:spcBef>
                <a:spcPts val="1800"/>
              </a:spcBef>
              <a:spcAft>
                <a:spcPct val="0"/>
              </a:spcAft>
              <a:defRPr/>
            </a:pPr>
            <a:r>
              <a:rPr lang="en-GB" sz="160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6609D11E-7B2D-37E5-DDA9-4AFA68A1C8A2}"/>
              </a:ext>
            </a:extLst>
          </p:cNvPr>
          <p:cNvSpPr txBox="1"/>
          <p:nvPr/>
        </p:nvSpPr>
        <p:spPr>
          <a:xfrm rot="18200517">
            <a:off x="2724575" y="402397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12</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91D6CE3F-84B4-998F-3060-46D515808051}"/>
              </a:ext>
            </a:extLst>
          </p:cNvPr>
          <p:cNvSpPr txBox="1"/>
          <p:nvPr/>
        </p:nvSpPr>
        <p:spPr>
          <a:xfrm rot="17756662">
            <a:off x="3666099" y="4162729"/>
            <a:ext cx="74892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9</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7A273433-5529-D0E7-28C6-BF5FBFF5E28F}"/>
              </a:ext>
            </a:extLst>
          </p:cNvPr>
          <p:cNvSpPr txBox="1"/>
          <p:nvPr/>
        </p:nvSpPr>
        <p:spPr>
          <a:xfrm rot="17565350">
            <a:off x="4614169" y="4383369"/>
            <a:ext cx="84991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A1577D38-1901-D71B-0F37-1391FADA2852}"/>
              </a:ext>
            </a:extLst>
          </p:cNvPr>
          <p:cNvSpPr txBox="1"/>
          <p:nvPr/>
        </p:nvSpPr>
        <p:spPr>
          <a:xfrm rot="17432857">
            <a:off x="5861950" y="4500692"/>
            <a:ext cx="699230"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194F018D-13CB-00B7-6B58-CC1912ACA917}"/>
              </a:ext>
            </a:extLst>
          </p:cNvPr>
          <p:cNvSpPr/>
          <p:nvPr/>
        </p:nvSpPr>
        <p:spPr>
          <a:xfrm rot="17531065">
            <a:off x="6356426" y="5226724"/>
            <a:ext cx="1263182" cy="338554"/>
          </a:xfrm>
          <a:prstGeom prst="rect">
            <a:avLst/>
          </a:prstGeom>
          <a:solidFill>
            <a:schemeClr val="tx1"/>
          </a:solidFill>
          <a:ln>
            <a:noFill/>
          </a:ln>
        </p:spPr>
        <p:txBody>
          <a:bodyPr wrap="square" rtlCol="0" anchor="ctr">
            <a:spAutoFit/>
          </a:bodyPr>
          <a:lstStyle/>
          <a:p>
            <a:pPr algn="l"/>
            <a:endParaRPr lang="en-CH" sz="1600">
              <a:latin typeface="Helvetica" pitchFamily="2" charset="0"/>
            </a:endParaRPr>
          </a:p>
        </p:txBody>
      </p:sp>
      <p:sp>
        <p:nvSpPr>
          <p:cNvPr id="14" name="TextBox 13">
            <a:extLst>
              <a:ext uri="{FF2B5EF4-FFF2-40B4-BE49-F238E27FC236}">
                <a16:creationId xmlns:a16="http://schemas.microsoft.com/office/drawing/2014/main" id="{35BD75CE-97CD-790A-E021-AC954F1602D4}"/>
              </a:ext>
            </a:extLst>
          </p:cNvPr>
          <p:cNvSpPr txBox="1"/>
          <p:nvPr/>
        </p:nvSpPr>
        <p:spPr>
          <a:xfrm rot="17365661">
            <a:off x="6714276" y="4958167"/>
            <a:ext cx="761747" cy="261610"/>
          </a:xfrm>
          <a:prstGeom prst="rect">
            <a:avLst/>
          </a:prstGeom>
          <a:noFill/>
        </p:spPr>
        <p:txBody>
          <a:bodyPr wrap="none" rtlCol="0">
            <a:spAutoFit/>
          </a:bodyPr>
          <a:lstStyle/>
          <a:p>
            <a:pPr>
              <a:spcBef>
                <a:spcPts val="3000"/>
              </a:spcBef>
            </a:pPr>
            <a:r>
              <a:rPr lang="en-CH" sz="110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E06A863B-CF2D-0E0E-BF59-031AA45B2323}"/>
              </a:ext>
            </a:extLst>
          </p:cNvPr>
          <p:cNvSpPr txBox="1"/>
          <p:nvPr/>
        </p:nvSpPr>
        <p:spPr>
          <a:xfrm rot="18486189">
            <a:off x="1854857" y="385210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15</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C46D1CE7-4624-C155-8A56-A2685E42EC87}"/>
              </a:ext>
            </a:extLst>
          </p:cNvPr>
          <p:cNvSpPr/>
          <p:nvPr/>
        </p:nvSpPr>
        <p:spPr>
          <a:xfrm rot="17992585">
            <a:off x="1896301" y="3519734"/>
            <a:ext cx="115325" cy="338554"/>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17" name="TextBox 16">
            <a:extLst>
              <a:ext uri="{FF2B5EF4-FFF2-40B4-BE49-F238E27FC236}">
                <a16:creationId xmlns:a16="http://schemas.microsoft.com/office/drawing/2014/main" id="{E8573E89-8940-AA51-F5A9-885377860156}"/>
              </a:ext>
            </a:extLst>
          </p:cNvPr>
          <p:cNvSpPr txBox="1"/>
          <p:nvPr/>
        </p:nvSpPr>
        <p:spPr>
          <a:xfrm rot="18321497">
            <a:off x="1789563" y="3589532"/>
            <a:ext cx="314510" cy="184666"/>
          </a:xfrm>
          <a:prstGeom prst="rect">
            <a:avLst/>
          </a:prstGeom>
          <a:noFill/>
        </p:spPr>
        <p:txBody>
          <a:bodyPr wrap="none" rtlCol="0">
            <a:spAutoFit/>
          </a:bodyPr>
          <a:lstStyle/>
          <a:p>
            <a:pPr>
              <a:spcBef>
                <a:spcPts val="3000"/>
              </a:spcBef>
            </a:pPr>
            <a:r>
              <a:rPr lang="en-CH" sz="60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4E79A58A-CAA3-4786-FE95-0DA8E755300D}"/>
              </a:ext>
            </a:extLst>
          </p:cNvPr>
          <p:cNvSpPr/>
          <p:nvPr/>
        </p:nvSpPr>
        <p:spPr>
          <a:xfrm rot="17992585">
            <a:off x="3658240" y="3845442"/>
            <a:ext cx="68211" cy="338554"/>
          </a:xfrm>
          <a:prstGeom prst="rect">
            <a:avLst/>
          </a:prstGeom>
          <a:solidFill>
            <a:srgbClr val="00101E"/>
          </a:solidFill>
          <a:ln>
            <a:solidFill>
              <a:schemeClr val="tx1"/>
            </a:solidFill>
          </a:ln>
        </p:spPr>
        <p:txBody>
          <a:bodyPr wrap="square" rtlCol="0" anchor="ctr">
            <a:spAutoFit/>
          </a:bodyPr>
          <a:lstStyle/>
          <a:p>
            <a:pPr algn="l"/>
            <a:endParaRPr lang="en-CH" sz="1600">
              <a:latin typeface="Helvetica" pitchFamily="2" charset="0"/>
            </a:endParaRPr>
          </a:p>
        </p:txBody>
      </p:sp>
      <p:sp>
        <p:nvSpPr>
          <p:cNvPr id="4" name="Rectangle 3">
            <a:extLst>
              <a:ext uri="{FF2B5EF4-FFF2-40B4-BE49-F238E27FC236}">
                <a16:creationId xmlns:a16="http://schemas.microsoft.com/office/drawing/2014/main" id="{1C794FE4-BFED-445A-DA5A-175F337472EB}"/>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grpSp>
        <p:nvGrpSpPr>
          <p:cNvPr id="23" name="Group 22">
            <a:extLst>
              <a:ext uri="{FF2B5EF4-FFF2-40B4-BE49-F238E27FC236}">
                <a16:creationId xmlns:a16="http://schemas.microsoft.com/office/drawing/2014/main" id="{ABAA317C-81D9-BEE0-DD4C-77567837ACBC}"/>
              </a:ext>
            </a:extLst>
          </p:cNvPr>
          <p:cNvGrpSpPr/>
          <p:nvPr/>
        </p:nvGrpSpPr>
        <p:grpSpPr>
          <a:xfrm>
            <a:off x="198874" y="2503015"/>
            <a:ext cx="11615963" cy="630942"/>
            <a:chOff x="198874" y="2503015"/>
            <a:chExt cx="11615963" cy="630942"/>
          </a:xfrm>
        </p:grpSpPr>
        <p:sp>
          <p:nvSpPr>
            <p:cNvPr id="5" name="TextBox 4">
              <a:extLst>
                <a:ext uri="{FF2B5EF4-FFF2-40B4-BE49-F238E27FC236}">
                  <a16:creationId xmlns:a16="http://schemas.microsoft.com/office/drawing/2014/main" id="{7F4F1E5C-08C9-EDF2-0CE7-DBE4A523A3E5}"/>
                </a:ext>
              </a:extLst>
            </p:cNvPr>
            <p:cNvSpPr txBox="1"/>
            <p:nvPr/>
          </p:nvSpPr>
          <p:spPr>
            <a:xfrm>
              <a:off x="198874" y="2503015"/>
              <a:ext cx="204254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6" name="TextBox 5">
              <a:extLst>
                <a:ext uri="{FF2B5EF4-FFF2-40B4-BE49-F238E27FC236}">
                  <a16:creationId xmlns:a16="http://schemas.microsoft.com/office/drawing/2014/main" id="{F201BD82-5DB7-2FAA-02A0-6510CDAD3DBE}"/>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7" name="Rectangle 6">
              <a:extLst>
                <a:ext uri="{FF2B5EF4-FFF2-40B4-BE49-F238E27FC236}">
                  <a16:creationId xmlns:a16="http://schemas.microsoft.com/office/drawing/2014/main" id="{BA8DE792-C673-4D43-8F84-973233963C71}"/>
                </a:ext>
              </a:extLst>
            </p:cNvPr>
            <p:cNvSpPr/>
            <p:nvPr/>
          </p:nvSpPr>
          <p:spPr>
            <a:xfrm>
              <a:off x="8456959" y="2503015"/>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why is there matter left in the universe?</a:t>
              </a:r>
            </a:p>
          </p:txBody>
        </p:sp>
      </p:grpSp>
      <p:sp>
        <p:nvSpPr>
          <p:cNvPr id="20" name="Rounded Rectangle 19">
            <a:extLst>
              <a:ext uri="{FF2B5EF4-FFF2-40B4-BE49-F238E27FC236}">
                <a16:creationId xmlns:a16="http://schemas.microsoft.com/office/drawing/2014/main" id="{87174BF5-CC58-48D4-2186-D0E324C61864}"/>
              </a:ext>
            </a:extLst>
          </p:cNvPr>
          <p:cNvSpPr/>
          <p:nvPr/>
        </p:nvSpPr>
        <p:spPr>
          <a:xfrm>
            <a:off x="91026" y="3281337"/>
            <a:ext cx="7701845" cy="911128"/>
          </a:xfrm>
          <a:prstGeom prst="roundRect">
            <a:avLst>
              <a:gd name="adj" fmla="val 0"/>
            </a:avLst>
          </a:prstGeom>
          <a:solidFill>
            <a:schemeClr val="tx1">
              <a:alpha val="67000"/>
            </a:schemeClr>
          </a:solidFill>
        </p:spPr>
        <p:txBody>
          <a:bodyPr wrap="square" rtlCol="0" anchor="ctr">
            <a:spAutoFit/>
          </a:bodyPr>
          <a:lstStyle/>
          <a:p>
            <a:pPr algn="l"/>
            <a:endParaRPr lang="en-CH" sz="1600">
              <a:latin typeface="Helvetica" pitchFamily="2" charset="0"/>
            </a:endParaRPr>
          </a:p>
        </p:txBody>
      </p:sp>
      <p:grpSp>
        <p:nvGrpSpPr>
          <p:cNvPr id="26" name="Group 25">
            <a:extLst>
              <a:ext uri="{FF2B5EF4-FFF2-40B4-BE49-F238E27FC236}">
                <a16:creationId xmlns:a16="http://schemas.microsoft.com/office/drawing/2014/main" id="{212562E0-86CF-DFC3-7799-58D9898E8273}"/>
              </a:ext>
            </a:extLst>
          </p:cNvPr>
          <p:cNvGrpSpPr/>
          <p:nvPr/>
        </p:nvGrpSpPr>
        <p:grpSpPr>
          <a:xfrm>
            <a:off x="2836471" y="3264766"/>
            <a:ext cx="8978366" cy="830997"/>
            <a:chOff x="2836471" y="3264766"/>
            <a:chExt cx="8978366" cy="830997"/>
          </a:xfrm>
        </p:grpSpPr>
        <p:sp>
          <p:nvSpPr>
            <p:cNvPr id="21" name="TextBox 20">
              <a:extLst>
                <a:ext uri="{FF2B5EF4-FFF2-40B4-BE49-F238E27FC236}">
                  <a16:creationId xmlns:a16="http://schemas.microsoft.com/office/drawing/2014/main" id="{B001066D-E173-E3BB-1DB7-248B36D092AB}"/>
                </a:ext>
              </a:extLst>
            </p:cNvPr>
            <p:cNvSpPr txBox="1"/>
            <p:nvPr/>
          </p:nvSpPr>
          <p:spPr>
            <a:xfrm>
              <a:off x="2836471" y="3555098"/>
              <a:ext cx="2388795" cy="338554"/>
            </a:xfrm>
            <a:prstGeom prst="rect">
              <a:avLst/>
            </a:prstGeom>
            <a:solidFill>
              <a:schemeClr val="tx1">
                <a:alpha val="71000"/>
              </a:schemeClr>
            </a:solid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invisible “dark” matter</a:t>
              </a:r>
            </a:p>
          </p:txBody>
        </p:sp>
        <p:sp>
          <p:nvSpPr>
            <p:cNvPr id="24" name="Rectangle 23">
              <a:extLst>
                <a:ext uri="{FF2B5EF4-FFF2-40B4-BE49-F238E27FC236}">
                  <a16:creationId xmlns:a16="http://schemas.microsoft.com/office/drawing/2014/main" id="{9FE3BB8F-2A83-3E04-2E96-9D9322511272}"/>
                </a:ext>
              </a:extLst>
            </p:cNvPr>
            <p:cNvSpPr/>
            <p:nvPr/>
          </p:nvSpPr>
          <p:spPr>
            <a:xfrm>
              <a:off x="8456959" y="3264766"/>
              <a:ext cx="3357878" cy="830997"/>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what is the origin of the huge quantity of </a:t>
              </a:r>
              <a:r>
                <a:rPr lang="en-GB" sz="1600" i="1" dirty="0">
                  <a:solidFill>
                    <a:srgbClr val="FFFF00"/>
                  </a:solidFill>
                  <a:latin typeface="Helvetica" pitchFamily="2" charset="0"/>
                </a:rPr>
                <a:t>dark matter </a:t>
              </a:r>
              <a:r>
                <a:rPr lang="en-GB" sz="1600" dirty="0">
                  <a:solidFill>
                    <a:srgbClr val="FFFF00"/>
                  </a:solidFill>
                  <a:latin typeface="Helvetica" pitchFamily="2" charset="0"/>
                </a:rPr>
                <a:t>(5 times more than visible matter)?</a:t>
              </a:r>
            </a:p>
          </p:txBody>
        </p:sp>
      </p:grpSp>
      <p:sp>
        <p:nvSpPr>
          <p:cNvPr id="22" name="Rectangle 21">
            <a:extLst>
              <a:ext uri="{FF2B5EF4-FFF2-40B4-BE49-F238E27FC236}">
                <a16:creationId xmlns:a16="http://schemas.microsoft.com/office/drawing/2014/main" id="{016C0C23-6D63-F9EB-59B7-C25A0E9C505F}"/>
              </a:ext>
            </a:extLst>
          </p:cNvPr>
          <p:cNvSpPr/>
          <p:nvPr/>
        </p:nvSpPr>
        <p:spPr>
          <a:xfrm>
            <a:off x="8456959" y="5268635"/>
            <a:ext cx="3357878" cy="1077218"/>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We do not know why the laws and parameters of physics are set in a way to enable complex chemistry and life</a:t>
            </a:r>
          </a:p>
        </p:txBody>
      </p:sp>
      <p:sp>
        <p:nvSpPr>
          <p:cNvPr id="25" name="Rectangle 24">
            <a:extLst>
              <a:ext uri="{FF2B5EF4-FFF2-40B4-BE49-F238E27FC236}">
                <a16:creationId xmlns:a16="http://schemas.microsoft.com/office/drawing/2014/main" id="{61D301BA-1A11-B214-0BE3-0E61205586DC}"/>
              </a:ext>
            </a:extLst>
          </p:cNvPr>
          <p:cNvSpPr/>
          <p:nvPr/>
        </p:nvSpPr>
        <p:spPr>
          <a:xfrm>
            <a:off x="8456959" y="4266455"/>
            <a:ext cx="3357878" cy="830997"/>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How do elementary particles obtain mass? Is it through the Higgs mechanism?</a:t>
            </a:r>
            <a:endParaRPr lang="en-GB" sz="1200" dirty="0">
              <a:solidFill>
                <a:srgbClr val="FFFF00"/>
              </a:solidFill>
              <a:latin typeface="Helvetica" pitchFamily="2" charset="0"/>
            </a:endParaRPr>
          </a:p>
        </p:txBody>
      </p:sp>
    </p:spTree>
    <p:extLst>
      <p:ext uri="{BB962C8B-B14F-4D97-AF65-F5344CB8AC3E}">
        <p14:creationId xmlns:p14="http://schemas.microsoft.com/office/powerpoint/2010/main" val="947720863"/>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25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25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600" dirty="0" smtClean="0">
            <a:latin typeface="Helvetica"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algn="l">
          <a:spcBef>
            <a:spcPts val="3000"/>
          </a:spcBef>
          <a:defRPr sz="1400" dirty="0" smtClean="0">
            <a:solidFill>
              <a:prstClr val="black"/>
            </a:solidFill>
            <a:latin typeface="Helvetica" pitchFamily="2" charset="0"/>
            <a:ea typeface="Helvetica Light" charset="0"/>
            <a:cs typeface="Helvetica Light" charset="0"/>
            <a:sym typeface="Wingdings" pitchFamily="2" charset="2"/>
          </a:defRPr>
        </a:defPPr>
      </a:lstStyle>
    </a:txDef>
  </a:objectDefaults>
  <a:extraClrSchemeLst/>
</a:theme>
</file>

<file path=ppt/theme/theme3.xml><?xml version="1.0" encoding="utf-8"?>
<a:theme xmlns:a="http://schemas.openxmlformats.org/drawingml/2006/main" name="6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4.xml><?xml version="1.0" encoding="utf-8"?>
<a:theme xmlns:a="http://schemas.openxmlformats.org/drawingml/2006/main" name="4_Education and Training">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5.xml><?xml version="1.0" encoding="utf-8"?>
<a:theme xmlns:a="http://schemas.openxmlformats.org/drawingml/2006/main" name="3_Innovation">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6.xml><?xml version="1.0" encoding="utf-8"?>
<a:theme xmlns:a="http://schemas.openxmlformats.org/drawingml/2006/main" name="1_Research">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7.xml><?xml version="1.0" encoding="utf-8"?>
<a:theme xmlns:a="http://schemas.openxmlformats.org/drawingml/2006/main" name="2_Collaboration">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133852</TotalTime>
  <Words>2870</Words>
  <Application>Microsoft Macintosh PowerPoint</Application>
  <PresentationFormat>Widescreen</PresentationFormat>
  <Paragraphs>271</Paragraphs>
  <Slides>33</Slides>
  <Notes>6</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33</vt:i4>
      </vt:variant>
    </vt:vector>
  </HeadingPairs>
  <TitlesOfParts>
    <vt:vector size="50" baseType="lpstr">
      <vt:lpstr>Aptos</vt:lpstr>
      <vt:lpstr>Aptos Display</vt:lpstr>
      <vt:lpstr>Arial</vt:lpstr>
      <vt:lpstr>Calibri</vt:lpstr>
      <vt:lpstr>Cambria Math</vt:lpstr>
      <vt:lpstr>Helvetica</vt:lpstr>
      <vt:lpstr>Helvetica Light</vt:lpstr>
      <vt:lpstr>Helvetica Light</vt:lpstr>
      <vt:lpstr>Symbol</vt:lpstr>
      <vt:lpstr>System Font Regular</vt:lpstr>
      <vt:lpstr>Office Theme</vt:lpstr>
      <vt:lpstr>5_Office Theme</vt:lpstr>
      <vt:lpstr>6_Office Theme</vt:lpstr>
      <vt:lpstr>4_Education and Training</vt:lpstr>
      <vt:lpstr>3_Innovation</vt:lpstr>
      <vt:lpstr>1_Research</vt:lpstr>
      <vt:lpstr>2_Collaboration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Science for peace  CERN was founded in 1954 by 12 European Member States. Today: 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CERN’s technological innovations have  an important impact on society</vt:lpstr>
      <vt:lpstr>CERN’s MEDICIS facility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ATLAS</dc:creator>
  <cp:lastModifiedBy>ATLAS</cp:lastModifiedBy>
  <cp:revision>2820</cp:revision>
  <dcterms:created xsi:type="dcterms:W3CDTF">2025-06-05T08:09:50Z</dcterms:created>
  <dcterms:modified xsi:type="dcterms:W3CDTF">2026-03-05T15:48:52Z</dcterms:modified>
</cp:coreProperties>
</file>