
<file path=[Content_Types].xml><?xml version="1.0" encoding="utf-8"?>
<Types xmlns="http://schemas.openxmlformats.org/package/2006/content-types">
  <Default Extension="xml" ContentType="application/xml"/>
  <Default Extension="wmf" ContentType="image/x-wmf"/>
  <Default Extension="jpeg" ContentType="image/jpeg"/>
  <Default Extension="tiff" ContentType="image/tiff"/>
  <Default Extension="emf" ContentType="image/x-emf"/>
  <Default Extension="rels" ContentType="application/vnd.openxmlformats-package.relationships+xml"/>
  <Default Extension="vml" ContentType="application/vnd.openxmlformats-officedocument.vmlDrawing"/>
  <Default Extension="wdp" ContentType="image/vnd.ms-photo"/>
  <Default Extension="png" ContentType="image/png"/>
  <Default Extension="bin" ContentType="application/vnd.openxmlformats-officedocument.oleObjec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2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9" r:id="rId1"/>
    <p:sldMasterId id="2147483755" r:id="rId2"/>
    <p:sldMasterId id="2147483873" r:id="rId3"/>
  </p:sldMasterIdLst>
  <p:notesMasterIdLst>
    <p:notesMasterId r:id="rId109"/>
  </p:notesMasterIdLst>
  <p:handoutMasterIdLst>
    <p:handoutMasterId r:id="rId110"/>
  </p:handoutMasterIdLst>
  <p:sldIdLst>
    <p:sldId id="960" r:id="rId4"/>
    <p:sldId id="580" r:id="rId5"/>
    <p:sldId id="665" r:id="rId6"/>
    <p:sldId id="667" r:id="rId7"/>
    <p:sldId id="897" r:id="rId8"/>
    <p:sldId id="685" r:id="rId9"/>
    <p:sldId id="686" r:id="rId10"/>
    <p:sldId id="898" r:id="rId11"/>
    <p:sldId id="687" r:id="rId12"/>
    <p:sldId id="688" r:id="rId13"/>
    <p:sldId id="689" r:id="rId14"/>
    <p:sldId id="673" r:id="rId15"/>
    <p:sldId id="670" r:id="rId16"/>
    <p:sldId id="680" r:id="rId17"/>
    <p:sldId id="1031" r:id="rId18"/>
    <p:sldId id="671" r:id="rId19"/>
    <p:sldId id="682" r:id="rId20"/>
    <p:sldId id="683" r:id="rId21"/>
    <p:sldId id="816" r:id="rId22"/>
    <p:sldId id="724" r:id="rId23"/>
    <p:sldId id="696" r:id="rId24"/>
    <p:sldId id="742" r:id="rId25"/>
    <p:sldId id="743" r:id="rId26"/>
    <p:sldId id="880" r:id="rId27"/>
    <p:sldId id="744" r:id="rId28"/>
    <p:sldId id="964" r:id="rId29"/>
    <p:sldId id="966" r:id="rId30"/>
    <p:sldId id="985" r:id="rId31"/>
    <p:sldId id="1026" r:id="rId32"/>
    <p:sldId id="890" r:id="rId33"/>
    <p:sldId id="968" r:id="rId34"/>
    <p:sldId id="970" r:id="rId35"/>
    <p:sldId id="894" r:id="rId36"/>
    <p:sldId id="733" r:id="rId37"/>
    <p:sldId id="881" r:id="rId38"/>
    <p:sldId id="734" r:id="rId39"/>
    <p:sldId id="735" r:id="rId40"/>
    <p:sldId id="972" r:id="rId41"/>
    <p:sldId id="978" r:id="rId42"/>
    <p:sldId id="980" r:id="rId43"/>
    <p:sldId id="957" r:id="rId44"/>
    <p:sldId id="992" r:id="rId45"/>
    <p:sldId id="1001" r:id="rId46"/>
    <p:sldId id="899" r:id="rId47"/>
    <p:sldId id="901" r:id="rId48"/>
    <p:sldId id="991" r:id="rId49"/>
    <p:sldId id="1030" r:id="rId50"/>
    <p:sldId id="905" r:id="rId51"/>
    <p:sldId id="1007" r:id="rId52"/>
    <p:sldId id="1008" r:id="rId53"/>
    <p:sldId id="1009" r:id="rId54"/>
    <p:sldId id="906" r:id="rId55"/>
    <p:sldId id="907" r:id="rId56"/>
    <p:sldId id="1010" r:id="rId57"/>
    <p:sldId id="1011" r:id="rId58"/>
    <p:sldId id="909" r:id="rId59"/>
    <p:sldId id="1013" r:id="rId60"/>
    <p:sldId id="1019" r:id="rId61"/>
    <p:sldId id="1020" r:id="rId62"/>
    <p:sldId id="912" r:id="rId63"/>
    <p:sldId id="914" r:id="rId64"/>
    <p:sldId id="1014" r:id="rId65"/>
    <p:sldId id="915" r:id="rId66"/>
    <p:sldId id="916" r:id="rId67"/>
    <p:sldId id="917" r:id="rId68"/>
    <p:sldId id="918" r:id="rId69"/>
    <p:sldId id="919" r:id="rId70"/>
    <p:sldId id="1015" r:id="rId71"/>
    <p:sldId id="931" r:id="rId72"/>
    <p:sldId id="935" r:id="rId73"/>
    <p:sldId id="1022" r:id="rId74"/>
    <p:sldId id="944" r:id="rId75"/>
    <p:sldId id="947" r:id="rId76"/>
    <p:sldId id="974" r:id="rId77"/>
    <p:sldId id="977" r:id="rId78"/>
    <p:sldId id="975" r:id="rId79"/>
    <p:sldId id="976" r:id="rId80"/>
    <p:sldId id="1023" r:id="rId81"/>
    <p:sldId id="1024" r:id="rId82"/>
    <p:sldId id="1029" r:id="rId83"/>
    <p:sldId id="948" r:id="rId84"/>
    <p:sldId id="949" r:id="rId85"/>
    <p:sldId id="984" r:id="rId86"/>
    <p:sldId id="950" r:id="rId87"/>
    <p:sldId id="951" r:id="rId88"/>
    <p:sldId id="952" r:id="rId89"/>
    <p:sldId id="1027" r:id="rId90"/>
    <p:sldId id="1028" r:id="rId91"/>
    <p:sldId id="1021" r:id="rId92"/>
    <p:sldId id="1003" r:id="rId93"/>
    <p:sldId id="1004" r:id="rId94"/>
    <p:sldId id="988" r:id="rId95"/>
    <p:sldId id="1025" r:id="rId96"/>
    <p:sldId id="1005" r:id="rId97"/>
    <p:sldId id="1006" r:id="rId98"/>
    <p:sldId id="1017" r:id="rId99"/>
    <p:sldId id="1035" r:id="rId100"/>
    <p:sldId id="1032" r:id="rId101"/>
    <p:sldId id="1034" r:id="rId102"/>
    <p:sldId id="993" r:id="rId103"/>
    <p:sldId id="994" r:id="rId104"/>
    <p:sldId id="1033" r:id="rId105"/>
    <p:sldId id="1016" r:id="rId106"/>
    <p:sldId id="1002" r:id="rId107"/>
    <p:sldId id="1018" r:id="rId108"/>
  </p:sldIdLst>
  <p:sldSz cx="9144000" cy="6858000" type="overhead"/>
  <p:notesSz cx="6858000" cy="9144000"/>
  <p:defaultTextStyle>
    <a:defPPr>
      <a:defRPr lang="en-GB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clrMru>
    <a:srgbClr val="D80017"/>
    <a:srgbClr val="003BB8"/>
    <a:srgbClr val="275790"/>
    <a:srgbClr val="019645"/>
    <a:srgbClr val="A5FA00"/>
    <a:srgbClr val="00E500"/>
    <a:srgbClr val="757575"/>
    <a:srgbClr val="FFFE00"/>
    <a:srgbClr val="D4A001"/>
    <a:srgbClr val="5959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9"/>
    <p:restoredTop sz="96291"/>
  </p:normalViewPr>
  <p:slideViewPr>
    <p:cSldViewPr>
      <p:cViewPr>
        <p:scale>
          <a:sx n="120" d="100"/>
          <a:sy n="120" d="100"/>
        </p:scale>
        <p:origin x="344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0" d="100"/>
        <a:sy n="12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01" Type="http://schemas.openxmlformats.org/officeDocument/2006/relationships/slide" Target="slides/slide98.xml"/><Relationship Id="rId102" Type="http://schemas.openxmlformats.org/officeDocument/2006/relationships/slide" Target="slides/slide99.xml"/><Relationship Id="rId103" Type="http://schemas.openxmlformats.org/officeDocument/2006/relationships/slide" Target="slides/slide100.xml"/><Relationship Id="rId104" Type="http://schemas.openxmlformats.org/officeDocument/2006/relationships/slide" Target="slides/slide101.xml"/><Relationship Id="rId105" Type="http://schemas.openxmlformats.org/officeDocument/2006/relationships/slide" Target="slides/slide102.xml"/><Relationship Id="rId106" Type="http://schemas.openxmlformats.org/officeDocument/2006/relationships/slide" Target="slides/slide103.xml"/><Relationship Id="rId107" Type="http://schemas.openxmlformats.org/officeDocument/2006/relationships/slide" Target="slides/slide104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8" Type="http://schemas.openxmlformats.org/officeDocument/2006/relationships/slide" Target="slides/slide105.xml"/><Relationship Id="rId109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30" Type="http://schemas.openxmlformats.org/officeDocument/2006/relationships/slide" Target="slides/slide27.xml"/><Relationship Id="rId31" Type="http://schemas.openxmlformats.org/officeDocument/2006/relationships/slide" Target="slides/slide28.xml"/><Relationship Id="rId32" Type="http://schemas.openxmlformats.org/officeDocument/2006/relationships/slide" Target="slides/slide29.xml"/><Relationship Id="rId33" Type="http://schemas.openxmlformats.org/officeDocument/2006/relationships/slide" Target="slides/slide30.xml"/><Relationship Id="rId34" Type="http://schemas.openxmlformats.org/officeDocument/2006/relationships/slide" Target="slides/slide31.xml"/><Relationship Id="rId35" Type="http://schemas.openxmlformats.org/officeDocument/2006/relationships/slide" Target="slides/slide32.xml"/><Relationship Id="rId36" Type="http://schemas.openxmlformats.org/officeDocument/2006/relationships/slide" Target="slides/slide33.xml"/><Relationship Id="rId37" Type="http://schemas.openxmlformats.org/officeDocument/2006/relationships/slide" Target="slides/slide34.xml"/><Relationship Id="rId38" Type="http://schemas.openxmlformats.org/officeDocument/2006/relationships/slide" Target="slides/slide35.xml"/><Relationship Id="rId39" Type="http://schemas.openxmlformats.org/officeDocument/2006/relationships/slide" Target="slides/slide36.xml"/><Relationship Id="rId50" Type="http://schemas.openxmlformats.org/officeDocument/2006/relationships/slide" Target="slides/slide47.xml"/><Relationship Id="rId51" Type="http://schemas.openxmlformats.org/officeDocument/2006/relationships/slide" Target="slides/slide48.xml"/><Relationship Id="rId52" Type="http://schemas.openxmlformats.org/officeDocument/2006/relationships/slide" Target="slides/slide49.xml"/><Relationship Id="rId53" Type="http://schemas.openxmlformats.org/officeDocument/2006/relationships/slide" Target="slides/slide50.xml"/><Relationship Id="rId54" Type="http://schemas.openxmlformats.org/officeDocument/2006/relationships/slide" Target="slides/slide51.xml"/><Relationship Id="rId55" Type="http://schemas.openxmlformats.org/officeDocument/2006/relationships/slide" Target="slides/slide52.xml"/><Relationship Id="rId56" Type="http://schemas.openxmlformats.org/officeDocument/2006/relationships/slide" Target="slides/slide53.xml"/><Relationship Id="rId57" Type="http://schemas.openxmlformats.org/officeDocument/2006/relationships/slide" Target="slides/slide54.xml"/><Relationship Id="rId58" Type="http://schemas.openxmlformats.org/officeDocument/2006/relationships/slide" Target="slides/slide55.xml"/><Relationship Id="rId59" Type="http://schemas.openxmlformats.org/officeDocument/2006/relationships/slide" Target="slides/slide56.xml"/><Relationship Id="rId70" Type="http://schemas.openxmlformats.org/officeDocument/2006/relationships/slide" Target="slides/slide67.xml"/><Relationship Id="rId71" Type="http://schemas.openxmlformats.org/officeDocument/2006/relationships/slide" Target="slides/slide68.xml"/><Relationship Id="rId72" Type="http://schemas.openxmlformats.org/officeDocument/2006/relationships/slide" Target="slides/slide69.xml"/><Relationship Id="rId73" Type="http://schemas.openxmlformats.org/officeDocument/2006/relationships/slide" Target="slides/slide70.xml"/><Relationship Id="rId74" Type="http://schemas.openxmlformats.org/officeDocument/2006/relationships/slide" Target="slides/slide71.xml"/><Relationship Id="rId75" Type="http://schemas.openxmlformats.org/officeDocument/2006/relationships/slide" Target="slides/slide72.xml"/><Relationship Id="rId76" Type="http://schemas.openxmlformats.org/officeDocument/2006/relationships/slide" Target="slides/slide73.xml"/><Relationship Id="rId77" Type="http://schemas.openxmlformats.org/officeDocument/2006/relationships/slide" Target="slides/slide74.xml"/><Relationship Id="rId78" Type="http://schemas.openxmlformats.org/officeDocument/2006/relationships/slide" Target="slides/slide75.xml"/><Relationship Id="rId79" Type="http://schemas.openxmlformats.org/officeDocument/2006/relationships/slide" Target="slides/slide76.xml"/><Relationship Id="rId110" Type="http://schemas.openxmlformats.org/officeDocument/2006/relationships/handoutMaster" Target="handoutMasters/handoutMaster1.xml"/><Relationship Id="rId90" Type="http://schemas.openxmlformats.org/officeDocument/2006/relationships/slide" Target="slides/slide87.xml"/><Relationship Id="rId91" Type="http://schemas.openxmlformats.org/officeDocument/2006/relationships/slide" Target="slides/slide88.xml"/><Relationship Id="rId92" Type="http://schemas.openxmlformats.org/officeDocument/2006/relationships/slide" Target="slides/slide89.xml"/><Relationship Id="rId93" Type="http://schemas.openxmlformats.org/officeDocument/2006/relationships/slide" Target="slides/slide90.xml"/><Relationship Id="rId94" Type="http://schemas.openxmlformats.org/officeDocument/2006/relationships/slide" Target="slides/slide91.xml"/><Relationship Id="rId95" Type="http://schemas.openxmlformats.org/officeDocument/2006/relationships/slide" Target="slides/slide92.xml"/><Relationship Id="rId96" Type="http://schemas.openxmlformats.org/officeDocument/2006/relationships/slide" Target="slides/slide93.xml"/><Relationship Id="rId97" Type="http://schemas.openxmlformats.org/officeDocument/2006/relationships/slide" Target="slides/slide94.xml"/><Relationship Id="rId98" Type="http://schemas.openxmlformats.org/officeDocument/2006/relationships/slide" Target="slides/slide95.xml"/><Relationship Id="rId99" Type="http://schemas.openxmlformats.org/officeDocument/2006/relationships/slide" Target="slides/slide96.xml"/><Relationship Id="rId111" Type="http://schemas.openxmlformats.org/officeDocument/2006/relationships/presProps" Target="presProps.xml"/><Relationship Id="rId112" Type="http://schemas.openxmlformats.org/officeDocument/2006/relationships/viewProps" Target="viewProps.xml"/><Relationship Id="rId113" Type="http://schemas.openxmlformats.org/officeDocument/2006/relationships/theme" Target="theme/theme1.xml"/><Relationship Id="rId114" Type="http://schemas.openxmlformats.org/officeDocument/2006/relationships/tableStyles" Target="tableStyles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40" Type="http://schemas.openxmlformats.org/officeDocument/2006/relationships/slide" Target="slides/slide37.xml"/><Relationship Id="rId41" Type="http://schemas.openxmlformats.org/officeDocument/2006/relationships/slide" Target="slides/slide38.xml"/><Relationship Id="rId42" Type="http://schemas.openxmlformats.org/officeDocument/2006/relationships/slide" Target="slides/slide39.xml"/><Relationship Id="rId43" Type="http://schemas.openxmlformats.org/officeDocument/2006/relationships/slide" Target="slides/slide40.xml"/><Relationship Id="rId44" Type="http://schemas.openxmlformats.org/officeDocument/2006/relationships/slide" Target="slides/slide41.xml"/><Relationship Id="rId45" Type="http://schemas.openxmlformats.org/officeDocument/2006/relationships/slide" Target="slides/slide42.xml"/><Relationship Id="rId46" Type="http://schemas.openxmlformats.org/officeDocument/2006/relationships/slide" Target="slides/slide43.xml"/><Relationship Id="rId47" Type="http://schemas.openxmlformats.org/officeDocument/2006/relationships/slide" Target="slides/slide44.xml"/><Relationship Id="rId48" Type="http://schemas.openxmlformats.org/officeDocument/2006/relationships/slide" Target="slides/slide45.xml"/><Relationship Id="rId49" Type="http://schemas.openxmlformats.org/officeDocument/2006/relationships/slide" Target="slides/slide46.xml"/><Relationship Id="rId60" Type="http://schemas.openxmlformats.org/officeDocument/2006/relationships/slide" Target="slides/slide57.xml"/><Relationship Id="rId61" Type="http://schemas.openxmlformats.org/officeDocument/2006/relationships/slide" Target="slides/slide58.xml"/><Relationship Id="rId62" Type="http://schemas.openxmlformats.org/officeDocument/2006/relationships/slide" Target="slides/slide59.xml"/><Relationship Id="rId63" Type="http://schemas.openxmlformats.org/officeDocument/2006/relationships/slide" Target="slides/slide60.xml"/><Relationship Id="rId64" Type="http://schemas.openxmlformats.org/officeDocument/2006/relationships/slide" Target="slides/slide61.xml"/><Relationship Id="rId65" Type="http://schemas.openxmlformats.org/officeDocument/2006/relationships/slide" Target="slides/slide62.xml"/><Relationship Id="rId66" Type="http://schemas.openxmlformats.org/officeDocument/2006/relationships/slide" Target="slides/slide63.xml"/><Relationship Id="rId67" Type="http://schemas.openxmlformats.org/officeDocument/2006/relationships/slide" Target="slides/slide64.xml"/><Relationship Id="rId68" Type="http://schemas.openxmlformats.org/officeDocument/2006/relationships/slide" Target="slides/slide65.xml"/><Relationship Id="rId69" Type="http://schemas.openxmlformats.org/officeDocument/2006/relationships/slide" Target="slides/slide66.xml"/><Relationship Id="rId100" Type="http://schemas.openxmlformats.org/officeDocument/2006/relationships/slide" Target="slides/slide97.xml"/><Relationship Id="rId80" Type="http://schemas.openxmlformats.org/officeDocument/2006/relationships/slide" Target="slides/slide77.xml"/><Relationship Id="rId81" Type="http://schemas.openxmlformats.org/officeDocument/2006/relationships/slide" Target="slides/slide78.xml"/><Relationship Id="rId82" Type="http://schemas.openxmlformats.org/officeDocument/2006/relationships/slide" Target="slides/slide79.xml"/><Relationship Id="rId83" Type="http://schemas.openxmlformats.org/officeDocument/2006/relationships/slide" Target="slides/slide80.xml"/><Relationship Id="rId84" Type="http://schemas.openxmlformats.org/officeDocument/2006/relationships/slide" Target="slides/slide81.xml"/><Relationship Id="rId85" Type="http://schemas.openxmlformats.org/officeDocument/2006/relationships/slide" Target="slides/slide82.xml"/><Relationship Id="rId86" Type="http://schemas.openxmlformats.org/officeDocument/2006/relationships/slide" Target="slides/slide83.xml"/><Relationship Id="rId87" Type="http://schemas.openxmlformats.org/officeDocument/2006/relationships/slide" Target="slides/slide84.xml"/><Relationship Id="rId88" Type="http://schemas.openxmlformats.org/officeDocument/2006/relationships/slide" Target="slides/slide85.xml"/><Relationship Id="rId89" Type="http://schemas.openxmlformats.org/officeDocument/2006/relationships/slide" Target="slides/slide86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wmf"/><Relationship Id="rId5" Type="http://schemas.openxmlformats.org/officeDocument/2006/relationships/image" Target="../media/image14.png"/><Relationship Id="rId6" Type="http://schemas.openxmlformats.org/officeDocument/2006/relationships/image" Target="../media/image15.png"/><Relationship Id="rId1" Type="http://schemas.openxmlformats.org/officeDocument/2006/relationships/image" Target="../media/image10.png"/><Relationship Id="rId2" Type="http://schemas.openxmlformats.org/officeDocument/2006/relationships/image" Target="../media/image11.png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wmf"/><Relationship Id="rId5" Type="http://schemas.openxmlformats.org/officeDocument/2006/relationships/image" Target="../media/image14.png"/><Relationship Id="rId6" Type="http://schemas.openxmlformats.org/officeDocument/2006/relationships/image" Target="../media/image15.png"/><Relationship Id="rId1" Type="http://schemas.openxmlformats.org/officeDocument/2006/relationships/image" Target="../media/image10.png"/><Relationship Id="rId2" Type="http://schemas.openxmlformats.org/officeDocument/2006/relationships/image" Target="../media/image11.png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7.png"/><Relationship Id="rId5" Type="http://schemas.openxmlformats.org/officeDocument/2006/relationships/image" Target="../media/image18.png"/><Relationship Id="rId6" Type="http://schemas.openxmlformats.org/officeDocument/2006/relationships/image" Target="../media/image14.png"/><Relationship Id="rId7" Type="http://schemas.openxmlformats.org/officeDocument/2006/relationships/image" Target="../media/image15.png"/><Relationship Id="rId1" Type="http://schemas.openxmlformats.org/officeDocument/2006/relationships/image" Target="../media/image10.png"/><Relationship Id="rId2" Type="http://schemas.openxmlformats.org/officeDocument/2006/relationships/image" Target="../media/image11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6.png"/><Relationship Id="rId2" Type="http://schemas.openxmlformats.org/officeDocument/2006/relationships/image" Target="../media/image47.png"/><Relationship Id="rId3" Type="http://schemas.openxmlformats.org/officeDocument/2006/relationships/image" Target="../media/image48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3.wmf"/><Relationship Id="rId2" Type="http://schemas.openxmlformats.org/officeDocument/2006/relationships/image" Target="../media/image54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3.wmf"/><Relationship Id="rId2" Type="http://schemas.openxmlformats.org/officeDocument/2006/relationships/image" Target="../media/image54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6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67AFB27-EAEB-A944-BC0B-D8A4637F3AD5}" type="datetime1">
              <a:rPr lang="en-GB" smtClean="0"/>
              <a:t>03/07/2016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42EA9DA-54F7-4391-9852-B45C8B2615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41839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99ABF12-F375-664B-BF48-4775E2759FE8}" type="datetime1">
              <a:rPr lang="en-GB" smtClean="0"/>
              <a:t>03/07/2016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109B7DA-19EB-4A1E-A2FE-0309E8617A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18575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8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2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3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6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7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1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1.xml"/></Relationships>
</file>

<file path=ppt/notesSlides/_rels/notesSlide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2.xml"/></Relationships>
</file>

<file path=ppt/notesSlides/_rels/notesSlide3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4.xml"/></Relationships>
</file>

<file path=ppt/notesSlides/_rels/notesSlide3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9.xml"/></Relationships>
</file>

<file path=ppt/notesSlides/_rels/notesSlide3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2.xml"/></Relationships>
</file>

<file path=ppt/notesSlides/_rels/notesSlide3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4.xml"/></Relationships>
</file>

<file path=ppt/notesSlides/_rels/notesSlide3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5.xml"/></Relationships>
</file>

<file path=ppt/notesSlides/_rels/notesSlide4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6.xml"/></Relationships>
</file>

<file path=ppt/notesSlides/_rels/notesSlide4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6548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9124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9158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5734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5427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8303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0760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4171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4183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2418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8078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7627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711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3448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4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38221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619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4158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2323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5728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749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50093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1261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6293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77683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5888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09683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83723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76498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88977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>
                <a:solidFill>
                  <a:prstClr val="black"/>
                </a:solidFill>
              </a:rPr>
              <a:pPr>
                <a:defRPr/>
              </a:pPr>
              <a:t>67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5935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53633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81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55686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82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23034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84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01801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89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90336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92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30089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94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37365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>
                <a:solidFill>
                  <a:prstClr val="black"/>
                </a:solidFill>
              </a:rPr>
              <a:pPr>
                <a:defRPr/>
              </a:pPr>
              <a:t>95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5327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96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59662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09B7DA-19EB-4A1E-A2FE-0309E8617A9E}" type="slidenum">
              <a:rPr lang="en-GB" smtClean="0"/>
              <a:pPr>
                <a:defRPr/>
              </a:pPr>
              <a:t>98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1421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0568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016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983062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512577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694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29038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71919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1340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5909031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057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016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806557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1183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416609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8079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3567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40024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31651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2274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3734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7481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18639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64609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431052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695012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771554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101532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524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145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13276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232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8403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3343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915617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649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961085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66951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0344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5338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20143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28337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4040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08181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88256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30311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57352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5973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8500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6"/>
          <p:cNvSpPr>
            <a:spLocks noGrp="1"/>
          </p:cNvSpPr>
          <p:nvPr>
            <p:ph type="sldNum" sz="quarter" idx="10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>
                <a:solidFill>
                  <a:prstClr val="black">
                    <a:lumMod val="50000"/>
                    <a:lumOff val="50000"/>
                  </a:prstClr>
                </a:solidFill>
                <a:ea typeface="ＭＳ Ｐゴシック" charset="-128"/>
                <a:cs typeface="ＭＳ Ｐゴシック" charset="-128"/>
              </a:rPr>
              <a:pPr>
                <a:defRPr/>
              </a:pPr>
              <a:t>‹#›</a:t>
            </a:fld>
            <a:endParaRPr lang="en-GB" dirty="0">
              <a:solidFill>
                <a:prstClr val="black">
                  <a:lumMod val="50000"/>
                  <a:lumOff val="50000"/>
                </a:prstClr>
              </a:solidFill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8251524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81359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0594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20" Type="http://schemas.openxmlformats.org/officeDocument/2006/relationships/slideLayout" Target="../slideLayouts/slideLayout32.xml"/><Relationship Id="rId21" Type="http://schemas.openxmlformats.org/officeDocument/2006/relationships/slideLayout" Target="../slideLayouts/slideLayout33.xml"/><Relationship Id="rId22" Type="http://schemas.openxmlformats.org/officeDocument/2006/relationships/slideLayout" Target="../slideLayouts/slideLayout34.xml"/><Relationship Id="rId23" Type="http://schemas.openxmlformats.org/officeDocument/2006/relationships/slideLayout" Target="../slideLayouts/slideLayout35.xml"/><Relationship Id="rId24" Type="http://schemas.openxmlformats.org/officeDocument/2006/relationships/slideLayout" Target="../slideLayouts/slideLayout36.xml"/><Relationship Id="rId25" Type="http://schemas.openxmlformats.org/officeDocument/2006/relationships/slideLayout" Target="../slideLayouts/slideLayout37.xml"/><Relationship Id="rId26" Type="http://schemas.openxmlformats.org/officeDocument/2006/relationships/slideLayout" Target="../slideLayouts/slideLayout38.xml"/><Relationship Id="rId27" Type="http://schemas.openxmlformats.org/officeDocument/2006/relationships/slideLayout" Target="../slideLayouts/slideLayout39.xml"/><Relationship Id="rId28" Type="http://schemas.openxmlformats.org/officeDocument/2006/relationships/slideLayout" Target="../slideLayouts/slideLayout40.xml"/><Relationship Id="rId29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3.xml"/><Relationship Id="rId2" Type="http://schemas.openxmlformats.org/officeDocument/2006/relationships/slideLayout" Target="../slideLayouts/slideLayout14.xml"/><Relationship Id="rId3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7.xml"/><Relationship Id="rId30" Type="http://schemas.openxmlformats.org/officeDocument/2006/relationships/slideLayout" Target="../slideLayouts/slideLayout42.xml"/><Relationship Id="rId31" Type="http://schemas.openxmlformats.org/officeDocument/2006/relationships/slideLayout" Target="../slideLayouts/slideLayout43.xml"/><Relationship Id="rId32" Type="http://schemas.openxmlformats.org/officeDocument/2006/relationships/slideLayout" Target="../slideLayouts/slideLayout44.xml"/><Relationship Id="rId9" Type="http://schemas.openxmlformats.org/officeDocument/2006/relationships/slideLayout" Target="../slideLayouts/slideLayout21.xml"/><Relationship Id="rId6" Type="http://schemas.openxmlformats.org/officeDocument/2006/relationships/slideLayout" Target="../slideLayouts/slideLayout18.xml"/><Relationship Id="rId7" Type="http://schemas.openxmlformats.org/officeDocument/2006/relationships/slideLayout" Target="../slideLayouts/slideLayout19.xml"/><Relationship Id="rId8" Type="http://schemas.openxmlformats.org/officeDocument/2006/relationships/slideLayout" Target="../slideLayouts/slideLayout20.xml"/><Relationship Id="rId33" Type="http://schemas.openxmlformats.org/officeDocument/2006/relationships/slideLayout" Target="../slideLayouts/slideLayout45.xml"/><Relationship Id="rId34" Type="http://schemas.openxmlformats.org/officeDocument/2006/relationships/slideLayout" Target="../slideLayouts/slideLayout46.xml"/><Relationship Id="rId35" Type="http://schemas.openxmlformats.org/officeDocument/2006/relationships/theme" Target="../theme/theme2.xml"/><Relationship Id="rId10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26.xml"/><Relationship Id="rId15" Type="http://schemas.openxmlformats.org/officeDocument/2006/relationships/slideLayout" Target="../slideLayouts/slideLayout27.xml"/><Relationship Id="rId16" Type="http://schemas.openxmlformats.org/officeDocument/2006/relationships/slideLayout" Target="../slideLayouts/slideLayout28.xml"/><Relationship Id="rId17" Type="http://schemas.openxmlformats.org/officeDocument/2006/relationships/slideLayout" Target="../slideLayouts/slideLayout29.xml"/><Relationship Id="rId18" Type="http://schemas.openxmlformats.org/officeDocument/2006/relationships/slideLayout" Target="../slideLayouts/slideLayout30.xml"/><Relationship Id="rId19" Type="http://schemas.openxmlformats.org/officeDocument/2006/relationships/slideLayout" Target="../slideLayouts/slideLayout3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4" Type="http://schemas.openxmlformats.org/officeDocument/2006/relationships/slideLayout" Target="../slideLayouts/slideLayout50.xml"/><Relationship Id="rId5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2.xml"/><Relationship Id="rId7" Type="http://schemas.openxmlformats.org/officeDocument/2006/relationships/theme" Target="../theme/theme3.xml"/><Relationship Id="rId8" Type="http://schemas.openxmlformats.org/officeDocument/2006/relationships/image" Target="../media/image1.jpeg"/><Relationship Id="rId1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 userDrawn="1"/>
        </p:nvSpPr>
        <p:spPr>
          <a:xfrm flipV="1">
            <a:off x="0" y="0"/>
            <a:ext cx="9144000" cy="1124744"/>
          </a:xfrm>
          <a:prstGeom prst="rect">
            <a:avLst/>
          </a:prstGeom>
          <a:solidFill>
            <a:srgbClr val="F7F7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cxnSp>
        <p:nvCxnSpPr>
          <p:cNvPr id="17" name="Straight Connector 16"/>
          <p:cNvCxnSpPr/>
          <p:nvPr userDrawn="1"/>
        </p:nvCxnSpPr>
        <p:spPr>
          <a:xfrm>
            <a:off x="0" y="1124744"/>
            <a:ext cx="9144000" cy="0"/>
          </a:xfrm>
          <a:prstGeom prst="line">
            <a:avLst/>
          </a:prstGeom>
          <a:ln w="3175" cmpd="sng">
            <a:solidFill>
              <a:schemeClr val="bg1">
                <a:lumMod val="75000"/>
              </a:schemeClr>
            </a:solidFill>
            <a:prstDash val="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10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54" r:id="rId4"/>
    <p:sldLayoutId id="2147483855" r:id="rId5"/>
    <p:sldLayoutId id="2147483856" r:id="rId6"/>
    <p:sldLayoutId id="2147483859" r:id="rId7"/>
    <p:sldLayoutId id="2147483861" r:id="rId8"/>
    <p:sldLayoutId id="2147483862" r:id="rId9"/>
    <p:sldLayoutId id="2147483863" r:id="rId10"/>
    <p:sldLayoutId id="2147483864" r:id="rId11"/>
    <p:sldLayoutId id="2147483875" r:id="rId12"/>
  </p:sldLayoutIdLst>
  <p:hf hdr="0" ftr="0" dt="0"/>
  <p:txStyles>
    <p:titleStyle>
      <a:lvl1pPr algn="ctr" defTabSz="457200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1124744"/>
            <a:ext cx="9144000" cy="542400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997172" y="6545795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1400" b="0" i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defRPr>
            </a:lvl1pPr>
          </a:lstStyle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440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54" r:id="rId8"/>
    <p:sldLayoutId id="2147483832" r:id="rId9"/>
    <p:sldLayoutId id="2147483833" r:id="rId10"/>
    <p:sldLayoutId id="2147483834" r:id="rId11"/>
    <p:sldLayoutId id="2147483835" r:id="rId12"/>
    <p:sldLayoutId id="2147483836" r:id="rId13"/>
    <p:sldLayoutId id="2147483837" r:id="rId14"/>
    <p:sldLayoutId id="2147483838" r:id="rId15"/>
    <p:sldLayoutId id="2147483839" r:id="rId16"/>
    <p:sldLayoutId id="2147483821" r:id="rId17"/>
    <p:sldLayoutId id="2147483823" r:id="rId18"/>
    <p:sldLayoutId id="2147483828" r:id="rId19"/>
    <p:sldLayoutId id="2147483666" r:id="rId20"/>
    <p:sldLayoutId id="2147483667" r:id="rId21"/>
    <p:sldLayoutId id="2147483683" r:id="rId22"/>
    <p:sldLayoutId id="2147483685" r:id="rId23"/>
    <p:sldLayoutId id="2147483840" r:id="rId24"/>
    <p:sldLayoutId id="2147483841" r:id="rId25"/>
    <p:sldLayoutId id="2147483842" r:id="rId26"/>
    <p:sldLayoutId id="2147483843" r:id="rId27"/>
    <p:sldLayoutId id="2147483844" r:id="rId28"/>
    <p:sldLayoutId id="2147483845" r:id="rId29"/>
    <p:sldLayoutId id="2147483846" r:id="rId30"/>
    <p:sldLayoutId id="2147483847" r:id="rId31"/>
    <p:sldLayoutId id="2147483848" r:id="rId32"/>
    <p:sldLayoutId id="2147483849" r:id="rId33"/>
    <p:sldLayoutId id="2147483850" r:id="rId34"/>
  </p:sldLayoutIdLst>
  <p:timing>
    <p:tnLst>
      <p:par>
        <p:cTn id="1" dur="indefinite" restart="never" nodeType="tmRoot"/>
      </p:par>
    </p:tnLst>
  </p:timing>
  <p:hf hdr="0" ftr="0" dt="0"/>
  <p:txStyles>
    <p:titleStyle>
      <a:lvl1pPr algn="ctr" defTabSz="457200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5" descr="LHC-ATLAS"/>
          <p:cNvPicPr>
            <a:picLocks noChangeAspect="1" noChangeArrowheads="1"/>
          </p:cNvPicPr>
          <p:nvPr userDrawn="1"/>
        </p:nvPicPr>
        <p:blipFill>
          <a:blip r:embed="rId8">
            <a:lum bright="36000"/>
            <a:grayscl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 userDrawn="1"/>
        </p:nvSpPr>
        <p:spPr>
          <a:xfrm flipV="1">
            <a:off x="0" y="0"/>
            <a:ext cx="9144000" cy="1124744"/>
          </a:xfrm>
          <a:prstGeom prst="rect">
            <a:avLst/>
          </a:prstGeom>
          <a:solidFill>
            <a:srgbClr val="F7F7F7">
              <a:alpha val="81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 userDrawn="1"/>
        </p:nvSpPr>
        <p:spPr>
          <a:xfrm flipV="1">
            <a:off x="-10304" y="6381328"/>
            <a:ext cx="9144000" cy="476672"/>
          </a:xfrm>
          <a:prstGeom prst="rect">
            <a:avLst/>
          </a:prstGeom>
          <a:solidFill>
            <a:schemeClr val="bg1">
              <a:alpha val="64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587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4" r:id="rId1"/>
    <p:sldLayoutId id="2147483872" r:id="rId2"/>
    <p:sldLayoutId id="2147483866" r:id="rId3"/>
    <p:sldLayoutId id="2147483868" r:id="rId4"/>
    <p:sldLayoutId id="2147483869" r:id="rId5"/>
    <p:sldLayoutId id="2147483870" r:id="rId6"/>
  </p:sldLayoutIdLst>
  <p:timing>
    <p:tnLst>
      <p:par>
        <p:cTn id="1" dur="indefinite" restart="never" nodeType="tmRoot"/>
      </p:par>
    </p:tnLst>
  </p:timing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4.tif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4" Type="http://schemas.openxmlformats.org/officeDocument/2006/relationships/image" Target="../media/image9.png"/><Relationship Id="rId5" Type="http://schemas.openxmlformats.org/officeDocument/2006/relationships/oleObject" Target="../embeddings/oleObject1.bin"/><Relationship Id="rId6" Type="http://schemas.openxmlformats.org/officeDocument/2006/relationships/image" Target="../media/image8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2.png"/><Relationship Id="rId12" Type="http://schemas.openxmlformats.org/officeDocument/2006/relationships/oleObject" Target="../embeddings/oleObject5.bin"/><Relationship Id="rId13" Type="http://schemas.openxmlformats.org/officeDocument/2006/relationships/image" Target="../media/image13.wmf"/><Relationship Id="rId14" Type="http://schemas.openxmlformats.org/officeDocument/2006/relationships/oleObject" Target="../embeddings/oleObject6.bin"/><Relationship Id="rId15" Type="http://schemas.openxmlformats.org/officeDocument/2006/relationships/image" Target="../media/image14.png"/><Relationship Id="rId16" Type="http://schemas.openxmlformats.org/officeDocument/2006/relationships/oleObject" Target="../embeddings/oleObject7.bin"/><Relationship Id="rId17" Type="http://schemas.openxmlformats.org/officeDocument/2006/relationships/image" Target="../media/image15.png"/><Relationship Id="rId18" Type="http://schemas.openxmlformats.org/officeDocument/2006/relationships/oleObject" Target="../embeddings/oleObject8.bin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4.xml"/><Relationship Id="rId4" Type="http://schemas.openxmlformats.org/officeDocument/2006/relationships/image" Target="../media/image9.png"/><Relationship Id="rId5" Type="http://schemas.openxmlformats.org/officeDocument/2006/relationships/image" Target="../media/image16.png"/><Relationship Id="rId6" Type="http://schemas.openxmlformats.org/officeDocument/2006/relationships/oleObject" Target="../embeddings/oleObject2.bin"/><Relationship Id="rId7" Type="http://schemas.openxmlformats.org/officeDocument/2006/relationships/image" Target="../media/image10.png"/><Relationship Id="rId8" Type="http://schemas.openxmlformats.org/officeDocument/2006/relationships/oleObject" Target="../embeddings/oleObject3.bin"/><Relationship Id="rId9" Type="http://schemas.openxmlformats.org/officeDocument/2006/relationships/image" Target="../media/image11.png"/><Relationship Id="rId10" Type="http://schemas.openxmlformats.org/officeDocument/2006/relationships/oleObject" Target="../embeddings/oleObject4.bin"/></Relationships>
</file>

<file path=ppt/slides/_rels/slide8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2.png"/><Relationship Id="rId12" Type="http://schemas.openxmlformats.org/officeDocument/2006/relationships/oleObject" Target="../embeddings/oleObject12.bin"/><Relationship Id="rId13" Type="http://schemas.openxmlformats.org/officeDocument/2006/relationships/image" Target="../media/image13.wmf"/><Relationship Id="rId14" Type="http://schemas.openxmlformats.org/officeDocument/2006/relationships/oleObject" Target="../embeddings/oleObject13.bin"/><Relationship Id="rId15" Type="http://schemas.openxmlformats.org/officeDocument/2006/relationships/image" Target="../media/image14.png"/><Relationship Id="rId16" Type="http://schemas.openxmlformats.org/officeDocument/2006/relationships/oleObject" Target="../embeddings/oleObject14.bin"/><Relationship Id="rId17" Type="http://schemas.openxmlformats.org/officeDocument/2006/relationships/image" Target="../media/image15.png"/><Relationship Id="rId18" Type="http://schemas.openxmlformats.org/officeDocument/2006/relationships/oleObject" Target="../embeddings/oleObject15.bin"/><Relationship Id="rId1" Type="http://schemas.openxmlformats.org/officeDocument/2006/relationships/vmlDrawing" Target="../drawings/vmlDrawing3.vml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5.xml"/><Relationship Id="rId4" Type="http://schemas.openxmlformats.org/officeDocument/2006/relationships/image" Target="../media/image9.png"/><Relationship Id="rId5" Type="http://schemas.openxmlformats.org/officeDocument/2006/relationships/image" Target="../media/image16.png"/><Relationship Id="rId6" Type="http://schemas.openxmlformats.org/officeDocument/2006/relationships/oleObject" Target="../embeddings/oleObject9.bin"/><Relationship Id="rId7" Type="http://schemas.openxmlformats.org/officeDocument/2006/relationships/image" Target="../media/image10.png"/><Relationship Id="rId8" Type="http://schemas.openxmlformats.org/officeDocument/2006/relationships/oleObject" Target="../embeddings/oleObject10.bin"/><Relationship Id="rId9" Type="http://schemas.openxmlformats.org/officeDocument/2006/relationships/image" Target="../media/image11.png"/><Relationship Id="rId10" Type="http://schemas.openxmlformats.org/officeDocument/2006/relationships/oleObject" Target="../embeddings/oleObject11.bin"/></Relationships>
</file>

<file path=ppt/slides/_rels/slide9.xml.rels><?xml version="1.0" encoding="UTF-8" standalone="yes"?>
<Relationships xmlns="http://schemas.openxmlformats.org/package/2006/relationships"><Relationship Id="rId11" Type="http://schemas.openxmlformats.org/officeDocument/2006/relationships/oleObject" Target="../embeddings/oleObject19.bin"/><Relationship Id="rId12" Type="http://schemas.openxmlformats.org/officeDocument/2006/relationships/image" Target="../media/image17.png"/><Relationship Id="rId13" Type="http://schemas.openxmlformats.org/officeDocument/2006/relationships/oleObject" Target="../embeddings/oleObject20.bin"/><Relationship Id="rId14" Type="http://schemas.openxmlformats.org/officeDocument/2006/relationships/image" Target="../media/image18.png"/><Relationship Id="rId15" Type="http://schemas.openxmlformats.org/officeDocument/2006/relationships/oleObject" Target="../embeddings/oleObject21.bin"/><Relationship Id="rId16" Type="http://schemas.openxmlformats.org/officeDocument/2006/relationships/image" Target="../media/image14.png"/><Relationship Id="rId17" Type="http://schemas.openxmlformats.org/officeDocument/2006/relationships/oleObject" Target="../embeddings/oleObject22.bin"/><Relationship Id="rId18" Type="http://schemas.openxmlformats.org/officeDocument/2006/relationships/image" Target="../media/image15.png"/><Relationship Id="rId19" Type="http://schemas.openxmlformats.org/officeDocument/2006/relationships/oleObject" Target="../embeddings/oleObject23.bin"/><Relationship Id="rId1" Type="http://schemas.openxmlformats.org/officeDocument/2006/relationships/vmlDrawing" Target="../drawings/vmlDrawing4.vml"/><Relationship Id="rId2" Type="http://schemas.openxmlformats.org/officeDocument/2006/relationships/slideLayout" Target="../slideLayouts/slideLayout2.xml"/><Relationship Id="rId3" Type="http://schemas.openxmlformats.org/officeDocument/2006/relationships/image" Target="../media/image9.png"/><Relationship Id="rId4" Type="http://schemas.openxmlformats.org/officeDocument/2006/relationships/image" Target="../media/image16.png"/><Relationship Id="rId5" Type="http://schemas.openxmlformats.org/officeDocument/2006/relationships/oleObject" Target="../embeddings/oleObject16.bin"/><Relationship Id="rId6" Type="http://schemas.openxmlformats.org/officeDocument/2006/relationships/image" Target="../media/image10.png"/><Relationship Id="rId7" Type="http://schemas.openxmlformats.org/officeDocument/2006/relationships/oleObject" Target="../embeddings/oleObject17.bin"/><Relationship Id="rId8" Type="http://schemas.openxmlformats.org/officeDocument/2006/relationships/image" Target="../media/image11.png"/><Relationship Id="rId9" Type="http://schemas.openxmlformats.org/officeDocument/2006/relationships/oleObject" Target="../embeddings/oleObject18.bin"/><Relationship Id="rId10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4" Type="http://schemas.openxmlformats.org/officeDocument/2006/relationships/image" Target="../media/image21.jpeg"/><Relationship Id="rId5" Type="http://schemas.openxmlformats.org/officeDocument/2006/relationships/image" Target="../media/image22.jpeg"/><Relationship Id="rId6" Type="http://schemas.openxmlformats.org/officeDocument/2006/relationships/image" Target="../media/image23.png"/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9.tif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4.jpeg"/><Relationship Id="rId3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4" Type="http://schemas.openxmlformats.org/officeDocument/2006/relationships/image" Target="../media/image27.jpeg"/><Relationship Id="rId5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4" Type="http://schemas.openxmlformats.org/officeDocument/2006/relationships/image" Target="../media/image29.jpeg"/><Relationship Id="rId5" Type="http://schemas.openxmlformats.org/officeDocument/2006/relationships/image" Target="../media/image30.png"/><Relationship Id="rId6" Type="http://schemas.openxmlformats.org/officeDocument/2006/relationships/image" Target="../media/image31.png"/><Relationship Id="rId7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4" Type="http://schemas.openxmlformats.org/officeDocument/2006/relationships/image" Target="../media/image34.png"/><Relationship Id="rId5" Type="http://schemas.openxmlformats.org/officeDocument/2006/relationships/image" Target="../media/image35.png"/><Relationship Id="rId6" Type="http://schemas.openxmlformats.org/officeDocument/2006/relationships/image" Target="../media/image36.emf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jpeg"/><Relationship Id="rId3" Type="http://schemas.openxmlformats.org/officeDocument/2006/relationships/image" Target="../media/image3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42.png"/><Relationship Id="rId5" Type="http://schemas.openxmlformats.org/officeDocument/2006/relationships/image" Target="../media/image43.png"/><Relationship Id="rId6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39.png"/><Relationship Id="rId5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41.png"/><Relationship Id="rId5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4" Type="http://schemas.openxmlformats.org/officeDocument/2006/relationships/image" Target="../media/image38.png"/><Relationship Id="rId5" Type="http://schemas.openxmlformats.org/officeDocument/2006/relationships/oleObject" Target="../embeddings/oleObject24.bin"/><Relationship Id="rId6" Type="http://schemas.openxmlformats.org/officeDocument/2006/relationships/image" Target="../media/image46.png"/><Relationship Id="rId7" Type="http://schemas.openxmlformats.org/officeDocument/2006/relationships/oleObject" Target="../embeddings/oleObject25.bin"/><Relationship Id="rId8" Type="http://schemas.openxmlformats.org/officeDocument/2006/relationships/image" Target="../media/image47.png"/><Relationship Id="rId9" Type="http://schemas.openxmlformats.org/officeDocument/2006/relationships/oleObject" Target="../embeddings/oleObject26.bin"/><Relationship Id="rId10" Type="http://schemas.openxmlformats.org/officeDocument/2006/relationships/image" Target="../media/image48.png"/><Relationship Id="rId1" Type="http://schemas.openxmlformats.org/officeDocument/2006/relationships/vmlDrawing" Target="../drawings/vmlDrawing5.vml"/><Relationship Id="rId2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49.em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50.em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19.tif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51.e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52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4" Type="http://schemas.openxmlformats.org/officeDocument/2006/relationships/oleObject" Target="../embeddings/oleObject27.bin"/><Relationship Id="rId5" Type="http://schemas.openxmlformats.org/officeDocument/2006/relationships/image" Target="../media/image53.wmf"/><Relationship Id="rId6" Type="http://schemas.openxmlformats.org/officeDocument/2006/relationships/oleObject" Target="../embeddings/oleObject28.bin"/><Relationship Id="rId7" Type="http://schemas.openxmlformats.org/officeDocument/2006/relationships/image" Target="../media/image54.wmf"/><Relationship Id="rId8" Type="http://schemas.openxmlformats.org/officeDocument/2006/relationships/image" Target="../media/image55.png"/><Relationship Id="rId9" Type="http://schemas.openxmlformats.org/officeDocument/2006/relationships/image" Target="../media/image56.emf"/><Relationship Id="rId10" Type="http://schemas.openxmlformats.org/officeDocument/2006/relationships/image" Target="../media/image57.emf"/><Relationship Id="rId11" Type="http://schemas.openxmlformats.org/officeDocument/2006/relationships/image" Target="../media/image58.emf"/><Relationship Id="rId1" Type="http://schemas.openxmlformats.org/officeDocument/2006/relationships/vmlDrawing" Target="../drawings/vmlDrawing6.vml"/><Relationship Id="rId2" Type="http://schemas.openxmlformats.org/officeDocument/2006/relationships/slideLayout" Target="../slideLayouts/slideLayout4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4" Type="http://schemas.openxmlformats.org/officeDocument/2006/relationships/oleObject" Target="../embeddings/oleObject29.bin"/><Relationship Id="rId5" Type="http://schemas.openxmlformats.org/officeDocument/2006/relationships/image" Target="../media/image53.wmf"/><Relationship Id="rId6" Type="http://schemas.openxmlformats.org/officeDocument/2006/relationships/oleObject" Target="../embeddings/oleObject30.bin"/><Relationship Id="rId7" Type="http://schemas.openxmlformats.org/officeDocument/2006/relationships/image" Target="../media/image54.wmf"/><Relationship Id="rId8" Type="http://schemas.openxmlformats.org/officeDocument/2006/relationships/image" Target="../media/image56.emf"/><Relationship Id="rId9" Type="http://schemas.openxmlformats.org/officeDocument/2006/relationships/image" Target="../media/image57.emf"/><Relationship Id="rId10" Type="http://schemas.openxmlformats.org/officeDocument/2006/relationships/image" Target="../media/image58.emf"/><Relationship Id="rId11" Type="http://schemas.openxmlformats.org/officeDocument/2006/relationships/image" Target="../media/image59.emf"/><Relationship Id="rId1" Type="http://schemas.openxmlformats.org/officeDocument/2006/relationships/vmlDrawing" Target="../drawings/vmlDrawing7.vml"/><Relationship Id="rId2" Type="http://schemas.openxmlformats.org/officeDocument/2006/relationships/slideLayout" Target="../slideLayouts/slideLayout4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60.png"/><Relationship Id="rId5" Type="http://schemas.openxmlformats.org/officeDocument/2006/relationships/image" Target="../media/image61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4" Type="http://schemas.openxmlformats.org/officeDocument/2006/relationships/image" Target="../media/image63.emf"/><Relationship Id="rId5" Type="http://schemas.openxmlformats.org/officeDocument/2006/relationships/image" Target="../media/image64.emf"/><Relationship Id="rId6" Type="http://schemas.openxmlformats.org/officeDocument/2006/relationships/image" Target="../media/image65.emf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4" Type="http://schemas.openxmlformats.org/officeDocument/2006/relationships/image" Target="../media/image66.emf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emf"/><Relationship Id="rId4" Type="http://schemas.openxmlformats.org/officeDocument/2006/relationships/image" Target="../media/image69.emf"/><Relationship Id="rId5" Type="http://schemas.openxmlformats.org/officeDocument/2006/relationships/image" Target="../media/image70.emf"/><Relationship Id="rId6" Type="http://schemas.openxmlformats.org/officeDocument/2006/relationships/image" Target="../media/image71.emf"/><Relationship Id="rId7" Type="http://schemas.openxmlformats.org/officeDocument/2006/relationships/image" Target="../media/image72.em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7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emf"/><Relationship Id="rId4" Type="http://schemas.openxmlformats.org/officeDocument/2006/relationships/image" Target="../media/image75.em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73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emf"/><Relationship Id="rId4" Type="http://schemas.openxmlformats.org/officeDocument/2006/relationships/image" Target="../media/image77.emf"/><Relationship Id="rId5" Type="http://schemas.openxmlformats.org/officeDocument/2006/relationships/image" Target="../media/image78.emf"/><Relationship Id="rId6" Type="http://schemas.openxmlformats.org/officeDocument/2006/relationships/image" Target="../media/image79.em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75.em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75.emf"/><Relationship Id="rId3" Type="http://schemas.openxmlformats.org/officeDocument/2006/relationships/image" Target="../media/image80.e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emf"/><Relationship Id="rId4" Type="http://schemas.openxmlformats.org/officeDocument/2006/relationships/image" Target="../media/image83.emf"/><Relationship Id="rId5" Type="http://schemas.openxmlformats.org/officeDocument/2006/relationships/image" Target="../media/image84.em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81.e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60.png"/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4" Type="http://schemas.openxmlformats.org/officeDocument/2006/relationships/image" Target="../media/image38.png"/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86.emf"/><Relationship Id="rId5" Type="http://schemas.openxmlformats.org/officeDocument/2006/relationships/image" Target="../media/image87.png"/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88.emf"/><Relationship Id="rId5" Type="http://schemas.openxmlformats.org/officeDocument/2006/relationships/image" Target="../media/image89.emf"/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90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9.tiff"/><Relationship Id="rId3" Type="http://schemas.openxmlformats.org/officeDocument/2006/relationships/image" Target="../media/image91.tiff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2.emf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3.emf"/><Relationship Id="rId3" Type="http://schemas.openxmlformats.org/officeDocument/2006/relationships/image" Target="../media/image94.em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19.tiff"/><Relationship Id="rId5" Type="http://schemas.openxmlformats.org/officeDocument/2006/relationships/image" Target="../media/image2.tif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6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emf"/><Relationship Id="rId4" Type="http://schemas.openxmlformats.org/officeDocument/2006/relationships/image" Target="../media/image51.emf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4" Type="http://schemas.openxmlformats.org/officeDocument/2006/relationships/image" Target="../media/image98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6.tiff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99.emf"/><Relationship Id="rId3" Type="http://schemas.openxmlformats.org/officeDocument/2006/relationships/image" Target="../media/image100.emf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tiff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emf"/><Relationship Id="rId4" Type="http://schemas.openxmlformats.org/officeDocument/2006/relationships/image" Target="../media/image102.emf"/><Relationship Id="rId5" Type="http://schemas.openxmlformats.org/officeDocument/2006/relationships/image" Target="../media/image103.png"/><Relationship Id="rId6" Type="http://schemas.openxmlformats.org/officeDocument/2006/relationships/image" Target="../media/image104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8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105.emf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06.emf"/><Relationship Id="rId3" Type="http://schemas.openxmlformats.org/officeDocument/2006/relationships/image" Target="../media/image107.emf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8.emf"/><Relationship Id="rId3" Type="http://schemas.openxmlformats.org/officeDocument/2006/relationships/image" Target="../media/image109.emf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emf"/><Relationship Id="rId4" Type="http://schemas.openxmlformats.org/officeDocument/2006/relationships/image" Target="../media/image111.emf"/><Relationship Id="rId5" Type="http://schemas.openxmlformats.org/officeDocument/2006/relationships/image" Target="../media/image112.png"/><Relationship Id="rId6" Type="http://schemas.openxmlformats.org/officeDocument/2006/relationships/image" Target="../media/image113.emf"/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0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emf"/><Relationship Id="rId4" Type="http://schemas.openxmlformats.org/officeDocument/2006/relationships/image" Target="../media/image116.emf"/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14.emf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17.emf"/><Relationship Id="rId3" Type="http://schemas.openxmlformats.org/officeDocument/2006/relationships/image" Target="../media/image118.emf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emf"/><Relationship Id="rId4" Type="http://schemas.openxmlformats.org/officeDocument/2006/relationships/image" Target="../media/image121.emf"/><Relationship Id="rId5" Type="http://schemas.openxmlformats.org/officeDocument/2006/relationships/image" Target="../media/image122.emf"/><Relationship Id="rId6" Type="http://schemas.openxmlformats.org/officeDocument/2006/relationships/image" Target="../media/image123.emf"/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19.emf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24.emf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emf"/><Relationship Id="rId4" Type="http://schemas.openxmlformats.org/officeDocument/2006/relationships/image" Target="../media/image127.emf"/><Relationship Id="rId5" Type="http://schemas.openxmlformats.org/officeDocument/2006/relationships/image" Target="../media/image128.emf"/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25.emf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emf"/><Relationship Id="rId4" Type="http://schemas.openxmlformats.org/officeDocument/2006/relationships/image" Target="../media/image131.emf"/><Relationship Id="rId5" Type="http://schemas.openxmlformats.org/officeDocument/2006/relationships/image" Target="../media/image132.emf"/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29.emf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33.tiff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34.emf"/><Relationship Id="rId3" Type="http://schemas.openxmlformats.org/officeDocument/2006/relationships/image" Target="../media/image135.emf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36.emf"/><Relationship Id="rId3" Type="http://schemas.openxmlformats.org/officeDocument/2006/relationships/image" Target="../media/image137.emf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38.emf"/><Relationship Id="rId3" Type="http://schemas.openxmlformats.org/officeDocument/2006/relationships/image" Target="../media/image139.emf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emf"/><Relationship Id="rId4" Type="http://schemas.openxmlformats.org/officeDocument/2006/relationships/image" Target="../media/image141.emf"/><Relationship Id="rId5" Type="http://schemas.openxmlformats.org/officeDocument/2006/relationships/image" Target="../media/image142.emf"/><Relationship Id="rId6" Type="http://schemas.openxmlformats.org/officeDocument/2006/relationships/image" Target="../media/image143.emf"/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1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emf"/><Relationship Id="rId4" Type="http://schemas.openxmlformats.org/officeDocument/2006/relationships/image" Target="../media/image146.emf"/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44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emf"/><Relationship Id="rId4" Type="http://schemas.openxmlformats.org/officeDocument/2006/relationships/image" Target="../media/image149.emf"/><Relationship Id="rId5" Type="http://schemas.openxmlformats.org/officeDocument/2006/relationships/image" Target="../media/image150.emf"/><Relationship Id="rId6" Type="http://schemas.openxmlformats.org/officeDocument/2006/relationships/image" Target="../media/image151.emf"/><Relationship Id="rId7" Type="http://schemas.openxmlformats.org/officeDocument/2006/relationships/image" Target="../media/image152.emf"/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47.emf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emf"/><Relationship Id="rId4" Type="http://schemas.openxmlformats.org/officeDocument/2006/relationships/image" Target="../media/image155.png"/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53.emf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19.tif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56.tiff"/><Relationship Id="rId3" Type="http://schemas.openxmlformats.org/officeDocument/2006/relationships/image" Target="../media/image157.tiff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57.tiff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8.emf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9.emf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emf"/><Relationship Id="rId4" Type="http://schemas.openxmlformats.org/officeDocument/2006/relationships/image" Target="../media/image162.png"/><Relationship Id="rId5" Type="http://schemas.openxmlformats.org/officeDocument/2006/relationships/image" Target="../media/image163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0.emf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emf"/><Relationship Id="rId4" Type="http://schemas.openxmlformats.org/officeDocument/2006/relationships/image" Target="../media/image162.png"/><Relationship Id="rId5" Type="http://schemas.openxmlformats.org/officeDocument/2006/relationships/image" Target="../media/image163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0.emf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emf"/><Relationship Id="rId4" Type="http://schemas.openxmlformats.org/officeDocument/2006/relationships/image" Target="../media/image162.png"/><Relationship Id="rId5" Type="http://schemas.openxmlformats.org/officeDocument/2006/relationships/image" Target="../media/image163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0.emf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8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19.tif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3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microsoft.com/office/2007/relationships/hdphoto" Target="../media/hdphoto2.wdp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4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57.tiff"/><Relationship Id="rId3" Type="http://schemas.openxmlformats.org/officeDocument/2006/relationships/image" Target="../media/image164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19.tif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5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65.emf"/><Relationship Id="rId3" Type="http://schemas.openxmlformats.org/officeDocument/2006/relationships/image" Target="../media/image166.emf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67.emf"/></Relationships>
</file>

<file path=ppt/slides/_rels/slide8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168.emf"/><Relationship Id="rId5" Type="http://schemas.openxmlformats.org/officeDocument/2006/relationships/image" Target="../media/image169.em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jpeg"/><Relationship Id="rId3" Type="http://schemas.openxmlformats.org/officeDocument/2006/relationships/image" Target="../media/image170.tiff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50.emf"/><Relationship Id="rId5" Type="http://schemas.openxmlformats.org/officeDocument/2006/relationships/image" Target="../media/image171.em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6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72.png"/><Relationship Id="rId3" Type="http://schemas.openxmlformats.org/officeDocument/2006/relationships/image" Target="../media/image173.emf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4.emf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emf"/><Relationship Id="rId4" Type="http://schemas.openxmlformats.org/officeDocument/2006/relationships/image" Target="../media/image162.png"/><Relationship Id="rId5" Type="http://schemas.openxmlformats.org/officeDocument/2006/relationships/image" Target="../media/image16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7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emf"/><Relationship Id="rId4" Type="http://schemas.openxmlformats.org/officeDocument/2006/relationships/image" Target="../media/image178.emf"/><Relationship Id="rId5" Type="http://schemas.openxmlformats.org/officeDocument/2006/relationships/image" Target="../media/image179.png"/><Relationship Id="rId6" Type="http://schemas.openxmlformats.org/officeDocument/2006/relationships/image" Target="../media/image180.wmf"/><Relationship Id="rId7" Type="http://schemas.openxmlformats.org/officeDocument/2006/relationships/image" Target="../media/image181.png"/><Relationship Id="rId8" Type="http://schemas.openxmlformats.org/officeDocument/2006/relationships/oleObject" Target="../embeddings/oleObject31.bin"/><Relationship Id="rId9" Type="http://schemas.openxmlformats.org/officeDocument/2006/relationships/image" Target="../media/image176.png"/><Relationship Id="rId10" Type="http://schemas.openxmlformats.org/officeDocument/2006/relationships/image" Target="../media/image880.png"/><Relationship Id="rId1" Type="http://schemas.openxmlformats.org/officeDocument/2006/relationships/vmlDrawing" Target="../drawings/vmlDrawing8.vml"/><Relationship Id="rId2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emf"/><Relationship Id="rId4" Type="http://schemas.openxmlformats.org/officeDocument/2006/relationships/image" Target="../media/image183.png"/><Relationship Id="rId5" Type="http://schemas.openxmlformats.org/officeDocument/2006/relationships/image" Target="../media/image184.png"/><Relationship Id="rId6" Type="http://schemas.openxmlformats.org/officeDocument/2006/relationships/image" Target="../media/image185.emf"/><Relationship Id="rId7" Type="http://schemas.openxmlformats.org/officeDocument/2006/relationships/image" Target="../media/image186.tiff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8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0.png"/><Relationship Id="rId4" Type="http://schemas.openxmlformats.org/officeDocument/2006/relationships/image" Target="../media/image1340.png"/><Relationship Id="rId5" Type="http://schemas.openxmlformats.org/officeDocument/2006/relationships/image" Target="../media/image187.emf"/><Relationship Id="rId6" Type="http://schemas.openxmlformats.org/officeDocument/2006/relationships/hyperlink" Target="http://www.slac.stanford.edu/xorg/hfag/semi/winter16/winter16_dtaunu.html" TargetMode="External"/><Relationship Id="rId7" Type="http://schemas.openxmlformats.org/officeDocument/2006/relationships/image" Target="../media/image188.emf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9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116.emf"/><Relationship Id="rId5" Type="http://schemas.openxmlformats.org/officeDocument/2006/relationships/image" Target="../media/image189.emf"/><Relationship Id="rId6" Type="http://schemas.openxmlformats.org/officeDocument/2006/relationships/image" Target="../media/image190.emf"/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40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1.emf"/><Relationship Id="rId3" Type="http://schemas.openxmlformats.org/officeDocument/2006/relationships/image" Target="../media/image192.emf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193.emf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emf"/><Relationship Id="rId4" Type="http://schemas.openxmlformats.org/officeDocument/2006/relationships/image" Target="../media/image196.png"/><Relationship Id="rId5" Type="http://schemas.openxmlformats.org/officeDocument/2006/relationships/image" Target="../media/image197.emf"/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94.emf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98.emf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emf"/><Relationship Id="rId4" Type="http://schemas.openxmlformats.org/officeDocument/2006/relationships/image" Target="../media/image201.emf"/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99.emf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2.tiff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4.emf"/><Relationship Id="rId4" Type="http://schemas.openxmlformats.org/officeDocument/2006/relationships/image" Target="../media/image205.emf"/><Relationship Id="rId5" Type="http://schemas.openxmlformats.org/officeDocument/2006/relationships/image" Target="../media/image206.emf"/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203.emf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emf"/><Relationship Id="rId4" Type="http://schemas.openxmlformats.org/officeDocument/2006/relationships/image" Target="../media/image209.emf"/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207.emf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210.emf"/><Relationship Id="rId3" Type="http://schemas.openxmlformats.org/officeDocument/2006/relationships/image" Target="../media/image211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3391"/>
          <a:stretch/>
        </p:blipFill>
        <p:spPr>
          <a:xfrm>
            <a:off x="0" y="-27384"/>
            <a:ext cx="9144000" cy="5832648"/>
          </a:xfrm>
          <a:prstGeom prst="rect">
            <a:avLst/>
          </a:prstGeom>
        </p:spPr>
      </p:pic>
      <p:sp>
        <p:nvSpPr>
          <p:cNvPr id="2" name="Rounded Rectangle 1"/>
          <p:cNvSpPr/>
          <p:nvPr/>
        </p:nvSpPr>
        <p:spPr>
          <a:xfrm>
            <a:off x="144016" y="184581"/>
            <a:ext cx="2210564" cy="1369900"/>
          </a:xfrm>
          <a:prstGeom prst="roundRect">
            <a:avLst>
              <a:gd name="adj" fmla="val 6315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0" y="44624"/>
            <a:ext cx="5148064" cy="1238017"/>
          </a:xfrm>
          <a:prstGeom prst="roundRect">
            <a:avLst>
              <a:gd name="adj" fmla="val 6315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4" name="TextBox 32"/>
          <p:cNvSpPr txBox="1">
            <a:spLocks noChangeArrowheads="1"/>
          </p:cNvSpPr>
          <p:nvPr/>
        </p:nvSpPr>
        <p:spPr bwMode="auto">
          <a:xfrm>
            <a:off x="266378" y="184581"/>
            <a:ext cx="5328592" cy="1098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tIns="93600" bIns="140400">
            <a:prstTxWarp prst="textNoShape">
              <a:avLst/>
            </a:prstTxWarp>
            <a:spAutoFit/>
          </a:bodyPr>
          <a:lstStyle/>
          <a:p>
            <a:pPr indent="11113"/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Particle Physics at the dawn   </a:t>
            </a:r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  of </a:t>
            </a:r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a new high-energy frontier</a:t>
            </a:r>
          </a:p>
        </p:txBody>
      </p:sp>
      <p:sp>
        <p:nvSpPr>
          <p:cNvPr id="6" name="Rectangle 5"/>
          <p:cNvSpPr/>
          <p:nvPr/>
        </p:nvSpPr>
        <p:spPr>
          <a:xfrm>
            <a:off x="323528" y="6021288"/>
            <a:ext cx="8640960" cy="6617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11113" algn="r">
              <a:spcBef>
                <a:spcPts val="1200"/>
              </a:spcBef>
            </a:pPr>
            <a:r>
              <a:rPr lang="en-US" sz="1600" dirty="0">
                <a:solidFill>
                  <a:prstClr val="black"/>
                </a:solidFill>
                <a:latin typeface="Helvetica Light"/>
                <a:ea typeface="Trebuchet MS" pitchFamily="-84" charset="0"/>
                <a:cs typeface="Helvetica Light"/>
              </a:rPr>
              <a:t>Andreas Hoecker (CERN)</a:t>
            </a:r>
          </a:p>
          <a:p>
            <a:pPr lvl="0" indent="11113" algn="r">
              <a:spcBef>
                <a:spcPts val="600"/>
              </a:spcBef>
            </a:pPr>
            <a:r>
              <a:rPr lang="de-DE" sz="1600" dirty="0">
                <a:solidFill>
                  <a:prstClr val="black"/>
                </a:solidFill>
                <a:latin typeface="Helvetica Light"/>
                <a:ea typeface="Trebuchet MS" pitchFamily="-84" charset="0"/>
                <a:cs typeface="Helvetica Light"/>
              </a:rPr>
              <a:t>Physikalisches Kolloquium, Universität Freiburg</a:t>
            </a:r>
            <a:r>
              <a:rPr lang="en-US" sz="1600" dirty="0">
                <a:solidFill>
                  <a:prstClr val="black"/>
                </a:solidFill>
                <a:latin typeface="Helvetica Light"/>
                <a:ea typeface="Trebuchet MS" pitchFamily="-84" charset="0"/>
                <a:cs typeface="Helvetica Light"/>
              </a:rPr>
              <a:t>, July 4</a:t>
            </a:r>
            <a:r>
              <a:rPr lang="en-US" sz="1600" baseline="30000" dirty="0">
                <a:solidFill>
                  <a:prstClr val="black"/>
                </a:solidFill>
                <a:latin typeface="Helvetica Light"/>
                <a:ea typeface="Trebuchet MS" pitchFamily="-84" charset="0"/>
                <a:cs typeface="Helvetica Light"/>
              </a:rPr>
              <a:t>th</a:t>
            </a:r>
            <a:r>
              <a:rPr lang="en-US" sz="1600" dirty="0">
                <a:solidFill>
                  <a:prstClr val="black"/>
                </a:solidFill>
                <a:latin typeface="Helvetica Light"/>
                <a:ea typeface="Trebuchet MS" pitchFamily="-84" charset="0"/>
                <a:cs typeface="Helvetica Light"/>
              </a:rPr>
              <a:t> 2016 </a:t>
            </a:r>
          </a:p>
        </p:txBody>
      </p:sp>
    </p:spTree>
    <p:extLst>
      <p:ext uri="{BB962C8B-B14F-4D97-AF65-F5344CB8AC3E}">
        <p14:creationId xmlns:p14="http://schemas.microsoft.com/office/powerpoint/2010/main" val="1999686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1772816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4860032" y="188640"/>
            <a:ext cx="392886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r" defTabSz="914400"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2000" i="1" kern="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Everyday life, and particle physics, are described by the Standard </a:t>
            </a:r>
            <a:r>
              <a:rPr lang="en-GB" sz="2000" i="1" kern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Model relying </a:t>
            </a:r>
            <a:r>
              <a:rPr lang="en-GB" sz="2000" i="1" kern="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on </a:t>
            </a:r>
            <a:r>
              <a:rPr lang="en-GB" sz="2000" i="1" kern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gauge symmetry</a:t>
            </a:r>
            <a:endParaRPr lang="en-GB" sz="2000" i="1" kern="0" dirty="0">
              <a:solidFill>
                <a:schemeClr val="bg1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076056" y="2807443"/>
            <a:ext cx="4067944" cy="3044142"/>
          </a:xfrm>
          <a:prstGeom prst="rect">
            <a:avLst/>
          </a:prstGeom>
          <a:solidFill>
            <a:schemeClr val="bg1">
              <a:lumMod val="95000"/>
              <a:alpha val="9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552" y="2758585"/>
            <a:ext cx="4184145" cy="314194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5258091" y="2947851"/>
            <a:ext cx="3850413" cy="27546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US" sz="1800" dirty="0" smtClean="0">
                <a:latin typeface="Helvetica Light" charset="0"/>
                <a:ea typeface="Helvetica Light" charset="0"/>
                <a:cs typeface="Helvetica Light" charset="0"/>
              </a:rPr>
              <a:t>The SM is </a:t>
            </a:r>
            <a:r>
              <a:rPr lang="en-US" sz="1800" b="1" dirty="0" smtClean="0">
                <a:latin typeface="Helvetica Light" charset="0"/>
                <a:ea typeface="Helvetica Light" charset="0"/>
                <a:cs typeface="Helvetica Light" charset="0"/>
              </a:rPr>
              <a:t>the</a:t>
            </a:r>
            <a:r>
              <a:rPr lang="en-US" sz="1800" dirty="0" smtClean="0">
                <a:latin typeface="Helvetica Light" charset="0"/>
                <a:ea typeface="Helvetica Light" charset="0"/>
                <a:cs typeface="Helvetica Light" charset="0"/>
              </a:rPr>
              <a:t> legacy of 20</a:t>
            </a:r>
            <a:r>
              <a:rPr lang="en-US" sz="1800" baseline="30000" dirty="0" smtClean="0">
                <a:latin typeface="Helvetica Light" charset="0"/>
                <a:ea typeface="Helvetica Light" charset="0"/>
                <a:cs typeface="Helvetica Light" charset="0"/>
              </a:rPr>
              <a:t>th</a:t>
            </a:r>
            <a:r>
              <a:rPr lang="en-US" sz="1800" dirty="0" smtClean="0">
                <a:latin typeface="Helvetica Light" charset="0"/>
                <a:ea typeface="Helvetica Light" charset="0"/>
                <a:cs typeface="Helvetica Light" charset="0"/>
              </a:rPr>
              <a:t> century particle physics</a:t>
            </a:r>
          </a:p>
          <a:p>
            <a:pPr marL="266700" indent="-266700">
              <a:spcBef>
                <a:spcPts val="1200"/>
              </a:spcBef>
              <a:buFont typeface="Lucida Grande"/>
              <a:buChar char="-"/>
            </a:pP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It unifies quantum mechanics, special relativity and field theory</a:t>
            </a:r>
          </a:p>
          <a:p>
            <a:pPr marL="266700" indent="-266700">
              <a:spcBef>
                <a:spcPts val="1200"/>
              </a:spcBef>
              <a:buFont typeface="Lucida Grande"/>
              <a:buChar char="-"/>
            </a:pP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It unifies electromagnetic and weak interactions</a:t>
            </a:r>
          </a:p>
          <a:p>
            <a:pPr marL="266700" indent="-266700">
              <a:spcBef>
                <a:spcPts val="600"/>
              </a:spcBef>
              <a:buFont typeface="Lucida Grande"/>
              <a:buChar char="-"/>
            </a:pP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It describes ~ all laboratory data</a:t>
            </a:r>
          </a:p>
          <a:p>
            <a:pPr>
              <a:spcBef>
                <a:spcPts val="1200"/>
              </a:spcBef>
            </a:pPr>
            <a:r>
              <a:rPr lang="en-US" sz="1600" dirty="0" smtClean="0">
                <a:latin typeface="Helvetica Light" charset="0"/>
                <a:ea typeface="Helvetica Light" charset="0"/>
                <a:cs typeface="Helvetica Light" charset="0"/>
              </a:rPr>
              <a:t>Is the SM the theory of everything?         Or rather of almost everything? </a:t>
            </a:r>
            <a:r>
              <a:rPr lang="en-US" sz="1600" b="1" dirty="0" smtClean="0">
                <a:latin typeface="Helvetica Light" charset="0"/>
                <a:ea typeface="Helvetica Light" charset="0"/>
                <a:cs typeface="Helvetica Light" charset="0"/>
              </a:rPr>
              <a:t>No!</a:t>
            </a:r>
          </a:p>
        </p:txBody>
      </p:sp>
      <p:sp>
        <p:nvSpPr>
          <p:cNvPr id="12" name="Oval 11"/>
          <p:cNvSpPr/>
          <p:nvPr/>
        </p:nvSpPr>
        <p:spPr>
          <a:xfrm>
            <a:off x="4110476" y="2811051"/>
            <a:ext cx="432048" cy="284424"/>
          </a:xfrm>
          <a:prstGeom prst="ellipse">
            <a:avLst/>
          </a:prstGeom>
          <a:ln>
            <a:noFill/>
          </a:ln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556680" y="2308446"/>
            <a:ext cx="36407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Quite special — only known elementary scalar (S=0) particle </a:t>
            </a:r>
          </a:p>
        </p:txBody>
      </p:sp>
      <p:cxnSp>
        <p:nvCxnSpPr>
          <p:cNvPr id="14" name="Curved Connector 13"/>
          <p:cNvCxnSpPr>
            <a:stCxn id="11" idx="1"/>
            <a:endCxn id="9" idx="0"/>
          </p:cNvCxnSpPr>
          <p:nvPr/>
        </p:nvCxnSpPr>
        <p:spPr>
          <a:xfrm rot="10800000" flipV="1">
            <a:off x="4326500" y="2431557"/>
            <a:ext cx="230180" cy="379494"/>
          </a:xfrm>
          <a:prstGeom prst="curvedConnector2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1043608" y="6073551"/>
            <a:ext cx="26693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+ gravitation (</a:t>
            </a:r>
            <a:r>
              <a:rPr lang="en-US" sz="1400" smtClean="0">
                <a:latin typeface="Helvetica Light" charset="0"/>
                <a:ea typeface="Helvetica Light" charset="0"/>
                <a:cs typeface="Helvetica Light" charset="0"/>
              </a:rPr>
              <a:t>general relativity)</a:t>
            </a:r>
            <a:endParaRPr lang="en-US" sz="1400" dirty="0" smtClean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080941" y="2303387"/>
            <a:ext cx="123142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 smtClean="0">
                <a:solidFill>
                  <a:srgbClr val="C00000"/>
                </a:solidFill>
                <a:latin typeface="Helvetica Light" charset="0"/>
                <a:ea typeface="Helvetica Light" charset="0"/>
                <a:cs typeface="Helvetica Light" charset="0"/>
              </a:rPr>
              <a:t>Force quanta </a:t>
            </a:r>
            <a:r>
              <a:rPr lang="en-US" sz="800" dirty="0" smtClean="0">
                <a:solidFill>
                  <a:srgbClr val="C00000"/>
                </a:solidFill>
                <a:latin typeface="Helvetica Light" charset="0"/>
                <a:ea typeface="Helvetica Light" charset="0"/>
                <a:cs typeface="Helvetica Light" charset="0"/>
              </a:rPr>
              <a:t>(S=1)</a:t>
            </a:r>
            <a:endParaRPr lang="en-US" sz="1000" dirty="0" smtClean="0">
              <a:solidFill>
                <a:srgbClr val="C00000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210484" y="2303388"/>
            <a:ext cx="159789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 smtClean="0">
                <a:solidFill>
                  <a:srgbClr val="0070C0"/>
                </a:solidFill>
                <a:latin typeface="Helvetica Light" charset="0"/>
                <a:ea typeface="Helvetica Light" charset="0"/>
                <a:cs typeface="Helvetica Light" charset="0"/>
              </a:rPr>
              <a:t>Matter particles </a:t>
            </a:r>
            <a:r>
              <a:rPr lang="en-US" sz="800" dirty="0" smtClean="0">
                <a:solidFill>
                  <a:srgbClr val="0070C0"/>
                </a:solidFill>
                <a:latin typeface="Helvetica Light" charset="0"/>
                <a:ea typeface="Helvetica Light" charset="0"/>
                <a:cs typeface="Helvetica Light" charset="0"/>
              </a:rPr>
              <a:t>(S=1/2)</a:t>
            </a:r>
            <a:endParaRPr lang="en-US" sz="1000" dirty="0" smtClean="0">
              <a:solidFill>
                <a:srgbClr val="0070C0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cxnSp>
        <p:nvCxnSpPr>
          <p:cNvPr id="18" name="Straight Arrow Connector 17"/>
          <p:cNvCxnSpPr/>
          <p:nvPr/>
        </p:nvCxnSpPr>
        <p:spPr>
          <a:xfrm>
            <a:off x="3549030" y="2519411"/>
            <a:ext cx="1" cy="242774"/>
          </a:xfrm>
          <a:prstGeom prst="straightConnector1">
            <a:avLst/>
          </a:prstGeom>
          <a:ln w="3175">
            <a:solidFill>
              <a:srgbClr val="C0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Left Brace 18"/>
          <p:cNvSpPr/>
          <p:nvPr/>
        </p:nvSpPr>
        <p:spPr>
          <a:xfrm rot="5400000">
            <a:off x="1897501" y="1519381"/>
            <a:ext cx="210464" cy="2281035"/>
          </a:xfrm>
          <a:prstGeom prst="leftBrace">
            <a:avLst/>
          </a:prstGeom>
          <a:ln w="3175">
            <a:solidFill>
              <a:srgbClr val="0070C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160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Picture 222"/>
          <p:cNvPicPr>
            <a:picLocks noChangeAspect="1"/>
          </p:cNvPicPr>
          <p:nvPr/>
        </p:nvPicPr>
        <p:blipFill>
          <a:blip r:embed="rId3" cstate="print">
            <a:grayscl/>
            <a:alphaModFix/>
            <a:lum bright="5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" name="Rectangle 72"/>
          <p:cNvSpPr/>
          <p:nvPr/>
        </p:nvSpPr>
        <p:spPr>
          <a:xfrm>
            <a:off x="395536" y="620688"/>
            <a:ext cx="8352928" cy="5802546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99802" y="990508"/>
            <a:ext cx="4267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b="1" i="1" kern="0" dirty="0" smtClean="0">
                <a:solidFill>
                  <a:schemeClr val="bg1"/>
                </a:solidFill>
                <a:latin typeface="Trebuchet MS"/>
                <a:ea typeface="Arial" charset="0"/>
                <a:cs typeface="Trebuchet MS"/>
              </a:rPr>
              <a:t>The scales of particle physics …</a:t>
            </a:r>
            <a:endParaRPr lang="en-GB" b="1" i="1" kern="0" dirty="0">
              <a:solidFill>
                <a:schemeClr val="bg1"/>
              </a:solidFill>
              <a:latin typeface="Trebuchet MS"/>
              <a:ea typeface="Arial" charset="0"/>
              <a:cs typeface="Trebuchet MS"/>
            </a:endParaRPr>
          </a:p>
        </p:txBody>
      </p:sp>
      <p:grpSp>
        <p:nvGrpSpPr>
          <p:cNvPr id="5" name="Group 149"/>
          <p:cNvGrpSpPr>
            <a:grpSpLocks/>
          </p:cNvGrpSpPr>
          <p:nvPr/>
        </p:nvGrpSpPr>
        <p:grpSpPr bwMode="auto">
          <a:xfrm>
            <a:off x="4189442" y="869479"/>
            <a:ext cx="4176714" cy="5130800"/>
            <a:chOff x="1758" y="686"/>
            <a:chExt cx="2631" cy="3232"/>
          </a:xfrm>
        </p:grpSpPr>
        <p:sp>
          <p:nvSpPr>
            <p:cNvPr id="6" name="Line 150"/>
            <p:cNvSpPr>
              <a:spLocks noChangeShapeType="1"/>
            </p:cNvSpPr>
            <p:nvPr/>
          </p:nvSpPr>
          <p:spPr bwMode="auto">
            <a:xfrm flipV="1">
              <a:off x="2653" y="686"/>
              <a:ext cx="0" cy="3203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stealth" w="lg" len="lg"/>
            </a:ln>
            <a:effectLst/>
          </p:spPr>
          <p:txBody>
            <a:bodyPr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7" name="Line 151"/>
            <p:cNvSpPr>
              <a:spLocks noChangeShapeType="1"/>
            </p:cNvSpPr>
            <p:nvPr/>
          </p:nvSpPr>
          <p:spPr bwMode="auto">
            <a:xfrm>
              <a:off x="2428" y="3396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8" name="Line 152"/>
            <p:cNvSpPr>
              <a:spLocks noChangeShapeType="1"/>
            </p:cNvSpPr>
            <p:nvPr/>
          </p:nvSpPr>
          <p:spPr bwMode="auto">
            <a:xfrm>
              <a:off x="2428" y="3254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9" name="Line 153"/>
            <p:cNvSpPr>
              <a:spLocks noChangeShapeType="1"/>
            </p:cNvSpPr>
            <p:nvPr/>
          </p:nvSpPr>
          <p:spPr bwMode="auto">
            <a:xfrm>
              <a:off x="2428" y="3112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0" name="Line 154"/>
            <p:cNvSpPr>
              <a:spLocks noChangeShapeType="1"/>
            </p:cNvSpPr>
            <p:nvPr/>
          </p:nvSpPr>
          <p:spPr bwMode="auto">
            <a:xfrm>
              <a:off x="2428" y="2971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1" name="Line 155"/>
            <p:cNvSpPr>
              <a:spLocks noChangeShapeType="1"/>
            </p:cNvSpPr>
            <p:nvPr/>
          </p:nvSpPr>
          <p:spPr bwMode="auto">
            <a:xfrm>
              <a:off x="2428" y="2829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2" name="Line 156"/>
            <p:cNvSpPr>
              <a:spLocks noChangeShapeType="1"/>
            </p:cNvSpPr>
            <p:nvPr/>
          </p:nvSpPr>
          <p:spPr bwMode="auto">
            <a:xfrm>
              <a:off x="2428" y="2687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3" name="Line 157"/>
            <p:cNvSpPr>
              <a:spLocks noChangeShapeType="1"/>
            </p:cNvSpPr>
            <p:nvPr/>
          </p:nvSpPr>
          <p:spPr bwMode="auto">
            <a:xfrm>
              <a:off x="2428" y="2545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4" name="Line 158"/>
            <p:cNvSpPr>
              <a:spLocks noChangeShapeType="1"/>
            </p:cNvSpPr>
            <p:nvPr/>
          </p:nvSpPr>
          <p:spPr bwMode="auto">
            <a:xfrm>
              <a:off x="2428" y="2404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5" name="Line 159"/>
            <p:cNvSpPr>
              <a:spLocks noChangeShapeType="1"/>
            </p:cNvSpPr>
            <p:nvPr/>
          </p:nvSpPr>
          <p:spPr bwMode="auto">
            <a:xfrm>
              <a:off x="2428" y="2262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6" name="Line 160"/>
            <p:cNvSpPr>
              <a:spLocks noChangeShapeType="1"/>
            </p:cNvSpPr>
            <p:nvPr/>
          </p:nvSpPr>
          <p:spPr bwMode="auto">
            <a:xfrm>
              <a:off x="2428" y="2120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7" name="Line 161"/>
            <p:cNvSpPr>
              <a:spLocks noChangeShapeType="1"/>
            </p:cNvSpPr>
            <p:nvPr/>
          </p:nvSpPr>
          <p:spPr bwMode="auto">
            <a:xfrm>
              <a:off x="2428" y="1978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8" name="Text Box 164"/>
            <p:cNvSpPr txBox="1">
              <a:spLocks noChangeArrowheads="1"/>
            </p:cNvSpPr>
            <p:nvPr/>
          </p:nvSpPr>
          <p:spPr bwMode="auto">
            <a:xfrm>
              <a:off x="1952" y="3283"/>
              <a:ext cx="448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dirty="0">
                  <a:solidFill>
                    <a:srgbClr val="000000"/>
                  </a:solidFill>
                </a:rPr>
                <a:t>10 </a:t>
              </a:r>
              <a:r>
                <a:rPr lang="en-GB" sz="1600" dirty="0" err="1">
                  <a:solidFill>
                    <a:srgbClr val="000000"/>
                  </a:solidFill>
                </a:rPr>
                <a:t>eV</a:t>
              </a:r>
              <a:endParaRPr lang="en-GB" sz="1600">
                <a:solidFill>
                  <a:srgbClr val="000000"/>
                </a:solidFill>
              </a:endParaRPr>
            </a:p>
          </p:txBody>
        </p:sp>
        <p:sp>
          <p:nvSpPr>
            <p:cNvPr id="19" name="Text Box 165"/>
            <p:cNvSpPr txBox="1">
              <a:spLocks noChangeArrowheads="1"/>
            </p:cNvSpPr>
            <p:nvPr/>
          </p:nvSpPr>
          <p:spPr bwMode="auto">
            <a:xfrm>
              <a:off x="1879" y="3141"/>
              <a:ext cx="519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100 eV</a:t>
              </a:r>
            </a:p>
          </p:txBody>
        </p:sp>
        <p:sp>
          <p:nvSpPr>
            <p:cNvPr id="20" name="Text Box 166"/>
            <p:cNvSpPr txBox="1">
              <a:spLocks noChangeArrowheads="1"/>
            </p:cNvSpPr>
            <p:nvPr/>
          </p:nvSpPr>
          <p:spPr bwMode="auto">
            <a:xfrm>
              <a:off x="1957" y="3000"/>
              <a:ext cx="441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 keV</a:t>
              </a:r>
            </a:p>
          </p:txBody>
        </p:sp>
        <p:sp>
          <p:nvSpPr>
            <p:cNvPr id="21" name="Text Box 167"/>
            <p:cNvSpPr txBox="1">
              <a:spLocks noChangeArrowheads="1"/>
            </p:cNvSpPr>
            <p:nvPr/>
          </p:nvSpPr>
          <p:spPr bwMode="auto">
            <a:xfrm>
              <a:off x="1888" y="2858"/>
              <a:ext cx="512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 keV</a:t>
              </a:r>
            </a:p>
          </p:txBody>
        </p:sp>
        <p:sp>
          <p:nvSpPr>
            <p:cNvPr id="22" name="Text Box 168"/>
            <p:cNvSpPr txBox="1">
              <a:spLocks noChangeArrowheads="1"/>
            </p:cNvSpPr>
            <p:nvPr/>
          </p:nvSpPr>
          <p:spPr bwMode="auto">
            <a:xfrm>
              <a:off x="1817" y="2716"/>
              <a:ext cx="583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100 keV</a:t>
              </a:r>
            </a:p>
          </p:txBody>
        </p:sp>
        <p:sp>
          <p:nvSpPr>
            <p:cNvPr id="23" name="Text Box 169"/>
            <p:cNvSpPr txBox="1">
              <a:spLocks noChangeArrowheads="1"/>
            </p:cNvSpPr>
            <p:nvPr/>
          </p:nvSpPr>
          <p:spPr bwMode="auto">
            <a:xfrm>
              <a:off x="1914" y="2574"/>
              <a:ext cx="484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 MeV</a:t>
              </a:r>
            </a:p>
          </p:txBody>
        </p:sp>
        <p:sp>
          <p:nvSpPr>
            <p:cNvPr id="24" name="Text Box 170"/>
            <p:cNvSpPr txBox="1">
              <a:spLocks noChangeArrowheads="1"/>
            </p:cNvSpPr>
            <p:nvPr/>
          </p:nvSpPr>
          <p:spPr bwMode="auto">
            <a:xfrm>
              <a:off x="1843" y="2433"/>
              <a:ext cx="555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 MeV</a:t>
              </a:r>
            </a:p>
          </p:txBody>
        </p:sp>
        <p:sp>
          <p:nvSpPr>
            <p:cNvPr id="25" name="Text Box 171"/>
            <p:cNvSpPr txBox="1">
              <a:spLocks noChangeArrowheads="1"/>
            </p:cNvSpPr>
            <p:nvPr/>
          </p:nvSpPr>
          <p:spPr bwMode="auto">
            <a:xfrm>
              <a:off x="1774" y="2291"/>
              <a:ext cx="626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dirty="0">
                  <a:solidFill>
                    <a:srgbClr val="000000"/>
                  </a:solidFill>
                </a:rPr>
                <a:t>100 </a:t>
              </a:r>
              <a:r>
                <a:rPr lang="en-GB" sz="1600" dirty="0" err="1">
                  <a:solidFill>
                    <a:srgbClr val="000000"/>
                  </a:solidFill>
                </a:rPr>
                <a:t>MeV</a:t>
              </a:r>
              <a:endParaRPr lang="en-GB" sz="1600" dirty="0">
                <a:solidFill>
                  <a:srgbClr val="000000"/>
                </a:solidFill>
              </a:endParaRPr>
            </a:p>
          </p:txBody>
        </p:sp>
        <p:sp>
          <p:nvSpPr>
            <p:cNvPr id="26" name="Text Box 172"/>
            <p:cNvSpPr txBox="1">
              <a:spLocks noChangeArrowheads="1"/>
            </p:cNvSpPr>
            <p:nvPr/>
          </p:nvSpPr>
          <p:spPr bwMode="auto">
            <a:xfrm>
              <a:off x="1923" y="2136"/>
              <a:ext cx="477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 GeV</a:t>
              </a:r>
            </a:p>
          </p:txBody>
        </p:sp>
        <p:sp>
          <p:nvSpPr>
            <p:cNvPr id="27" name="Text Box 173"/>
            <p:cNvSpPr txBox="1">
              <a:spLocks noChangeArrowheads="1"/>
            </p:cNvSpPr>
            <p:nvPr/>
          </p:nvSpPr>
          <p:spPr bwMode="auto">
            <a:xfrm>
              <a:off x="1850" y="1994"/>
              <a:ext cx="548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 GeV</a:t>
              </a:r>
            </a:p>
          </p:txBody>
        </p:sp>
        <p:sp>
          <p:nvSpPr>
            <p:cNvPr id="28" name="Text Box 174"/>
            <p:cNvSpPr txBox="1">
              <a:spLocks noChangeArrowheads="1"/>
            </p:cNvSpPr>
            <p:nvPr/>
          </p:nvSpPr>
          <p:spPr bwMode="auto">
            <a:xfrm>
              <a:off x="1779" y="1853"/>
              <a:ext cx="619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100 GeV</a:t>
              </a:r>
            </a:p>
          </p:txBody>
        </p:sp>
        <p:sp>
          <p:nvSpPr>
            <p:cNvPr id="29" name="Text Box 177"/>
            <p:cNvSpPr txBox="1">
              <a:spLocks noChangeArrowheads="1"/>
            </p:cNvSpPr>
            <p:nvPr/>
          </p:nvSpPr>
          <p:spPr bwMode="auto">
            <a:xfrm>
              <a:off x="2995" y="1866"/>
              <a:ext cx="1143" cy="21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i="1" dirty="0" err="1"/>
                <a:t>t</a:t>
              </a:r>
              <a:r>
                <a:rPr lang="en-GB" sz="1600" dirty="0"/>
                <a:t>, </a:t>
              </a:r>
              <a:r>
                <a:rPr lang="en-GB" sz="1600" i="1" dirty="0"/>
                <a:t>Z</a:t>
              </a:r>
              <a:r>
                <a:rPr lang="en-GB" sz="1600" dirty="0"/>
                <a:t>, </a:t>
              </a:r>
              <a:r>
                <a:rPr lang="en-GB" sz="1600" i="1" dirty="0"/>
                <a:t>W</a:t>
              </a:r>
              <a:r>
                <a:rPr lang="en-GB" sz="1600" dirty="0"/>
                <a:t>, </a:t>
              </a:r>
              <a:r>
                <a:rPr lang="en-GB" sz="1600" i="1" dirty="0"/>
                <a:t>H</a:t>
              </a:r>
              <a:r>
                <a:rPr lang="en-GB" sz="1600" dirty="0"/>
                <a:t>, </a:t>
              </a:r>
              <a:r>
                <a:rPr lang="en-GB" sz="1600" dirty="0" smtClean="0"/>
                <a:t>EWSB</a:t>
              </a:r>
              <a:endParaRPr lang="en-GB" sz="1600" i="1" dirty="0"/>
            </a:p>
          </p:txBody>
        </p:sp>
        <p:sp>
          <p:nvSpPr>
            <p:cNvPr id="30" name="Text Box 178"/>
            <p:cNvSpPr txBox="1">
              <a:spLocks noChangeArrowheads="1"/>
            </p:cNvSpPr>
            <p:nvPr/>
          </p:nvSpPr>
          <p:spPr bwMode="auto">
            <a:xfrm>
              <a:off x="2995" y="2006"/>
              <a:ext cx="680" cy="21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i="1" dirty="0" err="1" smtClean="0">
                  <a:sym typeface="Symbol" charset="2"/>
                </a:rPr>
                <a:t>ψ</a:t>
              </a:r>
              <a:r>
                <a:rPr lang="en-GB" sz="1600" dirty="0" smtClean="0">
                  <a:sym typeface="Symbol" charset="2"/>
                </a:rPr>
                <a:t>, </a:t>
              </a:r>
              <a:r>
                <a:rPr lang="en-GB" sz="1600" i="1" dirty="0" err="1" smtClean="0">
                  <a:sym typeface="Symbol" charset="2"/>
                </a:rPr>
                <a:t>b</a:t>
              </a:r>
              <a:r>
                <a:rPr lang="en-GB" sz="1600" dirty="0" smtClean="0">
                  <a:sym typeface="Symbol" charset="2"/>
                </a:rPr>
                <a:t>, </a:t>
              </a:r>
              <a:r>
                <a:rPr lang="en-GB" sz="1600" i="1" dirty="0" err="1" smtClean="0">
                  <a:latin typeface="Symbol" charset="2"/>
                  <a:cs typeface="Symbol" charset="2"/>
                  <a:sym typeface="Symbol" charset="2"/>
                </a:rPr>
                <a:t>Υ</a:t>
              </a:r>
              <a:r>
                <a:rPr lang="en-GB" sz="1600" i="1" dirty="0" smtClean="0">
                  <a:sym typeface="Symbol" charset="2"/>
                </a:rPr>
                <a:t>, </a:t>
              </a:r>
              <a:r>
                <a:rPr lang="en-GB" sz="1600" i="1" dirty="0">
                  <a:sym typeface="Symbol" charset="2"/>
                </a:rPr>
                <a:t>B</a:t>
              </a:r>
              <a:endParaRPr lang="en-GB" sz="1600" dirty="0">
                <a:sym typeface="Symbol" charset="2"/>
              </a:endParaRPr>
            </a:p>
          </p:txBody>
        </p:sp>
        <p:sp>
          <p:nvSpPr>
            <p:cNvPr id="31" name="Text Box 179"/>
            <p:cNvSpPr txBox="1">
              <a:spLocks noChangeArrowheads="1"/>
            </p:cNvSpPr>
            <p:nvPr/>
          </p:nvSpPr>
          <p:spPr bwMode="auto">
            <a:xfrm>
              <a:off x="2995" y="2136"/>
              <a:ext cx="915" cy="21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i="1" dirty="0" err="1" smtClean="0">
                  <a:solidFill>
                    <a:srgbClr val="000000"/>
                  </a:solidFill>
                  <a:latin typeface="Symbol" charset="2"/>
                  <a:cs typeface="Symbol" charset="2"/>
                  <a:sym typeface="Symbol" charset="2"/>
                </a:rPr>
                <a:t>τ</a:t>
              </a:r>
              <a:r>
                <a:rPr lang="en-GB" sz="1600" i="1" dirty="0" smtClean="0">
                  <a:solidFill>
                    <a:srgbClr val="000000"/>
                  </a:solidFill>
                  <a:sym typeface="Symbol" charset="2"/>
                </a:rPr>
                <a:t>, </a:t>
              </a:r>
              <a:r>
                <a:rPr lang="en-GB" sz="1600" i="1" dirty="0" err="1" smtClean="0">
                  <a:solidFill>
                    <a:srgbClr val="000000"/>
                  </a:solidFill>
                  <a:sym typeface="Symbol" charset="2"/>
                </a:rPr>
                <a:t>c</a:t>
              </a:r>
              <a:r>
                <a:rPr lang="en-GB" sz="1600" i="1" dirty="0" smtClean="0">
                  <a:solidFill>
                    <a:srgbClr val="000000"/>
                  </a:solidFill>
                  <a:sym typeface="Symbol" charset="2"/>
                </a:rPr>
                <a:t>, </a:t>
              </a:r>
              <a:r>
                <a:rPr lang="en-GB" sz="1600" i="1" dirty="0" err="1" smtClean="0">
                  <a:solidFill>
                    <a:srgbClr val="000000"/>
                  </a:solidFill>
                  <a:sym typeface="Symbol" charset="2"/>
                </a:rPr>
                <a:t>n</a:t>
              </a:r>
              <a:r>
                <a:rPr lang="en-GB" sz="1600" i="1" dirty="0">
                  <a:solidFill>
                    <a:srgbClr val="000000"/>
                  </a:solidFill>
                  <a:sym typeface="Symbol" charset="2"/>
                </a:rPr>
                <a:t>, </a:t>
              </a:r>
              <a:r>
                <a:rPr lang="en-GB" sz="1600" i="1" dirty="0" err="1">
                  <a:solidFill>
                    <a:srgbClr val="000000"/>
                  </a:solidFill>
                  <a:sym typeface="Symbol" charset="2"/>
                </a:rPr>
                <a:t>p</a:t>
              </a:r>
              <a:r>
                <a:rPr lang="en-GB" sz="1600" i="1" dirty="0">
                  <a:solidFill>
                    <a:srgbClr val="000000"/>
                  </a:solidFill>
                  <a:sym typeface="Symbol" charset="2"/>
                </a:rPr>
                <a:t>,</a:t>
              </a:r>
              <a:r>
                <a:rPr lang="en-GB" sz="1600" i="1" dirty="0" smtClean="0">
                  <a:solidFill>
                    <a:srgbClr val="000000"/>
                  </a:solidFill>
                  <a:sym typeface="Symbol" charset="2"/>
                </a:rPr>
                <a:t> </a:t>
              </a:r>
              <a:r>
                <a:rPr lang="en-GB" sz="1600" i="1" dirty="0" err="1" smtClean="0">
                  <a:solidFill>
                    <a:srgbClr val="000000"/>
                  </a:solidFill>
                  <a:latin typeface="Symbol" charset="2"/>
                  <a:cs typeface="Symbol" charset="2"/>
                  <a:sym typeface="Symbol" charset="2"/>
                </a:rPr>
                <a:t>ρ</a:t>
              </a:r>
              <a:r>
                <a:rPr lang="en-GB" sz="1600" i="1" dirty="0" smtClean="0">
                  <a:solidFill>
                    <a:srgbClr val="000000"/>
                  </a:solidFill>
                  <a:sym typeface="Symbol" charset="2"/>
                </a:rPr>
                <a:t>, </a:t>
              </a:r>
              <a:r>
                <a:rPr lang="en-GB" sz="1600" i="1" dirty="0" err="1" smtClean="0">
                  <a:solidFill>
                    <a:srgbClr val="000000"/>
                  </a:solidFill>
                  <a:latin typeface="Symbol" charset="2"/>
                  <a:ea typeface="Lucida Grande"/>
                  <a:cs typeface="Symbol" charset="2"/>
                  <a:sym typeface="Symbol" charset="2"/>
                </a:rPr>
                <a:t>f</a:t>
              </a:r>
              <a:endParaRPr lang="en-GB" sz="1600" i="1" dirty="0">
                <a:solidFill>
                  <a:srgbClr val="000000"/>
                </a:solidFill>
                <a:latin typeface="Symbol" charset="2"/>
                <a:cs typeface="Symbol" charset="2"/>
                <a:sym typeface="Symbol" charset="2"/>
              </a:endParaRPr>
            </a:p>
          </p:txBody>
        </p:sp>
        <p:sp>
          <p:nvSpPr>
            <p:cNvPr id="32" name="Text Box 180"/>
            <p:cNvSpPr txBox="1">
              <a:spLocks noChangeArrowheads="1"/>
            </p:cNvSpPr>
            <p:nvPr/>
          </p:nvSpPr>
          <p:spPr bwMode="auto">
            <a:xfrm>
              <a:off x="2995" y="2277"/>
              <a:ext cx="830" cy="21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i="1" dirty="0" err="1" smtClean="0">
                  <a:solidFill>
                    <a:srgbClr val="000000"/>
                  </a:solidFill>
                  <a:latin typeface="Symbol" charset="2"/>
                  <a:cs typeface="Symbol" charset="2"/>
                  <a:sym typeface="Symbol" charset="2"/>
                </a:rPr>
                <a:t>m</a:t>
              </a:r>
              <a:r>
                <a:rPr lang="en-GB" sz="1600" i="1" dirty="0" smtClean="0">
                  <a:solidFill>
                    <a:srgbClr val="000000"/>
                  </a:solidFill>
                  <a:sym typeface="Symbol" charset="2"/>
                </a:rPr>
                <a:t>, </a:t>
              </a:r>
              <a:r>
                <a:rPr lang="en-GB" sz="1600" i="1" dirty="0" err="1" smtClean="0">
                  <a:solidFill>
                    <a:srgbClr val="000000"/>
                  </a:solidFill>
                  <a:sym typeface="Symbol" charset="2"/>
                </a:rPr>
                <a:t>s</a:t>
              </a:r>
              <a:r>
                <a:rPr lang="en-GB" sz="1600" i="1" dirty="0" smtClean="0">
                  <a:solidFill>
                    <a:srgbClr val="000000"/>
                  </a:solidFill>
                  <a:sym typeface="Symbol" charset="2"/>
                </a:rPr>
                <a:t>, </a:t>
              </a:r>
              <a:r>
                <a:rPr lang="en-GB" sz="1600" i="1" dirty="0" err="1" smtClean="0">
                  <a:solidFill>
                    <a:srgbClr val="000000"/>
                  </a:solidFill>
                  <a:latin typeface="Symbol" charset="2"/>
                  <a:cs typeface="Symbol" charset="2"/>
                  <a:sym typeface="Symbol" charset="2"/>
                </a:rPr>
                <a:t>π</a:t>
              </a:r>
              <a:r>
                <a:rPr lang="en-GB" sz="1600" i="1" dirty="0" smtClean="0">
                  <a:solidFill>
                    <a:srgbClr val="000000"/>
                  </a:solidFill>
                  <a:latin typeface="Symbol" charset="2"/>
                  <a:cs typeface="Symbol" charset="2"/>
                  <a:sym typeface="Symbol" charset="2"/>
                </a:rPr>
                <a:t>, </a:t>
              </a:r>
              <a:r>
                <a:rPr lang="en-GB" sz="1600" dirty="0" smtClean="0">
                  <a:solidFill>
                    <a:srgbClr val="000000"/>
                  </a:solidFill>
                  <a:latin typeface="Arial"/>
                  <a:cs typeface="Arial"/>
                  <a:sym typeface="Symbol" charset="2"/>
                </a:rPr>
                <a:t>QCD</a:t>
              </a:r>
              <a:endParaRPr lang="en-GB" sz="1600" dirty="0">
                <a:solidFill>
                  <a:srgbClr val="000000"/>
                </a:solidFill>
                <a:latin typeface="Arial"/>
                <a:cs typeface="Arial"/>
                <a:sym typeface="Symbol" charset="2"/>
              </a:endParaRPr>
            </a:p>
          </p:txBody>
        </p:sp>
        <p:sp>
          <p:nvSpPr>
            <p:cNvPr id="33" name="Text Box 181"/>
            <p:cNvSpPr txBox="1">
              <a:spLocks noChangeArrowheads="1"/>
            </p:cNvSpPr>
            <p:nvPr/>
          </p:nvSpPr>
          <p:spPr bwMode="auto">
            <a:xfrm>
              <a:off x="2995" y="2419"/>
              <a:ext cx="1394" cy="21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squar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i="1" dirty="0" err="1" smtClean="0">
                  <a:solidFill>
                    <a:srgbClr val="000000"/>
                  </a:solidFill>
                  <a:sym typeface="Symbol" charset="2"/>
                </a:rPr>
                <a:t>u</a:t>
              </a:r>
              <a:r>
                <a:rPr lang="en-GB" sz="1600" dirty="0" smtClean="0">
                  <a:solidFill>
                    <a:srgbClr val="000000"/>
                  </a:solidFill>
                  <a:sym typeface="Symbol" charset="2"/>
                </a:rPr>
                <a:t>, </a:t>
              </a:r>
              <a:r>
                <a:rPr lang="en-GB" sz="1600" i="1" dirty="0" err="1" smtClean="0">
                  <a:solidFill>
                    <a:srgbClr val="000000"/>
                  </a:solidFill>
                  <a:sym typeface="Symbol" charset="2"/>
                </a:rPr>
                <a:t>d</a:t>
              </a:r>
              <a:r>
                <a:rPr lang="en-GB" sz="1600" dirty="0" smtClean="0">
                  <a:solidFill>
                    <a:srgbClr val="000000"/>
                  </a:solidFill>
                  <a:sym typeface="Symbol" charset="2"/>
                </a:rPr>
                <a:t>, nuclear </a:t>
              </a:r>
              <a:r>
                <a:rPr lang="en-GB" sz="1600" dirty="0">
                  <a:solidFill>
                    <a:srgbClr val="000000"/>
                  </a:solidFill>
                  <a:sym typeface="Symbol" charset="2"/>
                </a:rPr>
                <a:t>binding </a:t>
              </a:r>
              <a:r>
                <a:rPr lang="en-GB" sz="1600" i="1" dirty="0">
                  <a:solidFill>
                    <a:srgbClr val="000000"/>
                  </a:solidFill>
                  <a:sym typeface="Symbol" charset="2"/>
                </a:rPr>
                <a:t>E</a:t>
              </a:r>
            </a:p>
          </p:txBody>
        </p:sp>
        <p:sp>
          <p:nvSpPr>
            <p:cNvPr id="34" name="Text Box 182"/>
            <p:cNvSpPr txBox="1">
              <a:spLocks noChangeArrowheads="1"/>
            </p:cNvSpPr>
            <p:nvPr/>
          </p:nvSpPr>
          <p:spPr bwMode="auto">
            <a:xfrm>
              <a:off x="2995" y="2548"/>
              <a:ext cx="185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i="1" dirty="0" err="1">
                  <a:solidFill>
                    <a:srgbClr val="000000"/>
                  </a:solidFill>
                  <a:sym typeface="Symbol" charset="2"/>
                </a:rPr>
                <a:t>e</a:t>
              </a:r>
              <a:endParaRPr lang="en-GB" sz="1600" dirty="0">
                <a:solidFill>
                  <a:srgbClr val="000000"/>
                </a:solidFill>
                <a:sym typeface="Symbol" charset="2"/>
              </a:endParaRPr>
            </a:p>
          </p:txBody>
        </p:sp>
        <p:sp>
          <p:nvSpPr>
            <p:cNvPr id="35" name="Text Box 183"/>
            <p:cNvSpPr txBox="1">
              <a:spLocks noChangeArrowheads="1"/>
            </p:cNvSpPr>
            <p:nvPr/>
          </p:nvSpPr>
          <p:spPr bwMode="auto">
            <a:xfrm>
              <a:off x="2995" y="3270"/>
              <a:ext cx="1059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>
                  <a:solidFill>
                    <a:srgbClr val="000000"/>
                  </a:solidFill>
                  <a:sym typeface="Symbol" charset="2"/>
                </a:rPr>
                <a:t>atomic binding </a:t>
              </a:r>
              <a:r>
                <a:rPr lang="en-GB" sz="1600" i="1">
                  <a:solidFill>
                    <a:srgbClr val="000000"/>
                  </a:solidFill>
                  <a:sym typeface="Symbol" charset="2"/>
                </a:rPr>
                <a:t>E</a:t>
              </a:r>
            </a:p>
          </p:txBody>
        </p:sp>
        <p:sp>
          <p:nvSpPr>
            <p:cNvPr id="36" name="Line 186"/>
            <p:cNvSpPr>
              <a:spLocks noChangeShapeType="1"/>
            </p:cNvSpPr>
            <p:nvPr/>
          </p:nvSpPr>
          <p:spPr bwMode="auto">
            <a:xfrm>
              <a:off x="2426" y="1270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37" name="Line 187"/>
            <p:cNvSpPr>
              <a:spLocks noChangeShapeType="1"/>
            </p:cNvSpPr>
            <p:nvPr/>
          </p:nvSpPr>
          <p:spPr bwMode="auto">
            <a:xfrm flipV="1">
              <a:off x="2653" y="1339"/>
              <a:ext cx="0" cy="283"/>
            </a:xfrm>
            <a:prstGeom prst="line">
              <a:avLst/>
            </a:prstGeom>
            <a:noFill/>
            <a:ln w="38100">
              <a:solidFill>
                <a:srgbClr val="FFFFFF"/>
              </a:solidFill>
              <a:prstDash val="sysDot"/>
              <a:round/>
              <a:headEnd/>
              <a:tailEnd type="none" w="lg" len="lg"/>
            </a:ln>
            <a:effectLst/>
          </p:spPr>
          <p:txBody>
            <a:bodyPr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38" name="Line 188"/>
            <p:cNvSpPr>
              <a:spLocks noChangeShapeType="1"/>
            </p:cNvSpPr>
            <p:nvPr/>
          </p:nvSpPr>
          <p:spPr bwMode="auto">
            <a:xfrm flipV="1">
              <a:off x="2653" y="1056"/>
              <a:ext cx="0" cy="169"/>
            </a:xfrm>
            <a:prstGeom prst="line">
              <a:avLst/>
            </a:prstGeom>
            <a:noFill/>
            <a:ln w="38100">
              <a:solidFill>
                <a:srgbClr val="FFFFFF"/>
              </a:solidFill>
              <a:prstDash val="sysDot"/>
              <a:round/>
              <a:headEnd/>
              <a:tailEnd type="none" w="lg" len="lg"/>
            </a:ln>
            <a:effectLst/>
          </p:spPr>
          <p:txBody>
            <a:bodyPr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39" name="Line 189"/>
            <p:cNvSpPr>
              <a:spLocks noChangeShapeType="1"/>
            </p:cNvSpPr>
            <p:nvPr/>
          </p:nvSpPr>
          <p:spPr bwMode="auto">
            <a:xfrm>
              <a:off x="2426" y="1055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40" name="Line 190"/>
            <p:cNvSpPr>
              <a:spLocks noChangeShapeType="1"/>
            </p:cNvSpPr>
            <p:nvPr/>
          </p:nvSpPr>
          <p:spPr bwMode="auto">
            <a:xfrm flipV="1">
              <a:off x="2653" y="882"/>
              <a:ext cx="0" cy="169"/>
            </a:xfrm>
            <a:prstGeom prst="line">
              <a:avLst/>
            </a:prstGeom>
            <a:noFill/>
            <a:ln w="38100">
              <a:solidFill>
                <a:srgbClr val="FFFFFF"/>
              </a:solidFill>
              <a:prstDash val="sysDot"/>
              <a:round/>
              <a:headEnd/>
              <a:tailEnd type="none" w="lg" len="lg"/>
            </a:ln>
            <a:effectLst/>
          </p:spPr>
          <p:txBody>
            <a:bodyPr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41" name="Line 191"/>
            <p:cNvSpPr>
              <a:spLocks noChangeShapeType="1"/>
            </p:cNvSpPr>
            <p:nvPr/>
          </p:nvSpPr>
          <p:spPr bwMode="auto">
            <a:xfrm>
              <a:off x="2426" y="857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42" name="Text Box 192"/>
            <p:cNvSpPr txBox="1">
              <a:spLocks noChangeArrowheads="1"/>
            </p:cNvSpPr>
            <p:nvPr/>
          </p:nvSpPr>
          <p:spPr bwMode="auto">
            <a:xfrm>
              <a:off x="2993" y="970"/>
              <a:ext cx="1396" cy="184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square" lIns="90000" tIns="46800" rIns="90000" bIns="46800">
              <a:prstTxWarp prst="textNoShape">
                <a:avLst/>
              </a:prstTxWarp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GB" sz="1600" dirty="0">
                  <a:solidFill>
                    <a:srgbClr val="000000"/>
                  </a:solidFill>
                </a:rPr>
                <a:t>GUT </a:t>
              </a:r>
              <a:r>
                <a:rPr lang="en-GB" sz="1600" dirty="0" smtClean="0">
                  <a:solidFill>
                    <a:srgbClr val="000000"/>
                  </a:solidFill>
                </a:rPr>
                <a:t>? </a:t>
              </a:r>
              <a:endParaRPr lang="en-GB" sz="1000" dirty="0">
                <a:solidFill>
                  <a:srgbClr val="000000"/>
                </a:solidFill>
              </a:endParaRPr>
            </a:p>
          </p:txBody>
        </p:sp>
        <p:sp>
          <p:nvSpPr>
            <p:cNvPr id="43" name="Text Box 193"/>
            <p:cNvSpPr txBox="1">
              <a:spLocks noChangeArrowheads="1"/>
            </p:cNvSpPr>
            <p:nvPr/>
          </p:nvSpPr>
          <p:spPr bwMode="auto">
            <a:xfrm>
              <a:off x="2993" y="772"/>
              <a:ext cx="1162" cy="189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lIns="90000" tIns="46800" rIns="90000" bIns="46800">
              <a:prstTxWarp prst="textNoShape">
                <a:avLst/>
              </a:prstTxWarp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GB" sz="1600" dirty="0">
                  <a:solidFill>
                    <a:srgbClr val="000000"/>
                  </a:solidFill>
                </a:rPr>
                <a:t>Planck</a:t>
              </a:r>
              <a:r>
                <a:rPr lang="en-GB" sz="1600" dirty="0" smtClean="0">
                  <a:solidFill>
                    <a:srgbClr val="000000"/>
                  </a:solidFill>
                </a:rPr>
                <a:t> scale (</a:t>
              </a:r>
              <a:r>
                <a:rPr lang="en-GB" sz="1600" i="1" dirty="0" err="1">
                  <a:solidFill>
                    <a:srgbClr val="000000"/>
                  </a:solidFill>
                </a:rPr>
                <a:t>M</a:t>
              </a:r>
              <a:r>
                <a:rPr lang="en-GB" sz="1600" baseline="-25000" dirty="0" err="1">
                  <a:solidFill>
                    <a:srgbClr val="000000"/>
                  </a:solidFill>
                </a:rPr>
                <a:t>Pl</a:t>
              </a:r>
              <a:r>
                <a:rPr lang="en-GB" sz="1600" dirty="0">
                  <a:solidFill>
                    <a:srgbClr val="000000"/>
                  </a:solidFill>
                </a:rPr>
                <a:t>)</a:t>
              </a:r>
            </a:p>
          </p:txBody>
        </p:sp>
        <p:sp>
          <p:nvSpPr>
            <p:cNvPr id="44" name="Text Box 194"/>
            <p:cNvSpPr txBox="1">
              <a:spLocks noChangeArrowheads="1"/>
            </p:cNvSpPr>
            <p:nvPr/>
          </p:nvSpPr>
          <p:spPr bwMode="auto">
            <a:xfrm>
              <a:off x="3000" y="1172"/>
              <a:ext cx="1219" cy="189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lIns="90000" tIns="46800" rIns="90000" bIns="46800">
              <a:prstTxWarp prst="textNoShape">
                <a:avLst/>
              </a:prstTxWarp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GB" sz="1600" dirty="0" smtClean="0">
                  <a:solidFill>
                    <a:srgbClr val="000000"/>
                  </a:solidFill>
                  <a:latin typeface="Symbol" charset="2"/>
                  <a:cs typeface="Symbol" charset="2"/>
                  <a:sym typeface="Symbol" charset="2"/>
                </a:rPr>
                <a:t>ν</a:t>
              </a:r>
              <a:r>
                <a:rPr lang="en-GB" sz="1600" i="1" baseline="-25000" dirty="0" smtClean="0">
                  <a:solidFill>
                    <a:srgbClr val="000000"/>
                  </a:solidFill>
                  <a:sym typeface="Symbol" charset="2"/>
                </a:rPr>
                <a:t>R</a:t>
              </a:r>
              <a:r>
                <a:rPr lang="en-GB" sz="1600" dirty="0" smtClean="0">
                  <a:solidFill>
                    <a:srgbClr val="000000"/>
                  </a:solidFill>
                  <a:sym typeface="Symbol" charset="2"/>
                </a:rPr>
                <a:t> </a:t>
              </a:r>
              <a:r>
                <a:rPr lang="en-GB" sz="1600" dirty="0">
                  <a:solidFill>
                    <a:srgbClr val="000000"/>
                  </a:solidFill>
                  <a:sym typeface="Symbol" charset="2"/>
                </a:rPr>
                <a:t>?</a:t>
              </a:r>
              <a:endParaRPr lang="en-GB" sz="1600" i="1" baseline="-25000" dirty="0">
                <a:solidFill>
                  <a:srgbClr val="000000"/>
                </a:solidFill>
                <a:sym typeface="Symbol" charset="2"/>
              </a:endParaRPr>
            </a:p>
          </p:txBody>
        </p:sp>
        <p:sp>
          <p:nvSpPr>
            <p:cNvPr id="45" name="Text Box 195"/>
            <p:cNvSpPr txBox="1">
              <a:spLocks noChangeArrowheads="1"/>
            </p:cNvSpPr>
            <p:nvPr/>
          </p:nvSpPr>
          <p:spPr bwMode="auto">
            <a:xfrm>
              <a:off x="1761" y="1155"/>
              <a:ext cx="646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</a:t>
              </a:r>
              <a:r>
                <a:rPr lang="en-GB" sz="1600" baseline="30000">
                  <a:solidFill>
                    <a:srgbClr val="000000"/>
                  </a:solidFill>
                </a:rPr>
                <a:t>14</a:t>
              </a:r>
              <a:r>
                <a:rPr lang="en-GB" sz="1600">
                  <a:solidFill>
                    <a:srgbClr val="000000"/>
                  </a:solidFill>
                </a:rPr>
                <a:t> GeV</a:t>
              </a:r>
            </a:p>
          </p:txBody>
        </p:sp>
        <p:sp>
          <p:nvSpPr>
            <p:cNvPr id="46" name="Text Box 196"/>
            <p:cNvSpPr txBox="1">
              <a:spLocks noChangeArrowheads="1"/>
            </p:cNvSpPr>
            <p:nvPr/>
          </p:nvSpPr>
          <p:spPr bwMode="auto">
            <a:xfrm>
              <a:off x="1758" y="941"/>
              <a:ext cx="646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</a:t>
              </a:r>
              <a:r>
                <a:rPr lang="en-GB" sz="1600" baseline="30000">
                  <a:solidFill>
                    <a:srgbClr val="000000"/>
                  </a:solidFill>
                </a:rPr>
                <a:t>16</a:t>
              </a:r>
              <a:r>
                <a:rPr lang="en-GB" sz="1600">
                  <a:solidFill>
                    <a:srgbClr val="000000"/>
                  </a:solidFill>
                </a:rPr>
                <a:t> GeV</a:t>
              </a:r>
            </a:p>
          </p:txBody>
        </p:sp>
        <p:sp>
          <p:nvSpPr>
            <p:cNvPr id="47" name="Text Box 197"/>
            <p:cNvSpPr txBox="1">
              <a:spLocks noChangeArrowheads="1"/>
            </p:cNvSpPr>
            <p:nvPr/>
          </p:nvSpPr>
          <p:spPr bwMode="auto">
            <a:xfrm>
              <a:off x="1758" y="742"/>
              <a:ext cx="646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dirty="0">
                  <a:solidFill>
                    <a:srgbClr val="000000"/>
                  </a:solidFill>
                </a:rPr>
                <a:t>10</a:t>
              </a:r>
              <a:r>
                <a:rPr lang="en-GB" sz="1600" baseline="30000" dirty="0">
                  <a:solidFill>
                    <a:srgbClr val="000000"/>
                  </a:solidFill>
                </a:rPr>
                <a:t>19</a:t>
              </a:r>
              <a:r>
                <a:rPr lang="en-GB" sz="1600" dirty="0">
                  <a:solidFill>
                    <a:srgbClr val="000000"/>
                  </a:solidFill>
                </a:rPr>
                <a:t> GeV</a:t>
              </a:r>
            </a:p>
          </p:txBody>
        </p:sp>
        <p:sp>
          <p:nvSpPr>
            <p:cNvPr id="48" name="Line 198"/>
            <p:cNvSpPr>
              <a:spLocks noChangeShapeType="1"/>
            </p:cNvSpPr>
            <p:nvPr/>
          </p:nvSpPr>
          <p:spPr bwMode="auto">
            <a:xfrm>
              <a:off x="2428" y="3819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49" name="Line 199"/>
            <p:cNvSpPr>
              <a:spLocks noChangeShapeType="1"/>
            </p:cNvSpPr>
            <p:nvPr/>
          </p:nvSpPr>
          <p:spPr bwMode="auto">
            <a:xfrm>
              <a:off x="2428" y="3677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50" name="Line 200"/>
            <p:cNvSpPr>
              <a:spLocks noChangeShapeType="1"/>
            </p:cNvSpPr>
            <p:nvPr/>
          </p:nvSpPr>
          <p:spPr bwMode="auto">
            <a:xfrm>
              <a:off x="2428" y="3536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51" name="Text Box 201"/>
            <p:cNvSpPr txBox="1">
              <a:spLocks noChangeArrowheads="1"/>
            </p:cNvSpPr>
            <p:nvPr/>
          </p:nvSpPr>
          <p:spPr bwMode="auto">
            <a:xfrm>
              <a:off x="1845" y="3706"/>
              <a:ext cx="555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dirty="0">
                  <a:solidFill>
                    <a:srgbClr val="000000"/>
                  </a:solidFill>
                </a:rPr>
                <a:t>10 </a:t>
              </a:r>
              <a:r>
                <a:rPr lang="en-GB" sz="1600" dirty="0" err="1">
                  <a:solidFill>
                    <a:srgbClr val="000000"/>
                  </a:solidFill>
                </a:rPr>
                <a:t>meV</a:t>
              </a:r>
              <a:endParaRPr lang="en-GB" sz="1600" dirty="0">
                <a:solidFill>
                  <a:srgbClr val="000000"/>
                </a:solidFill>
              </a:endParaRPr>
            </a:p>
          </p:txBody>
        </p:sp>
        <p:sp>
          <p:nvSpPr>
            <p:cNvPr id="52" name="Text Box 202"/>
            <p:cNvSpPr txBox="1">
              <a:spLocks noChangeArrowheads="1"/>
            </p:cNvSpPr>
            <p:nvPr/>
          </p:nvSpPr>
          <p:spPr bwMode="auto">
            <a:xfrm>
              <a:off x="1776" y="3565"/>
              <a:ext cx="626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100 meV</a:t>
              </a:r>
            </a:p>
          </p:txBody>
        </p:sp>
        <p:sp>
          <p:nvSpPr>
            <p:cNvPr id="53" name="Text Box 203"/>
            <p:cNvSpPr txBox="1">
              <a:spLocks noChangeArrowheads="1"/>
            </p:cNvSpPr>
            <p:nvPr/>
          </p:nvSpPr>
          <p:spPr bwMode="auto">
            <a:xfrm>
              <a:off x="2023" y="3423"/>
              <a:ext cx="377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 eV</a:t>
              </a:r>
            </a:p>
          </p:txBody>
        </p:sp>
        <p:sp>
          <p:nvSpPr>
            <p:cNvPr id="54" name="Text Box 204"/>
            <p:cNvSpPr txBox="1">
              <a:spLocks noChangeArrowheads="1"/>
            </p:cNvSpPr>
            <p:nvPr/>
          </p:nvSpPr>
          <p:spPr bwMode="auto">
            <a:xfrm>
              <a:off x="2995" y="3407"/>
              <a:ext cx="278" cy="21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dirty="0" err="1" smtClean="0">
                  <a:solidFill>
                    <a:srgbClr val="000000"/>
                  </a:solidFill>
                  <a:latin typeface="Symbol" charset="2"/>
                  <a:cs typeface="Symbol" charset="2"/>
                  <a:sym typeface="Symbol" charset="2"/>
                </a:rPr>
                <a:t>ν</a:t>
              </a:r>
              <a:r>
                <a:rPr lang="en-GB" sz="1600" dirty="0" err="1" smtClean="0">
                  <a:solidFill>
                    <a:srgbClr val="000000"/>
                  </a:solidFill>
                  <a:sym typeface="Symbol" charset="2"/>
                </a:rPr>
                <a:t>’s</a:t>
              </a:r>
              <a:endParaRPr lang="en-GB" sz="1600" dirty="0">
                <a:solidFill>
                  <a:srgbClr val="000000"/>
                </a:solidFill>
                <a:sym typeface="Symbol" charset="2"/>
              </a:endParaRPr>
            </a:p>
          </p:txBody>
        </p:sp>
        <p:sp>
          <p:nvSpPr>
            <p:cNvPr id="55" name="Line 205"/>
            <p:cNvSpPr>
              <a:spLocks noChangeShapeType="1"/>
            </p:cNvSpPr>
            <p:nvPr/>
          </p:nvSpPr>
          <p:spPr bwMode="auto">
            <a:xfrm flipH="1">
              <a:off x="3135" y="3621"/>
              <a:ext cx="2" cy="156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  <p:txBody>
            <a:bodyPr wrap="squar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56" name="Line 206"/>
            <p:cNvSpPr>
              <a:spLocks noChangeShapeType="1"/>
            </p:cNvSpPr>
            <p:nvPr/>
          </p:nvSpPr>
          <p:spPr bwMode="auto">
            <a:xfrm>
              <a:off x="3475" y="3480"/>
              <a:ext cx="0" cy="34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  <p:txBody>
            <a:bodyPr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57" name="Text Box 207"/>
            <p:cNvSpPr txBox="1">
              <a:spLocks noChangeArrowheads="1"/>
            </p:cNvSpPr>
            <p:nvPr/>
          </p:nvSpPr>
          <p:spPr bwMode="auto">
            <a:xfrm>
              <a:off x="3149" y="3635"/>
              <a:ext cx="185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dirty="0">
                  <a:solidFill>
                    <a:srgbClr val="000000"/>
                  </a:solidFill>
                  <a:sym typeface="Symbol" charset="2"/>
                </a:rPr>
                <a:t>?</a:t>
              </a:r>
            </a:p>
          </p:txBody>
        </p:sp>
        <p:sp>
          <p:nvSpPr>
            <p:cNvPr id="58" name="Line 208"/>
            <p:cNvSpPr>
              <a:spLocks noChangeShapeType="1"/>
            </p:cNvSpPr>
            <p:nvPr/>
          </p:nvSpPr>
          <p:spPr bwMode="auto">
            <a:xfrm>
              <a:off x="3475" y="2642"/>
              <a:ext cx="0" cy="34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  <p:txBody>
            <a:bodyPr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</p:grpSp>
      <p:sp>
        <p:nvSpPr>
          <p:cNvPr id="59" name="Text Box 182"/>
          <p:cNvSpPr txBox="1">
            <a:spLocks noChangeArrowheads="1"/>
          </p:cNvSpPr>
          <p:nvPr/>
        </p:nvSpPr>
        <p:spPr bwMode="auto">
          <a:xfrm>
            <a:off x="6153629" y="4518464"/>
            <a:ext cx="1231124" cy="340735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none" lIns="90000" tIns="46800" rIns="90000" bIns="46800">
            <a:prstTxWarp prst="textNoShape">
              <a:avLst/>
            </a:prstTxWarp>
            <a:spAutoFit/>
          </a:bodyPr>
          <a:lstStyle/>
          <a:p>
            <a:r>
              <a:rPr lang="en-GB" sz="1600" dirty="0" smtClean="0">
                <a:solidFill>
                  <a:srgbClr val="000000"/>
                </a:solidFill>
                <a:sym typeface="Symbol" charset="2"/>
              </a:rPr>
              <a:t>core of Sun</a:t>
            </a:r>
            <a:endParaRPr lang="en-GB" sz="1600" dirty="0">
              <a:solidFill>
                <a:srgbClr val="000000"/>
              </a:solidFill>
              <a:sym typeface="Symbol" charset="2"/>
            </a:endParaRPr>
          </a:p>
        </p:txBody>
      </p:sp>
      <p:grpSp>
        <p:nvGrpSpPr>
          <p:cNvPr id="60" name="Group 79"/>
          <p:cNvGrpSpPr/>
          <p:nvPr/>
        </p:nvGrpSpPr>
        <p:grpSpPr>
          <a:xfrm>
            <a:off x="1740363" y="869477"/>
            <a:ext cx="2152369" cy="5084763"/>
            <a:chOff x="341746" y="1089023"/>
            <a:chExt cx="2152369" cy="5084763"/>
          </a:xfrm>
        </p:grpSpPr>
        <p:sp>
          <p:nvSpPr>
            <p:cNvPr id="61" name="Up Arrow 60"/>
            <p:cNvSpPr/>
            <p:nvPr/>
          </p:nvSpPr>
          <p:spPr>
            <a:xfrm flipV="1">
              <a:off x="1046315" y="1089023"/>
              <a:ext cx="1447800" cy="5084763"/>
            </a:xfrm>
            <a:prstGeom prst="upArrow">
              <a:avLst/>
            </a:prstGeom>
            <a:solidFill>
              <a:schemeClr val="tx1">
                <a:lumMod val="50000"/>
                <a:lumOff val="50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2" name="Text Box 171"/>
            <p:cNvSpPr txBox="1">
              <a:spLocks noChangeArrowheads="1"/>
            </p:cNvSpPr>
            <p:nvPr/>
          </p:nvSpPr>
          <p:spPr bwMode="auto">
            <a:xfrm>
              <a:off x="592682" y="3636092"/>
              <a:ext cx="1617118" cy="34073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i="1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L</a:t>
              </a:r>
              <a:r>
                <a:rPr lang="en-GB" sz="1600" baseline="-25000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strong</a:t>
              </a:r>
              <a:r>
                <a:rPr lang="en-GB" sz="1600" dirty="0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 ~ </a:t>
              </a:r>
              <a:r>
                <a:rPr lang="en-GB" sz="1600" dirty="0" smtClean="0">
                  <a:solidFill>
                    <a:srgbClr val="FFFFFF"/>
                  </a:solidFill>
                </a:rPr>
                <a:t>10</a:t>
              </a:r>
              <a:r>
                <a:rPr lang="en-GB" sz="1600" baseline="30000" dirty="0" smtClean="0">
                  <a:solidFill>
                    <a:srgbClr val="FFFFFF"/>
                  </a:solidFill>
                </a:rPr>
                <a:t>−15</a:t>
              </a:r>
              <a:r>
                <a:rPr lang="en-GB" sz="1600" dirty="0" smtClean="0">
                  <a:solidFill>
                    <a:srgbClr val="FFFFFF"/>
                  </a:solidFill>
                </a:rPr>
                <a:t> </a:t>
              </a:r>
              <a:r>
                <a:rPr lang="en-GB" sz="1600" dirty="0" err="1" smtClean="0">
                  <a:solidFill>
                    <a:srgbClr val="FFFFFF"/>
                  </a:solidFill>
                </a:rPr>
                <a:t>m</a:t>
              </a:r>
              <a:endParaRPr lang="en-GB" sz="1600" dirty="0">
                <a:solidFill>
                  <a:srgbClr val="FFFFFF"/>
                </a:solidFill>
              </a:endParaRPr>
            </a:p>
          </p:txBody>
        </p:sp>
        <p:sp>
          <p:nvSpPr>
            <p:cNvPr id="63" name="Text Box 171"/>
            <p:cNvSpPr txBox="1">
              <a:spLocks noChangeArrowheads="1"/>
            </p:cNvSpPr>
            <p:nvPr/>
          </p:nvSpPr>
          <p:spPr bwMode="auto">
            <a:xfrm>
              <a:off x="569972" y="5425475"/>
              <a:ext cx="1639828" cy="34073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i="1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L</a:t>
              </a:r>
              <a:r>
                <a:rPr lang="en-GB" sz="1600" baseline="-25000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atomic</a:t>
              </a:r>
              <a:r>
                <a:rPr lang="en-GB" sz="1600" dirty="0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 </a:t>
              </a:r>
              <a:r>
                <a:rPr lang="en-GB" sz="1600" dirty="0" smtClean="0">
                  <a:solidFill>
                    <a:prstClr val="white"/>
                  </a:solidFill>
                </a:rPr>
                <a:t>~ 10</a:t>
              </a:r>
              <a:r>
                <a:rPr lang="en-GB" sz="1600" baseline="30000" dirty="0" smtClean="0">
                  <a:solidFill>
                    <a:prstClr val="white"/>
                  </a:solidFill>
                </a:rPr>
                <a:t>−10</a:t>
              </a:r>
              <a:r>
                <a:rPr lang="en-GB" sz="1600" dirty="0" smtClean="0">
                  <a:solidFill>
                    <a:prstClr val="white"/>
                  </a:solidFill>
                </a:rPr>
                <a:t> </a:t>
              </a:r>
              <a:r>
                <a:rPr lang="en-GB" sz="1600" dirty="0" err="1" smtClean="0">
                  <a:solidFill>
                    <a:prstClr val="white"/>
                  </a:solidFill>
                </a:rPr>
                <a:t>m</a:t>
              </a:r>
              <a:endParaRPr lang="en-GB" sz="1600" dirty="0">
                <a:solidFill>
                  <a:prstClr val="white"/>
                </a:solidFill>
              </a:endParaRPr>
            </a:p>
          </p:txBody>
        </p:sp>
        <p:sp>
          <p:nvSpPr>
            <p:cNvPr id="64" name="Text Box 171"/>
            <p:cNvSpPr txBox="1">
              <a:spLocks noChangeArrowheads="1"/>
            </p:cNvSpPr>
            <p:nvPr/>
          </p:nvSpPr>
          <p:spPr bwMode="auto">
            <a:xfrm>
              <a:off x="653529" y="2925623"/>
              <a:ext cx="1556271" cy="34073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i="1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L</a:t>
              </a:r>
              <a:r>
                <a:rPr lang="en-GB" sz="1600" baseline="-25000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weak</a:t>
              </a:r>
              <a:r>
                <a:rPr lang="en-GB" sz="1600" dirty="0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 ~ </a:t>
              </a:r>
              <a:r>
                <a:rPr lang="en-GB" sz="1600" dirty="0" smtClean="0">
                  <a:solidFill>
                    <a:srgbClr val="FFFFFF"/>
                  </a:solidFill>
                </a:rPr>
                <a:t>10</a:t>
              </a:r>
              <a:r>
                <a:rPr lang="en-GB" sz="1600" baseline="30000" dirty="0" smtClean="0">
                  <a:solidFill>
                    <a:srgbClr val="FFFFFF"/>
                  </a:solidFill>
                </a:rPr>
                <a:t>−18</a:t>
              </a:r>
              <a:r>
                <a:rPr lang="en-GB" sz="1600" dirty="0" smtClean="0">
                  <a:solidFill>
                    <a:srgbClr val="FFFFFF"/>
                  </a:solidFill>
                </a:rPr>
                <a:t> </a:t>
              </a:r>
              <a:r>
                <a:rPr lang="en-GB" sz="1600" dirty="0" err="1" smtClean="0">
                  <a:solidFill>
                    <a:srgbClr val="FFFFFF"/>
                  </a:solidFill>
                </a:rPr>
                <a:t>m</a:t>
              </a:r>
              <a:endParaRPr lang="en-GB" sz="1600" dirty="0">
                <a:solidFill>
                  <a:srgbClr val="FFFFFF"/>
                </a:solidFill>
              </a:endParaRPr>
            </a:p>
          </p:txBody>
        </p:sp>
        <p:sp>
          <p:nvSpPr>
            <p:cNvPr id="65" name="Text Box 171"/>
            <p:cNvSpPr txBox="1">
              <a:spLocks noChangeArrowheads="1"/>
            </p:cNvSpPr>
            <p:nvPr/>
          </p:nvSpPr>
          <p:spPr bwMode="auto">
            <a:xfrm>
              <a:off x="341746" y="1183968"/>
              <a:ext cx="1868054" cy="34073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i="1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L</a:t>
              </a:r>
              <a:r>
                <a:rPr lang="en-GB" sz="1600" baseline="-25000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gravitation</a:t>
              </a:r>
              <a:r>
                <a:rPr lang="en-GB" sz="1600" dirty="0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 ~ </a:t>
              </a:r>
              <a:r>
                <a:rPr lang="en-GB" sz="1600" dirty="0" smtClean="0">
                  <a:solidFill>
                    <a:srgbClr val="FFFFFF"/>
                  </a:solidFill>
                </a:rPr>
                <a:t>10</a:t>
              </a:r>
              <a:r>
                <a:rPr lang="en-GB" sz="1600" baseline="30000" dirty="0" smtClean="0">
                  <a:solidFill>
                    <a:srgbClr val="FFFFFF"/>
                  </a:solidFill>
                </a:rPr>
                <a:t>−35</a:t>
              </a:r>
              <a:r>
                <a:rPr lang="en-GB" sz="1600" dirty="0" smtClean="0">
                  <a:solidFill>
                    <a:srgbClr val="FFFFFF"/>
                  </a:solidFill>
                </a:rPr>
                <a:t> </a:t>
              </a:r>
              <a:r>
                <a:rPr lang="en-GB" sz="1600" dirty="0" err="1" smtClean="0">
                  <a:solidFill>
                    <a:srgbClr val="FFFFFF"/>
                  </a:solidFill>
                </a:rPr>
                <a:t>m</a:t>
              </a:r>
              <a:endParaRPr lang="en-GB" sz="1600" dirty="0">
                <a:solidFill>
                  <a:srgbClr val="FFFFFF"/>
                </a:solidFill>
              </a:endParaRPr>
            </a:p>
          </p:txBody>
        </p:sp>
      </p:grpSp>
      <p:sp>
        <p:nvSpPr>
          <p:cNvPr id="66" name="Text Box 201"/>
          <p:cNvSpPr txBox="1">
            <a:spLocks noChangeArrowheads="1"/>
          </p:cNvSpPr>
          <p:nvPr/>
        </p:nvSpPr>
        <p:spPr bwMode="auto">
          <a:xfrm>
            <a:off x="5471556" y="5922684"/>
            <a:ext cx="295872" cy="340735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none" lIns="90000" tIns="46800" rIns="90000" bIns="46800">
            <a:prstTxWarp prst="textNoShape">
              <a:avLst/>
            </a:prstTxWarp>
            <a:spAutoFit/>
          </a:bodyPr>
          <a:lstStyle/>
          <a:p>
            <a:pPr algn="r"/>
            <a:r>
              <a:rPr lang="en-GB" sz="1600" dirty="0" smtClean="0">
                <a:solidFill>
                  <a:srgbClr val="000000"/>
                </a:solidFill>
              </a:rPr>
              <a:t>0</a:t>
            </a:r>
            <a:endParaRPr lang="en-GB" sz="1600" dirty="0">
              <a:solidFill>
                <a:srgbClr val="000000"/>
              </a:solidFill>
            </a:endParaRPr>
          </a:p>
        </p:txBody>
      </p:sp>
      <p:sp>
        <p:nvSpPr>
          <p:cNvPr id="67" name="Text Box 204"/>
          <p:cNvSpPr txBox="1">
            <a:spLocks noChangeArrowheads="1"/>
          </p:cNvSpPr>
          <p:nvPr/>
        </p:nvSpPr>
        <p:spPr bwMode="auto">
          <a:xfrm>
            <a:off x="6148002" y="5897421"/>
            <a:ext cx="482822" cy="340735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none" lIns="90000" tIns="46800" rIns="90000" bIns="46800">
            <a:prstTxWarp prst="textNoShape">
              <a:avLst/>
            </a:prstTxWarp>
            <a:spAutoFit/>
          </a:bodyPr>
          <a:lstStyle/>
          <a:p>
            <a:r>
              <a:rPr lang="en-GB" sz="1600" dirty="0" err="1" smtClean="0">
                <a:solidFill>
                  <a:srgbClr val="000000"/>
                </a:solidFill>
                <a:latin typeface="Symbol" charset="2"/>
                <a:cs typeface="Symbol" charset="2"/>
                <a:sym typeface="Symbol" charset="2"/>
              </a:rPr>
              <a:t>g</a:t>
            </a:r>
            <a:r>
              <a:rPr lang="en-GB" sz="1600" dirty="0" smtClean="0">
                <a:solidFill>
                  <a:srgbClr val="000000"/>
                </a:solidFill>
                <a:latin typeface="Symbol" charset="2"/>
                <a:cs typeface="Symbol" charset="2"/>
                <a:sym typeface="Symbol" charset="2"/>
              </a:rPr>
              <a:t>, </a:t>
            </a:r>
            <a:r>
              <a:rPr lang="en-GB" sz="1600" dirty="0" err="1" smtClean="0">
                <a:solidFill>
                  <a:srgbClr val="000000"/>
                </a:solidFill>
                <a:latin typeface="Aial"/>
                <a:cs typeface="Aial"/>
                <a:sym typeface="Symbol" charset="2"/>
              </a:rPr>
              <a:t>g</a:t>
            </a:r>
            <a:endParaRPr lang="en-GB" sz="1600" dirty="0">
              <a:solidFill>
                <a:srgbClr val="000000"/>
              </a:solidFill>
              <a:latin typeface="Aial"/>
              <a:cs typeface="Aial"/>
              <a:sym typeface="Symbol" charset="2"/>
            </a:endParaRPr>
          </a:p>
        </p:txBody>
      </p:sp>
      <p:grpSp>
        <p:nvGrpSpPr>
          <p:cNvPr id="68" name="Group 67"/>
          <p:cNvGrpSpPr/>
          <p:nvPr/>
        </p:nvGrpSpPr>
        <p:grpSpPr>
          <a:xfrm>
            <a:off x="814002" y="764704"/>
            <a:ext cx="1011013" cy="4779076"/>
            <a:chOff x="457200" y="838200"/>
            <a:chExt cx="1011013" cy="4779076"/>
          </a:xfrm>
        </p:grpSpPr>
        <p:sp>
          <p:nvSpPr>
            <p:cNvPr id="69" name="TextBox 68"/>
            <p:cNvSpPr txBox="1"/>
            <p:nvPr/>
          </p:nvSpPr>
          <p:spPr>
            <a:xfrm>
              <a:off x="457200" y="5278722"/>
              <a:ext cx="8178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2">
                      <a:lumMod val="75000"/>
                      <a:lumOff val="2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~ </a:t>
              </a:r>
              <a:r>
                <a:rPr lang="en-GB" sz="1600" i="1" dirty="0" smtClean="0">
                  <a:solidFill>
                    <a:schemeClr val="tx2">
                      <a:lumMod val="75000"/>
                      <a:lumOff val="2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1900</a:t>
              </a:r>
            </a:p>
          </p:txBody>
        </p:sp>
        <p:sp>
          <p:nvSpPr>
            <p:cNvPr id="70" name="TextBox 69"/>
            <p:cNvSpPr txBox="1"/>
            <p:nvPr/>
          </p:nvSpPr>
          <p:spPr>
            <a:xfrm>
              <a:off x="457200" y="3494438"/>
              <a:ext cx="8178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2">
                      <a:lumMod val="75000"/>
                      <a:lumOff val="2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~ </a:t>
              </a:r>
              <a:r>
                <a:rPr lang="en-GB" sz="1600" i="1" dirty="0" smtClean="0">
                  <a:solidFill>
                    <a:schemeClr val="tx2">
                      <a:lumMod val="75000"/>
                      <a:lumOff val="2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1970</a:t>
              </a:r>
            </a:p>
          </p:txBody>
        </p:sp>
        <p:sp>
          <p:nvSpPr>
            <p:cNvPr id="71" name="TextBox 70"/>
            <p:cNvSpPr txBox="1"/>
            <p:nvPr/>
          </p:nvSpPr>
          <p:spPr>
            <a:xfrm>
              <a:off x="457200" y="2590800"/>
              <a:ext cx="8178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2">
                      <a:lumMod val="75000"/>
                      <a:lumOff val="2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~ </a:t>
              </a:r>
              <a:r>
                <a:rPr lang="en-GB" sz="1600" i="1" dirty="0" smtClean="0">
                  <a:solidFill>
                    <a:schemeClr val="tx2">
                      <a:lumMod val="75000"/>
                      <a:lumOff val="2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2010</a:t>
              </a:r>
            </a:p>
          </p:txBody>
        </p:sp>
        <p:sp>
          <p:nvSpPr>
            <p:cNvPr id="72" name="TextBox 71"/>
            <p:cNvSpPr txBox="1"/>
            <p:nvPr/>
          </p:nvSpPr>
          <p:spPr>
            <a:xfrm>
              <a:off x="457200" y="838200"/>
              <a:ext cx="1011013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i="1" dirty="0" smtClean="0">
                  <a:solidFill>
                    <a:schemeClr val="tx2">
                      <a:lumMod val="75000"/>
                      <a:lumOff val="2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Year when energy reached in labs</a:t>
              </a:r>
            </a:p>
          </p:txBody>
        </p:sp>
      </p:grpSp>
      <p:sp>
        <p:nvSpPr>
          <p:cNvPr id="75" name="Rectangle 74"/>
          <p:cNvSpPr/>
          <p:nvPr/>
        </p:nvSpPr>
        <p:spPr>
          <a:xfrm>
            <a:off x="294304" y="312911"/>
            <a:ext cx="86316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1400" i="1" kern="0" dirty="0" smtClean="0">
                <a:latin typeface="Helvetica Light" charset="0"/>
                <a:ea typeface="Helvetica Light" charset="0"/>
                <a:cs typeface="Helvetica Light" charset="0"/>
              </a:rPr>
              <a:t>Scales in particle physics</a:t>
            </a:r>
            <a:endParaRPr lang="en-GB" sz="1400" i="1" kern="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78" name="Slide Number Placeholder 77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0731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Picture 222"/>
          <p:cNvPicPr>
            <a:picLocks noChangeAspect="1"/>
          </p:cNvPicPr>
          <p:nvPr/>
        </p:nvPicPr>
        <p:blipFill>
          <a:blip r:embed="rId3" cstate="print">
            <a:grayscl/>
            <a:alphaModFix/>
            <a:lum bright="5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1" name="Rectangle 90"/>
          <p:cNvSpPr/>
          <p:nvPr/>
        </p:nvSpPr>
        <p:spPr>
          <a:xfrm>
            <a:off x="395536" y="620688"/>
            <a:ext cx="8352928" cy="5802546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76" name="AutoShape 146"/>
          <p:cNvSpPr>
            <a:spLocks noChangeArrowheads="1"/>
          </p:cNvSpPr>
          <p:nvPr/>
        </p:nvSpPr>
        <p:spPr bwMode="auto">
          <a:xfrm>
            <a:off x="3942053" y="2333154"/>
            <a:ext cx="4005263" cy="951053"/>
          </a:xfrm>
          <a:prstGeom prst="roundRect">
            <a:avLst>
              <a:gd name="adj" fmla="val 16667"/>
            </a:avLst>
          </a:prstGeom>
          <a:solidFill>
            <a:srgbClr val="CDFC7D"/>
          </a:solidFill>
          <a:ln w="3175">
            <a:noFill/>
            <a:round/>
            <a:headEnd/>
            <a:tailEnd/>
          </a:ln>
          <a:effectLst/>
        </p:spPr>
        <p:txBody>
          <a:bodyPr wrap="square" lIns="90000" tIns="46800" rIns="90000" bIns="46800" anchor="ctr">
            <a:prstTxWarp prst="textNoShape">
              <a:avLst/>
            </a:prstTxWarp>
            <a:spAutoFit/>
          </a:bodyPr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99802" y="990508"/>
            <a:ext cx="4267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b="1" i="1" kern="0" dirty="0" smtClean="0">
                <a:solidFill>
                  <a:schemeClr val="bg1"/>
                </a:solidFill>
                <a:latin typeface="Trebuchet MS"/>
                <a:ea typeface="Arial" charset="0"/>
                <a:cs typeface="Trebuchet MS"/>
              </a:rPr>
              <a:t>The scales of particle physics …</a:t>
            </a:r>
            <a:endParaRPr lang="en-GB" b="1" i="1" kern="0" dirty="0">
              <a:solidFill>
                <a:schemeClr val="bg1"/>
              </a:solidFill>
              <a:latin typeface="Trebuchet MS"/>
              <a:ea typeface="Arial" charset="0"/>
              <a:cs typeface="Trebuchet MS"/>
            </a:endParaRPr>
          </a:p>
        </p:txBody>
      </p:sp>
      <p:grpSp>
        <p:nvGrpSpPr>
          <p:cNvPr id="5" name="Group 149"/>
          <p:cNvGrpSpPr>
            <a:grpSpLocks/>
          </p:cNvGrpSpPr>
          <p:nvPr/>
        </p:nvGrpSpPr>
        <p:grpSpPr bwMode="auto">
          <a:xfrm>
            <a:off x="4189442" y="869479"/>
            <a:ext cx="4176714" cy="5130800"/>
            <a:chOff x="1758" y="686"/>
            <a:chExt cx="2631" cy="3232"/>
          </a:xfrm>
        </p:grpSpPr>
        <p:sp>
          <p:nvSpPr>
            <p:cNvPr id="6" name="Line 150"/>
            <p:cNvSpPr>
              <a:spLocks noChangeShapeType="1"/>
            </p:cNvSpPr>
            <p:nvPr/>
          </p:nvSpPr>
          <p:spPr bwMode="auto">
            <a:xfrm flipV="1">
              <a:off x="2653" y="686"/>
              <a:ext cx="0" cy="3203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stealth" w="lg" len="lg"/>
            </a:ln>
            <a:effectLst/>
          </p:spPr>
          <p:txBody>
            <a:bodyPr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7" name="Line 151"/>
            <p:cNvSpPr>
              <a:spLocks noChangeShapeType="1"/>
            </p:cNvSpPr>
            <p:nvPr/>
          </p:nvSpPr>
          <p:spPr bwMode="auto">
            <a:xfrm>
              <a:off x="2428" y="3396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8" name="Line 152"/>
            <p:cNvSpPr>
              <a:spLocks noChangeShapeType="1"/>
            </p:cNvSpPr>
            <p:nvPr/>
          </p:nvSpPr>
          <p:spPr bwMode="auto">
            <a:xfrm>
              <a:off x="2428" y="3254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9" name="Line 153"/>
            <p:cNvSpPr>
              <a:spLocks noChangeShapeType="1"/>
            </p:cNvSpPr>
            <p:nvPr/>
          </p:nvSpPr>
          <p:spPr bwMode="auto">
            <a:xfrm>
              <a:off x="2428" y="3112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0" name="Line 154"/>
            <p:cNvSpPr>
              <a:spLocks noChangeShapeType="1"/>
            </p:cNvSpPr>
            <p:nvPr/>
          </p:nvSpPr>
          <p:spPr bwMode="auto">
            <a:xfrm>
              <a:off x="2428" y="2971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1" name="Line 155"/>
            <p:cNvSpPr>
              <a:spLocks noChangeShapeType="1"/>
            </p:cNvSpPr>
            <p:nvPr/>
          </p:nvSpPr>
          <p:spPr bwMode="auto">
            <a:xfrm>
              <a:off x="2428" y="2829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2" name="Line 156"/>
            <p:cNvSpPr>
              <a:spLocks noChangeShapeType="1"/>
            </p:cNvSpPr>
            <p:nvPr/>
          </p:nvSpPr>
          <p:spPr bwMode="auto">
            <a:xfrm>
              <a:off x="2428" y="2687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3" name="Line 157"/>
            <p:cNvSpPr>
              <a:spLocks noChangeShapeType="1"/>
            </p:cNvSpPr>
            <p:nvPr/>
          </p:nvSpPr>
          <p:spPr bwMode="auto">
            <a:xfrm>
              <a:off x="2428" y="2545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4" name="Line 158"/>
            <p:cNvSpPr>
              <a:spLocks noChangeShapeType="1"/>
            </p:cNvSpPr>
            <p:nvPr/>
          </p:nvSpPr>
          <p:spPr bwMode="auto">
            <a:xfrm>
              <a:off x="2428" y="2404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5" name="Line 159"/>
            <p:cNvSpPr>
              <a:spLocks noChangeShapeType="1"/>
            </p:cNvSpPr>
            <p:nvPr/>
          </p:nvSpPr>
          <p:spPr bwMode="auto">
            <a:xfrm>
              <a:off x="2428" y="2262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6" name="Line 160"/>
            <p:cNvSpPr>
              <a:spLocks noChangeShapeType="1"/>
            </p:cNvSpPr>
            <p:nvPr/>
          </p:nvSpPr>
          <p:spPr bwMode="auto">
            <a:xfrm>
              <a:off x="2428" y="2120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7" name="Line 161"/>
            <p:cNvSpPr>
              <a:spLocks noChangeShapeType="1"/>
            </p:cNvSpPr>
            <p:nvPr/>
          </p:nvSpPr>
          <p:spPr bwMode="auto">
            <a:xfrm>
              <a:off x="2428" y="1978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 dirty="0">
                <a:solidFill>
                  <a:prstClr val="black"/>
                </a:solidFill>
              </a:endParaRPr>
            </a:p>
          </p:txBody>
        </p:sp>
        <p:sp>
          <p:nvSpPr>
            <p:cNvPr id="18" name="Text Box 164"/>
            <p:cNvSpPr txBox="1">
              <a:spLocks noChangeArrowheads="1"/>
            </p:cNvSpPr>
            <p:nvPr/>
          </p:nvSpPr>
          <p:spPr bwMode="auto">
            <a:xfrm>
              <a:off x="1952" y="3283"/>
              <a:ext cx="448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dirty="0">
                  <a:solidFill>
                    <a:srgbClr val="000000"/>
                  </a:solidFill>
                </a:rPr>
                <a:t>10 </a:t>
              </a:r>
              <a:r>
                <a:rPr lang="en-GB" sz="1600" dirty="0" err="1">
                  <a:solidFill>
                    <a:srgbClr val="000000"/>
                  </a:solidFill>
                </a:rPr>
                <a:t>eV</a:t>
              </a:r>
              <a:endParaRPr lang="en-GB" sz="1600">
                <a:solidFill>
                  <a:srgbClr val="000000"/>
                </a:solidFill>
              </a:endParaRPr>
            </a:p>
          </p:txBody>
        </p:sp>
        <p:sp>
          <p:nvSpPr>
            <p:cNvPr id="19" name="Text Box 165"/>
            <p:cNvSpPr txBox="1">
              <a:spLocks noChangeArrowheads="1"/>
            </p:cNvSpPr>
            <p:nvPr/>
          </p:nvSpPr>
          <p:spPr bwMode="auto">
            <a:xfrm>
              <a:off x="1879" y="3141"/>
              <a:ext cx="519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100 eV</a:t>
              </a:r>
            </a:p>
          </p:txBody>
        </p:sp>
        <p:sp>
          <p:nvSpPr>
            <p:cNvPr id="20" name="Text Box 166"/>
            <p:cNvSpPr txBox="1">
              <a:spLocks noChangeArrowheads="1"/>
            </p:cNvSpPr>
            <p:nvPr/>
          </p:nvSpPr>
          <p:spPr bwMode="auto">
            <a:xfrm>
              <a:off x="1957" y="3000"/>
              <a:ext cx="441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 keV</a:t>
              </a:r>
            </a:p>
          </p:txBody>
        </p:sp>
        <p:sp>
          <p:nvSpPr>
            <p:cNvPr id="21" name="Text Box 167"/>
            <p:cNvSpPr txBox="1">
              <a:spLocks noChangeArrowheads="1"/>
            </p:cNvSpPr>
            <p:nvPr/>
          </p:nvSpPr>
          <p:spPr bwMode="auto">
            <a:xfrm>
              <a:off x="1888" y="2858"/>
              <a:ext cx="512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 keV</a:t>
              </a:r>
            </a:p>
          </p:txBody>
        </p:sp>
        <p:sp>
          <p:nvSpPr>
            <p:cNvPr id="22" name="Text Box 168"/>
            <p:cNvSpPr txBox="1">
              <a:spLocks noChangeArrowheads="1"/>
            </p:cNvSpPr>
            <p:nvPr/>
          </p:nvSpPr>
          <p:spPr bwMode="auto">
            <a:xfrm>
              <a:off x="1817" y="2716"/>
              <a:ext cx="583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100 keV</a:t>
              </a:r>
            </a:p>
          </p:txBody>
        </p:sp>
        <p:sp>
          <p:nvSpPr>
            <p:cNvPr id="23" name="Text Box 169"/>
            <p:cNvSpPr txBox="1">
              <a:spLocks noChangeArrowheads="1"/>
            </p:cNvSpPr>
            <p:nvPr/>
          </p:nvSpPr>
          <p:spPr bwMode="auto">
            <a:xfrm>
              <a:off x="1914" y="2574"/>
              <a:ext cx="484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 MeV</a:t>
              </a:r>
            </a:p>
          </p:txBody>
        </p:sp>
        <p:sp>
          <p:nvSpPr>
            <p:cNvPr id="24" name="Text Box 170"/>
            <p:cNvSpPr txBox="1">
              <a:spLocks noChangeArrowheads="1"/>
            </p:cNvSpPr>
            <p:nvPr/>
          </p:nvSpPr>
          <p:spPr bwMode="auto">
            <a:xfrm>
              <a:off x="1843" y="2433"/>
              <a:ext cx="555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 MeV</a:t>
              </a:r>
            </a:p>
          </p:txBody>
        </p:sp>
        <p:sp>
          <p:nvSpPr>
            <p:cNvPr id="25" name="Text Box 171"/>
            <p:cNvSpPr txBox="1">
              <a:spLocks noChangeArrowheads="1"/>
            </p:cNvSpPr>
            <p:nvPr/>
          </p:nvSpPr>
          <p:spPr bwMode="auto">
            <a:xfrm>
              <a:off x="1774" y="2291"/>
              <a:ext cx="626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dirty="0">
                  <a:solidFill>
                    <a:srgbClr val="000000"/>
                  </a:solidFill>
                </a:rPr>
                <a:t>100 </a:t>
              </a:r>
              <a:r>
                <a:rPr lang="en-GB" sz="1600" dirty="0" err="1">
                  <a:solidFill>
                    <a:srgbClr val="000000"/>
                  </a:solidFill>
                </a:rPr>
                <a:t>MeV</a:t>
              </a:r>
              <a:endParaRPr lang="en-GB" sz="1600" dirty="0">
                <a:solidFill>
                  <a:srgbClr val="000000"/>
                </a:solidFill>
              </a:endParaRPr>
            </a:p>
          </p:txBody>
        </p:sp>
        <p:sp>
          <p:nvSpPr>
            <p:cNvPr id="26" name="Text Box 172"/>
            <p:cNvSpPr txBox="1">
              <a:spLocks noChangeArrowheads="1"/>
            </p:cNvSpPr>
            <p:nvPr/>
          </p:nvSpPr>
          <p:spPr bwMode="auto">
            <a:xfrm>
              <a:off x="1923" y="2136"/>
              <a:ext cx="477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 GeV</a:t>
              </a:r>
            </a:p>
          </p:txBody>
        </p:sp>
        <p:sp>
          <p:nvSpPr>
            <p:cNvPr id="27" name="Text Box 173"/>
            <p:cNvSpPr txBox="1">
              <a:spLocks noChangeArrowheads="1"/>
            </p:cNvSpPr>
            <p:nvPr/>
          </p:nvSpPr>
          <p:spPr bwMode="auto">
            <a:xfrm>
              <a:off x="1850" y="1994"/>
              <a:ext cx="548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 GeV</a:t>
              </a:r>
            </a:p>
          </p:txBody>
        </p:sp>
        <p:sp>
          <p:nvSpPr>
            <p:cNvPr id="28" name="Text Box 174"/>
            <p:cNvSpPr txBox="1">
              <a:spLocks noChangeArrowheads="1"/>
            </p:cNvSpPr>
            <p:nvPr/>
          </p:nvSpPr>
          <p:spPr bwMode="auto">
            <a:xfrm>
              <a:off x="1779" y="1853"/>
              <a:ext cx="619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100 GeV</a:t>
              </a:r>
            </a:p>
          </p:txBody>
        </p:sp>
        <p:sp>
          <p:nvSpPr>
            <p:cNvPr id="31" name="Text Box 179"/>
            <p:cNvSpPr txBox="1">
              <a:spLocks noChangeArrowheads="1"/>
            </p:cNvSpPr>
            <p:nvPr/>
          </p:nvSpPr>
          <p:spPr bwMode="auto">
            <a:xfrm>
              <a:off x="2995" y="2136"/>
              <a:ext cx="915" cy="21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i="1" dirty="0" err="1" smtClean="0">
                  <a:solidFill>
                    <a:srgbClr val="000000"/>
                  </a:solidFill>
                  <a:latin typeface="Symbol" charset="2"/>
                  <a:cs typeface="Symbol" charset="2"/>
                  <a:sym typeface="Symbol" charset="2"/>
                </a:rPr>
                <a:t>τ</a:t>
              </a:r>
              <a:r>
                <a:rPr lang="en-GB" sz="1600" i="1" dirty="0" smtClean="0">
                  <a:solidFill>
                    <a:srgbClr val="000000"/>
                  </a:solidFill>
                  <a:sym typeface="Symbol" charset="2"/>
                </a:rPr>
                <a:t>, </a:t>
              </a:r>
              <a:r>
                <a:rPr lang="en-GB" sz="1600" i="1" dirty="0" err="1" smtClean="0">
                  <a:solidFill>
                    <a:srgbClr val="000000"/>
                  </a:solidFill>
                  <a:sym typeface="Symbol" charset="2"/>
                </a:rPr>
                <a:t>c</a:t>
              </a:r>
              <a:r>
                <a:rPr lang="en-GB" sz="1600" i="1" dirty="0" smtClean="0">
                  <a:solidFill>
                    <a:srgbClr val="000000"/>
                  </a:solidFill>
                  <a:sym typeface="Symbol" charset="2"/>
                </a:rPr>
                <a:t>, </a:t>
              </a:r>
              <a:r>
                <a:rPr lang="en-GB" sz="1600" i="1" dirty="0" err="1" smtClean="0">
                  <a:solidFill>
                    <a:srgbClr val="000000"/>
                  </a:solidFill>
                  <a:sym typeface="Symbol" charset="2"/>
                </a:rPr>
                <a:t>n</a:t>
              </a:r>
              <a:r>
                <a:rPr lang="en-GB" sz="1600" i="1" dirty="0">
                  <a:solidFill>
                    <a:srgbClr val="000000"/>
                  </a:solidFill>
                  <a:sym typeface="Symbol" charset="2"/>
                </a:rPr>
                <a:t>, </a:t>
              </a:r>
              <a:r>
                <a:rPr lang="en-GB" sz="1600" i="1" dirty="0" err="1">
                  <a:solidFill>
                    <a:srgbClr val="000000"/>
                  </a:solidFill>
                  <a:sym typeface="Symbol" charset="2"/>
                </a:rPr>
                <a:t>p</a:t>
              </a:r>
              <a:r>
                <a:rPr lang="en-GB" sz="1600" i="1" dirty="0">
                  <a:solidFill>
                    <a:srgbClr val="000000"/>
                  </a:solidFill>
                  <a:sym typeface="Symbol" charset="2"/>
                </a:rPr>
                <a:t>,</a:t>
              </a:r>
              <a:r>
                <a:rPr lang="en-GB" sz="1600" i="1" dirty="0" smtClean="0">
                  <a:solidFill>
                    <a:srgbClr val="000000"/>
                  </a:solidFill>
                  <a:sym typeface="Symbol" charset="2"/>
                </a:rPr>
                <a:t> </a:t>
              </a:r>
              <a:r>
                <a:rPr lang="en-GB" sz="1600" i="1" dirty="0" err="1" smtClean="0">
                  <a:solidFill>
                    <a:srgbClr val="000000"/>
                  </a:solidFill>
                  <a:latin typeface="Symbol" charset="2"/>
                  <a:cs typeface="Symbol" charset="2"/>
                  <a:sym typeface="Symbol" charset="2"/>
                </a:rPr>
                <a:t>ρ</a:t>
              </a:r>
              <a:r>
                <a:rPr lang="en-GB" sz="1600" i="1" dirty="0" smtClean="0">
                  <a:solidFill>
                    <a:srgbClr val="000000"/>
                  </a:solidFill>
                  <a:sym typeface="Symbol" charset="2"/>
                </a:rPr>
                <a:t>, </a:t>
              </a:r>
              <a:r>
                <a:rPr lang="en-GB" sz="1600" i="1" dirty="0" err="1" smtClean="0">
                  <a:solidFill>
                    <a:srgbClr val="000000"/>
                  </a:solidFill>
                  <a:latin typeface="Symbol" charset="2"/>
                  <a:ea typeface="Lucida Grande"/>
                  <a:cs typeface="Symbol" charset="2"/>
                  <a:sym typeface="Symbol" charset="2"/>
                </a:rPr>
                <a:t>f</a:t>
              </a:r>
              <a:endParaRPr lang="en-GB" sz="1600" i="1" dirty="0">
                <a:solidFill>
                  <a:srgbClr val="000000"/>
                </a:solidFill>
                <a:latin typeface="Symbol" charset="2"/>
                <a:cs typeface="Symbol" charset="2"/>
                <a:sym typeface="Symbol" charset="2"/>
              </a:endParaRPr>
            </a:p>
          </p:txBody>
        </p:sp>
        <p:sp>
          <p:nvSpPr>
            <p:cNvPr id="32" name="Text Box 180"/>
            <p:cNvSpPr txBox="1">
              <a:spLocks noChangeArrowheads="1"/>
            </p:cNvSpPr>
            <p:nvPr/>
          </p:nvSpPr>
          <p:spPr bwMode="auto">
            <a:xfrm>
              <a:off x="2995" y="2277"/>
              <a:ext cx="830" cy="21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i="1" dirty="0" err="1" smtClean="0">
                  <a:solidFill>
                    <a:srgbClr val="000000"/>
                  </a:solidFill>
                  <a:latin typeface="Symbol" charset="2"/>
                  <a:cs typeface="Symbol" charset="2"/>
                  <a:sym typeface="Symbol" charset="2"/>
                </a:rPr>
                <a:t>m</a:t>
              </a:r>
              <a:r>
                <a:rPr lang="en-GB" sz="1600" i="1" dirty="0" smtClean="0">
                  <a:solidFill>
                    <a:srgbClr val="000000"/>
                  </a:solidFill>
                  <a:sym typeface="Symbol" charset="2"/>
                </a:rPr>
                <a:t>, </a:t>
              </a:r>
              <a:r>
                <a:rPr lang="en-GB" sz="1600" i="1" dirty="0" err="1" smtClean="0">
                  <a:solidFill>
                    <a:srgbClr val="000000"/>
                  </a:solidFill>
                  <a:sym typeface="Symbol" charset="2"/>
                </a:rPr>
                <a:t>s</a:t>
              </a:r>
              <a:r>
                <a:rPr lang="en-GB" sz="1600" i="1" dirty="0" smtClean="0">
                  <a:solidFill>
                    <a:srgbClr val="000000"/>
                  </a:solidFill>
                  <a:sym typeface="Symbol" charset="2"/>
                </a:rPr>
                <a:t>, </a:t>
              </a:r>
              <a:r>
                <a:rPr lang="en-GB" sz="1600" i="1" dirty="0" err="1" smtClean="0">
                  <a:solidFill>
                    <a:srgbClr val="000000"/>
                  </a:solidFill>
                  <a:latin typeface="Symbol" charset="2"/>
                  <a:cs typeface="Symbol" charset="2"/>
                  <a:sym typeface="Symbol" charset="2"/>
                </a:rPr>
                <a:t>π</a:t>
              </a:r>
              <a:r>
                <a:rPr lang="en-GB" sz="1600" i="1" dirty="0" smtClean="0">
                  <a:solidFill>
                    <a:srgbClr val="000000"/>
                  </a:solidFill>
                  <a:latin typeface="Symbol" charset="2"/>
                  <a:cs typeface="Symbol" charset="2"/>
                  <a:sym typeface="Symbol" charset="2"/>
                </a:rPr>
                <a:t>, </a:t>
              </a:r>
              <a:r>
                <a:rPr lang="en-GB" sz="1600" dirty="0" smtClean="0">
                  <a:solidFill>
                    <a:srgbClr val="000000"/>
                  </a:solidFill>
                  <a:latin typeface="Arial"/>
                  <a:cs typeface="Arial"/>
                  <a:sym typeface="Symbol" charset="2"/>
                </a:rPr>
                <a:t>QCD</a:t>
              </a:r>
              <a:endParaRPr lang="en-GB" sz="1600" dirty="0">
                <a:solidFill>
                  <a:srgbClr val="000000"/>
                </a:solidFill>
                <a:latin typeface="Arial"/>
                <a:cs typeface="Arial"/>
                <a:sym typeface="Symbol" charset="2"/>
              </a:endParaRPr>
            </a:p>
          </p:txBody>
        </p:sp>
        <p:sp>
          <p:nvSpPr>
            <p:cNvPr id="33" name="Text Box 181"/>
            <p:cNvSpPr txBox="1">
              <a:spLocks noChangeArrowheads="1"/>
            </p:cNvSpPr>
            <p:nvPr/>
          </p:nvSpPr>
          <p:spPr bwMode="auto">
            <a:xfrm>
              <a:off x="2995" y="2419"/>
              <a:ext cx="1394" cy="21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squar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i="1" dirty="0" err="1" smtClean="0">
                  <a:solidFill>
                    <a:srgbClr val="000000"/>
                  </a:solidFill>
                  <a:sym typeface="Symbol" charset="2"/>
                </a:rPr>
                <a:t>u</a:t>
              </a:r>
              <a:r>
                <a:rPr lang="en-GB" sz="1600" dirty="0" smtClean="0">
                  <a:solidFill>
                    <a:srgbClr val="000000"/>
                  </a:solidFill>
                  <a:sym typeface="Symbol" charset="2"/>
                </a:rPr>
                <a:t>, </a:t>
              </a:r>
              <a:r>
                <a:rPr lang="en-GB" sz="1600" i="1" dirty="0" err="1" smtClean="0">
                  <a:solidFill>
                    <a:srgbClr val="000000"/>
                  </a:solidFill>
                  <a:sym typeface="Symbol" charset="2"/>
                </a:rPr>
                <a:t>d</a:t>
              </a:r>
              <a:r>
                <a:rPr lang="en-GB" sz="1600" dirty="0" smtClean="0">
                  <a:solidFill>
                    <a:srgbClr val="000000"/>
                  </a:solidFill>
                  <a:sym typeface="Symbol" charset="2"/>
                </a:rPr>
                <a:t>, nuclear </a:t>
              </a:r>
              <a:r>
                <a:rPr lang="en-GB" sz="1600" dirty="0">
                  <a:solidFill>
                    <a:srgbClr val="000000"/>
                  </a:solidFill>
                  <a:sym typeface="Symbol" charset="2"/>
                </a:rPr>
                <a:t>binding </a:t>
              </a:r>
              <a:r>
                <a:rPr lang="en-GB" sz="1600" i="1" dirty="0">
                  <a:solidFill>
                    <a:srgbClr val="000000"/>
                  </a:solidFill>
                  <a:sym typeface="Symbol" charset="2"/>
                </a:rPr>
                <a:t>E</a:t>
              </a:r>
            </a:p>
          </p:txBody>
        </p:sp>
        <p:sp>
          <p:nvSpPr>
            <p:cNvPr id="34" name="Text Box 182"/>
            <p:cNvSpPr txBox="1">
              <a:spLocks noChangeArrowheads="1"/>
            </p:cNvSpPr>
            <p:nvPr/>
          </p:nvSpPr>
          <p:spPr bwMode="auto">
            <a:xfrm>
              <a:off x="2995" y="2548"/>
              <a:ext cx="185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i="1" dirty="0" err="1">
                  <a:solidFill>
                    <a:srgbClr val="000000"/>
                  </a:solidFill>
                  <a:sym typeface="Symbol" charset="2"/>
                </a:rPr>
                <a:t>e</a:t>
              </a:r>
              <a:endParaRPr lang="en-GB" sz="1600" dirty="0">
                <a:solidFill>
                  <a:srgbClr val="000000"/>
                </a:solidFill>
                <a:sym typeface="Symbol" charset="2"/>
              </a:endParaRPr>
            </a:p>
          </p:txBody>
        </p:sp>
        <p:sp>
          <p:nvSpPr>
            <p:cNvPr id="35" name="Text Box 183"/>
            <p:cNvSpPr txBox="1">
              <a:spLocks noChangeArrowheads="1"/>
            </p:cNvSpPr>
            <p:nvPr/>
          </p:nvSpPr>
          <p:spPr bwMode="auto">
            <a:xfrm>
              <a:off x="2995" y="3270"/>
              <a:ext cx="1059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>
                  <a:solidFill>
                    <a:srgbClr val="000000"/>
                  </a:solidFill>
                  <a:sym typeface="Symbol" charset="2"/>
                </a:rPr>
                <a:t>atomic binding </a:t>
              </a:r>
              <a:r>
                <a:rPr lang="en-GB" sz="1600" i="1">
                  <a:solidFill>
                    <a:srgbClr val="000000"/>
                  </a:solidFill>
                  <a:sym typeface="Symbol" charset="2"/>
                </a:rPr>
                <a:t>E</a:t>
              </a:r>
            </a:p>
          </p:txBody>
        </p:sp>
        <p:sp>
          <p:nvSpPr>
            <p:cNvPr id="36" name="Line 186"/>
            <p:cNvSpPr>
              <a:spLocks noChangeShapeType="1"/>
            </p:cNvSpPr>
            <p:nvPr/>
          </p:nvSpPr>
          <p:spPr bwMode="auto">
            <a:xfrm>
              <a:off x="2426" y="1270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37" name="Line 187"/>
            <p:cNvSpPr>
              <a:spLocks noChangeShapeType="1"/>
            </p:cNvSpPr>
            <p:nvPr/>
          </p:nvSpPr>
          <p:spPr bwMode="auto">
            <a:xfrm flipV="1">
              <a:off x="2653" y="1339"/>
              <a:ext cx="0" cy="283"/>
            </a:xfrm>
            <a:prstGeom prst="line">
              <a:avLst/>
            </a:prstGeom>
            <a:noFill/>
            <a:ln w="38100">
              <a:solidFill>
                <a:srgbClr val="FFFFFF"/>
              </a:solidFill>
              <a:prstDash val="sysDot"/>
              <a:round/>
              <a:headEnd/>
              <a:tailEnd type="none" w="lg" len="lg"/>
            </a:ln>
            <a:effectLst/>
          </p:spPr>
          <p:txBody>
            <a:bodyPr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38" name="Line 188"/>
            <p:cNvSpPr>
              <a:spLocks noChangeShapeType="1"/>
            </p:cNvSpPr>
            <p:nvPr/>
          </p:nvSpPr>
          <p:spPr bwMode="auto">
            <a:xfrm flipV="1">
              <a:off x="2653" y="1056"/>
              <a:ext cx="0" cy="169"/>
            </a:xfrm>
            <a:prstGeom prst="line">
              <a:avLst/>
            </a:prstGeom>
            <a:noFill/>
            <a:ln w="38100">
              <a:solidFill>
                <a:srgbClr val="FFFFFF"/>
              </a:solidFill>
              <a:prstDash val="sysDot"/>
              <a:round/>
              <a:headEnd/>
              <a:tailEnd type="none" w="lg" len="lg"/>
            </a:ln>
            <a:effectLst/>
          </p:spPr>
          <p:txBody>
            <a:bodyPr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39" name="Line 189"/>
            <p:cNvSpPr>
              <a:spLocks noChangeShapeType="1"/>
            </p:cNvSpPr>
            <p:nvPr/>
          </p:nvSpPr>
          <p:spPr bwMode="auto">
            <a:xfrm>
              <a:off x="2426" y="1055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40" name="Line 190"/>
            <p:cNvSpPr>
              <a:spLocks noChangeShapeType="1"/>
            </p:cNvSpPr>
            <p:nvPr/>
          </p:nvSpPr>
          <p:spPr bwMode="auto">
            <a:xfrm flipV="1">
              <a:off x="2653" y="882"/>
              <a:ext cx="0" cy="169"/>
            </a:xfrm>
            <a:prstGeom prst="line">
              <a:avLst/>
            </a:prstGeom>
            <a:noFill/>
            <a:ln w="38100">
              <a:solidFill>
                <a:srgbClr val="FFFFFF"/>
              </a:solidFill>
              <a:prstDash val="sysDot"/>
              <a:round/>
              <a:headEnd/>
              <a:tailEnd type="none" w="lg" len="lg"/>
            </a:ln>
            <a:effectLst/>
          </p:spPr>
          <p:txBody>
            <a:bodyPr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41" name="Line 191"/>
            <p:cNvSpPr>
              <a:spLocks noChangeShapeType="1"/>
            </p:cNvSpPr>
            <p:nvPr/>
          </p:nvSpPr>
          <p:spPr bwMode="auto">
            <a:xfrm>
              <a:off x="2426" y="857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42" name="Text Box 192"/>
            <p:cNvSpPr txBox="1">
              <a:spLocks noChangeArrowheads="1"/>
            </p:cNvSpPr>
            <p:nvPr/>
          </p:nvSpPr>
          <p:spPr bwMode="auto">
            <a:xfrm>
              <a:off x="2993" y="970"/>
              <a:ext cx="1219" cy="181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lIns="90000" tIns="46800" rIns="90000" bIns="46800">
              <a:prstTxWarp prst="textNoShape">
                <a:avLst/>
              </a:prstTxWarp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GB" sz="1600">
                  <a:solidFill>
                    <a:srgbClr val="000000"/>
                  </a:solidFill>
                </a:rPr>
                <a:t>GUT ?</a:t>
              </a:r>
            </a:p>
          </p:txBody>
        </p:sp>
        <p:sp>
          <p:nvSpPr>
            <p:cNvPr id="43" name="Text Box 193"/>
            <p:cNvSpPr txBox="1">
              <a:spLocks noChangeArrowheads="1"/>
            </p:cNvSpPr>
            <p:nvPr/>
          </p:nvSpPr>
          <p:spPr bwMode="auto">
            <a:xfrm>
              <a:off x="2993" y="772"/>
              <a:ext cx="1162" cy="189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lIns="90000" tIns="46800" rIns="90000" bIns="46800">
              <a:prstTxWarp prst="textNoShape">
                <a:avLst/>
              </a:prstTxWarp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GB" sz="1600" dirty="0">
                  <a:solidFill>
                    <a:srgbClr val="000000"/>
                  </a:solidFill>
                </a:rPr>
                <a:t>Planck</a:t>
              </a:r>
              <a:r>
                <a:rPr lang="en-GB" sz="1600" dirty="0" smtClean="0">
                  <a:solidFill>
                    <a:srgbClr val="000000"/>
                  </a:solidFill>
                </a:rPr>
                <a:t> scale (</a:t>
              </a:r>
              <a:r>
                <a:rPr lang="en-GB" sz="1600" i="1" dirty="0" err="1">
                  <a:solidFill>
                    <a:srgbClr val="000000"/>
                  </a:solidFill>
                </a:rPr>
                <a:t>M</a:t>
              </a:r>
              <a:r>
                <a:rPr lang="en-GB" sz="1600" baseline="-25000" dirty="0" err="1">
                  <a:solidFill>
                    <a:srgbClr val="000000"/>
                  </a:solidFill>
                </a:rPr>
                <a:t>Pl</a:t>
              </a:r>
              <a:r>
                <a:rPr lang="en-GB" sz="1600" dirty="0">
                  <a:solidFill>
                    <a:srgbClr val="000000"/>
                  </a:solidFill>
                </a:rPr>
                <a:t>)</a:t>
              </a:r>
            </a:p>
          </p:txBody>
        </p:sp>
        <p:sp>
          <p:nvSpPr>
            <p:cNvPr id="44" name="Text Box 194"/>
            <p:cNvSpPr txBox="1">
              <a:spLocks noChangeArrowheads="1"/>
            </p:cNvSpPr>
            <p:nvPr/>
          </p:nvSpPr>
          <p:spPr bwMode="auto">
            <a:xfrm>
              <a:off x="3000" y="1172"/>
              <a:ext cx="1219" cy="189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lIns="90000" tIns="46800" rIns="90000" bIns="46800">
              <a:prstTxWarp prst="textNoShape">
                <a:avLst/>
              </a:prstTxWarp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GB" sz="1600" dirty="0" smtClean="0">
                  <a:solidFill>
                    <a:srgbClr val="000000"/>
                  </a:solidFill>
                  <a:latin typeface="Symbol" charset="2"/>
                  <a:cs typeface="Symbol" charset="2"/>
                  <a:sym typeface="Symbol" charset="2"/>
                </a:rPr>
                <a:t>ν</a:t>
              </a:r>
              <a:r>
                <a:rPr lang="en-GB" sz="1600" i="1" baseline="-25000" dirty="0" smtClean="0">
                  <a:solidFill>
                    <a:srgbClr val="000000"/>
                  </a:solidFill>
                  <a:sym typeface="Symbol" charset="2"/>
                </a:rPr>
                <a:t>R</a:t>
              </a:r>
              <a:r>
                <a:rPr lang="en-GB" sz="1600" dirty="0" smtClean="0">
                  <a:solidFill>
                    <a:srgbClr val="000000"/>
                  </a:solidFill>
                  <a:sym typeface="Symbol" charset="2"/>
                </a:rPr>
                <a:t> </a:t>
              </a:r>
              <a:r>
                <a:rPr lang="en-GB" sz="1600" dirty="0">
                  <a:solidFill>
                    <a:srgbClr val="000000"/>
                  </a:solidFill>
                  <a:sym typeface="Symbol" charset="2"/>
                </a:rPr>
                <a:t>?</a:t>
              </a:r>
              <a:endParaRPr lang="en-GB" sz="1600" i="1" baseline="-25000" dirty="0">
                <a:solidFill>
                  <a:srgbClr val="000000"/>
                </a:solidFill>
                <a:sym typeface="Symbol" charset="2"/>
              </a:endParaRPr>
            </a:p>
          </p:txBody>
        </p:sp>
        <p:sp>
          <p:nvSpPr>
            <p:cNvPr id="45" name="Text Box 195"/>
            <p:cNvSpPr txBox="1">
              <a:spLocks noChangeArrowheads="1"/>
            </p:cNvSpPr>
            <p:nvPr/>
          </p:nvSpPr>
          <p:spPr bwMode="auto">
            <a:xfrm>
              <a:off x="1761" y="1155"/>
              <a:ext cx="646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</a:t>
              </a:r>
              <a:r>
                <a:rPr lang="en-GB" sz="1600" baseline="30000">
                  <a:solidFill>
                    <a:srgbClr val="000000"/>
                  </a:solidFill>
                </a:rPr>
                <a:t>14</a:t>
              </a:r>
              <a:r>
                <a:rPr lang="en-GB" sz="1600">
                  <a:solidFill>
                    <a:srgbClr val="000000"/>
                  </a:solidFill>
                </a:rPr>
                <a:t> GeV</a:t>
              </a:r>
            </a:p>
          </p:txBody>
        </p:sp>
        <p:sp>
          <p:nvSpPr>
            <p:cNvPr id="46" name="Text Box 196"/>
            <p:cNvSpPr txBox="1">
              <a:spLocks noChangeArrowheads="1"/>
            </p:cNvSpPr>
            <p:nvPr/>
          </p:nvSpPr>
          <p:spPr bwMode="auto">
            <a:xfrm>
              <a:off x="1758" y="941"/>
              <a:ext cx="646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</a:t>
              </a:r>
              <a:r>
                <a:rPr lang="en-GB" sz="1600" baseline="30000">
                  <a:solidFill>
                    <a:srgbClr val="000000"/>
                  </a:solidFill>
                </a:rPr>
                <a:t>16</a:t>
              </a:r>
              <a:r>
                <a:rPr lang="en-GB" sz="1600">
                  <a:solidFill>
                    <a:srgbClr val="000000"/>
                  </a:solidFill>
                </a:rPr>
                <a:t> GeV</a:t>
              </a:r>
            </a:p>
          </p:txBody>
        </p:sp>
        <p:sp>
          <p:nvSpPr>
            <p:cNvPr id="47" name="Text Box 197"/>
            <p:cNvSpPr txBox="1">
              <a:spLocks noChangeArrowheads="1"/>
            </p:cNvSpPr>
            <p:nvPr/>
          </p:nvSpPr>
          <p:spPr bwMode="auto">
            <a:xfrm>
              <a:off x="1758" y="742"/>
              <a:ext cx="646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dirty="0">
                  <a:solidFill>
                    <a:srgbClr val="000000"/>
                  </a:solidFill>
                </a:rPr>
                <a:t>10</a:t>
              </a:r>
              <a:r>
                <a:rPr lang="en-GB" sz="1600" baseline="30000" dirty="0">
                  <a:solidFill>
                    <a:srgbClr val="000000"/>
                  </a:solidFill>
                </a:rPr>
                <a:t>19</a:t>
              </a:r>
              <a:r>
                <a:rPr lang="en-GB" sz="1600" dirty="0">
                  <a:solidFill>
                    <a:srgbClr val="000000"/>
                  </a:solidFill>
                </a:rPr>
                <a:t> GeV</a:t>
              </a:r>
            </a:p>
          </p:txBody>
        </p:sp>
        <p:sp>
          <p:nvSpPr>
            <p:cNvPr id="48" name="Line 198"/>
            <p:cNvSpPr>
              <a:spLocks noChangeShapeType="1"/>
            </p:cNvSpPr>
            <p:nvPr/>
          </p:nvSpPr>
          <p:spPr bwMode="auto">
            <a:xfrm>
              <a:off x="2428" y="3819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49" name="Line 199"/>
            <p:cNvSpPr>
              <a:spLocks noChangeShapeType="1"/>
            </p:cNvSpPr>
            <p:nvPr/>
          </p:nvSpPr>
          <p:spPr bwMode="auto">
            <a:xfrm>
              <a:off x="2428" y="3677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50" name="Line 200"/>
            <p:cNvSpPr>
              <a:spLocks noChangeShapeType="1"/>
            </p:cNvSpPr>
            <p:nvPr/>
          </p:nvSpPr>
          <p:spPr bwMode="auto">
            <a:xfrm>
              <a:off x="2428" y="3536"/>
              <a:ext cx="4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51" name="Text Box 201"/>
            <p:cNvSpPr txBox="1">
              <a:spLocks noChangeArrowheads="1"/>
            </p:cNvSpPr>
            <p:nvPr/>
          </p:nvSpPr>
          <p:spPr bwMode="auto">
            <a:xfrm>
              <a:off x="1845" y="3706"/>
              <a:ext cx="555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dirty="0">
                  <a:solidFill>
                    <a:srgbClr val="000000"/>
                  </a:solidFill>
                </a:rPr>
                <a:t>10 </a:t>
              </a:r>
              <a:r>
                <a:rPr lang="en-GB" sz="1600" dirty="0" err="1">
                  <a:solidFill>
                    <a:srgbClr val="000000"/>
                  </a:solidFill>
                </a:rPr>
                <a:t>meV</a:t>
              </a:r>
              <a:endParaRPr lang="en-GB" sz="1600" dirty="0">
                <a:solidFill>
                  <a:srgbClr val="000000"/>
                </a:solidFill>
              </a:endParaRPr>
            </a:p>
          </p:txBody>
        </p:sp>
        <p:sp>
          <p:nvSpPr>
            <p:cNvPr id="52" name="Text Box 202"/>
            <p:cNvSpPr txBox="1">
              <a:spLocks noChangeArrowheads="1"/>
            </p:cNvSpPr>
            <p:nvPr/>
          </p:nvSpPr>
          <p:spPr bwMode="auto">
            <a:xfrm>
              <a:off x="1776" y="3565"/>
              <a:ext cx="626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100 meV</a:t>
              </a:r>
            </a:p>
          </p:txBody>
        </p:sp>
        <p:sp>
          <p:nvSpPr>
            <p:cNvPr id="53" name="Text Box 203"/>
            <p:cNvSpPr txBox="1">
              <a:spLocks noChangeArrowheads="1"/>
            </p:cNvSpPr>
            <p:nvPr/>
          </p:nvSpPr>
          <p:spPr bwMode="auto">
            <a:xfrm>
              <a:off x="2023" y="3423"/>
              <a:ext cx="377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>
                  <a:solidFill>
                    <a:srgbClr val="000000"/>
                  </a:solidFill>
                </a:rPr>
                <a:t>1 eV</a:t>
              </a:r>
            </a:p>
          </p:txBody>
        </p:sp>
        <p:sp>
          <p:nvSpPr>
            <p:cNvPr id="54" name="Text Box 204"/>
            <p:cNvSpPr txBox="1">
              <a:spLocks noChangeArrowheads="1"/>
            </p:cNvSpPr>
            <p:nvPr/>
          </p:nvSpPr>
          <p:spPr bwMode="auto">
            <a:xfrm>
              <a:off x="2995" y="3407"/>
              <a:ext cx="278" cy="21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dirty="0" err="1" smtClean="0">
                  <a:solidFill>
                    <a:srgbClr val="000000"/>
                  </a:solidFill>
                  <a:latin typeface="Symbol" charset="2"/>
                  <a:cs typeface="Symbol" charset="2"/>
                  <a:sym typeface="Symbol" charset="2"/>
                </a:rPr>
                <a:t>ν</a:t>
              </a:r>
              <a:r>
                <a:rPr lang="en-GB" sz="1600" dirty="0" err="1" smtClean="0">
                  <a:solidFill>
                    <a:srgbClr val="000000"/>
                  </a:solidFill>
                  <a:sym typeface="Symbol" charset="2"/>
                </a:rPr>
                <a:t>’s</a:t>
              </a:r>
              <a:endParaRPr lang="en-GB" sz="1600" dirty="0">
                <a:solidFill>
                  <a:srgbClr val="000000"/>
                </a:solidFill>
                <a:sym typeface="Symbol" charset="2"/>
              </a:endParaRPr>
            </a:p>
          </p:txBody>
        </p:sp>
        <p:sp>
          <p:nvSpPr>
            <p:cNvPr id="55" name="Line 205"/>
            <p:cNvSpPr>
              <a:spLocks noChangeShapeType="1"/>
            </p:cNvSpPr>
            <p:nvPr/>
          </p:nvSpPr>
          <p:spPr bwMode="auto">
            <a:xfrm flipH="1">
              <a:off x="3135" y="3621"/>
              <a:ext cx="2" cy="156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  <p:txBody>
            <a:bodyPr wrap="square"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56" name="Line 206"/>
            <p:cNvSpPr>
              <a:spLocks noChangeShapeType="1"/>
            </p:cNvSpPr>
            <p:nvPr/>
          </p:nvSpPr>
          <p:spPr bwMode="auto">
            <a:xfrm>
              <a:off x="3475" y="3480"/>
              <a:ext cx="0" cy="34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  <p:txBody>
            <a:bodyPr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57" name="Text Box 207"/>
            <p:cNvSpPr txBox="1">
              <a:spLocks noChangeArrowheads="1"/>
            </p:cNvSpPr>
            <p:nvPr/>
          </p:nvSpPr>
          <p:spPr bwMode="auto">
            <a:xfrm>
              <a:off x="3149" y="3635"/>
              <a:ext cx="185" cy="2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dirty="0">
                  <a:solidFill>
                    <a:srgbClr val="000000"/>
                  </a:solidFill>
                  <a:sym typeface="Symbol" charset="2"/>
                </a:rPr>
                <a:t>?</a:t>
              </a:r>
            </a:p>
          </p:txBody>
        </p:sp>
        <p:sp>
          <p:nvSpPr>
            <p:cNvPr id="58" name="Line 208"/>
            <p:cNvSpPr>
              <a:spLocks noChangeShapeType="1"/>
            </p:cNvSpPr>
            <p:nvPr/>
          </p:nvSpPr>
          <p:spPr bwMode="auto">
            <a:xfrm>
              <a:off x="3475" y="2642"/>
              <a:ext cx="0" cy="34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  <p:txBody>
            <a:bodyPr lIns="90000" tIns="46800" rIns="90000" bIns="46800" anchor="ctr">
              <a:prstTxWarp prst="textNoShape">
                <a:avLst/>
              </a:prstTxWarp>
              <a:spAutoFit/>
            </a:bodyPr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</p:grpSp>
      <p:sp>
        <p:nvSpPr>
          <p:cNvPr id="59" name="Text Box 182"/>
          <p:cNvSpPr txBox="1">
            <a:spLocks noChangeArrowheads="1"/>
          </p:cNvSpPr>
          <p:nvPr/>
        </p:nvSpPr>
        <p:spPr bwMode="auto">
          <a:xfrm>
            <a:off x="6153629" y="4518464"/>
            <a:ext cx="1231124" cy="340735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none" lIns="90000" tIns="46800" rIns="90000" bIns="46800">
            <a:prstTxWarp prst="textNoShape">
              <a:avLst/>
            </a:prstTxWarp>
            <a:spAutoFit/>
          </a:bodyPr>
          <a:lstStyle/>
          <a:p>
            <a:r>
              <a:rPr lang="en-GB" sz="1600" dirty="0" smtClean="0">
                <a:solidFill>
                  <a:srgbClr val="000000"/>
                </a:solidFill>
                <a:sym typeface="Symbol" charset="2"/>
              </a:rPr>
              <a:t>core of Sun</a:t>
            </a:r>
            <a:endParaRPr lang="en-GB" sz="1600" dirty="0">
              <a:solidFill>
                <a:srgbClr val="000000"/>
              </a:solidFill>
              <a:sym typeface="Symbol" charset="2"/>
            </a:endParaRPr>
          </a:p>
        </p:txBody>
      </p:sp>
      <p:grpSp>
        <p:nvGrpSpPr>
          <p:cNvPr id="60" name="Group 79"/>
          <p:cNvGrpSpPr/>
          <p:nvPr/>
        </p:nvGrpSpPr>
        <p:grpSpPr>
          <a:xfrm>
            <a:off x="1740363" y="869477"/>
            <a:ext cx="2152369" cy="5084763"/>
            <a:chOff x="341746" y="1089023"/>
            <a:chExt cx="2152369" cy="5084763"/>
          </a:xfrm>
        </p:grpSpPr>
        <p:sp>
          <p:nvSpPr>
            <p:cNvPr id="61" name="Up Arrow 60"/>
            <p:cNvSpPr/>
            <p:nvPr/>
          </p:nvSpPr>
          <p:spPr>
            <a:xfrm flipV="1">
              <a:off x="1046315" y="1089023"/>
              <a:ext cx="1447800" cy="5084763"/>
            </a:xfrm>
            <a:prstGeom prst="upArrow">
              <a:avLst/>
            </a:prstGeom>
            <a:solidFill>
              <a:schemeClr val="tx1">
                <a:lumMod val="50000"/>
                <a:lumOff val="50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2" name="Text Box 171"/>
            <p:cNvSpPr txBox="1">
              <a:spLocks noChangeArrowheads="1"/>
            </p:cNvSpPr>
            <p:nvPr/>
          </p:nvSpPr>
          <p:spPr bwMode="auto">
            <a:xfrm>
              <a:off x="592682" y="3636092"/>
              <a:ext cx="1617118" cy="34073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i="1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L</a:t>
              </a:r>
              <a:r>
                <a:rPr lang="en-GB" sz="1600" baseline="-25000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strong</a:t>
              </a:r>
              <a:r>
                <a:rPr lang="en-GB" sz="1600" dirty="0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 ~ </a:t>
              </a:r>
              <a:r>
                <a:rPr lang="en-GB" sz="1600" dirty="0" smtClean="0">
                  <a:solidFill>
                    <a:srgbClr val="FFFFFF"/>
                  </a:solidFill>
                </a:rPr>
                <a:t>10</a:t>
              </a:r>
              <a:r>
                <a:rPr lang="en-GB" sz="1600" baseline="30000" dirty="0" smtClean="0">
                  <a:solidFill>
                    <a:srgbClr val="FFFFFF"/>
                  </a:solidFill>
                </a:rPr>
                <a:t>−15</a:t>
              </a:r>
              <a:r>
                <a:rPr lang="en-GB" sz="1600" dirty="0" smtClean="0">
                  <a:solidFill>
                    <a:srgbClr val="FFFFFF"/>
                  </a:solidFill>
                </a:rPr>
                <a:t> </a:t>
              </a:r>
              <a:r>
                <a:rPr lang="en-GB" sz="1600" dirty="0" err="1" smtClean="0">
                  <a:solidFill>
                    <a:srgbClr val="FFFFFF"/>
                  </a:solidFill>
                </a:rPr>
                <a:t>m</a:t>
              </a:r>
              <a:endParaRPr lang="en-GB" sz="1600" dirty="0">
                <a:solidFill>
                  <a:srgbClr val="FFFFFF"/>
                </a:solidFill>
              </a:endParaRPr>
            </a:p>
          </p:txBody>
        </p:sp>
        <p:sp>
          <p:nvSpPr>
            <p:cNvPr id="63" name="Text Box 171"/>
            <p:cNvSpPr txBox="1">
              <a:spLocks noChangeArrowheads="1"/>
            </p:cNvSpPr>
            <p:nvPr/>
          </p:nvSpPr>
          <p:spPr bwMode="auto">
            <a:xfrm>
              <a:off x="569972" y="5425475"/>
              <a:ext cx="1639828" cy="34073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i="1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L</a:t>
              </a:r>
              <a:r>
                <a:rPr lang="en-GB" sz="1600" baseline="-25000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atomic</a:t>
              </a:r>
              <a:r>
                <a:rPr lang="en-GB" sz="1600" dirty="0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 </a:t>
              </a:r>
              <a:r>
                <a:rPr lang="en-GB" sz="1600" dirty="0" smtClean="0">
                  <a:solidFill>
                    <a:prstClr val="white"/>
                  </a:solidFill>
                </a:rPr>
                <a:t>~ 10</a:t>
              </a:r>
              <a:r>
                <a:rPr lang="en-GB" sz="1600" baseline="30000" dirty="0" smtClean="0">
                  <a:solidFill>
                    <a:prstClr val="white"/>
                  </a:solidFill>
                </a:rPr>
                <a:t>−10</a:t>
              </a:r>
              <a:r>
                <a:rPr lang="en-GB" sz="1600" dirty="0" smtClean="0">
                  <a:solidFill>
                    <a:prstClr val="white"/>
                  </a:solidFill>
                </a:rPr>
                <a:t> </a:t>
              </a:r>
              <a:r>
                <a:rPr lang="en-GB" sz="1600" dirty="0" err="1" smtClean="0">
                  <a:solidFill>
                    <a:prstClr val="white"/>
                  </a:solidFill>
                </a:rPr>
                <a:t>m</a:t>
              </a:r>
              <a:endParaRPr lang="en-GB" sz="1600" dirty="0">
                <a:solidFill>
                  <a:prstClr val="white"/>
                </a:solidFill>
              </a:endParaRPr>
            </a:p>
          </p:txBody>
        </p:sp>
        <p:sp>
          <p:nvSpPr>
            <p:cNvPr id="64" name="Text Box 171"/>
            <p:cNvSpPr txBox="1">
              <a:spLocks noChangeArrowheads="1"/>
            </p:cNvSpPr>
            <p:nvPr/>
          </p:nvSpPr>
          <p:spPr bwMode="auto">
            <a:xfrm>
              <a:off x="653529" y="2925623"/>
              <a:ext cx="1556271" cy="34073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i="1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L</a:t>
              </a:r>
              <a:r>
                <a:rPr lang="en-GB" sz="1600" baseline="-25000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weak</a:t>
              </a:r>
              <a:r>
                <a:rPr lang="en-GB" sz="1600" dirty="0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 ~ </a:t>
              </a:r>
              <a:r>
                <a:rPr lang="en-GB" sz="1600" dirty="0" smtClean="0">
                  <a:solidFill>
                    <a:srgbClr val="FFFFFF"/>
                  </a:solidFill>
                </a:rPr>
                <a:t>10</a:t>
              </a:r>
              <a:r>
                <a:rPr lang="en-GB" sz="1600" baseline="30000" dirty="0" smtClean="0">
                  <a:solidFill>
                    <a:srgbClr val="FFFFFF"/>
                  </a:solidFill>
                </a:rPr>
                <a:t>−18</a:t>
              </a:r>
              <a:r>
                <a:rPr lang="en-GB" sz="1600" dirty="0" smtClean="0">
                  <a:solidFill>
                    <a:srgbClr val="FFFFFF"/>
                  </a:solidFill>
                </a:rPr>
                <a:t> </a:t>
              </a:r>
              <a:r>
                <a:rPr lang="en-GB" sz="1600" dirty="0" err="1" smtClean="0">
                  <a:solidFill>
                    <a:srgbClr val="FFFFFF"/>
                  </a:solidFill>
                </a:rPr>
                <a:t>m</a:t>
              </a:r>
              <a:endParaRPr lang="en-GB" sz="1600" dirty="0">
                <a:solidFill>
                  <a:srgbClr val="FFFFFF"/>
                </a:solidFill>
              </a:endParaRPr>
            </a:p>
          </p:txBody>
        </p:sp>
        <p:sp>
          <p:nvSpPr>
            <p:cNvPr id="65" name="Text Box 171"/>
            <p:cNvSpPr txBox="1">
              <a:spLocks noChangeArrowheads="1"/>
            </p:cNvSpPr>
            <p:nvPr/>
          </p:nvSpPr>
          <p:spPr bwMode="auto">
            <a:xfrm>
              <a:off x="341746" y="1183968"/>
              <a:ext cx="1868054" cy="34073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pPr algn="r"/>
              <a:r>
                <a:rPr lang="en-GB" sz="1600" i="1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L</a:t>
              </a:r>
              <a:r>
                <a:rPr lang="en-GB" sz="1600" baseline="-25000" dirty="0" err="1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gravitation</a:t>
              </a:r>
              <a:r>
                <a:rPr lang="en-GB" sz="1600" dirty="0" smtClean="0">
                  <a:solidFill>
                    <a:prstClr val="black">
                      <a:lumMod val="50000"/>
                      <a:lumOff val="50000"/>
                    </a:prstClr>
                  </a:solidFill>
                </a:rPr>
                <a:t> ~ </a:t>
              </a:r>
              <a:r>
                <a:rPr lang="en-GB" sz="1600" dirty="0" smtClean="0">
                  <a:solidFill>
                    <a:srgbClr val="FFFFFF"/>
                  </a:solidFill>
                </a:rPr>
                <a:t>10</a:t>
              </a:r>
              <a:r>
                <a:rPr lang="en-GB" sz="1600" baseline="30000" dirty="0" smtClean="0">
                  <a:solidFill>
                    <a:srgbClr val="FFFFFF"/>
                  </a:solidFill>
                </a:rPr>
                <a:t>−35</a:t>
              </a:r>
              <a:r>
                <a:rPr lang="en-GB" sz="1600" dirty="0" smtClean="0">
                  <a:solidFill>
                    <a:srgbClr val="FFFFFF"/>
                  </a:solidFill>
                </a:rPr>
                <a:t> </a:t>
              </a:r>
              <a:r>
                <a:rPr lang="en-GB" sz="1600" dirty="0" err="1" smtClean="0">
                  <a:solidFill>
                    <a:srgbClr val="FFFFFF"/>
                  </a:solidFill>
                </a:rPr>
                <a:t>m</a:t>
              </a:r>
              <a:endParaRPr lang="en-GB" sz="1600" dirty="0">
                <a:solidFill>
                  <a:srgbClr val="FFFFFF"/>
                </a:solidFill>
              </a:endParaRPr>
            </a:p>
          </p:txBody>
        </p:sp>
      </p:grpSp>
      <p:sp>
        <p:nvSpPr>
          <p:cNvPr id="66" name="Text Box 201"/>
          <p:cNvSpPr txBox="1">
            <a:spLocks noChangeArrowheads="1"/>
          </p:cNvSpPr>
          <p:nvPr/>
        </p:nvSpPr>
        <p:spPr bwMode="auto">
          <a:xfrm>
            <a:off x="5471556" y="5922684"/>
            <a:ext cx="295872" cy="340735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none" lIns="90000" tIns="46800" rIns="90000" bIns="46800">
            <a:prstTxWarp prst="textNoShape">
              <a:avLst/>
            </a:prstTxWarp>
            <a:spAutoFit/>
          </a:bodyPr>
          <a:lstStyle/>
          <a:p>
            <a:pPr algn="r"/>
            <a:r>
              <a:rPr lang="en-GB" sz="1600" dirty="0" smtClean="0">
                <a:solidFill>
                  <a:srgbClr val="000000"/>
                </a:solidFill>
              </a:rPr>
              <a:t>0</a:t>
            </a:r>
            <a:endParaRPr lang="en-GB" sz="1600" dirty="0">
              <a:solidFill>
                <a:srgbClr val="000000"/>
              </a:solidFill>
            </a:endParaRPr>
          </a:p>
        </p:txBody>
      </p:sp>
      <p:sp>
        <p:nvSpPr>
          <p:cNvPr id="67" name="Text Box 204"/>
          <p:cNvSpPr txBox="1">
            <a:spLocks noChangeArrowheads="1"/>
          </p:cNvSpPr>
          <p:nvPr/>
        </p:nvSpPr>
        <p:spPr bwMode="auto">
          <a:xfrm>
            <a:off x="6148002" y="5897421"/>
            <a:ext cx="482822" cy="340735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none" lIns="90000" tIns="46800" rIns="90000" bIns="46800">
            <a:prstTxWarp prst="textNoShape">
              <a:avLst/>
            </a:prstTxWarp>
            <a:spAutoFit/>
          </a:bodyPr>
          <a:lstStyle/>
          <a:p>
            <a:r>
              <a:rPr lang="en-GB" sz="1600" dirty="0" err="1" smtClean="0">
                <a:solidFill>
                  <a:srgbClr val="000000"/>
                </a:solidFill>
                <a:latin typeface="Symbol" charset="2"/>
                <a:cs typeface="Symbol" charset="2"/>
                <a:sym typeface="Symbol" charset="2"/>
              </a:rPr>
              <a:t>g</a:t>
            </a:r>
            <a:r>
              <a:rPr lang="en-GB" sz="1600" dirty="0" smtClean="0">
                <a:solidFill>
                  <a:srgbClr val="000000"/>
                </a:solidFill>
                <a:latin typeface="Symbol" charset="2"/>
                <a:cs typeface="Symbol" charset="2"/>
                <a:sym typeface="Symbol" charset="2"/>
              </a:rPr>
              <a:t>, </a:t>
            </a:r>
            <a:r>
              <a:rPr lang="en-GB" sz="1600" dirty="0" err="1" smtClean="0">
                <a:solidFill>
                  <a:srgbClr val="000000"/>
                </a:solidFill>
                <a:latin typeface="Aial"/>
                <a:cs typeface="Aial"/>
                <a:sym typeface="Symbol" charset="2"/>
              </a:rPr>
              <a:t>g</a:t>
            </a:r>
            <a:endParaRPr lang="en-GB" sz="1600" dirty="0">
              <a:solidFill>
                <a:srgbClr val="000000"/>
              </a:solidFill>
              <a:latin typeface="Aial"/>
              <a:cs typeface="Aial"/>
              <a:sym typeface="Symbol" charset="2"/>
            </a:endParaRPr>
          </a:p>
        </p:txBody>
      </p:sp>
      <p:grpSp>
        <p:nvGrpSpPr>
          <p:cNvPr id="68" name="Group 67"/>
          <p:cNvGrpSpPr/>
          <p:nvPr/>
        </p:nvGrpSpPr>
        <p:grpSpPr>
          <a:xfrm>
            <a:off x="814002" y="764704"/>
            <a:ext cx="1011013" cy="4779076"/>
            <a:chOff x="457200" y="838200"/>
            <a:chExt cx="1011013" cy="4779076"/>
          </a:xfrm>
        </p:grpSpPr>
        <p:sp>
          <p:nvSpPr>
            <p:cNvPr id="69" name="TextBox 68"/>
            <p:cNvSpPr txBox="1"/>
            <p:nvPr/>
          </p:nvSpPr>
          <p:spPr>
            <a:xfrm>
              <a:off x="457200" y="5278722"/>
              <a:ext cx="8178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2">
                      <a:lumMod val="75000"/>
                      <a:lumOff val="2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~ </a:t>
              </a:r>
              <a:r>
                <a:rPr lang="en-GB" sz="1600" i="1" dirty="0" smtClean="0">
                  <a:solidFill>
                    <a:schemeClr val="tx2">
                      <a:lumMod val="75000"/>
                      <a:lumOff val="2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1900</a:t>
              </a:r>
            </a:p>
          </p:txBody>
        </p:sp>
        <p:sp>
          <p:nvSpPr>
            <p:cNvPr id="70" name="TextBox 69"/>
            <p:cNvSpPr txBox="1"/>
            <p:nvPr/>
          </p:nvSpPr>
          <p:spPr>
            <a:xfrm>
              <a:off x="457200" y="3494438"/>
              <a:ext cx="8178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2">
                      <a:lumMod val="75000"/>
                      <a:lumOff val="2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~ </a:t>
              </a:r>
              <a:r>
                <a:rPr lang="en-GB" sz="1600" i="1" dirty="0" smtClean="0">
                  <a:solidFill>
                    <a:schemeClr val="tx2">
                      <a:lumMod val="75000"/>
                      <a:lumOff val="2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1970</a:t>
              </a:r>
            </a:p>
          </p:txBody>
        </p:sp>
        <p:sp>
          <p:nvSpPr>
            <p:cNvPr id="71" name="TextBox 70"/>
            <p:cNvSpPr txBox="1"/>
            <p:nvPr/>
          </p:nvSpPr>
          <p:spPr>
            <a:xfrm>
              <a:off x="457200" y="2590800"/>
              <a:ext cx="8178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2">
                      <a:lumMod val="75000"/>
                      <a:lumOff val="2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~ </a:t>
              </a:r>
              <a:r>
                <a:rPr lang="en-GB" sz="1600" i="1" dirty="0" smtClean="0">
                  <a:solidFill>
                    <a:schemeClr val="tx2">
                      <a:lumMod val="75000"/>
                      <a:lumOff val="2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2010</a:t>
              </a:r>
            </a:p>
          </p:txBody>
        </p:sp>
        <p:sp>
          <p:nvSpPr>
            <p:cNvPr id="72" name="TextBox 71"/>
            <p:cNvSpPr txBox="1"/>
            <p:nvPr/>
          </p:nvSpPr>
          <p:spPr>
            <a:xfrm>
              <a:off x="457200" y="838200"/>
              <a:ext cx="1011013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i="1" dirty="0" smtClean="0">
                  <a:solidFill>
                    <a:schemeClr val="tx2">
                      <a:lumMod val="75000"/>
                      <a:lumOff val="2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Year when energy reached in labs</a:t>
              </a:r>
            </a:p>
          </p:txBody>
        </p:sp>
      </p:grpSp>
      <p:sp>
        <p:nvSpPr>
          <p:cNvPr id="77" name="Text Box 147"/>
          <p:cNvSpPr txBox="1">
            <a:spLocks noChangeArrowheads="1"/>
          </p:cNvSpPr>
          <p:nvPr/>
        </p:nvSpPr>
        <p:spPr bwMode="auto">
          <a:xfrm>
            <a:off x="6790028" y="2039467"/>
            <a:ext cx="1079702" cy="309958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none" lIns="90000" tIns="46800" rIns="90000" bIns="46800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solidFill>
                  <a:srgbClr val="D00209"/>
                </a:solidFill>
              </a:rPr>
              <a:t>LHC reach</a:t>
            </a:r>
          </a:p>
        </p:txBody>
      </p:sp>
      <p:sp>
        <p:nvSpPr>
          <p:cNvPr id="78" name="Line 162"/>
          <p:cNvSpPr>
            <a:spLocks noChangeShapeType="1"/>
          </p:cNvSpPr>
          <p:nvPr/>
        </p:nvSpPr>
        <p:spPr bwMode="auto">
          <a:xfrm>
            <a:off x="5250153" y="2696692"/>
            <a:ext cx="72072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lIns="90000" tIns="46800" rIns="90000" bIns="46800" anchor="ctr">
            <a:prstTxWarp prst="textNoShape">
              <a:avLst/>
            </a:prstTxWarp>
            <a:spAutoFit/>
          </a:bodyPr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79" name="Line 163"/>
          <p:cNvSpPr>
            <a:spLocks noChangeShapeType="1"/>
          </p:cNvSpPr>
          <p:nvPr/>
        </p:nvSpPr>
        <p:spPr bwMode="auto">
          <a:xfrm>
            <a:off x="5250153" y="2471267"/>
            <a:ext cx="72072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lIns="90000" tIns="46800" rIns="90000" bIns="46800" anchor="ctr">
            <a:prstTxWarp prst="textNoShape">
              <a:avLst/>
            </a:prstTxWarp>
            <a:spAutoFit/>
          </a:bodyPr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80" name="Text Box 175"/>
          <p:cNvSpPr txBox="1">
            <a:spLocks noChangeArrowheads="1"/>
          </p:cNvSpPr>
          <p:nvPr/>
        </p:nvSpPr>
        <p:spPr bwMode="auto">
          <a:xfrm>
            <a:off x="4483391" y="2496667"/>
            <a:ext cx="722313" cy="336550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none" lIns="90000" tIns="46800" rIns="90000" bIns="46800">
            <a:prstTxWarp prst="textNoShape">
              <a:avLst/>
            </a:prstTxWarp>
            <a:spAutoFit/>
          </a:bodyPr>
          <a:lstStyle/>
          <a:p>
            <a:pPr algn="r"/>
            <a:r>
              <a:rPr lang="en-GB" sz="1600">
                <a:solidFill>
                  <a:srgbClr val="000000"/>
                </a:solidFill>
              </a:rPr>
              <a:t>1 TeV</a:t>
            </a:r>
          </a:p>
        </p:txBody>
      </p:sp>
      <p:sp>
        <p:nvSpPr>
          <p:cNvPr id="81" name="Text Box 176"/>
          <p:cNvSpPr txBox="1">
            <a:spLocks noChangeArrowheads="1"/>
          </p:cNvSpPr>
          <p:nvPr/>
        </p:nvSpPr>
        <p:spPr bwMode="auto">
          <a:xfrm>
            <a:off x="4372266" y="2291879"/>
            <a:ext cx="835025" cy="336550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none" lIns="90000" tIns="46800" rIns="90000" bIns="46800">
            <a:prstTxWarp prst="textNoShape">
              <a:avLst/>
            </a:prstTxWarp>
            <a:spAutoFit/>
          </a:bodyPr>
          <a:lstStyle/>
          <a:p>
            <a:pPr algn="r"/>
            <a:r>
              <a:rPr lang="en-GB" sz="1600" dirty="0">
                <a:solidFill>
                  <a:srgbClr val="000000"/>
                </a:solidFill>
              </a:rPr>
              <a:t>10 TeV</a:t>
            </a:r>
          </a:p>
        </p:txBody>
      </p:sp>
      <p:sp>
        <p:nvSpPr>
          <p:cNvPr id="82" name="Text Box 177"/>
          <p:cNvSpPr txBox="1">
            <a:spLocks noChangeArrowheads="1"/>
          </p:cNvSpPr>
          <p:nvPr/>
        </p:nvSpPr>
        <p:spPr bwMode="auto">
          <a:xfrm>
            <a:off x="6150266" y="2742729"/>
            <a:ext cx="1814513" cy="341313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none" lIns="90000" tIns="46800" rIns="90000" bIns="46800">
            <a:prstTxWarp prst="textNoShape">
              <a:avLst/>
            </a:prstTxWarp>
            <a:spAutoFit/>
          </a:bodyPr>
          <a:lstStyle/>
          <a:p>
            <a:r>
              <a:rPr lang="en-GB" sz="1600" i="1" dirty="0" err="1">
                <a:solidFill>
                  <a:srgbClr val="BC010C"/>
                </a:solidFill>
              </a:rPr>
              <a:t>t</a:t>
            </a:r>
            <a:r>
              <a:rPr lang="en-GB" sz="1600" dirty="0">
                <a:solidFill>
                  <a:srgbClr val="BC010C"/>
                </a:solidFill>
              </a:rPr>
              <a:t>, </a:t>
            </a:r>
            <a:r>
              <a:rPr lang="en-GB" sz="1600" i="1" dirty="0">
                <a:solidFill>
                  <a:srgbClr val="BC010C"/>
                </a:solidFill>
              </a:rPr>
              <a:t>Z</a:t>
            </a:r>
            <a:r>
              <a:rPr lang="en-GB" sz="1600" dirty="0">
                <a:solidFill>
                  <a:srgbClr val="BC010C"/>
                </a:solidFill>
              </a:rPr>
              <a:t>, </a:t>
            </a:r>
            <a:r>
              <a:rPr lang="en-GB" sz="1600" i="1" dirty="0">
                <a:solidFill>
                  <a:srgbClr val="BC010C"/>
                </a:solidFill>
              </a:rPr>
              <a:t>W</a:t>
            </a:r>
            <a:r>
              <a:rPr lang="en-GB" sz="1600" dirty="0">
                <a:solidFill>
                  <a:srgbClr val="BC010C"/>
                </a:solidFill>
              </a:rPr>
              <a:t>, </a:t>
            </a:r>
            <a:r>
              <a:rPr lang="en-GB" sz="1600" i="1" dirty="0">
                <a:solidFill>
                  <a:srgbClr val="BC010C"/>
                </a:solidFill>
              </a:rPr>
              <a:t>H</a:t>
            </a:r>
            <a:r>
              <a:rPr lang="en-GB" sz="1600" dirty="0">
                <a:solidFill>
                  <a:srgbClr val="BC010C"/>
                </a:solidFill>
              </a:rPr>
              <a:t>, </a:t>
            </a:r>
            <a:r>
              <a:rPr lang="en-GB" sz="1600" dirty="0" smtClean="0">
                <a:solidFill>
                  <a:srgbClr val="BC010C"/>
                </a:solidFill>
              </a:rPr>
              <a:t>EWSB</a:t>
            </a:r>
            <a:endParaRPr lang="en-GB" sz="1600" i="1" dirty="0">
              <a:solidFill>
                <a:srgbClr val="BC010C"/>
              </a:solidFill>
            </a:endParaRPr>
          </a:p>
        </p:txBody>
      </p:sp>
      <p:sp>
        <p:nvSpPr>
          <p:cNvPr id="83" name="Text Box 178"/>
          <p:cNvSpPr txBox="1">
            <a:spLocks noChangeArrowheads="1"/>
          </p:cNvSpPr>
          <p:nvPr/>
        </p:nvSpPr>
        <p:spPr bwMode="auto">
          <a:xfrm>
            <a:off x="6150266" y="2964979"/>
            <a:ext cx="1079500" cy="341313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none" lIns="90000" tIns="46800" rIns="90000" bIns="46800">
            <a:prstTxWarp prst="textNoShape">
              <a:avLst/>
            </a:prstTxWarp>
            <a:spAutoFit/>
          </a:bodyPr>
          <a:lstStyle/>
          <a:p>
            <a:r>
              <a:rPr lang="en-GB" sz="1600" i="1" dirty="0" err="1" smtClean="0">
                <a:solidFill>
                  <a:srgbClr val="BC010C"/>
                </a:solidFill>
                <a:sym typeface="Symbol" charset="2"/>
              </a:rPr>
              <a:t>ψ</a:t>
            </a:r>
            <a:r>
              <a:rPr lang="en-GB" sz="1600" dirty="0" smtClean="0">
                <a:solidFill>
                  <a:srgbClr val="BC010C"/>
                </a:solidFill>
                <a:sym typeface="Symbol" charset="2"/>
              </a:rPr>
              <a:t>, </a:t>
            </a:r>
            <a:r>
              <a:rPr lang="en-GB" sz="1600" i="1" dirty="0" err="1" smtClean="0">
                <a:solidFill>
                  <a:srgbClr val="BC010C"/>
                </a:solidFill>
                <a:sym typeface="Symbol" charset="2"/>
              </a:rPr>
              <a:t>b</a:t>
            </a:r>
            <a:r>
              <a:rPr lang="en-GB" sz="1600" dirty="0" smtClean="0">
                <a:solidFill>
                  <a:srgbClr val="BC010C"/>
                </a:solidFill>
                <a:sym typeface="Symbol" charset="2"/>
              </a:rPr>
              <a:t>, </a:t>
            </a:r>
            <a:r>
              <a:rPr lang="en-GB" sz="1600" i="1" dirty="0" err="1" smtClean="0">
                <a:solidFill>
                  <a:srgbClr val="BC010C"/>
                </a:solidFill>
                <a:latin typeface="Symbol" charset="2"/>
                <a:cs typeface="Symbol" charset="2"/>
                <a:sym typeface="Symbol" charset="2"/>
              </a:rPr>
              <a:t>Υ</a:t>
            </a:r>
            <a:r>
              <a:rPr lang="en-GB" sz="1600" i="1" dirty="0" smtClean="0">
                <a:solidFill>
                  <a:srgbClr val="BC010C"/>
                </a:solidFill>
                <a:sym typeface="Symbol" charset="2"/>
              </a:rPr>
              <a:t>, </a:t>
            </a:r>
            <a:r>
              <a:rPr lang="en-GB" sz="1600" i="1" dirty="0">
                <a:solidFill>
                  <a:srgbClr val="BC010C"/>
                </a:solidFill>
                <a:sym typeface="Symbol" charset="2"/>
              </a:rPr>
              <a:t>B</a:t>
            </a:r>
            <a:endParaRPr lang="en-GB" sz="1600" dirty="0">
              <a:solidFill>
                <a:srgbClr val="BC010C"/>
              </a:solidFill>
              <a:sym typeface="Symbol" charset="2"/>
            </a:endParaRPr>
          </a:p>
        </p:txBody>
      </p:sp>
      <p:sp>
        <p:nvSpPr>
          <p:cNvPr id="84" name="Text Box 184"/>
          <p:cNvSpPr txBox="1">
            <a:spLocks noChangeArrowheads="1"/>
          </p:cNvSpPr>
          <p:nvPr/>
        </p:nvSpPr>
        <p:spPr bwMode="auto">
          <a:xfrm>
            <a:off x="6155029" y="2414117"/>
            <a:ext cx="1935163" cy="303213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lIns="90000" tIns="46800" rIns="90000" bIns="46800">
            <a:prstTxWarp prst="textNoShape">
              <a:avLst/>
            </a:prstTxWarp>
            <a:spAutoFit/>
          </a:bodyPr>
          <a:lstStyle/>
          <a:p>
            <a:pPr>
              <a:lnSpc>
                <a:spcPct val="85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GB" sz="1600" dirty="0">
                <a:solidFill>
                  <a:srgbClr val="BC010C"/>
                </a:solidFill>
              </a:rPr>
              <a:t>New Physics ? </a:t>
            </a:r>
          </a:p>
        </p:txBody>
      </p:sp>
      <p:sp>
        <p:nvSpPr>
          <p:cNvPr id="85" name="AutoShape 185"/>
          <p:cNvSpPr>
            <a:spLocks/>
          </p:cNvSpPr>
          <p:nvPr/>
        </p:nvSpPr>
        <p:spPr bwMode="auto">
          <a:xfrm>
            <a:off x="6102641" y="2363317"/>
            <a:ext cx="88900" cy="404813"/>
          </a:xfrm>
          <a:prstGeom prst="rightBrace">
            <a:avLst>
              <a:gd name="adj1" fmla="val 37946"/>
              <a:gd name="adj2" fmla="val 50000"/>
            </a:avLst>
          </a:prstGeom>
          <a:noFill/>
          <a:ln w="3175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lIns="90000" tIns="46800" rIns="90000" bIns="46800" anchor="ctr">
            <a:prstTxWarp prst="textNoShape">
              <a:avLst/>
            </a:prstTxWarp>
            <a:spAutoFit/>
          </a:bodyPr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86" name="TextBox 85"/>
          <p:cNvSpPr txBox="1"/>
          <p:nvPr/>
        </p:nvSpPr>
        <p:spPr>
          <a:xfrm>
            <a:off x="7914659" y="2479973"/>
            <a:ext cx="104982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>
                <a:solidFill>
                  <a:srgbClr val="D00209"/>
                </a:solidFill>
              </a:rPr>
              <a:t>…probing </a:t>
            </a:r>
            <a:r>
              <a:rPr lang="en-GB" sz="1050" dirty="0" err="1" smtClean="0">
                <a:solidFill>
                  <a:srgbClr val="D00209"/>
                </a:solidFill>
              </a:rPr>
              <a:t>attometre</a:t>
            </a:r>
            <a:r>
              <a:rPr lang="en-GB" sz="1050" dirty="0" smtClean="0">
                <a:solidFill>
                  <a:srgbClr val="D00209"/>
                </a:solidFill>
              </a:rPr>
              <a:t> scales</a:t>
            </a:r>
            <a:endParaRPr lang="en-GB" sz="1050" dirty="0">
              <a:solidFill>
                <a:srgbClr val="D00209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  <p:sp>
        <p:nvSpPr>
          <p:cNvPr id="92" name="Rectangle 91"/>
          <p:cNvSpPr/>
          <p:nvPr/>
        </p:nvSpPr>
        <p:spPr>
          <a:xfrm>
            <a:off x="294304" y="312911"/>
            <a:ext cx="86316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1400" i="1" kern="0" dirty="0" smtClean="0">
                <a:latin typeface="Helvetica Light" charset="0"/>
                <a:ea typeface="Helvetica Light" charset="0"/>
                <a:cs typeface="Helvetica Light" charset="0"/>
              </a:rPr>
              <a:t>Scales in particle physics</a:t>
            </a:r>
            <a:endParaRPr lang="en-GB" sz="1400" i="1" kern="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6452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Picture 222"/>
          <p:cNvPicPr>
            <a:picLocks noChangeAspect="1"/>
          </p:cNvPicPr>
          <p:nvPr/>
        </p:nvPicPr>
        <p:blipFill>
          <a:blip r:embed="rId2" cstate="print">
            <a:grayscl/>
            <a:alphaModFix/>
            <a:lum bright="5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Rectangle 10"/>
          <p:cNvSpPr/>
          <p:nvPr/>
        </p:nvSpPr>
        <p:spPr>
          <a:xfrm>
            <a:off x="395536" y="620688"/>
            <a:ext cx="8352928" cy="5802546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97" name="TextBox 96"/>
          <p:cNvSpPr txBox="1"/>
          <p:nvPr/>
        </p:nvSpPr>
        <p:spPr>
          <a:xfrm>
            <a:off x="457200" y="692696"/>
            <a:ext cx="7239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 1 TeV-frequency microscope looks at really, really tiny objects… </a:t>
            </a:r>
          </a:p>
        </p:txBody>
      </p:sp>
      <p:pic>
        <p:nvPicPr>
          <p:cNvPr id="110" name="Picture 109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33400" y="1529380"/>
            <a:ext cx="4724400" cy="4700895"/>
          </a:xfrm>
          <a:prstGeom prst="rect">
            <a:avLst/>
          </a:prstGeom>
          <a:effectLst>
            <a:reflection stA="35000" endPos="68000" dist="12700" dir="5400000" sy="-100000" algn="bl" rotWithShape="0"/>
          </a:effectLst>
        </p:spPr>
      </p:pic>
      <p:sp>
        <p:nvSpPr>
          <p:cNvPr id="113" name="TextBox 112"/>
          <p:cNvSpPr txBox="1"/>
          <p:nvPr/>
        </p:nvSpPr>
        <p:spPr>
          <a:xfrm>
            <a:off x="2045886" y="1130786"/>
            <a:ext cx="16690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" charset="0"/>
                <a:ea typeface="Helvetica" charset="0"/>
                <a:cs typeface="Helvetica" charset="0"/>
              </a:rPr>
              <a:t>Nanoscience</a:t>
            </a:r>
          </a:p>
        </p:txBody>
      </p:sp>
      <p:sp>
        <p:nvSpPr>
          <p:cNvPr id="114" name="TextBox 113"/>
          <p:cNvSpPr txBox="1"/>
          <p:nvPr/>
        </p:nvSpPr>
        <p:spPr>
          <a:xfrm>
            <a:off x="5715000" y="1130786"/>
            <a:ext cx="28194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" charset="0"/>
                <a:ea typeface="Helvetica" charset="0"/>
                <a:cs typeface="Helvetica" charset="0"/>
              </a:rPr>
              <a:t>Particle physics today </a:t>
            </a:r>
          </a:p>
          <a:p>
            <a:pPr algn="ctr"/>
            <a:r>
              <a:rPr lang="en-GB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" charset="0"/>
                <a:ea typeface="Helvetica" charset="0"/>
                <a:cs typeface="Helvetica" charset="0"/>
              </a:rPr>
              <a:t>(</a:t>
            </a:r>
            <a:r>
              <a:rPr lang="en-GB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" charset="0"/>
                <a:ea typeface="Helvetica" charset="0"/>
                <a:cs typeface="Helvetica" charset="0"/>
              </a:rPr>
              <a:t>TeV</a:t>
            </a:r>
            <a:r>
              <a:rPr lang="en-GB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" charset="0"/>
                <a:ea typeface="Helvetica" charset="0"/>
                <a:cs typeface="Helvetica" charset="0"/>
              </a:rPr>
              <a:t> scale)</a:t>
            </a:r>
          </a:p>
        </p:txBody>
      </p:sp>
      <p:pic>
        <p:nvPicPr>
          <p:cNvPr id="116" name="Picture 115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34200" y="3435896"/>
            <a:ext cx="552535" cy="424090"/>
          </a:xfrm>
          <a:prstGeom prst="rect">
            <a:avLst/>
          </a:prstGeom>
        </p:spPr>
      </p:pic>
      <p:sp>
        <p:nvSpPr>
          <p:cNvPr id="117" name="Rectangle 116"/>
          <p:cNvSpPr/>
          <p:nvPr/>
        </p:nvSpPr>
        <p:spPr>
          <a:xfrm>
            <a:off x="6553103" y="3859986"/>
            <a:ext cx="129549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 err="1" smtClean="0">
                <a:solidFill>
                  <a:srgbClr val="7F7F7F"/>
                </a:solidFill>
                <a:latin typeface="Helvetica" charset="0"/>
                <a:ea typeface="Helvetica" charset="0"/>
                <a:cs typeface="Helvetica" charset="0"/>
              </a:rPr>
              <a:t>Siphonaptera</a:t>
            </a:r>
            <a:r>
              <a:rPr lang="en-US" sz="1000" dirty="0" smtClean="0">
                <a:solidFill>
                  <a:srgbClr val="7F7F7F"/>
                </a:solidFill>
                <a:latin typeface="Helvetica" charset="0"/>
                <a:ea typeface="Helvetica" charset="0"/>
                <a:cs typeface="Helvetica" charset="0"/>
              </a:rPr>
              <a:t> (flea)</a:t>
            </a:r>
            <a:endParaRPr lang="en-GB" sz="1000" dirty="0">
              <a:solidFill>
                <a:srgbClr val="7F7F7F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118" name="Rectangle 117"/>
          <p:cNvSpPr/>
          <p:nvPr/>
        </p:nvSpPr>
        <p:spPr>
          <a:xfrm>
            <a:off x="4766309" y="5188496"/>
            <a:ext cx="49149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" charset="0"/>
                <a:ea typeface="Helvetica" charset="0"/>
                <a:cs typeface="Helvetica" charset="0"/>
              </a:rPr>
              <a:t>Earth</a:t>
            </a:r>
            <a:endParaRPr lang="en-GB" sz="1000" dirty="0">
              <a:solidFill>
                <a:schemeClr val="tx1">
                  <a:lumMod val="50000"/>
                  <a:lumOff val="50000"/>
                </a:schemeClr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94304" y="312911"/>
            <a:ext cx="86316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1400" i="1" kern="0" dirty="0" smtClean="0">
                <a:latin typeface="Helvetica Light" charset="0"/>
                <a:ea typeface="Helvetica Light" charset="0"/>
                <a:cs typeface="Helvetica Light" charset="0"/>
              </a:rPr>
              <a:t>Scales in particle physics</a:t>
            </a:r>
            <a:endParaRPr lang="en-GB" sz="1400" i="1" kern="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3471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22"/>
          <p:cNvPicPr>
            <a:picLocks noChangeAspect="1"/>
          </p:cNvPicPr>
          <p:nvPr/>
        </p:nvPicPr>
        <p:blipFill>
          <a:blip r:embed="rId4">
            <a:grayscl/>
            <a:alphaModFix amt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10"/>
          <p:cNvSpPr>
            <a:spLocks noChangeArrowheads="1"/>
          </p:cNvSpPr>
          <p:nvPr/>
        </p:nvSpPr>
        <p:spPr bwMode="auto">
          <a:xfrm>
            <a:off x="0" y="1447800"/>
            <a:ext cx="9144000" cy="4953000"/>
          </a:xfrm>
          <a:prstGeom prst="rect">
            <a:avLst/>
          </a:prstGeom>
          <a:solidFill>
            <a:srgbClr val="FFFFFF"/>
          </a:solidFill>
          <a:ln w="317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square" lIns="90000" tIns="46800" rIns="90000" bIns="46800"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04800" y="1644651"/>
            <a:ext cx="8839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A problem: local gauge symmetry requires </a:t>
            </a:r>
            <a:r>
              <a:rPr lang="en-US" sz="1600" dirty="0" err="1" smtClean="0">
                <a:solidFill>
                  <a:srgbClr val="BC010C"/>
                </a:solidFill>
                <a:latin typeface="Helvetica" charset="0"/>
                <a:ea typeface="Helvetica" charset="0"/>
                <a:cs typeface="Helvetica" charset="0"/>
              </a:rPr>
              <a:t>massless</a:t>
            </a:r>
            <a:r>
              <a:rPr lang="en-US" sz="1600" dirty="0" smtClean="0">
                <a:solidFill>
                  <a:srgbClr val="BC010C"/>
                </a:solidFill>
                <a:latin typeface="Helvetica" charset="0"/>
                <a:ea typeface="Helvetica" charset="0"/>
                <a:cs typeface="Helvetica" charset="0"/>
              </a:rPr>
              <a:t> spin-1 “gauge” (=force) boson</a:t>
            </a:r>
          </a:p>
          <a:p>
            <a:pPr>
              <a:spcBef>
                <a:spcPts val="1800"/>
              </a:spcBef>
            </a:pP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This has been well verified for QED, with a </a:t>
            </a:r>
            <a:r>
              <a:rPr lang="en-US" sz="1600" dirty="0" err="1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massless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photon </a:t>
            </a:r>
            <a:r>
              <a:rPr lang="en-US" sz="1400" dirty="0" smtClean="0">
                <a:solidFill>
                  <a:prstClr val="black">
                    <a:lumMod val="65000"/>
                    <a:lumOff val="3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(= infinite range)</a:t>
            </a:r>
            <a:endParaRPr lang="en-US" sz="1600" dirty="0" smtClean="0">
              <a:solidFill>
                <a:prstClr val="black">
                  <a:lumMod val="65000"/>
                  <a:lumOff val="35000"/>
                </a:prstClr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>
              <a:spcBef>
                <a:spcPts val="1800"/>
              </a:spcBef>
            </a:pP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However, the </a:t>
            </a:r>
            <a:r>
              <a:rPr lang="en-US" sz="1600" i="1" dirty="0" smtClean="0">
                <a:solidFill>
                  <a:srgbClr val="BC010C"/>
                </a:solidFill>
                <a:latin typeface="Helvetica" charset="0"/>
                <a:ea typeface="Helvetica" charset="0"/>
                <a:cs typeface="Helvetica" charset="0"/>
              </a:rPr>
              <a:t>W</a:t>
            </a:r>
            <a:r>
              <a:rPr lang="en-US" sz="1600" dirty="0" smtClean="0">
                <a:solidFill>
                  <a:srgbClr val="BC010C"/>
                </a:solidFill>
                <a:latin typeface="Helvetica" charset="0"/>
                <a:ea typeface="Helvetica" charset="0"/>
                <a:cs typeface="Helvetica" charset="0"/>
              </a:rPr>
              <a:t>, </a:t>
            </a:r>
            <a:r>
              <a:rPr lang="en-US" sz="1600" i="1" dirty="0" smtClean="0">
                <a:solidFill>
                  <a:srgbClr val="BC010C"/>
                </a:solidFill>
                <a:latin typeface="Helvetica" charset="0"/>
                <a:ea typeface="Helvetica" charset="0"/>
                <a:cs typeface="Helvetica" charset="0"/>
              </a:rPr>
              <a:t>Z</a:t>
            </a:r>
            <a:r>
              <a:rPr lang="en-US" sz="1600" dirty="0" smtClean="0">
                <a:solidFill>
                  <a:srgbClr val="BC010C"/>
                </a:solidFill>
                <a:latin typeface="Helvetica" charset="0"/>
                <a:ea typeface="Helvetica" charset="0"/>
                <a:cs typeface="Helvetica" charset="0"/>
              </a:rPr>
              <a:t> bosons are massive </a:t>
            </a:r>
            <a:r>
              <a:rPr lang="en-US" sz="1400" dirty="0" smtClean="0">
                <a:solidFill>
                  <a:srgbClr val="595959"/>
                </a:solidFill>
                <a:latin typeface="Helvetica Light" charset="0"/>
                <a:ea typeface="Helvetica Light" charset="0"/>
                <a:cs typeface="Helvetica Light" charset="0"/>
              </a:rPr>
              <a:t>(</a:t>
            </a:r>
            <a:r>
              <a:rPr lang="en-US" sz="1400" dirty="0" smtClean="0">
                <a:solidFill>
                  <a:srgbClr val="595959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400" dirty="0" smtClean="0">
                <a:solidFill>
                  <a:srgbClr val="595959"/>
                </a:solidFill>
                <a:latin typeface="Helvetica Light" charset="0"/>
                <a:ea typeface="Helvetica Light" charset="0"/>
                <a:cs typeface="Helvetica Light" charset="0"/>
              </a:rPr>
              <a:t> finite range ~10</a:t>
            </a:r>
            <a:r>
              <a:rPr lang="en-US" sz="1400" baseline="30000" dirty="0" smtClean="0">
                <a:solidFill>
                  <a:srgbClr val="595959"/>
                </a:solidFill>
                <a:latin typeface="Helvetica Light" charset="0"/>
                <a:ea typeface="Helvetica Light" charset="0"/>
                <a:cs typeface="Helvetica Light" charset="0"/>
              </a:rPr>
              <a:t>−15</a:t>
            </a:r>
            <a:r>
              <a:rPr lang="en-US" sz="1400" dirty="0" smtClean="0">
                <a:solidFill>
                  <a:srgbClr val="595959"/>
                </a:solidFill>
                <a:latin typeface="Helvetica Light" charset="0"/>
                <a:ea typeface="Helvetica Light" charset="0"/>
                <a:cs typeface="Helvetica Light" charset="0"/>
              </a:rPr>
              <a:t> cm of weak interaction)</a:t>
            </a:r>
            <a:endParaRPr lang="en-US" sz="1600" dirty="0" smtClean="0">
              <a:solidFill>
                <a:srgbClr val="595959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0" y="5301208"/>
            <a:ext cx="9144000" cy="638576"/>
          </a:xfrm>
          <a:prstGeom prst="rect">
            <a:avLst/>
          </a:prstGeom>
          <a:solidFill>
            <a:srgbClr val="CCFF00"/>
          </a:solidFill>
        </p:spPr>
        <p:txBody>
          <a:bodyPr wrap="square" tIns="140400" bIns="187200">
            <a:spAutoFit/>
          </a:bodyPr>
          <a:lstStyle/>
          <a:p>
            <a:pPr algn="ctr">
              <a:spcBef>
                <a:spcPts val="1800"/>
              </a:spcBef>
            </a:pPr>
            <a:r>
              <a:rPr lang="en-US" sz="1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This is known as the  </a:t>
            </a:r>
            <a:r>
              <a:rPr lang="en-US" sz="2000" dirty="0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“</a:t>
            </a:r>
            <a:r>
              <a:rPr lang="en-US" sz="2000" dirty="0" err="1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Brout</a:t>
            </a:r>
            <a:r>
              <a:rPr lang="en-US" sz="2000" dirty="0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-</a:t>
            </a:r>
            <a:r>
              <a:rPr lang="en-US" sz="2000" dirty="0" err="1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Englert</a:t>
            </a:r>
            <a:r>
              <a:rPr lang="en-US" sz="2000" dirty="0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-Higgs </a:t>
            </a:r>
            <a:r>
              <a:rPr lang="en-US" sz="2000" dirty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(BEH) </a:t>
            </a:r>
            <a:r>
              <a:rPr lang="en-US" sz="2000" dirty="0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mechanism”</a:t>
            </a:r>
            <a:endParaRPr lang="en-US" sz="2400" dirty="0" smtClean="0">
              <a:solidFill>
                <a:srgbClr val="BC010C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304800" y="4480560"/>
            <a:ext cx="85344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</a:pPr>
            <a:r>
              <a:rPr lang="en-US" sz="1600" i="1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Symbol" charset="2"/>
                <a:ea typeface="Symbol" charset="2"/>
                <a:cs typeface="Symbol" charset="2"/>
              </a:rPr>
              <a:t>f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is a complex doublet field with non-zero vacuum expectation value.                                                Three </a:t>
            </a:r>
            <a:r>
              <a:rPr lang="en-US" sz="1600" dirty="0" err="1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d.o.fs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become </a:t>
            </a:r>
            <a:r>
              <a:rPr lang="en-US" sz="1600" i="1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Z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, </a:t>
            </a:r>
            <a:r>
              <a:rPr lang="en-US" sz="1600" i="1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W</a:t>
            </a:r>
            <a:r>
              <a:rPr lang="en-US" sz="8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600" baseline="300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±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masses, fourth </a:t>
            </a:r>
            <a:r>
              <a:rPr lang="en-US" sz="1600" dirty="0" err="1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d.o.f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is </a:t>
            </a:r>
            <a:r>
              <a:rPr lang="en-US" sz="1600" b="1" dirty="0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massive scalar Higgs boson </a:t>
            </a:r>
          </a:p>
        </p:txBody>
      </p:sp>
      <p:grpSp>
        <p:nvGrpSpPr>
          <p:cNvPr id="2" name="Group 37"/>
          <p:cNvGrpSpPr/>
          <p:nvPr/>
        </p:nvGrpSpPr>
        <p:grpSpPr>
          <a:xfrm>
            <a:off x="304799" y="3077988"/>
            <a:ext cx="8471343" cy="1281922"/>
            <a:chOff x="304799" y="3169428"/>
            <a:chExt cx="8471343" cy="1281922"/>
          </a:xfrm>
        </p:grpSpPr>
        <p:graphicFrame>
          <p:nvGraphicFramePr>
            <p:cNvPr id="3762180" name="Object 4"/>
            <p:cNvGraphicFramePr>
              <a:graphicFrameLocks noChangeAspect="1"/>
            </p:cNvGraphicFramePr>
            <p:nvPr/>
          </p:nvGraphicFramePr>
          <p:xfrm>
            <a:off x="2082800" y="3927475"/>
            <a:ext cx="3632200" cy="52387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143" name="Equation" r:id="rId5" imgW="2235200" imgH="317500" progId="Equation.DSMT4">
                    <p:embed/>
                  </p:oleObj>
                </mc:Choice>
                <mc:Fallback>
                  <p:oleObj name="Equation" r:id="rId5" imgW="2235200" imgH="31750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082800" y="3927475"/>
                          <a:ext cx="3632200" cy="52387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6" name="Rectangle 35"/>
            <p:cNvSpPr/>
            <p:nvPr/>
          </p:nvSpPr>
          <p:spPr>
            <a:xfrm>
              <a:off x="304799" y="3169428"/>
              <a:ext cx="8471343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spcBef>
                  <a:spcPts val="1800"/>
                </a:spcBef>
              </a:pPr>
              <a:r>
                <a:rPr lang="en-US" sz="1600" dirty="0" smtClean="0">
                  <a:solidFill>
                    <a:prstClr val="black">
                      <a:lumMod val="85000"/>
                      <a:lumOff val="15000"/>
                    </a:prstClr>
                  </a:solidFill>
                  <a:latin typeface="Helvetica Light" charset="0"/>
                  <a:ea typeface="Helvetica Light" charset="0"/>
                  <a:cs typeface="Helvetica Light" charset="0"/>
                </a:rPr>
                <a:t>Only way to break gauge symmetry consistently is to </a:t>
              </a:r>
              <a:r>
                <a:rPr lang="en-US" sz="1600" dirty="0" smtClean="0">
                  <a:solidFill>
                    <a:srgbClr val="BC010C"/>
                  </a:solidFill>
                  <a:latin typeface="Helvetica" charset="0"/>
                  <a:ea typeface="Helvetica" charset="0"/>
                  <a:cs typeface="Helvetica" charset="0"/>
                </a:rPr>
                <a:t>spontaneously break the symmetry of the vacuum </a:t>
              </a:r>
              <a:r>
                <a:rPr lang="en-US" sz="1600" dirty="0" smtClean="0">
                  <a:solidFill>
                    <a:prstClr val="black"/>
                  </a:solidFill>
                  <a:latin typeface="Helvetica Light" charset="0"/>
                  <a:ea typeface="Helvetica Light" charset="0"/>
                  <a:cs typeface="Helvetica Light" charset="0"/>
                </a:rPr>
                <a:t>in the ground state of a potential:</a:t>
              </a: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5867400" y="3940057"/>
            <a:ext cx="29087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[ non-zero vacuum expectation value ]</a:t>
            </a:r>
            <a:endParaRPr lang="en-GB" sz="1200" dirty="0">
              <a:solidFill>
                <a:prstClr val="black">
                  <a:lumMod val="50000"/>
                  <a:lumOff val="50000"/>
                </a:prst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4" name="Text Box 57"/>
          <p:cNvSpPr txBox="1">
            <a:spLocks noChangeArrowheads="1"/>
          </p:cNvSpPr>
          <p:nvPr/>
        </p:nvSpPr>
        <p:spPr bwMode="auto">
          <a:xfrm>
            <a:off x="0" y="568045"/>
            <a:ext cx="9144000" cy="547842"/>
          </a:xfrm>
          <a:prstGeom prst="rect">
            <a:avLst/>
          </a:prstGeom>
          <a:solidFill>
            <a:srgbClr val="FFFFFF">
              <a:alpha val="88000"/>
            </a:srgbClr>
          </a:solidFill>
          <a:ln w="12700">
            <a:noFill/>
            <a:miter lim="800000"/>
            <a:headEnd/>
            <a:tailEnd/>
          </a:ln>
          <a:effectLst/>
        </p:spPr>
        <p:txBody>
          <a:bodyPr tIns="137160" bIns="137160">
            <a:prstTxWarp prst="textNoShape">
              <a:avLst/>
            </a:prstTxWarp>
            <a:spAutoFit/>
          </a:bodyPr>
          <a:lstStyle/>
          <a:p>
            <a:pPr marL="342900" indent="-342900" algn="ctr" defTabSz="914400" fontAlgn="auto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1600" kern="0" dirty="0">
                <a:solidFill>
                  <a:sysClr val="windowText" lastClr="000000"/>
                </a:solidFill>
                <a:latin typeface="Helvetica Light" charset="0"/>
                <a:ea typeface="Helvetica Light" charset="0"/>
                <a:cs typeface="Helvetica Light" charset="0"/>
              </a:rPr>
              <a:t>Elementary particle physics is successfully described by </a:t>
            </a:r>
            <a:r>
              <a:rPr lang="en-GB" sz="1600" b="1" kern="0" dirty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local gauge theories</a:t>
            </a:r>
          </a:p>
        </p:txBody>
      </p:sp>
      <p:sp>
        <p:nvSpPr>
          <p:cNvPr id="15" name="Text Box 58"/>
          <p:cNvSpPr txBox="1">
            <a:spLocks noChangeArrowheads="1"/>
          </p:cNvSpPr>
          <p:nvPr/>
        </p:nvSpPr>
        <p:spPr bwMode="auto">
          <a:xfrm>
            <a:off x="0" y="-27384"/>
            <a:ext cx="9144000" cy="601497"/>
          </a:xfrm>
          <a:prstGeom prst="rect">
            <a:avLst/>
          </a:prstGeom>
          <a:solidFill>
            <a:srgbClr val="FFFFFF">
              <a:alpha val="89000"/>
            </a:srgbClr>
          </a:solidFill>
          <a:ln w="19050">
            <a:noFill/>
            <a:miter lim="800000"/>
            <a:headEnd/>
            <a:tailEnd type="none" w="sm" len="med"/>
          </a:ln>
          <a:effectLst/>
        </p:spPr>
        <p:txBody>
          <a:bodyPr lIns="90000" tIns="108000" rIns="90000" bIns="0" anchor="b" anchorCtr="0">
            <a:prstTxWarp prst="textNoShape">
              <a:avLst/>
            </a:prstTxWarp>
            <a:spAutoFit/>
          </a:bodyPr>
          <a:lstStyle/>
          <a:p>
            <a:pPr algn="ctr" defTabSz="914400"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3200" kern="0" dirty="0" smtClean="0">
                <a:solidFill>
                  <a:srgbClr val="333333"/>
                </a:solidFill>
                <a:latin typeface="Helvetica Light" charset="0"/>
                <a:ea typeface="Helvetica Light" charset="0"/>
                <a:cs typeface="Helvetica Light" charset="0"/>
              </a:rPr>
              <a:t>The Standard Model </a:t>
            </a:r>
            <a:endParaRPr lang="en-GB" sz="3200" kern="0" dirty="0">
              <a:solidFill>
                <a:srgbClr val="333333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942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22"/>
          <p:cNvPicPr>
            <a:picLocks noChangeAspect="1"/>
          </p:cNvPicPr>
          <p:nvPr/>
        </p:nvPicPr>
        <p:blipFill>
          <a:blip r:embed="rId4">
            <a:grayscl/>
            <a:alphaModFix amt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10"/>
          <p:cNvSpPr>
            <a:spLocks noChangeArrowheads="1"/>
          </p:cNvSpPr>
          <p:nvPr/>
        </p:nvSpPr>
        <p:spPr bwMode="auto">
          <a:xfrm>
            <a:off x="0" y="1447800"/>
            <a:ext cx="9144000" cy="4953000"/>
          </a:xfrm>
          <a:prstGeom prst="rect">
            <a:avLst/>
          </a:prstGeom>
          <a:solidFill>
            <a:srgbClr val="FFFFFF"/>
          </a:solidFill>
          <a:ln w="317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square" lIns="90000" tIns="46800" rIns="90000" bIns="46800"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185" name="Picture 14" descr="fig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79775" y="2654300"/>
            <a:ext cx="2808288" cy="1908176"/>
          </a:xfrm>
          <a:prstGeom prst="rect">
            <a:avLst/>
          </a:prstGeom>
          <a:noFill/>
        </p:spPr>
      </p:pic>
      <p:sp>
        <p:nvSpPr>
          <p:cNvPr id="188" name="Rectangle 17"/>
          <p:cNvSpPr>
            <a:spLocks noChangeArrowheads="1"/>
          </p:cNvSpPr>
          <p:nvPr/>
        </p:nvSpPr>
        <p:spPr bwMode="auto">
          <a:xfrm>
            <a:off x="3170237" y="2593975"/>
            <a:ext cx="258763" cy="217488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graphicFrame>
        <p:nvGraphicFramePr>
          <p:cNvPr id="189" name="Object 18"/>
          <p:cNvGraphicFramePr>
            <a:graphicFrameLocks noChangeAspect="1"/>
          </p:cNvGraphicFramePr>
          <p:nvPr/>
        </p:nvGraphicFramePr>
        <p:xfrm>
          <a:off x="3208337" y="2828925"/>
          <a:ext cx="531813" cy="360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852" name="Equation" r:id="rId6" imgW="393700" imgH="266700" progId="Equation.DSMT4">
                  <p:embed/>
                </p:oleObj>
              </mc:Choice>
              <mc:Fallback>
                <p:oleObj name="Equation" r:id="rId6" imgW="393700" imgH="2667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8337" y="2828925"/>
                        <a:ext cx="531813" cy="360363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6" name="Object 15"/>
          <p:cNvGraphicFramePr>
            <a:graphicFrameLocks noChangeAspect="1"/>
          </p:cNvGraphicFramePr>
          <p:nvPr/>
        </p:nvGraphicFramePr>
        <p:xfrm>
          <a:off x="5661025" y="4237038"/>
          <a:ext cx="257175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853" name="Equation" r:id="rId8" imgW="190500" imgH="266700" progId="Equation.DSMT4">
                  <p:embed/>
                </p:oleObj>
              </mc:Choice>
              <mc:Fallback>
                <p:oleObj name="Equation" r:id="rId8" imgW="190500" imgH="2667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61025" y="4237038"/>
                        <a:ext cx="257175" cy="361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0" name="Object 19"/>
          <p:cNvGraphicFramePr>
            <a:graphicFrameLocks noChangeAspect="1"/>
          </p:cNvGraphicFramePr>
          <p:nvPr/>
        </p:nvGraphicFramePr>
        <p:xfrm>
          <a:off x="5334000" y="3497263"/>
          <a:ext cx="701675" cy="327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854" name="Equation" r:id="rId10" imgW="520700" imgH="241300" progId="Equation.DSMT4">
                  <p:embed/>
                </p:oleObj>
              </mc:Choice>
              <mc:Fallback>
                <p:oleObj name="Equation" r:id="rId10" imgW="520700" imgH="2413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0" y="3497263"/>
                        <a:ext cx="701675" cy="327025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4" name="Rectangle 253"/>
          <p:cNvSpPr/>
          <p:nvPr/>
        </p:nvSpPr>
        <p:spPr>
          <a:xfrm>
            <a:off x="5899907" y="4332178"/>
            <a:ext cx="204851" cy="19458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prstClr val="white"/>
              </a:solidFill>
            </a:endParaRPr>
          </a:p>
        </p:txBody>
      </p:sp>
      <p:sp>
        <p:nvSpPr>
          <p:cNvPr id="199" name="Rectangle 28"/>
          <p:cNvSpPr>
            <a:spLocks noChangeArrowheads="1"/>
          </p:cNvSpPr>
          <p:nvPr/>
        </p:nvSpPr>
        <p:spPr bwMode="auto">
          <a:xfrm>
            <a:off x="4160837" y="4025900"/>
            <a:ext cx="71438" cy="730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00" name="Rectangle 29"/>
          <p:cNvSpPr>
            <a:spLocks noChangeArrowheads="1"/>
          </p:cNvSpPr>
          <p:nvPr/>
        </p:nvSpPr>
        <p:spPr bwMode="auto">
          <a:xfrm>
            <a:off x="5978525" y="4305300"/>
            <a:ext cx="104775" cy="103187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01" name="Rectangle 30"/>
          <p:cNvSpPr>
            <a:spLocks noChangeArrowheads="1"/>
          </p:cNvSpPr>
          <p:nvPr/>
        </p:nvSpPr>
        <p:spPr bwMode="auto">
          <a:xfrm>
            <a:off x="4665662" y="4335462"/>
            <a:ext cx="144463" cy="142875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graphicFrame>
        <p:nvGraphicFramePr>
          <p:cNvPr id="202" name="Object 31"/>
          <p:cNvGraphicFramePr>
            <a:graphicFrameLocks noChangeAspect="1"/>
          </p:cNvGraphicFramePr>
          <p:nvPr/>
        </p:nvGraphicFramePr>
        <p:xfrm>
          <a:off x="5610225" y="3865562"/>
          <a:ext cx="582612" cy="309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855" name="Equation" r:id="rId12" imgW="431640" imgH="228600" progId="Equation.DSMT4">
                  <p:embed/>
                </p:oleObj>
              </mc:Choice>
              <mc:Fallback>
                <p:oleObj name="Equation" r:id="rId12" imgW="43164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10225" y="3865562"/>
                        <a:ext cx="582612" cy="309563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3" name="Object 32"/>
          <p:cNvGraphicFramePr>
            <a:graphicFrameLocks noChangeAspect="1"/>
          </p:cNvGraphicFramePr>
          <p:nvPr/>
        </p:nvGraphicFramePr>
        <p:xfrm>
          <a:off x="5254625" y="2551113"/>
          <a:ext cx="682625" cy="3603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856" name="Equation" r:id="rId14" imgW="508000" imgH="266700" progId="Equation.DSMT4">
                  <p:embed/>
                </p:oleObj>
              </mc:Choice>
              <mc:Fallback>
                <p:oleObj name="Equation" r:id="rId14" imgW="508000" imgH="2667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4625" y="2551113"/>
                        <a:ext cx="682625" cy="360362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" name="Rectangle 34"/>
          <p:cNvSpPr>
            <a:spLocks noChangeArrowheads="1"/>
          </p:cNvSpPr>
          <p:nvPr/>
        </p:nvSpPr>
        <p:spPr bwMode="auto">
          <a:xfrm rot="20533035">
            <a:off x="4699000" y="4518025"/>
            <a:ext cx="287337" cy="8731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16" name="Rectangle 46"/>
          <p:cNvSpPr>
            <a:spLocks noChangeArrowheads="1"/>
          </p:cNvSpPr>
          <p:nvPr/>
        </p:nvSpPr>
        <p:spPr bwMode="auto">
          <a:xfrm>
            <a:off x="3983037" y="4338637"/>
            <a:ext cx="338138" cy="107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grpSp>
        <p:nvGrpSpPr>
          <p:cNvPr id="227" name="Group 57"/>
          <p:cNvGrpSpPr>
            <a:grpSpLocks/>
          </p:cNvGrpSpPr>
          <p:nvPr/>
        </p:nvGrpSpPr>
        <p:grpSpPr bwMode="auto">
          <a:xfrm>
            <a:off x="3494633" y="3861048"/>
            <a:ext cx="2949575" cy="735012"/>
            <a:chOff x="1561" y="2024"/>
            <a:chExt cx="1858" cy="463"/>
          </a:xfrm>
        </p:grpSpPr>
        <p:sp>
          <p:nvSpPr>
            <p:cNvPr id="228" name="Rectangle 58"/>
            <p:cNvSpPr>
              <a:spLocks noChangeArrowheads="1"/>
            </p:cNvSpPr>
            <p:nvPr/>
          </p:nvSpPr>
          <p:spPr bwMode="auto">
            <a:xfrm>
              <a:off x="2653" y="2115"/>
              <a:ext cx="399" cy="161"/>
            </a:xfrm>
            <a:prstGeom prst="rect">
              <a:avLst/>
            </a:prstGeom>
            <a:solidFill>
              <a:srgbClr val="FFFFFF"/>
            </a:solidFill>
            <a:ln w="12700">
              <a:noFill/>
              <a:miter lim="800000"/>
              <a:headEnd/>
              <a:tailEnd/>
            </a:ln>
            <a:effectLst/>
          </p:spPr>
          <p:txBody>
            <a:bodyPr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29" name="Rectangle 59"/>
            <p:cNvSpPr>
              <a:spLocks noChangeArrowheads="1"/>
            </p:cNvSpPr>
            <p:nvPr/>
          </p:nvSpPr>
          <p:spPr bwMode="auto">
            <a:xfrm>
              <a:off x="2789" y="2024"/>
              <a:ext cx="630" cy="203"/>
            </a:xfrm>
            <a:prstGeom prst="rect">
              <a:avLst/>
            </a:prstGeom>
            <a:solidFill>
              <a:srgbClr val="FFFFFF"/>
            </a:solidFill>
            <a:ln w="12700">
              <a:noFill/>
              <a:miter lim="800000"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30" name="Rectangle 60"/>
            <p:cNvSpPr>
              <a:spLocks noChangeArrowheads="1"/>
            </p:cNvSpPr>
            <p:nvPr/>
          </p:nvSpPr>
          <p:spPr bwMode="auto">
            <a:xfrm>
              <a:off x="1561" y="2284"/>
              <a:ext cx="1360" cy="203"/>
            </a:xfrm>
            <a:prstGeom prst="rect">
              <a:avLst/>
            </a:prstGeom>
            <a:solidFill>
              <a:srgbClr val="FFFFFF"/>
            </a:solidFill>
            <a:ln w="12700">
              <a:noFill/>
              <a:miter lim="800000"/>
              <a:headEnd/>
              <a:tailEnd/>
            </a:ln>
            <a:effectLst/>
          </p:spPr>
          <p:txBody>
            <a:bodyPr wrap="square"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</p:grpSp>
      <p:sp>
        <p:nvSpPr>
          <p:cNvPr id="249" name="TextBox 248"/>
          <p:cNvSpPr txBox="1"/>
          <p:nvPr/>
        </p:nvSpPr>
        <p:spPr>
          <a:xfrm>
            <a:off x="304800" y="1644651"/>
            <a:ext cx="8839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The early universe, 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at temperature </a:t>
            </a:r>
            <a:r>
              <a:rPr lang="en-US" sz="1600" i="1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&gt; </a:t>
            </a:r>
            <a:r>
              <a:rPr lang="en-US" sz="1600" i="1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US" sz="1600" baseline="-250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EW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, was in a symmetric phase (|</a:t>
            </a:r>
            <a:r>
              <a:rPr lang="en-US" sz="1600" i="1" dirty="0" err="1" smtClean="0">
                <a:solidFill>
                  <a:prstClr val="black">
                    <a:lumMod val="85000"/>
                    <a:lumOff val="15000"/>
                  </a:prstClr>
                </a:solidFill>
                <a:latin typeface="Symbol" charset="2"/>
                <a:ea typeface="Symbol" charset="2"/>
                <a:cs typeface="Symbol" charset="2"/>
              </a:rPr>
              <a:t>f</a:t>
            </a:r>
            <a:r>
              <a:rPr lang="en-US" sz="1600" baseline="-25000" dirty="0" err="1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min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| = 0)</a:t>
            </a:r>
          </a:p>
        </p:txBody>
      </p:sp>
      <p:graphicFrame>
        <p:nvGraphicFramePr>
          <p:cNvPr id="4993061" name="Object 37"/>
          <p:cNvGraphicFramePr>
            <a:graphicFrameLocks noChangeAspect="1"/>
          </p:cNvGraphicFramePr>
          <p:nvPr/>
        </p:nvGraphicFramePr>
        <p:xfrm>
          <a:off x="3417888" y="2809875"/>
          <a:ext cx="222250" cy="395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857" name="Equation" r:id="rId16" imgW="165100" imgH="292100" progId="Equation.DSMT4">
                  <p:embed/>
                </p:oleObj>
              </mc:Choice>
              <mc:Fallback>
                <p:oleObj name="Equation" r:id="rId16" imgW="165100" imgH="2921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7888" y="2809875"/>
                        <a:ext cx="222250" cy="39528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993062" name="Object 38"/>
          <p:cNvGraphicFramePr>
            <a:graphicFrameLocks noChangeAspect="1"/>
          </p:cNvGraphicFramePr>
          <p:nvPr/>
        </p:nvGraphicFramePr>
        <p:xfrm>
          <a:off x="5657850" y="4302125"/>
          <a:ext cx="222250" cy="395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858" name="Equation" r:id="rId18" imgW="165100" imgH="292100" progId="Equation.DSMT4">
                  <p:embed/>
                </p:oleObj>
              </mc:Choice>
              <mc:Fallback>
                <p:oleObj name="Equation" r:id="rId18" imgW="165100" imgH="2921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57850" y="4302125"/>
                        <a:ext cx="222250" cy="39528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45" name="Text Box 57"/>
          <p:cNvSpPr txBox="1">
            <a:spLocks noChangeArrowheads="1"/>
          </p:cNvSpPr>
          <p:nvPr/>
        </p:nvSpPr>
        <p:spPr bwMode="auto">
          <a:xfrm>
            <a:off x="0" y="568045"/>
            <a:ext cx="9144000" cy="547842"/>
          </a:xfrm>
          <a:prstGeom prst="rect">
            <a:avLst/>
          </a:prstGeom>
          <a:solidFill>
            <a:srgbClr val="FFFFFF">
              <a:alpha val="88000"/>
            </a:srgbClr>
          </a:solidFill>
          <a:ln w="12700">
            <a:noFill/>
            <a:miter lim="800000"/>
            <a:headEnd/>
            <a:tailEnd/>
          </a:ln>
          <a:effectLst/>
        </p:spPr>
        <p:txBody>
          <a:bodyPr tIns="137160" bIns="137160">
            <a:prstTxWarp prst="textNoShape">
              <a:avLst/>
            </a:prstTxWarp>
            <a:spAutoFit/>
          </a:bodyPr>
          <a:lstStyle/>
          <a:p>
            <a:pPr marL="342900" indent="-342900" algn="ctr" defTabSz="914400" fontAlgn="auto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1600" kern="0" dirty="0" smtClean="0">
                <a:solidFill>
                  <a:sysClr val="windowText" lastClr="000000"/>
                </a:solidFill>
                <a:latin typeface="Helvetica Light" charset="0"/>
                <a:ea typeface="Helvetica Light" charset="0"/>
                <a:cs typeface="Helvetica Light" charset="0"/>
              </a:rPr>
              <a:t>BEH </a:t>
            </a:r>
            <a:r>
              <a:rPr lang="en-GB" sz="1600" kern="0" dirty="0">
                <a:solidFill>
                  <a:sysClr val="windowText" lastClr="000000"/>
                </a:solidFill>
                <a:latin typeface="Helvetica Light" charset="0"/>
                <a:ea typeface="Helvetica Light" charset="0"/>
                <a:cs typeface="Helvetica Light" charset="0"/>
              </a:rPr>
              <a:t>mechanism</a:t>
            </a:r>
          </a:p>
        </p:txBody>
      </p:sp>
      <p:sp>
        <p:nvSpPr>
          <p:cNvPr id="46" name="Text Box 58"/>
          <p:cNvSpPr txBox="1">
            <a:spLocks noChangeArrowheads="1"/>
          </p:cNvSpPr>
          <p:nvPr/>
        </p:nvSpPr>
        <p:spPr bwMode="auto">
          <a:xfrm>
            <a:off x="0" y="-27384"/>
            <a:ext cx="9144000" cy="601497"/>
          </a:xfrm>
          <a:prstGeom prst="rect">
            <a:avLst/>
          </a:prstGeom>
          <a:solidFill>
            <a:srgbClr val="FFFFFF">
              <a:alpha val="89000"/>
            </a:srgbClr>
          </a:solidFill>
          <a:ln w="19050">
            <a:noFill/>
            <a:miter lim="800000"/>
            <a:headEnd/>
            <a:tailEnd type="none" w="sm" len="med"/>
          </a:ln>
          <a:effectLst/>
        </p:spPr>
        <p:txBody>
          <a:bodyPr lIns="90000" tIns="108000" rIns="90000" bIns="0" anchor="b" anchorCtr="0">
            <a:prstTxWarp prst="textNoShape">
              <a:avLst/>
            </a:prstTxWarp>
            <a:spAutoFit/>
          </a:bodyPr>
          <a:lstStyle/>
          <a:p>
            <a:pPr algn="ctr" defTabSz="914400"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3200" kern="0" dirty="0" smtClean="0">
                <a:solidFill>
                  <a:srgbClr val="333333"/>
                </a:solidFill>
                <a:latin typeface="Helvetica Light" charset="0"/>
                <a:ea typeface="Helvetica Light" charset="0"/>
                <a:cs typeface="Helvetica Light" charset="0"/>
              </a:rPr>
              <a:t>The Standard Model </a:t>
            </a:r>
            <a:endParaRPr lang="en-GB" sz="3200" kern="0" dirty="0">
              <a:solidFill>
                <a:srgbClr val="333333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5508104" y="3451860"/>
            <a:ext cx="1233804" cy="3930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4" name="Right Triangle 3"/>
          <p:cNvSpPr/>
          <p:nvPr/>
        </p:nvSpPr>
        <p:spPr>
          <a:xfrm flipH="1">
            <a:off x="3533024" y="3326130"/>
            <a:ext cx="1987665" cy="963538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cxnSp>
        <p:nvCxnSpPr>
          <p:cNvPr id="6" name="Straight Connector 5"/>
          <p:cNvCxnSpPr/>
          <p:nvPr/>
        </p:nvCxnSpPr>
        <p:spPr>
          <a:xfrm flipV="1">
            <a:off x="3463290" y="4274820"/>
            <a:ext cx="2503170" cy="1143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9993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22"/>
          <p:cNvPicPr>
            <a:picLocks noChangeAspect="1"/>
          </p:cNvPicPr>
          <p:nvPr/>
        </p:nvPicPr>
        <p:blipFill>
          <a:blip r:embed="rId4">
            <a:grayscl/>
            <a:alphaModFix amt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10"/>
          <p:cNvSpPr>
            <a:spLocks noChangeArrowheads="1"/>
          </p:cNvSpPr>
          <p:nvPr/>
        </p:nvSpPr>
        <p:spPr bwMode="auto">
          <a:xfrm>
            <a:off x="0" y="1447800"/>
            <a:ext cx="9144000" cy="4953000"/>
          </a:xfrm>
          <a:prstGeom prst="rect">
            <a:avLst/>
          </a:prstGeom>
          <a:solidFill>
            <a:srgbClr val="FFFFFF"/>
          </a:solidFill>
          <a:ln w="317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square" lIns="90000" tIns="46800" rIns="90000" bIns="46800"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grpSp>
        <p:nvGrpSpPr>
          <p:cNvPr id="184" name="Group 13"/>
          <p:cNvGrpSpPr>
            <a:grpSpLocks/>
          </p:cNvGrpSpPr>
          <p:nvPr/>
        </p:nvGrpSpPr>
        <p:grpSpPr bwMode="auto">
          <a:xfrm>
            <a:off x="3170237" y="2430462"/>
            <a:ext cx="2917825" cy="2168526"/>
            <a:chOff x="1384" y="1117"/>
            <a:chExt cx="1838" cy="1366"/>
          </a:xfrm>
        </p:grpSpPr>
        <p:pic>
          <p:nvPicPr>
            <p:cNvPr id="185" name="Picture 14" descr="fig1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3" y="1258"/>
              <a:ext cx="1769" cy="1202"/>
            </a:xfrm>
            <a:prstGeom prst="rect">
              <a:avLst/>
            </a:prstGeom>
            <a:noFill/>
          </p:spPr>
        </p:pic>
        <p:sp>
          <p:nvSpPr>
            <p:cNvPr id="187" name="Rectangle 16"/>
            <p:cNvSpPr>
              <a:spLocks noChangeArrowheads="1"/>
            </p:cNvSpPr>
            <p:nvPr/>
          </p:nvSpPr>
          <p:spPr bwMode="auto">
            <a:xfrm>
              <a:off x="1663" y="1117"/>
              <a:ext cx="881" cy="17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marL="342900" indent="-342900" algn="r" defTabSz="914400" eaLnBrk="0" fontAlgn="auto" hangingPunct="0">
                <a:spcAft>
                  <a:spcPts val="0"/>
                </a:spcAft>
                <a:defRPr/>
              </a:pPr>
              <a:r>
                <a:rPr lang="en-US" sz="1200" kern="0" dirty="0" smtClean="0">
                  <a:solidFill>
                    <a:sysClr val="windowText" lastClr="000000"/>
                  </a:solidFill>
                  <a:latin typeface="Helvetica" charset="0"/>
                  <a:ea typeface="Helvetica" charset="0"/>
                  <a:cs typeface="Helvetica" charset="0"/>
                </a:rPr>
                <a:t>Phase transition</a:t>
              </a:r>
              <a:endParaRPr lang="en-US" sz="1200" kern="0" dirty="0">
                <a:solidFill>
                  <a:sysClr val="windowText" lastClr="000000"/>
                </a:solidFill>
                <a:latin typeface="Helvetica" charset="0"/>
                <a:ea typeface="Helvetica" charset="0"/>
                <a:cs typeface="Helvetica" charset="0"/>
              </a:endParaRPr>
            </a:p>
          </p:txBody>
        </p:sp>
        <p:sp>
          <p:nvSpPr>
            <p:cNvPr id="188" name="Rectangle 17"/>
            <p:cNvSpPr>
              <a:spLocks noChangeArrowheads="1"/>
            </p:cNvSpPr>
            <p:nvPr/>
          </p:nvSpPr>
          <p:spPr bwMode="auto">
            <a:xfrm>
              <a:off x="1384" y="1220"/>
              <a:ext cx="163" cy="137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graphicFrame>
          <p:nvGraphicFramePr>
            <p:cNvPr id="189" name="Object 18"/>
            <p:cNvGraphicFramePr>
              <a:graphicFrameLocks noChangeAspect="1"/>
            </p:cNvGraphicFramePr>
            <p:nvPr/>
          </p:nvGraphicFramePr>
          <p:xfrm>
            <a:off x="1408" y="1368"/>
            <a:ext cx="335" cy="22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3043" name="Equation" r:id="rId6" imgW="393700" imgH="266700" progId="Equation.DSMT4">
                    <p:embed/>
                  </p:oleObj>
                </mc:Choice>
                <mc:Fallback>
                  <p:oleObj name="Equation" r:id="rId6" imgW="393700" imgH="26670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408" y="1368"/>
                          <a:ext cx="335" cy="227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86" name="Object 15"/>
            <p:cNvGraphicFramePr>
              <a:graphicFrameLocks noChangeAspect="1"/>
            </p:cNvGraphicFramePr>
            <p:nvPr/>
          </p:nvGraphicFramePr>
          <p:xfrm>
            <a:off x="2953" y="2255"/>
            <a:ext cx="162" cy="2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3044" name="Equation" r:id="rId8" imgW="190500" imgH="266700" progId="Equation.DSMT4">
                    <p:embed/>
                  </p:oleObj>
                </mc:Choice>
                <mc:Fallback>
                  <p:oleObj name="Equation" r:id="rId8" imgW="190500" imgH="26670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53" y="2255"/>
                          <a:ext cx="162" cy="228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190" name="Object 19"/>
          <p:cNvGraphicFramePr>
            <a:graphicFrameLocks noChangeAspect="1"/>
          </p:cNvGraphicFramePr>
          <p:nvPr/>
        </p:nvGraphicFramePr>
        <p:xfrm>
          <a:off x="5334000" y="3497263"/>
          <a:ext cx="701675" cy="327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045" name="Equation" r:id="rId10" imgW="520700" imgH="241300" progId="Equation.DSMT4">
                  <p:embed/>
                </p:oleObj>
              </mc:Choice>
              <mc:Fallback>
                <p:oleObj name="Equation" r:id="rId10" imgW="520700" imgH="2413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0" y="3497263"/>
                        <a:ext cx="701675" cy="327025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4" name="Rectangle 253"/>
          <p:cNvSpPr/>
          <p:nvPr/>
        </p:nvSpPr>
        <p:spPr>
          <a:xfrm>
            <a:off x="5899907" y="4332178"/>
            <a:ext cx="204851" cy="19458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prstClr val="white"/>
              </a:solidFill>
            </a:endParaRPr>
          </a:p>
        </p:txBody>
      </p:sp>
      <p:sp>
        <p:nvSpPr>
          <p:cNvPr id="199" name="Rectangle 28"/>
          <p:cNvSpPr>
            <a:spLocks noChangeArrowheads="1"/>
          </p:cNvSpPr>
          <p:nvPr/>
        </p:nvSpPr>
        <p:spPr bwMode="auto">
          <a:xfrm>
            <a:off x="4160837" y="4025900"/>
            <a:ext cx="71438" cy="730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00" name="Rectangle 29"/>
          <p:cNvSpPr>
            <a:spLocks noChangeArrowheads="1"/>
          </p:cNvSpPr>
          <p:nvPr/>
        </p:nvSpPr>
        <p:spPr bwMode="auto">
          <a:xfrm>
            <a:off x="5978525" y="4305300"/>
            <a:ext cx="104775" cy="103187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01" name="Rectangle 30"/>
          <p:cNvSpPr>
            <a:spLocks noChangeArrowheads="1"/>
          </p:cNvSpPr>
          <p:nvPr/>
        </p:nvSpPr>
        <p:spPr bwMode="auto">
          <a:xfrm>
            <a:off x="4665662" y="4335462"/>
            <a:ext cx="144463" cy="142875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graphicFrame>
        <p:nvGraphicFramePr>
          <p:cNvPr id="202" name="Object 31"/>
          <p:cNvGraphicFramePr>
            <a:graphicFrameLocks noChangeAspect="1"/>
          </p:cNvGraphicFramePr>
          <p:nvPr/>
        </p:nvGraphicFramePr>
        <p:xfrm>
          <a:off x="5610225" y="3865562"/>
          <a:ext cx="582612" cy="309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046" name="Equation" r:id="rId12" imgW="431640" imgH="228600" progId="Equation.DSMT4">
                  <p:embed/>
                </p:oleObj>
              </mc:Choice>
              <mc:Fallback>
                <p:oleObj name="Equation" r:id="rId12" imgW="43164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10225" y="3865562"/>
                        <a:ext cx="582612" cy="309563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3" name="Object 32"/>
          <p:cNvGraphicFramePr>
            <a:graphicFrameLocks noChangeAspect="1"/>
          </p:cNvGraphicFramePr>
          <p:nvPr/>
        </p:nvGraphicFramePr>
        <p:xfrm>
          <a:off x="5254625" y="2551113"/>
          <a:ext cx="682625" cy="3603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047" name="Equation" r:id="rId14" imgW="508000" imgH="266700" progId="Equation.DSMT4">
                  <p:embed/>
                </p:oleObj>
              </mc:Choice>
              <mc:Fallback>
                <p:oleObj name="Equation" r:id="rId14" imgW="508000" imgH="2667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4625" y="2551113"/>
                        <a:ext cx="682625" cy="360362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" name="Rectangle 34"/>
          <p:cNvSpPr>
            <a:spLocks noChangeArrowheads="1"/>
          </p:cNvSpPr>
          <p:nvPr/>
        </p:nvSpPr>
        <p:spPr bwMode="auto">
          <a:xfrm rot="20533035">
            <a:off x="4699000" y="4518025"/>
            <a:ext cx="287337" cy="8731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16" name="Rectangle 46"/>
          <p:cNvSpPr>
            <a:spLocks noChangeArrowheads="1"/>
          </p:cNvSpPr>
          <p:nvPr/>
        </p:nvSpPr>
        <p:spPr bwMode="auto">
          <a:xfrm>
            <a:off x="3983037" y="4338637"/>
            <a:ext cx="338138" cy="107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grpSp>
        <p:nvGrpSpPr>
          <p:cNvPr id="217" name="Group 47"/>
          <p:cNvGrpSpPr>
            <a:grpSpLocks/>
          </p:cNvGrpSpPr>
          <p:nvPr/>
        </p:nvGrpSpPr>
        <p:grpSpPr bwMode="auto">
          <a:xfrm>
            <a:off x="1335087" y="3522665"/>
            <a:ext cx="2938463" cy="502091"/>
            <a:chOff x="228" y="1805"/>
            <a:chExt cx="1851" cy="325"/>
          </a:xfrm>
        </p:grpSpPr>
        <p:sp>
          <p:nvSpPr>
            <p:cNvPr id="218" name="Text Box 48"/>
            <p:cNvSpPr txBox="1">
              <a:spLocks noChangeArrowheads="1"/>
            </p:cNvSpPr>
            <p:nvPr/>
          </p:nvSpPr>
          <p:spPr bwMode="auto">
            <a:xfrm>
              <a:off x="228" y="1805"/>
              <a:ext cx="1180" cy="17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marL="342900" indent="-342900" algn="r"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200" kern="0" dirty="0" smtClean="0">
                  <a:solidFill>
                    <a:srgbClr val="3333CC"/>
                  </a:solidFill>
                  <a:latin typeface="Helvetica" charset="0"/>
                  <a:ea typeface="Helvetica" charset="0"/>
                  <a:cs typeface="Helvetica" charset="0"/>
                </a:rPr>
                <a:t>	Potential </a:t>
              </a:r>
              <a:r>
                <a:rPr lang="en-US" sz="1200" kern="0" dirty="0">
                  <a:solidFill>
                    <a:srgbClr val="3333CC"/>
                  </a:solidFill>
                  <a:latin typeface="Helvetica" charset="0"/>
                  <a:ea typeface="Helvetica" charset="0"/>
                  <a:cs typeface="Helvetica" charset="0"/>
                </a:rPr>
                <a:t>barrier</a:t>
              </a:r>
            </a:p>
          </p:txBody>
        </p:sp>
        <p:cxnSp>
          <p:nvCxnSpPr>
            <p:cNvPr id="219" name="AutoShape 49"/>
            <p:cNvCxnSpPr>
              <a:cxnSpLocks noChangeShapeType="1"/>
              <a:stCxn id="218" idx="3"/>
              <a:endCxn id="199" idx="0"/>
            </p:cNvCxnSpPr>
            <p:nvPr/>
          </p:nvCxnSpPr>
          <p:spPr bwMode="auto">
            <a:xfrm>
              <a:off x="1408" y="1894"/>
              <a:ext cx="671" cy="236"/>
            </a:xfrm>
            <a:prstGeom prst="curvedConnector2">
              <a:avLst/>
            </a:prstGeom>
            <a:noFill/>
            <a:ln w="12700">
              <a:solidFill>
                <a:srgbClr val="3333CC"/>
              </a:solidFill>
              <a:round/>
              <a:headEnd/>
              <a:tailEnd type="triangle" w="med" len="med"/>
            </a:ln>
            <a:effectLst/>
          </p:spPr>
        </p:cxnSp>
      </p:grpSp>
      <p:grpSp>
        <p:nvGrpSpPr>
          <p:cNvPr id="220" name="Group 50"/>
          <p:cNvGrpSpPr>
            <a:grpSpLocks/>
          </p:cNvGrpSpPr>
          <p:nvPr/>
        </p:nvGrpSpPr>
        <p:grpSpPr bwMode="auto">
          <a:xfrm>
            <a:off x="1335087" y="3883025"/>
            <a:ext cx="2605088" cy="357187"/>
            <a:chOff x="228" y="2032"/>
            <a:chExt cx="1641" cy="225"/>
          </a:xfrm>
        </p:grpSpPr>
        <p:sp>
          <p:nvSpPr>
            <p:cNvPr id="221" name="Oval 51"/>
            <p:cNvSpPr>
              <a:spLocks noChangeArrowheads="1"/>
            </p:cNvSpPr>
            <p:nvPr/>
          </p:nvSpPr>
          <p:spPr bwMode="auto">
            <a:xfrm>
              <a:off x="1583" y="2212"/>
              <a:ext cx="45" cy="45"/>
            </a:xfrm>
            <a:prstGeom prst="ellipse">
              <a:avLst/>
            </a:prstGeom>
            <a:solidFill>
              <a:srgbClr val="3333CC">
                <a:alpha val="62000"/>
              </a:srgbClr>
            </a:solidFill>
            <a:ln w="12700">
              <a:solidFill>
                <a:srgbClr val="3333CC"/>
              </a:solidFill>
              <a:round/>
              <a:headEnd/>
              <a:tailEnd/>
            </a:ln>
            <a:effectLst/>
          </p:spPr>
          <p:txBody>
            <a:bodyPr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22" name="Oval 52"/>
            <p:cNvSpPr>
              <a:spLocks noChangeArrowheads="1"/>
            </p:cNvSpPr>
            <p:nvPr/>
          </p:nvSpPr>
          <p:spPr bwMode="auto">
            <a:xfrm>
              <a:off x="1778" y="2107"/>
              <a:ext cx="91" cy="91"/>
            </a:xfrm>
            <a:prstGeom prst="ellipse">
              <a:avLst/>
            </a:prstGeom>
            <a:solidFill>
              <a:srgbClr val="3333CC">
                <a:alpha val="62000"/>
              </a:srgbClr>
            </a:solidFill>
            <a:ln w="12700">
              <a:solidFill>
                <a:srgbClr val="3333CC"/>
              </a:solidFill>
              <a:round/>
              <a:headEnd/>
              <a:tailEnd/>
            </a:ln>
            <a:effectLst/>
          </p:spPr>
          <p:txBody>
            <a:bodyPr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23" name="Oval 53"/>
            <p:cNvSpPr>
              <a:spLocks noChangeArrowheads="1"/>
            </p:cNvSpPr>
            <p:nvPr/>
          </p:nvSpPr>
          <p:spPr bwMode="auto">
            <a:xfrm>
              <a:off x="1725" y="2192"/>
              <a:ext cx="45" cy="45"/>
            </a:xfrm>
            <a:prstGeom prst="ellipse">
              <a:avLst/>
            </a:prstGeom>
            <a:solidFill>
              <a:srgbClr val="3333CC">
                <a:alpha val="62000"/>
              </a:srgbClr>
            </a:solidFill>
            <a:ln w="12700">
              <a:solidFill>
                <a:srgbClr val="3333CC"/>
              </a:solidFill>
              <a:round/>
              <a:headEnd/>
              <a:tailEnd/>
            </a:ln>
            <a:effectLst/>
          </p:spPr>
          <p:txBody>
            <a:bodyPr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24" name="Oval 54"/>
            <p:cNvSpPr>
              <a:spLocks noChangeArrowheads="1"/>
            </p:cNvSpPr>
            <p:nvPr/>
          </p:nvSpPr>
          <p:spPr bwMode="auto">
            <a:xfrm>
              <a:off x="1660" y="2208"/>
              <a:ext cx="45" cy="45"/>
            </a:xfrm>
            <a:prstGeom prst="ellipse">
              <a:avLst/>
            </a:prstGeom>
            <a:solidFill>
              <a:srgbClr val="3333CC">
                <a:alpha val="62000"/>
              </a:srgbClr>
            </a:solidFill>
            <a:ln w="12700">
              <a:solidFill>
                <a:srgbClr val="3333CC"/>
              </a:solidFill>
              <a:round/>
              <a:headEnd/>
              <a:tailEnd/>
            </a:ln>
            <a:effectLst/>
          </p:spPr>
          <p:txBody>
            <a:bodyPr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25" name="Text Box 55"/>
            <p:cNvSpPr txBox="1">
              <a:spLocks noChangeArrowheads="1"/>
            </p:cNvSpPr>
            <p:nvPr/>
          </p:nvSpPr>
          <p:spPr bwMode="auto">
            <a:xfrm>
              <a:off x="228" y="2032"/>
              <a:ext cx="1180" cy="17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marL="342900" indent="-342900" algn="r"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200" kern="0" dirty="0" smtClean="0">
                  <a:solidFill>
                    <a:srgbClr val="3333CC"/>
                  </a:solidFill>
                  <a:latin typeface="Helvetica" charset="0"/>
                  <a:ea typeface="Helvetica" charset="0"/>
                  <a:cs typeface="Helvetica" charset="0"/>
                </a:rPr>
                <a:t>BEH bubble </a:t>
              </a:r>
              <a:r>
                <a:rPr lang="en-US" sz="1200" kern="0" dirty="0">
                  <a:solidFill>
                    <a:srgbClr val="3333CC"/>
                  </a:solidFill>
                  <a:latin typeface="Helvetica" charset="0"/>
                  <a:ea typeface="Helvetica" charset="0"/>
                  <a:cs typeface="Helvetica" charset="0"/>
                </a:rPr>
                <a:t>expansion</a:t>
              </a:r>
            </a:p>
          </p:txBody>
        </p:sp>
        <p:sp>
          <p:nvSpPr>
            <p:cNvPr id="226" name="Line 56"/>
            <p:cNvSpPr>
              <a:spLocks noChangeShapeType="1"/>
            </p:cNvSpPr>
            <p:nvPr/>
          </p:nvSpPr>
          <p:spPr bwMode="auto">
            <a:xfrm>
              <a:off x="1407" y="2122"/>
              <a:ext cx="318" cy="46"/>
            </a:xfrm>
            <a:prstGeom prst="line">
              <a:avLst/>
            </a:prstGeom>
            <a:noFill/>
            <a:ln w="12700">
              <a:solidFill>
                <a:srgbClr val="3333CC"/>
              </a:solidFill>
              <a:round/>
              <a:headEnd/>
              <a:tailEnd type="triangle" w="med" len="med"/>
            </a:ln>
            <a:effectLst/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</p:grpSp>
      <p:grpSp>
        <p:nvGrpSpPr>
          <p:cNvPr id="227" name="Group 57"/>
          <p:cNvGrpSpPr>
            <a:grpSpLocks/>
          </p:cNvGrpSpPr>
          <p:nvPr/>
        </p:nvGrpSpPr>
        <p:grpSpPr bwMode="auto">
          <a:xfrm>
            <a:off x="3451225" y="3870325"/>
            <a:ext cx="2949575" cy="735012"/>
            <a:chOff x="1561" y="2024"/>
            <a:chExt cx="1858" cy="463"/>
          </a:xfrm>
        </p:grpSpPr>
        <p:sp>
          <p:nvSpPr>
            <p:cNvPr id="228" name="Rectangle 58"/>
            <p:cNvSpPr>
              <a:spLocks noChangeArrowheads="1"/>
            </p:cNvSpPr>
            <p:nvPr/>
          </p:nvSpPr>
          <p:spPr bwMode="auto">
            <a:xfrm>
              <a:off x="2653" y="2115"/>
              <a:ext cx="399" cy="161"/>
            </a:xfrm>
            <a:prstGeom prst="rect">
              <a:avLst/>
            </a:prstGeom>
            <a:solidFill>
              <a:srgbClr val="FFFFFF"/>
            </a:solidFill>
            <a:ln w="12700">
              <a:noFill/>
              <a:miter lim="800000"/>
              <a:headEnd/>
              <a:tailEnd/>
            </a:ln>
            <a:effectLst/>
          </p:spPr>
          <p:txBody>
            <a:bodyPr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29" name="Rectangle 59"/>
            <p:cNvSpPr>
              <a:spLocks noChangeArrowheads="1"/>
            </p:cNvSpPr>
            <p:nvPr/>
          </p:nvSpPr>
          <p:spPr bwMode="auto">
            <a:xfrm>
              <a:off x="2789" y="2024"/>
              <a:ext cx="630" cy="203"/>
            </a:xfrm>
            <a:prstGeom prst="rect">
              <a:avLst/>
            </a:prstGeom>
            <a:solidFill>
              <a:srgbClr val="FFFFFF"/>
            </a:solidFill>
            <a:ln w="12700">
              <a:noFill/>
              <a:miter lim="800000"/>
              <a:headEnd/>
              <a:tailEnd/>
            </a:ln>
            <a:effectLst/>
          </p:spPr>
          <p:txBody>
            <a:bodyPr wrap="none"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30" name="Rectangle 60"/>
            <p:cNvSpPr>
              <a:spLocks noChangeArrowheads="1"/>
            </p:cNvSpPr>
            <p:nvPr/>
          </p:nvSpPr>
          <p:spPr bwMode="auto">
            <a:xfrm>
              <a:off x="1561" y="2284"/>
              <a:ext cx="1360" cy="203"/>
            </a:xfrm>
            <a:prstGeom prst="rect">
              <a:avLst/>
            </a:prstGeom>
            <a:solidFill>
              <a:srgbClr val="FFFFFF"/>
            </a:solidFill>
            <a:ln w="12700">
              <a:noFill/>
              <a:miter lim="800000"/>
              <a:headEnd/>
              <a:tailEnd/>
            </a:ln>
            <a:effectLst/>
          </p:spPr>
          <p:txBody>
            <a:bodyPr wrap="square"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</p:grpSp>
      <p:sp>
        <p:nvSpPr>
          <p:cNvPr id="249" name="TextBox 248"/>
          <p:cNvSpPr txBox="1"/>
          <p:nvPr/>
        </p:nvSpPr>
        <p:spPr>
          <a:xfrm>
            <a:off x="304800" y="1644651"/>
            <a:ext cx="883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The early universe, 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at 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temperature </a:t>
            </a:r>
            <a:r>
              <a:rPr lang="en-US" sz="1600" i="1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&gt; </a:t>
            </a:r>
            <a:r>
              <a:rPr lang="en-US" sz="1600" i="1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US" sz="1600" baseline="-250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EW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, was in a symmetric phase (|</a:t>
            </a:r>
            <a:r>
              <a:rPr lang="en-US" sz="1600" i="1" dirty="0" err="1" smtClean="0">
                <a:solidFill>
                  <a:prstClr val="black">
                    <a:lumMod val="85000"/>
                    <a:lumOff val="15000"/>
                  </a:prstClr>
                </a:solidFill>
                <a:latin typeface="Symbol" charset="2"/>
                <a:ea typeface="Symbol" charset="2"/>
                <a:cs typeface="Symbol" charset="2"/>
              </a:rPr>
              <a:t>f</a:t>
            </a:r>
            <a:r>
              <a:rPr lang="en-US" sz="1600" baseline="-25000" dirty="0" err="1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min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| = 0)</a:t>
            </a:r>
          </a:p>
          <a:p>
            <a:pPr>
              <a:spcBef>
                <a:spcPts val="0"/>
              </a:spcBef>
            </a:pP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A phase transition at ~</a:t>
            </a:r>
            <a:r>
              <a:rPr lang="en-US" sz="1600" i="1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US" sz="1600" baseline="-250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EW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2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(~several 10</a:t>
            </a:r>
            <a:r>
              <a:rPr lang="en-US" sz="1200" baseline="30000" dirty="0">
                <a:solidFill>
                  <a:prstClr val="black">
                    <a:lumMod val="85000"/>
                    <a:lumOff val="15000"/>
                  </a:prstClr>
                </a:solidFill>
                <a:latin typeface="Symbol" charset="2"/>
                <a:ea typeface="Symbol" charset="2"/>
                <a:cs typeface="Symbol" charset="2"/>
              </a:rPr>
              <a:t>-</a:t>
            </a:r>
            <a:r>
              <a:rPr lang="en-US" sz="1200" baseline="300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11</a:t>
            </a:r>
            <a:r>
              <a:rPr lang="en-US" sz="12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s after big </a:t>
            </a:r>
            <a:r>
              <a:rPr lang="en-US" sz="12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bang, causal domain of few cm)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led to |</a:t>
            </a:r>
            <a:r>
              <a:rPr lang="en-US" sz="1600" i="1" dirty="0" err="1">
                <a:solidFill>
                  <a:prstClr val="black">
                    <a:lumMod val="85000"/>
                    <a:lumOff val="15000"/>
                  </a:prstClr>
                </a:solidFill>
                <a:latin typeface="Symbol" charset="2"/>
                <a:ea typeface="Symbol" charset="2"/>
                <a:cs typeface="Symbol" charset="2"/>
              </a:rPr>
              <a:t>f</a:t>
            </a:r>
            <a:r>
              <a:rPr lang="en-US" sz="1600" baseline="-250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min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| &gt; 0  </a:t>
            </a:r>
            <a:endParaRPr lang="en-US" sz="1600" dirty="0">
              <a:solidFill>
                <a:srgbClr val="595959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graphicFrame>
        <p:nvGraphicFramePr>
          <p:cNvPr id="4993061" name="Object 37"/>
          <p:cNvGraphicFramePr>
            <a:graphicFrameLocks noChangeAspect="1"/>
          </p:cNvGraphicFramePr>
          <p:nvPr/>
        </p:nvGraphicFramePr>
        <p:xfrm>
          <a:off x="3417888" y="2809875"/>
          <a:ext cx="222250" cy="395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048" name="Equation" r:id="rId16" imgW="165100" imgH="292100" progId="Equation.DSMT4">
                  <p:embed/>
                </p:oleObj>
              </mc:Choice>
              <mc:Fallback>
                <p:oleObj name="Equation" r:id="rId16" imgW="165100" imgH="2921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7888" y="2809875"/>
                        <a:ext cx="222250" cy="39528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993062" name="Object 38"/>
          <p:cNvGraphicFramePr>
            <a:graphicFrameLocks noChangeAspect="1"/>
          </p:cNvGraphicFramePr>
          <p:nvPr/>
        </p:nvGraphicFramePr>
        <p:xfrm>
          <a:off x="5657850" y="4302125"/>
          <a:ext cx="222250" cy="395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049" name="Equation" r:id="rId18" imgW="165100" imgH="292100" progId="Equation.DSMT4">
                  <p:embed/>
                </p:oleObj>
              </mc:Choice>
              <mc:Fallback>
                <p:oleObj name="Equation" r:id="rId18" imgW="165100" imgH="2921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57850" y="4302125"/>
                        <a:ext cx="222250" cy="39528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45" name="Text Box 57"/>
          <p:cNvSpPr txBox="1">
            <a:spLocks noChangeArrowheads="1"/>
          </p:cNvSpPr>
          <p:nvPr/>
        </p:nvSpPr>
        <p:spPr bwMode="auto">
          <a:xfrm>
            <a:off x="0" y="568045"/>
            <a:ext cx="9144000" cy="547842"/>
          </a:xfrm>
          <a:prstGeom prst="rect">
            <a:avLst/>
          </a:prstGeom>
          <a:solidFill>
            <a:srgbClr val="FFFFFF">
              <a:alpha val="88000"/>
            </a:srgbClr>
          </a:solidFill>
          <a:ln w="12700">
            <a:noFill/>
            <a:miter lim="800000"/>
            <a:headEnd/>
            <a:tailEnd/>
          </a:ln>
          <a:effectLst/>
        </p:spPr>
        <p:txBody>
          <a:bodyPr tIns="137160" bIns="137160">
            <a:prstTxWarp prst="textNoShape">
              <a:avLst/>
            </a:prstTxWarp>
            <a:spAutoFit/>
          </a:bodyPr>
          <a:lstStyle/>
          <a:p>
            <a:pPr marL="342900" indent="-342900" algn="ctr" defTabSz="914400" fontAlgn="auto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1600" kern="0" dirty="0" smtClean="0">
                <a:solidFill>
                  <a:sysClr val="windowText" lastClr="000000"/>
                </a:solidFill>
                <a:latin typeface="Helvetica Light" charset="0"/>
                <a:ea typeface="Helvetica Light" charset="0"/>
                <a:cs typeface="Helvetica Light" charset="0"/>
              </a:rPr>
              <a:t>BEH </a:t>
            </a:r>
            <a:r>
              <a:rPr lang="en-GB" sz="1600" kern="0" dirty="0">
                <a:solidFill>
                  <a:sysClr val="windowText" lastClr="000000"/>
                </a:solidFill>
                <a:latin typeface="Helvetica Light" charset="0"/>
                <a:ea typeface="Helvetica Light" charset="0"/>
                <a:cs typeface="Helvetica Light" charset="0"/>
              </a:rPr>
              <a:t>mechanism</a:t>
            </a:r>
          </a:p>
        </p:txBody>
      </p:sp>
      <p:sp>
        <p:nvSpPr>
          <p:cNvPr id="46" name="Text Box 58"/>
          <p:cNvSpPr txBox="1">
            <a:spLocks noChangeArrowheads="1"/>
          </p:cNvSpPr>
          <p:nvPr/>
        </p:nvSpPr>
        <p:spPr bwMode="auto">
          <a:xfrm>
            <a:off x="0" y="-27384"/>
            <a:ext cx="9144000" cy="601497"/>
          </a:xfrm>
          <a:prstGeom prst="rect">
            <a:avLst/>
          </a:prstGeom>
          <a:solidFill>
            <a:srgbClr val="FFFFFF">
              <a:alpha val="89000"/>
            </a:srgbClr>
          </a:solidFill>
          <a:ln w="19050">
            <a:noFill/>
            <a:miter lim="800000"/>
            <a:headEnd/>
            <a:tailEnd type="none" w="sm" len="med"/>
          </a:ln>
          <a:effectLst/>
        </p:spPr>
        <p:txBody>
          <a:bodyPr lIns="90000" tIns="108000" rIns="90000" bIns="0" anchor="b" anchorCtr="0">
            <a:prstTxWarp prst="textNoShape">
              <a:avLst/>
            </a:prstTxWarp>
            <a:spAutoFit/>
          </a:bodyPr>
          <a:lstStyle/>
          <a:p>
            <a:pPr algn="ctr" defTabSz="914400"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3200" kern="0" dirty="0" smtClean="0">
                <a:solidFill>
                  <a:srgbClr val="333333"/>
                </a:solidFill>
                <a:latin typeface="Helvetica Light" charset="0"/>
                <a:ea typeface="Helvetica Light" charset="0"/>
                <a:cs typeface="Helvetica Light" charset="0"/>
              </a:rPr>
              <a:t>The Standard Model </a:t>
            </a:r>
            <a:endParaRPr lang="en-GB" sz="3200" kern="0" dirty="0">
              <a:solidFill>
                <a:srgbClr val="333333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  <p:cxnSp>
        <p:nvCxnSpPr>
          <p:cNvPr id="39" name="Straight Connector 38"/>
          <p:cNvCxnSpPr/>
          <p:nvPr/>
        </p:nvCxnSpPr>
        <p:spPr>
          <a:xfrm flipV="1">
            <a:off x="3463290" y="4274820"/>
            <a:ext cx="2503170" cy="1143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6732240" y="4040297"/>
            <a:ext cx="2031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Picture describes a 1</a:t>
            </a:r>
            <a:r>
              <a:rPr lang="en-GB" sz="800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st</a:t>
            </a:r>
            <a:r>
              <a:rPr lang="en-GB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order phase transition that would require light Higgs, or new physics </a:t>
            </a:r>
            <a:r>
              <a:rPr lang="en-GB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currently disfavoured</a:t>
            </a:r>
            <a:endParaRPr lang="en-GB" sz="800" dirty="0" smtClean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509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222"/>
          <p:cNvPicPr>
            <a:picLocks noChangeAspect="1"/>
          </p:cNvPicPr>
          <p:nvPr/>
        </p:nvPicPr>
        <p:blipFill>
          <a:blip r:embed="rId3">
            <a:grayscl/>
            <a:alphaModFix amt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10"/>
          <p:cNvSpPr>
            <a:spLocks noChangeArrowheads="1"/>
          </p:cNvSpPr>
          <p:nvPr/>
        </p:nvSpPr>
        <p:spPr bwMode="auto">
          <a:xfrm>
            <a:off x="0" y="1447800"/>
            <a:ext cx="9144000" cy="4953000"/>
          </a:xfrm>
          <a:prstGeom prst="rect">
            <a:avLst/>
          </a:prstGeom>
          <a:solidFill>
            <a:srgbClr val="FFFFFF"/>
          </a:solidFill>
          <a:ln w="317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square" lIns="90000" tIns="46800" rIns="90000" bIns="46800"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grpSp>
        <p:nvGrpSpPr>
          <p:cNvPr id="2" name="Group 13"/>
          <p:cNvGrpSpPr>
            <a:grpSpLocks/>
          </p:cNvGrpSpPr>
          <p:nvPr/>
        </p:nvGrpSpPr>
        <p:grpSpPr bwMode="auto">
          <a:xfrm>
            <a:off x="3170237" y="2430462"/>
            <a:ext cx="2917825" cy="2168526"/>
            <a:chOff x="1384" y="1117"/>
            <a:chExt cx="1838" cy="1366"/>
          </a:xfrm>
        </p:grpSpPr>
        <p:pic>
          <p:nvPicPr>
            <p:cNvPr id="185" name="Picture 14" descr="fig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3" y="1258"/>
              <a:ext cx="1769" cy="1202"/>
            </a:xfrm>
            <a:prstGeom prst="rect">
              <a:avLst/>
            </a:prstGeom>
            <a:noFill/>
          </p:spPr>
        </p:pic>
        <p:sp>
          <p:nvSpPr>
            <p:cNvPr id="187" name="Rectangle 16"/>
            <p:cNvSpPr>
              <a:spLocks noChangeArrowheads="1"/>
            </p:cNvSpPr>
            <p:nvPr/>
          </p:nvSpPr>
          <p:spPr bwMode="auto">
            <a:xfrm>
              <a:off x="1646" y="1117"/>
              <a:ext cx="898" cy="17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marL="342900" indent="-342900" algn="r" defTabSz="914400" eaLnBrk="0" fontAlgn="auto" hangingPunct="0">
                <a:spcAft>
                  <a:spcPts val="0"/>
                </a:spcAft>
                <a:defRPr/>
              </a:pPr>
              <a:r>
                <a:rPr lang="en-US" sz="1200" kern="0" dirty="0" smtClean="0">
                  <a:solidFill>
                    <a:sysClr val="windowText" lastClr="000000"/>
                  </a:solidFill>
                  <a:latin typeface="Helvetica" charset="0"/>
                  <a:ea typeface="Helvetica" charset="0"/>
                  <a:cs typeface="Helvetica" charset="0"/>
                </a:rPr>
                <a:t>Phase transition</a:t>
              </a:r>
              <a:endParaRPr lang="en-US" sz="1200" kern="0" dirty="0">
                <a:solidFill>
                  <a:sysClr val="windowText" lastClr="000000"/>
                </a:solidFill>
                <a:latin typeface="Helvetica" charset="0"/>
                <a:ea typeface="Helvetica" charset="0"/>
                <a:cs typeface="Helvetica" charset="0"/>
              </a:endParaRPr>
            </a:p>
          </p:txBody>
        </p:sp>
        <p:sp>
          <p:nvSpPr>
            <p:cNvPr id="188" name="Rectangle 17"/>
            <p:cNvSpPr>
              <a:spLocks noChangeArrowheads="1"/>
            </p:cNvSpPr>
            <p:nvPr/>
          </p:nvSpPr>
          <p:spPr bwMode="auto">
            <a:xfrm>
              <a:off x="1384" y="1220"/>
              <a:ext cx="163" cy="137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graphicFrame>
          <p:nvGraphicFramePr>
            <p:cNvPr id="189" name="Object 18"/>
            <p:cNvGraphicFramePr>
              <a:graphicFrameLocks noChangeAspect="1"/>
            </p:cNvGraphicFramePr>
            <p:nvPr/>
          </p:nvGraphicFramePr>
          <p:xfrm>
            <a:off x="1408" y="1368"/>
            <a:ext cx="335" cy="22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8589" name="Equation" r:id="rId5" imgW="393700" imgH="266700" progId="Equation.DSMT4">
                    <p:embed/>
                  </p:oleObj>
                </mc:Choice>
                <mc:Fallback>
                  <p:oleObj name="Equation" r:id="rId5" imgW="393700" imgH="26670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408" y="1368"/>
                          <a:ext cx="335" cy="227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86" name="Object 15"/>
            <p:cNvGraphicFramePr>
              <a:graphicFrameLocks noChangeAspect="1"/>
            </p:cNvGraphicFramePr>
            <p:nvPr/>
          </p:nvGraphicFramePr>
          <p:xfrm>
            <a:off x="2953" y="2255"/>
            <a:ext cx="162" cy="2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8590" name="Equation" r:id="rId7" imgW="190500" imgH="266700" progId="Equation.DSMT4">
                    <p:embed/>
                  </p:oleObj>
                </mc:Choice>
                <mc:Fallback>
                  <p:oleObj name="Equation" r:id="rId7" imgW="190500" imgH="26670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53" y="2255"/>
                          <a:ext cx="162" cy="228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54" name="Rectangle 253"/>
          <p:cNvSpPr/>
          <p:nvPr/>
        </p:nvSpPr>
        <p:spPr>
          <a:xfrm>
            <a:off x="5899907" y="4332178"/>
            <a:ext cx="204851" cy="19458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prstClr val="white"/>
              </a:solidFill>
            </a:endParaRPr>
          </a:p>
        </p:txBody>
      </p:sp>
      <p:graphicFrame>
        <p:nvGraphicFramePr>
          <p:cNvPr id="190" name="Object 19"/>
          <p:cNvGraphicFramePr>
            <a:graphicFrameLocks noChangeAspect="1"/>
          </p:cNvGraphicFramePr>
          <p:nvPr/>
        </p:nvGraphicFramePr>
        <p:xfrm>
          <a:off x="5334000" y="3497263"/>
          <a:ext cx="703262" cy="327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591" name="Equation" r:id="rId9" imgW="520700" imgH="241300" progId="Equation.DSMT4">
                  <p:embed/>
                </p:oleObj>
              </mc:Choice>
              <mc:Fallback>
                <p:oleObj name="Equation" r:id="rId9" imgW="520700" imgH="2413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0" y="3497263"/>
                        <a:ext cx="703262" cy="327025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9" name="Rectangle 28"/>
          <p:cNvSpPr>
            <a:spLocks noChangeArrowheads="1"/>
          </p:cNvSpPr>
          <p:nvPr/>
        </p:nvSpPr>
        <p:spPr bwMode="auto">
          <a:xfrm>
            <a:off x="4160837" y="4025900"/>
            <a:ext cx="71438" cy="730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00" name="Rectangle 29"/>
          <p:cNvSpPr>
            <a:spLocks noChangeArrowheads="1"/>
          </p:cNvSpPr>
          <p:nvPr/>
        </p:nvSpPr>
        <p:spPr bwMode="auto">
          <a:xfrm>
            <a:off x="5978525" y="4305300"/>
            <a:ext cx="104775" cy="103187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01" name="Rectangle 30"/>
          <p:cNvSpPr>
            <a:spLocks noChangeArrowheads="1"/>
          </p:cNvSpPr>
          <p:nvPr/>
        </p:nvSpPr>
        <p:spPr bwMode="auto">
          <a:xfrm>
            <a:off x="4665662" y="4335462"/>
            <a:ext cx="144463" cy="142875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05" name="Rectangle 34"/>
          <p:cNvSpPr>
            <a:spLocks noChangeArrowheads="1"/>
          </p:cNvSpPr>
          <p:nvPr/>
        </p:nvSpPr>
        <p:spPr bwMode="auto">
          <a:xfrm rot="20533035">
            <a:off x="4699000" y="4518025"/>
            <a:ext cx="287337" cy="8731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grpSp>
        <p:nvGrpSpPr>
          <p:cNvPr id="5" name="Group 40"/>
          <p:cNvGrpSpPr>
            <a:grpSpLocks/>
          </p:cNvGrpSpPr>
          <p:nvPr/>
        </p:nvGrpSpPr>
        <p:grpSpPr bwMode="auto">
          <a:xfrm>
            <a:off x="3265488" y="4735520"/>
            <a:ext cx="3168650" cy="488951"/>
            <a:chOff x="1444" y="2569"/>
            <a:chExt cx="1996" cy="308"/>
          </a:xfrm>
        </p:grpSpPr>
        <p:sp>
          <p:nvSpPr>
            <p:cNvPr id="211" name="AutoShape 41"/>
            <p:cNvSpPr>
              <a:spLocks/>
            </p:cNvSpPr>
            <p:nvPr/>
          </p:nvSpPr>
          <p:spPr bwMode="auto">
            <a:xfrm rot="16200000">
              <a:off x="2324" y="1786"/>
              <a:ext cx="136" cy="1702"/>
            </a:xfrm>
            <a:prstGeom prst="leftBrace">
              <a:avLst>
                <a:gd name="adj1" fmla="val 104289"/>
                <a:gd name="adj2" fmla="val 50000"/>
              </a:avLst>
            </a:prstGeom>
            <a:noFill/>
            <a:ln w="12700">
              <a:solidFill>
                <a:srgbClr val="BC010C"/>
              </a:solidFill>
              <a:round/>
              <a:headEnd/>
              <a:tailEnd/>
            </a:ln>
            <a:effectLst/>
          </p:spPr>
          <p:txBody>
            <a:bodyPr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12" name="Text Box 42"/>
            <p:cNvSpPr txBox="1">
              <a:spLocks noChangeArrowheads="1"/>
            </p:cNvSpPr>
            <p:nvPr/>
          </p:nvSpPr>
          <p:spPr bwMode="auto">
            <a:xfrm>
              <a:off x="1444" y="2679"/>
              <a:ext cx="1996" cy="19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marL="342900" indent="-342900" defTabSz="914400" fontAlgn="auto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200" kern="0" dirty="0">
                  <a:solidFill>
                    <a:srgbClr val="BC010C"/>
                  </a:solidFill>
                  <a:latin typeface="Helvetica" charset="0"/>
                  <a:ea typeface="Helvetica" charset="0"/>
                  <a:cs typeface="Helvetica" charset="0"/>
                </a:rPr>
                <a:t>        “spontaneous” phase </a:t>
              </a:r>
              <a:r>
                <a:rPr lang="en-US" sz="1200" kern="0" dirty="0" smtClean="0">
                  <a:solidFill>
                    <a:srgbClr val="BC010C"/>
                  </a:solidFill>
                  <a:latin typeface="Helvetica" charset="0"/>
                  <a:ea typeface="Helvetica" charset="0"/>
                  <a:cs typeface="Helvetica" charset="0"/>
                </a:rPr>
                <a:t>transition</a:t>
              </a:r>
              <a:endParaRPr lang="en-US" sz="1000" kern="0" dirty="0">
                <a:solidFill>
                  <a:srgbClr val="BC010C"/>
                </a:solidFill>
                <a:latin typeface="Helvetica" charset="0"/>
                <a:ea typeface="Helvetica" charset="0"/>
                <a:cs typeface="Helvetica" charset="0"/>
              </a:endParaRPr>
            </a:p>
          </p:txBody>
        </p:sp>
      </p:grpSp>
      <p:sp>
        <p:nvSpPr>
          <p:cNvPr id="216" name="Rectangle 46"/>
          <p:cNvSpPr>
            <a:spLocks noChangeArrowheads="1"/>
          </p:cNvSpPr>
          <p:nvPr/>
        </p:nvSpPr>
        <p:spPr bwMode="auto">
          <a:xfrm>
            <a:off x="3983037" y="4338637"/>
            <a:ext cx="338138" cy="107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 smtClea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grpSp>
        <p:nvGrpSpPr>
          <p:cNvPr id="9" name="Group 47"/>
          <p:cNvGrpSpPr>
            <a:grpSpLocks/>
          </p:cNvGrpSpPr>
          <p:nvPr/>
        </p:nvGrpSpPr>
        <p:grpSpPr bwMode="auto">
          <a:xfrm>
            <a:off x="1335087" y="3522665"/>
            <a:ext cx="2938463" cy="502091"/>
            <a:chOff x="228" y="1805"/>
            <a:chExt cx="1851" cy="325"/>
          </a:xfrm>
        </p:grpSpPr>
        <p:sp>
          <p:nvSpPr>
            <p:cNvPr id="218" name="Text Box 48"/>
            <p:cNvSpPr txBox="1">
              <a:spLocks noChangeArrowheads="1"/>
            </p:cNvSpPr>
            <p:nvPr/>
          </p:nvSpPr>
          <p:spPr bwMode="auto">
            <a:xfrm>
              <a:off x="228" y="1805"/>
              <a:ext cx="1180" cy="17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marL="342900" indent="-342900" algn="r"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200" kern="0" dirty="0" smtClean="0">
                  <a:solidFill>
                    <a:srgbClr val="3333CC"/>
                  </a:solidFill>
                  <a:latin typeface="Helvetica" charset="0"/>
                  <a:ea typeface="Helvetica" charset="0"/>
                  <a:cs typeface="Helvetica" charset="0"/>
                </a:rPr>
                <a:t>	Potential </a:t>
              </a:r>
              <a:r>
                <a:rPr lang="en-US" sz="1200" kern="0" dirty="0">
                  <a:solidFill>
                    <a:srgbClr val="3333CC"/>
                  </a:solidFill>
                  <a:latin typeface="Helvetica" charset="0"/>
                  <a:ea typeface="Helvetica" charset="0"/>
                  <a:cs typeface="Helvetica" charset="0"/>
                </a:rPr>
                <a:t>barrier</a:t>
              </a:r>
            </a:p>
          </p:txBody>
        </p:sp>
        <p:cxnSp>
          <p:nvCxnSpPr>
            <p:cNvPr id="219" name="AutoShape 49"/>
            <p:cNvCxnSpPr>
              <a:cxnSpLocks noChangeShapeType="1"/>
              <a:stCxn id="218" idx="3"/>
              <a:endCxn id="199" idx="0"/>
            </p:cNvCxnSpPr>
            <p:nvPr/>
          </p:nvCxnSpPr>
          <p:spPr bwMode="auto">
            <a:xfrm>
              <a:off x="1408" y="1894"/>
              <a:ext cx="671" cy="236"/>
            </a:xfrm>
            <a:prstGeom prst="curvedConnector2">
              <a:avLst/>
            </a:prstGeom>
            <a:noFill/>
            <a:ln w="12700">
              <a:solidFill>
                <a:srgbClr val="3333CC"/>
              </a:solidFill>
              <a:round/>
              <a:headEnd/>
              <a:tailEnd type="triangle" w="med" len="med"/>
            </a:ln>
            <a:effectLst/>
          </p:spPr>
        </p:cxnSp>
      </p:grpSp>
      <p:grpSp>
        <p:nvGrpSpPr>
          <p:cNvPr id="10" name="Group 50"/>
          <p:cNvGrpSpPr>
            <a:grpSpLocks/>
          </p:cNvGrpSpPr>
          <p:nvPr/>
        </p:nvGrpSpPr>
        <p:grpSpPr bwMode="auto">
          <a:xfrm>
            <a:off x="1335087" y="3883025"/>
            <a:ext cx="2605088" cy="357187"/>
            <a:chOff x="228" y="2032"/>
            <a:chExt cx="1641" cy="225"/>
          </a:xfrm>
        </p:grpSpPr>
        <p:sp>
          <p:nvSpPr>
            <p:cNvPr id="221" name="Oval 51"/>
            <p:cNvSpPr>
              <a:spLocks noChangeArrowheads="1"/>
            </p:cNvSpPr>
            <p:nvPr/>
          </p:nvSpPr>
          <p:spPr bwMode="auto">
            <a:xfrm>
              <a:off x="1583" y="2212"/>
              <a:ext cx="45" cy="45"/>
            </a:xfrm>
            <a:prstGeom prst="ellipse">
              <a:avLst/>
            </a:prstGeom>
            <a:solidFill>
              <a:srgbClr val="3333CC">
                <a:alpha val="62000"/>
              </a:srgbClr>
            </a:solidFill>
            <a:ln w="12700">
              <a:solidFill>
                <a:srgbClr val="3333CC"/>
              </a:solidFill>
              <a:round/>
              <a:headEnd/>
              <a:tailEnd/>
            </a:ln>
            <a:effectLst/>
          </p:spPr>
          <p:txBody>
            <a:bodyPr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22" name="Oval 52"/>
            <p:cNvSpPr>
              <a:spLocks noChangeArrowheads="1"/>
            </p:cNvSpPr>
            <p:nvPr/>
          </p:nvSpPr>
          <p:spPr bwMode="auto">
            <a:xfrm>
              <a:off x="1778" y="2107"/>
              <a:ext cx="91" cy="91"/>
            </a:xfrm>
            <a:prstGeom prst="ellipse">
              <a:avLst/>
            </a:prstGeom>
            <a:solidFill>
              <a:srgbClr val="3333CC">
                <a:alpha val="62000"/>
              </a:srgbClr>
            </a:solidFill>
            <a:ln w="12700">
              <a:solidFill>
                <a:srgbClr val="3333CC"/>
              </a:solidFill>
              <a:round/>
              <a:headEnd/>
              <a:tailEnd/>
            </a:ln>
            <a:effectLst/>
          </p:spPr>
          <p:txBody>
            <a:bodyPr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23" name="Oval 53"/>
            <p:cNvSpPr>
              <a:spLocks noChangeArrowheads="1"/>
            </p:cNvSpPr>
            <p:nvPr/>
          </p:nvSpPr>
          <p:spPr bwMode="auto">
            <a:xfrm>
              <a:off x="1725" y="2192"/>
              <a:ext cx="45" cy="45"/>
            </a:xfrm>
            <a:prstGeom prst="ellipse">
              <a:avLst/>
            </a:prstGeom>
            <a:solidFill>
              <a:srgbClr val="3333CC">
                <a:alpha val="62000"/>
              </a:srgbClr>
            </a:solidFill>
            <a:ln w="12700">
              <a:solidFill>
                <a:srgbClr val="3333CC"/>
              </a:solidFill>
              <a:round/>
              <a:headEnd/>
              <a:tailEnd/>
            </a:ln>
            <a:effectLst/>
          </p:spPr>
          <p:txBody>
            <a:bodyPr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24" name="Oval 54"/>
            <p:cNvSpPr>
              <a:spLocks noChangeArrowheads="1"/>
            </p:cNvSpPr>
            <p:nvPr/>
          </p:nvSpPr>
          <p:spPr bwMode="auto">
            <a:xfrm>
              <a:off x="1660" y="2208"/>
              <a:ext cx="45" cy="45"/>
            </a:xfrm>
            <a:prstGeom prst="ellipse">
              <a:avLst/>
            </a:prstGeom>
            <a:solidFill>
              <a:srgbClr val="3333CC">
                <a:alpha val="62000"/>
              </a:srgbClr>
            </a:solidFill>
            <a:ln w="12700">
              <a:solidFill>
                <a:srgbClr val="3333CC"/>
              </a:solidFill>
              <a:round/>
              <a:headEnd/>
              <a:tailEnd/>
            </a:ln>
            <a:effectLst/>
          </p:spPr>
          <p:txBody>
            <a:bodyPr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25" name="Text Box 55"/>
            <p:cNvSpPr txBox="1">
              <a:spLocks noChangeArrowheads="1"/>
            </p:cNvSpPr>
            <p:nvPr/>
          </p:nvSpPr>
          <p:spPr bwMode="auto">
            <a:xfrm>
              <a:off x="228" y="2032"/>
              <a:ext cx="1180" cy="17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marL="342900" indent="-342900" algn="r"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200" kern="0" dirty="0">
                  <a:solidFill>
                    <a:srgbClr val="3333CC"/>
                  </a:solidFill>
                  <a:latin typeface="Helvetica" charset="0"/>
                  <a:ea typeface="Helvetica" charset="0"/>
                  <a:cs typeface="Helvetica" charset="0"/>
                </a:rPr>
                <a:t>Higgs bubble expansion</a:t>
              </a:r>
            </a:p>
          </p:txBody>
        </p:sp>
        <p:sp>
          <p:nvSpPr>
            <p:cNvPr id="226" name="Line 56"/>
            <p:cNvSpPr>
              <a:spLocks noChangeShapeType="1"/>
            </p:cNvSpPr>
            <p:nvPr/>
          </p:nvSpPr>
          <p:spPr bwMode="auto">
            <a:xfrm>
              <a:off x="1407" y="2122"/>
              <a:ext cx="318" cy="46"/>
            </a:xfrm>
            <a:prstGeom prst="line">
              <a:avLst/>
            </a:prstGeom>
            <a:noFill/>
            <a:ln w="12700">
              <a:solidFill>
                <a:srgbClr val="3333CC"/>
              </a:solidFill>
              <a:round/>
              <a:headEnd/>
              <a:tailEnd type="triangle" w="med" len="med"/>
            </a:ln>
            <a:effectLst/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</p:grpSp>
      <p:graphicFrame>
        <p:nvGraphicFramePr>
          <p:cNvPr id="202" name="Object 31"/>
          <p:cNvGraphicFramePr>
            <a:graphicFrameLocks noChangeAspect="1"/>
          </p:cNvGraphicFramePr>
          <p:nvPr/>
        </p:nvGraphicFramePr>
        <p:xfrm>
          <a:off x="5549900" y="3857625"/>
          <a:ext cx="701675" cy="325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592" name="Equation" r:id="rId11" imgW="520700" imgH="241300" progId="Equation.DSMT4">
                  <p:embed/>
                </p:oleObj>
              </mc:Choice>
              <mc:Fallback>
                <p:oleObj name="Equation" r:id="rId11" imgW="520700" imgH="2413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49900" y="3857625"/>
                        <a:ext cx="701675" cy="3254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2" name="Group 61"/>
          <p:cNvGrpSpPr>
            <a:grpSpLocks/>
          </p:cNvGrpSpPr>
          <p:nvPr/>
        </p:nvGrpSpPr>
        <p:grpSpPr bwMode="auto">
          <a:xfrm>
            <a:off x="1155700" y="4389437"/>
            <a:ext cx="3779837" cy="274638"/>
            <a:chOff x="115" y="2351"/>
            <a:chExt cx="2381" cy="173"/>
          </a:xfrm>
        </p:grpSpPr>
        <p:sp>
          <p:nvSpPr>
            <p:cNvPr id="232" name="AutoShape 62"/>
            <p:cNvSpPr>
              <a:spLocks noChangeArrowheads="1"/>
            </p:cNvSpPr>
            <p:nvPr/>
          </p:nvSpPr>
          <p:spPr bwMode="auto">
            <a:xfrm>
              <a:off x="2018" y="2394"/>
              <a:ext cx="478" cy="52"/>
            </a:xfrm>
            <a:custGeom>
              <a:avLst/>
              <a:gdLst>
                <a:gd name="G0" fmla="+- 5762 0 0"/>
                <a:gd name="G1" fmla="+- 21600 0 5762"/>
                <a:gd name="G2" fmla="*/ 5762 1 2"/>
                <a:gd name="G3" fmla="+- 21600 0 G2"/>
                <a:gd name="G4" fmla="+/ 5762 21600 2"/>
                <a:gd name="G5" fmla="+/ G1 0 2"/>
                <a:gd name="G6" fmla="*/ 21600 21600 5762"/>
                <a:gd name="G7" fmla="*/ G6 1 2"/>
                <a:gd name="G8" fmla="+- 21600 0 G7"/>
                <a:gd name="G9" fmla="*/ 21600 1 2"/>
                <a:gd name="G10" fmla="+- 5762 0 G9"/>
                <a:gd name="G11" fmla="?: G10 G8 0"/>
                <a:gd name="G12" fmla="?: G10 G7 21600"/>
                <a:gd name="T0" fmla="*/ 18719 w 21600"/>
                <a:gd name="T1" fmla="*/ 10800 h 21600"/>
                <a:gd name="T2" fmla="*/ 10800 w 21600"/>
                <a:gd name="T3" fmla="*/ 21600 h 21600"/>
                <a:gd name="T4" fmla="*/ 2881 w 21600"/>
                <a:gd name="T5" fmla="*/ 10800 h 21600"/>
                <a:gd name="T6" fmla="*/ 10800 w 21600"/>
                <a:gd name="T7" fmla="*/ 0 h 21600"/>
                <a:gd name="T8" fmla="*/ 4681 w 21600"/>
                <a:gd name="T9" fmla="*/ 4681 h 21600"/>
                <a:gd name="T10" fmla="*/ 16919 w 21600"/>
                <a:gd name="T11" fmla="*/ 16919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762" y="21600"/>
                  </a:lnTo>
                  <a:lnTo>
                    <a:pt x="15838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3333CC">
                <a:alpha val="62000"/>
              </a:srgbClr>
            </a:solidFill>
            <a:ln w="12700">
              <a:solidFill>
                <a:srgbClr val="3333CC"/>
              </a:solidFill>
              <a:miter lim="800000"/>
              <a:headEnd/>
              <a:tailEnd/>
            </a:ln>
            <a:effectLst/>
          </p:spPr>
          <p:txBody>
            <a:bodyPr anchor="ctr"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33" name="Text Box 63"/>
            <p:cNvSpPr txBox="1">
              <a:spLocks noChangeArrowheads="1"/>
            </p:cNvSpPr>
            <p:nvPr/>
          </p:nvSpPr>
          <p:spPr bwMode="auto">
            <a:xfrm>
              <a:off x="115" y="2351"/>
              <a:ext cx="1293" cy="17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marL="342900" indent="-342900" algn="r"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200" kern="0" dirty="0">
                  <a:solidFill>
                    <a:srgbClr val="3333CC"/>
                  </a:solidFill>
                  <a:latin typeface="Helvetica" charset="0"/>
                  <a:ea typeface="Helvetica" charset="0"/>
                  <a:cs typeface="Helvetica" charset="0"/>
                </a:rPr>
                <a:t>Condensation of Higgs field</a:t>
              </a:r>
            </a:p>
          </p:txBody>
        </p:sp>
        <p:sp>
          <p:nvSpPr>
            <p:cNvPr id="234" name="Line 64"/>
            <p:cNvSpPr>
              <a:spLocks noChangeShapeType="1"/>
            </p:cNvSpPr>
            <p:nvPr/>
          </p:nvSpPr>
          <p:spPr bwMode="auto">
            <a:xfrm flipV="1">
              <a:off x="1407" y="2442"/>
              <a:ext cx="590" cy="0"/>
            </a:xfrm>
            <a:prstGeom prst="line">
              <a:avLst/>
            </a:prstGeom>
            <a:noFill/>
            <a:ln w="12700">
              <a:solidFill>
                <a:srgbClr val="3333CC"/>
              </a:solidFill>
              <a:round/>
              <a:headEnd/>
              <a:tailEnd type="triangle" w="med" len="med"/>
            </a:ln>
            <a:effectLst/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defTabSz="9144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kern="0" smtClean="0">
                <a:solidFill>
                  <a:sysClr val="windowText" lastClr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</p:grpSp>
      <p:grpSp>
        <p:nvGrpSpPr>
          <p:cNvPr id="13" name="Group 252"/>
          <p:cNvGrpSpPr/>
          <p:nvPr/>
        </p:nvGrpSpPr>
        <p:grpSpPr>
          <a:xfrm>
            <a:off x="304800" y="5495608"/>
            <a:ext cx="5735400" cy="509857"/>
            <a:chOff x="304800" y="5495608"/>
            <a:chExt cx="5735400" cy="509857"/>
          </a:xfrm>
        </p:grpSpPr>
        <p:sp>
          <p:nvSpPr>
            <p:cNvPr id="251" name="TextBox 250"/>
            <p:cNvSpPr txBox="1"/>
            <p:nvPr/>
          </p:nvSpPr>
          <p:spPr>
            <a:xfrm>
              <a:off x="304800" y="5613499"/>
              <a:ext cx="573540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1800"/>
                </a:spcBef>
              </a:pPr>
              <a:r>
                <a:rPr lang="en-US" sz="1600" dirty="0" smtClean="0">
                  <a:solidFill>
                    <a:prstClr val="black">
                      <a:lumMod val="85000"/>
                      <a:lumOff val="15000"/>
                    </a:prstClr>
                  </a:solidFill>
                  <a:latin typeface="Helvetica Light" charset="0"/>
                  <a:ea typeface="Helvetica Light" charset="0"/>
                  <a:cs typeface="Helvetica Light" charset="0"/>
                </a:rPr>
                <a:t>Higgs potential: </a:t>
              </a:r>
              <a:endParaRPr lang="en-US" sz="1600" dirty="0" smtClean="0">
                <a:solidFill>
                  <a:srgbClr val="595959"/>
                </a:solidFill>
                <a:latin typeface="Helvetica Light" charset="0"/>
                <a:ea typeface="Helvetica Light" charset="0"/>
                <a:cs typeface="Helvetica Light" charset="0"/>
              </a:endParaRPr>
            </a:p>
          </p:txBody>
        </p:sp>
        <p:graphicFrame>
          <p:nvGraphicFramePr>
            <p:cNvPr id="4993060" name="Object 36"/>
            <p:cNvGraphicFramePr>
              <a:graphicFrameLocks noChangeAspect="1"/>
            </p:cNvGraphicFramePr>
            <p:nvPr>
              <p:extLst/>
            </p:nvPr>
          </p:nvGraphicFramePr>
          <p:xfrm>
            <a:off x="1925638" y="5495608"/>
            <a:ext cx="3246437" cy="50985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8593" name="Equation" r:id="rId13" imgW="2133600" imgH="330200" progId="Equation.DSMT4">
                    <p:embed/>
                  </p:oleObj>
                </mc:Choice>
                <mc:Fallback>
                  <p:oleObj name="Equation" r:id="rId13" imgW="2133600" imgH="33020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5638" y="5495608"/>
                          <a:ext cx="3246437" cy="50985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52" name="Rectangle 251"/>
          <p:cNvSpPr/>
          <p:nvPr/>
        </p:nvSpPr>
        <p:spPr>
          <a:xfrm>
            <a:off x="6083300" y="5396164"/>
            <a:ext cx="3060701" cy="1004636"/>
          </a:xfrm>
          <a:prstGeom prst="rect">
            <a:avLst/>
          </a:prstGeom>
          <a:solidFill>
            <a:schemeClr val="bg1">
              <a:lumMod val="95000"/>
            </a:schemeClr>
          </a:solidFill>
          <a:ln w="63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square" lIns="216000" tIns="93600" bIns="93600">
            <a:spAutoFit/>
          </a:bodyPr>
          <a:lstStyle/>
          <a:p>
            <a:pPr defTabSz="914400" eaLnBrk="0" fontAlgn="auto" hangingPunct="0">
              <a:spcAft>
                <a:spcPts val="0"/>
              </a:spcAft>
              <a:defRPr/>
            </a:pPr>
            <a:r>
              <a:rPr lang="en-US" sz="1200" kern="0" dirty="0" smtClean="0">
                <a:solidFill>
                  <a:sysClr val="windowText" lastClr="000000"/>
                </a:solidFill>
                <a:latin typeface="Helvetica" charset="0"/>
                <a:ea typeface="Helvetica" charset="0"/>
                <a:cs typeface="Helvetica" charset="0"/>
              </a:rPr>
              <a:t>Simplest scalar potential that breaks ground state symmetry. Does what we need, but bears fundamental problems. </a:t>
            </a:r>
          </a:p>
          <a:p>
            <a:pPr defTabSz="914400" eaLnBrk="0" fontAlgn="auto" hangingPunct="0">
              <a:spcBef>
                <a:spcPts val="600"/>
              </a:spcBef>
              <a:spcAft>
                <a:spcPts val="0"/>
              </a:spcAft>
              <a:defRPr/>
            </a:pPr>
            <a:r>
              <a:rPr lang="en-US" sz="1200" kern="0" dirty="0" smtClean="0">
                <a:solidFill>
                  <a:srgbClr val="BC010C"/>
                </a:solidFill>
                <a:latin typeface="Helvetica" charset="0"/>
                <a:ea typeface="Helvetica" charset="0"/>
                <a:cs typeface="Helvetica" charset="0"/>
              </a:rPr>
              <a:t>Carries the seeds of new physics …</a:t>
            </a:r>
            <a:endParaRPr lang="en-US" sz="1200" kern="0" dirty="0">
              <a:solidFill>
                <a:srgbClr val="BC010C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graphicFrame>
        <p:nvGraphicFramePr>
          <p:cNvPr id="5264395" name="Object 11"/>
          <p:cNvGraphicFramePr>
            <a:graphicFrameLocks noChangeAspect="1"/>
          </p:cNvGraphicFramePr>
          <p:nvPr/>
        </p:nvGraphicFramePr>
        <p:xfrm>
          <a:off x="5254625" y="2551113"/>
          <a:ext cx="682625" cy="3603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594" name="Equation" r:id="rId15" imgW="508000" imgH="266700" progId="Equation.DSMT4">
                  <p:embed/>
                </p:oleObj>
              </mc:Choice>
              <mc:Fallback>
                <p:oleObj name="Equation" r:id="rId15" imgW="508000" imgH="2667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4625" y="2551113"/>
                        <a:ext cx="682625" cy="360362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264396" name="Object 12"/>
          <p:cNvGraphicFramePr>
            <a:graphicFrameLocks noChangeAspect="1"/>
          </p:cNvGraphicFramePr>
          <p:nvPr/>
        </p:nvGraphicFramePr>
        <p:xfrm>
          <a:off x="3418417" y="2810095"/>
          <a:ext cx="222250" cy="395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595" name="Equation" r:id="rId17" imgW="165100" imgH="292100" progId="Equation.DSMT4">
                  <p:embed/>
                </p:oleObj>
              </mc:Choice>
              <mc:Fallback>
                <p:oleObj name="Equation" r:id="rId17" imgW="165100" imgH="2921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8417" y="2810095"/>
                        <a:ext cx="222250" cy="395287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264397" name="Object 13"/>
          <p:cNvGraphicFramePr>
            <a:graphicFrameLocks noChangeAspect="1"/>
          </p:cNvGraphicFramePr>
          <p:nvPr/>
        </p:nvGraphicFramePr>
        <p:xfrm>
          <a:off x="5658380" y="4302654"/>
          <a:ext cx="222250" cy="395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596" name="Equation" r:id="rId19" imgW="165100" imgH="292100" progId="Equation.DSMT4">
                  <p:embed/>
                </p:oleObj>
              </mc:Choice>
              <mc:Fallback>
                <p:oleObj name="Equation" r:id="rId19" imgW="165100" imgH="2921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58380" y="4302654"/>
                        <a:ext cx="222250" cy="39528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" name="Text Box 57"/>
          <p:cNvSpPr txBox="1">
            <a:spLocks noChangeArrowheads="1"/>
          </p:cNvSpPr>
          <p:nvPr/>
        </p:nvSpPr>
        <p:spPr bwMode="auto">
          <a:xfrm>
            <a:off x="0" y="568045"/>
            <a:ext cx="9144000" cy="547842"/>
          </a:xfrm>
          <a:prstGeom prst="rect">
            <a:avLst/>
          </a:prstGeom>
          <a:solidFill>
            <a:srgbClr val="FFFFFF">
              <a:alpha val="88000"/>
            </a:srgbClr>
          </a:solidFill>
          <a:ln w="12700">
            <a:noFill/>
            <a:miter lim="800000"/>
            <a:headEnd/>
            <a:tailEnd/>
          </a:ln>
          <a:effectLst/>
        </p:spPr>
        <p:txBody>
          <a:bodyPr tIns="137160" bIns="137160">
            <a:prstTxWarp prst="textNoShape">
              <a:avLst/>
            </a:prstTxWarp>
            <a:spAutoFit/>
          </a:bodyPr>
          <a:lstStyle/>
          <a:p>
            <a:pPr marL="342900" indent="-342900" algn="ctr" defTabSz="914400" fontAlgn="auto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1600" kern="0" dirty="0">
                <a:solidFill>
                  <a:sysClr val="windowText" lastClr="000000"/>
                </a:solidFill>
                <a:latin typeface="Helvetica Light" charset="0"/>
                <a:ea typeface="Helvetica Light" charset="0"/>
                <a:cs typeface="Helvetica Light" charset="0"/>
              </a:rPr>
              <a:t>BEH mechanism</a:t>
            </a:r>
          </a:p>
        </p:txBody>
      </p:sp>
      <p:sp>
        <p:nvSpPr>
          <p:cNvPr id="49" name="Text Box 58"/>
          <p:cNvSpPr txBox="1">
            <a:spLocks noChangeArrowheads="1"/>
          </p:cNvSpPr>
          <p:nvPr/>
        </p:nvSpPr>
        <p:spPr bwMode="auto">
          <a:xfrm>
            <a:off x="0" y="-27384"/>
            <a:ext cx="9144000" cy="601497"/>
          </a:xfrm>
          <a:prstGeom prst="rect">
            <a:avLst/>
          </a:prstGeom>
          <a:solidFill>
            <a:srgbClr val="FFFFFF">
              <a:alpha val="89000"/>
            </a:srgbClr>
          </a:solidFill>
          <a:ln w="19050">
            <a:noFill/>
            <a:miter lim="800000"/>
            <a:headEnd/>
            <a:tailEnd type="none" w="sm" len="med"/>
          </a:ln>
          <a:effectLst/>
        </p:spPr>
        <p:txBody>
          <a:bodyPr lIns="90000" tIns="108000" rIns="90000" bIns="0" anchor="b" anchorCtr="0">
            <a:prstTxWarp prst="textNoShape">
              <a:avLst/>
            </a:prstTxWarp>
            <a:spAutoFit/>
          </a:bodyPr>
          <a:lstStyle/>
          <a:p>
            <a:pPr algn="ctr" defTabSz="914400"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3200" kern="0" dirty="0" smtClean="0">
                <a:solidFill>
                  <a:srgbClr val="333333"/>
                </a:solidFill>
                <a:latin typeface="Helvetica Light" charset="0"/>
                <a:ea typeface="Helvetica Light" charset="0"/>
                <a:cs typeface="Helvetica Light" charset="0"/>
              </a:rPr>
              <a:t>The Standard Model </a:t>
            </a:r>
            <a:endParaRPr lang="en-GB" sz="3200" kern="0" dirty="0">
              <a:solidFill>
                <a:srgbClr val="333333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304800" y="1644651"/>
            <a:ext cx="883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The early universe, 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at temperature </a:t>
            </a:r>
            <a:r>
              <a:rPr lang="en-US" sz="1600" i="1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&gt; </a:t>
            </a:r>
            <a:r>
              <a:rPr lang="en-US" sz="1600" i="1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US" sz="1600" baseline="-250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EW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, was in a symmetric phase (|</a:t>
            </a:r>
            <a:r>
              <a:rPr lang="en-US" sz="1600" i="1" dirty="0" err="1" smtClean="0">
                <a:solidFill>
                  <a:prstClr val="black">
                    <a:lumMod val="85000"/>
                    <a:lumOff val="15000"/>
                  </a:prstClr>
                </a:solidFill>
                <a:latin typeface="Symbol" charset="2"/>
                <a:ea typeface="Symbol" charset="2"/>
                <a:cs typeface="Symbol" charset="2"/>
              </a:rPr>
              <a:t>f</a:t>
            </a:r>
            <a:r>
              <a:rPr lang="en-US" sz="1600" baseline="-25000" dirty="0" err="1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min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| = 0)</a:t>
            </a:r>
          </a:p>
          <a:p>
            <a:pPr lvl="0">
              <a:spcBef>
                <a:spcPts val="0"/>
              </a:spcBef>
            </a:pP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A phase transition at ~</a:t>
            </a:r>
            <a:r>
              <a:rPr lang="en-US" sz="1600" i="1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US" sz="1600" baseline="-250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EW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2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(~several 10</a:t>
            </a:r>
            <a:r>
              <a:rPr lang="en-US" sz="1200" baseline="30000" dirty="0">
                <a:solidFill>
                  <a:prstClr val="black">
                    <a:lumMod val="85000"/>
                    <a:lumOff val="15000"/>
                  </a:prstClr>
                </a:solidFill>
                <a:latin typeface="Symbol" charset="2"/>
                <a:ea typeface="Symbol" charset="2"/>
                <a:cs typeface="Symbol" charset="2"/>
              </a:rPr>
              <a:t>-</a:t>
            </a:r>
            <a:r>
              <a:rPr lang="en-US" sz="1200" baseline="300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11</a:t>
            </a:r>
            <a:r>
              <a:rPr lang="en-US" sz="12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s after big bang, causal domain of few cm)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led to |</a:t>
            </a:r>
            <a:r>
              <a:rPr lang="en-US" sz="1600" i="1" dirty="0" err="1">
                <a:solidFill>
                  <a:prstClr val="black">
                    <a:lumMod val="85000"/>
                    <a:lumOff val="15000"/>
                  </a:prstClr>
                </a:solidFill>
                <a:latin typeface="Symbol" charset="2"/>
                <a:ea typeface="Symbol" charset="2"/>
                <a:cs typeface="Symbol" charset="2"/>
              </a:rPr>
              <a:t>f</a:t>
            </a:r>
            <a:r>
              <a:rPr lang="en-US" sz="1600" baseline="-250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min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| &gt; 0  </a:t>
            </a:r>
            <a:endParaRPr lang="en-US" sz="1600" dirty="0">
              <a:solidFill>
                <a:srgbClr val="595959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3" name="Left Arrow 2"/>
          <p:cNvSpPr/>
          <p:nvPr/>
        </p:nvSpPr>
        <p:spPr>
          <a:xfrm>
            <a:off x="5254625" y="5615176"/>
            <a:ext cx="866776" cy="394682"/>
          </a:xfrm>
          <a:prstGeom prst="leftArrow">
            <a:avLst>
              <a:gd name="adj1" fmla="val 100000"/>
              <a:gd name="adj2" fmla="val 50000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prstClr val="white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9402" y="6050784"/>
            <a:ext cx="268374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(</a:t>
            </a:r>
            <a:r>
              <a:rPr lang="en-US" sz="1000" i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µ</a:t>
            </a:r>
            <a:r>
              <a:rPr lang="en-US" sz="1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, </a:t>
            </a:r>
            <a:r>
              <a:rPr lang="en-US" sz="1000" i="1" dirty="0" smtClean="0">
                <a:solidFill>
                  <a:prstClr val="black"/>
                </a:solidFill>
                <a:latin typeface="Symbol" charset="2"/>
                <a:ea typeface="Symbol" charset="2"/>
                <a:cs typeface="Symbol" charset="2"/>
              </a:rPr>
              <a:t>l</a:t>
            </a:r>
            <a:r>
              <a:rPr lang="en-US" sz="1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determined once Higgs mass known )</a:t>
            </a:r>
            <a:endParaRPr lang="en-US" sz="10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4681645" y="4272870"/>
            <a:ext cx="4038" cy="340916"/>
          </a:xfrm>
          <a:prstGeom prst="line">
            <a:avLst/>
          </a:prstGeom>
          <a:ln w="3175">
            <a:solidFill>
              <a:schemeClr val="tx1"/>
            </a:solidFill>
            <a:prstDash val="sysDash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4565764" y="4537584"/>
            <a:ext cx="2616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v</a:t>
            </a:r>
            <a:endParaRPr lang="en-US" sz="12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741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222"/>
          <p:cNvPicPr>
            <a:picLocks noChangeAspect="1"/>
          </p:cNvPicPr>
          <p:nvPr/>
        </p:nvPicPr>
        <p:blipFill>
          <a:blip r:embed="rId2">
            <a:grayscl/>
            <a:alphaModFix amt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536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Rectangle 10"/>
          <p:cNvSpPr>
            <a:spLocks noChangeArrowheads="1"/>
          </p:cNvSpPr>
          <p:nvPr/>
        </p:nvSpPr>
        <p:spPr bwMode="auto">
          <a:xfrm>
            <a:off x="0" y="1447800"/>
            <a:ext cx="9144000" cy="4953000"/>
          </a:xfrm>
          <a:prstGeom prst="rect">
            <a:avLst/>
          </a:prstGeom>
          <a:solidFill>
            <a:srgbClr val="FFFFFF"/>
          </a:solidFill>
          <a:ln w="317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square" lIns="90000" tIns="46800" rIns="90000" bIns="46800"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195" name="Rectangle 194"/>
          <p:cNvSpPr/>
          <p:nvPr/>
        </p:nvSpPr>
        <p:spPr>
          <a:xfrm>
            <a:off x="4116918" y="1448427"/>
            <a:ext cx="5027082" cy="4953000"/>
          </a:xfrm>
          <a:prstGeom prst="rect">
            <a:avLst/>
          </a:prstGeom>
          <a:solidFill>
            <a:schemeClr val="bg1">
              <a:lumMod val="95000"/>
            </a:schemeClr>
          </a:solidFill>
          <a:ln w="3175" cap="flat" cmpd="sng" algn="ctr">
            <a:solidFill>
              <a:schemeClr val="bg1">
                <a:lumMod val="9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prstClr val="white"/>
              </a:solidFill>
            </a:endParaRPr>
          </a:p>
        </p:txBody>
      </p:sp>
      <p:sp>
        <p:nvSpPr>
          <p:cNvPr id="68" name="TextBox 67"/>
          <p:cNvSpPr txBox="1"/>
          <p:nvPr/>
        </p:nvSpPr>
        <p:spPr>
          <a:xfrm>
            <a:off x="4267200" y="5562600"/>
            <a:ext cx="10854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Top quark</a:t>
            </a:r>
            <a:endParaRPr lang="en-GB" sz="1600" dirty="0">
              <a:solidFill>
                <a:prstClr val="black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grpSp>
        <p:nvGrpSpPr>
          <p:cNvPr id="3" name="Group 20"/>
          <p:cNvGrpSpPr/>
          <p:nvPr/>
        </p:nvGrpSpPr>
        <p:grpSpPr>
          <a:xfrm>
            <a:off x="5776798" y="2874964"/>
            <a:ext cx="2921081" cy="148741"/>
            <a:chOff x="822326" y="2286000"/>
            <a:chExt cx="4130674" cy="173037"/>
          </a:xfrm>
        </p:grpSpPr>
        <p:sp>
          <p:nvSpPr>
            <p:cNvPr id="22" name="Freeform 21"/>
            <p:cNvSpPr>
              <a:spLocks/>
            </p:cNvSpPr>
            <p:nvPr/>
          </p:nvSpPr>
          <p:spPr bwMode="auto">
            <a:xfrm flipH="1">
              <a:off x="822326" y="2286000"/>
              <a:ext cx="2065337" cy="173037"/>
            </a:xfrm>
            <a:custGeom>
              <a:avLst/>
              <a:gdLst/>
              <a:ahLst/>
              <a:cxnLst>
                <a:cxn ang="0">
                  <a:pos x="0" y="192"/>
                </a:cxn>
                <a:cxn ang="0">
                  <a:pos x="192" y="0"/>
                </a:cxn>
                <a:cxn ang="0">
                  <a:pos x="384" y="192"/>
                </a:cxn>
                <a:cxn ang="0">
                  <a:pos x="576" y="0"/>
                </a:cxn>
                <a:cxn ang="0">
                  <a:pos x="768" y="192"/>
                </a:cxn>
                <a:cxn ang="0">
                  <a:pos x="960" y="0"/>
                </a:cxn>
                <a:cxn ang="0">
                  <a:pos x="1152" y="192"/>
                </a:cxn>
                <a:cxn ang="0">
                  <a:pos x="1344" y="0"/>
                </a:cxn>
                <a:cxn ang="0">
                  <a:pos x="1536" y="192"/>
                </a:cxn>
                <a:cxn ang="0">
                  <a:pos x="1728" y="0"/>
                </a:cxn>
                <a:cxn ang="0">
                  <a:pos x="1920" y="192"/>
                </a:cxn>
                <a:cxn ang="0">
                  <a:pos x="2112" y="0"/>
                </a:cxn>
                <a:cxn ang="0">
                  <a:pos x="2304" y="192"/>
                </a:cxn>
              </a:cxnLst>
              <a:rect l="0" t="0" r="r" b="b"/>
              <a:pathLst>
                <a:path w="2304" h="192">
                  <a:moveTo>
                    <a:pt x="0" y="192"/>
                  </a:moveTo>
                  <a:cubicBezTo>
                    <a:pt x="64" y="96"/>
                    <a:pt x="128" y="0"/>
                    <a:pt x="192" y="0"/>
                  </a:cubicBezTo>
                  <a:cubicBezTo>
                    <a:pt x="256" y="0"/>
                    <a:pt x="320" y="192"/>
                    <a:pt x="384" y="192"/>
                  </a:cubicBezTo>
                  <a:cubicBezTo>
                    <a:pt x="448" y="192"/>
                    <a:pt x="512" y="0"/>
                    <a:pt x="576" y="0"/>
                  </a:cubicBezTo>
                  <a:cubicBezTo>
                    <a:pt x="640" y="0"/>
                    <a:pt x="704" y="192"/>
                    <a:pt x="768" y="192"/>
                  </a:cubicBezTo>
                  <a:cubicBezTo>
                    <a:pt x="832" y="192"/>
                    <a:pt x="896" y="0"/>
                    <a:pt x="960" y="0"/>
                  </a:cubicBezTo>
                  <a:cubicBezTo>
                    <a:pt x="1024" y="0"/>
                    <a:pt x="1088" y="192"/>
                    <a:pt x="1152" y="192"/>
                  </a:cubicBezTo>
                  <a:cubicBezTo>
                    <a:pt x="1216" y="192"/>
                    <a:pt x="1280" y="0"/>
                    <a:pt x="1344" y="0"/>
                  </a:cubicBezTo>
                  <a:cubicBezTo>
                    <a:pt x="1408" y="0"/>
                    <a:pt x="1472" y="192"/>
                    <a:pt x="1536" y="192"/>
                  </a:cubicBezTo>
                  <a:cubicBezTo>
                    <a:pt x="1600" y="192"/>
                    <a:pt x="1664" y="0"/>
                    <a:pt x="1728" y="0"/>
                  </a:cubicBezTo>
                  <a:cubicBezTo>
                    <a:pt x="1792" y="0"/>
                    <a:pt x="1856" y="192"/>
                    <a:pt x="1920" y="192"/>
                  </a:cubicBezTo>
                  <a:cubicBezTo>
                    <a:pt x="1984" y="192"/>
                    <a:pt x="2048" y="0"/>
                    <a:pt x="2112" y="0"/>
                  </a:cubicBezTo>
                  <a:cubicBezTo>
                    <a:pt x="2176" y="0"/>
                    <a:pt x="2272" y="160"/>
                    <a:pt x="2304" y="192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GB" sz="2400">
                <a:solidFill>
                  <a:prstClr val="black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auto">
            <a:xfrm flipH="1">
              <a:off x="2887663" y="2286000"/>
              <a:ext cx="2065337" cy="173037"/>
            </a:xfrm>
            <a:custGeom>
              <a:avLst/>
              <a:gdLst/>
              <a:ahLst/>
              <a:cxnLst>
                <a:cxn ang="0">
                  <a:pos x="0" y="192"/>
                </a:cxn>
                <a:cxn ang="0">
                  <a:pos x="192" y="0"/>
                </a:cxn>
                <a:cxn ang="0">
                  <a:pos x="384" y="192"/>
                </a:cxn>
                <a:cxn ang="0">
                  <a:pos x="576" y="0"/>
                </a:cxn>
                <a:cxn ang="0">
                  <a:pos x="768" y="192"/>
                </a:cxn>
                <a:cxn ang="0">
                  <a:pos x="960" y="0"/>
                </a:cxn>
                <a:cxn ang="0">
                  <a:pos x="1152" y="192"/>
                </a:cxn>
                <a:cxn ang="0">
                  <a:pos x="1344" y="0"/>
                </a:cxn>
                <a:cxn ang="0">
                  <a:pos x="1536" y="192"/>
                </a:cxn>
                <a:cxn ang="0">
                  <a:pos x="1728" y="0"/>
                </a:cxn>
                <a:cxn ang="0">
                  <a:pos x="1920" y="192"/>
                </a:cxn>
                <a:cxn ang="0">
                  <a:pos x="2112" y="0"/>
                </a:cxn>
                <a:cxn ang="0">
                  <a:pos x="2304" y="192"/>
                </a:cxn>
              </a:cxnLst>
              <a:rect l="0" t="0" r="r" b="b"/>
              <a:pathLst>
                <a:path w="2304" h="192">
                  <a:moveTo>
                    <a:pt x="0" y="192"/>
                  </a:moveTo>
                  <a:cubicBezTo>
                    <a:pt x="64" y="96"/>
                    <a:pt x="128" y="0"/>
                    <a:pt x="192" y="0"/>
                  </a:cubicBezTo>
                  <a:cubicBezTo>
                    <a:pt x="256" y="0"/>
                    <a:pt x="320" y="192"/>
                    <a:pt x="384" y="192"/>
                  </a:cubicBezTo>
                  <a:cubicBezTo>
                    <a:pt x="448" y="192"/>
                    <a:pt x="512" y="0"/>
                    <a:pt x="576" y="0"/>
                  </a:cubicBezTo>
                  <a:cubicBezTo>
                    <a:pt x="640" y="0"/>
                    <a:pt x="704" y="192"/>
                    <a:pt x="768" y="192"/>
                  </a:cubicBezTo>
                  <a:cubicBezTo>
                    <a:pt x="832" y="192"/>
                    <a:pt x="896" y="0"/>
                    <a:pt x="960" y="0"/>
                  </a:cubicBezTo>
                  <a:cubicBezTo>
                    <a:pt x="1024" y="0"/>
                    <a:pt x="1088" y="192"/>
                    <a:pt x="1152" y="192"/>
                  </a:cubicBezTo>
                  <a:cubicBezTo>
                    <a:pt x="1216" y="192"/>
                    <a:pt x="1280" y="0"/>
                    <a:pt x="1344" y="0"/>
                  </a:cubicBezTo>
                  <a:cubicBezTo>
                    <a:pt x="1408" y="0"/>
                    <a:pt x="1472" y="192"/>
                    <a:pt x="1536" y="192"/>
                  </a:cubicBezTo>
                  <a:cubicBezTo>
                    <a:pt x="1600" y="192"/>
                    <a:pt x="1664" y="0"/>
                    <a:pt x="1728" y="0"/>
                  </a:cubicBezTo>
                  <a:cubicBezTo>
                    <a:pt x="1792" y="0"/>
                    <a:pt x="1856" y="192"/>
                    <a:pt x="1920" y="192"/>
                  </a:cubicBezTo>
                  <a:cubicBezTo>
                    <a:pt x="1984" y="192"/>
                    <a:pt x="2048" y="0"/>
                    <a:pt x="2112" y="0"/>
                  </a:cubicBezTo>
                  <a:cubicBezTo>
                    <a:pt x="2176" y="0"/>
                    <a:pt x="2272" y="160"/>
                    <a:pt x="2304" y="192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GB" sz="2400">
                <a:solidFill>
                  <a:prstClr val="black"/>
                </a:solidFill>
                <a:ea typeface="ＭＳ Ｐゴシック" charset="-128"/>
                <a:cs typeface="ＭＳ Ｐゴシック" charset="-128"/>
              </a:endParaRPr>
            </a:p>
          </p:txBody>
        </p:sp>
      </p:grpSp>
      <p:sp>
        <p:nvSpPr>
          <p:cNvPr id="29" name="TextBox 28"/>
          <p:cNvSpPr txBox="1"/>
          <p:nvPr/>
        </p:nvSpPr>
        <p:spPr>
          <a:xfrm>
            <a:off x="4267200" y="2267188"/>
            <a:ext cx="8354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Gravity</a:t>
            </a:r>
            <a:endParaRPr lang="en-GB" sz="1600" dirty="0">
              <a:solidFill>
                <a:prstClr val="black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8104065" y="6128948"/>
            <a:ext cx="101224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1100" dirty="0" smtClean="0">
                <a:solidFill>
                  <a:srgbClr val="7F7F7F"/>
                </a:solidFill>
                <a:latin typeface="Trebuchet MS"/>
                <a:ea typeface="ＭＳ Ｐゴシック" charset="-128"/>
                <a:cs typeface="Trebuchet MS"/>
              </a:rPr>
              <a:t>H. Murayama</a:t>
            </a:r>
            <a:endParaRPr lang="en-GB" sz="1100" dirty="0">
              <a:solidFill>
                <a:srgbClr val="7F7F7F"/>
              </a:solidFill>
              <a:latin typeface="Trebuchet MS"/>
              <a:ea typeface="ＭＳ Ｐゴシック" charset="-128"/>
              <a:cs typeface="Trebuchet MS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4267200" y="2789158"/>
            <a:ext cx="8338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Photon</a:t>
            </a:r>
            <a:endParaRPr lang="en-GB" sz="1600" dirty="0">
              <a:solidFill>
                <a:prstClr val="black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4267200" y="4400788"/>
            <a:ext cx="106150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Neutrinos</a:t>
            </a:r>
            <a:endParaRPr lang="en-GB" sz="1600" dirty="0">
              <a:solidFill>
                <a:prstClr val="black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cxnSp>
        <p:nvCxnSpPr>
          <p:cNvPr id="40" name="Straight Connector 39"/>
          <p:cNvCxnSpPr/>
          <p:nvPr/>
        </p:nvCxnSpPr>
        <p:spPr>
          <a:xfrm>
            <a:off x="5776302" y="4604244"/>
            <a:ext cx="2981904" cy="1588"/>
          </a:xfrm>
          <a:prstGeom prst="line">
            <a:avLst/>
          </a:prstGeom>
          <a:ln>
            <a:solidFill>
              <a:schemeClr val="tx1"/>
            </a:solidFill>
            <a:tailEnd type="triangle" w="med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/>
          <p:nvPr/>
        </p:nvSpPr>
        <p:spPr>
          <a:xfrm>
            <a:off x="4267200" y="4987528"/>
            <a:ext cx="10390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Electrons</a:t>
            </a:r>
            <a:endParaRPr lang="en-GB" sz="1600" dirty="0">
              <a:solidFill>
                <a:prstClr val="black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127" name="TextBox 126"/>
          <p:cNvSpPr txBox="1"/>
          <p:nvPr/>
        </p:nvSpPr>
        <p:spPr>
          <a:xfrm>
            <a:off x="4267200" y="3398520"/>
            <a:ext cx="13209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Weak boson</a:t>
            </a:r>
            <a:endParaRPr lang="en-GB" sz="1600" dirty="0">
              <a:solidFill>
                <a:prstClr val="black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grpSp>
        <p:nvGrpSpPr>
          <p:cNvPr id="4" name="Group 165"/>
          <p:cNvGrpSpPr/>
          <p:nvPr/>
        </p:nvGrpSpPr>
        <p:grpSpPr>
          <a:xfrm>
            <a:off x="5776798" y="2386343"/>
            <a:ext cx="2921081" cy="148741"/>
            <a:chOff x="822326" y="2286000"/>
            <a:chExt cx="4130674" cy="173037"/>
          </a:xfrm>
        </p:grpSpPr>
        <p:sp>
          <p:nvSpPr>
            <p:cNvPr id="167" name="Freeform 166"/>
            <p:cNvSpPr>
              <a:spLocks/>
            </p:cNvSpPr>
            <p:nvPr/>
          </p:nvSpPr>
          <p:spPr bwMode="auto">
            <a:xfrm flipH="1">
              <a:off x="822326" y="2286000"/>
              <a:ext cx="2065337" cy="173037"/>
            </a:xfrm>
            <a:custGeom>
              <a:avLst/>
              <a:gdLst/>
              <a:ahLst/>
              <a:cxnLst>
                <a:cxn ang="0">
                  <a:pos x="0" y="192"/>
                </a:cxn>
                <a:cxn ang="0">
                  <a:pos x="192" y="0"/>
                </a:cxn>
                <a:cxn ang="0">
                  <a:pos x="384" y="192"/>
                </a:cxn>
                <a:cxn ang="0">
                  <a:pos x="576" y="0"/>
                </a:cxn>
                <a:cxn ang="0">
                  <a:pos x="768" y="192"/>
                </a:cxn>
                <a:cxn ang="0">
                  <a:pos x="960" y="0"/>
                </a:cxn>
                <a:cxn ang="0">
                  <a:pos x="1152" y="192"/>
                </a:cxn>
                <a:cxn ang="0">
                  <a:pos x="1344" y="0"/>
                </a:cxn>
                <a:cxn ang="0">
                  <a:pos x="1536" y="192"/>
                </a:cxn>
                <a:cxn ang="0">
                  <a:pos x="1728" y="0"/>
                </a:cxn>
                <a:cxn ang="0">
                  <a:pos x="1920" y="192"/>
                </a:cxn>
                <a:cxn ang="0">
                  <a:pos x="2112" y="0"/>
                </a:cxn>
                <a:cxn ang="0">
                  <a:pos x="2304" y="192"/>
                </a:cxn>
              </a:cxnLst>
              <a:rect l="0" t="0" r="r" b="b"/>
              <a:pathLst>
                <a:path w="2304" h="192">
                  <a:moveTo>
                    <a:pt x="0" y="192"/>
                  </a:moveTo>
                  <a:cubicBezTo>
                    <a:pt x="64" y="96"/>
                    <a:pt x="128" y="0"/>
                    <a:pt x="192" y="0"/>
                  </a:cubicBezTo>
                  <a:cubicBezTo>
                    <a:pt x="256" y="0"/>
                    <a:pt x="320" y="192"/>
                    <a:pt x="384" y="192"/>
                  </a:cubicBezTo>
                  <a:cubicBezTo>
                    <a:pt x="448" y="192"/>
                    <a:pt x="512" y="0"/>
                    <a:pt x="576" y="0"/>
                  </a:cubicBezTo>
                  <a:cubicBezTo>
                    <a:pt x="640" y="0"/>
                    <a:pt x="704" y="192"/>
                    <a:pt x="768" y="192"/>
                  </a:cubicBezTo>
                  <a:cubicBezTo>
                    <a:pt x="832" y="192"/>
                    <a:pt x="896" y="0"/>
                    <a:pt x="960" y="0"/>
                  </a:cubicBezTo>
                  <a:cubicBezTo>
                    <a:pt x="1024" y="0"/>
                    <a:pt x="1088" y="192"/>
                    <a:pt x="1152" y="192"/>
                  </a:cubicBezTo>
                  <a:cubicBezTo>
                    <a:pt x="1216" y="192"/>
                    <a:pt x="1280" y="0"/>
                    <a:pt x="1344" y="0"/>
                  </a:cubicBezTo>
                  <a:cubicBezTo>
                    <a:pt x="1408" y="0"/>
                    <a:pt x="1472" y="192"/>
                    <a:pt x="1536" y="192"/>
                  </a:cubicBezTo>
                  <a:cubicBezTo>
                    <a:pt x="1600" y="192"/>
                    <a:pt x="1664" y="0"/>
                    <a:pt x="1728" y="0"/>
                  </a:cubicBezTo>
                  <a:cubicBezTo>
                    <a:pt x="1792" y="0"/>
                    <a:pt x="1856" y="192"/>
                    <a:pt x="1920" y="192"/>
                  </a:cubicBezTo>
                  <a:cubicBezTo>
                    <a:pt x="1984" y="192"/>
                    <a:pt x="2048" y="0"/>
                    <a:pt x="2112" y="0"/>
                  </a:cubicBezTo>
                  <a:cubicBezTo>
                    <a:pt x="2176" y="0"/>
                    <a:pt x="2272" y="160"/>
                    <a:pt x="2304" y="192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GB" sz="2400">
                <a:solidFill>
                  <a:prstClr val="black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168" name="Freeform 21"/>
            <p:cNvSpPr>
              <a:spLocks/>
            </p:cNvSpPr>
            <p:nvPr/>
          </p:nvSpPr>
          <p:spPr bwMode="auto">
            <a:xfrm flipH="1">
              <a:off x="2887663" y="2286000"/>
              <a:ext cx="2065337" cy="173037"/>
            </a:xfrm>
            <a:custGeom>
              <a:avLst/>
              <a:gdLst/>
              <a:ahLst/>
              <a:cxnLst>
                <a:cxn ang="0">
                  <a:pos x="0" y="192"/>
                </a:cxn>
                <a:cxn ang="0">
                  <a:pos x="192" y="0"/>
                </a:cxn>
                <a:cxn ang="0">
                  <a:pos x="384" y="192"/>
                </a:cxn>
                <a:cxn ang="0">
                  <a:pos x="576" y="0"/>
                </a:cxn>
                <a:cxn ang="0">
                  <a:pos x="768" y="192"/>
                </a:cxn>
                <a:cxn ang="0">
                  <a:pos x="960" y="0"/>
                </a:cxn>
                <a:cxn ang="0">
                  <a:pos x="1152" y="192"/>
                </a:cxn>
                <a:cxn ang="0">
                  <a:pos x="1344" y="0"/>
                </a:cxn>
                <a:cxn ang="0">
                  <a:pos x="1536" y="192"/>
                </a:cxn>
                <a:cxn ang="0">
                  <a:pos x="1728" y="0"/>
                </a:cxn>
                <a:cxn ang="0">
                  <a:pos x="1920" y="192"/>
                </a:cxn>
                <a:cxn ang="0">
                  <a:pos x="2112" y="0"/>
                </a:cxn>
                <a:cxn ang="0">
                  <a:pos x="2304" y="192"/>
                </a:cxn>
              </a:cxnLst>
              <a:rect l="0" t="0" r="r" b="b"/>
              <a:pathLst>
                <a:path w="2304" h="192">
                  <a:moveTo>
                    <a:pt x="0" y="192"/>
                  </a:moveTo>
                  <a:cubicBezTo>
                    <a:pt x="64" y="96"/>
                    <a:pt x="128" y="0"/>
                    <a:pt x="192" y="0"/>
                  </a:cubicBezTo>
                  <a:cubicBezTo>
                    <a:pt x="256" y="0"/>
                    <a:pt x="320" y="192"/>
                    <a:pt x="384" y="192"/>
                  </a:cubicBezTo>
                  <a:cubicBezTo>
                    <a:pt x="448" y="192"/>
                    <a:pt x="512" y="0"/>
                    <a:pt x="576" y="0"/>
                  </a:cubicBezTo>
                  <a:cubicBezTo>
                    <a:pt x="640" y="0"/>
                    <a:pt x="704" y="192"/>
                    <a:pt x="768" y="192"/>
                  </a:cubicBezTo>
                  <a:cubicBezTo>
                    <a:pt x="832" y="192"/>
                    <a:pt x="896" y="0"/>
                    <a:pt x="960" y="0"/>
                  </a:cubicBezTo>
                  <a:cubicBezTo>
                    <a:pt x="1024" y="0"/>
                    <a:pt x="1088" y="192"/>
                    <a:pt x="1152" y="192"/>
                  </a:cubicBezTo>
                  <a:cubicBezTo>
                    <a:pt x="1216" y="192"/>
                    <a:pt x="1280" y="0"/>
                    <a:pt x="1344" y="0"/>
                  </a:cubicBezTo>
                  <a:cubicBezTo>
                    <a:pt x="1408" y="0"/>
                    <a:pt x="1472" y="192"/>
                    <a:pt x="1536" y="192"/>
                  </a:cubicBezTo>
                  <a:cubicBezTo>
                    <a:pt x="1600" y="192"/>
                    <a:pt x="1664" y="0"/>
                    <a:pt x="1728" y="0"/>
                  </a:cubicBezTo>
                  <a:cubicBezTo>
                    <a:pt x="1792" y="0"/>
                    <a:pt x="1856" y="192"/>
                    <a:pt x="1920" y="192"/>
                  </a:cubicBezTo>
                  <a:cubicBezTo>
                    <a:pt x="1984" y="192"/>
                    <a:pt x="2048" y="0"/>
                    <a:pt x="2112" y="0"/>
                  </a:cubicBezTo>
                  <a:cubicBezTo>
                    <a:pt x="2176" y="0"/>
                    <a:pt x="2272" y="160"/>
                    <a:pt x="2304" y="192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GB" sz="2400">
                <a:solidFill>
                  <a:prstClr val="black"/>
                </a:solidFill>
                <a:ea typeface="ＭＳ Ｐゴシック" charset="-128"/>
                <a:cs typeface="ＭＳ Ｐゴシック" charset="-128"/>
              </a:endParaRPr>
            </a:p>
          </p:txBody>
        </p:sp>
      </p:grpSp>
      <p:cxnSp>
        <p:nvCxnSpPr>
          <p:cNvPr id="182" name="Straight Connector 181"/>
          <p:cNvCxnSpPr/>
          <p:nvPr/>
        </p:nvCxnSpPr>
        <p:spPr>
          <a:xfrm>
            <a:off x="4116917" y="4147114"/>
            <a:ext cx="5019882" cy="1588"/>
          </a:xfrm>
          <a:prstGeom prst="line">
            <a:avLst/>
          </a:prstGeom>
          <a:ln w="127" cap="flat" cmpd="sng" algn="ctr">
            <a:solidFill>
              <a:schemeClr val="tx2">
                <a:lumMod val="60000"/>
                <a:lumOff val="40000"/>
              </a:schemeClr>
            </a:solidFill>
            <a:prstDash val="dot"/>
            <a:round/>
            <a:headEnd type="none" w="med" len="med"/>
            <a:tail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5" name="Group 88"/>
          <p:cNvGrpSpPr/>
          <p:nvPr/>
        </p:nvGrpSpPr>
        <p:grpSpPr>
          <a:xfrm>
            <a:off x="5776302" y="3462289"/>
            <a:ext cx="2921081" cy="148741"/>
            <a:chOff x="822326" y="2286000"/>
            <a:chExt cx="4130674" cy="173037"/>
          </a:xfrm>
        </p:grpSpPr>
        <p:sp>
          <p:nvSpPr>
            <p:cNvPr id="91" name="Freeform 90"/>
            <p:cNvSpPr>
              <a:spLocks/>
            </p:cNvSpPr>
            <p:nvPr/>
          </p:nvSpPr>
          <p:spPr bwMode="auto">
            <a:xfrm flipH="1">
              <a:off x="822326" y="2286000"/>
              <a:ext cx="2065337" cy="173037"/>
            </a:xfrm>
            <a:custGeom>
              <a:avLst/>
              <a:gdLst/>
              <a:ahLst/>
              <a:cxnLst>
                <a:cxn ang="0">
                  <a:pos x="0" y="192"/>
                </a:cxn>
                <a:cxn ang="0">
                  <a:pos x="192" y="0"/>
                </a:cxn>
                <a:cxn ang="0">
                  <a:pos x="384" y="192"/>
                </a:cxn>
                <a:cxn ang="0">
                  <a:pos x="576" y="0"/>
                </a:cxn>
                <a:cxn ang="0">
                  <a:pos x="768" y="192"/>
                </a:cxn>
                <a:cxn ang="0">
                  <a:pos x="960" y="0"/>
                </a:cxn>
                <a:cxn ang="0">
                  <a:pos x="1152" y="192"/>
                </a:cxn>
                <a:cxn ang="0">
                  <a:pos x="1344" y="0"/>
                </a:cxn>
                <a:cxn ang="0">
                  <a:pos x="1536" y="192"/>
                </a:cxn>
                <a:cxn ang="0">
                  <a:pos x="1728" y="0"/>
                </a:cxn>
                <a:cxn ang="0">
                  <a:pos x="1920" y="192"/>
                </a:cxn>
                <a:cxn ang="0">
                  <a:pos x="2112" y="0"/>
                </a:cxn>
                <a:cxn ang="0">
                  <a:pos x="2304" y="192"/>
                </a:cxn>
              </a:cxnLst>
              <a:rect l="0" t="0" r="r" b="b"/>
              <a:pathLst>
                <a:path w="2304" h="192">
                  <a:moveTo>
                    <a:pt x="0" y="192"/>
                  </a:moveTo>
                  <a:cubicBezTo>
                    <a:pt x="64" y="96"/>
                    <a:pt x="128" y="0"/>
                    <a:pt x="192" y="0"/>
                  </a:cubicBezTo>
                  <a:cubicBezTo>
                    <a:pt x="256" y="0"/>
                    <a:pt x="320" y="192"/>
                    <a:pt x="384" y="192"/>
                  </a:cubicBezTo>
                  <a:cubicBezTo>
                    <a:pt x="448" y="192"/>
                    <a:pt x="512" y="0"/>
                    <a:pt x="576" y="0"/>
                  </a:cubicBezTo>
                  <a:cubicBezTo>
                    <a:pt x="640" y="0"/>
                    <a:pt x="704" y="192"/>
                    <a:pt x="768" y="192"/>
                  </a:cubicBezTo>
                  <a:cubicBezTo>
                    <a:pt x="832" y="192"/>
                    <a:pt x="896" y="0"/>
                    <a:pt x="960" y="0"/>
                  </a:cubicBezTo>
                  <a:cubicBezTo>
                    <a:pt x="1024" y="0"/>
                    <a:pt x="1088" y="192"/>
                    <a:pt x="1152" y="192"/>
                  </a:cubicBezTo>
                  <a:cubicBezTo>
                    <a:pt x="1216" y="192"/>
                    <a:pt x="1280" y="0"/>
                    <a:pt x="1344" y="0"/>
                  </a:cubicBezTo>
                  <a:cubicBezTo>
                    <a:pt x="1408" y="0"/>
                    <a:pt x="1472" y="192"/>
                    <a:pt x="1536" y="192"/>
                  </a:cubicBezTo>
                  <a:cubicBezTo>
                    <a:pt x="1600" y="192"/>
                    <a:pt x="1664" y="0"/>
                    <a:pt x="1728" y="0"/>
                  </a:cubicBezTo>
                  <a:cubicBezTo>
                    <a:pt x="1792" y="0"/>
                    <a:pt x="1856" y="192"/>
                    <a:pt x="1920" y="192"/>
                  </a:cubicBezTo>
                  <a:cubicBezTo>
                    <a:pt x="1984" y="192"/>
                    <a:pt x="2048" y="0"/>
                    <a:pt x="2112" y="0"/>
                  </a:cubicBezTo>
                  <a:cubicBezTo>
                    <a:pt x="2176" y="0"/>
                    <a:pt x="2272" y="160"/>
                    <a:pt x="2304" y="192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GB" sz="2400">
                <a:solidFill>
                  <a:prstClr val="black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92" name="Freeform 21"/>
            <p:cNvSpPr>
              <a:spLocks/>
            </p:cNvSpPr>
            <p:nvPr/>
          </p:nvSpPr>
          <p:spPr bwMode="auto">
            <a:xfrm flipH="1">
              <a:off x="2887663" y="2286000"/>
              <a:ext cx="2065337" cy="173037"/>
            </a:xfrm>
            <a:custGeom>
              <a:avLst/>
              <a:gdLst/>
              <a:ahLst/>
              <a:cxnLst>
                <a:cxn ang="0">
                  <a:pos x="0" y="192"/>
                </a:cxn>
                <a:cxn ang="0">
                  <a:pos x="192" y="0"/>
                </a:cxn>
                <a:cxn ang="0">
                  <a:pos x="384" y="192"/>
                </a:cxn>
                <a:cxn ang="0">
                  <a:pos x="576" y="0"/>
                </a:cxn>
                <a:cxn ang="0">
                  <a:pos x="768" y="192"/>
                </a:cxn>
                <a:cxn ang="0">
                  <a:pos x="960" y="0"/>
                </a:cxn>
                <a:cxn ang="0">
                  <a:pos x="1152" y="192"/>
                </a:cxn>
                <a:cxn ang="0">
                  <a:pos x="1344" y="0"/>
                </a:cxn>
                <a:cxn ang="0">
                  <a:pos x="1536" y="192"/>
                </a:cxn>
                <a:cxn ang="0">
                  <a:pos x="1728" y="0"/>
                </a:cxn>
                <a:cxn ang="0">
                  <a:pos x="1920" y="192"/>
                </a:cxn>
                <a:cxn ang="0">
                  <a:pos x="2112" y="0"/>
                </a:cxn>
                <a:cxn ang="0">
                  <a:pos x="2304" y="192"/>
                </a:cxn>
              </a:cxnLst>
              <a:rect l="0" t="0" r="r" b="b"/>
              <a:pathLst>
                <a:path w="2304" h="192">
                  <a:moveTo>
                    <a:pt x="0" y="192"/>
                  </a:moveTo>
                  <a:cubicBezTo>
                    <a:pt x="64" y="96"/>
                    <a:pt x="128" y="0"/>
                    <a:pt x="192" y="0"/>
                  </a:cubicBezTo>
                  <a:cubicBezTo>
                    <a:pt x="256" y="0"/>
                    <a:pt x="320" y="192"/>
                    <a:pt x="384" y="192"/>
                  </a:cubicBezTo>
                  <a:cubicBezTo>
                    <a:pt x="448" y="192"/>
                    <a:pt x="512" y="0"/>
                    <a:pt x="576" y="0"/>
                  </a:cubicBezTo>
                  <a:cubicBezTo>
                    <a:pt x="640" y="0"/>
                    <a:pt x="704" y="192"/>
                    <a:pt x="768" y="192"/>
                  </a:cubicBezTo>
                  <a:cubicBezTo>
                    <a:pt x="832" y="192"/>
                    <a:pt x="896" y="0"/>
                    <a:pt x="960" y="0"/>
                  </a:cubicBezTo>
                  <a:cubicBezTo>
                    <a:pt x="1024" y="0"/>
                    <a:pt x="1088" y="192"/>
                    <a:pt x="1152" y="192"/>
                  </a:cubicBezTo>
                  <a:cubicBezTo>
                    <a:pt x="1216" y="192"/>
                    <a:pt x="1280" y="0"/>
                    <a:pt x="1344" y="0"/>
                  </a:cubicBezTo>
                  <a:cubicBezTo>
                    <a:pt x="1408" y="0"/>
                    <a:pt x="1472" y="192"/>
                    <a:pt x="1536" y="192"/>
                  </a:cubicBezTo>
                  <a:cubicBezTo>
                    <a:pt x="1600" y="192"/>
                    <a:pt x="1664" y="0"/>
                    <a:pt x="1728" y="0"/>
                  </a:cubicBezTo>
                  <a:cubicBezTo>
                    <a:pt x="1792" y="0"/>
                    <a:pt x="1856" y="192"/>
                    <a:pt x="1920" y="192"/>
                  </a:cubicBezTo>
                  <a:cubicBezTo>
                    <a:pt x="1984" y="192"/>
                    <a:pt x="2048" y="0"/>
                    <a:pt x="2112" y="0"/>
                  </a:cubicBezTo>
                  <a:cubicBezTo>
                    <a:pt x="2176" y="0"/>
                    <a:pt x="2272" y="160"/>
                    <a:pt x="2304" y="192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GB" sz="2400">
                <a:solidFill>
                  <a:prstClr val="black"/>
                </a:solidFill>
                <a:ea typeface="ＭＳ Ｐゴシック" charset="-128"/>
                <a:cs typeface="ＭＳ Ｐゴシック" charset="-128"/>
              </a:endParaRPr>
            </a:p>
          </p:txBody>
        </p:sp>
      </p:grpSp>
      <p:cxnSp>
        <p:nvCxnSpPr>
          <p:cNvPr id="96" name="Straight Connector 95"/>
          <p:cNvCxnSpPr/>
          <p:nvPr/>
        </p:nvCxnSpPr>
        <p:spPr>
          <a:xfrm>
            <a:off x="5791200" y="5180012"/>
            <a:ext cx="2981904" cy="1588"/>
          </a:xfrm>
          <a:prstGeom prst="line">
            <a:avLst/>
          </a:prstGeom>
          <a:ln>
            <a:solidFill>
              <a:schemeClr val="tx1"/>
            </a:solidFill>
            <a:tailEnd type="triangle" w="med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/>
          <p:cNvCxnSpPr/>
          <p:nvPr/>
        </p:nvCxnSpPr>
        <p:spPr>
          <a:xfrm>
            <a:off x="5791200" y="5757863"/>
            <a:ext cx="2981904" cy="1588"/>
          </a:xfrm>
          <a:prstGeom prst="line">
            <a:avLst/>
          </a:prstGeom>
          <a:ln>
            <a:solidFill>
              <a:schemeClr val="tx1"/>
            </a:solidFill>
            <a:tailEnd type="triangle" w="med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7" name="TextBox 86"/>
          <p:cNvSpPr txBox="1"/>
          <p:nvPr/>
        </p:nvSpPr>
        <p:spPr>
          <a:xfrm>
            <a:off x="4038600" y="1600200"/>
            <a:ext cx="5105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 smtClean="0">
                <a:solidFill>
                  <a:prstClr val="black">
                    <a:lumMod val="65000"/>
                    <a:lumOff val="35000"/>
                  </a:prstClr>
                </a:solidFill>
                <a:latin typeface="Helvetica" charset="0"/>
                <a:ea typeface="Helvetica" charset="0"/>
                <a:cs typeface="Helvetica" charset="0"/>
              </a:rPr>
              <a:t>Symmetric phase – early universe</a:t>
            </a:r>
            <a:endParaRPr lang="en-GB" sz="2000" i="1" dirty="0">
              <a:solidFill>
                <a:prstClr val="black">
                  <a:lumMod val="65000"/>
                  <a:lumOff val="35000"/>
                </a:prstClr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30" name="Text Box 57"/>
          <p:cNvSpPr txBox="1">
            <a:spLocks noChangeArrowheads="1"/>
          </p:cNvSpPr>
          <p:nvPr/>
        </p:nvSpPr>
        <p:spPr bwMode="auto">
          <a:xfrm>
            <a:off x="0" y="568045"/>
            <a:ext cx="9144000" cy="547842"/>
          </a:xfrm>
          <a:prstGeom prst="rect">
            <a:avLst/>
          </a:prstGeom>
          <a:solidFill>
            <a:srgbClr val="FFFFFF">
              <a:alpha val="88000"/>
            </a:srgbClr>
          </a:solidFill>
          <a:ln w="12700">
            <a:noFill/>
            <a:miter lim="800000"/>
            <a:headEnd/>
            <a:tailEnd/>
          </a:ln>
          <a:effectLst/>
        </p:spPr>
        <p:txBody>
          <a:bodyPr tIns="137160" bIns="137160">
            <a:prstTxWarp prst="textNoShape">
              <a:avLst/>
            </a:prstTxWarp>
            <a:spAutoFit/>
          </a:bodyPr>
          <a:lstStyle/>
          <a:p>
            <a:pPr marL="342900" indent="-342900" algn="ctr" defTabSz="914400" fontAlgn="auto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1600" kern="0" dirty="0">
                <a:solidFill>
                  <a:sysClr val="windowText" lastClr="000000"/>
                </a:solidFill>
                <a:latin typeface="Helvetica Light" charset="0"/>
                <a:ea typeface="Helvetica Light" charset="0"/>
                <a:cs typeface="Helvetica Light" charset="0"/>
              </a:rPr>
              <a:t>BEH mechanism</a:t>
            </a:r>
          </a:p>
        </p:txBody>
      </p:sp>
      <p:sp>
        <p:nvSpPr>
          <p:cNvPr id="31" name="Text Box 58"/>
          <p:cNvSpPr txBox="1">
            <a:spLocks noChangeArrowheads="1"/>
          </p:cNvSpPr>
          <p:nvPr/>
        </p:nvSpPr>
        <p:spPr bwMode="auto">
          <a:xfrm>
            <a:off x="0" y="-27384"/>
            <a:ext cx="9144000" cy="601497"/>
          </a:xfrm>
          <a:prstGeom prst="rect">
            <a:avLst/>
          </a:prstGeom>
          <a:solidFill>
            <a:srgbClr val="FFFFFF">
              <a:alpha val="89000"/>
            </a:srgbClr>
          </a:solidFill>
          <a:ln w="19050">
            <a:noFill/>
            <a:miter lim="800000"/>
            <a:headEnd/>
            <a:tailEnd type="none" w="sm" len="med"/>
          </a:ln>
          <a:effectLst/>
        </p:spPr>
        <p:txBody>
          <a:bodyPr lIns="90000" tIns="108000" rIns="90000" bIns="0" anchor="b" anchorCtr="0">
            <a:prstTxWarp prst="textNoShape">
              <a:avLst/>
            </a:prstTxWarp>
            <a:spAutoFit/>
          </a:bodyPr>
          <a:lstStyle/>
          <a:p>
            <a:pPr algn="ctr" defTabSz="914400"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3200" kern="0" dirty="0" smtClean="0">
                <a:solidFill>
                  <a:srgbClr val="333333"/>
                </a:solidFill>
                <a:latin typeface="Helvetica Light" charset="0"/>
                <a:ea typeface="Helvetica Light" charset="0"/>
                <a:cs typeface="Helvetica Light" charset="0"/>
              </a:rPr>
              <a:t>The Standard Model </a:t>
            </a:r>
            <a:endParaRPr lang="en-GB" sz="3200" kern="0" dirty="0">
              <a:solidFill>
                <a:srgbClr val="333333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228600" y="1600200"/>
            <a:ext cx="3835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buSzPct val="75000"/>
              <a:tabLst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en-GB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Early universe: symmetric phase, fundamental particles are massless                  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Symbol" charset="2"/>
                <a:ea typeface="Symbol" charset="2"/>
                <a:cs typeface="Symbol" charset="2"/>
                <a:sym typeface="Wingdings"/>
              </a:rPr>
              <a:t>®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 gauge symmetry is respected</a:t>
            </a:r>
            <a:endParaRPr lang="en-GB" sz="1600" dirty="0" smtClean="0">
              <a:solidFill>
                <a:prstClr val="black">
                  <a:lumMod val="85000"/>
                  <a:lumOff val="15000"/>
                </a:prst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0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Picture 222"/>
          <p:cNvPicPr>
            <a:picLocks noChangeAspect="1"/>
          </p:cNvPicPr>
          <p:nvPr/>
        </p:nvPicPr>
        <p:blipFill>
          <a:blip r:embed="rId2">
            <a:grayscl/>
            <a:alphaModFix amt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536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Rectangle 10"/>
          <p:cNvSpPr>
            <a:spLocks noChangeArrowheads="1"/>
          </p:cNvSpPr>
          <p:nvPr/>
        </p:nvSpPr>
        <p:spPr bwMode="auto">
          <a:xfrm>
            <a:off x="0" y="1447800"/>
            <a:ext cx="9144000" cy="4953000"/>
          </a:xfrm>
          <a:prstGeom prst="rect">
            <a:avLst/>
          </a:prstGeom>
          <a:solidFill>
            <a:srgbClr val="FFFFFF"/>
          </a:solidFill>
          <a:ln w="3175">
            <a:solidFill>
              <a:schemeClr val="bg1">
                <a:lumMod val="95000"/>
              </a:schemeClr>
            </a:solidFill>
            <a:miter lim="800000"/>
            <a:headEnd/>
            <a:tailEnd/>
          </a:ln>
          <a:effectLst/>
        </p:spPr>
        <p:txBody>
          <a:bodyPr wrap="square" lIns="90000" tIns="46800" rIns="90000" bIns="46800" anchor="ctr">
            <a:prstTxWarp prst="textNoShape">
              <a:avLst/>
            </a:prstTxWarp>
            <a:spAutoFit/>
          </a:bodyPr>
          <a:lstStyle/>
          <a:p>
            <a:pPr defTabSz="9144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kern="0">
              <a:solidFill>
                <a:sysClr val="windowText" lastClr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195" name="Rectangle 194"/>
          <p:cNvSpPr/>
          <p:nvPr/>
        </p:nvSpPr>
        <p:spPr>
          <a:xfrm>
            <a:off x="4116918" y="1448427"/>
            <a:ext cx="5027082" cy="4953000"/>
          </a:xfrm>
          <a:prstGeom prst="rect">
            <a:avLst/>
          </a:prstGeom>
          <a:solidFill>
            <a:schemeClr val="bg1">
              <a:lumMod val="85000"/>
            </a:schemeClr>
          </a:solidFill>
          <a:ln w="3175" cap="flat" cmpd="sng" algn="ctr">
            <a:solidFill>
              <a:srgbClr val="BFBFBF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prstClr val="white"/>
              </a:solidFill>
            </a:endParaRPr>
          </a:p>
        </p:txBody>
      </p:sp>
      <p:sp>
        <p:nvSpPr>
          <p:cNvPr id="219" name="Rectangle 218"/>
          <p:cNvSpPr/>
          <p:nvPr/>
        </p:nvSpPr>
        <p:spPr>
          <a:xfrm>
            <a:off x="4116917" y="1447800"/>
            <a:ext cx="5019881" cy="4953000"/>
          </a:xfrm>
          <a:prstGeom prst="rect">
            <a:avLst/>
          </a:prstGeom>
          <a:solidFill>
            <a:srgbClr val="C6E4FF"/>
          </a:solidFill>
          <a:ln w="3175" cap="flat" cmpd="sng" algn="ctr">
            <a:solidFill>
              <a:srgbClr val="C6E4FF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prstClr val="white"/>
              </a:solidFill>
            </a:endParaRPr>
          </a:p>
        </p:txBody>
      </p:sp>
      <p:sp>
        <p:nvSpPr>
          <p:cNvPr id="192" name="Rectangle 191"/>
          <p:cNvSpPr/>
          <p:nvPr/>
        </p:nvSpPr>
        <p:spPr>
          <a:xfrm>
            <a:off x="228600" y="2652432"/>
            <a:ext cx="35814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buSzPct val="75000"/>
              <a:tabLst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en-GB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A Higgs field </a:t>
            </a:r>
            <a:r>
              <a:rPr lang="en-GB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displaces ground state breaking gauge symmetry</a:t>
            </a:r>
          </a:p>
        </p:txBody>
      </p:sp>
      <p:sp>
        <p:nvSpPr>
          <p:cNvPr id="193" name="Rectangle 192"/>
          <p:cNvSpPr/>
          <p:nvPr/>
        </p:nvSpPr>
        <p:spPr>
          <a:xfrm>
            <a:off x="228600" y="4252889"/>
            <a:ext cx="380364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buSzPct val="75000"/>
              <a:tabLst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en-GB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Particles interact with Higgs field and effectively reduce their velocity. Acquired mass proportional to interaction strength </a:t>
            </a:r>
          </a:p>
        </p:txBody>
      </p:sp>
      <p:sp>
        <p:nvSpPr>
          <p:cNvPr id="84" name="Rectangle 83"/>
          <p:cNvSpPr/>
          <p:nvPr/>
        </p:nvSpPr>
        <p:spPr>
          <a:xfrm>
            <a:off x="228600" y="5516880"/>
            <a:ext cx="35814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buSzPct val="75000"/>
              <a:tabLst>
                <a:tab pos="357188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en-US" sz="1600" dirty="0" smtClean="0">
                <a:solidFill>
                  <a:srgbClr val="BC010C"/>
                </a:solidFill>
                <a:latin typeface="Symbol" charset="2"/>
                <a:ea typeface="Symbol" charset="2"/>
                <a:cs typeface="Symbol" charset="2"/>
                <a:sym typeface="Wingdings"/>
              </a:rPr>
              <a:t>®</a:t>
            </a:r>
            <a:r>
              <a:rPr lang="en-US" sz="1600" dirty="0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 	</a:t>
            </a:r>
            <a:r>
              <a:rPr lang="en-GB" sz="1600" dirty="0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Action of the Higgs field 	creates “vacuum viscosity”</a:t>
            </a:r>
          </a:p>
        </p:txBody>
      </p:sp>
      <p:sp>
        <p:nvSpPr>
          <p:cNvPr id="106" name="Text Box 57"/>
          <p:cNvSpPr txBox="1">
            <a:spLocks noChangeArrowheads="1"/>
          </p:cNvSpPr>
          <p:nvPr/>
        </p:nvSpPr>
        <p:spPr bwMode="auto">
          <a:xfrm>
            <a:off x="0" y="568045"/>
            <a:ext cx="9144000" cy="547842"/>
          </a:xfrm>
          <a:prstGeom prst="rect">
            <a:avLst/>
          </a:prstGeom>
          <a:solidFill>
            <a:srgbClr val="FFFFFF">
              <a:alpha val="88000"/>
            </a:srgbClr>
          </a:solidFill>
          <a:ln w="12700">
            <a:noFill/>
            <a:miter lim="800000"/>
            <a:headEnd/>
            <a:tailEnd/>
          </a:ln>
          <a:effectLst/>
        </p:spPr>
        <p:txBody>
          <a:bodyPr tIns="137160" bIns="137160">
            <a:prstTxWarp prst="textNoShape">
              <a:avLst/>
            </a:prstTxWarp>
            <a:spAutoFit/>
          </a:bodyPr>
          <a:lstStyle/>
          <a:p>
            <a:pPr marL="342900" indent="-342900" algn="ctr" defTabSz="914400" fontAlgn="auto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1600" kern="0" dirty="0">
                <a:solidFill>
                  <a:sysClr val="windowText" lastClr="000000"/>
                </a:solidFill>
                <a:latin typeface="Helvetica Light" charset="0"/>
                <a:ea typeface="Helvetica Light" charset="0"/>
                <a:cs typeface="Helvetica Light" charset="0"/>
              </a:rPr>
              <a:t>BEH mechanism</a:t>
            </a:r>
          </a:p>
        </p:txBody>
      </p:sp>
      <p:sp>
        <p:nvSpPr>
          <p:cNvPr id="107" name="Text Box 58"/>
          <p:cNvSpPr txBox="1">
            <a:spLocks noChangeArrowheads="1"/>
          </p:cNvSpPr>
          <p:nvPr/>
        </p:nvSpPr>
        <p:spPr bwMode="auto">
          <a:xfrm>
            <a:off x="0" y="-27384"/>
            <a:ext cx="9144000" cy="601497"/>
          </a:xfrm>
          <a:prstGeom prst="rect">
            <a:avLst/>
          </a:prstGeom>
          <a:solidFill>
            <a:srgbClr val="FFFFFF">
              <a:alpha val="89000"/>
            </a:srgbClr>
          </a:solidFill>
          <a:ln w="19050">
            <a:noFill/>
            <a:miter lim="800000"/>
            <a:headEnd/>
            <a:tailEnd type="none" w="sm" len="med"/>
          </a:ln>
          <a:effectLst/>
        </p:spPr>
        <p:txBody>
          <a:bodyPr lIns="90000" tIns="108000" rIns="90000" bIns="0" anchor="b" anchorCtr="0">
            <a:prstTxWarp prst="textNoShape">
              <a:avLst/>
            </a:prstTxWarp>
            <a:spAutoFit/>
          </a:bodyPr>
          <a:lstStyle/>
          <a:p>
            <a:pPr algn="ctr" defTabSz="914400"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3200" kern="0" dirty="0" smtClean="0">
                <a:solidFill>
                  <a:srgbClr val="333333"/>
                </a:solidFill>
                <a:latin typeface="Helvetica Light" charset="0"/>
                <a:ea typeface="Helvetica Light" charset="0"/>
                <a:cs typeface="Helvetica Light" charset="0"/>
              </a:rPr>
              <a:t>The Standard Model </a:t>
            </a:r>
            <a:endParaRPr lang="en-GB" sz="3200" kern="0" dirty="0">
              <a:solidFill>
                <a:srgbClr val="333333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08" name="TextBox 107"/>
          <p:cNvSpPr txBox="1"/>
          <p:nvPr/>
        </p:nvSpPr>
        <p:spPr>
          <a:xfrm>
            <a:off x="4031399" y="1600200"/>
            <a:ext cx="5105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 smtClean="0">
                <a:solidFill>
                  <a:srgbClr val="4331D5"/>
                </a:solidFill>
                <a:latin typeface="Helvetica" charset="0"/>
                <a:ea typeface="Helvetica" charset="0"/>
                <a:cs typeface="Helvetica" charset="0"/>
              </a:rPr>
              <a:t>Higgs quantum liquid in broken phase</a:t>
            </a:r>
            <a:endParaRPr lang="en-GB" sz="2000" i="1" dirty="0">
              <a:solidFill>
                <a:srgbClr val="4331D5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112" name="TextBox 111"/>
          <p:cNvSpPr txBox="1"/>
          <p:nvPr/>
        </p:nvSpPr>
        <p:spPr>
          <a:xfrm>
            <a:off x="8160426" y="6128607"/>
            <a:ext cx="95250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1000" dirty="0" smtClean="0">
                <a:solidFill>
                  <a:srgbClr val="7F7F7F"/>
                </a:solidFill>
                <a:latin typeface="Helvetica Light" charset="0"/>
                <a:ea typeface="Helvetica Light" charset="0"/>
                <a:cs typeface="Helvetica Light" charset="0"/>
              </a:rPr>
              <a:t>H. Murayama</a:t>
            </a:r>
            <a:endParaRPr lang="en-GB" sz="1000" dirty="0">
              <a:solidFill>
                <a:srgbClr val="7F7F7F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cxnSp>
        <p:nvCxnSpPr>
          <p:cNvPr id="115" name="Straight Connector 114"/>
          <p:cNvCxnSpPr/>
          <p:nvPr/>
        </p:nvCxnSpPr>
        <p:spPr>
          <a:xfrm flipV="1">
            <a:off x="5817868" y="4464733"/>
            <a:ext cx="1631948" cy="152400"/>
          </a:xfrm>
          <a:prstGeom prst="line">
            <a:avLst/>
          </a:prstGeom>
          <a:ln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/>
          <p:nvPr/>
        </p:nvCxnSpPr>
        <p:spPr>
          <a:xfrm>
            <a:off x="7449816" y="4464733"/>
            <a:ext cx="1305008" cy="22757"/>
          </a:xfrm>
          <a:prstGeom prst="line">
            <a:avLst/>
          </a:prstGeom>
          <a:ln>
            <a:solidFill>
              <a:schemeClr val="tx1"/>
            </a:solidFill>
            <a:tailEnd type="triangle" w="med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7" name="TextBox 116"/>
          <p:cNvSpPr txBox="1"/>
          <p:nvPr/>
        </p:nvSpPr>
        <p:spPr>
          <a:xfrm>
            <a:off x="6459216" y="4429501"/>
            <a:ext cx="436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>
                <a:solidFill>
                  <a:prstClr val="black"/>
                </a:solidFill>
                <a:latin typeface="Symbol" charset="2"/>
                <a:ea typeface="ＭＳ Ｐゴシック" charset="-128"/>
                <a:cs typeface="Symbol" charset="2"/>
              </a:rPr>
              <a:t>n</a:t>
            </a:r>
            <a:r>
              <a:rPr lang="en-GB" i="1" baseline="-25000" dirty="0" err="1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L</a:t>
            </a:r>
            <a:endParaRPr lang="en-GB" i="1" baseline="-250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118" name="TextBox 117"/>
          <p:cNvSpPr txBox="1"/>
          <p:nvPr/>
        </p:nvSpPr>
        <p:spPr>
          <a:xfrm>
            <a:off x="8059416" y="4409017"/>
            <a:ext cx="436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>
                <a:solidFill>
                  <a:prstClr val="black"/>
                </a:solidFill>
                <a:latin typeface="Symbol" charset="2"/>
                <a:ea typeface="ＭＳ Ｐゴシック" charset="-128"/>
                <a:cs typeface="Symbol" charset="2"/>
              </a:rPr>
              <a:t>n</a:t>
            </a:r>
            <a:r>
              <a:rPr lang="en-GB" i="1" baseline="-25000" dirty="0" err="1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L</a:t>
            </a:r>
            <a:endParaRPr lang="en-GB" i="1" baseline="-250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119" name="TextBox 118"/>
          <p:cNvSpPr txBox="1"/>
          <p:nvPr/>
        </p:nvSpPr>
        <p:spPr>
          <a:xfrm>
            <a:off x="7208618" y="4215649"/>
            <a:ext cx="364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4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120" name="TextBox 119"/>
          <p:cNvSpPr txBox="1"/>
          <p:nvPr/>
        </p:nvSpPr>
        <p:spPr>
          <a:xfrm>
            <a:off x="7350775" y="4215649"/>
            <a:ext cx="364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4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121" name="TextBox 120"/>
          <p:cNvSpPr txBox="1"/>
          <p:nvPr/>
        </p:nvSpPr>
        <p:spPr>
          <a:xfrm>
            <a:off x="7298829" y="4487490"/>
            <a:ext cx="4813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rgbClr val="D00209"/>
                </a:solidFill>
                <a:latin typeface="Symbol" charset="2"/>
                <a:ea typeface="ＭＳ Ｐゴシック" charset="-128"/>
                <a:cs typeface="Symbol" charset="2"/>
              </a:rPr>
              <a:t>L</a:t>
            </a:r>
            <a:r>
              <a:rPr lang="en-GB" sz="1600" baseline="30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−1</a:t>
            </a:r>
            <a:endParaRPr lang="en-GB" sz="1600" baseline="30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cxnSp>
        <p:nvCxnSpPr>
          <p:cNvPr id="123" name="Straight Connector 122"/>
          <p:cNvCxnSpPr/>
          <p:nvPr/>
        </p:nvCxnSpPr>
        <p:spPr>
          <a:xfrm flipV="1">
            <a:off x="5813256" y="5069868"/>
            <a:ext cx="1169328" cy="111432"/>
          </a:xfrm>
          <a:prstGeom prst="line">
            <a:avLst/>
          </a:prstGeom>
          <a:ln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/>
          <p:nvPr/>
        </p:nvCxnSpPr>
        <p:spPr>
          <a:xfrm>
            <a:off x="6982584" y="5069868"/>
            <a:ext cx="900621" cy="152400"/>
          </a:xfrm>
          <a:prstGeom prst="line">
            <a:avLst/>
          </a:prstGeom>
          <a:ln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5" name="TextBox 124"/>
          <p:cNvSpPr txBox="1"/>
          <p:nvPr/>
        </p:nvSpPr>
        <p:spPr>
          <a:xfrm>
            <a:off x="6251102" y="5018617"/>
            <a:ext cx="431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>
                <a:solidFill>
                  <a:prstClr val="black"/>
                </a:solidFill>
                <a:latin typeface="Trebuchet MS"/>
                <a:ea typeface="ＭＳ Ｐゴシック" charset="-128"/>
                <a:cs typeface="Trebuchet MS"/>
              </a:rPr>
              <a:t>e</a:t>
            </a:r>
            <a:r>
              <a:rPr lang="en-GB" i="1" baseline="-25000" dirty="0" err="1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L</a:t>
            </a:r>
            <a:endParaRPr lang="en-GB" i="1" baseline="-250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126" name="TextBox 125"/>
          <p:cNvSpPr txBox="1"/>
          <p:nvPr/>
        </p:nvSpPr>
        <p:spPr>
          <a:xfrm>
            <a:off x="8323244" y="5040527"/>
            <a:ext cx="431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>
                <a:solidFill>
                  <a:prstClr val="black"/>
                </a:solidFill>
                <a:latin typeface="Trebuchet MS"/>
                <a:ea typeface="ＭＳ Ｐゴシック" charset="-128"/>
                <a:cs typeface="Trebuchet MS"/>
              </a:rPr>
              <a:t>e</a:t>
            </a:r>
            <a:r>
              <a:rPr lang="en-GB" i="1" baseline="-25000" dirty="0" err="1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L</a:t>
            </a:r>
            <a:endParaRPr lang="en-GB" i="1" baseline="-250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166" name="TextBox 165"/>
          <p:cNvSpPr txBox="1"/>
          <p:nvPr/>
        </p:nvSpPr>
        <p:spPr>
          <a:xfrm>
            <a:off x="6819730" y="4861752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cxnSp>
        <p:nvCxnSpPr>
          <p:cNvPr id="169" name="Straight Connector 168"/>
          <p:cNvCxnSpPr/>
          <p:nvPr/>
        </p:nvCxnSpPr>
        <p:spPr>
          <a:xfrm flipV="1">
            <a:off x="7883205" y="5069868"/>
            <a:ext cx="871618" cy="152400"/>
          </a:xfrm>
          <a:prstGeom prst="line">
            <a:avLst/>
          </a:prstGeom>
          <a:ln>
            <a:solidFill>
              <a:schemeClr val="tx1"/>
            </a:solidFill>
            <a:tailEnd type="triangle" w="med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Connector 170"/>
          <p:cNvCxnSpPr/>
          <p:nvPr/>
        </p:nvCxnSpPr>
        <p:spPr>
          <a:xfrm flipV="1">
            <a:off x="5813256" y="5683933"/>
            <a:ext cx="264960" cy="111432"/>
          </a:xfrm>
          <a:prstGeom prst="line">
            <a:avLst/>
          </a:prstGeom>
          <a:ln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2" name="TextBox 171"/>
          <p:cNvSpPr txBox="1"/>
          <p:nvPr/>
        </p:nvSpPr>
        <p:spPr>
          <a:xfrm>
            <a:off x="5704417" y="5760133"/>
            <a:ext cx="404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>
                <a:solidFill>
                  <a:prstClr val="black"/>
                </a:solidFill>
                <a:latin typeface="Trebuchet MS"/>
                <a:ea typeface="ＭＳ Ｐゴシック" charset="-128"/>
                <a:cs typeface="Trebuchet MS"/>
              </a:rPr>
              <a:t>t</a:t>
            </a:r>
            <a:r>
              <a:rPr lang="en-GB" i="1" baseline="-25000" dirty="0" err="1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L</a:t>
            </a:r>
            <a:endParaRPr lang="en-GB" i="1" baseline="-250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173" name="TextBox 172"/>
          <p:cNvSpPr txBox="1"/>
          <p:nvPr/>
        </p:nvSpPr>
        <p:spPr>
          <a:xfrm>
            <a:off x="7192657" y="5036331"/>
            <a:ext cx="459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>
                <a:solidFill>
                  <a:prstClr val="black"/>
                </a:solidFill>
                <a:latin typeface="Trebuchet MS"/>
                <a:ea typeface="ＭＳ Ｐゴシック" charset="-128"/>
                <a:cs typeface="Trebuchet MS"/>
              </a:rPr>
              <a:t>e</a:t>
            </a:r>
            <a:r>
              <a:rPr lang="en-GB" i="1" baseline="-25000" dirty="0" err="1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R</a:t>
            </a:r>
            <a:endParaRPr lang="en-GB" i="1" baseline="-250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174" name="TextBox 173"/>
          <p:cNvSpPr txBox="1"/>
          <p:nvPr/>
        </p:nvSpPr>
        <p:spPr>
          <a:xfrm>
            <a:off x="7722642" y="5014152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cxnSp>
        <p:nvCxnSpPr>
          <p:cNvPr id="175" name="Straight Connector 174"/>
          <p:cNvCxnSpPr/>
          <p:nvPr/>
        </p:nvCxnSpPr>
        <p:spPr>
          <a:xfrm rot="5400000" flipH="1" flipV="1">
            <a:off x="5890020" y="5759569"/>
            <a:ext cx="263832" cy="112560"/>
          </a:xfrm>
          <a:prstGeom prst="line">
            <a:avLst/>
          </a:prstGeom>
          <a:ln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Connector 175"/>
          <p:cNvCxnSpPr/>
          <p:nvPr/>
        </p:nvCxnSpPr>
        <p:spPr>
          <a:xfrm flipV="1">
            <a:off x="5965656" y="5836333"/>
            <a:ext cx="264960" cy="119390"/>
          </a:xfrm>
          <a:prstGeom prst="line">
            <a:avLst/>
          </a:prstGeom>
          <a:ln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Connector 176"/>
          <p:cNvCxnSpPr/>
          <p:nvPr/>
        </p:nvCxnSpPr>
        <p:spPr>
          <a:xfrm rot="5400000">
            <a:off x="6098721" y="5704437"/>
            <a:ext cx="263791" cy="1588"/>
          </a:xfrm>
          <a:prstGeom prst="line">
            <a:avLst/>
          </a:prstGeom>
          <a:ln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/>
          <p:nvPr/>
        </p:nvCxnSpPr>
        <p:spPr>
          <a:xfrm rot="16200000" flipH="1">
            <a:off x="6108171" y="5715474"/>
            <a:ext cx="416982" cy="131121"/>
          </a:xfrm>
          <a:prstGeom prst="line">
            <a:avLst/>
          </a:prstGeom>
          <a:ln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9" name="Straight Connector 178"/>
          <p:cNvCxnSpPr/>
          <p:nvPr/>
        </p:nvCxnSpPr>
        <p:spPr>
          <a:xfrm rot="5400000">
            <a:off x="6260571" y="5846598"/>
            <a:ext cx="264584" cy="21276"/>
          </a:xfrm>
          <a:prstGeom prst="line">
            <a:avLst/>
          </a:prstGeom>
          <a:ln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/>
          <p:cNvCxnSpPr/>
          <p:nvPr/>
        </p:nvCxnSpPr>
        <p:spPr>
          <a:xfrm rot="5400000" flipH="1" flipV="1">
            <a:off x="6393259" y="5583578"/>
            <a:ext cx="151609" cy="131124"/>
          </a:xfrm>
          <a:prstGeom prst="line">
            <a:avLst/>
          </a:prstGeom>
          <a:ln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/>
          <p:cNvCxnSpPr/>
          <p:nvPr/>
        </p:nvCxnSpPr>
        <p:spPr>
          <a:xfrm rot="16200000" flipV="1">
            <a:off x="6393260" y="5714704"/>
            <a:ext cx="304011" cy="21273"/>
          </a:xfrm>
          <a:prstGeom prst="line">
            <a:avLst/>
          </a:prstGeom>
          <a:ln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1" name="Straight Connector 200"/>
          <p:cNvCxnSpPr/>
          <p:nvPr/>
        </p:nvCxnSpPr>
        <p:spPr>
          <a:xfrm flipV="1">
            <a:off x="6555905" y="5725736"/>
            <a:ext cx="152397" cy="151610"/>
          </a:xfrm>
          <a:prstGeom prst="line">
            <a:avLst/>
          </a:prstGeom>
          <a:ln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0" name="Straight Connector 219"/>
          <p:cNvCxnSpPr/>
          <p:nvPr/>
        </p:nvCxnSpPr>
        <p:spPr>
          <a:xfrm rot="16200000" flipV="1">
            <a:off x="6632920" y="5802713"/>
            <a:ext cx="262995" cy="110631"/>
          </a:xfrm>
          <a:prstGeom prst="line">
            <a:avLst/>
          </a:prstGeom>
          <a:ln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1" name="Straight Connector 220"/>
          <p:cNvCxnSpPr/>
          <p:nvPr/>
        </p:nvCxnSpPr>
        <p:spPr>
          <a:xfrm rot="5400000" flipH="1" flipV="1">
            <a:off x="6769659" y="5776601"/>
            <a:ext cx="262996" cy="162854"/>
          </a:xfrm>
          <a:prstGeom prst="line">
            <a:avLst/>
          </a:prstGeom>
          <a:ln>
            <a:solidFill>
              <a:schemeClr val="tx1"/>
            </a:solidFill>
            <a:tailEnd type="triangle" w="med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2" name="TextBox 221"/>
          <p:cNvSpPr txBox="1"/>
          <p:nvPr/>
        </p:nvSpPr>
        <p:spPr>
          <a:xfrm>
            <a:off x="5989574" y="5559334"/>
            <a:ext cx="3148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baseline="-25000" dirty="0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R</a:t>
            </a:r>
            <a:endParaRPr lang="en-GB" i="1" baseline="-250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24" name="TextBox 223"/>
          <p:cNvSpPr txBox="1"/>
          <p:nvPr/>
        </p:nvSpPr>
        <p:spPr>
          <a:xfrm>
            <a:off x="6037244" y="5785123"/>
            <a:ext cx="2865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baseline="-25000" dirty="0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L</a:t>
            </a:r>
            <a:endParaRPr lang="en-GB" i="1" baseline="-250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25" name="TextBox 224"/>
          <p:cNvSpPr txBox="1"/>
          <p:nvPr/>
        </p:nvSpPr>
        <p:spPr>
          <a:xfrm>
            <a:off x="6240859" y="5379133"/>
            <a:ext cx="2865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baseline="-25000" dirty="0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L</a:t>
            </a:r>
            <a:endParaRPr lang="en-GB" i="1" baseline="-250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26" name="TextBox 225"/>
          <p:cNvSpPr txBox="1"/>
          <p:nvPr/>
        </p:nvSpPr>
        <p:spPr>
          <a:xfrm>
            <a:off x="6327302" y="5640040"/>
            <a:ext cx="3148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baseline="-25000" dirty="0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R</a:t>
            </a:r>
            <a:endParaRPr lang="en-GB" i="1" baseline="-250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27" name="TextBox 226"/>
          <p:cNvSpPr txBox="1"/>
          <p:nvPr/>
        </p:nvSpPr>
        <p:spPr>
          <a:xfrm>
            <a:off x="6484403" y="5439355"/>
            <a:ext cx="3148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baseline="-25000" dirty="0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R</a:t>
            </a:r>
            <a:endParaRPr lang="en-GB" i="1" baseline="-250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28" name="TextBox 227"/>
          <p:cNvSpPr txBox="1"/>
          <p:nvPr/>
        </p:nvSpPr>
        <p:spPr>
          <a:xfrm>
            <a:off x="6524130" y="5716240"/>
            <a:ext cx="2865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baseline="-25000" dirty="0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L</a:t>
            </a:r>
            <a:endParaRPr lang="en-GB" i="1" baseline="-250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29" name="TextBox 228"/>
          <p:cNvSpPr txBox="1"/>
          <p:nvPr/>
        </p:nvSpPr>
        <p:spPr>
          <a:xfrm>
            <a:off x="6676530" y="5511049"/>
            <a:ext cx="3148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baseline="-25000" dirty="0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R</a:t>
            </a:r>
            <a:endParaRPr lang="en-GB" i="1" baseline="-250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0" name="TextBox 229"/>
          <p:cNvSpPr txBox="1"/>
          <p:nvPr/>
        </p:nvSpPr>
        <p:spPr>
          <a:xfrm>
            <a:off x="6844715" y="5746966"/>
            <a:ext cx="2865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baseline="-25000" dirty="0" smtClean="0">
                <a:solidFill>
                  <a:prstClr val="black"/>
                </a:solidFill>
                <a:ea typeface="ＭＳ Ｐゴシック" charset="-128"/>
                <a:cs typeface="ＭＳ Ｐゴシック" charset="-128"/>
              </a:rPr>
              <a:t>L</a:t>
            </a:r>
            <a:endParaRPr lang="en-GB" i="1" baseline="-25000" dirty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1" name="TextBox 230"/>
          <p:cNvSpPr txBox="1"/>
          <p:nvPr/>
        </p:nvSpPr>
        <p:spPr>
          <a:xfrm>
            <a:off x="5901913" y="5480364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2" name="TextBox 231"/>
          <p:cNvSpPr txBox="1"/>
          <p:nvPr/>
        </p:nvSpPr>
        <p:spPr>
          <a:xfrm>
            <a:off x="5808481" y="5720539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3" name="TextBox 232"/>
          <p:cNvSpPr txBox="1"/>
          <p:nvPr/>
        </p:nvSpPr>
        <p:spPr>
          <a:xfrm>
            <a:off x="6053068" y="5622481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4" name="TextBox 233"/>
          <p:cNvSpPr txBox="1"/>
          <p:nvPr/>
        </p:nvSpPr>
        <p:spPr>
          <a:xfrm>
            <a:off x="6082552" y="5368891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5" name="TextBox 234"/>
          <p:cNvSpPr txBox="1"/>
          <p:nvPr/>
        </p:nvSpPr>
        <p:spPr>
          <a:xfrm>
            <a:off x="6214466" y="5771749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6" name="TextBox 235"/>
          <p:cNvSpPr txBox="1"/>
          <p:nvPr/>
        </p:nvSpPr>
        <p:spPr>
          <a:xfrm>
            <a:off x="6243950" y="5511049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7" name="TextBox 236"/>
          <p:cNvSpPr txBox="1"/>
          <p:nvPr/>
        </p:nvSpPr>
        <p:spPr>
          <a:xfrm>
            <a:off x="6375864" y="5354143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8" name="TextBox 237"/>
          <p:cNvSpPr txBox="1"/>
          <p:nvPr/>
        </p:nvSpPr>
        <p:spPr>
          <a:xfrm>
            <a:off x="6395105" y="5659087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9" name="TextBox 238"/>
          <p:cNvSpPr txBox="1"/>
          <p:nvPr/>
        </p:nvSpPr>
        <p:spPr>
          <a:xfrm>
            <a:off x="6537262" y="5511049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40" name="TextBox 239"/>
          <p:cNvSpPr txBox="1"/>
          <p:nvPr/>
        </p:nvSpPr>
        <p:spPr>
          <a:xfrm>
            <a:off x="6658933" y="5765869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43" name="Freeform 242"/>
          <p:cNvSpPr>
            <a:spLocks/>
          </p:cNvSpPr>
          <p:nvPr/>
        </p:nvSpPr>
        <p:spPr bwMode="auto">
          <a:xfrm rot="19692356" flipH="1">
            <a:off x="5773416" y="3408056"/>
            <a:ext cx="522151" cy="76717"/>
          </a:xfrm>
          <a:custGeom>
            <a:avLst/>
            <a:gdLst/>
            <a:ahLst/>
            <a:cxnLst>
              <a:cxn ang="0">
                <a:pos x="0" y="192"/>
              </a:cxn>
              <a:cxn ang="0">
                <a:pos x="192" y="0"/>
              </a:cxn>
              <a:cxn ang="0">
                <a:pos x="384" y="192"/>
              </a:cxn>
              <a:cxn ang="0">
                <a:pos x="576" y="0"/>
              </a:cxn>
              <a:cxn ang="0">
                <a:pos x="768" y="192"/>
              </a:cxn>
              <a:cxn ang="0">
                <a:pos x="960" y="0"/>
              </a:cxn>
              <a:cxn ang="0">
                <a:pos x="1152" y="192"/>
              </a:cxn>
              <a:cxn ang="0">
                <a:pos x="1344" y="0"/>
              </a:cxn>
              <a:cxn ang="0">
                <a:pos x="1536" y="192"/>
              </a:cxn>
              <a:cxn ang="0">
                <a:pos x="1728" y="0"/>
              </a:cxn>
              <a:cxn ang="0">
                <a:pos x="1920" y="192"/>
              </a:cxn>
              <a:cxn ang="0">
                <a:pos x="2112" y="0"/>
              </a:cxn>
              <a:cxn ang="0">
                <a:pos x="2304" y="192"/>
              </a:cxn>
            </a:cxnLst>
            <a:rect l="0" t="0" r="r" b="b"/>
            <a:pathLst>
              <a:path w="2304" h="192">
                <a:moveTo>
                  <a:pt x="0" y="192"/>
                </a:moveTo>
                <a:cubicBezTo>
                  <a:pt x="64" y="96"/>
                  <a:pt x="128" y="0"/>
                  <a:pt x="192" y="0"/>
                </a:cubicBezTo>
                <a:cubicBezTo>
                  <a:pt x="256" y="0"/>
                  <a:pt x="320" y="192"/>
                  <a:pt x="384" y="192"/>
                </a:cubicBezTo>
                <a:cubicBezTo>
                  <a:pt x="448" y="192"/>
                  <a:pt x="512" y="0"/>
                  <a:pt x="576" y="0"/>
                </a:cubicBezTo>
                <a:cubicBezTo>
                  <a:pt x="640" y="0"/>
                  <a:pt x="704" y="192"/>
                  <a:pt x="768" y="192"/>
                </a:cubicBezTo>
                <a:cubicBezTo>
                  <a:pt x="832" y="192"/>
                  <a:pt x="896" y="0"/>
                  <a:pt x="960" y="0"/>
                </a:cubicBezTo>
                <a:cubicBezTo>
                  <a:pt x="1024" y="0"/>
                  <a:pt x="1088" y="192"/>
                  <a:pt x="1152" y="192"/>
                </a:cubicBezTo>
                <a:cubicBezTo>
                  <a:pt x="1216" y="192"/>
                  <a:pt x="1280" y="0"/>
                  <a:pt x="1344" y="0"/>
                </a:cubicBezTo>
                <a:cubicBezTo>
                  <a:pt x="1408" y="0"/>
                  <a:pt x="1472" y="192"/>
                  <a:pt x="1536" y="192"/>
                </a:cubicBezTo>
                <a:cubicBezTo>
                  <a:pt x="1600" y="192"/>
                  <a:pt x="1664" y="0"/>
                  <a:pt x="1728" y="0"/>
                </a:cubicBezTo>
                <a:cubicBezTo>
                  <a:pt x="1792" y="0"/>
                  <a:pt x="1856" y="192"/>
                  <a:pt x="1920" y="192"/>
                </a:cubicBezTo>
                <a:cubicBezTo>
                  <a:pt x="1984" y="192"/>
                  <a:pt x="2048" y="0"/>
                  <a:pt x="2112" y="0"/>
                </a:cubicBezTo>
                <a:cubicBezTo>
                  <a:pt x="2176" y="0"/>
                  <a:pt x="2272" y="160"/>
                  <a:pt x="2304" y="192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GB" sz="240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44" name="Freeform 243"/>
          <p:cNvSpPr>
            <a:spLocks/>
          </p:cNvSpPr>
          <p:nvPr/>
        </p:nvSpPr>
        <p:spPr bwMode="auto">
          <a:xfrm rot="4290640" flipH="1">
            <a:off x="6109200" y="3526284"/>
            <a:ext cx="522151" cy="76717"/>
          </a:xfrm>
          <a:custGeom>
            <a:avLst/>
            <a:gdLst/>
            <a:ahLst/>
            <a:cxnLst>
              <a:cxn ang="0">
                <a:pos x="0" y="192"/>
              </a:cxn>
              <a:cxn ang="0">
                <a:pos x="192" y="0"/>
              </a:cxn>
              <a:cxn ang="0">
                <a:pos x="384" y="192"/>
              </a:cxn>
              <a:cxn ang="0">
                <a:pos x="576" y="0"/>
              </a:cxn>
              <a:cxn ang="0">
                <a:pos x="768" y="192"/>
              </a:cxn>
              <a:cxn ang="0">
                <a:pos x="960" y="0"/>
              </a:cxn>
              <a:cxn ang="0">
                <a:pos x="1152" y="192"/>
              </a:cxn>
              <a:cxn ang="0">
                <a:pos x="1344" y="0"/>
              </a:cxn>
              <a:cxn ang="0">
                <a:pos x="1536" y="192"/>
              </a:cxn>
              <a:cxn ang="0">
                <a:pos x="1728" y="0"/>
              </a:cxn>
              <a:cxn ang="0">
                <a:pos x="1920" y="192"/>
              </a:cxn>
              <a:cxn ang="0">
                <a:pos x="2112" y="0"/>
              </a:cxn>
              <a:cxn ang="0">
                <a:pos x="2304" y="192"/>
              </a:cxn>
            </a:cxnLst>
            <a:rect l="0" t="0" r="r" b="b"/>
            <a:pathLst>
              <a:path w="2304" h="192">
                <a:moveTo>
                  <a:pt x="0" y="192"/>
                </a:moveTo>
                <a:cubicBezTo>
                  <a:pt x="64" y="96"/>
                  <a:pt x="128" y="0"/>
                  <a:pt x="192" y="0"/>
                </a:cubicBezTo>
                <a:cubicBezTo>
                  <a:pt x="256" y="0"/>
                  <a:pt x="320" y="192"/>
                  <a:pt x="384" y="192"/>
                </a:cubicBezTo>
                <a:cubicBezTo>
                  <a:pt x="448" y="192"/>
                  <a:pt x="512" y="0"/>
                  <a:pt x="576" y="0"/>
                </a:cubicBezTo>
                <a:cubicBezTo>
                  <a:pt x="640" y="0"/>
                  <a:pt x="704" y="192"/>
                  <a:pt x="768" y="192"/>
                </a:cubicBezTo>
                <a:cubicBezTo>
                  <a:pt x="832" y="192"/>
                  <a:pt x="896" y="0"/>
                  <a:pt x="960" y="0"/>
                </a:cubicBezTo>
                <a:cubicBezTo>
                  <a:pt x="1024" y="0"/>
                  <a:pt x="1088" y="192"/>
                  <a:pt x="1152" y="192"/>
                </a:cubicBezTo>
                <a:cubicBezTo>
                  <a:pt x="1216" y="192"/>
                  <a:pt x="1280" y="0"/>
                  <a:pt x="1344" y="0"/>
                </a:cubicBezTo>
                <a:cubicBezTo>
                  <a:pt x="1408" y="0"/>
                  <a:pt x="1472" y="192"/>
                  <a:pt x="1536" y="192"/>
                </a:cubicBezTo>
                <a:cubicBezTo>
                  <a:pt x="1600" y="192"/>
                  <a:pt x="1664" y="0"/>
                  <a:pt x="1728" y="0"/>
                </a:cubicBezTo>
                <a:cubicBezTo>
                  <a:pt x="1792" y="0"/>
                  <a:pt x="1856" y="192"/>
                  <a:pt x="1920" y="192"/>
                </a:cubicBezTo>
                <a:cubicBezTo>
                  <a:pt x="1984" y="192"/>
                  <a:pt x="2048" y="0"/>
                  <a:pt x="2112" y="0"/>
                </a:cubicBezTo>
                <a:cubicBezTo>
                  <a:pt x="2176" y="0"/>
                  <a:pt x="2272" y="160"/>
                  <a:pt x="2304" y="192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GB" sz="240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45" name="Freeform 244"/>
          <p:cNvSpPr>
            <a:spLocks/>
          </p:cNvSpPr>
          <p:nvPr/>
        </p:nvSpPr>
        <p:spPr bwMode="auto">
          <a:xfrm rot="17853592" flipV="1">
            <a:off x="6302572" y="3557476"/>
            <a:ext cx="522151" cy="76717"/>
          </a:xfrm>
          <a:custGeom>
            <a:avLst/>
            <a:gdLst/>
            <a:ahLst/>
            <a:cxnLst>
              <a:cxn ang="0">
                <a:pos x="0" y="192"/>
              </a:cxn>
              <a:cxn ang="0">
                <a:pos x="192" y="0"/>
              </a:cxn>
              <a:cxn ang="0">
                <a:pos x="384" y="192"/>
              </a:cxn>
              <a:cxn ang="0">
                <a:pos x="576" y="0"/>
              </a:cxn>
              <a:cxn ang="0">
                <a:pos x="768" y="192"/>
              </a:cxn>
              <a:cxn ang="0">
                <a:pos x="960" y="0"/>
              </a:cxn>
              <a:cxn ang="0">
                <a:pos x="1152" y="192"/>
              </a:cxn>
              <a:cxn ang="0">
                <a:pos x="1344" y="0"/>
              </a:cxn>
              <a:cxn ang="0">
                <a:pos x="1536" y="192"/>
              </a:cxn>
              <a:cxn ang="0">
                <a:pos x="1728" y="0"/>
              </a:cxn>
              <a:cxn ang="0">
                <a:pos x="1920" y="192"/>
              </a:cxn>
              <a:cxn ang="0">
                <a:pos x="2112" y="0"/>
              </a:cxn>
              <a:cxn ang="0">
                <a:pos x="2304" y="192"/>
              </a:cxn>
            </a:cxnLst>
            <a:rect l="0" t="0" r="r" b="b"/>
            <a:pathLst>
              <a:path w="2304" h="192">
                <a:moveTo>
                  <a:pt x="0" y="192"/>
                </a:moveTo>
                <a:cubicBezTo>
                  <a:pt x="64" y="96"/>
                  <a:pt x="128" y="0"/>
                  <a:pt x="192" y="0"/>
                </a:cubicBezTo>
                <a:cubicBezTo>
                  <a:pt x="256" y="0"/>
                  <a:pt x="320" y="192"/>
                  <a:pt x="384" y="192"/>
                </a:cubicBezTo>
                <a:cubicBezTo>
                  <a:pt x="448" y="192"/>
                  <a:pt x="512" y="0"/>
                  <a:pt x="576" y="0"/>
                </a:cubicBezTo>
                <a:cubicBezTo>
                  <a:pt x="640" y="0"/>
                  <a:pt x="704" y="192"/>
                  <a:pt x="768" y="192"/>
                </a:cubicBezTo>
                <a:cubicBezTo>
                  <a:pt x="832" y="192"/>
                  <a:pt x="896" y="0"/>
                  <a:pt x="960" y="0"/>
                </a:cubicBezTo>
                <a:cubicBezTo>
                  <a:pt x="1024" y="0"/>
                  <a:pt x="1088" y="192"/>
                  <a:pt x="1152" y="192"/>
                </a:cubicBezTo>
                <a:cubicBezTo>
                  <a:pt x="1216" y="192"/>
                  <a:pt x="1280" y="0"/>
                  <a:pt x="1344" y="0"/>
                </a:cubicBezTo>
                <a:cubicBezTo>
                  <a:pt x="1408" y="0"/>
                  <a:pt x="1472" y="192"/>
                  <a:pt x="1536" y="192"/>
                </a:cubicBezTo>
                <a:cubicBezTo>
                  <a:pt x="1600" y="192"/>
                  <a:pt x="1664" y="0"/>
                  <a:pt x="1728" y="0"/>
                </a:cubicBezTo>
                <a:cubicBezTo>
                  <a:pt x="1792" y="0"/>
                  <a:pt x="1856" y="192"/>
                  <a:pt x="1920" y="192"/>
                </a:cubicBezTo>
                <a:cubicBezTo>
                  <a:pt x="1984" y="192"/>
                  <a:pt x="2048" y="0"/>
                  <a:pt x="2112" y="0"/>
                </a:cubicBezTo>
                <a:cubicBezTo>
                  <a:pt x="2176" y="0"/>
                  <a:pt x="2272" y="160"/>
                  <a:pt x="2304" y="192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GB" sz="240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46" name="Freeform 245"/>
          <p:cNvSpPr>
            <a:spLocks/>
          </p:cNvSpPr>
          <p:nvPr/>
        </p:nvSpPr>
        <p:spPr bwMode="auto">
          <a:xfrm rot="5645767" flipH="1">
            <a:off x="6434486" y="3597734"/>
            <a:ext cx="522151" cy="76717"/>
          </a:xfrm>
          <a:custGeom>
            <a:avLst/>
            <a:gdLst/>
            <a:ahLst/>
            <a:cxnLst>
              <a:cxn ang="0">
                <a:pos x="0" y="192"/>
              </a:cxn>
              <a:cxn ang="0">
                <a:pos x="192" y="0"/>
              </a:cxn>
              <a:cxn ang="0">
                <a:pos x="384" y="192"/>
              </a:cxn>
              <a:cxn ang="0">
                <a:pos x="576" y="0"/>
              </a:cxn>
              <a:cxn ang="0">
                <a:pos x="768" y="192"/>
              </a:cxn>
              <a:cxn ang="0">
                <a:pos x="960" y="0"/>
              </a:cxn>
              <a:cxn ang="0">
                <a:pos x="1152" y="192"/>
              </a:cxn>
              <a:cxn ang="0">
                <a:pos x="1344" y="0"/>
              </a:cxn>
              <a:cxn ang="0">
                <a:pos x="1536" y="192"/>
              </a:cxn>
              <a:cxn ang="0">
                <a:pos x="1728" y="0"/>
              </a:cxn>
              <a:cxn ang="0">
                <a:pos x="1920" y="192"/>
              </a:cxn>
              <a:cxn ang="0">
                <a:pos x="2112" y="0"/>
              </a:cxn>
              <a:cxn ang="0">
                <a:pos x="2304" y="192"/>
              </a:cxn>
            </a:cxnLst>
            <a:rect l="0" t="0" r="r" b="b"/>
            <a:pathLst>
              <a:path w="2304" h="192">
                <a:moveTo>
                  <a:pt x="0" y="192"/>
                </a:moveTo>
                <a:cubicBezTo>
                  <a:pt x="64" y="96"/>
                  <a:pt x="128" y="0"/>
                  <a:pt x="192" y="0"/>
                </a:cubicBezTo>
                <a:cubicBezTo>
                  <a:pt x="256" y="0"/>
                  <a:pt x="320" y="192"/>
                  <a:pt x="384" y="192"/>
                </a:cubicBezTo>
                <a:cubicBezTo>
                  <a:pt x="448" y="192"/>
                  <a:pt x="512" y="0"/>
                  <a:pt x="576" y="0"/>
                </a:cubicBezTo>
                <a:cubicBezTo>
                  <a:pt x="640" y="0"/>
                  <a:pt x="704" y="192"/>
                  <a:pt x="768" y="192"/>
                </a:cubicBezTo>
                <a:cubicBezTo>
                  <a:pt x="832" y="192"/>
                  <a:pt x="896" y="0"/>
                  <a:pt x="960" y="0"/>
                </a:cubicBezTo>
                <a:cubicBezTo>
                  <a:pt x="1024" y="0"/>
                  <a:pt x="1088" y="192"/>
                  <a:pt x="1152" y="192"/>
                </a:cubicBezTo>
                <a:cubicBezTo>
                  <a:pt x="1216" y="192"/>
                  <a:pt x="1280" y="0"/>
                  <a:pt x="1344" y="0"/>
                </a:cubicBezTo>
                <a:cubicBezTo>
                  <a:pt x="1408" y="0"/>
                  <a:pt x="1472" y="192"/>
                  <a:pt x="1536" y="192"/>
                </a:cubicBezTo>
                <a:cubicBezTo>
                  <a:pt x="1600" y="192"/>
                  <a:pt x="1664" y="0"/>
                  <a:pt x="1728" y="0"/>
                </a:cubicBezTo>
                <a:cubicBezTo>
                  <a:pt x="1792" y="0"/>
                  <a:pt x="1856" y="192"/>
                  <a:pt x="1920" y="192"/>
                </a:cubicBezTo>
                <a:cubicBezTo>
                  <a:pt x="1984" y="192"/>
                  <a:pt x="2048" y="0"/>
                  <a:pt x="2112" y="0"/>
                </a:cubicBezTo>
                <a:cubicBezTo>
                  <a:pt x="2176" y="0"/>
                  <a:pt x="2272" y="160"/>
                  <a:pt x="2304" y="192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GB" sz="240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47" name="Freeform 246"/>
          <p:cNvSpPr>
            <a:spLocks/>
          </p:cNvSpPr>
          <p:nvPr/>
        </p:nvSpPr>
        <p:spPr bwMode="auto">
          <a:xfrm rot="8591611" flipH="1">
            <a:off x="6621196" y="3699101"/>
            <a:ext cx="522151" cy="76717"/>
          </a:xfrm>
          <a:custGeom>
            <a:avLst/>
            <a:gdLst/>
            <a:ahLst/>
            <a:cxnLst>
              <a:cxn ang="0">
                <a:pos x="0" y="192"/>
              </a:cxn>
              <a:cxn ang="0">
                <a:pos x="192" y="0"/>
              </a:cxn>
              <a:cxn ang="0">
                <a:pos x="384" y="192"/>
              </a:cxn>
              <a:cxn ang="0">
                <a:pos x="576" y="0"/>
              </a:cxn>
              <a:cxn ang="0">
                <a:pos x="768" y="192"/>
              </a:cxn>
              <a:cxn ang="0">
                <a:pos x="960" y="0"/>
              </a:cxn>
              <a:cxn ang="0">
                <a:pos x="1152" y="192"/>
              </a:cxn>
              <a:cxn ang="0">
                <a:pos x="1344" y="0"/>
              </a:cxn>
              <a:cxn ang="0">
                <a:pos x="1536" y="192"/>
              </a:cxn>
              <a:cxn ang="0">
                <a:pos x="1728" y="0"/>
              </a:cxn>
              <a:cxn ang="0">
                <a:pos x="1920" y="192"/>
              </a:cxn>
              <a:cxn ang="0">
                <a:pos x="2112" y="0"/>
              </a:cxn>
              <a:cxn ang="0">
                <a:pos x="2304" y="192"/>
              </a:cxn>
            </a:cxnLst>
            <a:rect l="0" t="0" r="r" b="b"/>
            <a:pathLst>
              <a:path w="2304" h="192">
                <a:moveTo>
                  <a:pt x="0" y="192"/>
                </a:moveTo>
                <a:cubicBezTo>
                  <a:pt x="64" y="96"/>
                  <a:pt x="128" y="0"/>
                  <a:pt x="192" y="0"/>
                </a:cubicBezTo>
                <a:cubicBezTo>
                  <a:pt x="256" y="0"/>
                  <a:pt x="320" y="192"/>
                  <a:pt x="384" y="192"/>
                </a:cubicBezTo>
                <a:cubicBezTo>
                  <a:pt x="448" y="192"/>
                  <a:pt x="512" y="0"/>
                  <a:pt x="576" y="0"/>
                </a:cubicBezTo>
                <a:cubicBezTo>
                  <a:pt x="640" y="0"/>
                  <a:pt x="704" y="192"/>
                  <a:pt x="768" y="192"/>
                </a:cubicBezTo>
                <a:cubicBezTo>
                  <a:pt x="832" y="192"/>
                  <a:pt x="896" y="0"/>
                  <a:pt x="960" y="0"/>
                </a:cubicBezTo>
                <a:cubicBezTo>
                  <a:pt x="1024" y="0"/>
                  <a:pt x="1088" y="192"/>
                  <a:pt x="1152" y="192"/>
                </a:cubicBezTo>
                <a:cubicBezTo>
                  <a:pt x="1216" y="192"/>
                  <a:pt x="1280" y="0"/>
                  <a:pt x="1344" y="0"/>
                </a:cubicBezTo>
                <a:cubicBezTo>
                  <a:pt x="1408" y="0"/>
                  <a:pt x="1472" y="192"/>
                  <a:pt x="1536" y="192"/>
                </a:cubicBezTo>
                <a:cubicBezTo>
                  <a:pt x="1600" y="192"/>
                  <a:pt x="1664" y="0"/>
                  <a:pt x="1728" y="0"/>
                </a:cubicBezTo>
                <a:cubicBezTo>
                  <a:pt x="1792" y="0"/>
                  <a:pt x="1856" y="192"/>
                  <a:pt x="1920" y="192"/>
                </a:cubicBezTo>
                <a:cubicBezTo>
                  <a:pt x="1984" y="192"/>
                  <a:pt x="2048" y="0"/>
                  <a:pt x="2112" y="0"/>
                </a:cubicBezTo>
                <a:cubicBezTo>
                  <a:pt x="2176" y="0"/>
                  <a:pt x="2272" y="160"/>
                  <a:pt x="2304" y="192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GB" sz="240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48" name="Freeform 247"/>
          <p:cNvSpPr>
            <a:spLocks/>
          </p:cNvSpPr>
          <p:nvPr/>
        </p:nvSpPr>
        <p:spPr bwMode="auto">
          <a:xfrm rot="1306208" flipH="1">
            <a:off x="7079165" y="3598952"/>
            <a:ext cx="522151" cy="76717"/>
          </a:xfrm>
          <a:custGeom>
            <a:avLst/>
            <a:gdLst/>
            <a:ahLst/>
            <a:cxnLst>
              <a:cxn ang="0">
                <a:pos x="0" y="192"/>
              </a:cxn>
              <a:cxn ang="0">
                <a:pos x="192" y="0"/>
              </a:cxn>
              <a:cxn ang="0">
                <a:pos x="384" y="192"/>
              </a:cxn>
              <a:cxn ang="0">
                <a:pos x="576" y="0"/>
              </a:cxn>
              <a:cxn ang="0">
                <a:pos x="768" y="192"/>
              </a:cxn>
              <a:cxn ang="0">
                <a:pos x="960" y="0"/>
              </a:cxn>
              <a:cxn ang="0">
                <a:pos x="1152" y="192"/>
              </a:cxn>
              <a:cxn ang="0">
                <a:pos x="1344" y="0"/>
              </a:cxn>
              <a:cxn ang="0">
                <a:pos x="1536" y="192"/>
              </a:cxn>
              <a:cxn ang="0">
                <a:pos x="1728" y="0"/>
              </a:cxn>
              <a:cxn ang="0">
                <a:pos x="1920" y="192"/>
              </a:cxn>
              <a:cxn ang="0">
                <a:pos x="2112" y="0"/>
              </a:cxn>
              <a:cxn ang="0">
                <a:pos x="2304" y="192"/>
              </a:cxn>
            </a:cxnLst>
            <a:rect l="0" t="0" r="r" b="b"/>
            <a:pathLst>
              <a:path w="2304" h="192">
                <a:moveTo>
                  <a:pt x="0" y="192"/>
                </a:moveTo>
                <a:cubicBezTo>
                  <a:pt x="64" y="96"/>
                  <a:pt x="128" y="0"/>
                  <a:pt x="192" y="0"/>
                </a:cubicBezTo>
                <a:cubicBezTo>
                  <a:pt x="256" y="0"/>
                  <a:pt x="320" y="192"/>
                  <a:pt x="384" y="192"/>
                </a:cubicBezTo>
                <a:cubicBezTo>
                  <a:pt x="448" y="192"/>
                  <a:pt x="512" y="0"/>
                  <a:pt x="576" y="0"/>
                </a:cubicBezTo>
                <a:cubicBezTo>
                  <a:pt x="640" y="0"/>
                  <a:pt x="704" y="192"/>
                  <a:pt x="768" y="192"/>
                </a:cubicBezTo>
                <a:cubicBezTo>
                  <a:pt x="832" y="192"/>
                  <a:pt x="896" y="0"/>
                  <a:pt x="960" y="0"/>
                </a:cubicBezTo>
                <a:cubicBezTo>
                  <a:pt x="1024" y="0"/>
                  <a:pt x="1088" y="192"/>
                  <a:pt x="1152" y="192"/>
                </a:cubicBezTo>
                <a:cubicBezTo>
                  <a:pt x="1216" y="192"/>
                  <a:pt x="1280" y="0"/>
                  <a:pt x="1344" y="0"/>
                </a:cubicBezTo>
                <a:cubicBezTo>
                  <a:pt x="1408" y="0"/>
                  <a:pt x="1472" y="192"/>
                  <a:pt x="1536" y="192"/>
                </a:cubicBezTo>
                <a:cubicBezTo>
                  <a:pt x="1600" y="192"/>
                  <a:pt x="1664" y="0"/>
                  <a:pt x="1728" y="0"/>
                </a:cubicBezTo>
                <a:cubicBezTo>
                  <a:pt x="1792" y="0"/>
                  <a:pt x="1856" y="192"/>
                  <a:pt x="1920" y="192"/>
                </a:cubicBezTo>
                <a:cubicBezTo>
                  <a:pt x="1984" y="192"/>
                  <a:pt x="2048" y="0"/>
                  <a:pt x="2112" y="0"/>
                </a:cubicBezTo>
                <a:cubicBezTo>
                  <a:pt x="2176" y="0"/>
                  <a:pt x="2272" y="160"/>
                  <a:pt x="2304" y="192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GB" sz="240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49" name="Freeform 248"/>
          <p:cNvSpPr>
            <a:spLocks/>
          </p:cNvSpPr>
          <p:nvPr/>
        </p:nvSpPr>
        <p:spPr bwMode="auto">
          <a:xfrm rot="4028254" flipH="1">
            <a:off x="7231565" y="3437654"/>
            <a:ext cx="522151" cy="76717"/>
          </a:xfrm>
          <a:custGeom>
            <a:avLst/>
            <a:gdLst/>
            <a:ahLst/>
            <a:cxnLst>
              <a:cxn ang="0">
                <a:pos x="0" y="192"/>
              </a:cxn>
              <a:cxn ang="0">
                <a:pos x="192" y="0"/>
              </a:cxn>
              <a:cxn ang="0">
                <a:pos x="384" y="192"/>
              </a:cxn>
              <a:cxn ang="0">
                <a:pos x="576" y="0"/>
              </a:cxn>
              <a:cxn ang="0">
                <a:pos x="768" y="192"/>
              </a:cxn>
              <a:cxn ang="0">
                <a:pos x="960" y="0"/>
              </a:cxn>
              <a:cxn ang="0">
                <a:pos x="1152" y="192"/>
              </a:cxn>
              <a:cxn ang="0">
                <a:pos x="1344" y="0"/>
              </a:cxn>
              <a:cxn ang="0">
                <a:pos x="1536" y="192"/>
              </a:cxn>
              <a:cxn ang="0">
                <a:pos x="1728" y="0"/>
              </a:cxn>
              <a:cxn ang="0">
                <a:pos x="1920" y="192"/>
              </a:cxn>
              <a:cxn ang="0">
                <a:pos x="2112" y="0"/>
              </a:cxn>
              <a:cxn ang="0">
                <a:pos x="2304" y="192"/>
              </a:cxn>
            </a:cxnLst>
            <a:rect l="0" t="0" r="r" b="b"/>
            <a:pathLst>
              <a:path w="2304" h="192">
                <a:moveTo>
                  <a:pt x="0" y="192"/>
                </a:moveTo>
                <a:cubicBezTo>
                  <a:pt x="64" y="96"/>
                  <a:pt x="128" y="0"/>
                  <a:pt x="192" y="0"/>
                </a:cubicBezTo>
                <a:cubicBezTo>
                  <a:pt x="256" y="0"/>
                  <a:pt x="320" y="192"/>
                  <a:pt x="384" y="192"/>
                </a:cubicBezTo>
                <a:cubicBezTo>
                  <a:pt x="448" y="192"/>
                  <a:pt x="512" y="0"/>
                  <a:pt x="576" y="0"/>
                </a:cubicBezTo>
                <a:cubicBezTo>
                  <a:pt x="640" y="0"/>
                  <a:pt x="704" y="192"/>
                  <a:pt x="768" y="192"/>
                </a:cubicBezTo>
                <a:cubicBezTo>
                  <a:pt x="832" y="192"/>
                  <a:pt x="896" y="0"/>
                  <a:pt x="960" y="0"/>
                </a:cubicBezTo>
                <a:cubicBezTo>
                  <a:pt x="1024" y="0"/>
                  <a:pt x="1088" y="192"/>
                  <a:pt x="1152" y="192"/>
                </a:cubicBezTo>
                <a:cubicBezTo>
                  <a:pt x="1216" y="192"/>
                  <a:pt x="1280" y="0"/>
                  <a:pt x="1344" y="0"/>
                </a:cubicBezTo>
                <a:cubicBezTo>
                  <a:pt x="1408" y="0"/>
                  <a:pt x="1472" y="192"/>
                  <a:pt x="1536" y="192"/>
                </a:cubicBezTo>
                <a:cubicBezTo>
                  <a:pt x="1600" y="192"/>
                  <a:pt x="1664" y="0"/>
                  <a:pt x="1728" y="0"/>
                </a:cubicBezTo>
                <a:cubicBezTo>
                  <a:pt x="1792" y="0"/>
                  <a:pt x="1856" y="192"/>
                  <a:pt x="1920" y="192"/>
                </a:cubicBezTo>
                <a:cubicBezTo>
                  <a:pt x="1984" y="192"/>
                  <a:pt x="2048" y="0"/>
                  <a:pt x="2112" y="0"/>
                </a:cubicBezTo>
                <a:cubicBezTo>
                  <a:pt x="2176" y="0"/>
                  <a:pt x="2272" y="160"/>
                  <a:pt x="2304" y="192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GB" sz="240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50" name="TextBox 249"/>
          <p:cNvSpPr txBox="1"/>
          <p:nvPr/>
        </p:nvSpPr>
        <p:spPr>
          <a:xfrm>
            <a:off x="6972130" y="3331975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51" name="TextBox 250"/>
          <p:cNvSpPr txBox="1"/>
          <p:nvPr/>
        </p:nvSpPr>
        <p:spPr>
          <a:xfrm>
            <a:off x="7424668" y="3515101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52" name="TextBox 251"/>
          <p:cNvSpPr txBox="1"/>
          <p:nvPr/>
        </p:nvSpPr>
        <p:spPr>
          <a:xfrm>
            <a:off x="6530917" y="3667501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53" name="TextBox 252"/>
          <p:cNvSpPr txBox="1"/>
          <p:nvPr/>
        </p:nvSpPr>
        <p:spPr>
          <a:xfrm>
            <a:off x="6529672" y="3180949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54" name="TextBox 253"/>
          <p:cNvSpPr txBox="1"/>
          <p:nvPr/>
        </p:nvSpPr>
        <p:spPr>
          <a:xfrm>
            <a:off x="6108945" y="3109111"/>
            <a:ext cx="334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D00209"/>
                </a:solidFill>
                <a:ea typeface="ＭＳ Ｐゴシック" charset="-128"/>
                <a:cs typeface="ＭＳ Ｐゴシック" charset="-128"/>
              </a:rPr>
              <a:t>×</a:t>
            </a:r>
            <a:endParaRPr lang="en-GB" sz="2000" dirty="0">
              <a:solidFill>
                <a:srgbClr val="D00209"/>
              </a:solidFill>
              <a:ea typeface="ＭＳ Ｐゴシック" charset="-128"/>
              <a:cs typeface="ＭＳ Ｐゴシック" charset="-128"/>
            </a:endParaRPr>
          </a:p>
        </p:txBody>
      </p:sp>
      <p:cxnSp>
        <p:nvCxnSpPr>
          <p:cNvPr id="255" name="Straight Connector 254"/>
          <p:cNvCxnSpPr/>
          <p:nvPr/>
        </p:nvCxnSpPr>
        <p:spPr>
          <a:xfrm flipV="1">
            <a:off x="4116918" y="4146774"/>
            <a:ext cx="5016499" cy="340"/>
          </a:xfrm>
          <a:prstGeom prst="line">
            <a:avLst/>
          </a:prstGeom>
          <a:ln w="127" cap="flat" cmpd="sng" algn="ctr">
            <a:solidFill>
              <a:schemeClr val="tx2">
                <a:lumMod val="60000"/>
                <a:lumOff val="40000"/>
              </a:schemeClr>
            </a:solidFill>
            <a:prstDash val="dot"/>
            <a:round/>
            <a:headEnd type="none" w="med" len="med"/>
            <a:tail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0" name="TextBox 259"/>
          <p:cNvSpPr txBox="1"/>
          <p:nvPr/>
        </p:nvSpPr>
        <p:spPr>
          <a:xfrm>
            <a:off x="4267200" y="5562600"/>
            <a:ext cx="10854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Top quark</a:t>
            </a:r>
            <a:endParaRPr lang="en-GB" sz="1600" dirty="0">
              <a:solidFill>
                <a:prstClr val="black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261" name="TextBox 260"/>
          <p:cNvSpPr txBox="1"/>
          <p:nvPr/>
        </p:nvSpPr>
        <p:spPr>
          <a:xfrm>
            <a:off x="4267200" y="2267188"/>
            <a:ext cx="8354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Gravity</a:t>
            </a:r>
            <a:endParaRPr lang="en-GB" sz="1600" dirty="0">
              <a:solidFill>
                <a:prstClr val="black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262" name="TextBox 261"/>
          <p:cNvSpPr txBox="1"/>
          <p:nvPr/>
        </p:nvSpPr>
        <p:spPr>
          <a:xfrm>
            <a:off x="4267200" y="2789158"/>
            <a:ext cx="8338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Photon</a:t>
            </a:r>
            <a:endParaRPr lang="en-GB" sz="1600" dirty="0">
              <a:solidFill>
                <a:prstClr val="black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263" name="TextBox 262"/>
          <p:cNvSpPr txBox="1"/>
          <p:nvPr/>
        </p:nvSpPr>
        <p:spPr>
          <a:xfrm>
            <a:off x="4267200" y="4400788"/>
            <a:ext cx="106150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Neutrinos</a:t>
            </a:r>
            <a:endParaRPr lang="en-GB" sz="1600" dirty="0">
              <a:solidFill>
                <a:prstClr val="black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264" name="TextBox 263"/>
          <p:cNvSpPr txBox="1"/>
          <p:nvPr/>
        </p:nvSpPr>
        <p:spPr>
          <a:xfrm>
            <a:off x="4267200" y="4987528"/>
            <a:ext cx="10390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Electrons</a:t>
            </a:r>
            <a:endParaRPr lang="en-GB" sz="1600" dirty="0">
              <a:solidFill>
                <a:prstClr val="black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265" name="TextBox 264"/>
          <p:cNvSpPr txBox="1"/>
          <p:nvPr/>
        </p:nvSpPr>
        <p:spPr>
          <a:xfrm>
            <a:off x="4267200" y="3398520"/>
            <a:ext cx="13209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Weak boson</a:t>
            </a:r>
            <a:endParaRPr lang="en-GB" sz="1600" dirty="0">
              <a:solidFill>
                <a:prstClr val="black"/>
              </a:solidFill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266" name="Rectangle 265"/>
          <p:cNvSpPr/>
          <p:nvPr/>
        </p:nvSpPr>
        <p:spPr>
          <a:xfrm>
            <a:off x="228600" y="1600200"/>
            <a:ext cx="3835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buSzPct val="75000"/>
              <a:tabLst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en-GB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Early universe: symmetric phase, fundamental particles are massless                  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Symbol" charset="2"/>
                <a:ea typeface="Symbol" charset="2"/>
                <a:cs typeface="Symbol" charset="2"/>
                <a:sym typeface="Wingdings"/>
              </a:rPr>
              <a:t>®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 gauge symmetry is respected</a:t>
            </a:r>
            <a:endParaRPr lang="en-GB" sz="1600" dirty="0" smtClean="0">
              <a:solidFill>
                <a:prstClr val="black">
                  <a:lumMod val="85000"/>
                  <a:lumOff val="15000"/>
                </a:prst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34742" y="3450524"/>
            <a:ext cx="3284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buSzPct val="75000"/>
              <a:tabLst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en-GB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It </a:t>
            </a:r>
            <a:r>
              <a:rPr lang="en-GB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fills all space time (but </a:t>
            </a:r>
            <a:r>
              <a:rPr lang="en-GB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without </a:t>
            </a:r>
            <a:r>
              <a:rPr lang="en-GB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orientation as </a:t>
            </a:r>
            <a:r>
              <a:rPr lang="en-GB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it has no spin)</a:t>
            </a:r>
            <a:endParaRPr lang="en-GB" sz="1600" dirty="0">
              <a:solidFill>
                <a:prstClr val="black">
                  <a:lumMod val="85000"/>
                  <a:lumOff val="15000"/>
                </a:prstClr>
              </a:solidFill>
              <a:latin typeface="Helvetica Light" charset="0"/>
              <a:ea typeface="Helvetica Light" charset="0"/>
              <a:cs typeface="Helvetica Light" charset="0"/>
              <a:sym typeface="Wingdings"/>
            </a:endParaRPr>
          </a:p>
        </p:txBody>
      </p:sp>
      <p:grpSp>
        <p:nvGrpSpPr>
          <p:cNvPr id="85" name="Group 20"/>
          <p:cNvGrpSpPr/>
          <p:nvPr/>
        </p:nvGrpSpPr>
        <p:grpSpPr>
          <a:xfrm>
            <a:off x="5776798" y="2874964"/>
            <a:ext cx="2921081" cy="148741"/>
            <a:chOff x="822326" y="2286000"/>
            <a:chExt cx="4130674" cy="173037"/>
          </a:xfrm>
        </p:grpSpPr>
        <p:sp>
          <p:nvSpPr>
            <p:cNvPr id="86" name="Freeform 85"/>
            <p:cNvSpPr>
              <a:spLocks/>
            </p:cNvSpPr>
            <p:nvPr/>
          </p:nvSpPr>
          <p:spPr bwMode="auto">
            <a:xfrm flipH="1">
              <a:off x="822326" y="2286000"/>
              <a:ext cx="2065337" cy="173037"/>
            </a:xfrm>
            <a:custGeom>
              <a:avLst/>
              <a:gdLst/>
              <a:ahLst/>
              <a:cxnLst>
                <a:cxn ang="0">
                  <a:pos x="0" y="192"/>
                </a:cxn>
                <a:cxn ang="0">
                  <a:pos x="192" y="0"/>
                </a:cxn>
                <a:cxn ang="0">
                  <a:pos x="384" y="192"/>
                </a:cxn>
                <a:cxn ang="0">
                  <a:pos x="576" y="0"/>
                </a:cxn>
                <a:cxn ang="0">
                  <a:pos x="768" y="192"/>
                </a:cxn>
                <a:cxn ang="0">
                  <a:pos x="960" y="0"/>
                </a:cxn>
                <a:cxn ang="0">
                  <a:pos x="1152" y="192"/>
                </a:cxn>
                <a:cxn ang="0">
                  <a:pos x="1344" y="0"/>
                </a:cxn>
                <a:cxn ang="0">
                  <a:pos x="1536" y="192"/>
                </a:cxn>
                <a:cxn ang="0">
                  <a:pos x="1728" y="0"/>
                </a:cxn>
                <a:cxn ang="0">
                  <a:pos x="1920" y="192"/>
                </a:cxn>
                <a:cxn ang="0">
                  <a:pos x="2112" y="0"/>
                </a:cxn>
                <a:cxn ang="0">
                  <a:pos x="2304" y="192"/>
                </a:cxn>
              </a:cxnLst>
              <a:rect l="0" t="0" r="r" b="b"/>
              <a:pathLst>
                <a:path w="2304" h="192">
                  <a:moveTo>
                    <a:pt x="0" y="192"/>
                  </a:moveTo>
                  <a:cubicBezTo>
                    <a:pt x="64" y="96"/>
                    <a:pt x="128" y="0"/>
                    <a:pt x="192" y="0"/>
                  </a:cubicBezTo>
                  <a:cubicBezTo>
                    <a:pt x="256" y="0"/>
                    <a:pt x="320" y="192"/>
                    <a:pt x="384" y="192"/>
                  </a:cubicBezTo>
                  <a:cubicBezTo>
                    <a:pt x="448" y="192"/>
                    <a:pt x="512" y="0"/>
                    <a:pt x="576" y="0"/>
                  </a:cubicBezTo>
                  <a:cubicBezTo>
                    <a:pt x="640" y="0"/>
                    <a:pt x="704" y="192"/>
                    <a:pt x="768" y="192"/>
                  </a:cubicBezTo>
                  <a:cubicBezTo>
                    <a:pt x="832" y="192"/>
                    <a:pt x="896" y="0"/>
                    <a:pt x="960" y="0"/>
                  </a:cubicBezTo>
                  <a:cubicBezTo>
                    <a:pt x="1024" y="0"/>
                    <a:pt x="1088" y="192"/>
                    <a:pt x="1152" y="192"/>
                  </a:cubicBezTo>
                  <a:cubicBezTo>
                    <a:pt x="1216" y="192"/>
                    <a:pt x="1280" y="0"/>
                    <a:pt x="1344" y="0"/>
                  </a:cubicBezTo>
                  <a:cubicBezTo>
                    <a:pt x="1408" y="0"/>
                    <a:pt x="1472" y="192"/>
                    <a:pt x="1536" y="192"/>
                  </a:cubicBezTo>
                  <a:cubicBezTo>
                    <a:pt x="1600" y="192"/>
                    <a:pt x="1664" y="0"/>
                    <a:pt x="1728" y="0"/>
                  </a:cubicBezTo>
                  <a:cubicBezTo>
                    <a:pt x="1792" y="0"/>
                    <a:pt x="1856" y="192"/>
                    <a:pt x="1920" y="192"/>
                  </a:cubicBezTo>
                  <a:cubicBezTo>
                    <a:pt x="1984" y="192"/>
                    <a:pt x="2048" y="0"/>
                    <a:pt x="2112" y="0"/>
                  </a:cubicBezTo>
                  <a:cubicBezTo>
                    <a:pt x="2176" y="0"/>
                    <a:pt x="2272" y="160"/>
                    <a:pt x="2304" y="192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GB" sz="2400">
                <a:solidFill>
                  <a:prstClr val="black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87" name="Freeform 21"/>
            <p:cNvSpPr>
              <a:spLocks/>
            </p:cNvSpPr>
            <p:nvPr/>
          </p:nvSpPr>
          <p:spPr bwMode="auto">
            <a:xfrm flipH="1">
              <a:off x="2887663" y="2286000"/>
              <a:ext cx="2065337" cy="173037"/>
            </a:xfrm>
            <a:custGeom>
              <a:avLst/>
              <a:gdLst/>
              <a:ahLst/>
              <a:cxnLst>
                <a:cxn ang="0">
                  <a:pos x="0" y="192"/>
                </a:cxn>
                <a:cxn ang="0">
                  <a:pos x="192" y="0"/>
                </a:cxn>
                <a:cxn ang="0">
                  <a:pos x="384" y="192"/>
                </a:cxn>
                <a:cxn ang="0">
                  <a:pos x="576" y="0"/>
                </a:cxn>
                <a:cxn ang="0">
                  <a:pos x="768" y="192"/>
                </a:cxn>
                <a:cxn ang="0">
                  <a:pos x="960" y="0"/>
                </a:cxn>
                <a:cxn ang="0">
                  <a:pos x="1152" y="192"/>
                </a:cxn>
                <a:cxn ang="0">
                  <a:pos x="1344" y="0"/>
                </a:cxn>
                <a:cxn ang="0">
                  <a:pos x="1536" y="192"/>
                </a:cxn>
                <a:cxn ang="0">
                  <a:pos x="1728" y="0"/>
                </a:cxn>
                <a:cxn ang="0">
                  <a:pos x="1920" y="192"/>
                </a:cxn>
                <a:cxn ang="0">
                  <a:pos x="2112" y="0"/>
                </a:cxn>
                <a:cxn ang="0">
                  <a:pos x="2304" y="192"/>
                </a:cxn>
              </a:cxnLst>
              <a:rect l="0" t="0" r="r" b="b"/>
              <a:pathLst>
                <a:path w="2304" h="192">
                  <a:moveTo>
                    <a:pt x="0" y="192"/>
                  </a:moveTo>
                  <a:cubicBezTo>
                    <a:pt x="64" y="96"/>
                    <a:pt x="128" y="0"/>
                    <a:pt x="192" y="0"/>
                  </a:cubicBezTo>
                  <a:cubicBezTo>
                    <a:pt x="256" y="0"/>
                    <a:pt x="320" y="192"/>
                    <a:pt x="384" y="192"/>
                  </a:cubicBezTo>
                  <a:cubicBezTo>
                    <a:pt x="448" y="192"/>
                    <a:pt x="512" y="0"/>
                    <a:pt x="576" y="0"/>
                  </a:cubicBezTo>
                  <a:cubicBezTo>
                    <a:pt x="640" y="0"/>
                    <a:pt x="704" y="192"/>
                    <a:pt x="768" y="192"/>
                  </a:cubicBezTo>
                  <a:cubicBezTo>
                    <a:pt x="832" y="192"/>
                    <a:pt x="896" y="0"/>
                    <a:pt x="960" y="0"/>
                  </a:cubicBezTo>
                  <a:cubicBezTo>
                    <a:pt x="1024" y="0"/>
                    <a:pt x="1088" y="192"/>
                    <a:pt x="1152" y="192"/>
                  </a:cubicBezTo>
                  <a:cubicBezTo>
                    <a:pt x="1216" y="192"/>
                    <a:pt x="1280" y="0"/>
                    <a:pt x="1344" y="0"/>
                  </a:cubicBezTo>
                  <a:cubicBezTo>
                    <a:pt x="1408" y="0"/>
                    <a:pt x="1472" y="192"/>
                    <a:pt x="1536" y="192"/>
                  </a:cubicBezTo>
                  <a:cubicBezTo>
                    <a:pt x="1600" y="192"/>
                    <a:pt x="1664" y="0"/>
                    <a:pt x="1728" y="0"/>
                  </a:cubicBezTo>
                  <a:cubicBezTo>
                    <a:pt x="1792" y="0"/>
                    <a:pt x="1856" y="192"/>
                    <a:pt x="1920" y="192"/>
                  </a:cubicBezTo>
                  <a:cubicBezTo>
                    <a:pt x="1984" y="192"/>
                    <a:pt x="2048" y="0"/>
                    <a:pt x="2112" y="0"/>
                  </a:cubicBezTo>
                  <a:cubicBezTo>
                    <a:pt x="2176" y="0"/>
                    <a:pt x="2272" y="160"/>
                    <a:pt x="2304" y="192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GB" sz="2400">
                <a:solidFill>
                  <a:prstClr val="black"/>
                </a:solidFill>
                <a:ea typeface="ＭＳ Ｐゴシック" charset="-128"/>
                <a:cs typeface="ＭＳ Ｐゴシック" charset="-128"/>
              </a:endParaRPr>
            </a:p>
          </p:txBody>
        </p:sp>
      </p:grpSp>
      <p:grpSp>
        <p:nvGrpSpPr>
          <p:cNvPr id="88" name="Group 165"/>
          <p:cNvGrpSpPr/>
          <p:nvPr/>
        </p:nvGrpSpPr>
        <p:grpSpPr>
          <a:xfrm>
            <a:off x="5776798" y="2386343"/>
            <a:ext cx="2921081" cy="148741"/>
            <a:chOff x="822326" y="2286000"/>
            <a:chExt cx="4130674" cy="173037"/>
          </a:xfrm>
        </p:grpSpPr>
        <p:sp>
          <p:nvSpPr>
            <p:cNvPr id="89" name="Freeform 88"/>
            <p:cNvSpPr>
              <a:spLocks/>
            </p:cNvSpPr>
            <p:nvPr/>
          </p:nvSpPr>
          <p:spPr bwMode="auto">
            <a:xfrm flipH="1">
              <a:off x="822326" y="2286000"/>
              <a:ext cx="2065337" cy="173037"/>
            </a:xfrm>
            <a:custGeom>
              <a:avLst/>
              <a:gdLst/>
              <a:ahLst/>
              <a:cxnLst>
                <a:cxn ang="0">
                  <a:pos x="0" y="192"/>
                </a:cxn>
                <a:cxn ang="0">
                  <a:pos x="192" y="0"/>
                </a:cxn>
                <a:cxn ang="0">
                  <a:pos x="384" y="192"/>
                </a:cxn>
                <a:cxn ang="0">
                  <a:pos x="576" y="0"/>
                </a:cxn>
                <a:cxn ang="0">
                  <a:pos x="768" y="192"/>
                </a:cxn>
                <a:cxn ang="0">
                  <a:pos x="960" y="0"/>
                </a:cxn>
                <a:cxn ang="0">
                  <a:pos x="1152" y="192"/>
                </a:cxn>
                <a:cxn ang="0">
                  <a:pos x="1344" y="0"/>
                </a:cxn>
                <a:cxn ang="0">
                  <a:pos x="1536" y="192"/>
                </a:cxn>
                <a:cxn ang="0">
                  <a:pos x="1728" y="0"/>
                </a:cxn>
                <a:cxn ang="0">
                  <a:pos x="1920" y="192"/>
                </a:cxn>
                <a:cxn ang="0">
                  <a:pos x="2112" y="0"/>
                </a:cxn>
                <a:cxn ang="0">
                  <a:pos x="2304" y="192"/>
                </a:cxn>
              </a:cxnLst>
              <a:rect l="0" t="0" r="r" b="b"/>
              <a:pathLst>
                <a:path w="2304" h="192">
                  <a:moveTo>
                    <a:pt x="0" y="192"/>
                  </a:moveTo>
                  <a:cubicBezTo>
                    <a:pt x="64" y="96"/>
                    <a:pt x="128" y="0"/>
                    <a:pt x="192" y="0"/>
                  </a:cubicBezTo>
                  <a:cubicBezTo>
                    <a:pt x="256" y="0"/>
                    <a:pt x="320" y="192"/>
                    <a:pt x="384" y="192"/>
                  </a:cubicBezTo>
                  <a:cubicBezTo>
                    <a:pt x="448" y="192"/>
                    <a:pt x="512" y="0"/>
                    <a:pt x="576" y="0"/>
                  </a:cubicBezTo>
                  <a:cubicBezTo>
                    <a:pt x="640" y="0"/>
                    <a:pt x="704" y="192"/>
                    <a:pt x="768" y="192"/>
                  </a:cubicBezTo>
                  <a:cubicBezTo>
                    <a:pt x="832" y="192"/>
                    <a:pt x="896" y="0"/>
                    <a:pt x="960" y="0"/>
                  </a:cubicBezTo>
                  <a:cubicBezTo>
                    <a:pt x="1024" y="0"/>
                    <a:pt x="1088" y="192"/>
                    <a:pt x="1152" y="192"/>
                  </a:cubicBezTo>
                  <a:cubicBezTo>
                    <a:pt x="1216" y="192"/>
                    <a:pt x="1280" y="0"/>
                    <a:pt x="1344" y="0"/>
                  </a:cubicBezTo>
                  <a:cubicBezTo>
                    <a:pt x="1408" y="0"/>
                    <a:pt x="1472" y="192"/>
                    <a:pt x="1536" y="192"/>
                  </a:cubicBezTo>
                  <a:cubicBezTo>
                    <a:pt x="1600" y="192"/>
                    <a:pt x="1664" y="0"/>
                    <a:pt x="1728" y="0"/>
                  </a:cubicBezTo>
                  <a:cubicBezTo>
                    <a:pt x="1792" y="0"/>
                    <a:pt x="1856" y="192"/>
                    <a:pt x="1920" y="192"/>
                  </a:cubicBezTo>
                  <a:cubicBezTo>
                    <a:pt x="1984" y="192"/>
                    <a:pt x="2048" y="0"/>
                    <a:pt x="2112" y="0"/>
                  </a:cubicBezTo>
                  <a:cubicBezTo>
                    <a:pt x="2176" y="0"/>
                    <a:pt x="2272" y="160"/>
                    <a:pt x="2304" y="192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GB" sz="2400">
                <a:solidFill>
                  <a:prstClr val="black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90" name="Freeform 21"/>
            <p:cNvSpPr>
              <a:spLocks/>
            </p:cNvSpPr>
            <p:nvPr/>
          </p:nvSpPr>
          <p:spPr bwMode="auto">
            <a:xfrm flipH="1">
              <a:off x="2887663" y="2286000"/>
              <a:ext cx="2065337" cy="173037"/>
            </a:xfrm>
            <a:custGeom>
              <a:avLst/>
              <a:gdLst/>
              <a:ahLst/>
              <a:cxnLst>
                <a:cxn ang="0">
                  <a:pos x="0" y="192"/>
                </a:cxn>
                <a:cxn ang="0">
                  <a:pos x="192" y="0"/>
                </a:cxn>
                <a:cxn ang="0">
                  <a:pos x="384" y="192"/>
                </a:cxn>
                <a:cxn ang="0">
                  <a:pos x="576" y="0"/>
                </a:cxn>
                <a:cxn ang="0">
                  <a:pos x="768" y="192"/>
                </a:cxn>
                <a:cxn ang="0">
                  <a:pos x="960" y="0"/>
                </a:cxn>
                <a:cxn ang="0">
                  <a:pos x="1152" y="192"/>
                </a:cxn>
                <a:cxn ang="0">
                  <a:pos x="1344" y="0"/>
                </a:cxn>
                <a:cxn ang="0">
                  <a:pos x="1536" y="192"/>
                </a:cxn>
                <a:cxn ang="0">
                  <a:pos x="1728" y="0"/>
                </a:cxn>
                <a:cxn ang="0">
                  <a:pos x="1920" y="192"/>
                </a:cxn>
                <a:cxn ang="0">
                  <a:pos x="2112" y="0"/>
                </a:cxn>
                <a:cxn ang="0">
                  <a:pos x="2304" y="192"/>
                </a:cxn>
              </a:cxnLst>
              <a:rect l="0" t="0" r="r" b="b"/>
              <a:pathLst>
                <a:path w="2304" h="192">
                  <a:moveTo>
                    <a:pt x="0" y="192"/>
                  </a:moveTo>
                  <a:cubicBezTo>
                    <a:pt x="64" y="96"/>
                    <a:pt x="128" y="0"/>
                    <a:pt x="192" y="0"/>
                  </a:cubicBezTo>
                  <a:cubicBezTo>
                    <a:pt x="256" y="0"/>
                    <a:pt x="320" y="192"/>
                    <a:pt x="384" y="192"/>
                  </a:cubicBezTo>
                  <a:cubicBezTo>
                    <a:pt x="448" y="192"/>
                    <a:pt x="512" y="0"/>
                    <a:pt x="576" y="0"/>
                  </a:cubicBezTo>
                  <a:cubicBezTo>
                    <a:pt x="640" y="0"/>
                    <a:pt x="704" y="192"/>
                    <a:pt x="768" y="192"/>
                  </a:cubicBezTo>
                  <a:cubicBezTo>
                    <a:pt x="832" y="192"/>
                    <a:pt x="896" y="0"/>
                    <a:pt x="960" y="0"/>
                  </a:cubicBezTo>
                  <a:cubicBezTo>
                    <a:pt x="1024" y="0"/>
                    <a:pt x="1088" y="192"/>
                    <a:pt x="1152" y="192"/>
                  </a:cubicBezTo>
                  <a:cubicBezTo>
                    <a:pt x="1216" y="192"/>
                    <a:pt x="1280" y="0"/>
                    <a:pt x="1344" y="0"/>
                  </a:cubicBezTo>
                  <a:cubicBezTo>
                    <a:pt x="1408" y="0"/>
                    <a:pt x="1472" y="192"/>
                    <a:pt x="1536" y="192"/>
                  </a:cubicBezTo>
                  <a:cubicBezTo>
                    <a:pt x="1600" y="192"/>
                    <a:pt x="1664" y="0"/>
                    <a:pt x="1728" y="0"/>
                  </a:cubicBezTo>
                  <a:cubicBezTo>
                    <a:pt x="1792" y="0"/>
                    <a:pt x="1856" y="192"/>
                    <a:pt x="1920" y="192"/>
                  </a:cubicBezTo>
                  <a:cubicBezTo>
                    <a:pt x="1984" y="192"/>
                    <a:pt x="2048" y="0"/>
                    <a:pt x="2112" y="0"/>
                  </a:cubicBezTo>
                  <a:cubicBezTo>
                    <a:pt x="2176" y="0"/>
                    <a:pt x="2272" y="160"/>
                    <a:pt x="2304" y="192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GB" sz="2400">
                <a:solidFill>
                  <a:prstClr val="black"/>
                </a:solidFill>
                <a:ea typeface="ＭＳ Ｐゴシック" charset="-128"/>
                <a:cs typeface="ＭＳ Ｐゴシック" charset="-128"/>
              </a:endParaRP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388792" y="5487681"/>
            <a:ext cx="14756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Interaction with Higgs field alters chirality of massive Dirac fermion</a:t>
            </a:r>
          </a:p>
        </p:txBody>
      </p:sp>
    </p:spTree>
    <p:extLst>
      <p:ext uri="{BB962C8B-B14F-4D97-AF65-F5344CB8AC3E}">
        <p14:creationId xmlns:p14="http://schemas.microsoft.com/office/powerpoint/2010/main" val="1056432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-2" y="0"/>
            <a:ext cx="9144002" cy="357301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3477981"/>
            <a:ext cx="9144000" cy="338001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>
            <a:outerShdw blurRad="50800" dist="38100" dir="16200000">
              <a:srgbClr val="000000">
                <a:alpha val="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0" y="2524368"/>
            <a:ext cx="9144000" cy="956773"/>
          </a:xfrm>
          <a:prstGeom prst="rect">
            <a:avLst/>
          </a:prstGeom>
          <a:solidFill>
            <a:srgbClr val="FFFFFF">
              <a:alpha val="96000"/>
            </a:srgbClr>
          </a:solidFill>
          <a:ln w="9525">
            <a:noFill/>
            <a:miter lim="800000"/>
            <a:headEnd/>
            <a:tailEnd/>
          </a:ln>
          <a:effectLst/>
        </p:spPr>
        <p:txBody>
          <a:bodyPr tIns="108000" bIns="108000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smtClean="0">
                <a:solidFill>
                  <a:srgbClr val="262626"/>
                </a:solidFill>
                <a:latin typeface="Helvetica Light" charset="0"/>
                <a:ea typeface="Helvetica Light" charset="0"/>
                <a:cs typeface="Helvetica Light" charset="0"/>
              </a:rPr>
              <a:t>Producing the Higgs Boson and Searching for New Physics        at the TeV Scale Requires a Huge Machine</a:t>
            </a: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1896532" y="4104824"/>
            <a:ext cx="5306483" cy="2099424"/>
          </a:xfrm>
          <a:prstGeom prst="rect">
            <a:avLst/>
          </a:prstGeom>
          <a:solidFill>
            <a:schemeClr val="bg1"/>
          </a:solidFill>
          <a:ln w="317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CCFF99"/>
                </a:solidFill>
              </a14:hiddenFill>
            </a:ext>
            <a:ext uri="{AF507438-7753-43e0-B8FC-AC1667EBCBE1}">
              <a14:hiddenEffects xmlns="" xmlns:a14="http://schemas.microsoft.com/office/drawing/2010/main" xmlns:mv="urn:schemas-microsoft-com:mac:vml" xmlns:mc="http://schemas.openxmlformats.org/markup-compatibility/2006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tIns="140400" bIns="140400">
            <a:spAutoFit/>
          </a:bodyPr>
          <a:lstStyle>
            <a:lvl1pPr marL="495300" indent="-4953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952500" indent="-4953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409700" indent="-4953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866900" indent="-4953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324100" indent="-4953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781300" indent="-495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3238500" indent="-495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695700" indent="-495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4152900" indent="-4953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indent="-403225">
              <a:defRPr/>
            </a:pPr>
            <a:r>
              <a:rPr lang="en-US" sz="2000" dirty="0" smtClean="0">
                <a:latin typeface="Helvetica Light" charset="0"/>
                <a:ea typeface="Helvetica Light" charset="0"/>
                <a:cs typeface="Helvetica Light" charset="0"/>
              </a:rPr>
              <a:t>Particles accelerators:</a:t>
            </a:r>
          </a:p>
          <a:p>
            <a:pPr marL="542925" indent="-358775">
              <a:spcBef>
                <a:spcPts val="1200"/>
              </a:spcBef>
              <a:buSzPct val="120000"/>
              <a:buFont typeface="Webdings" charset="2"/>
              <a:buChar char="⇢"/>
              <a:defRPr/>
            </a:pPr>
            <a:r>
              <a:rPr lang="en-US" sz="1700" dirty="0" smtClean="0">
                <a:latin typeface="Helvetica Light" charset="0"/>
                <a:ea typeface="Helvetica Light" charset="0"/>
                <a:cs typeface="Helvetica Light" charset="0"/>
              </a:rPr>
              <a:t>Look deeper into matter (size ~ 1/</a:t>
            </a:r>
            <a:r>
              <a:rPr lang="en-US" sz="1700" i="1" dirty="0" smtClean="0"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US" sz="1100" i="1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700" dirty="0" smtClean="0">
                <a:latin typeface="Helvetica Light" charset="0"/>
                <a:ea typeface="Helvetica Light" charset="0"/>
                <a:cs typeface="Helvetica Light" charset="0"/>
              </a:rPr>
              <a:t>)     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(</a:t>
            </a:r>
            <a:r>
              <a:rPr lang="ja-JP" alt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“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powerful microscopes</a:t>
            </a:r>
            <a:r>
              <a:rPr lang="ja-JP" alt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”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)</a:t>
            </a:r>
          </a:p>
          <a:p>
            <a:pPr marL="542925" indent="-358775">
              <a:spcBef>
                <a:spcPts val="1200"/>
              </a:spcBef>
              <a:buSzPct val="120000"/>
              <a:buFont typeface="Webdings" charset="2"/>
              <a:buChar char="⇢"/>
              <a:defRPr/>
            </a:pPr>
            <a:r>
              <a:rPr lang="en-US" sz="1700" dirty="0" smtClean="0">
                <a:latin typeface="Helvetica Light" charset="0"/>
                <a:ea typeface="Helvetica Light" charset="0"/>
                <a:cs typeface="Helvetica Light" charset="0"/>
              </a:rPr>
              <a:t>Discover new heavier particles (</a:t>
            </a:r>
            <a:r>
              <a:rPr lang="en-US" sz="1700" i="1" dirty="0" smtClean="0"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US" sz="1700" dirty="0" smtClean="0">
                <a:latin typeface="Helvetica Light" charset="0"/>
                <a:ea typeface="Helvetica Light" charset="0"/>
                <a:cs typeface="Helvetica Light" charset="0"/>
              </a:rPr>
              <a:t> = </a:t>
            </a:r>
            <a:r>
              <a:rPr lang="en-US" sz="1700" i="1" dirty="0" smtClean="0">
                <a:latin typeface="Helvetica Light" charset="0"/>
                <a:ea typeface="Helvetica Light" charset="0"/>
                <a:cs typeface="Helvetica Light" charset="0"/>
              </a:rPr>
              <a:t>mc</a:t>
            </a:r>
            <a:r>
              <a:rPr lang="en-US" sz="600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700" baseline="30000" dirty="0" smtClean="0">
                <a:latin typeface="Helvetica Light" charset="0"/>
                <a:ea typeface="Helvetica Light" charset="0"/>
                <a:cs typeface="Helvetica Light" charset="0"/>
              </a:rPr>
              <a:t>2</a:t>
            </a:r>
            <a:r>
              <a:rPr lang="en-US" sz="1200" baseline="30000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700" dirty="0" smtClean="0">
                <a:latin typeface="Helvetica Light" charset="0"/>
                <a:ea typeface="Helvetica Light" charset="0"/>
                <a:cs typeface="Helvetica Light" charset="0"/>
              </a:rPr>
              <a:t>)</a:t>
            </a:r>
          </a:p>
          <a:p>
            <a:pPr marL="542925" indent="-358775">
              <a:spcBef>
                <a:spcPts val="1200"/>
              </a:spcBef>
              <a:buSzPct val="120000"/>
              <a:buFont typeface="Webdings" charset="2"/>
              <a:buChar char="⇢"/>
              <a:defRPr/>
            </a:pPr>
            <a:r>
              <a:rPr lang="en-US" sz="1700" dirty="0" smtClean="0">
                <a:latin typeface="Helvetica Light" charset="0"/>
                <a:ea typeface="Helvetica Light" charset="0"/>
                <a:cs typeface="Helvetica Light" charset="0"/>
              </a:rPr>
              <a:t>Probe conditions of the early universe (</a:t>
            </a:r>
            <a:r>
              <a:rPr lang="en-US" sz="1700" i="1" dirty="0" smtClean="0"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US" sz="1700" dirty="0" smtClean="0">
                <a:latin typeface="Helvetica Light" charset="0"/>
                <a:ea typeface="Helvetica Light" charset="0"/>
                <a:cs typeface="Helvetica Light" charset="0"/>
              </a:rPr>
              <a:t> = </a:t>
            </a:r>
            <a:r>
              <a:rPr lang="en-US" sz="1700" i="1" dirty="0" err="1" smtClean="0">
                <a:latin typeface="Helvetica Light" charset="0"/>
                <a:ea typeface="Helvetica Light" charset="0"/>
                <a:cs typeface="Helvetica Light" charset="0"/>
              </a:rPr>
              <a:t>kT</a:t>
            </a:r>
            <a:r>
              <a:rPr lang="en-US" sz="900" dirty="0" smtClean="0">
                <a:latin typeface="Helvetica Light" charset="0"/>
                <a:ea typeface="Helvetica Light" charset="0"/>
                <a:cs typeface="Helvetica Light" charset="0"/>
              </a:rPr>
              <a:t>  </a:t>
            </a:r>
            <a:r>
              <a:rPr lang="en-US" sz="1700" dirty="0" smtClean="0">
                <a:latin typeface="Helvetica Light" charset="0"/>
                <a:ea typeface="Helvetica Light" charset="0"/>
                <a:cs typeface="Helvetica Light" charset="0"/>
              </a:rPr>
              <a:t>)</a:t>
            </a:r>
          </a:p>
        </p:txBody>
      </p:sp>
      <p:pic>
        <p:nvPicPr>
          <p:cNvPr id="9" name="Picture 7" descr="180px-Broglie_Bi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62282" y="4104824"/>
            <a:ext cx="687917" cy="1031875"/>
          </a:xfrm>
          <a:prstGeom prst="rect">
            <a:avLst/>
          </a:prstGeom>
          <a:solidFill>
            <a:schemeClr val="bg1"/>
          </a:solidFill>
          <a:ln w="3175">
            <a:noFill/>
            <a:miter lim="800000"/>
            <a:headEnd/>
            <a:tailEnd/>
          </a:ln>
        </p:spPr>
      </p:pic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7159288" y="3865342"/>
            <a:ext cx="911225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 xmlns:mv="urn:schemas-microsoft-com:mac:vml" xmlns:mc="http://schemas.openxmlformats.org/markup-compatibility/2006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de Broglie</a:t>
            </a:r>
            <a:endParaRPr lang="en-US" sz="1050" dirty="0">
              <a:solidFill>
                <a:srgbClr val="244A5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11" name="Picture 11" descr="600px-Albert_Einstein_Head"/>
          <p:cNvPicPr>
            <a:picLocks noChangeAspect="1" noChangeArrowheads="1"/>
          </p:cNvPicPr>
          <p:nvPr/>
        </p:nvPicPr>
        <p:blipFill>
          <a:blip r:embed="rId4" cstate="print">
            <a:lum bright="17000" contrast="2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026785" y="4451648"/>
            <a:ext cx="670598" cy="1031874"/>
          </a:xfrm>
          <a:prstGeom prst="rect">
            <a:avLst/>
          </a:prstGeom>
          <a:solidFill>
            <a:schemeClr val="bg1"/>
          </a:solidFill>
          <a:ln w="3175">
            <a:noFill/>
            <a:miter lim="800000"/>
            <a:headEnd/>
            <a:tailEnd/>
          </a:ln>
        </p:spPr>
      </p:pic>
      <p:sp>
        <p:nvSpPr>
          <p:cNvPr id="12" name="Rectangle 12"/>
          <p:cNvSpPr>
            <a:spLocks noChangeArrowheads="1"/>
          </p:cNvSpPr>
          <p:nvPr/>
        </p:nvSpPr>
        <p:spPr bwMode="auto">
          <a:xfrm>
            <a:off x="7918658" y="5489099"/>
            <a:ext cx="802557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 xmlns:mv="urn:schemas-microsoft-com:mac:vml" xmlns:mc="http://schemas.openxmlformats.org/markup-compatibility/2006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05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Einstein</a:t>
            </a:r>
            <a:endParaRPr lang="en-US" sz="1050">
              <a:solidFill>
                <a:srgbClr val="244A5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13" name="Picture 14" descr="Boltzmann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62282" y="5162426"/>
            <a:ext cx="680841" cy="1031875"/>
          </a:xfrm>
          <a:prstGeom prst="rect">
            <a:avLst/>
          </a:prstGeom>
          <a:solidFill>
            <a:schemeClr val="bg1"/>
          </a:solidFill>
          <a:ln w="3175">
            <a:noFill/>
            <a:miter lim="800000"/>
            <a:headEnd/>
            <a:tailEnd/>
          </a:ln>
        </p:spPr>
      </p:pic>
      <p:sp>
        <p:nvSpPr>
          <p:cNvPr id="14" name="Rectangle 15"/>
          <p:cNvSpPr>
            <a:spLocks noChangeArrowheads="1"/>
          </p:cNvSpPr>
          <p:nvPr/>
        </p:nvSpPr>
        <p:spPr bwMode="auto">
          <a:xfrm>
            <a:off x="7160860" y="6175772"/>
            <a:ext cx="851515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 xmlns:mv="urn:schemas-microsoft-com:mac:vml" xmlns:mc="http://schemas.openxmlformats.org/markup-compatibility/2006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Boltzmann</a:t>
            </a:r>
            <a:endParaRPr lang="en-US" sz="1050" dirty="0">
              <a:solidFill>
                <a:srgbClr val="244A5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5" name="Rectangle 15"/>
          <p:cNvSpPr>
            <a:spLocks noChangeArrowheads="1"/>
          </p:cNvSpPr>
          <p:nvPr/>
        </p:nvSpPr>
        <p:spPr bwMode="auto">
          <a:xfrm>
            <a:off x="84644" y="6175772"/>
            <a:ext cx="3185487" cy="4078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 xmlns:mv="urn:schemas-microsoft-com:mac:vml" xmlns:mc="http://schemas.openxmlformats.org/markup-compatibility/2006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105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Lawrence</a:t>
            </a:r>
          </a:p>
          <a:p>
            <a:pPr>
              <a:defRPr/>
            </a:pPr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(First cyclotron provided 80 </a:t>
            </a:r>
            <a:r>
              <a:rPr lang="en-US" sz="1000" dirty="0" err="1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keV</a:t>
            </a:r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proton acceleration)</a:t>
            </a:r>
            <a:endParaRPr lang="en-US" sz="10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1367" y="4112981"/>
            <a:ext cx="1645316" cy="2081320"/>
          </a:xfrm>
          <a:prstGeom prst="rect">
            <a:avLst/>
          </a:prstGeom>
          <a:ln w="3175">
            <a:noFill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96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ERN_picture_s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175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val 4"/>
          <p:cNvSpPr/>
          <p:nvPr/>
        </p:nvSpPr>
        <p:spPr>
          <a:xfrm>
            <a:off x="4348534" y="3843378"/>
            <a:ext cx="2237584" cy="1402802"/>
          </a:xfrm>
          <a:prstGeom prst="ellipse">
            <a:avLst/>
          </a:prstGeom>
          <a:noFill/>
          <a:ln w="38100" cmpd="sng">
            <a:solidFill>
              <a:schemeClr val="accent5">
                <a:lumMod val="60000"/>
                <a:lumOff val="40000"/>
              </a:schemeClr>
            </a:solidFill>
          </a:ln>
          <a:effectLst>
            <a:glow rad="63500">
              <a:schemeClr val="bg1">
                <a:alpha val="53000"/>
              </a:schemeClr>
            </a:glo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 rot="21397720">
            <a:off x="1102505" y="1968509"/>
            <a:ext cx="6882104" cy="3416730"/>
          </a:xfrm>
          <a:prstGeom prst="ellipse">
            <a:avLst/>
          </a:prstGeom>
          <a:noFill/>
          <a:ln w="57150" cmpd="sng">
            <a:solidFill>
              <a:schemeClr val="tx2">
                <a:lumMod val="50000"/>
                <a:lumOff val="50000"/>
              </a:schemeClr>
            </a:solidFill>
          </a:ln>
          <a:effectLst>
            <a:glow rad="101600">
              <a:schemeClr val="bg1">
                <a:alpha val="75000"/>
              </a:schemeClr>
            </a:glo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8"/>
          <p:cNvSpPr>
            <a:spLocks noChangeArrowheads="1"/>
          </p:cNvSpPr>
          <p:nvPr/>
        </p:nvSpPr>
        <p:spPr bwMode="auto">
          <a:xfrm>
            <a:off x="3840934" y="1268760"/>
            <a:ext cx="2496196" cy="5355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GB" sz="1400" b="1" dirty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LHC ring at CERN:</a:t>
            </a:r>
          </a:p>
          <a:p>
            <a:pPr algn="ctr">
              <a:lnSpc>
                <a:spcPct val="90000"/>
              </a:lnSpc>
              <a:defRPr/>
            </a:pPr>
            <a:r>
              <a:rPr lang="en-GB" b="1" dirty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27 km circumference</a:t>
            </a:r>
            <a:endParaRPr lang="en-GB" sz="1600" b="1" dirty="0">
              <a:solidFill>
                <a:prstClr val="black"/>
              </a:solidFill>
              <a:effectLst>
                <a:glow rad="101600">
                  <a:prstClr val="black">
                    <a:alpha val="75000"/>
                  </a:prstClr>
                </a:glow>
              </a:effectLst>
              <a:latin typeface="Trebuchet MS"/>
              <a:cs typeface="Trebuchet MS"/>
            </a:endParaRPr>
          </a:p>
        </p:txBody>
      </p:sp>
      <p:sp>
        <p:nvSpPr>
          <p:cNvPr id="29" name="Line 70"/>
          <p:cNvSpPr>
            <a:spLocks noChangeShapeType="1"/>
          </p:cNvSpPr>
          <p:nvPr/>
        </p:nvSpPr>
        <p:spPr bwMode="auto">
          <a:xfrm flipH="1" flipV="1">
            <a:off x="2133600" y="4974888"/>
            <a:ext cx="240837" cy="119427"/>
          </a:xfrm>
          <a:prstGeom prst="line">
            <a:avLst/>
          </a:prstGeom>
          <a:noFill/>
          <a:ln w="19050" cmpd="sng">
            <a:solidFill>
              <a:schemeClr val="bg1"/>
            </a:solidFill>
            <a:prstDash val="sysDash"/>
            <a:round/>
            <a:headEnd/>
            <a:tailEnd/>
          </a:ln>
          <a:effectLst>
            <a:outerShdw blurRad="539750" dist="190500" dir="2700000" sx="28000" sy="28000" algn="tl" rotWithShape="0">
              <a:srgbClr val="000000"/>
            </a:outerShdw>
          </a:effec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Trapezoid 1"/>
          <p:cNvSpPr/>
          <p:nvPr/>
        </p:nvSpPr>
        <p:spPr>
          <a:xfrm rot="16002904">
            <a:off x="5121892" y="4420560"/>
            <a:ext cx="642302" cy="2290771"/>
          </a:xfrm>
          <a:prstGeom prst="trapezoid">
            <a:avLst>
              <a:gd name="adj" fmla="val 40873"/>
            </a:avLst>
          </a:prstGeom>
          <a:noFill/>
          <a:ln w="28575">
            <a:solidFill>
              <a:srgbClr val="FFFF00"/>
            </a:solidFill>
            <a:prstDash val="sysDot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15" name="Rectangle 8"/>
          <p:cNvSpPr>
            <a:spLocks noChangeArrowheads="1"/>
          </p:cNvSpPr>
          <p:nvPr/>
        </p:nvSpPr>
        <p:spPr bwMode="auto">
          <a:xfrm>
            <a:off x="4635623" y="5821724"/>
            <a:ext cx="1737976" cy="286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GB" sz="1400" b="1" dirty="0" smtClean="0">
                <a:solidFill>
                  <a:srgbClr val="FFFF00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CERN (</a:t>
            </a:r>
            <a:r>
              <a:rPr lang="en-GB" sz="1400" b="1" dirty="0" err="1" smtClean="0">
                <a:solidFill>
                  <a:srgbClr val="FFFF00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Meyrin</a:t>
            </a:r>
            <a:r>
              <a:rPr lang="en-GB" sz="1400" b="1" dirty="0" smtClean="0">
                <a:solidFill>
                  <a:srgbClr val="FFFF00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 site)</a:t>
            </a:r>
            <a:endParaRPr lang="en-GB" sz="1600" b="1" dirty="0">
              <a:solidFill>
                <a:srgbClr val="FFFF00"/>
              </a:solidFill>
              <a:effectLst>
                <a:glow rad="101600">
                  <a:prstClr val="black">
                    <a:alpha val="75000"/>
                  </a:prstClr>
                </a:glow>
              </a:effectLst>
              <a:latin typeface="Trebuchet MS"/>
              <a:cs typeface="Trebuchet M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Superconducting proton/ion accelerator and collider installed in a 27 km circumference underground </a:t>
            </a:r>
            <a:r>
              <a:rPr lang="en-GB" dirty="0">
                <a:solidFill>
                  <a:schemeClr val="bg1"/>
                </a:solidFill>
              </a:rPr>
              <a:t>tunnel (4 </a:t>
            </a:r>
            <a:r>
              <a:rPr lang="en-GB" dirty="0" smtClean="0">
                <a:solidFill>
                  <a:schemeClr val="bg1"/>
                </a:solidFill>
              </a:rPr>
              <a:t>m tunnel cross-section diameter 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012160" y="1751363"/>
            <a:ext cx="138531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70 — 140 </a:t>
            </a:r>
            <a:r>
              <a:rPr lang="en-US" sz="1100" b="1" dirty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m </a:t>
            </a:r>
            <a:r>
              <a:rPr lang="en-US" sz="1100" b="1" dirty="0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depth</a:t>
            </a:r>
            <a:endParaRPr lang="en-US" sz="1100" b="1" dirty="0">
              <a:solidFill>
                <a:srgbClr val="FFFFFF"/>
              </a:solidFill>
              <a:effectLst>
                <a:glow rad="101600">
                  <a:prstClr val="black">
                    <a:alpha val="75000"/>
                  </a:prstClr>
                </a:glow>
              </a:effectLst>
              <a:latin typeface="Trebuchet MS"/>
              <a:cs typeface="Trebuchet MS"/>
            </a:endParaRPr>
          </a:p>
        </p:txBody>
      </p:sp>
      <p:sp>
        <p:nvSpPr>
          <p:cNvPr id="16" name="Trapezoid 15"/>
          <p:cNvSpPr/>
          <p:nvPr/>
        </p:nvSpPr>
        <p:spPr>
          <a:xfrm rot="12847420">
            <a:off x="4312921" y="3357153"/>
            <a:ext cx="776844" cy="948436"/>
          </a:xfrm>
          <a:prstGeom prst="trapezoid">
            <a:avLst>
              <a:gd name="adj" fmla="val 40873"/>
            </a:avLst>
          </a:prstGeom>
          <a:noFill/>
          <a:ln w="28575">
            <a:solidFill>
              <a:srgbClr val="FFFF00"/>
            </a:solidFill>
            <a:prstDash val="sysDot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17" name="Rectangle 8"/>
          <p:cNvSpPr>
            <a:spLocks noChangeArrowheads="1"/>
          </p:cNvSpPr>
          <p:nvPr/>
        </p:nvSpPr>
        <p:spPr bwMode="auto">
          <a:xfrm>
            <a:off x="4932040" y="3220902"/>
            <a:ext cx="1965603" cy="286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GB" sz="1400" b="1" dirty="0" smtClean="0">
                <a:solidFill>
                  <a:srgbClr val="FFFF00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CERN (</a:t>
            </a:r>
            <a:r>
              <a:rPr lang="en-GB" sz="1400" b="1" dirty="0" err="1" smtClean="0">
                <a:solidFill>
                  <a:srgbClr val="FFFF00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Pr</a:t>
            </a:r>
            <a:r>
              <a:rPr lang="en-US" sz="1400" b="1" dirty="0" err="1" smtClean="0">
                <a:solidFill>
                  <a:srgbClr val="FFFF00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é</a:t>
            </a:r>
            <a:r>
              <a:rPr lang="en-GB" sz="1400" b="1" dirty="0" err="1" smtClean="0">
                <a:solidFill>
                  <a:srgbClr val="FFFF00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vessin</a:t>
            </a:r>
            <a:r>
              <a:rPr lang="en-GB" sz="1400" b="1" dirty="0" smtClean="0">
                <a:solidFill>
                  <a:srgbClr val="FFFF00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 site)</a:t>
            </a:r>
            <a:endParaRPr lang="en-GB" sz="1600" b="1" dirty="0">
              <a:solidFill>
                <a:srgbClr val="FFFF00"/>
              </a:solidFill>
              <a:effectLst>
                <a:glow rad="101600">
                  <a:prstClr val="black">
                    <a:alpha val="75000"/>
                  </a:prstClr>
                </a:glow>
              </a:effectLst>
              <a:latin typeface="Trebuchet MS"/>
              <a:cs typeface="Trebuchet MS"/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4113768" y="3507134"/>
            <a:ext cx="585823" cy="480075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8"/>
          <p:cNvSpPr>
            <a:spLocks noChangeArrowheads="1"/>
          </p:cNvSpPr>
          <p:nvPr/>
        </p:nvSpPr>
        <p:spPr bwMode="auto">
          <a:xfrm>
            <a:off x="3590071" y="3095643"/>
            <a:ext cx="693897" cy="549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defRPr/>
            </a:pPr>
            <a:r>
              <a:rPr lang="en-US" sz="1100" b="1" dirty="0" smtClean="0">
                <a:solidFill>
                  <a:schemeClr val="bg1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LHC </a:t>
            </a:r>
          </a:p>
          <a:p>
            <a:pPr>
              <a:lnSpc>
                <a:spcPct val="90000"/>
              </a:lnSpc>
              <a:defRPr/>
            </a:pPr>
            <a:r>
              <a:rPr lang="en-US" sz="1100" b="1" dirty="0" smtClean="0">
                <a:solidFill>
                  <a:schemeClr val="bg1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control room</a:t>
            </a:r>
            <a:endParaRPr lang="en-GB" sz="1200" b="1" dirty="0">
              <a:solidFill>
                <a:schemeClr val="bg1"/>
              </a:solidFill>
              <a:effectLst>
                <a:glow rad="101600">
                  <a:prstClr val="black">
                    <a:alpha val="75000"/>
                  </a:prstClr>
                </a:glow>
              </a:effectLst>
              <a:latin typeface="Trebuchet MS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732598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ERN_picture_s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175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val 4"/>
          <p:cNvSpPr/>
          <p:nvPr/>
        </p:nvSpPr>
        <p:spPr>
          <a:xfrm>
            <a:off x="4348534" y="3843378"/>
            <a:ext cx="2237584" cy="1402802"/>
          </a:xfrm>
          <a:prstGeom prst="ellipse">
            <a:avLst/>
          </a:prstGeom>
          <a:noFill/>
          <a:ln w="38100" cmpd="sng">
            <a:solidFill>
              <a:schemeClr val="accent5">
                <a:lumMod val="60000"/>
                <a:lumOff val="40000"/>
              </a:schemeClr>
            </a:solidFill>
          </a:ln>
          <a:effectLst>
            <a:glow rad="63500">
              <a:schemeClr val="bg1">
                <a:alpha val="53000"/>
              </a:schemeClr>
            </a:glo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 rot="21397720">
            <a:off x="1102505" y="1968509"/>
            <a:ext cx="6882104" cy="3416730"/>
          </a:xfrm>
          <a:prstGeom prst="ellipse">
            <a:avLst/>
          </a:prstGeom>
          <a:noFill/>
          <a:ln w="57150" cmpd="sng">
            <a:solidFill>
              <a:schemeClr val="tx2">
                <a:lumMod val="50000"/>
                <a:lumOff val="50000"/>
              </a:schemeClr>
            </a:solidFill>
          </a:ln>
          <a:effectLst>
            <a:glow rad="101600">
              <a:schemeClr val="bg1">
                <a:alpha val="75000"/>
              </a:schemeClr>
            </a:glo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8"/>
          <p:cNvSpPr>
            <a:spLocks noChangeArrowheads="1"/>
          </p:cNvSpPr>
          <p:nvPr/>
        </p:nvSpPr>
        <p:spPr bwMode="auto">
          <a:xfrm>
            <a:off x="3840934" y="1268760"/>
            <a:ext cx="2496196" cy="5355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GB" sz="1400" b="1" dirty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LHC ring at CERN:</a:t>
            </a:r>
          </a:p>
          <a:p>
            <a:pPr algn="ctr">
              <a:lnSpc>
                <a:spcPct val="90000"/>
              </a:lnSpc>
              <a:defRPr/>
            </a:pPr>
            <a:r>
              <a:rPr lang="en-GB" b="1" dirty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27 km circumference</a:t>
            </a:r>
            <a:endParaRPr lang="en-GB" sz="1600" b="1" dirty="0">
              <a:solidFill>
                <a:prstClr val="black"/>
              </a:solidFill>
              <a:effectLst>
                <a:glow rad="101600">
                  <a:prstClr val="black">
                    <a:alpha val="75000"/>
                  </a:prstClr>
                </a:glow>
              </a:effectLst>
              <a:latin typeface="Trebuchet MS"/>
              <a:cs typeface="Trebuchet MS"/>
            </a:endParaRPr>
          </a:p>
        </p:txBody>
      </p:sp>
      <p:sp>
        <p:nvSpPr>
          <p:cNvPr id="22" name="Rectangle 8"/>
          <p:cNvSpPr>
            <a:spLocks noChangeArrowheads="1"/>
          </p:cNvSpPr>
          <p:nvPr/>
        </p:nvSpPr>
        <p:spPr bwMode="auto">
          <a:xfrm>
            <a:off x="4553851" y="3994508"/>
            <a:ext cx="1871025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fr-FR" sz="1400" b="1" dirty="0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ea typeface="ＭＳ Ｐゴシック" charset="-128"/>
                <a:cs typeface="Trebuchet MS"/>
              </a:rPr>
              <a:t>SPS ring:</a:t>
            </a:r>
          </a:p>
          <a:p>
            <a:pPr algn="ctr">
              <a:lnSpc>
                <a:spcPct val="90000"/>
              </a:lnSpc>
              <a:defRPr/>
            </a:pPr>
            <a:r>
              <a:rPr lang="fr-FR" sz="1400" b="1" dirty="0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ea typeface="ＭＳ Ｐゴシック" charset="-128"/>
                <a:cs typeface="Trebuchet MS"/>
              </a:rPr>
              <a:t>7 km </a:t>
            </a:r>
            <a:r>
              <a:rPr lang="en-GB" sz="1400" b="1" dirty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circumference</a:t>
            </a:r>
            <a:endParaRPr lang="fr-FR" sz="1200" b="1" dirty="0">
              <a:solidFill>
                <a:prstClr val="black"/>
              </a:solidFill>
              <a:effectLst>
                <a:glow rad="101600">
                  <a:prstClr val="black">
                    <a:alpha val="75000"/>
                  </a:prstClr>
                </a:glow>
              </a:effectLst>
              <a:latin typeface="Trebuchet MS"/>
              <a:ea typeface="ＭＳ Ｐゴシック" charset="-128"/>
              <a:cs typeface="Trebuchet MS"/>
            </a:endParaRPr>
          </a:p>
        </p:txBody>
      </p:sp>
      <p:sp>
        <p:nvSpPr>
          <p:cNvPr id="29" name="Line 70"/>
          <p:cNvSpPr>
            <a:spLocks noChangeShapeType="1"/>
          </p:cNvSpPr>
          <p:nvPr/>
        </p:nvSpPr>
        <p:spPr bwMode="auto">
          <a:xfrm flipH="1" flipV="1">
            <a:off x="2133600" y="4974888"/>
            <a:ext cx="240837" cy="119427"/>
          </a:xfrm>
          <a:prstGeom prst="line">
            <a:avLst/>
          </a:prstGeom>
          <a:noFill/>
          <a:ln w="19050" cmpd="sng">
            <a:solidFill>
              <a:schemeClr val="bg1"/>
            </a:solidFill>
            <a:prstDash val="sysDash"/>
            <a:round/>
            <a:headEnd/>
            <a:tailEnd/>
          </a:ln>
          <a:effectLst>
            <a:outerShdw blurRad="539750" dist="190500" dir="2700000" sx="28000" sy="28000" algn="tl" rotWithShape="0">
              <a:srgbClr val="000000"/>
            </a:outerShdw>
          </a:effec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33" name="Rectangle 8"/>
          <p:cNvSpPr>
            <a:spLocks noChangeArrowheads="1"/>
          </p:cNvSpPr>
          <p:nvPr/>
        </p:nvSpPr>
        <p:spPr bwMode="auto">
          <a:xfrm>
            <a:off x="2120965" y="2514790"/>
            <a:ext cx="5184112" cy="97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GB" sz="1600" dirty="0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So far: </a:t>
            </a:r>
          </a:p>
          <a:p>
            <a:pPr algn="ctr">
              <a:lnSpc>
                <a:spcPct val="90000"/>
              </a:lnSpc>
              <a:defRPr/>
            </a:pPr>
            <a:r>
              <a:rPr lang="en-GB" sz="1600" dirty="0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0.9 / 2.8 / 5 / 7 / 8 / 13 TeV proton—proton collisions</a:t>
            </a:r>
          </a:p>
          <a:p>
            <a:pPr algn="ctr">
              <a:lnSpc>
                <a:spcPct val="90000"/>
              </a:lnSpc>
              <a:defRPr/>
            </a:pPr>
            <a:r>
              <a:rPr lang="en-GB" sz="1600" dirty="0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2.8 / 5 TeV </a:t>
            </a:r>
            <a:r>
              <a:rPr lang="en-GB" sz="1600" dirty="0" err="1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Pb</a:t>
            </a:r>
            <a:r>
              <a:rPr lang="en-GB" sz="1600" dirty="0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—</a:t>
            </a:r>
            <a:r>
              <a:rPr lang="en-GB" sz="1600" dirty="0" err="1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Pb</a:t>
            </a:r>
            <a:r>
              <a:rPr lang="en-GB" sz="1600" dirty="0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 collisions</a:t>
            </a:r>
          </a:p>
          <a:p>
            <a:pPr algn="ctr">
              <a:lnSpc>
                <a:spcPct val="90000"/>
              </a:lnSpc>
              <a:defRPr/>
            </a:pPr>
            <a:r>
              <a:rPr lang="en-GB" sz="1600" dirty="0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5 </a:t>
            </a:r>
            <a:r>
              <a:rPr lang="en-GB" sz="1200" dirty="0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(soon 8)</a:t>
            </a:r>
            <a:r>
              <a:rPr lang="en-GB" sz="1600" dirty="0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 TeV </a:t>
            </a:r>
            <a:r>
              <a:rPr lang="en-GB" sz="1600" dirty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p</a:t>
            </a:r>
            <a:r>
              <a:rPr lang="en-GB" sz="1600" dirty="0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—</a:t>
            </a:r>
            <a:r>
              <a:rPr lang="en-GB" sz="1600" dirty="0" err="1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Pb</a:t>
            </a:r>
            <a:r>
              <a:rPr lang="en-GB" sz="1600" dirty="0" smtClean="0">
                <a:solidFill>
                  <a:srgbClr val="FFFFFF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 collisions</a:t>
            </a:r>
            <a:endParaRPr lang="en-GB" sz="1600" dirty="0">
              <a:solidFill>
                <a:srgbClr val="FFFFFF"/>
              </a:solidFill>
              <a:effectLst>
                <a:glow rad="101600">
                  <a:prstClr val="black">
                    <a:alpha val="75000"/>
                  </a:prstClr>
                </a:glow>
              </a:effectLst>
              <a:latin typeface="Trebuchet MS"/>
              <a:cs typeface="Trebuchet MS"/>
            </a:endParaRPr>
          </a:p>
        </p:txBody>
      </p:sp>
      <p:sp>
        <p:nvSpPr>
          <p:cNvPr id="2" name="Trapezoid 1"/>
          <p:cNvSpPr/>
          <p:nvPr/>
        </p:nvSpPr>
        <p:spPr>
          <a:xfrm rot="16002904">
            <a:off x="5121892" y="4420560"/>
            <a:ext cx="642302" cy="2290771"/>
          </a:xfrm>
          <a:prstGeom prst="trapezoid">
            <a:avLst>
              <a:gd name="adj" fmla="val 40873"/>
            </a:avLst>
          </a:prstGeom>
          <a:noFill/>
          <a:ln w="28575">
            <a:solidFill>
              <a:srgbClr val="FFFF00"/>
            </a:solidFill>
            <a:prstDash val="sysDot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15" name="Rectangle 8"/>
          <p:cNvSpPr>
            <a:spLocks noChangeArrowheads="1"/>
          </p:cNvSpPr>
          <p:nvPr/>
        </p:nvSpPr>
        <p:spPr bwMode="auto">
          <a:xfrm>
            <a:off x="4635623" y="5821724"/>
            <a:ext cx="1737976" cy="286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GB" sz="1400" b="1" dirty="0" smtClean="0">
                <a:solidFill>
                  <a:srgbClr val="FFFF00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CERN (</a:t>
            </a:r>
            <a:r>
              <a:rPr lang="en-GB" sz="1400" b="1" dirty="0" err="1" smtClean="0">
                <a:solidFill>
                  <a:srgbClr val="FFFF00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Meyrin</a:t>
            </a:r>
            <a:r>
              <a:rPr lang="en-GB" sz="1400" b="1" dirty="0" smtClean="0">
                <a:solidFill>
                  <a:srgbClr val="FFFF00"/>
                </a:solidFill>
                <a:effectLst>
                  <a:glow rad="101600">
                    <a:prstClr val="black">
                      <a:alpha val="75000"/>
                    </a:prstClr>
                  </a:glow>
                </a:effectLst>
                <a:latin typeface="Trebuchet MS"/>
                <a:cs typeface="Trebuchet MS"/>
              </a:rPr>
              <a:t> site)</a:t>
            </a:r>
            <a:endParaRPr lang="en-GB" sz="1600" b="1" dirty="0">
              <a:solidFill>
                <a:srgbClr val="FFFF00"/>
              </a:solidFill>
              <a:effectLst>
                <a:glow rad="101600">
                  <a:prstClr val="black">
                    <a:alpha val="75000"/>
                  </a:prstClr>
                </a:glow>
              </a:effectLst>
              <a:latin typeface="Trebuchet MS"/>
              <a:cs typeface="Trebuchet MS"/>
            </a:endParaRPr>
          </a:p>
        </p:txBody>
      </p:sp>
      <p:sp>
        <p:nvSpPr>
          <p:cNvPr id="17" name="Rectangle 25"/>
          <p:cNvSpPr>
            <a:spLocks noChangeArrowheads="1"/>
          </p:cNvSpPr>
          <p:nvPr/>
        </p:nvSpPr>
        <p:spPr bwMode="auto">
          <a:xfrm>
            <a:off x="-19050" y="0"/>
            <a:ext cx="1420871" cy="6858000"/>
          </a:xfrm>
          <a:prstGeom prst="rect">
            <a:avLst/>
          </a:prstGeom>
          <a:solidFill>
            <a:schemeClr val="bg1">
              <a:alpha val="89000"/>
            </a:schemeClr>
          </a:solidFill>
          <a:ln w="317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square" lIns="90000" tIns="46800" rIns="90000" bIns="46800" anchor="ctr">
            <a:spAutoFit/>
          </a:bodyPr>
          <a:lstStyle/>
          <a:p>
            <a:endParaRPr lang="en-US"/>
          </a:p>
        </p:txBody>
      </p:sp>
      <p:grpSp>
        <p:nvGrpSpPr>
          <p:cNvPr id="18" name="Group 26"/>
          <p:cNvGrpSpPr>
            <a:grpSpLocks/>
          </p:cNvGrpSpPr>
          <p:nvPr/>
        </p:nvGrpSpPr>
        <p:grpSpPr bwMode="auto">
          <a:xfrm>
            <a:off x="179512" y="329332"/>
            <a:ext cx="1298575" cy="6196012"/>
            <a:chOff x="142" y="119"/>
            <a:chExt cx="818" cy="3903"/>
          </a:xfrm>
        </p:grpSpPr>
        <p:sp>
          <p:nvSpPr>
            <p:cNvPr id="19" name="Text Box 27"/>
            <p:cNvSpPr txBox="1">
              <a:spLocks noChangeArrowheads="1"/>
            </p:cNvSpPr>
            <p:nvPr/>
          </p:nvSpPr>
          <p:spPr bwMode="auto">
            <a:xfrm>
              <a:off x="499" y="2796"/>
              <a:ext cx="461" cy="1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lIns="0" tIns="0" rIns="0" bIns="0"/>
            <a:lstStyle>
              <a:lvl1pPr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427038" indent="-215900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6429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8588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1074738" indent="-214313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15319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19891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24463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29035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eaLnBrk="1">
                <a:lnSpc>
                  <a:spcPct val="87000"/>
                </a:lnSpc>
                <a:buClr>
                  <a:srgbClr val="000000"/>
                </a:buClr>
                <a:buSzPct val="45000"/>
                <a:buFont typeface="Wingdings" charset="2"/>
                <a:buNone/>
              </a:pPr>
              <a:r>
                <a:rPr lang="en-GB" altLang="en-US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LIN-</a:t>
              </a:r>
            </a:p>
            <a:p>
              <a:pPr eaLnBrk="1">
                <a:lnSpc>
                  <a:spcPct val="87000"/>
                </a:lnSpc>
                <a:buClr>
                  <a:srgbClr val="000000"/>
                </a:buClr>
                <a:buSzPct val="45000"/>
                <a:buFont typeface="Wingdings" charset="2"/>
                <a:buNone/>
              </a:pPr>
              <a:r>
                <a:rPr lang="en-GB" altLang="en-US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AC2</a:t>
              </a:r>
            </a:p>
          </p:txBody>
        </p:sp>
        <p:sp>
          <p:nvSpPr>
            <p:cNvPr id="20" name="Text Box 28"/>
            <p:cNvSpPr txBox="1">
              <a:spLocks noChangeArrowheads="1"/>
            </p:cNvSpPr>
            <p:nvPr/>
          </p:nvSpPr>
          <p:spPr bwMode="auto">
            <a:xfrm>
              <a:off x="499" y="2180"/>
              <a:ext cx="397" cy="1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lIns="0" tIns="0" rIns="0" bIns="0"/>
            <a:lstStyle>
              <a:lvl1pPr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427038" indent="-215900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6429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8588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1074738" indent="-214313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15319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19891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24463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29035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eaLnBrk="1">
                <a:lnSpc>
                  <a:spcPct val="87000"/>
                </a:lnSpc>
                <a:buClr>
                  <a:srgbClr val="000000"/>
                </a:buClr>
                <a:buSzPct val="45000"/>
                <a:buFont typeface="Wingdings" charset="2"/>
                <a:buNone/>
              </a:pPr>
              <a:r>
                <a:rPr lang="en-GB" altLang="en-US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BOO-</a:t>
              </a:r>
            </a:p>
            <a:p>
              <a:pPr eaLnBrk="1">
                <a:lnSpc>
                  <a:spcPct val="87000"/>
                </a:lnSpc>
                <a:buClr>
                  <a:srgbClr val="000000"/>
                </a:buClr>
                <a:buSzPct val="45000"/>
                <a:buFont typeface="Wingdings" charset="2"/>
                <a:buNone/>
              </a:pPr>
              <a:r>
                <a:rPr lang="en-GB" altLang="en-US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STER</a:t>
              </a:r>
            </a:p>
          </p:txBody>
        </p:sp>
        <p:sp>
          <p:nvSpPr>
            <p:cNvPr id="25" name="Text Box 29"/>
            <p:cNvSpPr txBox="1">
              <a:spLocks noChangeArrowheads="1"/>
            </p:cNvSpPr>
            <p:nvPr/>
          </p:nvSpPr>
          <p:spPr bwMode="auto">
            <a:xfrm>
              <a:off x="499" y="1634"/>
              <a:ext cx="171" cy="1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lIns="0" tIns="0" rIns="0" bIns="0"/>
            <a:lstStyle>
              <a:lvl1pPr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427038" indent="-215900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6429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8588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1074738" indent="-214313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15319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19891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24463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29035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eaLnBrk="1">
                <a:lnSpc>
                  <a:spcPct val="87000"/>
                </a:lnSpc>
                <a:buClr>
                  <a:srgbClr val="000000"/>
                </a:buClr>
                <a:buSzPct val="45000"/>
                <a:buFont typeface="Wingdings" charset="2"/>
                <a:buNone/>
              </a:pPr>
              <a:r>
                <a:rPr lang="en-GB" altLang="en-US" sz="1600">
                  <a:solidFill>
                    <a:srgbClr val="292929"/>
                  </a:solidFill>
                  <a:latin typeface="Helvetica" charset="0"/>
                  <a:ea typeface="Helvetica" charset="0"/>
                  <a:cs typeface="Helvetica" charset="0"/>
                </a:rPr>
                <a:t>PS</a:t>
              </a:r>
            </a:p>
          </p:txBody>
        </p:sp>
        <p:sp>
          <p:nvSpPr>
            <p:cNvPr id="26" name="Text Box 30"/>
            <p:cNvSpPr txBox="1">
              <a:spLocks noChangeArrowheads="1"/>
            </p:cNvSpPr>
            <p:nvPr/>
          </p:nvSpPr>
          <p:spPr bwMode="auto">
            <a:xfrm>
              <a:off x="499" y="1038"/>
              <a:ext cx="257" cy="1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lIns="0" tIns="0" rIns="0" bIns="0"/>
            <a:lstStyle>
              <a:lvl1pPr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427038" indent="-215900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6429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8588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1074738" indent="-214313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15319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19891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24463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29035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eaLnBrk="1">
                <a:lnSpc>
                  <a:spcPct val="87000"/>
                </a:lnSpc>
                <a:buClr>
                  <a:srgbClr val="000000"/>
                </a:buClr>
                <a:buSzPct val="45000"/>
                <a:buFont typeface="Wingdings" charset="2"/>
                <a:buNone/>
              </a:pPr>
              <a:r>
                <a:rPr lang="en-GB" altLang="en-US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SPS</a:t>
              </a:r>
            </a:p>
          </p:txBody>
        </p:sp>
        <p:sp>
          <p:nvSpPr>
            <p:cNvPr id="27" name="Text Box 31"/>
            <p:cNvSpPr txBox="1">
              <a:spLocks noChangeArrowheads="1"/>
            </p:cNvSpPr>
            <p:nvPr/>
          </p:nvSpPr>
          <p:spPr bwMode="auto">
            <a:xfrm>
              <a:off x="499" y="443"/>
              <a:ext cx="263" cy="1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lIns="0" tIns="0" rIns="0" bIns="0"/>
            <a:lstStyle>
              <a:lvl1pPr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427038" indent="-215900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6429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8588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1074738" indent="-214313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15319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19891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24463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29035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eaLnBrk="1">
                <a:lnSpc>
                  <a:spcPct val="87000"/>
                </a:lnSpc>
                <a:buClr>
                  <a:srgbClr val="000000"/>
                </a:buClr>
                <a:buSzPct val="45000"/>
                <a:buFont typeface="Wingdings" charset="2"/>
                <a:buNone/>
              </a:pPr>
              <a:r>
                <a:rPr lang="en-GB" altLang="en-US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Helvetica" charset="0"/>
                  <a:ea typeface="Helvetica" charset="0"/>
                  <a:cs typeface="Helvetica" charset="0"/>
                </a:rPr>
                <a:t>LHC</a:t>
              </a:r>
            </a:p>
          </p:txBody>
        </p:sp>
        <p:sp>
          <p:nvSpPr>
            <p:cNvPr id="28" name="Line 32"/>
            <p:cNvSpPr>
              <a:spLocks noChangeShapeType="1"/>
            </p:cNvSpPr>
            <p:nvPr/>
          </p:nvSpPr>
          <p:spPr bwMode="auto">
            <a:xfrm flipV="1">
              <a:off x="404" y="2719"/>
              <a:ext cx="1" cy="353"/>
            </a:xfrm>
            <a:prstGeom prst="line">
              <a:avLst/>
            </a:prstGeom>
            <a:noFill/>
            <a:ln w="19050">
              <a:solidFill>
                <a:srgbClr val="D80017"/>
              </a:solidFill>
              <a:prstDash val="sysDot"/>
              <a:round/>
              <a:headEnd type="diamond"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>
                <a:latin typeface="Helvetica" charset="0"/>
                <a:ea typeface="Helvetica" charset="0"/>
                <a:cs typeface="Helvetica" charset="0"/>
              </a:endParaRPr>
            </a:p>
          </p:txBody>
        </p:sp>
        <p:sp>
          <p:nvSpPr>
            <p:cNvPr id="30" name="Text Box 33"/>
            <p:cNvSpPr txBox="1">
              <a:spLocks noChangeArrowheads="1"/>
            </p:cNvSpPr>
            <p:nvPr/>
          </p:nvSpPr>
          <p:spPr bwMode="auto">
            <a:xfrm>
              <a:off x="168" y="2546"/>
              <a:ext cx="441" cy="1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lIns="0" tIns="0" rIns="0" bIns="0"/>
            <a:lstStyle>
              <a:lvl1pPr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427038" indent="-215900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6429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8588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1074738" indent="-214313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15319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19891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24463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29035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eaLnBrk="1">
                <a:lnSpc>
                  <a:spcPct val="87000"/>
                </a:lnSpc>
                <a:buClr>
                  <a:srgbClr val="000000"/>
                </a:buClr>
                <a:buSzPct val="45000"/>
                <a:buFont typeface="Wingdings" charset="2"/>
                <a:buNone/>
              </a:pPr>
              <a:r>
                <a:rPr lang="en-GB" altLang="en-US" sz="1600" dirty="0">
                  <a:solidFill>
                    <a:srgbClr val="D80017"/>
                  </a:solidFill>
                  <a:latin typeface="Helvetica" charset="0"/>
                  <a:ea typeface="Helvetica" charset="0"/>
                  <a:cs typeface="Helvetica" charset="0"/>
                </a:rPr>
                <a:t>50 MeV</a:t>
              </a:r>
            </a:p>
          </p:txBody>
        </p:sp>
        <p:sp>
          <p:nvSpPr>
            <p:cNvPr id="34" name="Line 34"/>
            <p:cNvSpPr>
              <a:spLocks noChangeShapeType="1"/>
            </p:cNvSpPr>
            <p:nvPr/>
          </p:nvSpPr>
          <p:spPr bwMode="auto">
            <a:xfrm flipV="1">
              <a:off x="405" y="2106"/>
              <a:ext cx="1" cy="353"/>
            </a:xfrm>
            <a:prstGeom prst="line">
              <a:avLst/>
            </a:prstGeom>
            <a:noFill/>
            <a:ln w="19050">
              <a:solidFill>
                <a:srgbClr val="D80017"/>
              </a:solidFill>
              <a:prstDash val="sysDot"/>
              <a:round/>
              <a:headEnd type="diamond"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>
                <a:latin typeface="Helvetica" charset="0"/>
                <a:ea typeface="Helvetica" charset="0"/>
                <a:cs typeface="Helvetica" charset="0"/>
              </a:endParaRPr>
            </a:p>
          </p:txBody>
        </p:sp>
        <p:sp>
          <p:nvSpPr>
            <p:cNvPr id="35" name="Text Box 35"/>
            <p:cNvSpPr txBox="1">
              <a:spLocks noChangeArrowheads="1"/>
            </p:cNvSpPr>
            <p:nvPr/>
          </p:nvSpPr>
          <p:spPr bwMode="auto">
            <a:xfrm>
              <a:off x="169" y="1935"/>
              <a:ext cx="506" cy="1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lIns="0" tIns="0" rIns="0" bIns="0"/>
            <a:lstStyle>
              <a:lvl1pPr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427038" indent="-215900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6429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8588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1074738" indent="-214313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15319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19891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24463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29035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eaLnBrk="1">
                <a:lnSpc>
                  <a:spcPct val="87000"/>
                </a:lnSpc>
                <a:buClr>
                  <a:srgbClr val="000000"/>
                </a:buClr>
                <a:buSzPct val="45000"/>
                <a:buFont typeface="Wingdings" charset="2"/>
                <a:buNone/>
              </a:pPr>
              <a:r>
                <a:rPr lang="en-GB" altLang="en-US" sz="1600" dirty="0">
                  <a:solidFill>
                    <a:srgbClr val="D80017"/>
                  </a:solidFill>
                  <a:latin typeface="Helvetica" charset="0"/>
                  <a:ea typeface="Helvetica" charset="0"/>
                  <a:cs typeface="Helvetica" charset="0"/>
                </a:rPr>
                <a:t>1.4 GeV</a:t>
              </a:r>
            </a:p>
          </p:txBody>
        </p:sp>
        <p:sp>
          <p:nvSpPr>
            <p:cNvPr id="36" name="Line 36"/>
            <p:cNvSpPr>
              <a:spLocks noChangeShapeType="1"/>
            </p:cNvSpPr>
            <p:nvPr/>
          </p:nvSpPr>
          <p:spPr bwMode="auto">
            <a:xfrm flipV="1">
              <a:off x="405" y="1517"/>
              <a:ext cx="1" cy="353"/>
            </a:xfrm>
            <a:prstGeom prst="line">
              <a:avLst/>
            </a:prstGeom>
            <a:noFill/>
            <a:ln w="19050">
              <a:solidFill>
                <a:srgbClr val="D80017"/>
              </a:solidFill>
              <a:prstDash val="sysDot"/>
              <a:round/>
              <a:headEnd type="diamond"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>
                <a:latin typeface="Helvetica" charset="0"/>
                <a:ea typeface="Helvetica" charset="0"/>
                <a:cs typeface="Helvetica" charset="0"/>
              </a:endParaRPr>
            </a:p>
          </p:txBody>
        </p:sp>
        <p:sp>
          <p:nvSpPr>
            <p:cNvPr id="37" name="Text Box 37"/>
            <p:cNvSpPr txBox="1">
              <a:spLocks noChangeArrowheads="1"/>
            </p:cNvSpPr>
            <p:nvPr/>
          </p:nvSpPr>
          <p:spPr bwMode="auto">
            <a:xfrm>
              <a:off x="170" y="1346"/>
              <a:ext cx="433" cy="1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lIns="0" tIns="0" rIns="0" bIns="0"/>
            <a:lstStyle>
              <a:lvl1pPr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427038" indent="-215900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6429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8588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1074738" indent="-214313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15319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19891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24463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29035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eaLnBrk="1">
                <a:lnSpc>
                  <a:spcPct val="87000"/>
                </a:lnSpc>
                <a:buClr>
                  <a:srgbClr val="000000"/>
                </a:buClr>
                <a:buSzPct val="45000"/>
                <a:buFont typeface="Wingdings" charset="2"/>
                <a:buNone/>
              </a:pPr>
              <a:r>
                <a:rPr lang="en-GB" altLang="en-US" sz="1600">
                  <a:solidFill>
                    <a:srgbClr val="D80017"/>
                  </a:solidFill>
                  <a:latin typeface="Helvetica" charset="0"/>
                  <a:ea typeface="Helvetica" charset="0"/>
                  <a:cs typeface="Helvetica" charset="0"/>
                </a:rPr>
                <a:t>26 GeV</a:t>
              </a:r>
            </a:p>
          </p:txBody>
        </p:sp>
        <p:sp>
          <p:nvSpPr>
            <p:cNvPr id="38" name="Line 38"/>
            <p:cNvSpPr>
              <a:spLocks noChangeShapeType="1"/>
            </p:cNvSpPr>
            <p:nvPr/>
          </p:nvSpPr>
          <p:spPr bwMode="auto">
            <a:xfrm flipV="1">
              <a:off x="405" y="904"/>
              <a:ext cx="1" cy="353"/>
            </a:xfrm>
            <a:prstGeom prst="line">
              <a:avLst/>
            </a:prstGeom>
            <a:noFill/>
            <a:ln w="19050">
              <a:solidFill>
                <a:srgbClr val="D80017"/>
              </a:solidFill>
              <a:prstDash val="sysDot"/>
              <a:round/>
              <a:headEnd type="diamond"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>
                <a:latin typeface="Helvetica" charset="0"/>
                <a:ea typeface="Helvetica" charset="0"/>
                <a:cs typeface="Helvetica" charset="0"/>
              </a:endParaRPr>
            </a:p>
          </p:txBody>
        </p:sp>
        <p:sp>
          <p:nvSpPr>
            <p:cNvPr id="39" name="Text Box 39"/>
            <p:cNvSpPr txBox="1">
              <a:spLocks noChangeArrowheads="1"/>
            </p:cNvSpPr>
            <p:nvPr/>
          </p:nvSpPr>
          <p:spPr bwMode="auto">
            <a:xfrm>
              <a:off x="169" y="743"/>
              <a:ext cx="505" cy="1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lIns="0" tIns="0" rIns="0" bIns="0"/>
            <a:lstStyle>
              <a:lvl1pPr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427038" indent="-215900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6429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8588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1074738" indent="-214313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15319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19891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24463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29035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eaLnBrk="1">
                <a:lnSpc>
                  <a:spcPct val="87000"/>
                </a:lnSpc>
                <a:buClr>
                  <a:srgbClr val="000000"/>
                </a:buClr>
                <a:buSzPct val="45000"/>
                <a:buFont typeface="Wingdings" charset="2"/>
                <a:buNone/>
              </a:pPr>
              <a:r>
                <a:rPr lang="en-GB" altLang="en-US" sz="1600">
                  <a:solidFill>
                    <a:srgbClr val="D80017"/>
                  </a:solidFill>
                  <a:latin typeface="Helvetica" charset="0"/>
                  <a:ea typeface="Helvetica" charset="0"/>
                  <a:cs typeface="Helvetica" charset="0"/>
                </a:rPr>
                <a:t>450 GeV</a:t>
              </a:r>
            </a:p>
          </p:txBody>
        </p:sp>
        <p:sp>
          <p:nvSpPr>
            <p:cNvPr id="40" name="Line 40"/>
            <p:cNvSpPr>
              <a:spLocks noChangeShapeType="1"/>
            </p:cNvSpPr>
            <p:nvPr/>
          </p:nvSpPr>
          <p:spPr bwMode="auto">
            <a:xfrm flipV="1">
              <a:off x="405" y="315"/>
              <a:ext cx="1" cy="353"/>
            </a:xfrm>
            <a:prstGeom prst="line">
              <a:avLst/>
            </a:prstGeom>
            <a:noFill/>
            <a:ln w="19050">
              <a:solidFill>
                <a:srgbClr val="D80017"/>
              </a:solidFill>
              <a:prstDash val="sysDot"/>
              <a:round/>
              <a:headEnd type="diamond"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>
                <a:latin typeface="Helvetica" charset="0"/>
                <a:ea typeface="Helvetica" charset="0"/>
                <a:cs typeface="Helvetica" charset="0"/>
              </a:endParaRPr>
            </a:p>
          </p:txBody>
        </p:sp>
        <p:sp>
          <p:nvSpPr>
            <p:cNvPr id="41" name="Text Box 41"/>
            <p:cNvSpPr txBox="1">
              <a:spLocks noChangeArrowheads="1"/>
            </p:cNvSpPr>
            <p:nvPr/>
          </p:nvSpPr>
          <p:spPr bwMode="auto">
            <a:xfrm>
              <a:off x="191" y="119"/>
              <a:ext cx="432" cy="1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lIns="0" tIns="0" rIns="0" bIns="0"/>
            <a:lstStyle>
              <a:lvl1pPr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427038" indent="-215900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6429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8588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1074738" indent="-214313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15319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19891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24463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29035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eaLnBrk="1">
                <a:lnSpc>
                  <a:spcPct val="87000"/>
                </a:lnSpc>
                <a:buClr>
                  <a:srgbClr val="000000"/>
                </a:buClr>
                <a:buSzPct val="45000"/>
                <a:buFont typeface="Wingdings" charset="2"/>
                <a:buNone/>
              </a:pPr>
              <a:r>
                <a:rPr lang="en-GB" altLang="en-US" sz="1600">
                  <a:solidFill>
                    <a:srgbClr val="D80017"/>
                  </a:solidFill>
                  <a:latin typeface="Helvetica" charset="0"/>
                  <a:ea typeface="Helvetica" charset="0"/>
                  <a:cs typeface="Helvetica" charset="0"/>
                </a:rPr>
                <a:t>7 TeV</a:t>
              </a:r>
            </a:p>
          </p:txBody>
        </p:sp>
        <p:pic>
          <p:nvPicPr>
            <p:cNvPr id="42" name="Picture 4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2" y="3158"/>
              <a:ext cx="510" cy="864"/>
            </a:xfrm>
            <a:prstGeom prst="rect">
              <a:avLst/>
            </a:prstGeom>
            <a:noFill/>
            <a:ln w="9525">
              <a:solidFill>
                <a:schemeClr val="bg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</p:pic>
        <p:sp>
          <p:nvSpPr>
            <p:cNvPr id="43" name="Text Box 43"/>
            <p:cNvSpPr txBox="1">
              <a:spLocks noChangeArrowheads="1"/>
            </p:cNvSpPr>
            <p:nvPr/>
          </p:nvSpPr>
          <p:spPr bwMode="auto">
            <a:xfrm>
              <a:off x="196" y="3537"/>
              <a:ext cx="454" cy="10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427038" indent="-215900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6429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858838" indent="-212725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1074738" indent="-214313" defTabSz="447675" eaLnBrk="0" hangingPunct="0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15319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19891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24463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2903538" indent="-214313" defTabSz="447675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  <a:defRPr sz="1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eaLnBrk="1">
                <a:lnSpc>
                  <a:spcPct val="86000"/>
                </a:lnSpc>
                <a:buClr>
                  <a:srgbClr val="000000"/>
                </a:buClr>
                <a:buSzPct val="45000"/>
                <a:buFont typeface="Wingdings" charset="2"/>
                <a:buNone/>
              </a:pPr>
              <a:r>
                <a:rPr lang="en-GB" altLang="en-US">
                  <a:solidFill>
                    <a:srgbClr val="333366"/>
                  </a:solidFill>
                  <a:latin typeface="Helvetica" charset="0"/>
                  <a:ea typeface="Helvetica" charset="0"/>
                  <a:cs typeface="Helvetica" charset="0"/>
                </a:rPr>
                <a:t>PROTONS</a:t>
              </a:r>
            </a:p>
          </p:txBody>
        </p:sp>
      </p:grpSp>
      <p:sp>
        <p:nvSpPr>
          <p:cNvPr id="44" name="Text Box 13"/>
          <p:cNvSpPr txBox="1">
            <a:spLocks noChangeArrowheads="1"/>
          </p:cNvSpPr>
          <p:nvPr/>
        </p:nvSpPr>
        <p:spPr bwMode="auto">
          <a:xfrm>
            <a:off x="1420871" y="6547647"/>
            <a:ext cx="7723129" cy="309958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  <a:effectLst/>
        </p:spPr>
        <p:txBody>
          <a:bodyPr wrap="square" lIns="90000" tIns="46800" rIns="90000" bIns="46800">
            <a:spAutoFit/>
          </a:bodyPr>
          <a:lstStyle/>
          <a:p>
            <a:r>
              <a:rPr lang="en-GB" altLang="en-US" sz="14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 ~20 </a:t>
            </a:r>
            <a:r>
              <a:rPr lang="en-GB" altLang="en-US" sz="1400" dirty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minutes are required to accelerate </a:t>
            </a:r>
            <a:r>
              <a:rPr lang="en-GB" altLang="en-US" sz="14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the protons in </a:t>
            </a:r>
            <a:r>
              <a:rPr lang="en-GB" altLang="en-US" sz="1400" dirty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the LHC from 450 GeV to 7 TeV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445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ERN_picture_sk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175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al 5"/>
          <p:cNvSpPr/>
          <p:nvPr/>
        </p:nvSpPr>
        <p:spPr>
          <a:xfrm rot="21397720">
            <a:off x="1102505" y="1968509"/>
            <a:ext cx="6882104" cy="3416730"/>
          </a:xfrm>
          <a:prstGeom prst="ellipse">
            <a:avLst/>
          </a:prstGeom>
          <a:noFill/>
          <a:ln w="57150" cmpd="sng">
            <a:solidFill>
              <a:schemeClr val="tx2">
                <a:lumMod val="50000"/>
                <a:lumOff val="50000"/>
              </a:schemeClr>
            </a:solidFill>
          </a:ln>
          <a:effectLst>
            <a:glow rad="101600">
              <a:schemeClr val="bg1">
                <a:alpha val="75000"/>
              </a:schemeClr>
            </a:glo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/>
          <p:cNvSpPr/>
          <p:nvPr/>
        </p:nvSpPr>
        <p:spPr>
          <a:xfrm>
            <a:off x="-1156" y="4807"/>
            <a:ext cx="3635896" cy="3335928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  <a:effectLst>
            <a:outerShdw blurRad="50800" dist="38100" dir="16200000">
              <a:srgbClr val="000000">
                <a:alpha val="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pic>
        <p:nvPicPr>
          <p:cNvPr id="34" name="Picture 26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4457" y="154736"/>
            <a:ext cx="2997782" cy="2942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</a:blip>
                  <a:srcRect t="15443" r="47795" b="4832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2749717" y="1300698"/>
            <a:ext cx="10250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>
                <a:latin typeface="Helvetica Light" charset="0"/>
                <a:ea typeface="Helvetica Light" charset="0"/>
                <a:cs typeface="Helvetica Light" charset="0"/>
              </a:rPr>
              <a:t>~1.2 </a:t>
            </a:r>
            <a:r>
              <a:rPr lang="en-US" sz="1000" smtClean="0">
                <a:latin typeface="Helvetica Light" charset="0"/>
                <a:ea typeface="Helvetica Light" charset="0"/>
                <a:cs typeface="Helvetica Light" charset="0"/>
              </a:rPr>
              <a:t>10</a:t>
            </a:r>
            <a:r>
              <a:rPr lang="en-US" sz="1000" baseline="30000" smtClean="0">
                <a:latin typeface="Helvetica Light" charset="0"/>
                <a:ea typeface="Helvetica Light" charset="0"/>
                <a:cs typeface="Helvetica Light" charset="0"/>
              </a:rPr>
              <a:t>11</a:t>
            </a:r>
            <a:r>
              <a:rPr lang="en-US" sz="1000" smtClean="0">
                <a:latin typeface="Helvetica Light" charset="0"/>
                <a:ea typeface="Helvetica Light" charset="0"/>
                <a:cs typeface="Helvetica Light" charset="0"/>
              </a:rPr>
              <a:t> p</a:t>
            </a:r>
            <a:endParaRPr lang="en-US" sz="1000" dirty="0" smtClean="0">
              <a:latin typeface="Helvetica Light" charset="0"/>
              <a:ea typeface="Helvetica Light" charset="0"/>
              <a:cs typeface="Helvetica Light" charset="0"/>
            </a:endParaRPr>
          </a:p>
          <a:p>
            <a:r>
              <a:rPr lang="en-US" sz="1000" dirty="0" smtClean="0">
                <a:latin typeface="Helvetica Light" charset="0"/>
                <a:ea typeface="Helvetica Light" charset="0"/>
                <a:cs typeface="Helvetica Light" charset="0"/>
              </a:rPr>
              <a:t>   per bunch</a:t>
            </a: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4999030" y="6534196"/>
            <a:ext cx="1641433" cy="323804"/>
          </a:xfrm>
          <a:prstGeom prst="rect">
            <a:avLst/>
          </a:prstGeom>
          <a:solidFill>
            <a:srgbClr val="000000">
              <a:alpha val="44000"/>
            </a:srgbClr>
          </a:solidFill>
          <a:ln w="3175">
            <a:noFill/>
            <a:miter lim="800000"/>
            <a:headEnd/>
            <a:tailEnd/>
          </a:ln>
          <a:effectLst/>
        </p:spPr>
        <p:txBody>
          <a:bodyPr wrap="square" lIns="90000" tIns="46800" rIns="90000" bIns="46800" anchor="ctr">
            <a:prstTxWarp prst="textNoShape">
              <a:avLst/>
            </a:prstTxWarp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2" name="Oval 11"/>
          <p:cNvSpPr/>
          <p:nvPr/>
        </p:nvSpPr>
        <p:spPr>
          <a:xfrm>
            <a:off x="4348534" y="3843378"/>
            <a:ext cx="2237584" cy="1402802"/>
          </a:xfrm>
          <a:prstGeom prst="ellipse">
            <a:avLst/>
          </a:prstGeom>
          <a:noFill/>
          <a:ln w="38100" cmpd="sng">
            <a:solidFill>
              <a:schemeClr val="accent5">
                <a:lumMod val="60000"/>
                <a:lumOff val="40000"/>
              </a:schemeClr>
            </a:solidFill>
          </a:ln>
          <a:effectLst>
            <a:glow rad="63500">
              <a:schemeClr val="bg1">
                <a:alpha val="53000"/>
              </a:schemeClr>
            </a:glo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3" descr="0510029_01-A4-at-144-dp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82532" y="3889416"/>
            <a:ext cx="4148240" cy="2968584"/>
          </a:xfrm>
          <a:prstGeom prst="rect">
            <a:avLst/>
          </a:prstGeom>
          <a:ln w="3175" cap="sq">
            <a:solidFill>
              <a:schemeClr val="bg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5076056" y="6568486"/>
            <a:ext cx="3663717" cy="279180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square" lIns="90000" tIns="46800" rIns="90000" bIns="46800">
            <a:prstTxWarp prst="textNoShape">
              <a:avLst/>
            </a:prstTxWarp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0" smtClean="0">
                <a:solidFill>
                  <a:srgbClr val="FFFFFF"/>
                </a:solidFill>
                <a:latin typeface="Helvetica Light" charset="0"/>
                <a:ea typeface="Helvetica Light" charset="0"/>
                <a:cs typeface="Helvetica Light" charset="0"/>
              </a:rPr>
              <a:t>LHC dipole section</a:t>
            </a:r>
            <a:endParaRPr kumimoji="0" lang="en-GB" sz="110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9554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ERN_picture_sk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175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val 4"/>
          <p:cNvSpPr/>
          <p:nvPr/>
        </p:nvSpPr>
        <p:spPr>
          <a:xfrm>
            <a:off x="4348534" y="3843378"/>
            <a:ext cx="2237584" cy="1402802"/>
          </a:xfrm>
          <a:prstGeom prst="ellipse">
            <a:avLst/>
          </a:prstGeom>
          <a:noFill/>
          <a:ln w="38100" cmpd="sng">
            <a:solidFill>
              <a:schemeClr val="accent5">
                <a:lumMod val="60000"/>
                <a:lumOff val="40000"/>
              </a:schemeClr>
            </a:solidFill>
          </a:ln>
          <a:effectLst>
            <a:glow rad="63500">
              <a:schemeClr val="bg1">
                <a:alpha val="53000"/>
              </a:schemeClr>
            </a:glo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 rot="21397720">
            <a:off x="1102505" y="1968509"/>
            <a:ext cx="6882104" cy="3416730"/>
          </a:xfrm>
          <a:prstGeom prst="ellipse">
            <a:avLst/>
          </a:prstGeom>
          <a:noFill/>
          <a:ln w="57150" cmpd="sng">
            <a:solidFill>
              <a:schemeClr val="tx2">
                <a:lumMod val="50000"/>
                <a:lumOff val="50000"/>
              </a:schemeClr>
            </a:solidFill>
          </a:ln>
          <a:effectLst>
            <a:glow rad="101600">
              <a:schemeClr val="bg1">
                <a:alpha val="75000"/>
              </a:schemeClr>
            </a:glo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73" descr="bul-pho-2007-07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9585" y="693688"/>
            <a:ext cx="2590800" cy="1727200"/>
          </a:xfrm>
          <a:prstGeom prst="rect">
            <a:avLst/>
          </a:prstGeom>
          <a:noFill/>
          <a:ln w="38100" cap="flat" cmpd="sng" algn="ctr">
            <a:solidFill>
              <a:srgbClr val="FFFFFF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304800" dist="38100" dir="2700000" sx="101000" sy="101000">
              <a:srgbClr val="00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95"/>
          <p:cNvSpPr>
            <a:spLocks noChangeArrowheads="1"/>
          </p:cNvSpPr>
          <p:nvPr/>
        </p:nvSpPr>
        <p:spPr bwMode="auto">
          <a:xfrm>
            <a:off x="2170039" y="697826"/>
            <a:ext cx="554618" cy="304800"/>
          </a:xfrm>
          <a:prstGeom prst="rect">
            <a:avLst/>
          </a:prstGeom>
          <a:gradFill rotWithShape="0">
            <a:gsLst>
              <a:gs pos="0">
                <a:srgbClr val="A52B2B"/>
              </a:gs>
              <a:gs pos="100000">
                <a:srgbClr val="820101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9" name="Text Box 74"/>
          <p:cNvSpPr txBox="1">
            <a:spLocks noChangeArrowheads="1"/>
          </p:cNvSpPr>
          <p:nvPr/>
        </p:nvSpPr>
        <p:spPr bwMode="auto">
          <a:xfrm>
            <a:off x="2135212" y="677851"/>
            <a:ext cx="63658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>
            <a:lvl1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2pPr>
            <a:lvl3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3pPr>
            <a:lvl4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4pPr>
            <a:lvl5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de-CH" b="1" dirty="0" smtClean="0">
                <a:solidFill>
                  <a:prstClr val="white"/>
                </a:solidFill>
                <a:latin typeface="Century Gothic" charset="0"/>
              </a:rPr>
              <a:t>CMS</a:t>
            </a:r>
            <a:endParaRPr lang="de-CH" sz="2000" b="1" dirty="0" smtClean="0">
              <a:solidFill>
                <a:prstClr val="white"/>
              </a:solidFill>
              <a:latin typeface="Tahoma" charset="0"/>
            </a:endParaRPr>
          </a:p>
        </p:txBody>
      </p:sp>
      <p:pic>
        <p:nvPicPr>
          <p:cNvPr id="10" name="Picture 79" descr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" y="4974889"/>
            <a:ext cx="1955800" cy="1449388"/>
          </a:xfrm>
          <a:prstGeom prst="rect">
            <a:avLst/>
          </a:prstGeom>
          <a:noFill/>
          <a:ln w="38100">
            <a:solidFill>
              <a:srgbClr val="FFFFFF"/>
            </a:solidFill>
            <a:miter lim="800000"/>
            <a:headEnd/>
            <a:tailEnd/>
          </a:ln>
          <a:effectLst>
            <a:outerShdw blurRad="304800" dist="38100" dir="2700000" sx="101000" sy="101000">
              <a:srgbClr val="00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95"/>
          <p:cNvSpPr>
            <a:spLocks noChangeArrowheads="1"/>
          </p:cNvSpPr>
          <p:nvPr/>
        </p:nvSpPr>
        <p:spPr bwMode="auto">
          <a:xfrm>
            <a:off x="1385887" y="6140337"/>
            <a:ext cx="719138" cy="283940"/>
          </a:xfrm>
          <a:prstGeom prst="rect">
            <a:avLst/>
          </a:prstGeom>
          <a:gradFill rotWithShape="0">
            <a:gsLst>
              <a:gs pos="0">
                <a:srgbClr val="A52B2B"/>
              </a:gs>
              <a:gs pos="100000">
                <a:srgbClr val="820101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12" name="Text Box 80"/>
          <p:cNvSpPr txBox="1">
            <a:spLocks noChangeArrowheads="1"/>
          </p:cNvSpPr>
          <p:nvPr/>
        </p:nvSpPr>
        <p:spPr bwMode="auto">
          <a:xfrm>
            <a:off x="1374457" y="6093926"/>
            <a:ext cx="7477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2pPr>
            <a:lvl3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3pPr>
            <a:lvl4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4pPr>
            <a:lvl5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de-CH" b="1" dirty="0" smtClean="0">
                <a:solidFill>
                  <a:prstClr val="white"/>
                </a:solidFill>
                <a:latin typeface="Century Gothic" charset="0"/>
              </a:rPr>
              <a:t>ALICE</a:t>
            </a:r>
            <a:endParaRPr lang="de-CH" sz="2000" b="1" dirty="0" smtClean="0">
              <a:solidFill>
                <a:prstClr val="white"/>
              </a:solidFill>
              <a:latin typeface="Tahoma" charset="0"/>
            </a:endParaRPr>
          </a:p>
        </p:txBody>
      </p:sp>
      <p:pic>
        <p:nvPicPr>
          <p:cNvPr id="13" name="Picture 86" descr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19763" y="1372518"/>
            <a:ext cx="2165350" cy="1376363"/>
          </a:xfrm>
          <a:prstGeom prst="rect">
            <a:avLst/>
          </a:prstGeom>
          <a:noFill/>
          <a:ln w="38100">
            <a:solidFill>
              <a:srgbClr val="FFFFFF"/>
            </a:solidFill>
            <a:miter lim="800000"/>
            <a:headEnd/>
            <a:tailEnd/>
          </a:ln>
          <a:effectLst>
            <a:outerShdw blurRad="304800" dist="38100" dir="2700000" sx="101000" sy="101000">
              <a:srgbClr val="00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87"/>
          <p:cNvSpPr>
            <a:spLocks noChangeArrowheads="1"/>
          </p:cNvSpPr>
          <p:nvPr/>
        </p:nvSpPr>
        <p:spPr bwMode="auto">
          <a:xfrm>
            <a:off x="8281863" y="1372518"/>
            <a:ext cx="609600" cy="304800"/>
          </a:xfrm>
          <a:prstGeom prst="rect">
            <a:avLst/>
          </a:prstGeom>
          <a:gradFill rotWithShape="0">
            <a:gsLst>
              <a:gs pos="0">
                <a:srgbClr val="C89A09"/>
              </a:gs>
              <a:gs pos="100000">
                <a:srgbClr val="D3D90D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15" name="Text Box 88"/>
          <p:cNvSpPr txBox="1">
            <a:spLocks noChangeArrowheads="1"/>
          </p:cNvSpPr>
          <p:nvPr/>
        </p:nvSpPr>
        <p:spPr bwMode="auto">
          <a:xfrm>
            <a:off x="8243763" y="1340768"/>
            <a:ext cx="7207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>
            <a:lvl1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2pPr>
            <a:lvl3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3pPr>
            <a:lvl4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4pPr>
            <a:lvl5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de-CH" b="1" dirty="0" err="1" smtClean="0">
                <a:solidFill>
                  <a:prstClr val="white"/>
                </a:solidFill>
                <a:latin typeface="Century Gothic" charset="0"/>
              </a:rPr>
              <a:t>LHCb</a:t>
            </a:r>
            <a:endParaRPr lang="de-CH" sz="2000" b="1" dirty="0" smtClean="0">
              <a:solidFill>
                <a:prstClr val="white"/>
              </a:solidFill>
              <a:latin typeface="Tahoma" charset="0"/>
            </a:endParaRPr>
          </a:p>
        </p:txBody>
      </p:sp>
      <p:pic>
        <p:nvPicPr>
          <p:cNvPr id="16" name="Picture 94" descr="0511013_0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02250" y="4738950"/>
            <a:ext cx="2590800" cy="1687513"/>
          </a:xfrm>
          <a:prstGeom prst="rect">
            <a:avLst/>
          </a:prstGeom>
          <a:noFill/>
          <a:ln w="38100">
            <a:solidFill>
              <a:srgbClr val="FFFFFF"/>
            </a:solidFill>
            <a:miter lim="800000"/>
            <a:headEnd/>
            <a:tailEnd/>
          </a:ln>
          <a:effectLst>
            <a:outerShdw blurRad="304800" dist="38100" dir="2700000" sx="101000" sy="101000">
              <a:srgbClr val="00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 95"/>
          <p:cNvSpPr>
            <a:spLocks noChangeArrowheads="1"/>
          </p:cNvSpPr>
          <p:nvPr/>
        </p:nvSpPr>
        <p:spPr bwMode="auto">
          <a:xfrm>
            <a:off x="8273925" y="6120075"/>
            <a:ext cx="609600" cy="304800"/>
          </a:xfrm>
          <a:prstGeom prst="rect">
            <a:avLst/>
          </a:prstGeom>
          <a:gradFill rotWithShape="0"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18" name="Text Box 96"/>
          <p:cNvSpPr txBox="1">
            <a:spLocks noChangeArrowheads="1"/>
          </p:cNvSpPr>
          <p:nvPr/>
        </p:nvSpPr>
        <p:spPr bwMode="auto">
          <a:xfrm>
            <a:off x="8197725" y="6086420"/>
            <a:ext cx="7667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2pPr>
            <a:lvl3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3pPr>
            <a:lvl4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4pPr>
            <a:lvl5pPr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Comic Sans MS" charset="0"/>
                <a:ea typeface="ＭＳ Ｐゴシック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de-CH" b="1" dirty="0" smtClean="0">
                <a:solidFill>
                  <a:prstClr val="white"/>
                </a:solidFill>
                <a:latin typeface="Century Gothic" charset="0"/>
              </a:rPr>
              <a:t>ATLAS</a:t>
            </a:r>
          </a:p>
        </p:txBody>
      </p:sp>
      <p:sp>
        <p:nvSpPr>
          <p:cNvPr id="19" name="Line 70"/>
          <p:cNvSpPr>
            <a:spLocks noChangeShapeType="1"/>
          </p:cNvSpPr>
          <p:nvPr/>
        </p:nvSpPr>
        <p:spPr bwMode="auto">
          <a:xfrm flipH="1" flipV="1">
            <a:off x="2771799" y="693687"/>
            <a:ext cx="930249" cy="1330853"/>
          </a:xfrm>
          <a:prstGeom prst="line">
            <a:avLst/>
          </a:prstGeom>
          <a:noFill/>
          <a:ln w="19050" cmpd="sng">
            <a:solidFill>
              <a:schemeClr val="bg1"/>
            </a:solidFill>
            <a:prstDash val="sysDash"/>
            <a:round/>
            <a:headEnd/>
            <a:tailEnd/>
          </a:ln>
          <a:effectLst>
            <a:outerShdw blurRad="539750" dist="190500" dir="2700000" sx="28000" sy="28000" algn="tl" rotWithShape="0">
              <a:srgbClr val="000000"/>
            </a:outerShdw>
          </a:effec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0" name="Line 70"/>
          <p:cNvSpPr>
            <a:spLocks noChangeShapeType="1"/>
          </p:cNvSpPr>
          <p:nvPr/>
        </p:nvSpPr>
        <p:spPr bwMode="auto">
          <a:xfrm flipV="1">
            <a:off x="2730385" y="2014538"/>
            <a:ext cx="971665" cy="406350"/>
          </a:xfrm>
          <a:prstGeom prst="line">
            <a:avLst/>
          </a:prstGeom>
          <a:noFill/>
          <a:ln w="19050" cmpd="sng">
            <a:solidFill>
              <a:schemeClr val="bg1"/>
            </a:solidFill>
            <a:prstDash val="sysDash"/>
            <a:round/>
            <a:headEnd/>
            <a:tailEnd/>
          </a:ln>
          <a:effectLst>
            <a:outerShdw blurRad="539750" dist="190500" dir="2700000" sx="28000" sy="28000" algn="tl" rotWithShape="0">
              <a:srgbClr val="000000"/>
            </a:outerShdw>
          </a:effec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" name="Oval 72"/>
          <p:cNvSpPr>
            <a:spLocks noChangeArrowheads="1"/>
          </p:cNvSpPr>
          <p:nvPr/>
        </p:nvSpPr>
        <p:spPr bwMode="auto">
          <a:xfrm>
            <a:off x="3613633" y="1981990"/>
            <a:ext cx="147638" cy="11271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solidFill>
              <a:schemeClr val="accent6">
                <a:lumMod val="60000"/>
                <a:lumOff val="40000"/>
              </a:schemeClr>
            </a:solidFill>
            <a:round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prstClr val="black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4" name="Oval 72"/>
          <p:cNvSpPr>
            <a:spLocks noChangeArrowheads="1"/>
          </p:cNvSpPr>
          <p:nvPr/>
        </p:nvSpPr>
        <p:spPr bwMode="auto">
          <a:xfrm>
            <a:off x="7894551" y="3604319"/>
            <a:ext cx="147638" cy="11271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solidFill>
              <a:schemeClr val="accent6">
                <a:lumMod val="60000"/>
                <a:lumOff val="40000"/>
              </a:schemeClr>
            </a:solidFill>
            <a:round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prstClr val="black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5" name="Line 70"/>
          <p:cNvSpPr>
            <a:spLocks noChangeShapeType="1"/>
          </p:cNvSpPr>
          <p:nvPr/>
        </p:nvSpPr>
        <p:spPr bwMode="auto">
          <a:xfrm flipV="1">
            <a:off x="5812924" y="4711771"/>
            <a:ext cx="489326" cy="422677"/>
          </a:xfrm>
          <a:prstGeom prst="line">
            <a:avLst/>
          </a:prstGeom>
          <a:noFill/>
          <a:ln w="19050" cmpd="sng">
            <a:solidFill>
              <a:schemeClr val="bg1"/>
            </a:solidFill>
            <a:prstDash val="sysDash"/>
            <a:round/>
            <a:headEnd/>
            <a:tailEnd/>
          </a:ln>
          <a:effectLst>
            <a:outerShdw blurRad="539750" dist="190500" dir="2700000" sx="28000" sy="28000" algn="tl" rotWithShape="0">
              <a:srgbClr val="000000"/>
            </a:outerShdw>
          </a:effec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6" name="Line 70"/>
          <p:cNvSpPr>
            <a:spLocks noChangeShapeType="1"/>
          </p:cNvSpPr>
          <p:nvPr/>
        </p:nvSpPr>
        <p:spPr bwMode="auto">
          <a:xfrm flipH="1" flipV="1">
            <a:off x="5798043" y="5218568"/>
            <a:ext cx="504206" cy="1234767"/>
          </a:xfrm>
          <a:prstGeom prst="line">
            <a:avLst/>
          </a:prstGeom>
          <a:noFill/>
          <a:ln w="19050" cmpd="sng">
            <a:solidFill>
              <a:schemeClr val="bg1"/>
            </a:solidFill>
            <a:prstDash val="sysDash"/>
            <a:round/>
            <a:headEnd/>
            <a:tailEnd/>
          </a:ln>
          <a:effectLst>
            <a:outerShdw blurRad="539750" dist="190500" dir="2700000" sx="28000" sy="28000" algn="tl" rotWithShape="0">
              <a:srgbClr val="000000"/>
            </a:outerShdw>
          </a:effec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7" name="Line 70"/>
          <p:cNvSpPr>
            <a:spLocks noChangeShapeType="1"/>
          </p:cNvSpPr>
          <p:nvPr/>
        </p:nvSpPr>
        <p:spPr bwMode="auto">
          <a:xfrm flipV="1">
            <a:off x="8042190" y="2748881"/>
            <a:ext cx="848888" cy="869403"/>
          </a:xfrm>
          <a:prstGeom prst="line">
            <a:avLst/>
          </a:prstGeom>
          <a:noFill/>
          <a:ln w="19050" cmpd="sng">
            <a:solidFill>
              <a:schemeClr val="bg1"/>
            </a:solidFill>
            <a:prstDash val="sysDash"/>
            <a:round/>
            <a:headEnd/>
            <a:tailEnd/>
          </a:ln>
          <a:effectLst>
            <a:outerShdw blurRad="539750" dist="190500" dir="2700000" sx="28000" sy="28000" algn="tl" rotWithShape="0">
              <a:srgbClr val="000000"/>
            </a:outerShdw>
          </a:effec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8" name="Line 70"/>
          <p:cNvSpPr>
            <a:spLocks noChangeShapeType="1"/>
          </p:cNvSpPr>
          <p:nvPr/>
        </p:nvSpPr>
        <p:spPr bwMode="auto">
          <a:xfrm flipH="1" flipV="1">
            <a:off x="6705599" y="2748881"/>
            <a:ext cx="1188951" cy="883209"/>
          </a:xfrm>
          <a:prstGeom prst="line">
            <a:avLst/>
          </a:prstGeom>
          <a:noFill/>
          <a:ln w="19050" cmpd="sng">
            <a:solidFill>
              <a:schemeClr val="bg1"/>
            </a:solidFill>
            <a:prstDash val="sysDash"/>
            <a:round/>
            <a:headEnd/>
            <a:tailEnd/>
          </a:ln>
          <a:effectLst>
            <a:outerShdw blurRad="539750" dist="190500" dir="2700000" sx="28000" sy="28000" algn="tl" rotWithShape="0">
              <a:srgbClr val="000000"/>
            </a:outerShdw>
          </a:effec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9" name="Line 70"/>
          <p:cNvSpPr>
            <a:spLocks noChangeShapeType="1"/>
          </p:cNvSpPr>
          <p:nvPr/>
        </p:nvSpPr>
        <p:spPr bwMode="auto">
          <a:xfrm flipH="1" flipV="1">
            <a:off x="2133600" y="4974888"/>
            <a:ext cx="240837" cy="119427"/>
          </a:xfrm>
          <a:prstGeom prst="line">
            <a:avLst/>
          </a:prstGeom>
          <a:noFill/>
          <a:ln w="19050" cmpd="sng">
            <a:solidFill>
              <a:schemeClr val="bg1"/>
            </a:solidFill>
            <a:prstDash val="sysDash"/>
            <a:round/>
            <a:headEnd/>
            <a:tailEnd/>
          </a:ln>
          <a:effectLst>
            <a:outerShdw blurRad="539750" dist="190500" dir="2700000" sx="28000" sy="28000" algn="tl" rotWithShape="0">
              <a:srgbClr val="000000"/>
            </a:outerShdw>
          </a:effec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30" name="Line 70"/>
          <p:cNvSpPr>
            <a:spLocks noChangeShapeType="1"/>
          </p:cNvSpPr>
          <p:nvPr/>
        </p:nvSpPr>
        <p:spPr bwMode="auto">
          <a:xfrm flipH="1">
            <a:off x="2135212" y="5094316"/>
            <a:ext cx="239225" cy="1335859"/>
          </a:xfrm>
          <a:prstGeom prst="line">
            <a:avLst/>
          </a:prstGeom>
          <a:noFill/>
          <a:ln w="19050" cmpd="sng">
            <a:solidFill>
              <a:schemeClr val="bg1"/>
            </a:solidFill>
            <a:prstDash val="sysDash"/>
            <a:round/>
            <a:headEnd/>
            <a:tailEnd/>
          </a:ln>
          <a:effectLst>
            <a:outerShdw blurRad="539750" dist="190500" dir="2700000" sx="28000" sy="28000" algn="tl" rotWithShape="0">
              <a:srgbClr val="000000"/>
            </a:outerShdw>
          </a:effec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31" name="Oval 72"/>
          <p:cNvSpPr>
            <a:spLocks noChangeArrowheads="1"/>
          </p:cNvSpPr>
          <p:nvPr/>
        </p:nvSpPr>
        <p:spPr bwMode="auto">
          <a:xfrm>
            <a:off x="2309159" y="5040788"/>
            <a:ext cx="147638" cy="11271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solidFill>
              <a:schemeClr val="accent6">
                <a:lumMod val="60000"/>
                <a:lumOff val="40000"/>
              </a:schemeClr>
            </a:solidFill>
            <a:round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prstClr val="black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32" name="Oval 72"/>
          <p:cNvSpPr>
            <a:spLocks noChangeArrowheads="1"/>
          </p:cNvSpPr>
          <p:nvPr/>
        </p:nvSpPr>
        <p:spPr bwMode="auto">
          <a:xfrm>
            <a:off x="5706701" y="5147077"/>
            <a:ext cx="147638" cy="11271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solidFill>
              <a:schemeClr val="accent6">
                <a:lumMod val="60000"/>
                <a:lumOff val="40000"/>
              </a:schemeClr>
            </a:solidFill>
            <a:round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prstClr val="black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963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CERN_picture_s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175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5" name="Group 99"/>
          <p:cNvGrpSpPr>
            <a:grpSpLocks/>
          </p:cNvGrpSpPr>
          <p:nvPr/>
        </p:nvGrpSpPr>
        <p:grpSpPr bwMode="auto">
          <a:xfrm>
            <a:off x="339725" y="1250602"/>
            <a:ext cx="8507413" cy="4338638"/>
            <a:chOff x="214" y="816"/>
            <a:chExt cx="5359" cy="2733"/>
          </a:xfrm>
        </p:grpSpPr>
        <p:grpSp>
          <p:nvGrpSpPr>
            <p:cNvPr id="36" name="Group 100"/>
            <p:cNvGrpSpPr>
              <a:grpSpLocks/>
            </p:cNvGrpSpPr>
            <p:nvPr/>
          </p:nvGrpSpPr>
          <p:grpSpPr bwMode="auto">
            <a:xfrm>
              <a:off x="214" y="816"/>
              <a:ext cx="5359" cy="2733"/>
              <a:chOff x="214" y="913"/>
              <a:chExt cx="5359" cy="2494"/>
            </a:xfrm>
          </p:grpSpPr>
          <p:sp>
            <p:nvSpPr>
              <p:cNvPr id="44" name="Rectangle 101"/>
              <p:cNvSpPr>
                <a:spLocks noChangeArrowheads="1"/>
              </p:cNvSpPr>
              <p:nvPr/>
            </p:nvSpPr>
            <p:spPr bwMode="auto">
              <a:xfrm>
                <a:off x="214" y="913"/>
                <a:ext cx="5359" cy="2494"/>
              </a:xfrm>
              <a:prstGeom prst="rect">
                <a:avLst/>
              </a:prstGeom>
              <a:solidFill>
                <a:schemeClr val="accent5">
                  <a:lumMod val="50000"/>
                </a:schemeClr>
              </a:solidFill>
              <a:ln w="63500">
                <a:solidFill>
                  <a:schemeClr val="bg1"/>
                </a:solidFill>
                <a:miter lim="800000"/>
                <a:headEnd/>
                <a:tailEnd/>
              </a:ln>
              <a:effectLst>
                <a:outerShdw blurRad="355600" dist="107763" dir="2700000" algn="ctr" rotWithShape="0">
                  <a:sysClr val="windowText" lastClr="000000">
                    <a:alpha val="50000"/>
                  </a:sysClr>
                </a:outerShdw>
              </a:effectLst>
            </p:spPr>
            <p:txBody>
              <a:bodyPr anchor="ctr">
                <a:prstTxWarp prst="textNoShape">
                  <a:avLst/>
                </a:prstTxWarp>
                <a:spAutoFit/>
              </a:bodyPr>
              <a:lstStyle/>
              <a:p>
                <a:pPr defTabSz="914400">
                  <a:defRPr/>
                </a:pPr>
                <a:endParaRPr lang="en-GB" kern="0" smtClean="0">
                  <a:solidFill>
                    <a:prstClr val="black"/>
                  </a:solidFill>
                  <a:ea typeface="ＭＳ Ｐゴシック" charset="-128"/>
                  <a:cs typeface="ＭＳ Ｐゴシック" charset="-128"/>
                </a:endParaRPr>
              </a:p>
            </p:txBody>
          </p:sp>
          <p:pic>
            <p:nvPicPr>
              <p:cNvPr id="45" name="Picture 102" descr="Atlas_Gold_1024x768"/>
              <p:cNvPicPr>
                <a:picLocks noChangeAspect="1" noChangeArrowheads="1"/>
              </p:cNvPicPr>
              <p:nvPr/>
            </p:nvPicPr>
            <p:blipFill>
              <a:blip r:embed="rId3"/>
              <a:stretch>
                <a:fillRect/>
              </a:stretch>
            </p:blipFill>
            <p:spPr bwMode="auto">
              <a:xfrm>
                <a:off x="613" y="983"/>
                <a:ext cx="2209" cy="1461"/>
              </a:xfrm>
              <a:prstGeom prst="rect">
                <a:avLst/>
              </a:prstGeom>
              <a:noFill/>
            </p:spPr>
          </p:pic>
          <p:sp>
            <p:nvSpPr>
              <p:cNvPr id="47" name="Text Box 104"/>
              <p:cNvSpPr txBox="1">
                <a:spLocks noChangeArrowheads="1"/>
              </p:cNvSpPr>
              <p:nvPr/>
            </p:nvSpPr>
            <p:spPr bwMode="auto">
              <a:xfrm>
                <a:off x="3192" y="2383"/>
                <a:ext cx="2069" cy="620"/>
              </a:xfrm>
              <a:prstGeom prst="rect">
                <a:avLst/>
              </a:prstGeom>
              <a:noFill/>
              <a:ln w="3175">
                <a:noFill/>
                <a:miter lim="800000"/>
                <a:headEnd/>
                <a:tailEnd/>
              </a:ln>
              <a:effectLst/>
            </p:spPr>
            <p:txBody>
              <a:bodyPr lIns="90000" tIns="46800" rIns="90000" bIns="46800">
                <a:prstTxWarp prst="textNoShape">
                  <a:avLst/>
                </a:prstTxWarp>
                <a:spAutoFit/>
              </a:bodyPr>
              <a:lstStyle/>
              <a:p>
                <a:pPr defTabSz="914400">
                  <a:defRPr/>
                </a:pPr>
                <a:r>
                  <a:rPr lang="en-GB" sz="1600" b="1" kern="0" dirty="0">
                    <a:solidFill>
                      <a:srgbClr val="FFABAB"/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CMS</a:t>
                </a:r>
                <a:r>
                  <a:rPr lang="en-GB" sz="1600" kern="0" dirty="0">
                    <a:solidFill>
                      <a:srgbClr val="FFABAB"/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:</a:t>
                </a:r>
                <a:r>
                  <a:rPr lang="en-GB" sz="1600" kern="0" dirty="0">
                    <a:solidFill>
                      <a:prstClr val="white"/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 emphasis on excellent electron/photon </a:t>
                </a:r>
                <a:r>
                  <a:rPr lang="en-GB" sz="1600" kern="0" dirty="0" smtClean="0">
                    <a:solidFill>
                      <a:prstClr val="white"/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energy &amp; track (muon) momentum resolution, and flavour tagging</a:t>
                </a:r>
                <a:endParaRPr lang="en-GB" sz="1600" kern="0" dirty="0">
                  <a:solidFill>
                    <a:prstClr val="white"/>
                  </a:solidFill>
                  <a:latin typeface="Helvetica Light" charset="0"/>
                  <a:ea typeface="Helvetica Light" charset="0"/>
                  <a:cs typeface="Helvetica Light" charset="0"/>
                </a:endParaRPr>
              </a:p>
            </p:txBody>
          </p:sp>
          <p:sp>
            <p:nvSpPr>
              <p:cNvPr id="49" name="Rectangle 105"/>
              <p:cNvSpPr>
                <a:spLocks noChangeArrowheads="1"/>
              </p:cNvSpPr>
              <p:nvPr/>
            </p:nvSpPr>
            <p:spPr bwMode="auto">
              <a:xfrm>
                <a:off x="754" y="2383"/>
                <a:ext cx="2211" cy="620"/>
              </a:xfrm>
              <a:prstGeom prst="rect">
                <a:avLst/>
              </a:prstGeom>
              <a:noFill/>
              <a:ln w="3175">
                <a:noFill/>
                <a:miter lim="800000"/>
                <a:headEnd/>
                <a:tailEnd/>
              </a:ln>
              <a:effectLst/>
            </p:spPr>
            <p:txBody>
              <a:bodyPr lIns="90000" tIns="46800" rIns="90000" bIns="46800">
                <a:prstTxWarp prst="textNoShape">
                  <a:avLst/>
                </a:prstTxWarp>
                <a:spAutoFit/>
              </a:bodyPr>
              <a:lstStyle/>
              <a:p>
                <a:pPr defTabSz="914400">
                  <a:defRPr/>
                </a:pPr>
                <a:r>
                  <a:rPr lang="en-GB" sz="1600" b="1" kern="0" dirty="0">
                    <a:solidFill>
                      <a:srgbClr val="A0D9FF"/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ATLAS</a:t>
                </a:r>
                <a:r>
                  <a:rPr lang="en-GB" sz="1600" kern="0" dirty="0">
                    <a:solidFill>
                      <a:srgbClr val="BDDEFF"/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:</a:t>
                </a:r>
                <a:r>
                  <a:rPr lang="en-GB" sz="1600" kern="0" dirty="0">
                    <a:solidFill>
                      <a:prstClr val="white"/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 emphasis on excellent jet and missing-</a:t>
                </a:r>
                <a:r>
                  <a:rPr lang="en-GB" sz="1600" i="1" kern="0" dirty="0">
                    <a:solidFill>
                      <a:prstClr val="white"/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E</a:t>
                </a:r>
                <a:r>
                  <a:rPr lang="en-GB" sz="1600" i="1" kern="0" baseline="-25000" dirty="0">
                    <a:solidFill>
                      <a:prstClr val="white"/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T</a:t>
                </a:r>
                <a:r>
                  <a:rPr lang="en-GB" sz="1600" kern="0" dirty="0">
                    <a:solidFill>
                      <a:prstClr val="white"/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 resolution, particle identification, </a:t>
                </a:r>
                <a:r>
                  <a:rPr lang="en-GB" sz="1600" kern="0" dirty="0" smtClean="0">
                    <a:solidFill>
                      <a:prstClr val="white"/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flavour tagging, and </a:t>
                </a:r>
                <a:r>
                  <a:rPr lang="en-GB" sz="1600" kern="0" dirty="0">
                    <a:solidFill>
                      <a:prstClr val="white"/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standalone muon measurement</a:t>
                </a:r>
              </a:p>
            </p:txBody>
          </p:sp>
          <p:pic>
            <p:nvPicPr>
              <p:cNvPr id="50" name="Picture 106" descr="Slice_black_hires"/>
              <p:cNvPicPr>
                <a:picLocks noChangeAspect="1" noChangeArrowheads="1"/>
              </p:cNvPicPr>
              <p:nvPr/>
            </p:nvPicPr>
            <p:blipFill>
              <a:blip r:embed="rId4"/>
              <a:stretch>
                <a:fillRect/>
              </a:stretch>
            </p:blipFill>
            <p:spPr bwMode="auto">
              <a:xfrm>
                <a:off x="3065" y="1130"/>
                <a:ext cx="1797" cy="1156"/>
              </a:xfrm>
              <a:prstGeom prst="rect">
                <a:avLst/>
              </a:prstGeom>
              <a:noFill/>
            </p:spPr>
          </p:pic>
          <p:pic>
            <p:nvPicPr>
              <p:cNvPr id="51" name="Picture 107" descr="cms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133" y="1040"/>
                <a:ext cx="297" cy="297"/>
              </a:xfrm>
              <a:prstGeom prst="rect">
                <a:avLst/>
              </a:prstGeom>
              <a:noFill/>
              <a:ln w="9525">
                <a:solidFill>
                  <a:srgbClr val="CCFF33"/>
                </a:solidFill>
                <a:miter lim="800000"/>
                <a:headEnd/>
                <a:tailEnd/>
              </a:ln>
            </p:spPr>
          </p:pic>
        </p:grpSp>
        <p:sp>
          <p:nvSpPr>
            <p:cNvPr id="43" name="Text Box 108"/>
            <p:cNvSpPr txBox="1">
              <a:spLocks noChangeArrowheads="1"/>
            </p:cNvSpPr>
            <p:nvPr/>
          </p:nvSpPr>
          <p:spPr bwMode="auto">
            <a:xfrm>
              <a:off x="214" y="3216"/>
              <a:ext cx="5359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algn="ctr" defTabSz="914400"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Helvetica Light" charset="0"/>
                  <a:ea typeface="Helvetica Light" charset="0"/>
                  <a:cs typeface="Helvetica Light" charset="0"/>
                </a:rPr>
                <a:t>Both: excellent </a:t>
              </a:r>
              <a:r>
                <a:rPr lang="en-GB" sz="1600" kern="0" dirty="0" err="1">
                  <a:solidFill>
                    <a:prstClr val="white"/>
                  </a:solidFill>
                  <a:latin typeface="Helvetica Light" charset="0"/>
                  <a:ea typeface="Helvetica Light" charset="0"/>
                  <a:cs typeface="Helvetica Light" charset="0"/>
                </a:rPr>
                <a:t>hermeticity</a:t>
              </a:r>
              <a:r>
                <a:rPr lang="en-GB" sz="1600" kern="0" dirty="0">
                  <a:solidFill>
                    <a:prstClr val="white"/>
                  </a:solidFill>
                  <a:latin typeface="Helvetica Light" charset="0"/>
                  <a:ea typeface="Helvetica Light" charset="0"/>
                  <a:cs typeface="Helvetica Light" charset="0"/>
                </a:rPr>
                <a:t> – very few “cracks” </a:t>
              </a:r>
            </a:p>
          </p:txBody>
        </p:sp>
      </p:grpSp>
      <p:pic>
        <p:nvPicPr>
          <p:cNvPr id="15" name="Picture 14" descr="ATLAS-Logo-Blue-Pantone.pdf"/>
          <p:cNvPicPr>
            <a:picLocks noChangeAspect="1"/>
          </p:cNvPicPr>
          <p:nvPr/>
        </p:nvPicPr>
        <p:blipFill>
          <a:blip r:embed="rId6" cstate="print">
            <a:lum bright="20000" contras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4019" y="1256716"/>
            <a:ext cx="1392471" cy="73212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0" y="82742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 smtClean="0">
                <a:solidFill>
                  <a:prstClr val="white"/>
                </a:solidFill>
                <a:latin typeface="Helvetica" charset="0"/>
                <a:ea typeface="Helvetica" charset="0"/>
                <a:cs typeface="Helvetica" charset="0"/>
              </a:rPr>
              <a:t>ATLAS &amp; CMS: giant, </a:t>
            </a:r>
            <a:r>
              <a:rPr lang="en-US" i="1" dirty="0">
                <a:solidFill>
                  <a:prstClr val="white"/>
                </a:solidFill>
                <a:latin typeface="Helvetica" charset="0"/>
                <a:ea typeface="Helvetica" charset="0"/>
                <a:cs typeface="Helvetica" charset="0"/>
              </a:rPr>
              <a:t>ultra sophisticated </a:t>
            </a:r>
            <a:r>
              <a:rPr lang="en-US" i="1" dirty="0" smtClean="0">
                <a:solidFill>
                  <a:prstClr val="white"/>
                </a:solidFill>
                <a:latin typeface="Helvetica" charset="0"/>
                <a:ea typeface="Helvetica" charset="0"/>
                <a:cs typeface="Helvetica" charset="0"/>
              </a:rPr>
              <a:t>particle detectors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0247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CERN_picture_s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175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" name="Rectangle 101"/>
          <p:cNvSpPr>
            <a:spLocks noChangeArrowheads="1"/>
          </p:cNvSpPr>
          <p:nvPr/>
        </p:nvSpPr>
        <p:spPr bwMode="auto">
          <a:xfrm>
            <a:off x="339725" y="1250602"/>
            <a:ext cx="8507413" cy="433863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 w="63500">
            <a:solidFill>
              <a:schemeClr val="bg1"/>
            </a:solidFill>
            <a:miter lim="800000"/>
            <a:headEnd/>
            <a:tailEnd/>
          </a:ln>
          <a:effectLst>
            <a:outerShdw blurRad="355600" dist="107763" dir="2700000" algn="ctr" rotWithShape="0">
              <a:sysClr val="windowText" lastClr="000000">
                <a:alpha val="50000"/>
              </a:sys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>
              <a:defRPr/>
            </a:pPr>
            <a:endParaRPr lang="en-GB" kern="0" smtClean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0" y="82742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 smtClean="0">
                <a:solidFill>
                  <a:prstClr val="white"/>
                </a:solidFill>
                <a:latin typeface="Helvetica" charset="0"/>
                <a:ea typeface="Helvetica" charset="0"/>
                <a:cs typeface="Helvetica" charset="0"/>
              </a:rPr>
              <a:t>The detectors measure interaction of particles with active material</a:t>
            </a:r>
          </a:p>
        </p:txBody>
      </p:sp>
      <p:pic>
        <p:nvPicPr>
          <p:cNvPr id="16" name="Picture 3" descr="Detector_Cut_Section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0F0800"/>
              </a:clrFrom>
              <a:clrTo>
                <a:srgbClr val="0F08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9592" y="1285681"/>
            <a:ext cx="5220558" cy="423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 Box 108"/>
          <p:cNvSpPr txBox="1">
            <a:spLocks noChangeArrowheads="1"/>
          </p:cNvSpPr>
          <p:nvPr/>
        </p:nvSpPr>
        <p:spPr bwMode="auto">
          <a:xfrm>
            <a:off x="6156176" y="2924944"/>
            <a:ext cx="2376264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defTabSz="914400">
              <a:defRPr/>
            </a:pPr>
            <a:r>
              <a:rPr lang="en-GB" sz="1600" kern="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Ensemble of measured interactions in a given proton–proton bunch crossing makes up an “event”</a:t>
            </a:r>
            <a:endParaRPr lang="en-GB" sz="1600" kern="0" dirty="0">
              <a:solidFill>
                <a:prstClr val="white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9149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660232" y="4135107"/>
            <a:ext cx="2483768" cy="83506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ectangle 13"/>
          <p:cNvSpPr/>
          <p:nvPr/>
        </p:nvSpPr>
        <p:spPr>
          <a:xfrm>
            <a:off x="1115616" y="4135108"/>
            <a:ext cx="4464496" cy="835062"/>
          </a:xfrm>
          <a:prstGeom prst="rect">
            <a:avLst/>
          </a:prstGeom>
          <a:noFill/>
          <a:ln>
            <a:solidFill>
              <a:srgbClr val="EB000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 Box 25"/>
          <p:cNvSpPr txBox="1">
            <a:spLocks noChangeArrowheads="1"/>
          </p:cNvSpPr>
          <p:nvPr/>
        </p:nvSpPr>
        <p:spPr bwMode="auto">
          <a:xfrm>
            <a:off x="149670" y="5229200"/>
            <a:ext cx="8886826" cy="11941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marL="804863" lvl="1" indent="-347663">
              <a:lnSpc>
                <a:spcPct val="110000"/>
              </a:lnSpc>
              <a:spcBef>
                <a:spcPct val="50000"/>
              </a:spcBef>
              <a:buFont typeface="Lucida Grande"/>
              <a:buChar char="﹣"/>
            </a:pPr>
            <a:r>
              <a:rPr lang="en-GB" sz="14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f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rev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	= </a:t>
            </a:r>
            <a:r>
              <a:rPr lang="en-US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11245.5 Hz is the bunch revolution frequency</a:t>
            </a:r>
            <a:endParaRPr lang="en-GB" sz="1400" dirty="0" smtClean="0">
              <a:solidFill>
                <a:srgbClr val="E12B0D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804863" lvl="1" indent="-347663">
              <a:lnSpc>
                <a:spcPct val="110000"/>
              </a:lnSpc>
              <a:spcBef>
                <a:spcPts val="400"/>
              </a:spcBef>
              <a:buFont typeface="Lucida Grande"/>
              <a:buChar char="﹣"/>
            </a:pPr>
            <a:r>
              <a:rPr lang="en-GB" sz="14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bunch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	= 1…2808 is the number of bunches in the machine</a:t>
            </a:r>
          </a:p>
          <a:p>
            <a:pPr marL="804863" lvl="1" indent="-347663">
              <a:lnSpc>
                <a:spcPct val="110000"/>
              </a:lnSpc>
              <a:spcBef>
                <a:spcPts val="400"/>
              </a:spcBef>
              <a:buFont typeface="Lucida Grande"/>
              <a:buChar char="﹣"/>
            </a:pPr>
            <a:r>
              <a:rPr lang="en-GB" sz="1400" i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</a:t>
            </a:r>
            <a:r>
              <a:rPr lang="en-GB" sz="1400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p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	= 1.1 × 10</a:t>
            </a:r>
            <a:r>
              <a:rPr lang="en-GB" sz="140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11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is the number of protons per bunch (“bunch intensity”)</a:t>
            </a:r>
          </a:p>
          <a:p>
            <a:pPr marL="804863" lvl="1" indent="-347663">
              <a:lnSpc>
                <a:spcPct val="110000"/>
              </a:lnSpc>
              <a:spcBef>
                <a:spcPts val="400"/>
              </a:spcBef>
              <a:buFont typeface="Lucida Grande"/>
              <a:buChar char="﹣"/>
            </a:pPr>
            <a:r>
              <a:rPr lang="en-GB" sz="14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σ</a:t>
            </a:r>
            <a:r>
              <a:rPr lang="en-GB" sz="1400" i="1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x</a:t>
            </a:r>
            <a:r>
              <a:rPr lang="en-GB" sz="1400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/</a:t>
            </a:r>
            <a:r>
              <a:rPr lang="en-GB" sz="1400" i="1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y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	= 12…50 µm is the transverse beam width characterising beam optics,</a:t>
            </a:r>
            <a:r>
              <a:rPr lang="en-GB" sz="1400" i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σ</a:t>
            </a:r>
            <a:r>
              <a:rPr lang="en-GB" sz="800" i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2</a:t>
            </a:r>
            <a:r>
              <a:rPr lang="en-GB" sz="1400" i="1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x/y</a:t>
            </a:r>
            <a:r>
              <a:rPr lang="en-GB" sz="1400" i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= 𝜀</a:t>
            </a:r>
            <a:r>
              <a:rPr lang="en-GB" sz="1400" i="1" baseline="-25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x/y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𝛽*</a:t>
            </a:r>
            <a:r>
              <a:rPr lang="en-GB" sz="1400" i="1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x/y</a:t>
            </a:r>
            <a:endParaRPr lang="en-GB" sz="14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19</a:t>
            </a:fld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871346" y="171797"/>
            <a:ext cx="380511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dirty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Luminosity — </a:t>
            </a:r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single </a:t>
            </a:r>
            <a:r>
              <a:rPr lang="en-US" sz="2800" dirty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most important </a:t>
            </a:r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quantity</a:t>
            </a:r>
            <a:endParaRPr lang="en-US" sz="2800" dirty="0">
              <a:solidFill>
                <a:schemeClr val="bg1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7" name="Text Box 25"/>
          <p:cNvSpPr txBox="1">
            <a:spLocks noChangeArrowheads="1"/>
          </p:cNvSpPr>
          <p:nvPr/>
        </p:nvSpPr>
        <p:spPr bwMode="auto">
          <a:xfrm>
            <a:off x="257174" y="3573016"/>
            <a:ext cx="6981826" cy="36317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10000"/>
              </a:lnSpc>
              <a:spcBef>
                <a:spcPct val="50000"/>
              </a:spcBef>
              <a:buFont typeface="Arial"/>
              <a:buChar char="•"/>
            </a:pPr>
            <a:r>
              <a:rPr lang="en-GB" sz="16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Luminosity is a function of the LHC beam parameters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/>
              <p:cNvSpPr txBox="1"/>
              <p:nvPr/>
            </p:nvSpPr>
            <p:spPr>
              <a:xfrm>
                <a:off x="1403648" y="4293096"/>
                <a:ext cx="4620704" cy="56938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600" i="1" smtClean="0">
                          <a:latin typeface="Cambria Math" charset="0"/>
                          <a:ea typeface="Arial" charset="0"/>
                          <a:cs typeface="Arial" charset="0"/>
                        </a:rPr>
                        <m:t>𝐿</m:t>
                      </m:r>
                      <m:r>
                        <a:rPr lang="en-US" sz="1600" b="0" i="1" smtClean="0">
                          <a:latin typeface="Cambria Math" charset="0"/>
                          <a:ea typeface="Arial" charset="0"/>
                          <a:cs typeface="Arial" charset="0"/>
                        </a:rPr>
                        <m:t> </m:t>
                      </m:r>
                      <m:r>
                        <a:rPr lang="en-US" sz="1600" b="0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~ </m:t>
                      </m:r>
                      <m:f>
                        <m:fPr>
                          <m:ctrlPr>
                            <a:rPr lang="is-IS" sz="1600" i="1">
                              <a:latin typeface="Cambria Math" charset="0"/>
                              <a:ea typeface="Arial" charset="0"/>
                              <a:cs typeface="Arial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1600" i="1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</m:ctrlPr>
                            </m:sSubPr>
                            <m:e>
                              <m:r>
                                <a:rPr lang="en-US" sz="1600" i="1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1600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  <m:t>rev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1600" i="1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</m:ctrlPr>
                            </m:sSubPr>
                            <m:e>
                              <m:r>
                                <a:rPr lang="en-US" sz="1600" i="1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1600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  <m:t>bunch</m:t>
                              </m:r>
                            </m:sub>
                          </m:sSub>
                          <m:sSubSup>
                            <m:sSubSupPr>
                              <m:ctrlPr>
                                <a:rPr lang="en-US" sz="1600" i="1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</m:ctrlPr>
                            </m:sSubSupPr>
                            <m:e>
                              <m:r>
                                <a:rPr lang="en-US" sz="1600" i="1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US" sz="1600" i="1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  <m:t>𝑝</m:t>
                              </m:r>
                            </m:sub>
                            <m:sup>
                              <m:r>
                                <a:rPr lang="en-US" sz="1600" i="1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  <m:t>2</m:t>
                              </m:r>
                            </m:sup>
                          </m:sSubSup>
                        </m:num>
                        <m:den>
                          <m:r>
                            <a:rPr lang="en-US" sz="1600" b="0" i="1" smtClean="0">
                              <a:latin typeface="Cambria Math" charset="0"/>
                              <a:ea typeface="Arial" charset="0"/>
                              <a:cs typeface="Arial" charset="0"/>
                            </a:rPr>
                            <m:t>4</m:t>
                          </m:r>
                          <m:r>
                            <a:rPr lang="en-US" sz="1600" b="0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US" sz="16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</m:ctrlPr>
                            </m:sSubPr>
                            <m:e>
                              <m:r>
                                <a:rPr lang="en-US" sz="1600" i="1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𝜎</m:t>
                              </m:r>
                            </m:e>
                            <m:sub>
                              <m:r>
                                <a:rPr lang="en-US" sz="16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𝑥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1600" i="1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</m:ctrlPr>
                            </m:sSubPr>
                            <m:e>
                              <m:r>
                                <a:rPr lang="en-US" sz="1600" i="1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𝜎</m:t>
                              </m:r>
                            </m:e>
                            <m:sub>
                              <m:r>
                                <a:rPr lang="en-US" sz="16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𝑦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US" sz="1600" dirty="0" smtClean="0">
                  <a:ea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0" name="TextBox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4293096"/>
                <a:ext cx="4620704" cy="569387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/>
              <p:cNvSpPr txBox="1"/>
              <p:nvPr/>
            </p:nvSpPr>
            <p:spPr>
              <a:xfrm>
                <a:off x="3227988" y="4334525"/>
                <a:ext cx="2424132" cy="46262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b="0" i="1" smtClean="0">
                          <a:latin typeface="Cambria Math" charset="0"/>
                          <a:ea typeface="Arial" charset="0"/>
                          <a:cs typeface="Arial" charset="0"/>
                        </a:rPr>
                        <m:t>[</m:t>
                      </m:r>
                      <m:r>
                        <a:rPr lang="en-US" sz="1600" i="1" smtClean="0">
                          <a:latin typeface="Cambria Math" charset="0"/>
                          <a:ea typeface="Arial" charset="0"/>
                          <a:cs typeface="Arial" charset="0"/>
                        </a:rPr>
                        <m:t>𝐿</m:t>
                      </m:r>
                      <m:r>
                        <a:rPr lang="en-US" sz="1600" b="0" i="1" smtClean="0">
                          <a:latin typeface="Cambria Math" charset="0"/>
                          <a:ea typeface="Arial" charset="0"/>
                          <a:cs typeface="Arial" charset="0"/>
                        </a:rPr>
                        <m:t>]</m:t>
                      </m:r>
                      <m:r>
                        <a:rPr lang="en-US" sz="1600" b="0" i="0" smtClean="0">
                          <a:latin typeface="Cambria Math" charset="0"/>
                          <a:ea typeface="Arial" charset="0"/>
                          <a:cs typeface="Arial" charset="0"/>
                        </a:rPr>
                        <m:t>=</m:t>
                      </m:r>
                      <m:f>
                        <m:fPr>
                          <m:ctrlPr>
                            <a:rPr lang="is-IS" sz="1600" i="1">
                              <a:latin typeface="Cambria Math" charset="0"/>
                              <a:ea typeface="Arial" charset="0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en-US" sz="1600" i="1" smtClean="0">
                              <a:latin typeface="Cambria Math" charset="0"/>
                              <a:ea typeface="Arial" charset="0"/>
                              <a:cs typeface="Arial" charset="0"/>
                            </a:rPr>
                            <m:t>1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US" sz="1600" b="0" i="0" smtClean="0">
                              <a:latin typeface="Cambria Math" charset="0"/>
                              <a:ea typeface="Arial" charset="0"/>
                              <a:cs typeface="Arial" charset="0"/>
                            </a:rPr>
                            <m:t>s</m:t>
                          </m:r>
                          <m:r>
                            <a:rPr lang="en-US" sz="1600" b="0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∙</m:t>
                          </m:r>
                          <m:sSup>
                            <m:sSupPr>
                              <m:ctrlPr>
                                <a:rPr lang="en-US" sz="16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US" sz="160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cm</m:t>
                              </m:r>
                            </m:e>
                            <m:sup>
                              <m:r>
                                <a:rPr lang="en-US" sz="16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sz="1600" dirty="0" smtClean="0">
                  <a:ea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6" name="TextBox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7988" y="4334525"/>
                <a:ext cx="2424132" cy="462627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Rectangle 26"/>
          <p:cNvSpPr/>
          <p:nvPr/>
        </p:nvSpPr>
        <p:spPr>
          <a:xfrm>
            <a:off x="6742872" y="4241249"/>
            <a:ext cx="2304256" cy="6540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666750" algn="l"/>
              </a:tabLst>
            </a:pPr>
            <a:r>
              <a:rPr lang="en-GB" sz="1050" i="1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GB" sz="1050" baseline="-250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max</a:t>
            </a:r>
            <a:r>
              <a:rPr lang="en-GB" sz="105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~ 1.6 × 10</a:t>
            </a:r>
            <a:r>
              <a:rPr lang="en-GB" sz="1050" baseline="30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34</a:t>
            </a:r>
            <a:r>
              <a:rPr lang="en-GB" sz="105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05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s</a:t>
            </a:r>
            <a:r>
              <a:rPr lang="en-GB" sz="105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GB" sz="105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GB" sz="105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–2</a:t>
            </a:r>
            <a:endParaRPr lang="pl-PL" sz="1050" dirty="0" smtClean="0">
              <a:latin typeface="Helvetica Light" charset="0"/>
              <a:ea typeface="Helvetica Light" charset="0"/>
              <a:cs typeface="Helvetica Light" charset="0"/>
            </a:endParaRPr>
          </a:p>
          <a:p>
            <a:pPr>
              <a:spcBef>
                <a:spcPts val="600"/>
              </a:spcBef>
              <a:tabLst>
                <a:tab pos="666750" algn="l"/>
              </a:tabLst>
            </a:pPr>
            <a:r>
              <a:rPr lang="pl-PL" sz="1050" dirty="0" smtClean="0">
                <a:latin typeface="Helvetica Light" charset="0"/>
                <a:ea typeface="Helvetica Light" charset="0"/>
                <a:cs typeface="Helvetica Light" charset="0"/>
              </a:rPr>
              <a:t>10</a:t>
            </a:r>
            <a:r>
              <a:rPr lang="pl-PL" sz="1050" dirty="0">
                <a:latin typeface="Helvetica Light" charset="0"/>
                <a:ea typeface="Helvetica Light" charset="0"/>
                <a:cs typeface="Helvetica Light" charset="0"/>
              </a:rPr>
              <a:t> </a:t>
            </a:r>
            <a:r>
              <a:rPr lang="pl-PL" sz="1050" dirty="0" err="1" smtClean="0">
                <a:latin typeface="Helvetica Light" charset="0"/>
                <a:ea typeface="Helvetica Light" charset="0"/>
                <a:cs typeface="Helvetica Light" charset="0"/>
              </a:rPr>
              <a:t>nb</a:t>
            </a:r>
            <a:r>
              <a:rPr lang="pl-PL" sz="105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pl-PL" sz="1050" dirty="0" smtClean="0">
                <a:latin typeface="Helvetica Light" charset="0"/>
                <a:ea typeface="Helvetica Light" charset="0"/>
                <a:cs typeface="Helvetica Light" charset="0"/>
              </a:rPr>
              <a:t>s</a:t>
            </a:r>
            <a:r>
              <a:rPr lang="pl-PL" sz="105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–1	</a:t>
            </a:r>
            <a:r>
              <a:rPr lang="pl-PL" sz="1050" dirty="0" smtClean="0">
                <a:latin typeface="Helvetica Light" charset="0"/>
                <a:ea typeface="Helvetica Light" charset="0"/>
                <a:cs typeface="Helvetica Light" charset="0"/>
              </a:rPr>
              <a:t>=</a:t>
            </a:r>
            <a:r>
              <a:rPr lang="pl-PL" sz="1050" dirty="0">
                <a:latin typeface="Helvetica Light" charset="0"/>
                <a:ea typeface="Helvetica Light" charset="0"/>
                <a:cs typeface="Helvetica Light" charset="0"/>
              </a:rPr>
              <a:t> </a:t>
            </a:r>
            <a:r>
              <a:rPr lang="pl-PL" sz="1050" dirty="0" smtClean="0">
                <a:latin typeface="Helvetica Light" charset="0"/>
                <a:ea typeface="Helvetica Light" charset="0"/>
                <a:cs typeface="Helvetica Light" charset="0"/>
              </a:rPr>
              <a:t>10</a:t>
            </a:r>
            <a:r>
              <a:rPr lang="pl-PL" sz="1050" baseline="30000" dirty="0" smtClean="0">
                <a:latin typeface="Helvetica Light" charset="0"/>
                <a:ea typeface="Helvetica Light" charset="0"/>
                <a:cs typeface="Helvetica Light" charset="0"/>
              </a:rPr>
              <a:t>34</a:t>
            </a:r>
            <a:r>
              <a:rPr lang="pl-PL" sz="1050" dirty="0" smtClean="0">
                <a:latin typeface="Helvetica Light" charset="0"/>
                <a:ea typeface="Helvetica Light" charset="0"/>
                <a:cs typeface="Helvetica Light" charset="0"/>
              </a:rPr>
              <a:t> s</a:t>
            </a:r>
            <a:r>
              <a:rPr lang="pl-PL" sz="105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pl-PL" sz="1050" dirty="0" smtClean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pl-PL" sz="105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–2</a:t>
            </a:r>
            <a:r>
              <a:rPr lang="pl-PL" sz="1050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</a:p>
          <a:p>
            <a:pPr>
              <a:tabLst>
                <a:tab pos="666750" algn="l"/>
              </a:tabLst>
            </a:pPr>
            <a:r>
              <a:rPr lang="pl-PL" sz="1050" dirty="0" smtClean="0">
                <a:latin typeface="Helvetica Light" charset="0"/>
                <a:ea typeface="Helvetica Light" charset="0"/>
                <a:cs typeface="Helvetica Light" charset="0"/>
              </a:rPr>
              <a:t> 	~ 1 </a:t>
            </a:r>
            <a:r>
              <a:rPr lang="pl-PL" sz="1050" dirty="0" err="1">
                <a:latin typeface="Helvetica Light" charset="0"/>
                <a:ea typeface="Helvetica Light" charset="0"/>
                <a:cs typeface="Helvetica Light" charset="0"/>
              </a:rPr>
              <a:t>GHz</a:t>
            </a:r>
            <a:r>
              <a:rPr lang="pl-PL" sz="1050" dirty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pl-PL" sz="1050" dirty="0" err="1">
                <a:latin typeface="Helvetica Light" charset="0"/>
                <a:ea typeface="Helvetica Light" charset="0"/>
                <a:cs typeface="Helvetica Light" charset="0"/>
              </a:rPr>
              <a:t>interaction</a:t>
            </a:r>
            <a:r>
              <a:rPr lang="pl-PL" sz="1050" dirty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pl-PL" sz="1050" dirty="0" err="1">
                <a:latin typeface="Helvetica Light" charset="0"/>
                <a:ea typeface="Helvetica Light" charset="0"/>
                <a:cs typeface="Helvetica Light" charset="0"/>
              </a:rPr>
              <a:t>rate</a:t>
            </a:r>
            <a:r>
              <a:rPr lang="pl-PL" sz="1050" dirty="0">
                <a:latin typeface="Helvetica Light" charset="0"/>
                <a:ea typeface="Helvetica Light" charset="0"/>
                <a:cs typeface="Helvetica Light" charset="0"/>
              </a:rPr>
              <a:t> </a:t>
            </a:r>
          </a:p>
        </p:txBody>
      </p:sp>
      <p:sp>
        <p:nvSpPr>
          <p:cNvPr id="18" name="Text Box 25"/>
          <p:cNvSpPr txBox="1">
            <a:spLocks noChangeArrowheads="1"/>
          </p:cNvSpPr>
          <p:nvPr/>
        </p:nvSpPr>
        <p:spPr bwMode="auto">
          <a:xfrm>
            <a:off x="257174" y="1988840"/>
            <a:ext cx="8353426" cy="36317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10000"/>
              </a:lnSpc>
              <a:spcBef>
                <a:spcPct val="50000"/>
              </a:spcBef>
              <a:buFont typeface="Arial"/>
              <a:buChar char="•"/>
            </a:pPr>
            <a:r>
              <a:rPr lang="en-US" sz="1600" dirty="0" smtClean="0">
                <a:latin typeface="Helvetica Light" charset="0"/>
                <a:ea typeface="Helvetica Light" charset="0"/>
                <a:cs typeface="Helvetica Light" charset="0"/>
              </a:rPr>
              <a:t>Luminosity drives our ability to detect low cross-section processes</a:t>
            </a:r>
            <a:endParaRPr lang="en-GB" sz="1600" dirty="0" smtClean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1126249" y="2575649"/>
            <a:ext cx="4453863" cy="565319"/>
          </a:xfrm>
          <a:prstGeom prst="rect">
            <a:avLst/>
          </a:prstGeom>
          <a:noFill/>
          <a:ln>
            <a:solidFill>
              <a:srgbClr val="EB000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/>
          <p:cNvSpPr txBox="1"/>
          <p:nvPr/>
        </p:nvSpPr>
        <p:spPr>
          <a:xfrm>
            <a:off x="5773659" y="2386571"/>
            <a:ext cx="2974805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GB" sz="1200" dirty="0">
                <a:solidFill>
                  <a:srgbClr val="008000"/>
                </a:solidFill>
                <a:latin typeface="Helvetica Light" charset="0"/>
                <a:ea typeface="Helvetica Light" charset="0"/>
                <a:cs typeface="Helvetica Light" charset="0"/>
              </a:rPr>
              <a:t>“Cross section” given by Nature</a:t>
            </a:r>
          </a:p>
          <a:p>
            <a:pPr>
              <a:spcBef>
                <a:spcPts val="600"/>
              </a:spcBef>
            </a:pPr>
            <a:r>
              <a:rPr lang="en-GB" sz="1200" dirty="0" smtClean="0">
                <a:solidFill>
                  <a:srgbClr val="18579B"/>
                </a:solidFill>
                <a:latin typeface="Helvetica Light" charset="0"/>
                <a:ea typeface="Helvetica Light" charset="0"/>
                <a:cs typeface="Helvetica Light" charset="0"/>
              </a:rPr>
              <a:t>“Efficiency” of detection optimised by experimentalist</a:t>
            </a:r>
            <a:endParaRPr lang="en-GB" sz="1200" dirty="0">
              <a:solidFill>
                <a:srgbClr val="18579B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>
              <a:spcBef>
                <a:spcPts val="600"/>
              </a:spcBef>
            </a:pPr>
            <a:r>
              <a:rPr lang="en-GB" sz="1200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Integrated luminosity delivered by LHC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/>
              <p:cNvSpPr txBox="1"/>
              <p:nvPr/>
            </p:nvSpPr>
            <p:spPr>
              <a:xfrm>
                <a:off x="1031416" y="2567158"/>
                <a:ext cx="4620704" cy="64581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sz="1600" b="0" i="1" smtClean="0">
                              <a:latin typeface="Cambria Math" charset="0"/>
                              <a:ea typeface="Arial" charset="0"/>
                              <a:cs typeface="Arial" charset="0"/>
                            </a:rPr>
                          </m:ctrlPr>
                        </m:sSubSupPr>
                        <m:e>
                          <m:r>
                            <a:rPr lang="en-US" sz="1600" b="0" i="1" smtClean="0">
                              <a:latin typeface="Cambria Math" charset="0"/>
                              <a:ea typeface="Arial" charset="0"/>
                              <a:cs typeface="Arial" charset="0"/>
                            </a:rPr>
                            <m:t>𝑁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1600" b="0" i="0" smtClean="0">
                              <a:latin typeface="Cambria Math" charset="0"/>
                              <a:ea typeface="Arial" charset="0"/>
                              <a:cs typeface="Arial" charset="0"/>
                            </a:rPr>
                            <m:t>events</m:t>
                          </m:r>
                        </m:sub>
                        <m:sup>
                          <m:r>
                            <m:rPr>
                              <m:sty m:val="p"/>
                            </m:rPr>
                            <a:rPr lang="en-US" sz="1600" b="0" i="0" smtClean="0">
                              <a:latin typeface="Cambria Math" charset="0"/>
                              <a:ea typeface="Arial" charset="0"/>
                              <a:cs typeface="Arial" charset="0"/>
                            </a:rPr>
                            <m:t>obs</m:t>
                          </m:r>
                        </m:sup>
                      </m:sSubSup>
                      <m:r>
                        <a:rPr lang="en-US" sz="1600" b="0" i="0" smtClean="0">
                          <a:latin typeface="Cambria Math" charset="0"/>
                          <a:ea typeface="Arial" charset="0"/>
                          <a:cs typeface="Arial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sz="1600" b="0" i="0" smtClean="0">
                          <a:solidFill>
                            <a:srgbClr val="00B050"/>
                          </a:solidFill>
                          <a:latin typeface="Cambria Math" charset="0"/>
                          <a:ea typeface="Arial" charset="0"/>
                          <a:cs typeface="Arial" charset="0"/>
                        </a:rPr>
                        <m:t>cross</m:t>
                      </m:r>
                      <m:r>
                        <a:rPr lang="en-US" sz="1600" b="0" i="0" smtClean="0">
                          <a:solidFill>
                            <a:srgbClr val="00B050"/>
                          </a:solidFill>
                          <a:latin typeface="Cambria Math" charset="0"/>
                          <a:ea typeface="Arial" charset="0"/>
                          <a:cs typeface="Arial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1600" b="0" i="0" smtClean="0">
                          <a:solidFill>
                            <a:srgbClr val="00B050"/>
                          </a:solidFill>
                          <a:latin typeface="Cambria Math" charset="0"/>
                          <a:ea typeface="Arial" charset="0"/>
                          <a:cs typeface="Arial" charset="0"/>
                        </a:rPr>
                        <m:t>section</m:t>
                      </m:r>
                      <m:r>
                        <a:rPr lang="en-US" sz="1600" b="0" i="0" smtClean="0">
                          <a:solidFill>
                            <a:srgbClr val="00B050"/>
                          </a:solidFill>
                          <a:latin typeface="Cambria Math" charset="0"/>
                          <a:ea typeface="Arial" charset="0"/>
                          <a:cs typeface="Arial" charset="0"/>
                        </a:rPr>
                        <m:t> </m:t>
                      </m:r>
                      <m:r>
                        <a:rPr lang="en-US" sz="1600" b="0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× </m:t>
                      </m:r>
                      <m:r>
                        <m:rPr>
                          <m:sty m:val="p"/>
                        </m:rPr>
                        <a:rPr lang="en-US" sz="1600" b="0" i="0" smtClean="0">
                          <a:solidFill>
                            <a:srgbClr val="003BB8"/>
                          </a:solidFill>
                          <a:latin typeface="Cambria Math" charset="0"/>
                          <a:ea typeface="Cambria Math" charset="0"/>
                          <a:cs typeface="Cambria Math" charset="0"/>
                        </a:rPr>
                        <m:t>efficiency</m:t>
                      </m:r>
                      <m:r>
                        <a:rPr lang="en-US" sz="1600" b="0" i="1" smtClean="0">
                          <a:solidFill>
                            <a:srgbClr val="003BB8"/>
                          </a:solidFill>
                          <a:latin typeface="Cambria Math" charset="0"/>
                          <a:ea typeface="Cambria Math" charset="0"/>
                          <a:cs typeface="Cambria Math" charset="0"/>
                        </a:rPr>
                        <m:t> </m:t>
                      </m:r>
                      <m:r>
                        <a:rPr lang="en-US" sz="1600" b="0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× 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US" sz="1600" b="0" i="1" smtClean="0">
                              <a:solidFill>
                                <a:srgbClr val="D80017"/>
                              </a:solidFill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</m:ctrlPr>
                        </m:naryPr>
                        <m:sub/>
                        <m:sup/>
                        <m:e>
                          <m:r>
                            <a:rPr lang="en-US" sz="1600" b="0" i="1" smtClean="0">
                              <a:solidFill>
                                <a:srgbClr val="D80017"/>
                              </a:solidFill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𝐿</m:t>
                          </m:r>
                          <m:r>
                            <a:rPr lang="en-US" sz="1600" b="0" i="1" smtClean="0">
                              <a:solidFill>
                                <a:srgbClr val="D80017"/>
                              </a:solidFill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∙</m:t>
                          </m:r>
                          <m:r>
                            <a:rPr lang="en-US" sz="1600" b="0" i="1" smtClean="0">
                              <a:solidFill>
                                <a:srgbClr val="D80017"/>
                              </a:solidFill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US" sz="1600" dirty="0" smtClean="0">
                  <a:solidFill>
                    <a:srgbClr val="D80017"/>
                  </a:solidFill>
                  <a:ea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8" name="TextBox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1416" y="2567158"/>
                <a:ext cx="4620704" cy="645818"/>
              </a:xfrm>
              <a:prstGeom prst="rect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83452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Box 15"/>
          <p:cNvSpPr txBox="1"/>
          <p:nvPr/>
        </p:nvSpPr>
        <p:spPr>
          <a:xfrm>
            <a:off x="3515030" y="6191726"/>
            <a:ext cx="124264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i="1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CMS very similar</a:t>
            </a:r>
            <a:endParaRPr lang="en-GB" sz="400" i="1" dirty="0" smtClean="0">
              <a:solidFill>
                <a:srgbClr val="D80017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20</a:t>
            </a:fld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8726" y="2369187"/>
            <a:ext cx="3909718" cy="3822539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871346" y="171797"/>
            <a:ext cx="380511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dirty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High luminosity comes at </a:t>
            </a:r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price </a:t>
            </a:r>
            <a:r>
              <a:rPr lang="en-US" sz="2800" dirty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of pileup interactions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004048" y="2708920"/>
            <a:ext cx="186942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 smtClean="0">
                <a:latin typeface="Helvetica Light" charset="0"/>
                <a:ea typeface="Helvetica Light" charset="0"/>
                <a:cs typeface="Helvetica Light" charset="0"/>
              </a:rPr>
              <a:t>Pileup interactions</a:t>
            </a:r>
            <a:endParaRPr lang="en-GB" sz="7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067265" y="3200916"/>
            <a:ext cx="3825215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Average of 21 (peak: 40) interactions per </a:t>
            </a:r>
            <a:r>
              <a:rPr lang="en-GB" sz="1400" dirty="0">
                <a:latin typeface="Helvetica Light" charset="0"/>
                <a:ea typeface="Helvetica Light" charset="0"/>
                <a:cs typeface="Helvetica Light" charset="0"/>
              </a:rPr>
              <a:t>crossing in </a:t>
            </a: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2012. Similar in 2016.                  LHC design value:</a:t>
            </a:r>
          </a:p>
          <a:p>
            <a:pPr marL="0" lvl="1">
              <a:spcBef>
                <a:spcPts val="1200"/>
              </a:spcBef>
            </a:pP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	</a:t>
            </a:r>
            <a:endParaRPr lang="en-GB" sz="1400" dirty="0"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endParaRPr lang="en-GB" sz="1400" dirty="0"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Most analyses quite insensitive to pileup at this rate, several mitigation methods used</a:t>
            </a: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However: higher trigger thresholds             </a:t>
            </a:r>
            <a:r>
              <a:rPr lang="en-GB" sz="1400" dirty="0" smtClean="0"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 low-</a:t>
            </a:r>
            <a:r>
              <a:rPr lang="en-GB" sz="1400" i="1" dirty="0" err="1" smtClean="0">
                <a:latin typeface="Helvetica Light" charset="0"/>
                <a:ea typeface="Helvetica Light" charset="0"/>
                <a:cs typeface="Helvetica Light" charset="0"/>
              </a:rPr>
              <a:t>p</a:t>
            </a:r>
            <a:r>
              <a:rPr lang="en-GB" sz="1400" i="1" baseline="-25000" dirty="0" err="1" smtClean="0"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 physics suffers</a:t>
            </a:r>
            <a:endParaRPr lang="en-GB" sz="14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/>
              <p:cNvSpPr txBox="1"/>
              <p:nvPr/>
            </p:nvSpPr>
            <p:spPr>
              <a:xfrm>
                <a:off x="5364088" y="4005064"/>
                <a:ext cx="3521584" cy="469552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400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𝜇</m:t>
                      </m:r>
                      <m:r>
                        <a:rPr lang="en-US" sz="1400" b="0" i="1" smtClean="0">
                          <a:latin typeface="Cambria Math" charset="0"/>
                          <a:ea typeface="Arial" charset="0"/>
                          <a:cs typeface="Arial" charset="0"/>
                        </a:rPr>
                        <m:t>=</m:t>
                      </m:r>
                      <m:f>
                        <m:fPr>
                          <m:ctrlPr>
                            <a:rPr lang="is-IS" sz="1400" i="1">
                              <a:latin typeface="Cambria Math" charset="0"/>
                              <a:ea typeface="Arial" charset="0"/>
                              <a:cs typeface="Arial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1400" i="1" smtClean="0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</m:ctrlPr>
                            </m:sSubPr>
                            <m:e>
                              <m:r>
                                <a:rPr lang="en-US" sz="140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𝜎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1400" b="0" i="0" smtClean="0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  <m:t>inel</m:t>
                              </m:r>
                            </m:sub>
                          </m:sSub>
                          <m:r>
                            <a:rPr lang="en-US" sz="1400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∙</m:t>
                          </m:r>
                          <m:r>
                            <a:rPr lang="en-US" sz="1400" b="0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𝐿</m:t>
                          </m:r>
                        </m:num>
                        <m:den>
                          <m:sSub>
                            <m:sSubPr>
                              <m:ctrlPr>
                                <a:rPr lang="en-US" sz="1400" i="1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</m:ctrlPr>
                            </m:sSubPr>
                            <m:e>
                              <m:r>
                                <a:rPr lang="en-US" sz="1400" i="1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1400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  <m:t>rev</m:t>
                              </m:r>
                            </m:sub>
                          </m:sSub>
                          <m:r>
                            <a:rPr lang="en-US" sz="1400" i="1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∙</m:t>
                          </m:r>
                          <m:sSub>
                            <m:sSubPr>
                              <m:ctrlPr>
                                <a:rPr lang="en-US" sz="1400" i="1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</m:ctrlPr>
                            </m:sSubPr>
                            <m:e>
                              <m:r>
                                <a:rPr lang="en-US" sz="1400" i="1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1400">
                                  <a:latin typeface="Cambria Math" charset="0"/>
                                  <a:ea typeface="Arial" charset="0"/>
                                  <a:cs typeface="Arial" charset="0"/>
                                </a:rPr>
                                <m:t>bunch</m:t>
                              </m:r>
                            </m:sub>
                          </m:sSub>
                        </m:den>
                      </m:f>
                      <m:r>
                        <a:rPr lang="en-US" sz="1400" b="0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≈</m:t>
                      </m:r>
                      <m:f>
                        <m:fPr>
                          <m:ctrlPr>
                            <a:rPr lang="is-IS" sz="1400" i="1">
                              <a:latin typeface="Cambria Math" charset="0"/>
                              <a:ea typeface="Arial" charset="0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en-US" sz="1400" b="0" i="1" smtClean="0">
                              <a:latin typeface="Cambria Math" charset="0"/>
                              <a:ea typeface="Arial" charset="0"/>
                              <a:cs typeface="Arial" charset="0"/>
                            </a:rPr>
                            <m:t>80 </m:t>
                          </m:r>
                          <m:r>
                            <m:rPr>
                              <m:sty m:val="p"/>
                            </m:rPr>
                            <a:rPr lang="en-US" sz="1400" b="0" i="0" smtClean="0">
                              <a:latin typeface="Cambria Math" charset="0"/>
                              <a:ea typeface="Arial" charset="0"/>
                              <a:cs typeface="Arial" charset="0"/>
                            </a:rPr>
                            <m:t>mb</m:t>
                          </m:r>
                          <m:r>
                            <a:rPr lang="en-US" sz="1400" i="1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∙</m:t>
                          </m:r>
                          <m:r>
                            <a:rPr lang="en-US" sz="1400" b="0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10 </m:t>
                          </m:r>
                          <m:sSup>
                            <m:sSupPr>
                              <m:ctrlPr>
                                <a:rPr lang="en-US" sz="14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US" sz="140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nb</m:t>
                              </m:r>
                            </m:e>
                            <m:sup>
                              <m:r>
                                <a:rPr lang="en-US" sz="14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−1</m:t>
                              </m:r>
                            </m:sup>
                          </m:sSup>
                          <m:sSup>
                            <m:sSupPr>
                              <m:ctrlPr>
                                <a:rPr lang="en-US" sz="14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US" sz="1400" b="0" i="0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s</m:t>
                              </m:r>
                            </m:e>
                            <m:sup>
                              <m:r>
                                <a:rPr lang="en-US" sz="14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−1</m:t>
                              </m:r>
                            </m:sup>
                          </m:sSup>
                        </m:num>
                        <m:den>
                          <m:r>
                            <a:rPr lang="en-US" sz="1400" b="0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11245 </m:t>
                          </m:r>
                          <m:sSup>
                            <m:sSupPr>
                              <m:ctrlPr>
                                <a:rPr lang="en-US" sz="1400" i="1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US" sz="140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s</m:t>
                              </m:r>
                            </m:e>
                            <m:sup>
                              <m:r>
                                <a:rPr lang="en-US" sz="1400" i="1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−1</m:t>
                              </m:r>
                            </m:sup>
                          </m:sSup>
                          <m:r>
                            <a:rPr lang="en-US" sz="1400" i="1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∙</m:t>
                          </m:r>
                          <m:r>
                            <a:rPr lang="en-US" sz="1400" b="0" i="1" smtClean="0">
                              <a:latin typeface="Cambria Math" charset="0"/>
                              <a:ea typeface="Arial" charset="0"/>
                              <a:cs typeface="Arial" charset="0"/>
                            </a:rPr>
                            <m:t>2808</m:t>
                          </m:r>
                        </m:den>
                      </m:f>
                      <m:r>
                        <a:rPr lang="en-US" sz="1400" b="0" i="1" smtClean="0">
                          <a:latin typeface="Cambria Math" charset="0"/>
                          <a:ea typeface="Arial" charset="0"/>
                          <a:cs typeface="Arial" charset="0"/>
                        </a:rPr>
                        <m:t>=25</m:t>
                      </m:r>
                    </m:oMath>
                  </m:oMathPara>
                </a14:m>
                <a:endParaRPr lang="en-US" sz="1400" dirty="0" smtClean="0">
                  <a:ea typeface="Arial" charset="0"/>
                  <a:cs typeface="Arial" charset="0"/>
                </a:endParaRPr>
              </a:p>
            </p:txBody>
          </p:sp>
        </mc:Choice>
        <mc:Fallback>
          <p:sp>
            <p:nvSpPr>
              <p:cNvPr id="10" name="TextBox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4005064"/>
                <a:ext cx="3521584" cy="469552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79162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 Box 25"/>
          <p:cNvSpPr txBox="1">
            <a:spLocks noChangeArrowheads="1"/>
          </p:cNvSpPr>
          <p:nvPr/>
        </p:nvSpPr>
        <p:spPr bwMode="auto">
          <a:xfrm>
            <a:off x="257174" y="1916832"/>
            <a:ext cx="8505826" cy="63402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10000"/>
              </a:lnSpc>
              <a:spcBef>
                <a:spcPct val="50000"/>
              </a:spcBef>
              <a:buFont typeface="Arial"/>
              <a:buChar char="•"/>
            </a:pPr>
            <a:r>
              <a:rPr lang="en-GB" sz="16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For proton–proton collisions, cross section is </a:t>
            </a:r>
            <a:r>
              <a:rPr lang="en-GB" sz="1600" b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convolution of Parton Density Functions (PDF) with parton scattering Matrix Element</a:t>
            </a:r>
          </a:p>
        </p:txBody>
      </p:sp>
      <p:cxnSp>
        <p:nvCxnSpPr>
          <p:cNvPr id="66" name="Curved Connector 65"/>
          <p:cNvCxnSpPr/>
          <p:nvPr/>
        </p:nvCxnSpPr>
        <p:spPr>
          <a:xfrm>
            <a:off x="3221100" y="3042955"/>
            <a:ext cx="817498" cy="170021"/>
          </a:xfrm>
          <a:prstGeom prst="curvedConnector2">
            <a:avLst/>
          </a:prstGeom>
          <a:ln w="635" cap="flat" cmpd="sng" algn="ctr">
            <a:solidFill>
              <a:srgbClr val="D00209"/>
            </a:solidFill>
            <a:prstDash val="sysDash"/>
            <a:round/>
            <a:headEnd type="none" w="med" len="med"/>
            <a:tailEnd type="triangl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7" name="Picture 6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33800" y="2937699"/>
            <a:ext cx="2003469" cy="2003469"/>
          </a:xfrm>
          <a:prstGeom prst="rect">
            <a:avLst/>
          </a:prstGeom>
        </p:spPr>
      </p:pic>
      <p:cxnSp>
        <p:nvCxnSpPr>
          <p:cNvPr id="69" name="Straight Connector 68"/>
          <p:cNvCxnSpPr/>
          <p:nvPr/>
        </p:nvCxnSpPr>
        <p:spPr>
          <a:xfrm rot="5400000" flipH="1" flipV="1">
            <a:off x="4062343" y="3369560"/>
            <a:ext cx="1292450" cy="1143001"/>
          </a:xfrm>
          <a:prstGeom prst="line">
            <a:avLst/>
          </a:prstGeom>
          <a:ln>
            <a:solidFill>
              <a:srgbClr val="D0020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4" name="Group 72"/>
          <p:cNvGrpSpPr/>
          <p:nvPr/>
        </p:nvGrpSpPr>
        <p:grpSpPr>
          <a:xfrm>
            <a:off x="5556699" y="3221585"/>
            <a:ext cx="2009370" cy="1510468"/>
            <a:chOff x="5556699" y="2395217"/>
            <a:chExt cx="2009370" cy="1510468"/>
          </a:xfrm>
        </p:grpSpPr>
        <p:pic>
          <p:nvPicPr>
            <p:cNvPr id="68" name="Picture 6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995296" y="2395217"/>
              <a:ext cx="1570773" cy="1510468"/>
            </a:xfrm>
            <a:prstGeom prst="rect">
              <a:avLst/>
            </a:prstGeom>
          </p:spPr>
        </p:pic>
        <p:sp>
          <p:nvSpPr>
            <p:cNvPr id="70" name="Right Arrow 69"/>
            <p:cNvSpPr/>
            <p:nvPr/>
          </p:nvSpPr>
          <p:spPr>
            <a:xfrm>
              <a:off x="5556699" y="2980701"/>
              <a:ext cx="377421" cy="261150"/>
            </a:xfrm>
            <a:prstGeom prst="rightArrow">
              <a:avLst/>
            </a:prstGeom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black"/>
                </a:solidFill>
              </a:endParaRPr>
            </a:p>
          </p:txBody>
        </p:sp>
      </p:grpSp>
      <p:cxnSp>
        <p:nvCxnSpPr>
          <p:cNvPr id="71" name="Straight Connector 70"/>
          <p:cNvCxnSpPr/>
          <p:nvPr/>
        </p:nvCxnSpPr>
        <p:spPr>
          <a:xfrm rot="16200000" flipV="1">
            <a:off x="4062343" y="3369560"/>
            <a:ext cx="1292450" cy="1143001"/>
          </a:xfrm>
          <a:prstGeom prst="line">
            <a:avLst/>
          </a:prstGeom>
          <a:ln>
            <a:solidFill>
              <a:srgbClr val="D0020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838200" y="2780928"/>
            <a:ext cx="2286000" cy="900246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GB" sz="1400" dirty="0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Parton distribution functions</a:t>
            </a:r>
          </a:p>
          <a:p>
            <a:pPr>
              <a:spcBef>
                <a:spcPts val="300"/>
              </a:spcBef>
            </a:pPr>
            <a:r>
              <a:rPr lang="en-GB" sz="1200" dirty="0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Representing structure of proton, extracted using experimental data and QCD properties</a:t>
            </a:r>
            <a:endParaRPr lang="en-GB" sz="1100" dirty="0">
              <a:solidFill>
                <a:srgbClr val="BC010C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21</a:t>
            </a:fld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871346" y="398377"/>
            <a:ext cx="38051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Proton–Proton Collisions</a:t>
            </a:r>
          </a:p>
        </p:txBody>
      </p:sp>
    </p:spTree>
    <p:extLst>
      <p:ext uri="{BB962C8B-B14F-4D97-AF65-F5344CB8AC3E}">
        <p14:creationId xmlns:p14="http://schemas.microsoft.com/office/powerpoint/2010/main" val="1754128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alphaModFix/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 Box 25"/>
          <p:cNvSpPr txBox="1">
            <a:spLocks noChangeArrowheads="1"/>
          </p:cNvSpPr>
          <p:nvPr/>
        </p:nvSpPr>
        <p:spPr bwMode="auto">
          <a:xfrm>
            <a:off x="257174" y="1916832"/>
            <a:ext cx="8505826" cy="63402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10000"/>
              </a:lnSpc>
              <a:spcBef>
                <a:spcPct val="50000"/>
              </a:spcBef>
              <a:buFont typeface="Arial"/>
              <a:buChar char="•"/>
            </a:pPr>
            <a:r>
              <a:rPr lang="en-GB" sz="16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For proton–proton collisions, cross section is </a:t>
            </a:r>
            <a:r>
              <a:rPr lang="en-GB" sz="1600" b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convolution of Parton Density Functions (PDF) with parton scattering Matrix Element</a:t>
            </a:r>
          </a:p>
        </p:txBody>
      </p:sp>
      <p:cxnSp>
        <p:nvCxnSpPr>
          <p:cNvPr id="66" name="Curved Connector 65"/>
          <p:cNvCxnSpPr/>
          <p:nvPr/>
        </p:nvCxnSpPr>
        <p:spPr>
          <a:xfrm>
            <a:off x="3221100" y="3042955"/>
            <a:ext cx="817498" cy="170021"/>
          </a:xfrm>
          <a:prstGeom prst="curvedConnector2">
            <a:avLst/>
          </a:prstGeom>
          <a:ln w="635" cap="flat" cmpd="sng" algn="ctr">
            <a:solidFill>
              <a:srgbClr val="D00209"/>
            </a:solidFill>
            <a:prstDash val="sysDash"/>
            <a:round/>
            <a:headEnd type="none" w="med" len="med"/>
            <a:tailEnd type="triangl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838200" y="2780928"/>
            <a:ext cx="2286000" cy="900246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GB" sz="1400" dirty="0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Parton distribution functions</a:t>
            </a:r>
          </a:p>
          <a:p>
            <a:pPr>
              <a:spcBef>
                <a:spcPts val="300"/>
              </a:spcBef>
            </a:pPr>
            <a:r>
              <a:rPr lang="en-GB" sz="1200" dirty="0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Representing structure of proton, extracted using experimental data and QCD properties</a:t>
            </a:r>
            <a:endParaRPr lang="en-GB" sz="1100" dirty="0">
              <a:solidFill>
                <a:srgbClr val="BC010C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22</a:t>
            </a:fld>
            <a:endParaRPr lang="en-GB" dirty="0"/>
          </a:p>
        </p:txBody>
      </p:sp>
      <p:grpSp>
        <p:nvGrpSpPr>
          <p:cNvPr id="16" name="Group 110"/>
          <p:cNvGrpSpPr/>
          <p:nvPr/>
        </p:nvGrpSpPr>
        <p:grpSpPr>
          <a:xfrm>
            <a:off x="4603564" y="2789093"/>
            <a:ext cx="4235636" cy="1070479"/>
            <a:chOff x="4603564" y="3850957"/>
            <a:chExt cx="4235636" cy="1070479"/>
          </a:xfrm>
        </p:grpSpPr>
        <p:sp>
          <p:nvSpPr>
            <p:cNvPr id="17" name="TextBox 16"/>
            <p:cNvSpPr txBox="1"/>
            <p:nvPr/>
          </p:nvSpPr>
          <p:spPr>
            <a:xfrm>
              <a:off x="5943600" y="3850957"/>
              <a:ext cx="2895600" cy="7155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 smtClean="0">
                  <a:solidFill>
                    <a:srgbClr val="A47501"/>
                  </a:solidFill>
                  <a:latin typeface="Helvetica Light" charset="0"/>
                  <a:ea typeface="Helvetica Light" charset="0"/>
                  <a:cs typeface="Helvetica Light" charset="0"/>
                </a:rPr>
                <a:t>Hard scatter </a:t>
              </a:r>
              <a:r>
                <a:rPr lang="en-GB" sz="1400" dirty="0" err="1" smtClean="0">
                  <a:solidFill>
                    <a:srgbClr val="A47501"/>
                  </a:solidFill>
                  <a:latin typeface="Helvetica Light" charset="0"/>
                  <a:ea typeface="Helvetica Light" charset="0"/>
                  <a:cs typeface="Helvetica Light" charset="0"/>
                </a:rPr>
                <a:t>parton</a:t>
              </a:r>
              <a:r>
                <a:rPr lang="en-GB" sz="1400" dirty="0" smtClean="0">
                  <a:solidFill>
                    <a:srgbClr val="A47501"/>
                  </a:solidFill>
                  <a:latin typeface="Helvetica Light" charset="0"/>
                  <a:ea typeface="Helvetica Light" charset="0"/>
                  <a:cs typeface="Helvetica Light" charset="0"/>
                </a:rPr>
                <a:t> cross section </a:t>
              </a:r>
            </a:p>
            <a:p>
              <a:pPr>
                <a:spcBef>
                  <a:spcPts val="300"/>
                </a:spcBef>
              </a:pPr>
              <a:r>
                <a:rPr lang="en-GB" sz="1200" dirty="0" smtClean="0">
                  <a:solidFill>
                    <a:srgbClr val="A47501"/>
                  </a:solidFill>
                  <a:latin typeface="Helvetica Light" charset="0"/>
                  <a:ea typeface="Helvetica Light" charset="0"/>
                  <a:cs typeface="Helvetica Light" charset="0"/>
                </a:rPr>
                <a:t>Higher order </a:t>
              </a:r>
              <a:r>
                <a:rPr lang="en-GB" sz="1200" dirty="0" err="1" smtClean="0">
                  <a:solidFill>
                    <a:srgbClr val="A47501"/>
                  </a:solidFill>
                  <a:latin typeface="Helvetica Light" charset="0"/>
                  <a:ea typeface="Helvetica Light" charset="0"/>
                  <a:cs typeface="Helvetica Light" charset="0"/>
                </a:rPr>
                <a:t>pQCD</a:t>
              </a:r>
              <a:r>
                <a:rPr lang="en-GB" sz="1200" dirty="0" smtClean="0">
                  <a:solidFill>
                    <a:srgbClr val="A47501"/>
                  </a:solidFill>
                  <a:latin typeface="Helvetica Light" charset="0"/>
                  <a:ea typeface="Helvetica Light" charset="0"/>
                  <a:cs typeface="Helvetica Light" charset="0"/>
                </a:rPr>
                <a:t> correction; accompanying radiation, jets, …</a:t>
              </a:r>
              <a:endParaRPr lang="en-GB" sz="1200" dirty="0">
                <a:solidFill>
                  <a:srgbClr val="A47501"/>
                </a:solidFill>
                <a:latin typeface="Helvetica Light" charset="0"/>
                <a:ea typeface="Helvetica Light" charset="0"/>
                <a:cs typeface="Helvetica Light" charset="0"/>
              </a:endParaRPr>
            </a:p>
          </p:txBody>
        </p:sp>
        <p:cxnSp>
          <p:nvCxnSpPr>
            <p:cNvPr id="18" name="Curved Connector 65"/>
            <p:cNvCxnSpPr/>
            <p:nvPr/>
          </p:nvCxnSpPr>
          <p:spPr>
            <a:xfrm rot="10800000" flipV="1">
              <a:off x="4603564" y="4208747"/>
              <a:ext cx="1340037" cy="712689"/>
            </a:xfrm>
            <a:prstGeom prst="curvedConnector2">
              <a:avLst/>
            </a:prstGeom>
            <a:ln w="635" cap="flat" cmpd="sng" algn="ctr">
              <a:solidFill>
                <a:srgbClr val="A47501"/>
              </a:solidFill>
              <a:prstDash val="sysDash"/>
              <a:round/>
              <a:headEnd type="none" w="med" len="med"/>
              <a:tailEnd type="triangle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59"/>
          <p:cNvGrpSpPr/>
          <p:nvPr/>
        </p:nvGrpSpPr>
        <p:grpSpPr>
          <a:xfrm>
            <a:off x="3135808" y="3205336"/>
            <a:ext cx="5805566" cy="1447800"/>
            <a:chOff x="3135808" y="2397443"/>
            <a:chExt cx="5805566" cy="1447800"/>
          </a:xfrm>
        </p:grpSpPr>
        <p:sp>
          <p:nvSpPr>
            <p:cNvPr id="20" name="TextBox 19"/>
            <p:cNvSpPr txBox="1"/>
            <p:nvPr/>
          </p:nvSpPr>
          <p:spPr>
            <a:xfrm>
              <a:off x="3135808" y="2397443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800" dirty="0" err="1" smtClean="0">
                  <a:solidFill>
                    <a:prstClr val="black"/>
                  </a:solidFill>
                  <a:latin typeface="Helvetica Light" charset="0"/>
                  <a:ea typeface="Helvetica Light" charset="0"/>
                  <a:cs typeface="Helvetica Light" charset="0"/>
                </a:rPr>
                <a:t>p</a:t>
              </a:r>
              <a:endParaRPr lang="en-GB" sz="18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endParaRPr>
            </a:p>
          </p:txBody>
        </p:sp>
        <p:grpSp>
          <p:nvGrpSpPr>
            <p:cNvPr id="21" name="Group 109"/>
            <p:cNvGrpSpPr/>
            <p:nvPr/>
          </p:nvGrpSpPr>
          <p:grpSpPr>
            <a:xfrm>
              <a:off x="3135808" y="2473643"/>
              <a:ext cx="5805566" cy="1371600"/>
              <a:chOff x="3135808" y="4343400"/>
              <a:chExt cx="5805566" cy="1371600"/>
            </a:xfrm>
          </p:grpSpPr>
          <p:cxnSp>
            <p:nvCxnSpPr>
              <p:cNvPr id="22" name="Straight Connector 21"/>
              <p:cNvCxnSpPr/>
              <p:nvPr/>
            </p:nvCxnSpPr>
            <p:spPr>
              <a:xfrm>
                <a:off x="3429000" y="4495800"/>
                <a:ext cx="457200" cy="1588"/>
              </a:xfrm>
              <a:prstGeom prst="line">
                <a:avLst/>
              </a:prstGeom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Oval 22"/>
              <p:cNvSpPr/>
              <p:nvPr/>
            </p:nvSpPr>
            <p:spPr>
              <a:xfrm>
                <a:off x="3886200" y="4343400"/>
                <a:ext cx="304800" cy="304800"/>
              </a:xfrm>
              <a:prstGeom prst="ellipse">
                <a:avLst/>
              </a:prstGeom>
              <a:solidFill>
                <a:srgbClr val="D00209">
                  <a:alpha val="82000"/>
                </a:srgbClr>
              </a:solidFill>
              <a:ln>
                <a:noFill/>
              </a:ln>
              <a:effectLst>
                <a:outerShdw blurRad="50800" dist="38100" dir="2700000">
                  <a:srgbClr val="000000">
                    <a:alpha val="43000"/>
                  </a:srgb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prstClr val="white"/>
                  </a:solidFill>
                  <a:latin typeface="Helvetica Light" charset="0"/>
                  <a:ea typeface="Helvetica Light" charset="0"/>
                  <a:cs typeface="Helvetica Light" charset="0"/>
                </a:endParaRPr>
              </a:p>
            </p:txBody>
          </p:sp>
          <p:cxnSp>
            <p:nvCxnSpPr>
              <p:cNvPr id="24" name="Straight Connector 23"/>
              <p:cNvCxnSpPr/>
              <p:nvPr/>
            </p:nvCxnSpPr>
            <p:spPr>
              <a:xfrm>
                <a:off x="3429000" y="5562600"/>
                <a:ext cx="457200" cy="1588"/>
              </a:xfrm>
              <a:prstGeom prst="line">
                <a:avLst/>
              </a:prstGeom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" name="Oval 24"/>
              <p:cNvSpPr/>
              <p:nvPr/>
            </p:nvSpPr>
            <p:spPr>
              <a:xfrm>
                <a:off x="3886200" y="5410200"/>
                <a:ext cx="304800" cy="304800"/>
              </a:xfrm>
              <a:prstGeom prst="ellipse">
                <a:avLst/>
              </a:prstGeom>
              <a:solidFill>
                <a:srgbClr val="D00209">
                  <a:alpha val="82000"/>
                </a:srgbClr>
              </a:solidFill>
              <a:ln>
                <a:noFill/>
              </a:ln>
              <a:effectLst>
                <a:outerShdw blurRad="50800" dist="38100" dir="2700000">
                  <a:srgbClr val="000000">
                    <a:alpha val="43000"/>
                  </a:srgb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prstClr val="white"/>
                  </a:solidFill>
                  <a:latin typeface="Helvetica Light" charset="0"/>
                  <a:ea typeface="Helvetica Light" charset="0"/>
                  <a:cs typeface="Helvetica Light" charset="0"/>
                </a:endParaRPr>
              </a:p>
            </p:txBody>
          </p:sp>
          <p:cxnSp>
            <p:nvCxnSpPr>
              <p:cNvPr id="26" name="Straight Connector 25"/>
              <p:cNvCxnSpPr/>
              <p:nvPr/>
            </p:nvCxnSpPr>
            <p:spPr>
              <a:xfrm>
                <a:off x="4191000" y="5564188"/>
                <a:ext cx="457200" cy="1588"/>
              </a:xfrm>
              <a:prstGeom prst="line">
                <a:avLst/>
              </a:prstGeom>
              <a:ln>
                <a:solidFill>
                  <a:srgbClr val="00800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/>
              <p:cNvCxnSpPr/>
              <p:nvPr/>
            </p:nvCxnSpPr>
            <p:spPr>
              <a:xfrm flipV="1">
                <a:off x="4191000" y="5490633"/>
                <a:ext cx="455083" cy="71967"/>
              </a:xfrm>
              <a:prstGeom prst="line">
                <a:avLst/>
              </a:prstGeom>
              <a:ln>
                <a:solidFill>
                  <a:srgbClr val="00800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/>
            </p:nvCxnSpPr>
            <p:spPr>
              <a:xfrm>
                <a:off x="4191000" y="5566833"/>
                <a:ext cx="455083" cy="71967"/>
              </a:xfrm>
              <a:prstGeom prst="line">
                <a:avLst/>
              </a:prstGeom>
              <a:ln>
                <a:solidFill>
                  <a:srgbClr val="00800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/>
              <p:cNvCxnSpPr/>
              <p:nvPr/>
            </p:nvCxnSpPr>
            <p:spPr>
              <a:xfrm>
                <a:off x="4191000" y="4493155"/>
                <a:ext cx="457200" cy="1588"/>
              </a:xfrm>
              <a:prstGeom prst="line">
                <a:avLst/>
              </a:prstGeom>
              <a:ln>
                <a:solidFill>
                  <a:srgbClr val="00800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 flipV="1">
                <a:off x="4191000" y="4419600"/>
                <a:ext cx="455083" cy="71967"/>
              </a:xfrm>
              <a:prstGeom prst="line">
                <a:avLst/>
              </a:prstGeom>
              <a:ln>
                <a:solidFill>
                  <a:srgbClr val="00800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/>
              <p:cNvCxnSpPr/>
              <p:nvPr/>
            </p:nvCxnSpPr>
            <p:spPr>
              <a:xfrm>
                <a:off x="4191000" y="4495800"/>
                <a:ext cx="455083" cy="71967"/>
              </a:xfrm>
              <a:prstGeom prst="line">
                <a:avLst/>
              </a:prstGeom>
              <a:ln>
                <a:solidFill>
                  <a:srgbClr val="00800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/>
              <p:cNvCxnSpPr/>
              <p:nvPr/>
            </p:nvCxnSpPr>
            <p:spPr>
              <a:xfrm rot="5400000" flipH="1" flipV="1">
                <a:off x="4152900" y="5219700"/>
                <a:ext cx="381000" cy="304800"/>
              </a:xfrm>
              <a:prstGeom prst="line">
                <a:avLst/>
              </a:prstGeom>
              <a:ln>
                <a:solidFill>
                  <a:srgbClr val="D00209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/>
              <p:cNvCxnSpPr/>
              <p:nvPr/>
            </p:nvCxnSpPr>
            <p:spPr>
              <a:xfrm rot="16200000" flipV="1">
                <a:off x="4152900" y="4533900"/>
                <a:ext cx="381000" cy="304800"/>
              </a:xfrm>
              <a:prstGeom prst="line">
                <a:avLst/>
              </a:prstGeom>
              <a:ln>
                <a:solidFill>
                  <a:srgbClr val="D00209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Oval 33"/>
              <p:cNvSpPr/>
              <p:nvPr/>
            </p:nvSpPr>
            <p:spPr>
              <a:xfrm>
                <a:off x="4343400" y="4876800"/>
                <a:ext cx="304800" cy="304800"/>
              </a:xfrm>
              <a:prstGeom prst="ellipse">
                <a:avLst/>
              </a:prstGeom>
              <a:ln/>
            </p:spPr>
            <p:style>
              <a:lnRef idx="1">
                <a:schemeClr val="accent3"/>
              </a:lnRef>
              <a:fillRef idx="3">
                <a:schemeClr val="accent3"/>
              </a:fillRef>
              <a:effectRef idx="2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prstClr val="white"/>
                  </a:solidFill>
                  <a:latin typeface="Helvetica Light" charset="0"/>
                  <a:ea typeface="Helvetica Light" charset="0"/>
                  <a:cs typeface="Helvetica Light" charset="0"/>
                </a:endParaRPr>
              </a:p>
            </p:txBody>
          </p:sp>
          <p:sp>
            <p:nvSpPr>
              <p:cNvPr id="35" name="TextBox 34"/>
              <p:cNvSpPr txBox="1"/>
              <p:nvPr/>
            </p:nvSpPr>
            <p:spPr>
              <a:xfrm>
                <a:off x="3135808" y="5334000"/>
                <a:ext cx="325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800" dirty="0" err="1" smtClean="0">
                    <a:solidFill>
                      <a:prstClr val="black"/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p</a:t>
                </a:r>
                <a:endParaRPr lang="en-GB" sz="1800" dirty="0">
                  <a:solidFill>
                    <a:prstClr val="black"/>
                  </a:solidFill>
                  <a:latin typeface="Helvetica Light" charset="0"/>
                  <a:ea typeface="Helvetica Light" charset="0"/>
                  <a:cs typeface="Helvetica Light" charset="0"/>
                </a:endParaRPr>
              </a:p>
            </p:txBody>
          </p:sp>
          <p:sp>
            <p:nvSpPr>
              <p:cNvPr id="36" name="TextBox 35"/>
              <p:cNvSpPr txBox="1"/>
              <p:nvPr/>
            </p:nvSpPr>
            <p:spPr>
              <a:xfrm>
                <a:off x="4724400" y="5407223"/>
                <a:ext cx="15568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 smtClean="0">
                    <a:solidFill>
                      <a:srgbClr val="008000"/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Underlying event</a:t>
                </a:r>
                <a:endParaRPr lang="en-GB" sz="1400" dirty="0">
                  <a:solidFill>
                    <a:srgbClr val="008000"/>
                  </a:solidFill>
                  <a:latin typeface="Helvetica Light" charset="0"/>
                  <a:ea typeface="Helvetica Light" charset="0"/>
                  <a:cs typeface="Helvetica Light" charset="0"/>
                </a:endParaRPr>
              </a:p>
            </p:txBody>
          </p:sp>
          <p:cxnSp>
            <p:nvCxnSpPr>
              <p:cNvPr id="37" name="Straight Connector 36"/>
              <p:cNvCxnSpPr/>
              <p:nvPr/>
            </p:nvCxnSpPr>
            <p:spPr>
              <a:xfrm flipV="1">
                <a:off x="4648200" y="4953000"/>
                <a:ext cx="455083" cy="71967"/>
              </a:xfrm>
              <a:prstGeom prst="line">
                <a:avLst/>
              </a:prstGeom>
              <a:ln>
                <a:solidFill>
                  <a:srgbClr val="3F8DE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/>
            </p:nvCxnSpPr>
            <p:spPr>
              <a:xfrm>
                <a:off x="4648200" y="5029200"/>
                <a:ext cx="455083" cy="71967"/>
              </a:xfrm>
              <a:prstGeom prst="line">
                <a:avLst/>
              </a:prstGeom>
              <a:ln>
                <a:solidFill>
                  <a:srgbClr val="3F8DE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/>
              <p:cNvCxnSpPr/>
              <p:nvPr/>
            </p:nvCxnSpPr>
            <p:spPr>
              <a:xfrm>
                <a:off x="4648200" y="5029200"/>
                <a:ext cx="1143000" cy="1588"/>
              </a:xfrm>
              <a:prstGeom prst="line">
                <a:avLst/>
              </a:prstGeom>
              <a:ln w="50800" cap="flat" cmpd="sng" algn="ctr">
                <a:solidFill>
                  <a:schemeClr val="tx2">
                    <a:lumMod val="75000"/>
                    <a:lumOff val="25000"/>
                  </a:schemeClr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0" name="TextBox 39"/>
              <p:cNvSpPr txBox="1"/>
              <p:nvPr/>
            </p:nvSpPr>
            <p:spPr>
              <a:xfrm>
                <a:off x="5801782" y="4842932"/>
                <a:ext cx="313959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defTabSz="360363"/>
                <a:r>
                  <a:rPr lang="en-GB" sz="1800" i="1" dirty="0" smtClean="0">
                    <a:solidFill>
                      <a:srgbClr val="09213B">
                        <a:lumMod val="75000"/>
                        <a:lumOff val="25000"/>
                      </a:srgbClr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X</a:t>
                </a:r>
                <a:r>
                  <a:rPr lang="en-GB" sz="1400" dirty="0" smtClean="0">
                    <a:solidFill>
                      <a:srgbClr val="09213B">
                        <a:lumMod val="75000"/>
                        <a:lumOff val="25000"/>
                      </a:srgbClr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 = 	jets, </a:t>
                </a:r>
                <a:r>
                  <a:rPr lang="en-GB" sz="1400" i="1" dirty="0" smtClean="0">
                    <a:solidFill>
                      <a:srgbClr val="09213B">
                        <a:lumMod val="75000"/>
                        <a:lumOff val="25000"/>
                      </a:srgbClr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W</a:t>
                </a:r>
                <a:r>
                  <a:rPr lang="en-GB" sz="1400" dirty="0" smtClean="0">
                    <a:solidFill>
                      <a:srgbClr val="09213B">
                        <a:lumMod val="75000"/>
                        <a:lumOff val="25000"/>
                      </a:srgbClr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, </a:t>
                </a:r>
                <a:r>
                  <a:rPr lang="en-GB" sz="1400" i="1" dirty="0" smtClean="0">
                    <a:solidFill>
                      <a:srgbClr val="09213B">
                        <a:lumMod val="75000"/>
                        <a:lumOff val="25000"/>
                      </a:srgbClr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Z</a:t>
                </a:r>
                <a:r>
                  <a:rPr lang="en-GB" sz="1400" dirty="0" smtClean="0">
                    <a:solidFill>
                      <a:srgbClr val="09213B">
                        <a:lumMod val="75000"/>
                        <a:lumOff val="25000"/>
                      </a:srgbClr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, top, Higgs, SUSY, … </a:t>
                </a:r>
                <a:endParaRPr lang="en-GB" sz="1400" dirty="0">
                  <a:solidFill>
                    <a:srgbClr val="09213B">
                      <a:lumMod val="75000"/>
                      <a:lumOff val="25000"/>
                    </a:srgbClr>
                  </a:solidFill>
                  <a:latin typeface="Helvetica Light" charset="0"/>
                  <a:ea typeface="Helvetica Light" charset="0"/>
                  <a:cs typeface="Helvetica Light" charset="0"/>
                </a:endParaRPr>
              </a:p>
            </p:txBody>
          </p:sp>
          <p:sp>
            <p:nvSpPr>
              <p:cNvPr id="41" name="TextBox 40"/>
              <p:cNvSpPr txBox="1"/>
              <p:nvPr/>
            </p:nvSpPr>
            <p:spPr>
              <a:xfrm>
                <a:off x="4648200" y="4604266"/>
                <a:ext cx="11015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800" i="1" dirty="0" smtClean="0">
                    <a:solidFill>
                      <a:srgbClr val="09213B">
                        <a:lumMod val="75000"/>
                        <a:lumOff val="25000"/>
                      </a:srgbClr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Q</a:t>
                </a:r>
                <a:r>
                  <a:rPr lang="en-GB" sz="600" dirty="0" smtClean="0">
                    <a:solidFill>
                      <a:srgbClr val="09213B">
                        <a:lumMod val="75000"/>
                        <a:lumOff val="25000"/>
                      </a:srgbClr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 </a:t>
                </a:r>
                <a:r>
                  <a:rPr lang="en-GB" sz="1800" baseline="30000" dirty="0" smtClean="0">
                    <a:solidFill>
                      <a:srgbClr val="09213B">
                        <a:lumMod val="75000"/>
                        <a:lumOff val="25000"/>
                      </a:srgbClr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2 </a:t>
                </a:r>
                <a:r>
                  <a:rPr lang="en-GB" sz="1800" dirty="0" smtClean="0">
                    <a:solidFill>
                      <a:srgbClr val="09213B">
                        <a:lumMod val="75000"/>
                        <a:lumOff val="25000"/>
                      </a:srgbClr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= </a:t>
                </a:r>
                <a:r>
                  <a:rPr lang="en-GB" sz="1800" i="1" dirty="0" smtClean="0">
                    <a:solidFill>
                      <a:srgbClr val="09213B">
                        <a:lumMod val="75000"/>
                        <a:lumOff val="25000"/>
                      </a:srgbClr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M</a:t>
                </a:r>
                <a:r>
                  <a:rPr lang="en-GB" sz="1800" i="1" baseline="-25000" dirty="0" smtClean="0">
                    <a:solidFill>
                      <a:srgbClr val="09213B">
                        <a:lumMod val="75000"/>
                        <a:lumOff val="25000"/>
                      </a:srgbClr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X</a:t>
                </a:r>
                <a:r>
                  <a:rPr lang="en-GB" sz="1800" baseline="30000" dirty="0" smtClean="0">
                    <a:solidFill>
                      <a:srgbClr val="09213B">
                        <a:lumMod val="75000"/>
                        <a:lumOff val="25000"/>
                      </a:srgbClr>
                    </a:solidFill>
                    <a:latin typeface="Helvetica Light" charset="0"/>
                    <a:ea typeface="Helvetica Light" charset="0"/>
                    <a:cs typeface="Helvetica Light" charset="0"/>
                  </a:rPr>
                  <a:t>2</a:t>
                </a:r>
                <a:endParaRPr lang="en-GB" sz="1800" baseline="30000" dirty="0">
                  <a:solidFill>
                    <a:srgbClr val="09213B">
                      <a:lumMod val="75000"/>
                      <a:lumOff val="25000"/>
                    </a:srgbClr>
                  </a:solidFill>
                  <a:latin typeface="Helvetica Light" charset="0"/>
                  <a:ea typeface="Helvetica Light" charset="0"/>
                  <a:cs typeface="Helvetica Light" charset="0"/>
                </a:endParaRPr>
              </a:p>
            </p:txBody>
          </p:sp>
          <p:graphicFrame>
            <p:nvGraphicFramePr>
              <p:cNvPr id="42" name="Object 3"/>
              <p:cNvGraphicFramePr>
                <a:graphicFrameLocks noChangeAspect="1"/>
              </p:cNvGraphicFramePr>
              <p:nvPr/>
            </p:nvGraphicFramePr>
            <p:xfrm>
              <a:off x="3877207" y="4635498"/>
              <a:ext cx="478895" cy="315666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42837" name="Equation" r:id="rId5" imgW="406400" imgH="266700" progId="Equation.DSMT4">
                      <p:embed/>
                    </p:oleObj>
                  </mc:Choice>
                  <mc:Fallback>
                    <p:oleObj name="Equation" r:id="rId5" imgW="406400" imgH="266700" progId="Equation.DSMT4">
                      <p:embed/>
                      <p:pic>
                        <p:nvPicPr>
                          <p:cNvPr id="0" name="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6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3877207" y="4635498"/>
                            <a:ext cx="478895" cy="315666"/>
                          </a:xfrm>
                          <a:prstGeom prst="rect">
                            <a:avLst/>
                          </a:prstGeom>
                          <a:noFill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43" name="Object 4"/>
              <p:cNvGraphicFramePr>
                <a:graphicFrameLocks noChangeAspect="1"/>
              </p:cNvGraphicFramePr>
              <p:nvPr/>
            </p:nvGraphicFramePr>
            <p:xfrm>
              <a:off x="3870326" y="5081057"/>
              <a:ext cx="493713" cy="31591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42838" name="Equation" r:id="rId7" imgW="419100" imgH="266700" progId="Equation.DSMT4">
                      <p:embed/>
                    </p:oleObj>
                  </mc:Choice>
                  <mc:Fallback>
                    <p:oleObj name="Equation" r:id="rId7" imgW="419100" imgH="266700" progId="Equation.DSMT4">
                      <p:embed/>
                      <p:pic>
                        <p:nvPicPr>
                          <p:cNvPr id="0" name="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8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3870326" y="5081057"/>
                            <a:ext cx="493713" cy="315913"/>
                          </a:xfrm>
                          <a:prstGeom prst="rect">
                            <a:avLst/>
                          </a:prstGeom>
                          <a:noFill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</p:grpSp>
      <p:sp>
        <p:nvSpPr>
          <p:cNvPr id="46" name="Text Box 25"/>
          <p:cNvSpPr txBox="1">
            <a:spLocks noChangeArrowheads="1"/>
          </p:cNvSpPr>
          <p:nvPr/>
        </p:nvSpPr>
        <p:spPr bwMode="auto">
          <a:xfrm>
            <a:off x="257174" y="5405618"/>
            <a:ext cx="8582026" cy="125880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10000"/>
              </a:lnSpc>
              <a:spcBef>
                <a:spcPct val="50000"/>
              </a:spcBef>
              <a:buFont typeface="Arial"/>
              <a:buChar char="•"/>
            </a:pPr>
            <a:r>
              <a:rPr lang="en-GB" sz="16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The PDFs rise dramatically towards low x:</a:t>
            </a:r>
          </a:p>
          <a:p>
            <a:pPr marL="800100" lvl="1" indent="-342900">
              <a:lnSpc>
                <a:spcPct val="110000"/>
              </a:lnSpc>
              <a:spcBef>
                <a:spcPct val="50000"/>
              </a:spcBef>
              <a:buFont typeface="LucidaGrande" charset="0"/>
              <a:buChar char="—"/>
            </a:pPr>
            <a:r>
              <a:rPr lang="en-US" sz="14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Higher cross section at higher </a:t>
            </a:r>
            <a:r>
              <a:rPr lang="en-US" sz="1400" dirty="0" err="1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proton−proton</a:t>
            </a:r>
            <a:r>
              <a:rPr lang="en-US" sz="14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 collision energy</a:t>
            </a:r>
          </a:p>
          <a:p>
            <a:pPr marL="800100" lvl="1" indent="-342900">
              <a:lnSpc>
                <a:spcPct val="110000"/>
              </a:lnSpc>
              <a:spcBef>
                <a:spcPts val="300"/>
              </a:spcBef>
              <a:buFont typeface="LucidaGrande" charset="0"/>
              <a:buChar char="—"/>
            </a:pPr>
            <a:r>
              <a:rPr lang="en-US" sz="14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More luminosity also achieves higher achievable energy </a:t>
            </a:r>
          </a:p>
          <a:p>
            <a:pPr marL="800100" lvl="1" indent="-342900">
              <a:lnSpc>
                <a:spcPct val="110000"/>
              </a:lnSpc>
              <a:spcBef>
                <a:spcPts val="300"/>
              </a:spcBef>
              <a:buFont typeface="LucidaGrande" charset="0"/>
              <a:buChar char="—"/>
            </a:pPr>
            <a:r>
              <a:rPr lang="en-US" sz="14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Low-</a:t>
            </a:r>
            <a:r>
              <a:rPr lang="en-US" sz="1400" i="1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x</a:t>
            </a:r>
            <a:r>
              <a:rPr lang="en-US" sz="14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 regime (</a:t>
            </a:r>
            <a:r>
              <a:rPr lang="en-US" sz="1400" dirty="0" err="1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eg</a:t>
            </a:r>
            <a:r>
              <a:rPr lang="en-US" sz="14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  <a:sym typeface="Wingdings"/>
              </a:rPr>
              <a:t>, Higgs production) dominated by gluon−gluon collisions: “gluon collider” </a:t>
            </a:r>
            <a:endParaRPr lang="en-GB" sz="1400" dirty="0" smtClean="0">
              <a:solidFill>
                <a:srgbClr val="0038AC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grpSp>
        <p:nvGrpSpPr>
          <p:cNvPr id="47" name="Group 66"/>
          <p:cNvGrpSpPr/>
          <p:nvPr/>
        </p:nvGrpSpPr>
        <p:grpSpPr>
          <a:xfrm>
            <a:off x="257173" y="4948418"/>
            <a:ext cx="5898561" cy="374009"/>
            <a:chOff x="257173" y="4343400"/>
            <a:chExt cx="5898561" cy="374009"/>
          </a:xfrm>
        </p:grpSpPr>
        <p:sp>
          <p:nvSpPr>
            <p:cNvPr id="48" name="Text Box 25"/>
            <p:cNvSpPr txBox="1">
              <a:spLocks noChangeArrowheads="1"/>
            </p:cNvSpPr>
            <p:nvPr/>
          </p:nvSpPr>
          <p:spPr bwMode="auto">
            <a:xfrm>
              <a:off x="257173" y="4343400"/>
              <a:ext cx="4106865" cy="36317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marL="342900" indent="-342900">
                <a:lnSpc>
                  <a:spcPct val="110000"/>
                </a:lnSpc>
                <a:spcBef>
                  <a:spcPct val="50000"/>
                </a:spcBef>
                <a:buFont typeface="Arial"/>
                <a:buChar char="•"/>
              </a:pPr>
              <a:r>
                <a:rPr lang="en-US" sz="1600" dirty="0" smtClean="0">
                  <a:solidFill>
                    <a:prstClr val="black"/>
                  </a:solidFill>
                  <a:latin typeface="Helvetica Light" charset="0"/>
                  <a:ea typeface="Helvetica Light" charset="0"/>
                  <a:cs typeface="Helvetica Light" charset="0"/>
                </a:rPr>
                <a:t>CM energy-squared of parton collision:</a:t>
              </a:r>
            </a:p>
          </p:txBody>
        </p:sp>
        <p:graphicFrame>
          <p:nvGraphicFramePr>
            <p:cNvPr id="49" name="Object 2"/>
            <p:cNvGraphicFramePr>
              <a:graphicFrameLocks noChangeAspect="1"/>
            </p:cNvGraphicFramePr>
            <p:nvPr>
              <p:extLst/>
            </p:nvPr>
          </p:nvGraphicFramePr>
          <p:xfrm>
            <a:off x="4294854" y="4344917"/>
            <a:ext cx="1860880" cy="37249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2839" name="Equation" r:id="rId9" imgW="1346200" imgH="266700" progId="Equation.DSMT4">
                    <p:embed/>
                  </p:oleObj>
                </mc:Choice>
                <mc:Fallback>
                  <p:oleObj name="Equation" r:id="rId9" imgW="1346200" imgH="26670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294854" y="4344917"/>
                          <a:ext cx="1860880" cy="372492"/>
                        </a:xfrm>
                        <a:prstGeom prst="rect">
                          <a:avLst/>
                        </a:prstGeom>
                        <a:noFill/>
                        <a:extLst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44" name="TextBox 43"/>
          <p:cNvSpPr txBox="1"/>
          <p:nvPr/>
        </p:nvSpPr>
        <p:spPr>
          <a:xfrm>
            <a:off x="4871346" y="398377"/>
            <a:ext cx="38051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Proton–Proton Collisions</a:t>
            </a:r>
          </a:p>
        </p:txBody>
      </p:sp>
    </p:spTree>
    <p:extLst>
      <p:ext uri="{BB962C8B-B14F-4D97-AF65-F5344CB8AC3E}">
        <p14:creationId xmlns:p14="http://schemas.microsoft.com/office/powerpoint/2010/main" val="1384258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4871346" y="398377"/>
            <a:ext cx="38051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Proton–Proton Collisions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23</a:t>
            </a:fld>
            <a:endParaRPr lang="en-GB" dirty="0"/>
          </a:p>
        </p:txBody>
      </p:sp>
      <p:sp>
        <p:nvSpPr>
          <p:cNvPr id="44" name="Text Box 25"/>
          <p:cNvSpPr txBox="1">
            <a:spLocks noChangeArrowheads="1"/>
          </p:cNvSpPr>
          <p:nvPr/>
        </p:nvSpPr>
        <p:spPr bwMode="auto">
          <a:xfrm>
            <a:off x="4981780" y="2348880"/>
            <a:ext cx="3838692" cy="361945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10000"/>
              </a:lnSpc>
              <a:spcBef>
                <a:spcPct val="50000"/>
              </a:spcBef>
              <a:buFont typeface="Arial"/>
              <a:buChar char="•"/>
            </a:pPr>
            <a:r>
              <a:rPr lang="en-GB" sz="16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Cross-section fully dominated by inelastic strong interaction “minimum bias” events</a:t>
            </a:r>
          </a:p>
          <a:p>
            <a:pPr marL="342900" indent="-342900">
              <a:lnSpc>
                <a:spcPct val="110000"/>
              </a:lnSpc>
              <a:spcBef>
                <a:spcPts val="2400"/>
              </a:spcBef>
              <a:buFont typeface="Arial"/>
              <a:buChar char="•"/>
            </a:pPr>
            <a:r>
              <a:rPr lang="en-GB" sz="16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Detectors cannot record 40 MHz event rate*</a:t>
            </a: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(each event ~2 MB size </a:t>
            </a:r>
            <a:r>
              <a:rPr lang="en-GB" sz="1200" dirty="0" smtClean="0">
                <a:solidFill>
                  <a:prstClr val="black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80 TB / second) </a:t>
            </a:r>
          </a:p>
          <a:p>
            <a:pPr marL="342900" indent="-342900">
              <a:lnSpc>
                <a:spcPct val="110000"/>
              </a:lnSpc>
              <a:spcBef>
                <a:spcPts val="2400"/>
              </a:spcBef>
              <a:buFont typeface="Arial"/>
              <a:buChar char="•"/>
            </a:pPr>
            <a:r>
              <a:rPr lang="en-GB" sz="16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Online custom hardware and software “triggers” reduce rate to filter out events with a million &amp; more times </a:t>
            </a:r>
            <a:r>
              <a:rPr lang="en-GB" sz="16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smaller cross-sections than </a:t>
            </a:r>
            <a:r>
              <a:rPr lang="en-GB" sz="16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minimum bias events</a:t>
            </a:r>
          </a:p>
        </p:txBody>
      </p:sp>
      <p:sp>
        <p:nvSpPr>
          <p:cNvPr id="2" name="Rectangle 1"/>
          <p:cNvSpPr/>
          <p:nvPr/>
        </p:nvSpPr>
        <p:spPr>
          <a:xfrm>
            <a:off x="1" y="980728"/>
            <a:ext cx="4499992" cy="733771"/>
          </a:xfrm>
          <a:prstGeom prst="rect">
            <a:avLst/>
          </a:prstGeom>
          <a:solidFill>
            <a:schemeClr val="bg1"/>
          </a:solidFill>
          <a:effectLst>
            <a:outerShdw blurRad="50800" dist="76200" dir="16200000" rotWithShape="0">
              <a:prstClr val="black">
                <a:alpha val="10000"/>
              </a:prstClr>
            </a:outerShdw>
          </a:effectLst>
        </p:spPr>
        <p:txBody>
          <a:bodyPr wrap="square" rtlCol="0" anchor="ctr">
            <a:spAutoFit/>
          </a:bodyPr>
          <a:lstStyle/>
          <a:p>
            <a:pPr algn="ct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45" name="Picture 4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6393" y="836712"/>
            <a:ext cx="4323599" cy="611843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981780" y="6552867"/>
            <a:ext cx="366638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*The LHCb phase-1 upgrade is preparing for exactly that!</a:t>
            </a:r>
          </a:p>
        </p:txBody>
      </p:sp>
    </p:spTree>
    <p:extLst>
      <p:ext uri="{BB962C8B-B14F-4D97-AF65-F5344CB8AC3E}">
        <p14:creationId xmlns:p14="http://schemas.microsoft.com/office/powerpoint/2010/main" val="30089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 Box 25"/>
          <p:cNvSpPr txBox="1">
            <a:spLocks noChangeArrowheads="1"/>
          </p:cNvSpPr>
          <p:nvPr/>
        </p:nvSpPr>
        <p:spPr bwMode="auto">
          <a:xfrm>
            <a:off x="263712" y="1916832"/>
            <a:ext cx="8867060" cy="33855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ts val="600"/>
              </a:spcBef>
            </a:pPr>
            <a:r>
              <a:rPr lang="en-US" sz="16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Progress in theoretical calculations</a:t>
            </a:r>
            <a:r>
              <a:rPr lang="en-US" sz="1600" dirty="0">
                <a:solidFill>
                  <a:srgbClr val="003BB8"/>
                </a:solidFill>
                <a:latin typeface="Helvetica Light"/>
                <a:cs typeface="Helvetica Light"/>
              </a:rPr>
              <a:t> </a:t>
            </a:r>
            <a:r>
              <a:rPr lang="en-US" sz="16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— </a:t>
            </a:r>
            <a:r>
              <a:rPr lang="en-US" sz="1600" b="1" dirty="0" smtClean="0">
                <a:solidFill>
                  <a:srgbClr val="D80017"/>
                </a:solidFill>
                <a:latin typeface="Helvetica Light"/>
                <a:cs typeface="Helvetica Light"/>
              </a:rPr>
              <a:t>NNLO </a:t>
            </a:r>
            <a:r>
              <a:rPr lang="en-US" sz="1600" b="1" dirty="0" smtClean="0">
                <a:solidFill>
                  <a:srgbClr val="D80017"/>
                </a:solidFill>
                <a:latin typeface="Helvetica Light"/>
                <a:cs typeface="Helvetica Light"/>
              </a:rPr>
              <a:t>revolution</a:t>
            </a:r>
            <a:endParaRPr lang="en-US" sz="1400" dirty="0">
              <a:solidFill>
                <a:srgbClr val="003BB8"/>
              </a:solidFill>
              <a:latin typeface="Helvetica Light"/>
              <a:cs typeface="Helvetica Light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220072" y="4978145"/>
            <a:ext cx="338554" cy="2616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100" smtClean="0">
                <a:latin typeface="Helvetica Light"/>
                <a:cs typeface="Helvetica Light"/>
              </a:rPr>
              <a:t>    </a:t>
            </a:r>
            <a:endParaRPr lang="en-US" sz="1100" dirty="0" smtClean="0">
              <a:latin typeface="Helvetica Light"/>
              <a:cs typeface="Helvetica Light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088248" y="188640"/>
            <a:ext cx="35882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Theoretical cross-sections and uncertainties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1600" y="2420888"/>
            <a:ext cx="7413365" cy="409116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63712" y="6279703"/>
            <a:ext cx="3084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latin typeface="Helvetica Light" charset="0"/>
                <a:ea typeface="Helvetica Light" charset="0"/>
                <a:cs typeface="Helvetica Light" charset="0"/>
              </a:rPr>
              <a:t>Also experimental knowledge of PDFs </a:t>
            </a:r>
            <a:r>
              <a:rPr lang="en-US" sz="1200" smtClean="0">
                <a:latin typeface="Helvetica Light" charset="0"/>
                <a:ea typeface="Helvetica Light" charset="0"/>
                <a:cs typeface="Helvetica Light" charset="0"/>
              </a:rPr>
              <a:t>limits precision </a:t>
            </a:r>
            <a:r>
              <a:rPr lang="en-US" sz="1200" dirty="0" smtClean="0">
                <a:latin typeface="Helvetica Light" charset="0"/>
                <a:ea typeface="Helvetica Light" charset="0"/>
                <a:cs typeface="Helvetica Light" charset="0"/>
              </a:rPr>
              <a:t>in many LHC analyses !</a:t>
            </a:r>
          </a:p>
        </p:txBody>
      </p:sp>
      <p:sp>
        <p:nvSpPr>
          <p:cNvPr id="3" name="Rectangle 2"/>
          <p:cNvSpPr/>
          <p:nvPr/>
        </p:nvSpPr>
        <p:spPr>
          <a:xfrm>
            <a:off x="971600" y="5567998"/>
            <a:ext cx="258275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ts val="600"/>
              </a:spcBef>
            </a:pPr>
            <a:r>
              <a:rPr lang="en-US" sz="11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Figure by Gavin </a:t>
            </a:r>
            <a:r>
              <a:rPr lang="en-US" sz="11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Salam at LHCP </a:t>
            </a:r>
            <a:r>
              <a:rPr lang="en-US" sz="11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2016</a:t>
            </a:r>
            <a:endParaRPr lang="en-US" sz="1400" i="1" dirty="0">
              <a:solidFill>
                <a:schemeClr val="tx1">
                  <a:lumMod val="50000"/>
                  <a:lumOff val="50000"/>
                </a:schemeClr>
              </a:solidFill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757780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grayscl/>
            <a:lum bright="52000" contrast="20000"/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25</a:t>
            </a:fld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0" y="5065439"/>
            <a:ext cx="91307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i="1" dirty="0" smtClean="0">
                <a:latin typeface="Helvetica Light"/>
                <a:cs typeface="Helvetica Light"/>
              </a:rPr>
              <a:t>A brief history of selected highlights</a:t>
            </a: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-2" y="0"/>
            <a:ext cx="9144002" cy="3573016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-3" y="4417948"/>
            <a:ext cx="9144000" cy="523220"/>
          </a:xfrm>
          <a:prstGeom prst="rect">
            <a:avLst/>
          </a:prstGeom>
          <a:solidFill>
            <a:schemeClr val="bg1">
              <a:alpha val="92000"/>
            </a:schemeClr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en-GB" sz="2800" dirty="0" smtClean="0">
                <a:latin typeface="Helvetica Light"/>
                <a:cs typeface="Helvetica Light"/>
              </a:rPr>
              <a:t>The LHC Run-1: </a:t>
            </a:r>
            <a:r>
              <a:rPr lang="nb-NO" sz="2800" dirty="0">
                <a:latin typeface="Helvetica Light"/>
                <a:cs typeface="Helvetica Light"/>
              </a:rPr>
              <a:t>7 &amp; 8 TeV </a:t>
            </a:r>
            <a:r>
              <a:rPr lang="nb-NO" sz="2800" dirty="0" err="1">
                <a:latin typeface="Helvetica Light"/>
                <a:cs typeface="Helvetica Light"/>
              </a:rPr>
              <a:t>pp</a:t>
            </a:r>
            <a:r>
              <a:rPr lang="nb-NO" sz="2800" dirty="0">
                <a:latin typeface="Helvetica Light"/>
                <a:cs typeface="Helvetica Light"/>
              </a:rPr>
              <a:t>, 5 &amp; 20 </a:t>
            </a:r>
            <a:r>
              <a:rPr lang="nb-NO" sz="2800" dirty="0" err="1" smtClean="0">
                <a:latin typeface="Helvetica Light"/>
                <a:cs typeface="Helvetica Light"/>
              </a:rPr>
              <a:t>fb</a:t>
            </a:r>
            <a:r>
              <a:rPr lang="nb-NO" sz="2800" baseline="30000" dirty="0" smtClean="0">
                <a:latin typeface="Helvetica Light"/>
                <a:cs typeface="Helvetica Light"/>
              </a:rPr>
              <a:t>–1</a:t>
            </a:r>
            <a:r>
              <a:rPr lang="en-GB" sz="2800" dirty="0" smtClean="0">
                <a:latin typeface="Helvetica Light"/>
                <a:cs typeface="Helvetica Light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37444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556793"/>
            <a:ext cx="9144000" cy="489654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prstClr val="white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54519" y="152400"/>
            <a:ext cx="8989481" cy="823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Inclusive and differential jet cross section vs. jet </a:t>
            </a:r>
            <a:r>
              <a:rPr lang="en-US" sz="2400" i="1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p</a:t>
            </a:r>
            <a:r>
              <a:rPr lang="en-US" sz="2400" i="1" baseline="-250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US" sz="2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and rapidity</a:t>
            </a:r>
          </a:p>
          <a:p>
            <a:pPr>
              <a:spcBef>
                <a:spcPts val="900"/>
              </a:spcBef>
            </a:pPr>
            <a:r>
              <a:rPr lang="en-US" sz="16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Agreement with theory over many orders of magnitude</a:t>
            </a:r>
            <a:endParaRPr lang="en-US" sz="16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868" y="1844824"/>
            <a:ext cx="7200900" cy="436880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6876256" y="2117755"/>
            <a:ext cx="2195736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</a:rPr>
              <a:t>Precision measurements &amp; theory developments (includes </a:t>
            </a:r>
            <a:r>
              <a:rPr lang="en-US" sz="14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</a:rPr>
              <a:t>non-</a:t>
            </a:r>
            <a:r>
              <a:rPr lang="en-US" sz="1400" dirty="0" err="1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</a:rPr>
              <a:t>perturbative</a:t>
            </a:r>
            <a:r>
              <a:rPr lang="en-US" sz="14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400" dirty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</a:rPr>
              <a:t>and electroweak corrections) </a:t>
            </a:r>
            <a:endParaRPr lang="en-US" sz="1400" dirty="0" smtClean="0">
              <a:solidFill>
                <a:srgbClr val="0038AC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r>
              <a:rPr lang="en-US" sz="1400" dirty="0" smtClean="0">
                <a:solidFill>
                  <a:srgbClr val="0038AC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4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400" dirty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</a:rPr>
              <a:t>new quality of QCD tests at hadron colliders</a:t>
            </a:r>
          </a:p>
        </p:txBody>
      </p:sp>
      <p:sp>
        <p:nvSpPr>
          <p:cNvPr id="2" name="Rectangle 1"/>
          <p:cNvSpPr/>
          <p:nvPr/>
        </p:nvSpPr>
        <p:spPr>
          <a:xfrm>
            <a:off x="2280912" y="1941314"/>
            <a:ext cx="1386918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[ </a:t>
            </a:r>
            <a:r>
              <a:rPr lang="pt-BR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CMS-PAS-SMP-14-001</a:t>
            </a:r>
            <a:r>
              <a:rPr lang="en-GB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 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4451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556792"/>
            <a:ext cx="9144000" cy="530120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prstClr val="white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7074024" y="1988840"/>
            <a:ext cx="19624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</a:rPr>
              <a:t>Harvest of cross-section measure-</a:t>
            </a:r>
            <a:r>
              <a:rPr lang="en-US" sz="1400" dirty="0" err="1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</a:rPr>
              <a:t>ments</a:t>
            </a:r>
            <a:r>
              <a:rPr lang="en-US" sz="14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</a:rPr>
              <a:t> from LHC experiments (</a:t>
            </a:r>
            <a:r>
              <a:rPr lang="en-US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&gt; </a:t>
            </a:r>
            <a:r>
              <a:rPr lang="en-US" sz="1400" dirty="0">
                <a:solidFill>
                  <a:srgbClr val="003BB8"/>
                </a:solidFill>
                <a:latin typeface="Helvetica Light"/>
                <a:cs typeface="Helvetica Light"/>
              </a:rPr>
              <a:t>500 papers / </a:t>
            </a:r>
            <a:r>
              <a:rPr lang="en-US" sz="1400" dirty="0" err="1">
                <a:solidFill>
                  <a:srgbClr val="003BB8"/>
                </a:solidFill>
                <a:latin typeface="Helvetica Light"/>
                <a:cs typeface="Helvetica Light"/>
              </a:rPr>
              <a:t>exp</a:t>
            </a:r>
            <a:r>
              <a:rPr lang="en-US" sz="1400" dirty="0">
                <a:solidFill>
                  <a:srgbClr val="003BB8"/>
                </a:solidFill>
                <a:latin typeface="Helvetica Light"/>
                <a:cs typeface="Helvetica Light"/>
              </a:rPr>
              <a:t>)</a:t>
            </a:r>
            <a:r>
              <a:rPr lang="en-US" sz="1400" dirty="0">
                <a:solidFill>
                  <a:srgbClr val="003BB8"/>
                </a:solidFill>
                <a:latin typeface="Arial"/>
                <a:cs typeface="Arial"/>
              </a:rPr>
              <a:t> </a:t>
            </a:r>
            <a:r>
              <a:rPr lang="en-US" sz="14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</a:rPr>
              <a:t>confirmed the predictive power of the Standard Model</a:t>
            </a:r>
            <a:endParaRPr lang="en-US" sz="1400" dirty="0">
              <a:solidFill>
                <a:srgbClr val="0038AC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54519" y="152400"/>
            <a:ext cx="8989481" cy="823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Theory so far agrees with all measured cross-sections</a:t>
            </a:r>
          </a:p>
          <a:p>
            <a:pPr>
              <a:spcBef>
                <a:spcPts val="900"/>
              </a:spcBef>
            </a:pPr>
            <a:r>
              <a:rPr lang="en-US" sz="16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Across widely different processes</a:t>
            </a:r>
            <a:endParaRPr lang="en-US" sz="16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074024" y="4373235"/>
            <a:ext cx="19624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200"/>
              </a:spcBef>
            </a:pPr>
            <a:r>
              <a:rPr lang="en-GB" sz="1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Run-1 is not over yet: high-quality, extremely well understood data sample for precision measurements</a:t>
            </a:r>
            <a:endParaRPr lang="en-GB" sz="500" dirty="0" smtClean="0">
              <a:solidFill>
                <a:schemeClr val="tx1">
                  <a:lumMod val="50000"/>
                  <a:lumOff val="50000"/>
                </a:schemeClr>
              </a:solidFill>
              <a:latin typeface="Helvetica Light"/>
              <a:cs typeface="Helvetica Light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6512" y="1628800"/>
            <a:ext cx="6984776" cy="51124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51520" y="1700808"/>
            <a:ext cx="4608512" cy="288032"/>
          </a:xfrm>
          <a:prstGeom prst="rect">
            <a:avLst/>
          </a:prstGeom>
          <a:solidFill>
            <a:schemeClr val="bg1"/>
          </a:solidFill>
        </p:spPr>
        <p:txBody>
          <a:bodyPr rtlCol="0" anchor="ctr">
            <a:spAutoFit/>
          </a:bodyPr>
          <a:lstStyle/>
          <a:p>
            <a:pPr algn="ct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57240" y="1650099"/>
            <a:ext cx="43588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>
                <a:latin typeface="Helvetica Light" charset="0"/>
                <a:ea typeface="Helvetica Light" charset="0"/>
                <a:cs typeface="Helvetica Light" charset="0"/>
              </a:rPr>
              <a:t>Standard Model </a:t>
            </a:r>
            <a:r>
              <a:rPr lang="en-US" sz="1600" smtClean="0">
                <a:latin typeface="Helvetica Light" charset="0"/>
                <a:ea typeface="Helvetica Light" charset="0"/>
                <a:cs typeface="Helvetica Light" charset="0"/>
              </a:rPr>
              <a:t>cross-section measurements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101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556792"/>
            <a:ext cx="9144000" cy="530120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prstClr val="white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54519" y="152400"/>
            <a:ext cx="8989481" cy="823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Run-1 allowed critical first electroweak studies</a:t>
            </a:r>
          </a:p>
          <a:p>
            <a:pPr>
              <a:spcBef>
                <a:spcPts val="900"/>
              </a:spcBef>
            </a:pPr>
            <a:r>
              <a:rPr lang="en-US" sz="16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Higgs boson acts as “moderator” to </a:t>
            </a:r>
            <a:r>
              <a:rPr lang="en-US" sz="16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unitarise</a:t>
            </a:r>
            <a:r>
              <a:rPr lang="en-US" sz="16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high-energy longitudinal vector boson scattering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28</a:t>
            </a:fld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23529" y="1844824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US" sz="1400" dirty="0">
                <a:solidFill>
                  <a:srgbClr val="003BB8"/>
                </a:solidFill>
                <a:latin typeface="Helvetica" charset="0"/>
                <a:ea typeface="Helvetica" charset="0"/>
                <a:cs typeface="Helvetica" charset="0"/>
              </a:rPr>
              <a:t>Unitarity</a:t>
            </a:r>
            <a:r>
              <a:rPr lang="en-US" sz="1400" dirty="0">
                <a:solidFill>
                  <a:srgbClr val="003BB8"/>
                </a:solidFill>
                <a:latin typeface="Arial"/>
                <a:cs typeface="Arial"/>
              </a:rPr>
              <a:t>: 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if only Z and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W 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are exchanged, the amplitude of (longitudinal)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W</a:t>
            </a:r>
            <a:r>
              <a:rPr lang="en-US" sz="1400" baseline="-25000" dirty="0" smtClean="0"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W</a:t>
            </a:r>
            <a:r>
              <a:rPr lang="en-US" sz="1400" baseline="-25000" dirty="0" smtClean="0"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scattering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violates unitarity</a:t>
            </a:r>
            <a:endParaRPr lang="en-US" sz="14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graphicFrame>
        <p:nvGraphicFramePr>
          <p:cNvPr id="26" name="Object 12"/>
          <p:cNvGraphicFramePr>
            <a:graphicFrameLocks noChangeAspect="1"/>
          </p:cNvGraphicFramePr>
          <p:nvPr>
            <p:extLst/>
          </p:nvPr>
        </p:nvGraphicFramePr>
        <p:xfrm>
          <a:off x="881063" y="2469740"/>
          <a:ext cx="2682825" cy="4552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489" name="Equation" r:id="rId4" imgW="2323800" imgH="393480" progId="Equation.DSMT4">
                  <p:embed/>
                </p:oleObj>
              </mc:Choice>
              <mc:Fallback>
                <p:oleObj name="Equation" r:id="rId4" imgW="2323800" imgH="39348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81063" y="2469740"/>
                        <a:ext cx="2682825" cy="4552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" name="Object 14"/>
          <p:cNvGraphicFramePr>
            <a:graphicFrameLocks noChangeAspect="1"/>
          </p:cNvGraphicFramePr>
          <p:nvPr>
            <p:extLst/>
          </p:nvPr>
        </p:nvGraphicFramePr>
        <p:xfrm>
          <a:off x="876300" y="3445512"/>
          <a:ext cx="3711191" cy="5595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490" name="Equation" r:id="rId6" imgW="3213000" imgH="482400" progId="Equation.DSMT4">
                  <p:embed/>
                </p:oleObj>
              </mc:Choice>
              <mc:Fallback>
                <p:oleObj name="Equation" r:id="rId6" imgW="3213000" imgH="482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76300" y="3445512"/>
                        <a:ext cx="3711191" cy="55955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TextBox 27"/>
          <p:cNvSpPr txBox="1"/>
          <p:nvPr/>
        </p:nvSpPr>
        <p:spPr>
          <a:xfrm>
            <a:off x="323528" y="3049215"/>
            <a:ext cx="88072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Higgs boson restores unitarity of total amplitude:</a:t>
            </a:r>
            <a:endParaRPr lang="en-US" sz="14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grpSp>
        <p:nvGrpSpPr>
          <p:cNvPr id="29" name="Group 6"/>
          <p:cNvGrpSpPr>
            <a:grpSpLocks/>
          </p:cNvGrpSpPr>
          <p:nvPr/>
        </p:nvGrpSpPr>
        <p:grpSpPr bwMode="auto">
          <a:xfrm>
            <a:off x="5185667" y="1916832"/>
            <a:ext cx="3706813" cy="1058862"/>
            <a:chOff x="3130" y="1012"/>
            <a:chExt cx="2335" cy="667"/>
          </a:xfrm>
        </p:grpSpPr>
        <p:sp>
          <p:nvSpPr>
            <p:cNvPr id="30" name="Rectangle 7"/>
            <p:cNvSpPr>
              <a:spLocks noChangeArrowheads="1"/>
            </p:cNvSpPr>
            <p:nvPr/>
          </p:nvSpPr>
          <p:spPr bwMode="auto">
            <a:xfrm>
              <a:off x="3130" y="1012"/>
              <a:ext cx="2335" cy="667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777777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107763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pic>
          <p:nvPicPr>
            <p:cNvPr id="31" name="Picture 8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72704" b="7217"/>
            <a:stretch>
              <a:fillRect/>
            </a:stretch>
          </p:blipFill>
          <p:spPr bwMode="auto">
            <a:xfrm>
              <a:off x="4687" y="1026"/>
              <a:ext cx="749" cy="6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bg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32" name="Picture 9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36371" r="35532" b="7068"/>
            <a:stretch>
              <a:fillRect/>
            </a:stretch>
          </p:blipFill>
          <p:spPr bwMode="auto">
            <a:xfrm>
              <a:off x="3915" y="1026"/>
              <a:ext cx="771" cy="6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bg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33" name="Picture 10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r="70226" b="7217"/>
            <a:stretch>
              <a:fillRect/>
            </a:stretch>
          </p:blipFill>
          <p:spPr bwMode="auto">
            <a:xfrm>
              <a:off x="3144" y="1026"/>
              <a:ext cx="817" cy="6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bg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</p:grpSp>
      <p:grpSp>
        <p:nvGrpSpPr>
          <p:cNvPr id="34" name="Group 16"/>
          <p:cNvGrpSpPr>
            <a:grpSpLocks/>
          </p:cNvGrpSpPr>
          <p:nvPr/>
        </p:nvGrpSpPr>
        <p:grpSpPr bwMode="auto">
          <a:xfrm>
            <a:off x="5185667" y="3018557"/>
            <a:ext cx="2520950" cy="1058862"/>
            <a:chOff x="3152" y="1706"/>
            <a:chExt cx="1588" cy="667"/>
          </a:xfrm>
        </p:grpSpPr>
        <p:sp>
          <p:nvSpPr>
            <p:cNvPr id="35" name="Rectangle 18"/>
            <p:cNvSpPr>
              <a:spLocks noChangeArrowheads="1"/>
            </p:cNvSpPr>
            <p:nvPr/>
          </p:nvSpPr>
          <p:spPr bwMode="auto">
            <a:xfrm>
              <a:off x="3152" y="1706"/>
              <a:ext cx="1588" cy="667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777777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107763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grpSp>
          <p:nvGrpSpPr>
            <p:cNvPr id="36" name="Group 19"/>
            <p:cNvGrpSpPr>
              <a:grpSpLocks/>
            </p:cNvGrpSpPr>
            <p:nvPr/>
          </p:nvGrpSpPr>
          <p:grpSpPr bwMode="auto">
            <a:xfrm>
              <a:off x="3167" y="1720"/>
              <a:ext cx="1566" cy="618"/>
              <a:chOff x="2608" y="2614"/>
              <a:chExt cx="1566" cy="618"/>
            </a:xfrm>
          </p:grpSpPr>
          <p:pic>
            <p:nvPicPr>
              <p:cNvPr id="37" name="Picture 20"/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l="36371" r="35532" b="7068"/>
              <a:stretch>
                <a:fillRect/>
              </a:stretch>
            </p:blipFill>
            <p:spPr bwMode="auto">
              <a:xfrm>
                <a:off x="3403" y="2614"/>
                <a:ext cx="771" cy="6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bg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pic>
          <p:sp>
            <p:nvSpPr>
              <p:cNvPr id="38" name="Rectangle 21"/>
              <p:cNvSpPr>
                <a:spLocks noChangeArrowheads="1"/>
              </p:cNvSpPr>
              <p:nvPr/>
            </p:nvSpPr>
            <p:spPr bwMode="auto">
              <a:xfrm>
                <a:off x="3584" y="2841"/>
                <a:ext cx="363" cy="272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" name="Line 22"/>
              <p:cNvSpPr>
                <a:spLocks noChangeShapeType="1"/>
              </p:cNvSpPr>
              <p:nvPr/>
            </p:nvSpPr>
            <p:spPr bwMode="auto">
              <a:xfrm>
                <a:off x="3752" y="2841"/>
                <a:ext cx="0" cy="272"/>
              </a:xfrm>
              <a:prstGeom prst="line">
                <a:avLst/>
              </a:prstGeom>
              <a:noFill/>
              <a:ln w="12700">
                <a:solidFill>
                  <a:srgbClr val="4D4D4D"/>
                </a:solidFill>
                <a:prstDash val="dash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pic>
            <p:nvPicPr>
              <p:cNvPr id="40" name="Picture 23"/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r="70226" b="7217"/>
              <a:stretch>
                <a:fillRect/>
              </a:stretch>
            </p:blipFill>
            <p:spPr bwMode="auto">
              <a:xfrm>
                <a:off x="2608" y="2614"/>
                <a:ext cx="817" cy="61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bg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pic>
          <p:sp>
            <p:nvSpPr>
              <p:cNvPr id="41" name="Rectangle 24"/>
              <p:cNvSpPr>
                <a:spLocks noChangeArrowheads="1"/>
              </p:cNvSpPr>
              <p:nvPr/>
            </p:nvSpPr>
            <p:spPr bwMode="auto">
              <a:xfrm>
                <a:off x="2899" y="2830"/>
                <a:ext cx="140" cy="272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42" name="Line 25"/>
              <p:cNvSpPr>
                <a:spLocks noChangeShapeType="1"/>
              </p:cNvSpPr>
              <p:nvPr/>
            </p:nvSpPr>
            <p:spPr bwMode="auto">
              <a:xfrm>
                <a:off x="2905" y="2969"/>
                <a:ext cx="136" cy="0"/>
              </a:xfrm>
              <a:prstGeom prst="line">
                <a:avLst/>
              </a:prstGeom>
              <a:noFill/>
              <a:ln w="12700">
                <a:solidFill>
                  <a:srgbClr val="4D4D4D"/>
                </a:solidFill>
                <a:prstDash val="dash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43" name="Text Box 26"/>
              <p:cNvSpPr txBox="1">
                <a:spLocks noChangeArrowheads="1"/>
              </p:cNvSpPr>
              <p:nvPr/>
            </p:nvSpPr>
            <p:spPr bwMode="auto">
              <a:xfrm>
                <a:off x="3720" y="2869"/>
                <a:ext cx="197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bg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 marL="342900" indent="-342900"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1pPr>
                <a:lvl2pPr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2pPr>
                <a:lvl3pPr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3pPr>
                <a:lvl4pPr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4pPr>
                <a:lvl5pPr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5pPr>
                <a:lvl6pPr fontAlgn="base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6pPr>
                <a:lvl7pPr fontAlgn="base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7pPr>
                <a:lvl8pPr fontAlgn="base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8pPr>
                <a:lvl9pPr fontAlgn="base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en-US" altLang="en-US" sz="1400" i="1">
                    <a:solidFill>
                      <a:srgbClr val="4D4D4D"/>
                    </a:solidFill>
                    <a:ea typeface="Arial" charset="0"/>
                    <a:cs typeface="Arial" charset="0"/>
                  </a:rPr>
                  <a:t>H</a:t>
                </a:r>
                <a:endParaRPr lang="fr-FR" altLang="en-US" sz="1400" i="1">
                  <a:solidFill>
                    <a:srgbClr val="4D4D4D"/>
                  </a:solidFill>
                  <a:ea typeface="Arial" charset="0"/>
                  <a:cs typeface="Arial" charset="0"/>
                </a:endParaRPr>
              </a:p>
            </p:txBody>
          </p:sp>
          <p:sp>
            <p:nvSpPr>
              <p:cNvPr id="44" name="Text Box 27"/>
              <p:cNvSpPr txBox="1">
                <a:spLocks noChangeArrowheads="1"/>
              </p:cNvSpPr>
              <p:nvPr/>
            </p:nvSpPr>
            <p:spPr bwMode="auto">
              <a:xfrm>
                <a:off x="2878" y="2802"/>
                <a:ext cx="197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bg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 marL="342900" indent="-342900"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1pPr>
                <a:lvl2pPr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2pPr>
                <a:lvl3pPr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3pPr>
                <a:lvl4pPr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4pPr>
                <a:lvl5pPr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5pPr>
                <a:lvl6pPr fontAlgn="base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6pPr>
                <a:lvl7pPr fontAlgn="base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7pPr>
                <a:lvl8pPr fontAlgn="base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8pPr>
                <a:lvl9pPr fontAlgn="base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en-US" altLang="en-US" sz="1400" i="1">
                    <a:solidFill>
                      <a:srgbClr val="4D4D4D"/>
                    </a:solidFill>
                    <a:ea typeface="Arial" charset="0"/>
                    <a:cs typeface="Arial" charset="0"/>
                  </a:rPr>
                  <a:t>H</a:t>
                </a:r>
                <a:endParaRPr lang="fr-FR" altLang="en-US" sz="1400" i="1">
                  <a:solidFill>
                    <a:srgbClr val="4D4D4D"/>
                  </a:solidFill>
                  <a:ea typeface="Arial" charset="0"/>
                  <a:cs typeface="Arial" charset="0"/>
                </a:endParaRPr>
              </a:p>
            </p:txBody>
          </p:sp>
        </p:grpSp>
      </p:grpSp>
      <p:sp>
        <p:nvSpPr>
          <p:cNvPr id="45" name="TextBox 44"/>
          <p:cNvSpPr txBox="1"/>
          <p:nvPr/>
        </p:nvSpPr>
        <p:spPr>
          <a:xfrm>
            <a:off x="7808052" y="3279423"/>
            <a:ext cx="11876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i="1" dirty="0" err="1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m</a:t>
            </a:r>
            <a:r>
              <a:rPr lang="en-US" sz="1000" i="1" baseline="-25000" dirty="0" err="1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H</a:t>
            </a:r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must not be too large (which is fulfilled)</a:t>
            </a:r>
          </a:p>
        </p:txBody>
      </p:sp>
      <p:pic>
        <p:nvPicPr>
          <p:cNvPr id="46" name="Picture 45" descr="figaux_01d.pdf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82323" y="4936482"/>
            <a:ext cx="1603477" cy="1080120"/>
          </a:xfrm>
          <a:prstGeom prst="rect">
            <a:avLst/>
          </a:prstGeom>
        </p:spPr>
      </p:pic>
      <p:pic>
        <p:nvPicPr>
          <p:cNvPr id="47" name="Picture 46" descr="figaux_01a.pdf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654" y="4936482"/>
            <a:ext cx="1603477" cy="1080120"/>
          </a:xfrm>
          <a:prstGeom prst="rect">
            <a:avLst/>
          </a:prstGeom>
        </p:spPr>
      </p:pic>
      <p:sp>
        <p:nvSpPr>
          <p:cNvPr id="48" name="TextBox 47"/>
          <p:cNvSpPr txBox="1"/>
          <p:nvPr/>
        </p:nvSpPr>
        <p:spPr>
          <a:xfrm>
            <a:off x="536662" y="6160618"/>
            <a:ext cx="15357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rgbClr val="7F7F7F"/>
                </a:solidFill>
                <a:latin typeface="Helvetica Light"/>
                <a:cs typeface="Helvetica Light"/>
              </a:rPr>
              <a:t>EW VBS production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2470845" y="6160618"/>
            <a:ext cx="15956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rgbClr val="7F7F7F"/>
                </a:solidFill>
                <a:latin typeface="Helvetica Light"/>
                <a:cs typeface="Helvetica Light"/>
              </a:rPr>
              <a:t>Non-VBS production</a:t>
            </a:r>
          </a:p>
        </p:txBody>
      </p:sp>
      <p:pic>
        <p:nvPicPr>
          <p:cNvPr id="50" name="Picture 49" descr="figaux_02b.pdf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82523" y="4936482"/>
            <a:ext cx="1525361" cy="1080000"/>
          </a:xfrm>
          <a:prstGeom prst="rect">
            <a:avLst/>
          </a:prstGeom>
        </p:spPr>
      </p:pic>
      <p:sp>
        <p:nvSpPr>
          <p:cNvPr id="51" name="TextBox 50"/>
          <p:cNvSpPr txBox="1"/>
          <p:nvPr/>
        </p:nvSpPr>
        <p:spPr>
          <a:xfrm>
            <a:off x="4370003" y="6160618"/>
            <a:ext cx="14246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rgbClr val="7F7F7F"/>
                </a:solidFill>
                <a:latin typeface="Helvetica Light"/>
                <a:cs typeface="Helvetica Light"/>
              </a:rPr>
              <a:t>Strong production</a:t>
            </a:r>
          </a:p>
        </p:txBody>
      </p:sp>
      <p:sp>
        <p:nvSpPr>
          <p:cNvPr id="52" name="Oval 51"/>
          <p:cNvSpPr/>
          <p:nvPr/>
        </p:nvSpPr>
        <p:spPr>
          <a:xfrm>
            <a:off x="179512" y="4437112"/>
            <a:ext cx="2230803" cy="2232248"/>
          </a:xfrm>
          <a:prstGeom prst="ellipse">
            <a:avLst/>
          </a:prstGeom>
          <a:ln w="19050">
            <a:solidFill>
              <a:srgbClr val="003BB8"/>
            </a:solidFill>
          </a:ln>
        </p:spPr>
        <p:txBody>
          <a:bodyPr wrap="non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6323814" y="5245339"/>
            <a:ext cx="230425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Look for VBS scattering in high dijet invariant mass distributions </a:t>
            </a:r>
          </a:p>
        </p:txBody>
      </p:sp>
    </p:spTree>
    <p:extLst>
      <p:ext uri="{BB962C8B-B14F-4D97-AF65-F5344CB8AC3E}">
        <p14:creationId xmlns:p14="http://schemas.microsoft.com/office/powerpoint/2010/main" val="168188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556792"/>
            <a:ext cx="9144000" cy="530120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prstClr val="white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54519" y="152400"/>
            <a:ext cx="8989481" cy="823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Run-1 allowed critical first electroweak studies</a:t>
            </a:r>
          </a:p>
          <a:p>
            <a:pPr>
              <a:spcBef>
                <a:spcPts val="900"/>
              </a:spcBef>
            </a:pPr>
            <a:r>
              <a:rPr lang="en-US" sz="16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Higgs boson acts as “moderator” to </a:t>
            </a:r>
            <a:r>
              <a:rPr lang="en-US" sz="16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unitarise</a:t>
            </a:r>
            <a:r>
              <a:rPr lang="en-US" sz="16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high-energy longitudinal vector boson scattering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29</a:t>
            </a:fld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23529" y="1844824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US" sz="1400" dirty="0">
                <a:solidFill>
                  <a:srgbClr val="003BB8"/>
                </a:solidFill>
                <a:latin typeface="Helvetica" charset="0"/>
                <a:ea typeface="Helvetica" charset="0"/>
                <a:cs typeface="Helvetica" charset="0"/>
              </a:rPr>
              <a:t>Unitarity</a:t>
            </a:r>
            <a:r>
              <a:rPr lang="en-US" sz="1400" dirty="0">
                <a:solidFill>
                  <a:srgbClr val="003BB8"/>
                </a:solidFill>
                <a:latin typeface="Arial"/>
                <a:cs typeface="Arial"/>
              </a:rPr>
              <a:t>: 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if only Z and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W 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are exchanged, the amplitude of (longitudinal)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W</a:t>
            </a:r>
            <a:r>
              <a:rPr lang="en-US" sz="1400" baseline="-25000" dirty="0" smtClean="0"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W</a:t>
            </a:r>
            <a:r>
              <a:rPr lang="en-US" sz="1400" baseline="-25000" dirty="0" smtClean="0"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scattering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violates unitarity</a:t>
            </a:r>
            <a:endParaRPr lang="en-US" sz="14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graphicFrame>
        <p:nvGraphicFramePr>
          <p:cNvPr id="26" name="Object 12"/>
          <p:cNvGraphicFramePr>
            <a:graphicFrameLocks noChangeAspect="1"/>
          </p:cNvGraphicFramePr>
          <p:nvPr>
            <p:extLst/>
          </p:nvPr>
        </p:nvGraphicFramePr>
        <p:xfrm>
          <a:off x="881063" y="2469740"/>
          <a:ext cx="2682825" cy="4552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2" name="Equation" r:id="rId4" imgW="2323800" imgH="393480" progId="Equation.DSMT4">
                  <p:embed/>
                </p:oleObj>
              </mc:Choice>
              <mc:Fallback>
                <p:oleObj name="Equation" r:id="rId4" imgW="2323800" imgH="39348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81063" y="2469740"/>
                        <a:ext cx="2682825" cy="4552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" name="Object 14"/>
          <p:cNvGraphicFramePr>
            <a:graphicFrameLocks noChangeAspect="1"/>
          </p:cNvGraphicFramePr>
          <p:nvPr>
            <p:extLst/>
          </p:nvPr>
        </p:nvGraphicFramePr>
        <p:xfrm>
          <a:off x="876300" y="3445512"/>
          <a:ext cx="3711191" cy="5595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3" name="Equation" r:id="rId6" imgW="3213000" imgH="482400" progId="Equation.DSMT4">
                  <p:embed/>
                </p:oleObj>
              </mc:Choice>
              <mc:Fallback>
                <p:oleObj name="Equation" r:id="rId6" imgW="3213000" imgH="482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76300" y="3445512"/>
                        <a:ext cx="3711191" cy="55955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TextBox 27"/>
          <p:cNvSpPr txBox="1"/>
          <p:nvPr/>
        </p:nvSpPr>
        <p:spPr>
          <a:xfrm>
            <a:off x="323528" y="3049215"/>
            <a:ext cx="88072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Higgs boson restores unitarity of total amplitude:</a:t>
            </a:r>
            <a:endParaRPr lang="en-US" sz="14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46" name="Picture 45" descr="figaux_01d.pdf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82323" y="4936482"/>
            <a:ext cx="1603477" cy="1080120"/>
          </a:xfrm>
          <a:prstGeom prst="rect">
            <a:avLst/>
          </a:prstGeom>
        </p:spPr>
      </p:pic>
      <p:pic>
        <p:nvPicPr>
          <p:cNvPr id="47" name="Picture 46" descr="figaux_01a.pdf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654" y="4936482"/>
            <a:ext cx="1603477" cy="1080120"/>
          </a:xfrm>
          <a:prstGeom prst="rect">
            <a:avLst/>
          </a:prstGeom>
        </p:spPr>
      </p:pic>
      <p:sp>
        <p:nvSpPr>
          <p:cNvPr id="48" name="TextBox 47"/>
          <p:cNvSpPr txBox="1"/>
          <p:nvPr/>
        </p:nvSpPr>
        <p:spPr>
          <a:xfrm>
            <a:off x="536662" y="6160618"/>
            <a:ext cx="15357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rgbClr val="7F7F7F"/>
                </a:solidFill>
                <a:latin typeface="Helvetica Light"/>
                <a:cs typeface="Helvetica Light"/>
              </a:rPr>
              <a:t>EW VBS production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2470845" y="6160618"/>
            <a:ext cx="15956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rgbClr val="7F7F7F"/>
                </a:solidFill>
                <a:latin typeface="Helvetica Light"/>
                <a:cs typeface="Helvetica Light"/>
              </a:rPr>
              <a:t>Non-VBS production</a:t>
            </a:r>
          </a:p>
        </p:txBody>
      </p:sp>
      <p:pic>
        <p:nvPicPr>
          <p:cNvPr id="50" name="Picture 49" descr="figaux_02b.pdf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82523" y="4936482"/>
            <a:ext cx="1525361" cy="1080000"/>
          </a:xfrm>
          <a:prstGeom prst="rect">
            <a:avLst/>
          </a:prstGeom>
        </p:spPr>
      </p:pic>
      <p:sp>
        <p:nvSpPr>
          <p:cNvPr id="51" name="TextBox 50"/>
          <p:cNvSpPr txBox="1"/>
          <p:nvPr/>
        </p:nvSpPr>
        <p:spPr>
          <a:xfrm>
            <a:off x="4370003" y="6160618"/>
            <a:ext cx="14246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rgbClr val="7F7F7F"/>
                </a:solidFill>
                <a:latin typeface="Helvetica Light"/>
                <a:cs typeface="Helvetica Light"/>
              </a:rPr>
              <a:t>Strong production</a:t>
            </a:r>
          </a:p>
        </p:txBody>
      </p:sp>
      <p:sp>
        <p:nvSpPr>
          <p:cNvPr id="52" name="Oval 51"/>
          <p:cNvSpPr/>
          <p:nvPr/>
        </p:nvSpPr>
        <p:spPr>
          <a:xfrm>
            <a:off x="179512" y="4437112"/>
            <a:ext cx="2230803" cy="2232248"/>
          </a:xfrm>
          <a:prstGeom prst="ellipse">
            <a:avLst/>
          </a:prstGeom>
          <a:ln w="19050">
            <a:solidFill>
              <a:srgbClr val="FF0000"/>
            </a:solidFill>
          </a:ln>
        </p:spPr>
        <p:txBody>
          <a:bodyPr wrap="non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6323814" y="5245339"/>
            <a:ext cx="230425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Look for VBS scattering in high dijet invariant mass </a:t>
            </a:r>
            <a:r>
              <a:rPr lang="en-US" sz="140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distributions </a:t>
            </a:r>
            <a:endParaRPr lang="en-US" sz="1400" dirty="0" smtClean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148064" y="1302542"/>
            <a:ext cx="3982707" cy="470274"/>
          </a:xfrm>
          <a:prstGeom prst="rect">
            <a:avLst/>
          </a:prstGeom>
          <a:solidFill>
            <a:schemeClr val="bg1"/>
          </a:solidFill>
          <a:effectLst>
            <a:outerShdw blurRad="50800" dist="76200" dir="16200000" rotWithShape="0">
              <a:prstClr val="black">
                <a:alpha val="7000"/>
              </a:prstClr>
            </a:outerShdw>
          </a:effectLst>
        </p:spPr>
        <p:txBody>
          <a:bodyPr rtlCol="0" anchor="ctr">
            <a:spAutoFit/>
          </a:bodyPr>
          <a:lstStyle/>
          <a:p>
            <a:pPr algn="ct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54" name="Picture 53" descr="fig_03-3.pdf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5274104" y="1248511"/>
            <a:ext cx="3509212" cy="3761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982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09329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3" cstate="print">
            <a:grayscl/>
            <a:lum bright="52000" contrast="20000"/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grayscl/>
            <a:lum bright="20000" contrast="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59909" y="0"/>
            <a:ext cx="1284091" cy="1714499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3088435"/>
            <a:ext cx="9144000" cy="3769565"/>
          </a:xfrm>
          <a:prstGeom prst="rect">
            <a:avLst/>
          </a:prstGeom>
          <a:solidFill>
            <a:srgbClr val="E7E7E7"/>
          </a:solidFill>
          <a:ln>
            <a:noFill/>
          </a:ln>
          <a:effectLst>
            <a:outerShdw blurRad="50800" dist="38100" dir="16200000">
              <a:srgbClr val="000000">
                <a:alpha val="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grayscl/>
            <a:lum bright="32000" contrast="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03742" y="2549584"/>
            <a:ext cx="6268658" cy="4021403"/>
          </a:xfrm>
          <a:prstGeom prst="rect">
            <a:avLst/>
          </a:prstGeom>
        </p:spPr>
      </p:pic>
      <p:sp>
        <p:nvSpPr>
          <p:cNvPr id="12" name="Text Box 5"/>
          <p:cNvSpPr txBox="1">
            <a:spLocks noChangeArrowheads="1"/>
          </p:cNvSpPr>
          <p:nvPr/>
        </p:nvSpPr>
        <p:spPr bwMode="auto">
          <a:xfrm>
            <a:off x="0" y="2539424"/>
            <a:ext cx="9144000" cy="538851"/>
          </a:xfrm>
          <a:prstGeom prst="rect">
            <a:avLst/>
          </a:prstGeom>
          <a:solidFill>
            <a:srgbClr val="FFFFFF">
              <a:alpha val="90000"/>
            </a:srgbClr>
          </a:solidFill>
          <a:ln w="9525">
            <a:noFill/>
            <a:miter lim="800000"/>
            <a:headEnd/>
            <a:tailEnd/>
          </a:ln>
          <a:effectLst/>
        </p:spPr>
        <p:txBody>
          <a:bodyPr bIns="61200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dirty="0" smtClean="0">
                <a:solidFill>
                  <a:srgbClr val="262626"/>
                </a:solidFill>
                <a:latin typeface="Helvetica Light" charset="0"/>
                <a:ea typeface="Helvetica Light" charset="0"/>
                <a:cs typeface="Helvetica Light" charset="0"/>
              </a:rPr>
              <a:t>Higgs Boson — Run-1 Masterpiece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503742" y="4170749"/>
            <a:ext cx="2185866" cy="2400657"/>
          </a:xfrm>
          <a:prstGeom prst="rect">
            <a:avLst/>
          </a:prstGeom>
          <a:solidFill>
            <a:schemeClr val="tx1">
              <a:lumMod val="75000"/>
              <a:lumOff val="25000"/>
              <a:alpha val="74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The Higgs boson had been vainly searched for at many accelerators</a:t>
            </a:r>
          </a:p>
          <a:p>
            <a:pPr>
              <a:spcBef>
                <a:spcPts val="1200"/>
              </a:spcBef>
            </a:pPr>
            <a:r>
              <a:rPr lang="en-GB" sz="12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Best non-LHC 95% CL limits from LEP </a:t>
            </a:r>
            <a:r>
              <a:rPr lang="en-GB" sz="105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(CERN, 1989—2000)</a:t>
            </a:r>
            <a:r>
              <a:rPr lang="en-GB" sz="12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 and Tevatron </a:t>
            </a:r>
            <a:r>
              <a:rPr lang="en-GB" sz="105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(Fermilab, 1990—2011)</a:t>
            </a:r>
            <a:r>
              <a:rPr lang="en-GB" sz="12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:</a:t>
            </a:r>
          </a:p>
          <a:p>
            <a:pPr>
              <a:spcBef>
                <a:spcPts val="1200"/>
              </a:spcBef>
            </a:pPr>
            <a:r>
              <a:rPr lang="en-GB" sz="1200" i="1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   </a:t>
            </a:r>
            <a:r>
              <a:rPr lang="en-GB" sz="1200" i="1" dirty="0" err="1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m</a:t>
            </a:r>
            <a:r>
              <a:rPr lang="en-GB" sz="1200" baseline="-25000" dirty="0" err="1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H</a:t>
            </a:r>
            <a:r>
              <a:rPr lang="en-GB" sz="12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 &gt; 114 GeV</a:t>
            </a:r>
          </a:p>
          <a:p>
            <a:pPr>
              <a:spcBef>
                <a:spcPts val="600"/>
              </a:spcBef>
            </a:pPr>
            <a:r>
              <a:rPr lang="en-GB" sz="12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   147 GeV &lt; </a:t>
            </a:r>
            <a:r>
              <a:rPr lang="en-GB" sz="1200" i="1" dirty="0" err="1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m</a:t>
            </a:r>
            <a:r>
              <a:rPr lang="en-GB" sz="1200" baseline="-25000" dirty="0" err="1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H</a:t>
            </a:r>
            <a:r>
              <a:rPr lang="en-GB" sz="12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 &lt; 179 GeV </a:t>
            </a:r>
          </a:p>
          <a:p>
            <a:pPr>
              <a:spcBef>
                <a:spcPts val="600"/>
              </a:spcBef>
            </a:pPr>
            <a:r>
              <a:rPr lang="en-GB" sz="12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   EW fit: </a:t>
            </a:r>
            <a:r>
              <a:rPr lang="en-GB" sz="1200" i="1" dirty="0" err="1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m</a:t>
            </a:r>
            <a:r>
              <a:rPr lang="en-GB" sz="1200" baseline="-25000" dirty="0" err="1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H</a:t>
            </a:r>
            <a:r>
              <a:rPr lang="en-GB" sz="1200" dirty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 &lt; </a:t>
            </a:r>
            <a:r>
              <a:rPr lang="en-GB" sz="12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153 GeV </a:t>
            </a:r>
            <a:endParaRPr lang="en-GB" sz="1200" dirty="0">
              <a:solidFill>
                <a:schemeClr val="bg1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949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0" y="260649"/>
            <a:ext cx="914400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" y="332657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dirty="0" smtClean="0">
                <a:latin typeface="Helvetica Light" charset="0"/>
                <a:ea typeface="Helvetica Light" charset="0"/>
                <a:cs typeface="Helvetica Light" charset="0"/>
              </a:rPr>
              <a:t>Higgs boson production at the LHC</a:t>
            </a:r>
            <a:endParaRPr lang="en-GB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196752"/>
            <a:ext cx="9144000" cy="5067942"/>
          </a:xfrm>
          <a:prstGeom prst="rect">
            <a:avLst/>
          </a:prstGeom>
        </p:spPr>
      </p:pic>
      <p:sp>
        <p:nvSpPr>
          <p:cNvPr id="7" name="Text Box 11"/>
          <p:cNvSpPr txBox="1">
            <a:spLocks noChangeArrowheads="1"/>
          </p:cNvSpPr>
          <p:nvPr/>
        </p:nvSpPr>
        <p:spPr bwMode="auto">
          <a:xfrm>
            <a:off x="152398" y="1512166"/>
            <a:ext cx="5326762" cy="987066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square" lIns="90000" tIns="46800" rIns="90000" bIns="46800">
            <a:prstTxWarp prst="textNoShape">
              <a:avLst/>
            </a:prstTxWarp>
            <a:spAutoFit/>
          </a:bodyPr>
          <a:lstStyle/>
          <a:p>
            <a:r>
              <a:rPr lang="en-US" sz="16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At the LHC, the Higgs boson is </a:t>
            </a:r>
            <a:r>
              <a:rPr lang="en-US" sz="1600" dirty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dominantly produced via </a:t>
            </a:r>
            <a:r>
              <a:rPr lang="en-US" sz="16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gluon fusion </a:t>
            </a:r>
            <a:r>
              <a:rPr lang="en-US" sz="1600" dirty="0" err="1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σ</a:t>
            </a:r>
            <a:r>
              <a:rPr lang="en-US" sz="1600" baseline="-25000" dirty="0" err="1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H,total</a:t>
            </a:r>
            <a:r>
              <a:rPr lang="en-US" sz="16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 ~22 </a:t>
            </a:r>
            <a:r>
              <a:rPr lang="en-US" sz="1600" dirty="0" err="1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pb</a:t>
            </a:r>
            <a:r>
              <a:rPr lang="en-US" sz="16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 at 8 TeV for </a:t>
            </a:r>
            <a:r>
              <a:rPr lang="en-US" sz="1600" dirty="0" err="1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m</a:t>
            </a:r>
            <a:r>
              <a:rPr lang="en-US" sz="1600" baseline="-25000" dirty="0" err="1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H</a:t>
            </a:r>
            <a:r>
              <a:rPr lang="en-US" sz="16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 = 125 GeV </a:t>
            </a:r>
          </a:p>
          <a:p>
            <a:pPr>
              <a:spcBef>
                <a:spcPts val="1200"/>
              </a:spcBef>
            </a:pPr>
            <a:r>
              <a:rPr lang="en-US" sz="16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Cross section steeply falling with Higgs mass</a:t>
            </a:r>
            <a:endParaRPr lang="en-US" sz="1200" dirty="0" smtClean="0">
              <a:solidFill>
                <a:srgbClr val="F1F1F5"/>
              </a:solidFill>
              <a:latin typeface="Helvetica Light" charset="0"/>
              <a:ea typeface="Helvetica Light" charset="0"/>
              <a:cs typeface="Helvetica Light" charset="0"/>
              <a:sym typeface="Symbol" charset="2"/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980017" y="2936302"/>
            <a:ext cx="4140695" cy="1600200"/>
            <a:chOff x="980017" y="3177115"/>
            <a:chExt cx="4140695" cy="1600200"/>
          </a:xfrm>
        </p:grpSpPr>
        <p:sp>
          <p:nvSpPr>
            <p:cNvPr id="9" name="TextBox 8"/>
            <p:cNvSpPr txBox="1"/>
            <p:nvPr/>
          </p:nvSpPr>
          <p:spPr>
            <a:xfrm>
              <a:off x="4099693" y="3566470"/>
              <a:ext cx="37443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rgbClr val="F1F1F5"/>
                  </a:solidFill>
                  <a:latin typeface="Chalkduster"/>
                  <a:cs typeface="Chalkduster"/>
                </a:rPr>
                <a:t>H</a:t>
              </a:r>
              <a:endParaRPr lang="en-GB" dirty="0">
                <a:solidFill>
                  <a:srgbClr val="F1F1F5"/>
                </a:solidFill>
                <a:latin typeface="Chalkduster"/>
                <a:cs typeface="Chalkduster"/>
              </a:endParaRPr>
            </a:p>
          </p:txBody>
        </p:sp>
        <p:sp>
          <p:nvSpPr>
            <p:cNvPr id="10" name="Freeform 9"/>
            <p:cNvSpPr/>
            <p:nvPr/>
          </p:nvSpPr>
          <p:spPr>
            <a:xfrm rot="21414403">
              <a:off x="3552487" y="4001354"/>
              <a:ext cx="1568225" cy="147441"/>
            </a:xfrm>
            <a:custGeom>
              <a:avLst/>
              <a:gdLst>
                <a:gd name="connsiteX0" fmla="*/ 2201333 w 2316269"/>
                <a:gd name="connsiteY0" fmla="*/ 101020 h 107014"/>
                <a:gd name="connsiteX1" fmla="*/ 1259417 w 2316269"/>
                <a:gd name="connsiteY1" fmla="*/ 69270 h 107014"/>
                <a:gd name="connsiteX2" fmla="*/ 867833 w 2316269"/>
                <a:gd name="connsiteY2" fmla="*/ 48103 h 107014"/>
                <a:gd name="connsiteX3" fmla="*/ 698500 w 2316269"/>
                <a:gd name="connsiteY3" fmla="*/ 26936 h 107014"/>
                <a:gd name="connsiteX4" fmla="*/ 571500 w 2316269"/>
                <a:gd name="connsiteY4" fmla="*/ 5770 h 107014"/>
                <a:gd name="connsiteX5" fmla="*/ 0 w 2316269"/>
                <a:gd name="connsiteY5" fmla="*/ 5770 h 107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16269" h="107014">
                  <a:moveTo>
                    <a:pt x="2201333" y="101020"/>
                  </a:moveTo>
                  <a:cubicBezTo>
                    <a:pt x="1749202" y="68723"/>
                    <a:pt x="2316269" y="107014"/>
                    <a:pt x="1259417" y="69270"/>
                  </a:cubicBezTo>
                  <a:cubicBezTo>
                    <a:pt x="1128782" y="64604"/>
                    <a:pt x="867833" y="48103"/>
                    <a:pt x="867833" y="48103"/>
                  </a:cubicBezTo>
                  <a:lnTo>
                    <a:pt x="698500" y="26936"/>
                  </a:lnTo>
                  <a:cubicBezTo>
                    <a:pt x="656014" y="20867"/>
                    <a:pt x="614398" y="7070"/>
                    <a:pt x="571500" y="5770"/>
                  </a:cubicBezTo>
                  <a:cubicBezTo>
                    <a:pt x="381087" y="0"/>
                    <a:pt x="190500" y="5770"/>
                    <a:pt x="0" y="5770"/>
                  </a:cubicBezTo>
                </a:path>
              </a:pathLst>
            </a:custGeom>
            <a:ln w="38100" cap="flat" cmpd="sng" algn="ctr">
              <a:solidFill>
                <a:srgbClr val="F1F1F5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1" name="Freeform 10"/>
            <p:cNvSpPr/>
            <p:nvPr/>
          </p:nvSpPr>
          <p:spPr>
            <a:xfrm flipH="1" flipV="1">
              <a:off x="2808816" y="4047201"/>
              <a:ext cx="730251" cy="524799"/>
            </a:xfrm>
            <a:custGeom>
              <a:avLst/>
              <a:gdLst>
                <a:gd name="connsiteX0" fmla="*/ 0 w 2246990"/>
                <a:gd name="connsiteY0" fmla="*/ 1541489 h 1541489"/>
                <a:gd name="connsiteX1" fmla="*/ 716431 w 2246990"/>
                <a:gd name="connsiteY1" fmla="*/ 1107267 h 1541489"/>
                <a:gd name="connsiteX2" fmla="*/ 987807 w 2246990"/>
                <a:gd name="connsiteY2" fmla="*/ 922722 h 1541489"/>
                <a:gd name="connsiteX3" fmla="*/ 1465428 w 2246990"/>
                <a:gd name="connsiteY3" fmla="*/ 651333 h 1541489"/>
                <a:gd name="connsiteX4" fmla="*/ 1921339 w 2246990"/>
                <a:gd name="connsiteY4" fmla="*/ 293100 h 1541489"/>
                <a:gd name="connsiteX5" fmla="*/ 2029889 w 2246990"/>
                <a:gd name="connsiteY5" fmla="*/ 195400 h 1541489"/>
                <a:gd name="connsiteX6" fmla="*/ 2160150 w 2246990"/>
                <a:gd name="connsiteY6" fmla="*/ 86844 h 1541489"/>
                <a:gd name="connsiteX7" fmla="*/ 2203570 w 2246990"/>
                <a:gd name="connsiteY7" fmla="*/ 54277 h 1541489"/>
                <a:gd name="connsiteX8" fmla="*/ 2246990 w 2246990"/>
                <a:gd name="connsiteY8" fmla="*/ 0 h 1541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6990" h="1541489">
                  <a:moveTo>
                    <a:pt x="0" y="1541489"/>
                  </a:moveTo>
                  <a:lnTo>
                    <a:pt x="716431" y="1107267"/>
                  </a:lnTo>
                  <a:cubicBezTo>
                    <a:pt x="806890" y="1045752"/>
                    <a:pt x="894365" y="979603"/>
                    <a:pt x="987807" y="922722"/>
                  </a:cubicBezTo>
                  <a:cubicBezTo>
                    <a:pt x="1144220" y="827509"/>
                    <a:pt x="1320111" y="762748"/>
                    <a:pt x="1465428" y="651333"/>
                  </a:cubicBezTo>
                  <a:cubicBezTo>
                    <a:pt x="1657944" y="503730"/>
                    <a:pt x="1759549" y="432834"/>
                    <a:pt x="1921339" y="293100"/>
                  </a:cubicBezTo>
                  <a:cubicBezTo>
                    <a:pt x="1958181" y="261280"/>
                    <a:pt x="1995468" y="229824"/>
                    <a:pt x="2029889" y="195400"/>
                  </a:cubicBezTo>
                  <a:cubicBezTo>
                    <a:pt x="2125327" y="99956"/>
                    <a:pt x="2059395" y="157375"/>
                    <a:pt x="2160150" y="86844"/>
                  </a:cubicBezTo>
                  <a:cubicBezTo>
                    <a:pt x="2174971" y="76469"/>
                    <a:pt x="2190777" y="67070"/>
                    <a:pt x="2203570" y="54277"/>
                  </a:cubicBezTo>
                  <a:cubicBezTo>
                    <a:pt x="2219953" y="37894"/>
                    <a:pt x="2246990" y="0"/>
                    <a:pt x="2246990" y="0"/>
                  </a:cubicBezTo>
                </a:path>
              </a:pathLst>
            </a:custGeom>
            <a:ln w="38100" cap="flat" cmpd="sng" algn="ctr">
              <a:solidFill>
                <a:srgbClr val="F1F1F5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2" name="Freeform 11"/>
            <p:cNvSpPr/>
            <p:nvPr/>
          </p:nvSpPr>
          <p:spPr>
            <a:xfrm flipH="1">
              <a:off x="2808817" y="3558115"/>
              <a:ext cx="730251" cy="524799"/>
            </a:xfrm>
            <a:custGeom>
              <a:avLst/>
              <a:gdLst>
                <a:gd name="connsiteX0" fmla="*/ 0 w 2246990"/>
                <a:gd name="connsiteY0" fmla="*/ 1541489 h 1541489"/>
                <a:gd name="connsiteX1" fmla="*/ 716431 w 2246990"/>
                <a:gd name="connsiteY1" fmla="*/ 1107267 h 1541489"/>
                <a:gd name="connsiteX2" fmla="*/ 987807 w 2246990"/>
                <a:gd name="connsiteY2" fmla="*/ 922722 h 1541489"/>
                <a:gd name="connsiteX3" fmla="*/ 1465428 w 2246990"/>
                <a:gd name="connsiteY3" fmla="*/ 651333 h 1541489"/>
                <a:gd name="connsiteX4" fmla="*/ 1921339 w 2246990"/>
                <a:gd name="connsiteY4" fmla="*/ 293100 h 1541489"/>
                <a:gd name="connsiteX5" fmla="*/ 2029889 w 2246990"/>
                <a:gd name="connsiteY5" fmla="*/ 195400 h 1541489"/>
                <a:gd name="connsiteX6" fmla="*/ 2160150 w 2246990"/>
                <a:gd name="connsiteY6" fmla="*/ 86844 h 1541489"/>
                <a:gd name="connsiteX7" fmla="*/ 2203570 w 2246990"/>
                <a:gd name="connsiteY7" fmla="*/ 54277 h 1541489"/>
                <a:gd name="connsiteX8" fmla="*/ 2246990 w 2246990"/>
                <a:gd name="connsiteY8" fmla="*/ 0 h 1541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6990" h="1541489">
                  <a:moveTo>
                    <a:pt x="0" y="1541489"/>
                  </a:moveTo>
                  <a:lnTo>
                    <a:pt x="716431" y="1107267"/>
                  </a:lnTo>
                  <a:cubicBezTo>
                    <a:pt x="806890" y="1045752"/>
                    <a:pt x="894365" y="979603"/>
                    <a:pt x="987807" y="922722"/>
                  </a:cubicBezTo>
                  <a:cubicBezTo>
                    <a:pt x="1144220" y="827509"/>
                    <a:pt x="1320111" y="762748"/>
                    <a:pt x="1465428" y="651333"/>
                  </a:cubicBezTo>
                  <a:cubicBezTo>
                    <a:pt x="1657944" y="503730"/>
                    <a:pt x="1759549" y="432834"/>
                    <a:pt x="1921339" y="293100"/>
                  </a:cubicBezTo>
                  <a:cubicBezTo>
                    <a:pt x="1958181" y="261280"/>
                    <a:pt x="1995468" y="229824"/>
                    <a:pt x="2029889" y="195400"/>
                  </a:cubicBezTo>
                  <a:cubicBezTo>
                    <a:pt x="2125327" y="99956"/>
                    <a:pt x="2059395" y="157375"/>
                    <a:pt x="2160150" y="86844"/>
                  </a:cubicBezTo>
                  <a:cubicBezTo>
                    <a:pt x="2174971" y="76469"/>
                    <a:pt x="2190777" y="67070"/>
                    <a:pt x="2203570" y="54277"/>
                  </a:cubicBezTo>
                  <a:cubicBezTo>
                    <a:pt x="2219953" y="37894"/>
                    <a:pt x="2246990" y="0"/>
                    <a:pt x="2246990" y="0"/>
                  </a:cubicBezTo>
                </a:path>
              </a:pathLst>
            </a:custGeom>
            <a:ln w="38100" cap="flat" cmpd="sng" algn="ctr">
              <a:solidFill>
                <a:srgbClr val="F1F1F5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4" name="Freeform 13"/>
            <p:cNvSpPr/>
            <p:nvPr/>
          </p:nvSpPr>
          <p:spPr>
            <a:xfrm rot="3361181" flipH="1">
              <a:off x="2443691" y="3820514"/>
              <a:ext cx="730251" cy="524799"/>
            </a:xfrm>
            <a:custGeom>
              <a:avLst/>
              <a:gdLst>
                <a:gd name="connsiteX0" fmla="*/ 0 w 2246990"/>
                <a:gd name="connsiteY0" fmla="*/ 1541489 h 1541489"/>
                <a:gd name="connsiteX1" fmla="*/ 716431 w 2246990"/>
                <a:gd name="connsiteY1" fmla="*/ 1107267 h 1541489"/>
                <a:gd name="connsiteX2" fmla="*/ 987807 w 2246990"/>
                <a:gd name="connsiteY2" fmla="*/ 922722 h 1541489"/>
                <a:gd name="connsiteX3" fmla="*/ 1465428 w 2246990"/>
                <a:gd name="connsiteY3" fmla="*/ 651333 h 1541489"/>
                <a:gd name="connsiteX4" fmla="*/ 1921339 w 2246990"/>
                <a:gd name="connsiteY4" fmla="*/ 293100 h 1541489"/>
                <a:gd name="connsiteX5" fmla="*/ 2029889 w 2246990"/>
                <a:gd name="connsiteY5" fmla="*/ 195400 h 1541489"/>
                <a:gd name="connsiteX6" fmla="*/ 2160150 w 2246990"/>
                <a:gd name="connsiteY6" fmla="*/ 86844 h 1541489"/>
                <a:gd name="connsiteX7" fmla="*/ 2203570 w 2246990"/>
                <a:gd name="connsiteY7" fmla="*/ 54277 h 1541489"/>
                <a:gd name="connsiteX8" fmla="*/ 2246990 w 2246990"/>
                <a:gd name="connsiteY8" fmla="*/ 0 h 1541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6990" h="1541489">
                  <a:moveTo>
                    <a:pt x="0" y="1541489"/>
                  </a:moveTo>
                  <a:lnTo>
                    <a:pt x="716431" y="1107267"/>
                  </a:lnTo>
                  <a:cubicBezTo>
                    <a:pt x="806890" y="1045752"/>
                    <a:pt x="894365" y="979603"/>
                    <a:pt x="987807" y="922722"/>
                  </a:cubicBezTo>
                  <a:cubicBezTo>
                    <a:pt x="1144220" y="827509"/>
                    <a:pt x="1320111" y="762748"/>
                    <a:pt x="1465428" y="651333"/>
                  </a:cubicBezTo>
                  <a:cubicBezTo>
                    <a:pt x="1657944" y="503730"/>
                    <a:pt x="1759549" y="432834"/>
                    <a:pt x="1921339" y="293100"/>
                  </a:cubicBezTo>
                  <a:cubicBezTo>
                    <a:pt x="1958181" y="261280"/>
                    <a:pt x="1995468" y="229824"/>
                    <a:pt x="2029889" y="195400"/>
                  </a:cubicBezTo>
                  <a:cubicBezTo>
                    <a:pt x="2125327" y="99956"/>
                    <a:pt x="2059395" y="157375"/>
                    <a:pt x="2160150" y="86844"/>
                  </a:cubicBezTo>
                  <a:cubicBezTo>
                    <a:pt x="2174971" y="76469"/>
                    <a:pt x="2190777" y="67070"/>
                    <a:pt x="2203570" y="54277"/>
                  </a:cubicBezTo>
                  <a:cubicBezTo>
                    <a:pt x="2219953" y="37894"/>
                    <a:pt x="2246990" y="0"/>
                    <a:pt x="2246990" y="0"/>
                  </a:cubicBezTo>
                </a:path>
              </a:pathLst>
            </a:custGeom>
            <a:ln w="38100" cap="flat" cmpd="sng" algn="ctr">
              <a:solidFill>
                <a:srgbClr val="F1F1F5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" name="Freeform 14"/>
            <p:cNvSpPr/>
            <p:nvPr/>
          </p:nvSpPr>
          <p:spPr>
            <a:xfrm>
              <a:off x="1438469" y="3432965"/>
              <a:ext cx="1370347" cy="200518"/>
            </a:xfrm>
            <a:custGeom>
              <a:avLst/>
              <a:gdLst>
                <a:gd name="connsiteX0" fmla="*/ 0 w 1270077"/>
                <a:gd name="connsiteY0" fmla="*/ 66839 h 190959"/>
                <a:gd name="connsiteX1" fmla="*/ 33423 w 1270077"/>
                <a:gd name="connsiteY1" fmla="*/ 89119 h 190959"/>
                <a:gd name="connsiteX2" fmla="*/ 44564 w 1270077"/>
                <a:gd name="connsiteY2" fmla="*/ 122539 h 190959"/>
                <a:gd name="connsiteX3" fmla="*/ 111410 w 1270077"/>
                <a:gd name="connsiteY3" fmla="*/ 144819 h 190959"/>
                <a:gd name="connsiteX4" fmla="*/ 200538 w 1270077"/>
                <a:gd name="connsiteY4" fmla="*/ 133679 h 190959"/>
                <a:gd name="connsiteX5" fmla="*/ 200538 w 1270077"/>
                <a:gd name="connsiteY5" fmla="*/ 11140 h 190959"/>
                <a:gd name="connsiteX6" fmla="*/ 178256 w 1270077"/>
                <a:gd name="connsiteY6" fmla="*/ 133679 h 190959"/>
                <a:gd name="connsiteX7" fmla="*/ 245103 w 1270077"/>
                <a:gd name="connsiteY7" fmla="*/ 155959 h 190959"/>
                <a:gd name="connsiteX8" fmla="*/ 378795 w 1270077"/>
                <a:gd name="connsiteY8" fmla="*/ 122539 h 190959"/>
                <a:gd name="connsiteX9" fmla="*/ 389936 w 1270077"/>
                <a:gd name="connsiteY9" fmla="*/ 77979 h 190959"/>
                <a:gd name="connsiteX10" fmla="*/ 378795 w 1270077"/>
                <a:gd name="connsiteY10" fmla="*/ 33420 h 190959"/>
                <a:gd name="connsiteX11" fmla="*/ 311949 w 1270077"/>
                <a:gd name="connsiteY11" fmla="*/ 33420 h 190959"/>
                <a:gd name="connsiteX12" fmla="*/ 334231 w 1270077"/>
                <a:gd name="connsiteY12" fmla="*/ 122539 h 190959"/>
                <a:gd name="connsiteX13" fmla="*/ 367654 w 1270077"/>
                <a:gd name="connsiteY13" fmla="*/ 144819 h 190959"/>
                <a:gd name="connsiteX14" fmla="*/ 434500 w 1270077"/>
                <a:gd name="connsiteY14" fmla="*/ 167098 h 190959"/>
                <a:gd name="connsiteX15" fmla="*/ 545910 w 1270077"/>
                <a:gd name="connsiteY15" fmla="*/ 133679 h 190959"/>
                <a:gd name="connsiteX16" fmla="*/ 579333 w 1270077"/>
                <a:gd name="connsiteY16" fmla="*/ 122539 h 190959"/>
                <a:gd name="connsiteX17" fmla="*/ 568192 w 1270077"/>
                <a:gd name="connsiteY17" fmla="*/ 44560 h 190959"/>
                <a:gd name="connsiteX18" fmla="*/ 557051 w 1270077"/>
                <a:gd name="connsiteY18" fmla="*/ 11140 h 190959"/>
                <a:gd name="connsiteX19" fmla="*/ 479064 w 1270077"/>
                <a:gd name="connsiteY19" fmla="*/ 22280 h 190959"/>
                <a:gd name="connsiteX20" fmla="*/ 512487 w 1270077"/>
                <a:gd name="connsiteY20" fmla="*/ 144819 h 190959"/>
                <a:gd name="connsiteX21" fmla="*/ 557051 w 1270077"/>
                <a:gd name="connsiteY21" fmla="*/ 155959 h 190959"/>
                <a:gd name="connsiteX22" fmla="*/ 735308 w 1270077"/>
                <a:gd name="connsiteY22" fmla="*/ 144819 h 190959"/>
                <a:gd name="connsiteX23" fmla="*/ 757590 w 1270077"/>
                <a:gd name="connsiteY23" fmla="*/ 55700 h 190959"/>
                <a:gd name="connsiteX24" fmla="*/ 690744 w 1270077"/>
                <a:gd name="connsiteY24" fmla="*/ 11140 h 190959"/>
                <a:gd name="connsiteX25" fmla="*/ 690744 w 1270077"/>
                <a:gd name="connsiteY25" fmla="*/ 100259 h 190959"/>
                <a:gd name="connsiteX26" fmla="*/ 724167 w 1270077"/>
                <a:gd name="connsiteY26" fmla="*/ 111399 h 190959"/>
                <a:gd name="connsiteX27" fmla="*/ 757590 w 1270077"/>
                <a:gd name="connsiteY27" fmla="*/ 133679 h 190959"/>
                <a:gd name="connsiteX28" fmla="*/ 791013 w 1270077"/>
                <a:gd name="connsiteY28" fmla="*/ 144819 h 190959"/>
                <a:gd name="connsiteX29" fmla="*/ 857859 w 1270077"/>
                <a:gd name="connsiteY29" fmla="*/ 178238 h 190959"/>
                <a:gd name="connsiteX30" fmla="*/ 946987 w 1270077"/>
                <a:gd name="connsiteY30" fmla="*/ 122539 h 190959"/>
                <a:gd name="connsiteX31" fmla="*/ 958128 w 1270077"/>
                <a:gd name="connsiteY31" fmla="*/ 89119 h 190959"/>
                <a:gd name="connsiteX32" fmla="*/ 946987 w 1270077"/>
                <a:gd name="connsiteY32" fmla="*/ 44560 h 190959"/>
                <a:gd name="connsiteX33" fmla="*/ 869000 w 1270077"/>
                <a:gd name="connsiteY33" fmla="*/ 0 h 190959"/>
                <a:gd name="connsiteX34" fmla="*/ 857859 w 1270077"/>
                <a:gd name="connsiteY34" fmla="*/ 33420 h 190959"/>
                <a:gd name="connsiteX35" fmla="*/ 902423 w 1270077"/>
                <a:gd name="connsiteY35" fmla="*/ 133679 h 190959"/>
                <a:gd name="connsiteX36" fmla="*/ 969269 w 1270077"/>
                <a:gd name="connsiteY36" fmla="*/ 155959 h 190959"/>
                <a:gd name="connsiteX37" fmla="*/ 1147526 w 1270077"/>
                <a:gd name="connsiteY37" fmla="*/ 100259 h 190959"/>
                <a:gd name="connsiteX38" fmla="*/ 1158667 w 1270077"/>
                <a:gd name="connsiteY38" fmla="*/ 66839 h 190959"/>
                <a:gd name="connsiteX39" fmla="*/ 1136385 w 1270077"/>
                <a:gd name="connsiteY39" fmla="*/ 33420 h 190959"/>
                <a:gd name="connsiteX40" fmla="*/ 1069539 w 1270077"/>
                <a:gd name="connsiteY40" fmla="*/ 11140 h 190959"/>
                <a:gd name="connsiteX41" fmla="*/ 1080680 w 1270077"/>
                <a:gd name="connsiteY41" fmla="*/ 100259 h 190959"/>
                <a:gd name="connsiteX42" fmla="*/ 1091821 w 1270077"/>
                <a:gd name="connsiteY42" fmla="*/ 133679 h 190959"/>
                <a:gd name="connsiteX43" fmla="*/ 1158667 w 1270077"/>
                <a:gd name="connsiteY43" fmla="*/ 155959 h 190959"/>
                <a:gd name="connsiteX44" fmla="*/ 1270077 w 1270077"/>
                <a:gd name="connsiteY44" fmla="*/ 167098 h 190959"/>
                <a:gd name="connsiteX45" fmla="*/ 1270077 w 1270077"/>
                <a:gd name="connsiteY45" fmla="*/ 167098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70077" h="190959">
                  <a:moveTo>
                    <a:pt x="0" y="66839"/>
                  </a:moveTo>
                  <a:cubicBezTo>
                    <a:pt x="11141" y="74266"/>
                    <a:pt x="25058" y="78664"/>
                    <a:pt x="33423" y="89119"/>
                  </a:cubicBezTo>
                  <a:cubicBezTo>
                    <a:pt x="40759" y="98288"/>
                    <a:pt x="35008" y="115714"/>
                    <a:pt x="44564" y="122539"/>
                  </a:cubicBezTo>
                  <a:cubicBezTo>
                    <a:pt x="63677" y="136190"/>
                    <a:pt x="111410" y="144819"/>
                    <a:pt x="111410" y="144819"/>
                  </a:cubicBezTo>
                  <a:cubicBezTo>
                    <a:pt x="141119" y="141106"/>
                    <a:pt x="175625" y="150286"/>
                    <a:pt x="200538" y="133679"/>
                  </a:cubicBezTo>
                  <a:cubicBezTo>
                    <a:pt x="226230" y="116552"/>
                    <a:pt x="202718" y="24220"/>
                    <a:pt x="200538" y="11140"/>
                  </a:cubicBezTo>
                  <a:cubicBezTo>
                    <a:pt x="147387" y="28856"/>
                    <a:pt x="116135" y="27197"/>
                    <a:pt x="178256" y="133679"/>
                  </a:cubicBezTo>
                  <a:cubicBezTo>
                    <a:pt x="190092" y="153966"/>
                    <a:pt x="245103" y="155959"/>
                    <a:pt x="245103" y="155959"/>
                  </a:cubicBezTo>
                  <a:cubicBezTo>
                    <a:pt x="266146" y="153621"/>
                    <a:pt x="354233" y="159378"/>
                    <a:pt x="378795" y="122539"/>
                  </a:cubicBezTo>
                  <a:cubicBezTo>
                    <a:pt x="387288" y="109800"/>
                    <a:pt x="386222" y="92832"/>
                    <a:pt x="389936" y="77979"/>
                  </a:cubicBezTo>
                  <a:cubicBezTo>
                    <a:pt x="386222" y="63126"/>
                    <a:pt x="388360" y="45375"/>
                    <a:pt x="378795" y="33420"/>
                  </a:cubicBezTo>
                  <a:cubicBezTo>
                    <a:pt x="360031" y="9967"/>
                    <a:pt x="330713" y="27166"/>
                    <a:pt x="311949" y="33420"/>
                  </a:cubicBezTo>
                  <a:cubicBezTo>
                    <a:pt x="312504" y="36195"/>
                    <a:pt x="325096" y="111121"/>
                    <a:pt x="334231" y="122539"/>
                  </a:cubicBezTo>
                  <a:cubicBezTo>
                    <a:pt x="342596" y="132994"/>
                    <a:pt x="355418" y="139382"/>
                    <a:pt x="367654" y="144819"/>
                  </a:cubicBezTo>
                  <a:cubicBezTo>
                    <a:pt x="389117" y="154357"/>
                    <a:pt x="434500" y="167098"/>
                    <a:pt x="434500" y="167098"/>
                  </a:cubicBezTo>
                  <a:cubicBezTo>
                    <a:pt x="501850" y="150264"/>
                    <a:pt x="464538" y="160801"/>
                    <a:pt x="545910" y="133679"/>
                  </a:cubicBezTo>
                  <a:lnTo>
                    <a:pt x="579333" y="122539"/>
                  </a:lnTo>
                  <a:cubicBezTo>
                    <a:pt x="575619" y="96546"/>
                    <a:pt x="573342" y="70307"/>
                    <a:pt x="568192" y="44560"/>
                  </a:cubicBezTo>
                  <a:cubicBezTo>
                    <a:pt x="565889" y="33045"/>
                    <a:pt x="568443" y="13988"/>
                    <a:pt x="557051" y="11140"/>
                  </a:cubicBezTo>
                  <a:cubicBezTo>
                    <a:pt x="531575" y="4772"/>
                    <a:pt x="505060" y="18567"/>
                    <a:pt x="479064" y="22280"/>
                  </a:cubicBezTo>
                  <a:cubicBezTo>
                    <a:pt x="481984" y="45641"/>
                    <a:pt x="478017" y="121841"/>
                    <a:pt x="512487" y="144819"/>
                  </a:cubicBezTo>
                  <a:cubicBezTo>
                    <a:pt x="525228" y="153312"/>
                    <a:pt x="542196" y="152246"/>
                    <a:pt x="557051" y="155959"/>
                  </a:cubicBezTo>
                  <a:cubicBezTo>
                    <a:pt x="616470" y="152246"/>
                    <a:pt x="676501" y="154103"/>
                    <a:pt x="735308" y="144819"/>
                  </a:cubicBezTo>
                  <a:cubicBezTo>
                    <a:pt x="786241" y="136778"/>
                    <a:pt x="773099" y="90592"/>
                    <a:pt x="757590" y="55700"/>
                  </a:cubicBezTo>
                  <a:cubicBezTo>
                    <a:pt x="743076" y="23047"/>
                    <a:pt x="718829" y="20501"/>
                    <a:pt x="690744" y="11140"/>
                  </a:cubicBezTo>
                  <a:cubicBezTo>
                    <a:pt x="680100" y="43069"/>
                    <a:pt x="666843" y="64412"/>
                    <a:pt x="690744" y="100259"/>
                  </a:cubicBezTo>
                  <a:cubicBezTo>
                    <a:pt x="697259" y="110030"/>
                    <a:pt x="713663" y="106148"/>
                    <a:pt x="724167" y="111399"/>
                  </a:cubicBezTo>
                  <a:cubicBezTo>
                    <a:pt x="736143" y="117387"/>
                    <a:pt x="745614" y="127691"/>
                    <a:pt x="757590" y="133679"/>
                  </a:cubicBezTo>
                  <a:cubicBezTo>
                    <a:pt x="768094" y="138930"/>
                    <a:pt x="780509" y="139568"/>
                    <a:pt x="791013" y="144819"/>
                  </a:cubicBezTo>
                  <a:cubicBezTo>
                    <a:pt x="877402" y="188008"/>
                    <a:pt x="773848" y="150237"/>
                    <a:pt x="857859" y="178238"/>
                  </a:cubicBezTo>
                  <a:cubicBezTo>
                    <a:pt x="918824" y="157919"/>
                    <a:pt x="922269" y="171970"/>
                    <a:pt x="946987" y="122539"/>
                  </a:cubicBezTo>
                  <a:cubicBezTo>
                    <a:pt x="952239" y="112036"/>
                    <a:pt x="954414" y="100259"/>
                    <a:pt x="958128" y="89119"/>
                  </a:cubicBezTo>
                  <a:cubicBezTo>
                    <a:pt x="954414" y="74266"/>
                    <a:pt x="954584" y="57853"/>
                    <a:pt x="946987" y="44560"/>
                  </a:cubicBezTo>
                  <a:cubicBezTo>
                    <a:pt x="924861" y="5844"/>
                    <a:pt x="907346" y="9586"/>
                    <a:pt x="869000" y="0"/>
                  </a:cubicBezTo>
                  <a:cubicBezTo>
                    <a:pt x="865286" y="11140"/>
                    <a:pt x="857859" y="21677"/>
                    <a:pt x="857859" y="33420"/>
                  </a:cubicBezTo>
                  <a:cubicBezTo>
                    <a:pt x="857859" y="76701"/>
                    <a:pt x="862606" y="111560"/>
                    <a:pt x="902423" y="133679"/>
                  </a:cubicBezTo>
                  <a:cubicBezTo>
                    <a:pt x="922955" y="145085"/>
                    <a:pt x="969269" y="155959"/>
                    <a:pt x="969269" y="155959"/>
                  </a:cubicBezTo>
                  <a:cubicBezTo>
                    <a:pt x="1120719" y="145142"/>
                    <a:pt x="1108651" y="190959"/>
                    <a:pt x="1147526" y="100259"/>
                  </a:cubicBezTo>
                  <a:cubicBezTo>
                    <a:pt x="1152152" y="89466"/>
                    <a:pt x="1154953" y="77979"/>
                    <a:pt x="1158667" y="66839"/>
                  </a:cubicBezTo>
                  <a:cubicBezTo>
                    <a:pt x="1151240" y="55699"/>
                    <a:pt x="1147739" y="40515"/>
                    <a:pt x="1136385" y="33420"/>
                  </a:cubicBezTo>
                  <a:cubicBezTo>
                    <a:pt x="1116467" y="20973"/>
                    <a:pt x="1069539" y="11140"/>
                    <a:pt x="1069539" y="11140"/>
                  </a:cubicBezTo>
                  <a:cubicBezTo>
                    <a:pt x="1073253" y="40846"/>
                    <a:pt x="1075324" y="70804"/>
                    <a:pt x="1080680" y="100259"/>
                  </a:cubicBezTo>
                  <a:cubicBezTo>
                    <a:pt x="1082781" y="111812"/>
                    <a:pt x="1082265" y="126854"/>
                    <a:pt x="1091821" y="133679"/>
                  </a:cubicBezTo>
                  <a:cubicBezTo>
                    <a:pt x="1110934" y="147330"/>
                    <a:pt x="1136385" y="148533"/>
                    <a:pt x="1158667" y="155959"/>
                  </a:cubicBezTo>
                  <a:cubicBezTo>
                    <a:pt x="1216749" y="175317"/>
                    <a:pt x="1180354" y="167098"/>
                    <a:pt x="1270077" y="167098"/>
                  </a:cubicBezTo>
                  <a:lnTo>
                    <a:pt x="1270077" y="167098"/>
                  </a:lnTo>
                </a:path>
              </a:pathLst>
            </a:custGeom>
            <a:ln w="38100" cap="flat" cmpd="sng" algn="ctr">
              <a:solidFill>
                <a:srgbClr val="F1F1F5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1438469" y="4371482"/>
              <a:ext cx="1370347" cy="200518"/>
            </a:xfrm>
            <a:custGeom>
              <a:avLst/>
              <a:gdLst>
                <a:gd name="connsiteX0" fmla="*/ 0 w 1270077"/>
                <a:gd name="connsiteY0" fmla="*/ 66839 h 190959"/>
                <a:gd name="connsiteX1" fmla="*/ 33423 w 1270077"/>
                <a:gd name="connsiteY1" fmla="*/ 89119 h 190959"/>
                <a:gd name="connsiteX2" fmla="*/ 44564 w 1270077"/>
                <a:gd name="connsiteY2" fmla="*/ 122539 h 190959"/>
                <a:gd name="connsiteX3" fmla="*/ 111410 w 1270077"/>
                <a:gd name="connsiteY3" fmla="*/ 144819 h 190959"/>
                <a:gd name="connsiteX4" fmla="*/ 200538 w 1270077"/>
                <a:gd name="connsiteY4" fmla="*/ 133679 h 190959"/>
                <a:gd name="connsiteX5" fmla="*/ 200538 w 1270077"/>
                <a:gd name="connsiteY5" fmla="*/ 11140 h 190959"/>
                <a:gd name="connsiteX6" fmla="*/ 178256 w 1270077"/>
                <a:gd name="connsiteY6" fmla="*/ 133679 h 190959"/>
                <a:gd name="connsiteX7" fmla="*/ 245103 w 1270077"/>
                <a:gd name="connsiteY7" fmla="*/ 155959 h 190959"/>
                <a:gd name="connsiteX8" fmla="*/ 378795 w 1270077"/>
                <a:gd name="connsiteY8" fmla="*/ 122539 h 190959"/>
                <a:gd name="connsiteX9" fmla="*/ 389936 w 1270077"/>
                <a:gd name="connsiteY9" fmla="*/ 77979 h 190959"/>
                <a:gd name="connsiteX10" fmla="*/ 378795 w 1270077"/>
                <a:gd name="connsiteY10" fmla="*/ 33420 h 190959"/>
                <a:gd name="connsiteX11" fmla="*/ 311949 w 1270077"/>
                <a:gd name="connsiteY11" fmla="*/ 33420 h 190959"/>
                <a:gd name="connsiteX12" fmla="*/ 334231 w 1270077"/>
                <a:gd name="connsiteY12" fmla="*/ 122539 h 190959"/>
                <a:gd name="connsiteX13" fmla="*/ 367654 w 1270077"/>
                <a:gd name="connsiteY13" fmla="*/ 144819 h 190959"/>
                <a:gd name="connsiteX14" fmla="*/ 434500 w 1270077"/>
                <a:gd name="connsiteY14" fmla="*/ 167098 h 190959"/>
                <a:gd name="connsiteX15" fmla="*/ 545910 w 1270077"/>
                <a:gd name="connsiteY15" fmla="*/ 133679 h 190959"/>
                <a:gd name="connsiteX16" fmla="*/ 579333 w 1270077"/>
                <a:gd name="connsiteY16" fmla="*/ 122539 h 190959"/>
                <a:gd name="connsiteX17" fmla="*/ 568192 w 1270077"/>
                <a:gd name="connsiteY17" fmla="*/ 44560 h 190959"/>
                <a:gd name="connsiteX18" fmla="*/ 557051 w 1270077"/>
                <a:gd name="connsiteY18" fmla="*/ 11140 h 190959"/>
                <a:gd name="connsiteX19" fmla="*/ 479064 w 1270077"/>
                <a:gd name="connsiteY19" fmla="*/ 22280 h 190959"/>
                <a:gd name="connsiteX20" fmla="*/ 512487 w 1270077"/>
                <a:gd name="connsiteY20" fmla="*/ 144819 h 190959"/>
                <a:gd name="connsiteX21" fmla="*/ 557051 w 1270077"/>
                <a:gd name="connsiteY21" fmla="*/ 155959 h 190959"/>
                <a:gd name="connsiteX22" fmla="*/ 735308 w 1270077"/>
                <a:gd name="connsiteY22" fmla="*/ 144819 h 190959"/>
                <a:gd name="connsiteX23" fmla="*/ 757590 w 1270077"/>
                <a:gd name="connsiteY23" fmla="*/ 55700 h 190959"/>
                <a:gd name="connsiteX24" fmla="*/ 690744 w 1270077"/>
                <a:gd name="connsiteY24" fmla="*/ 11140 h 190959"/>
                <a:gd name="connsiteX25" fmla="*/ 690744 w 1270077"/>
                <a:gd name="connsiteY25" fmla="*/ 100259 h 190959"/>
                <a:gd name="connsiteX26" fmla="*/ 724167 w 1270077"/>
                <a:gd name="connsiteY26" fmla="*/ 111399 h 190959"/>
                <a:gd name="connsiteX27" fmla="*/ 757590 w 1270077"/>
                <a:gd name="connsiteY27" fmla="*/ 133679 h 190959"/>
                <a:gd name="connsiteX28" fmla="*/ 791013 w 1270077"/>
                <a:gd name="connsiteY28" fmla="*/ 144819 h 190959"/>
                <a:gd name="connsiteX29" fmla="*/ 857859 w 1270077"/>
                <a:gd name="connsiteY29" fmla="*/ 178238 h 190959"/>
                <a:gd name="connsiteX30" fmla="*/ 946987 w 1270077"/>
                <a:gd name="connsiteY30" fmla="*/ 122539 h 190959"/>
                <a:gd name="connsiteX31" fmla="*/ 958128 w 1270077"/>
                <a:gd name="connsiteY31" fmla="*/ 89119 h 190959"/>
                <a:gd name="connsiteX32" fmla="*/ 946987 w 1270077"/>
                <a:gd name="connsiteY32" fmla="*/ 44560 h 190959"/>
                <a:gd name="connsiteX33" fmla="*/ 869000 w 1270077"/>
                <a:gd name="connsiteY33" fmla="*/ 0 h 190959"/>
                <a:gd name="connsiteX34" fmla="*/ 857859 w 1270077"/>
                <a:gd name="connsiteY34" fmla="*/ 33420 h 190959"/>
                <a:gd name="connsiteX35" fmla="*/ 902423 w 1270077"/>
                <a:gd name="connsiteY35" fmla="*/ 133679 h 190959"/>
                <a:gd name="connsiteX36" fmla="*/ 969269 w 1270077"/>
                <a:gd name="connsiteY36" fmla="*/ 155959 h 190959"/>
                <a:gd name="connsiteX37" fmla="*/ 1147526 w 1270077"/>
                <a:gd name="connsiteY37" fmla="*/ 100259 h 190959"/>
                <a:gd name="connsiteX38" fmla="*/ 1158667 w 1270077"/>
                <a:gd name="connsiteY38" fmla="*/ 66839 h 190959"/>
                <a:gd name="connsiteX39" fmla="*/ 1136385 w 1270077"/>
                <a:gd name="connsiteY39" fmla="*/ 33420 h 190959"/>
                <a:gd name="connsiteX40" fmla="*/ 1069539 w 1270077"/>
                <a:gd name="connsiteY40" fmla="*/ 11140 h 190959"/>
                <a:gd name="connsiteX41" fmla="*/ 1080680 w 1270077"/>
                <a:gd name="connsiteY41" fmla="*/ 100259 h 190959"/>
                <a:gd name="connsiteX42" fmla="*/ 1091821 w 1270077"/>
                <a:gd name="connsiteY42" fmla="*/ 133679 h 190959"/>
                <a:gd name="connsiteX43" fmla="*/ 1158667 w 1270077"/>
                <a:gd name="connsiteY43" fmla="*/ 155959 h 190959"/>
                <a:gd name="connsiteX44" fmla="*/ 1270077 w 1270077"/>
                <a:gd name="connsiteY44" fmla="*/ 167098 h 190959"/>
                <a:gd name="connsiteX45" fmla="*/ 1270077 w 1270077"/>
                <a:gd name="connsiteY45" fmla="*/ 167098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70077" h="190959">
                  <a:moveTo>
                    <a:pt x="0" y="66839"/>
                  </a:moveTo>
                  <a:cubicBezTo>
                    <a:pt x="11141" y="74266"/>
                    <a:pt x="25058" y="78664"/>
                    <a:pt x="33423" y="89119"/>
                  </a:cubicBezTo>
                  <a:cubicBezTo>
                    <a:pt x="40759" y="98288"/>
                    <a:pt x="35008" y="115714"/>
                    <a:pt x="44564" y="122539"/>
                  </a:cubicBezTo>
                  <a:cubicBezTo>
                    <a:pt x="63677" y="136190"/>
                    <a:pt x="111410" y="144819"/>
                    <a:pt x="111410" y="144819"/>
                  </a:cubicBezTo>
                  <a:cubicBezTo>
                    <a:pt x="141119" y="141106"/>
                    <a:pt x="175625" y="150286"/>
                    <a:pt x="200538" y="133679"/>
                  </a:cubicBezTo>
                  <a:cubicBezTo>
                    <a:pt x="226230" y="116552"/>
                    <a:pt x="202718" y="24220"/>
                    <a:pt x="200538" y="11140"/>
                  </a:cubicBezTo>
                  <a:cubicBezTo>
                    <a:pt x="147387" y="28856"/>
                    <a:pt x="116135" y="27197"/>
                    <a:pt x="178256" y="133679"/>
                  </a:cubicBezTo>
                  <a:cubicBezTo>
                    <a:pt x="190092" y="153966"/>
                    <a:pt x="245103" y="155959"/>
                    <a:pt x="245103" y="155959"/>
                  </a:cubicBezTo>
                  <a:cubicBezTo>
                    <a:pt x="266146" y="153621"/>
                    <a:pt x="354233" y="159378"/>
                    <a:pt x="378795" y="122539"/>
                  </a:cubicBezTo>
                  <a:cubicBezTo>
                    <a:pt x="387288" y="109800"/>
                    <a:pt x="386222" y="92832"/>
                    <a:pt x="389936" y="77979"/>
                  </a:cubicBezTo>
                  <a:cubicBezTo>
                    <a:pt x="386222" y="63126"/>
                    <a:pt x="388360" y="45375"/>
                    <a:pt x="378795" y="33420"/>
                  </a:cubicBezTo>
                  <a:cubicBezTo>
                    <a:pt x="360031" y="9967"/>
                    <a:pt x="330713" y="27166"/>
                    <a:pt x="311949" y="33420"/>
                  </a:cubicBezTo>
                  <a:cubicBezTo>
                    <a:pt x="312504" y="36195"/>
                    <a:pt x="325096" y="111121"/>
                    <a:pt x="334231" y="122539"/>
                  </a:cubicBezTo>
                  <a:cubicBezTo>
                    <a:pt x="342596" y="132994"/>
                    <a:pt x="355418" y="139382"/>
                    <a:pt x="367654" y="144819"/>
                  </a:cubicBezTo>
                  <a:cubicBezTo>
                    <a:pt x="389117" y="154357"/>
                    <a:pt x="434500" y="167098"/>
                    <a:pt x="434500" y="167098"/>
                  </a:cubicBezTo>
                  <a:cubicBezTo>
                    <a:pt x="501850" y="150264"/>
                    <a:pt x="464538" y="160801"/>
                    <a:pt x="545910" y="133679"/>
                  </a:cubicBezTo>
                  <a:lnTo>
                    <a:pt x="579333" y="122539"/>
                  </a:lnTo>
                  <a:cubicBezTo>
                    <a:pt x="575619" y="96546"/>
                    <a:pt x="573342" y="70307"/>
                    <a:pt x="568192" y="44560"/>
                  </a:cubicBezTo>
                  <a:cubicBezTo>
                    <a:pt x="565889" y="33045"/>
                    <a:pt x="568443" y="13988"/>
                    <a:pt x="557051" y="11140"/>
                  </a:cubicBezTo>
                  <a:cubicBezTo>
                    <a:pt x="531575" y="4772"/>
                    <a:pt x="505060" y="18567"/>
                    <a:pt x="479064" y="22280"/>
                  </a:cubicBezTo>
                  <a:cubicBezTo>
                    <a:pt x="481984" y="45641"/>
                    <a:pt x="478017" y="121841"/>
                    <a:pt x="512487" y="144819"/>
                  </a:cubicBezTo>
                  <a:cubicBezTo>
                    <a:pt x="525228" y="153312"/>
                    <a:pt x="542196" y="152246"/>
                    <a:pt x="557051" y="155959"/>
                  </a:cubicBezTo>
                  <a:cubicBezTo>
                    <a:pt x="616470" y="152246"/>
                    <a:pt x="676501" y="154103"/>
                    <a:pt x="735308" y="144819"/>
                  </a:cubicBezTo>
                  <a:cubicBezTo>
                    <a:pt x="786241" y="136778"/>
                    <a:pt x="773099" y="90592"/>
                    <a:pt x="757590" y="55700"/>
                  </a:cubicBezTo>
                  <a:cubicBezTo>
                    <a:pt x="743076" y="23047"/>
                    <a:pt x="718829" y="20501"/>
                    <a:pt x="690744" y="11140"/>
                  </a:cubicBezTo>
                  <a:cubicBezTo>
                    <a:pt x="680100" y="43069"/>
                    <a:pt x="666843" y="64412"/>
                    <a:pt x="690744" y="100259"/>
                  </a:cubicBezTo>
                  <a:cubicBezTo>
                    <a:pt x="697259" y="110030"/>
                    <a:pt x="713663" y="106148"/>
                    <a:pt x="724167" y="111399"/>
                  </a:cubicBezTo>
                  <a:cubicBezTo>
                    <a:pt x="736143" y="117387"/>
                    <a:pt x="745614" y="127691"/>
                    <a:pt x="757590" y="133679"/>
                  </a:cubicBezTo>
                  <a:cubicBezTo>
                    <a:pt x="768094" y="138930"/>
                    <a:pt x="780509" y="139568"/>
                    <a:pt x="791013" y="144819"/>
                  </a:cubicBezTo>
                  <a:cubicBezTo>
                    <a:pt x="877402" y="188008"/>
                    <a:pt x="773848" y="150237"/>
                    <a:pt x="857859" y="178238"/>
                  </a:cubicBezTo>
                  <a:cubicBezTo>
                    <a:pt x="918824" y="157919"/>
                    <a:pt x="922269" y="171970"/>
                    <a:pt x="946987" y="122539"/>
                  </a:cubicBezTo>
                  <a:cubicBezTo>
                    <a:pt x="952239" y="112036"/>
                    <a:pt x="954414" y="100259"/>
                    <a:pt x="958128" y="89119"/>
                  </a:cubicBezTo>
                  <a:cubicBezTo>
                    <a:pt x="954414" y="74266"/>
                    <a:pt x="954584" y="57853"/>
                    <a:pt x="946987" y="44560"/>
                  </a:cubicBezTo>
                  <a:cubicBezTo>
                    <a:pt x="924861" y="5844"/>
                    <a:pt x="907346" y="9586"/>
                    <a:pt x="869000" y="0"/>
                  </a:cubicBezTo>
                  <a:cubicBezTo>
                    <a:pt x="865286" y="11140"/>
                    <a:pt x="857859" y="21677"/>
                    <a:pt x="857859" y="33420"/>
                  </a:cubicBezTo>
                  <a:cubicBezTo>
                    <a:pt x="857859" y="76701"/>
                    <a:pt x="862606" y="111560"/>
                    <a:pt x="902423" y="133679"/>
                  </a:cubicBezTo>
                  <a:cubicBezTo>
                    <a:pt x="922955" y="145085"/>
                    <a:pt x="969269" y="155959"/>
                    <a:pt x="969269" y="155959"/>
                  </a:cubicBezTo>
                  <a:cubicBezTo>
                    <a:pt x="1120719" y="145142"/>
                    <a:pt x="1108651" y="190959"/>
                    <a:pt x="1147526" y="100259"/>
                  </a:cubicBezTo>
                  <a:cubicBezTo>
                    <a:pt x="1152152" y="89466"/>
                    <a:pt x="1154953" y="77979"/>
                    <a:pt x="1158667" y="66839"/>
                  </a:cubicBezTo>
                  <a:cubicBezTo>
                    <a:pt x="1151240" y="55699"/>
                    <a:pt x="1147739" y="40515"/>
                    <a:pt x="1136385" y="33420"/>
                  </a:cubicBezTo>
                  <a:cubicBezTo>
                    <a:pt x="1116467" y="20973"/>
                    <a:pt x="1069539" y="11140"/>
                    <a:pt x="1069539" y="11140"/>
                  </a:cubicBezTo>
                  <a:cubicBezTo>
                    <a:pt x="1073253" y="40846"/>
                    <a:pt x="1075324" y="70804"/>
                    <a:pt x="1080680" y="100259"/>
                  </a:cubicBezTo>
                  <a:cubicBezTo>
                    <a:pt x="1082781" y="111812"/>
                    <a:pt x="1082265" y="126854"/>
                    <a:pt x="1091821" y="133679"/>
                  </a:cubicBezTo>
                  <a:cubicBezTo>
                    <a:pt x="1110934" y="147330"/>
                    <a:pt x="1136385" y="148533"/>
                    <a:pt x="1158667" y="155959"/>
                  </a:cubicBezTo>
                  <a:cubicBezTo>
                    <a:pt x="1216749" y="175317"/>
                    <a:pt x="1180354" y="167098"/>
                    <a:pt x="1270077" y="167098"/>
                  </a:cubicBezTo>
                  <a:lnTo>
                    <a:pt x="1270077" y="167098"/>
                  </a:lnTo>
                </a:path>
              </a:pathLst>
            </a:custGeom>
            <a:ln w="38100" cap="flat" cmpd="sng" algn="ctr">
              <a:solidFill>
                <a:srgbClr val="F1F1F5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3093299" y="3367830"/>
              <a:ext cx="325118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dirty="0" err="1" smtClean="0">
                  <a:solidFill>
                    <a:srgbClr val="F1F1F5"/>
                  </a:solidFill>
                  <a:latin typeface="Chalkduster"/>
                  <a:cs typeface="Chalkduster"/>
                </a:rPr>
                <a:t>t</a:t>
              </a:r>
              <a:endParaRPr lang="en-GB" dirty="0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980017" y="3177115"/>
              <a:ext cx="39449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dirty="0" err="1" smtClean="0">
                  <a:solidFill>
                    <a:srgbClr val="F1F1F5"/>
                  </a:solidFill>
                  <a:latin typeface="Chalkduster"/>
                  <a:cs typeface="Chalkduster"/>
                </a:rPr>
                <a:t>g</a:t>
              </a:r>
              <a:endParaRPr lang="en-GB" dirty="0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980017" y="4167715"/>
              <a:ext cx="39449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dirty="0" err="1" smtClean="0">
                  <a:solidFill>
                    <a:srgbClr val="F1F1F5"/>
                  </a:solidFill>
                  <a:latin typeface="Chalkduster"/>
                  <a:cs typeface="Chalkduster"/>
                </a:rPr>
                <a:t>g</a:t>
              </a:r>
              <a:endParaRPr lang="en-GB" dirty="0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3113617" y="4315650"/>
              <a:ext cx="325118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dirty="0" err="1" smtClean="0">
                  <a:solidFill>
                    <a:srgbClr val="F1F1F5"/>
                  </a:solidFill>
                  <a:latin typeface="Chalkduster"/>
                  <a:cs typeface="Chalkduster"/>
                </a:rPr>
                <a:t>t</a:t>
              </a:r>
              <a:endParaRPr lang="en-GB" dirty="0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2427817" y="3782250"/>
              <a:ext cx="325118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dirty="0" err="1" smtClean="0">
                  <a:solidFill>
                    <a:srgbClr val="F1F1F5"/>
                  </a:solidFill>
                  <a:latin typeface="Chalkduster"/>
                  <a:cs typeface="Chalkduster"/>
                </a:rPr>
                <a:t>t</a:t>
              </a:r>
              <a:endParaRPr lang="en-GB" dirty="0"/>
            </a:p>
          </p:txBody>
        </p:sp>
      </p:grpSp>
      <p:sp>
        <p:nvSpPr>
          <p:cNvPr id="22" name="Freeform 21"/>
          <p:cNvSpPr/>
          <p:nvPr/>
        </p:nvSpPr>
        <p:spPr>
          <a:xfrm rot="1371151">
            <a:off x="914903" y="3497283"/>
            <a:ext cx="385209" cy="472862"/>
          </a:xfrm>
          <a:custGeom>
            <a:avLst/>
            <a:gdLst>
              <a:gd name="connsiteX0" fmla="*/ 167116 w 467923"/>
              <a:gd name="connsiteY0" fmla="*/ 167099 h 490156"/>
              <a:gd name="connsiteX1" fmla="*/ 211680 w 467923"/>
              <a:gd name="connsiteY1" fmla="*/ 77979 h 490156"/>
              <a:gd name="connsiteX2" fmla="*/ 256244 w 467923"/>
              <a:gd name="connsiteY2" fmla="*/ 0 h 490156"/>
              <a:gd name="connsiteX3" fmla="*/ 278526 w 467923"/>
              <a:gd name="connsiteY3" fmla="*/ 77979 h 490156"/>
              <a:gd name="connsiteX4" fmla="*/ 289667 w 467923"/>
              <a:gd name="connsiteY4" fmla="*/ 189378 h 490156"/>
              <a:gd name="connsiteX5" fmla="*/ 323090 w 467923"/>
              <a:gd name="connsiteY5" fmla="*/ 167099 h 490156"/>
              <a:gd name="connsiteX6" fmla="*/ 434500 w 467923"/>
              <a:gd name="connsiteY6" fmla="*/ 133679 h 490156"/>
              <a:gd name="connsiteX7" fmla="*/ 467923 w 467923"/>
              <a:gd name="connsiteY7" fmla="*/ 122539 h 490156"/>
              <a:gd name="connsiteX8" fmla="*/ 456782 w 467923"/>
              <a:gd name="connsiteY8" fmla="*/ 155959 h 490156"/>
              <a:gd name="connsiteX9" fmla="*/ 389936 w 467923"/>
              <a:gd name="connsiteY9" fmla="*/ 233938 h 490156"/>
              <a:gd name="connsiteX10" fmla="*/ 345372 w 467923"/>
              <a:gd name="connsiteY10" fmla="*/ 256218 h 490156"/>
              <a:gd name="connsiteX11" fmla="*/ 323090 w 467923"/>
              <a:gd name="connsiteY11" fmla="*/ 289637 h 490156"/>
              <a:gd name="connsiteX12" fmla="*/ 367654 w 467923"/>
              <a:gd name="connsiteY12" fmla="*/ 356477 h 490156"/>
              <a:gd name="connsiteX13" fmla="*/ 401077 w 467923"/>
              <a:gd name="connsiteY13" fmla="*/ 412176 h 490156"/>
              <a:gd name="connsiteX14" fmla="*/ 412218 w 467923"/>
              <a:gd name="connsiteY14" fmla="*/ 445596 h 490156"/>
              <a:gd name="connsiteX15" fmla="*/ 345372 w 467923"/>
              <a:gd name="connsiteY15" fmla="*/ 423316 h 490156"/>
              <a:gd name="connsiteX16" fmla="*/ 245103 w 467923"/>
              <a:gd name="connsiteY16" fmla="*/ 334197 h 490156"/>
              <a:gd name="connsiteX17" fmla="*/ 211680 w 467923"/>
              <a:gd name="connsiteY17" fmla="*/ 367617 h 490156"/>
              <a:gd name="connsiteX18" fmla="*/ 167116 w 467923"/>
              <a:gd name="connsiteY18" fmla="*/ 445596 h 490156"/>
              <a:gd name="connsiteX19" fmla="*/ 100269 w 467923"/>
              <a:gd name="connsiteY19" fmla="*/ 490156 h 490156"/>
              <a:gd name="connsiteX20" fmla="*/ 111410 w 467923"/>
              <a:gd name="connsiteY20" fmla="*/ 378757 h 490156"/>
              <a:gd name="connsiteX21" fmla="*/ 133692 w 467923"/>
              <a:gd name="connsiteY21" fmla="*/ 334197 h 490156"/>
              <a:gd name="connsiteX22" fmla="*/ 144833 w 467923"/>
              <a:gd name="connsiteY22" fmla="*/ 300777 h 490156"/>
              <a:gd name="connsiteX23" fmla="*/ 33423 w 467923"/>
              <a:gd name="connsiteY23" fmla="*/ 256218 h 490156"/>
              <a:gd name="connsiteX24" fmla="*/ 0 w 467923"/>
              <a:gd name="connsiteY24" fmla="*/ 245078 h 490156"/>
              <a:gd name="connsiteX25" fmla="*/ 55705 w 467923"/>
              <a:gd name="connsiteY25" fmla="*/ 211658 h 490156"/>
              <a:gd name="connsiteX26" fmla="*/ 133692 w 467923"/>
              <a:gd name="connsiteY26" fmla="*/ 178238 h 490156"/>
              <a:gd name="connsiteX27" fmla="*/ 167116 w 467923"/>
              <a:gd name="connsiteY27" fmla="*/ 167099 h 490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467923" h="490156">
                <a:moveTo>
                  <a:pt x="167116" y="167099"/>
                </a:moveTo>
                <a:cubicBezTo>
                  <a:pt x="180114" y="150389"/>
                  <a:pt x="193255" y="105613"/>
                  <a:pt x="211680" y="77979"/>
                </a:cubicBezTo>
                <a:cubicBezTo>
                  <a:pt x="243175" y="30743"/>
                  <a:pt x="227974" y="56535"/>
                  <a:pt x="256244" y="0"/>
                </a:cubicBezTo>
                <a:cubicBezTo>
                  <a:pt x="264180" y="23804"/>
                  <a:pt x="275029" y="53502"/>
                  <a:pt x="278526" y="77979"/>
                </a:cubicBezTo>
                <a:cubicBezTo>
                  <a:pt x="283804" y="114922"/>
                  <a:pt x="285953" y="152245"/>
                  <a:pt x="289667" y="189378"/>
                </a:cubicBezTo>
                <a:cubicBezTo>
                  <a:pt x="300808" y="181952"/>
                  <a:pt x="310855" y="172536"/>
                  <a:pt x="323090" y="167099"/>
                </a:cubicBezTo>
                <a:cubicBezTo>
                  <a:pt x="370749" y="145919"/>
                  <a:pt x="389128" y="146641"/>
                  <a:pt x="434500" y="133679"/>
                </a:cubicBezTo>
                <a:cubicBezTo>
                  <a:pt x="445792" y="130453"/>
                  <a:pt x="456782" y="126252"/>
                  <a:pt x="467923" y="122539"/>
                </a:cubicBezTo>
                <a:cubicBezTo>
                  <a:pt x="464209" y="133679"/>
                  <a:pt x="462608" y="145764"/>
                  <a:pt x="456782" y="155959"/>
                </a:cubicBezTo>
                <a:cubicBezTo>
                  <a:pt x="446290" y="174319"/>
                  <a:pt x="409009" y="220316"/>
                  <a:pt x="389936" y="233938"/>
                </a:cubicBezTo>
                <a:cubicBezTo>
                  <a:pt x="376421" y="243590"/>
                  <a:pt x="360227" y="248791"/>
                  <a:pt x="345372" y="256218"/>
                </a:cubicBezTo>
                <a:cubicBezTo>
                  <a:pt x="337945" y="267358"/>
                  <a:pt x="325291" y="276430"/>
                  <a:pt x="323090" y="289637"/>
                </a:cubicBezTo>
                <a:cubicBezTo>
                  <a:pt x="318012" y="320103"/>
                  <a:pt x="354373" y="338771"/>
                  <a:pt x="367654" y="356477"/>
                </a:cubicBezTo>
                <a:cubicBezTo>
                  <a:pt x="380646" y="373798"/>
                  <a:pt x="391393" y="392810"/>
                  <a:pt x="401077" y="412176"/>
                </a:cubicBezTo>
                <a:cubicBezTo>
                  <a:pt x="406329" y="422679"/>
                  <a:pt x="423733" y="443293"/>
                  <a:pt x="412218" y="445596"/>
                </a:cubicBezTo>
                <a:cubicBezTo>
                  <a:pt x="389187" y="450202"/>
                  <a:pt x="367654" y="430743"/>
                  <a:pt x="345372" y="423316"/>
                </a:cubicBezTo>
                <a:cubicBezTo>
                  <a:pt x="269058" y="347010"/>
                  <a:pt x="304745" y="373954"/>
                  <a:pt x="245103" y="334197"/>
                </a:cubicBezTo>
                <a:cubicBezTo>
                  <a:pt x="233962" y="345337"/>
                  <a:pt x="220838" y="354797"/>
                  <a:pt x="211680" y="367617"/>
                </a:cubicBezTo>
                <a:cubicBezTo>
                  <a:pt x="197606" y="387318"/>
                  <a:pt x="187164" y="428056"/>
                  <a:pt x="167116" y="445596"/>
                </a:cubicBezTo>
                <a:cubicBezTo>
                  <a:pt x="146962" y="463229"/>
                  <a:pt x="100269" y="490156"/>
                  <a:pt x="100269" y="490156"/>
                </a:cubicBezTo>
                <a:cubicBezTo>
                  <a:pt x="103983" y="453023"/>
                  <a:pt x="103590" y="415247"/>
                  <a:pt x="111410" y="378757"/>
                </a:cubicBezTo>
                <a:cubicBezTo>
                  <a:pt x="114890" y="362519"/>
                  <a:pt x="127150" y="349461"/>
                  <a:pt x="133692" y="334197"/>
                </a:cubicBezTo>
                <a:cubicBezTo>
                  <a:pt x="138318" y="323404"/>
                  <a:pt x="141119" y="311917"/>
                  <a:pt x="144833" y="300777"/>
                </a:cubicBezTo>
                <a:cubicBezTo>
                  <a:pt x="79261" y="267995"/>
                  <a:pt x="116024" y="283749"/>
                  <a:pt x="33423" y="256218"/>
                </a:cubicBezTo>
                <a:lnTo>
                  <a:pt x="0" y="245078"/>
                </a:lnTo>
                <a:cubicBezTo>
                  <a:pt x="18568" y="233938"/>
                  <a:pt x="36337" y="221341"/>
                  <a:pt x="55705" y="211658"/>
                </a:cubicBezTo>
                <a:cubicBezTo>
                  <a:pt x="115130" y="181948"/>
                  <a:pt x="64133" y="224605"/>
                  <a:pt x="133692" y="178238"/>
                </a:cubicBezTo>
                <a:cubicBezTo>
                  <a:pt x="171054" y="153333"/>
                  <a:pt x="154118" y="183809"/>
                  <a:pt x="167116" y="167099"/>
                </a:cubicBezTo>
                <a:close/>
              </a:path>
            </a:pathLst>
          </a:custGeom>
          <a:solidFill>
            <a:srgbClr val="FFFF00"/>
          </a:solidFill>
          <a:ln w="12700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5724128" y="1619615"/>
            <a:ext cx="217546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Vector boson fusion:</a:t>
            </a:r>
            <a:endParaRPr lang="en-GB" sz="12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5724128" y="2976734"/>
            <a:ext cx="217546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Higgs-</a:t>
            </a:r>
            <a:r>
              <a:rPr lang="en-US" sz="1200" dirty="0" err="1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strahlung</a:t>
            </a:r>
            <a:r>
              <a:rPr lang="en-US" sz="12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: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52398" y="5260606"/>
            <a:ext cx="5105402" cy="452432"/>
          </a:xfrm>
          <a:prstGeom prst="rect">
            <a:avLst/>
          </a:prstGeom>
          <a:noFill/>
        </p:spPr>
        <p:txBody>
          <a:bodyPr wrap="square" tIns="0" bIns="0" rtlCol="0">
            <a:spAutoFit/>
          </a:bodyPr>
          <a:lstStyle/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sz="1400" i="1" dirty="0" smtClean="0">
                <a:solidFill>
                  <a:schemeClr val="bg1">
                    <a:lumMod val="9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Total production of ~470 thousand SM Higgs bosons of </a:t>
            </a:r>
          </a:p>
          <a:p>
            <a:pPr>
              <a:spcBef>
                <a:spcPts val="0"/>
              </a:spcBef>
            </a:pPr>
            <a:r>
              <a:rPr lang="en-US" sz="1400" i="1" dirty="0" smtClean="0">
                <a:solidFill>
                  <a:schemeClr val="bg1">
                    <a:lumMod val="9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125 GeV in 2012 in each ATLAS and CMS</a:t>
            </a:r>
            <a:endParaRPr lang="en-US" sz="300" i="1" dirty="0" smtClean="0">
              <a:solidFill>
                <a:schemeClr val="bg1">
                  <a:lumMod val="95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56481" y="4416894"/>
            <a:ext cx="2160240" cy="1607383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82176" y="3192758"/>
            <a:ext cx="2416193" cy="117738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85377" y="1536574"/>
            <a:ext cx="2334288" cy="1607383"/>
          </a:xfrm>
          <a:prstGeom prst="rect">
            <a:avLst/>
          </a:prstGeom>
        </p:spPr>
      </p:pic>
      <p:sp>
        <p:nvSpPr>
          <p:cNvPr id="31" name="Rectangle 30"/>
          <p:cNvSpPr/>
          <p:nvPr/>
        </p:nvSpPr>
        <p:spPr>
          <a:xfrm>
            <a:off x="5724128" y="4478163"/>
            <a:ext cx="217546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“ttH” associated production: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012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0" y="260649"/>
            <a:ext cx="914400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" y="332657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dirty="0" smtClean="0">
                <a:latin typeface="Helvetica Light" charset="0"/>
                <a:ea typeface="Helvetica Light" charset="0"/>
                <a:cs typeface="Helvetica Light" charset="0"/>
              </a:rPr>
              <a:t>Higgs boson production at the LHC</a:t>
            </a:r>
            <a:endParaRPr lang="en-GB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196752"/>
            <a:ext cx="9144000" cy="5067942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32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6534241" y="5771671"/>
            <a:ext cx="1660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 smtClean="0">
                <a:solidFill>
                  <a:srgbClr val="FFC000"/>
                </a:solidFill>
                <a:latin typeface="Trebuchet MS"/>
                <a:cs typeface="Trebuchet MS"/>
              </a:rPr>
              <a:t>Uncertainties 3</a:t>
            </a:r>
            <a:r>
              <a:rPr lang="en-GB" sz="1200" b="1" dirty="0" smtClean="0">
                <a:solidFill>
                  <a:srgbClr val="FFC000"/>
                </a:solidFill>
                <a:latin typeface="Symbol" charset="2"/>
                <a:cs typeface="Symbol" charset="2"/>
              </a:rPr>
              <a:t>~</a:t>
            </a:r>
            <a:r>
              <a:rPr lang="en-GB" sz="1200" b="1" dirty="0" smtClean="0">
                <a:solidFill>
                  <a:srgbClr val="FFC000"/>
                </a:solidFill>
                <a:latin typeface="Trebuchet MS"/>
                <a:cs typeface="Trebuchet MS"/>
              </a:rPr>
              <a:t>12%</a:t>
            </a:r>
          </a:p>
        </p:txBody>
      </p:sp>
      <p:sp>
        <p:nvSpPr>
          <p:cNvPr id="16" name="Text Box 11"/>
          <p:cNvSpPr txBox="1">
            <a:spLocks noChangeArrowheads="1"/>
          </p:cNvSpPr>
          <p:nvPr/>
        </p:nvSpPr>
        <p:spPr bwMode="auto">
          <a:xfrm>
            <a:off x="7791616" y="1296142"/>
            <a:ext cx="1316888" cy="833178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square" lIns="90000" tIns="46800" rIns="90000" bIns="46800">
            <a:prstTxWarp prst="textNoShape">
              <a:avLst/>
            </a:prstTxWarp>
            <a:spAutoFit/>
          </a:bodyPr>
          <a:lstStyle/>
          <a:p>
            <a:r>
              <a:rPr lang="en-US" sz="16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H(125 GeV) branching fractions: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207949"/>
            <a:ext cx="4662495" cy="5272769"/>
          </a:xfrm>
          <a:prstGeom prst="rect">
            <a:avLst/>
          </a:prstGeom>
        </p:spPr>
      </p:pic>
      <p:sp>
        <p:nvSpPr>
          <p:cNvPr id="10" name="Text Box 11"/>
          <p:cNvSpPr txBox="1">
            <a:spLocks noChangeArrowheads="1"/>
          </p:cNvSpPr>
          <p:nvPr/>
        </p:nvSpPr>
        <p:spPr bwMode="auto">
          <a:xfrm>
            <a:off x="152400" y="1512166"/>
            <a:ext cx="3048000" cy="3418501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square" lIns="90000" tIns="46800" rIns="90000" bIns="46800">
            <a:prstTxWarp prst="textNoShape">
              <a:avLst/>
            </a:prstTxWarp>
            <a:spAutoFit/>
          </a:bodyPr>
          <a:lstStyle/>
          <a:p>
            <a:r>
              <a:rPr lang="en-US" sz="16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Because of the coupling to the mass of the decay particles: </a:t>
            </a:r>
          </a:p>
          <a:p>
            <a:pPr marL="265113" lvl="1">
              <a:spcBef>
                <a:spcPts val="2400"/>
              </a:spcBef>
            </a:pPr>
            <a:r>
              <a:rPr lang="en-US" sz="16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… the Higgs will decay with preference to the heaviest particles allowed </a:t>
            </a:r>
          </a:p>
          <a:p>
            <a:pPr marL="265113" lvl="1">
              <a:spcBef>
                <a:spcPts val="2400"/>
              </a:spcBef>
            </a:pPr>
            <a:r>
              <a:rPr lang="en-US" sz="16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… the Higgs does not couple directly to photons and gluons, but only via “loops” involving preferentially heavy particles (e.g., top, </a:t>
            </a:r>
            <a:r>
              <a:rPr lang="en-US" sz="1600" i="1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W</a:t>
            </a:r>
            <a:r>
              <a:rPr lang="en-US" sz="900" i="1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 </a:t>
            </a:r>
            <a:r>
              <a:rPr lang="en-US" sz="7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 </a:t>
            </a:r>
            <a:r>
              <a:rPr lang="en-US" sz="1600" dirty="0" smtClean="0">
                <a:solidFill>
                  <a:srgbClr val="F1F1F5"/>
                </a:solidFill>
                <a:latin typeface="Helvetica Light" charset="0"/>
                <a:ea typeface="Helvetica Light" charset="0"/>
                <a:cs typeface="Helvetica Light" charset="0"/>
                <a:sym typeface="Symbol" charset="2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01655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0" y="0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33</a:t>
            </a:fld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31840" y="1149001"/>
            <a:ext cx="2569773" cy="246553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3241"/>
          <a:stretch/>
        </p:blipFill>
        <p:spPr>
          <a:xfrm>
            <a:off x="5825283" y="1243090"/>
            <a:ext cx="3067197" cy="1998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90709"/>
          <a:stretch/>
        </p:blipFill>
        <p:spPr>
          <a:xfrm>
            <a:off x="5831300" y="3226714"/>
            <a:ext cx="3067197" cy="39704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6226966" y="3126160"/>
            <a:ext cx="248786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 smtClean="0"/>
              <a:t>0</a:t>
            </a:r>
            <a:endParaRPr lang="en-US" sz="9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3065"/>
          <a:stretch/>
        </p:blipFill>
        <p:spPr>
          <a:xfrm>
            <a:off x="6387048" y="3630953"/>
            <a:ext cx="2566554" cy="2606359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Rectangle 15"/>
          <p:cNvSpPr/>
          <p:nvPr/>
        </p:nvSpPr>
        <p:spPr>
          <a:xfrm>
            <a:off x="0" y="260649"/>
            <a:ext cx="914400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" y="324894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dirty="0">
                <a:latin typeface="Helvetica Light" charset="0"/>
                <a:ea typeface="Helvetica Light" charset="0"/>
                <a:cs typeface="Helvetica Light" charset="0"/>
              </a:rPr>
              <a:t>No doubt on H</a:t>
            </a:r>
            <a:r>
              <a:rPr lang="en-US" baseline="-25000" dirty="0">
                <a:latin typeface="Helvetica Light" charset="0"/>
                <a:ea typeface="Helvetica Light" charset="0"/>
                <a:cs typeface="Helvetica Light" charset="0"/>
              </a:rPr>
              <a:t>125</a:t>
            </a:r>
            <a:r>
              <a:rPr lang="en-US" dirty="0">
                <a:latin typeface="Helvetica Light" charset="0"/>
                <a:ea typeface="Helvetica Light" charset="0"/>
                <a:cs typeface="Helvetica Light" charset="0"/>
              </a:rPr>
              <a:t> discovery in the </a:t>
            </a:r>
            <a:r>
              <a:rPr lang="en-US" dirty="0" err="1">
                <a:latin typeface="Helvetica Light" charset="0"/>
                <a:ea typeface="Helvetica Light" charset="0"/>
                <a:cs typeface="Helvetica Light" charset="0"/>
              </a:rPr>
              <a:t>bosonic</a:t>
            </a:r>
            <a:r>
              <a:rPr lang="en-US" dirty="0">
                <a:latin typeface="Helvetica Light" charset="0"/>
                <a:ea typeface="Helvetica Light" charset="0"/>
                <a:cs typeface="Helvetica Light" charset="0"/>
              </a:rPr>
              <a:t> channels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95536" y="6237312"/>
            <a:ext cx="6279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Very different experimental challenges in each of these discovery channels</a:t>
            </a:r>
            <a:r>
              <a:rPr lang="en-US" sz="14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.</a:t>
            </a: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</a:p>
          <a:p>
            <a:r>
              <a:rPr lang="en-US" sz="14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A</a:t>
            </a: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ll analyses significantly improved since July 2012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4153" y="3722594"/>
            <a:ext cx="2537460" cy="2434530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248" y="3706357"/>
            <a:ext cx="2412774" cy="2344688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7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400" y="1206167"/>
            <a:ext cx="2327649" cy="225786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47261" y="908720"/>
            <a:ext cx="23965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i="1" dirty="0" smtClean="0">
                <a:solidFill>
                  <a:srgbClr val="0038AC"/>
                </a:solidFill>
              </a:rPr>
              <a:t>H</a:t>
            </a:r>
            <a:r>
              <a:rPr lang="en-US" sz="1400" dirty="0" smtClean="0">
                <a:solidFill>
                  <a:srgbClr val="0038AC"/>
                </a:solidFill>
              </a:rPr>
              <a:t> </a:t>
            </a:r>
            <a:r>
              <a:rPr lang="en-US" sz="1400" dirty="0" smtClean="0">
                <a:solidFill>
                  <a:srgbClr val="0038AC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400" dirty="0" smtClean="0">
                <a:solidFill>
                  <a:srgbClr val="0038AC"/>
                </a:solidFill>
              </a:rPr>
              <a:t> </a:t>
            </a:r>
            <a:r>
              <a:rPr lang="en-US" sz="1400" dirty="0" err="1" smtClean="0">
                <a:solidFill>
                  <a:srgbClr val="0038AC"/>
                </a:solidFill>
                <a:latin typeface="Symbol" charset="2"/>
                <a:ea typeface="Symbol" charset="2"/>
                <a:cs typeface="Symbol" charset="2"/>
              </a:rPr>
              <a:t>gg</a:t>
            </a:r>
            <a:endParaRPr lang="en-US" sz="1400" dirty="0">
              <a:solidFill>
                <a:srgbClr val="0038AC"/>
              </a:solidFill>
              <a:latin typeface="Symbol" charset="2"/>
              <a:ea typeface="Symbol" charset="2"/>
              <a:cs typeface="Symbol" charset="2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541373" y="908720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i="1" dirty="0" smtClean="0">
                <a:solidFill>
                  <a:srgbClr val="0038AC"/>
                </a:solidFill>
              </a:rPr>
              <a:t>H</a:t>
            </a:r>
            <a:r>
              <a:rPr lang="en-US" sz="1400" dirty="0" smtClean="0">
                <a:solidFill>
                  <a:srgbClr val="0038AC"/>
                </a:solidFill>
              </a:rPr>
              <a:t> </a:t>
            </a:r>
            <a:r>
              <a:rPr lang="en-US" sz="1400" dirty="0" smtClean="0">
                <a:solidFill>
                  <a:srgbClr val="0038AC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400" dirty="0" smtClean="0">
                <a:solidFill>
                  <a:srgbClr val="0038AC"/>
                </a:solidFill>
              </a:rPr>
              <a:t> ZZ</a:t>
            </a:r>
            <a:r>
              <a:rPr lang="en-US" sz="1400" baseline="30000" dirty="0" smtClean="0">
                <a:solidFill>
                  <a:srgbClr val="0038AC"/>
                </a:solidFill>
              </a:rPr>
              <a:t>(</a:t>
            </a:r>
            <a:r>
              <a:rPr lang="en-US" sz="1400" dirty="0" smtClean="0">
                <a:solidFill>
                  <a:srgbClr val="0038AC"/>
                </a:solidFill>
              </a:rPr>
              <a:t>*</a:t>
            </a:r>
            <a:r>
              <a:rPr lang="en-US" sz="1400" baseline="30000" dirty="0" smtClean="0">
                <a:solidFill>
                  <a:srgbClr val="0038AC"/>
                </a:solidFill>
              </a:rPr>
              <a:t>)</a:t>
            </a:r>
            <a:r>
              <a:rPr lang="en-US" sz="1400" dirty="0" smtClean="0">
                <a:solidFill>
                  <a:srgbClr val="0038AC"/>
                </a:solidFill>
              </a:rPr>
              <a:t> </a:t>
            </a:r>
            <a:r>
              <a:rPr lang="en-US" sz="1400" dirty="0">
                <a:solidFill>
                  <a:srgbClr val="0038AC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400" dirty="0">
                <a:solidFill>
                  <a:srgbClr val="0038AC"/>
                </a:solidFill>
              </a:rPr>
              <a:t> </a:t>
            </a:r>
            <a:r>
              <a:rPr lang="en-US" sz="1400" dirty="0" smtClean="0">
                <a:solidFill>
                  <a:srgbClr val="0038AC"/>
                </a:solidFill>
              </a:rPr>
              <a:t>4𝓁</a:t>
            </a:r>
            <a:endParaRPr lang="en-US" sz="1400" dirty="0">
              <a:solidFill>
                <a:srgbClr val="0038AC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387049" y="908720"/>
            <a:ext cx="24559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i="1" dirty="0" smtClean="0">
                <a:solidFill>
                  <a:srgbClr val="0038AC"/>
                </a:solidFill>
              </a:rPr>
              <a:t>H</a:t>
            </a:r>
            <a:r>
              <a:rPr lang="en-US" sz="1400" dirty="0" smtClean="0">
                <a:solidFill>
                  <a:srgbClr val="0038AC"/>
                </a:solidFill>
              </a:rPr>
              <a:t> </a:t>
            </a:r>
            <a:r>
              <a:rPr lang="en-US" sz="1400" smtClean="0">
                <a:solidFill>
                  <a:srgbClr val="0038AC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400" smtClean="0">
                <a:solidFill>
                  <a:srgbClr val="0038AC"/>
                </a:solidFill>
              </a:rPr>
              <a:t> </a:t>
            </a:r>
            <a:r>
              <a:rPr lang="en-US" sz="1400" i="1" smtClean="0">
                <a:solidFill>
                  <a:srgbClr val="0038AC"/>
                </a:solidFill>
              </a:rPr>
              <a:t>WW</a:t>
            </a:r>
            <a:r>
              <a:rPr lang="en-US" sz="1400" baseline="30000">
                <a:solidFill>
                  <a:srgbClr val="0038AC"/>
                </a:solidFill>
              </a:rPr>
              <a:t> (</a:t>
            </a:r>
            <a:r>
              <a:rPr lang="en-US" sz="1400">
                <a:solidFill>
                  <a:srgbClr val="0038AC"/>
                </a:solidFill>
              </a:rPr>
              <a:t>*</a:t>
            </a:r>
            <a:r>
              <a:rPr lang="en-US" sz="1400" baseline="30000">
                <a:solidFill>
                  <a:srgbClr val="0038AC"/>
                </a:solidFill>
              </a:rPr>
              <a:t>)</a:t>
            </a:r>
            <a:r>
              <a:rPr lang="en-US" sz="1400" i="1" smtClean="0">
                <a:solidFill>
                  <a:srgbClr val="0038AC"/>
                </a:solidFill>
              </a:rPr>
              <a:t> </a:t>
            </a:r>
            <a:r>
              <a:rPr lang="en-US" sz="1400" dirty="0" smtClean="0">
                <a:solidFill>
                  <a:srgbClr val="0038AC"/>
                </a:solidFill>
                <a:latin typeface="Symbol" charset="2"/>
                <a:ea typeface="Symbol" charset="2"/>
                <a:cs typeface="Symbol" charset="2"/>
              </a:rPr>
              <a:t>® </a:t>
            </a:r>
            <a:r>
              <a:rPr lang="en-US" sz="1400" dirty="0" smtClean="0">
                <a:solidFill>
                  <a:srgbClr val="0038AC"/>
                </a:solidFill>
              </a:rPr>
              <a:t>2</a:t>
            </a:r>
            <a:r>
              <a:rPr lang="en-US" sz="1400" smtClean="0">
                <a:solidFill>
                  <a:srgbClr val="0038AC"/>
                </a:solidFill>
              </a:rPr>
              <a:t>𝓁2</a:t>
            </a:r>
            <a:r>
              <a:rPr lang="en-US" sz="1400" smtClean="0">
                <a:solidFill>
                  <a:srgbClr val="0038AC"/>
                </a:solidFill>
                <a:latin typeface="Symbol" charset="2"/>
                <a:ea typeface="Symbol" charset="2"/>
                <a:cs typeface="Symbol" charset="2"/>
              </a:rPr>
              <a:t>n</a:t>
            </a:r>
            <a:endParaRPr lang="en-US" sz="1400" dirty="0">
              <a:solidFill>
                <a:srgbClr val="0038AC"/>
              </a:solidFill>
              <a:latin typeface="Symbol" charset="2"/>
              <a:ea typeface="Symbol" charset="2"/>
              <a:cs typeface="Symbol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48876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017"/>
          <a:stretch/>
        </p:blipFill>
        <p:spPr>
          <a:xfrm>
            <a:off x="3801178" y="3055383"/>
            <a:ext cx="3600400" cy="371470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521"/>
          <a:stretch/>
        </p:blipFill>
        <p:spPr>
          <a:xfrm>
            <a:off x="395536" y="2787786"/>
            <a:ext cx="3223823" cy="401059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0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0" y="260649"/>
            <a:ext cx="914400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34</a:t>
            </a:fld>
            <a:endParaRPr lang="en-GB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79512" y="900988"/>
            <a:ext cx="8712968" cy="215993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23527" y="1044974"/>
            <a:ext cx="2448273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 smtClean="0">
                <a:solidFill>
                  <a:srgbClr val="D80017"/>
                </a:solidFill>
                <a:latin typeface="Helvetica"/>
                <a:cs typeface="Helvetica"/>
              </a:rPr>
              <a:t>ATLAS &amp; CMS Combinations of Higgs mass and coupling measurements</a:t>
            </a:r>
          </a:p>
          <a:p>
            <a:pPr>
              <a:spcBef>
                <a:spcPts val="600"/>
              </a:spcBef>
            </a:pPr>
            <a:r>
              <a:rPr lang="en-GB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[ </a:t>
            </a:r>
            <a:r>
              <a:rPr lang="hr-HR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1503.07589, </a:t>
            </a:r>
            <a:r>
              <a:rPr lang="is-IS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1606.02266 </a:t>
            </a:r>
            <a:r>
              <a:rPr lang="en-GB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] </a:t>
            </a:r>
            <a:endParaRPr lang="en-GB" sz="800" dirty="0">
              <a:solidFill>
                <a:prstClr val="black">
                  <a:lumMod val="50000"/>
                  <a:lumOff val="50000"/>
                </a:prstClr>
              </a:solidFill>
              <a:latin typeface="Helvetica Light"/>
              <a:cs typeface="Helvetica Light"/>
            </a:endParaRPr>
          </a:p>
        </p:txBody>
      </p:sp>
      <p:pic>
        <p:nvPicPr>
          <p:cNvPr id="12" name="Picture 11" descr="FengEric_20150707_HiggsBSM_ATLASOP_v10.pdf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3257" t="23064" r="2399" b="44445"/>
          <a:stretch/>
        </p:blipFill>
        <p:spPr>
          <a:xfrm>
            <a:off x="2944281" y="1052736"/>
            <a:ext cx="1987759" cy="1410432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" y="324894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dirty="0" smtClean="0">
                <a:latin typeface="Helvetica Light" charset="0"/>
                <a:ea typeface="Helvetica Light" charset="0"/>
                <a:cs typeface="Helvetica Light" charset="0"/>
              </a:rPr>
              <a:t>Combined Higgs analysis and a flurry </a:t>
            </a:r>
            <a:r>
              <a:rPr lang="en-US" dirty="0">
                <a:latin typeface="Helvetica Light" charset="0"/>
                <a:ea typeface="Helvetica Light" charset="0"/>
                <a:cs typeface="Helvetica Light" charset="0"/>
              </a:rPr>
              <a:t>of property measurements 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9384" y="2588044"/>
            <a:ext cx="181171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Higgs production processes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216270" y="2862273"/>
            <a:ext cx="154882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Higgs decay processes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380117" y="1052736"/>
            <a:ext cx="3497041" cy="1661993"/>
          </a:xfrm>
          <a:prstGeom prst="rect">
            <a:avLst/>
          </a:prstGeom>
          <a:solidFill>
            <a:schemeClr val="bg1"/>
          </a:solidFill>
        </p:spPr>
        <p:txBody>
          <a:bodyPr wrap="square" anchor="ctr" anchorCtr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1200" dirty="0" smtClean="0">
                <a:latin typeface="Helvetica Light" charset="0"/>
                <a:ea typeface="Helvetica Light" charset="0"/>
                <a:cs typeface="Helvetica Light" charset="0"/>
              </a:rPr>
              <a:t>Agreement among experiments</a:t>
            </a:r>
          </a:p>
          <a:p>
            <a:pPr>
              <a:spcBef>
                <a:spcPts val="1200"/>
              </a:spcBef>
            </a:pPr>
            <a:r>
              <a:rPr lang="en-GB" sz="1200" dirty="0" smtClean="0">
                <a:latin typeface="Helvetica Light" charset="0"/>
                <a:ea typeface="Helvetica Light" charset="0"/>
                <a:cs typeface="Helvetica Light" charset="0"/>
              </a:rPr>
              <a:t>Combined observation of </a:t>
            </a:r>
            <a:r>
              <a:rPr lang="en-GB" sz="1200" i="1" dirty="0" smtClean="0">
                <a:latin typeface="Helvetica Light" charset="0"/>
                <a:ea typeface="Helvetica Light" charset="0"/>
                <a:cs typeface="Helvetica Light" charset="0"/>
              </a:rPr>
              <a:t>H</a:t>
            </a:r>
            <a:r>
              <a:rPr lang="en-GB" sz="1200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200" dirty="0" smtClean="0"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200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200" dirty="0" err="1" smtClean="0">
                <a:latin typeface="Symbol" charset="2"/>
                <a:ea typeface="Symbol" charset="2"/>
                <a:cs typeface="Symbol" charset="2"/>
              </a:rPr>
              <a:t>tt</a:t>
            </a:r>
            <a:r>
              <a:rPr lang="en-GB" sz="1200" dirty="0" smtClean="0">
                <a:latin typeface="Helvetica Light" charset="0"/>
                <a:ea typeface="Helvetica Light" charset="0"/>
                <a:cs typeface="Helvetica Light" charset="0"/>
              </a:rPr>
              <a:t> channel &amp; VBF production </a:t>
            </a:r>
          </a:p>
          <a:p>
            <a:pPr>
              <a:spcBef>
                <a:spcPts val="1200"/>
              </a:spcBef>
            </a:pPr>
            <a:r>
              <a:rPr lang="en-GB" sz="1200" i="1" dirty="0" smtClean="0">
                <a:latin typeface="Helvetica Light" charset="0"/>
                <a:ea typeface="Helvetica Light" charset="0"/>
                <a:cs typeface="Helvetica Light" charset="0"/>
              </a:rPr>
              <a:t>ttH</a:t>
            </a:r>
            <a:r>
              <a:rPr lang="en-GB" sz="1200" dirty="0" smtClean="0">
                <a:latin typeface="Helvetica Light" charset="0"/>
                <a:ea typeface="Helvetica Light" charset="0"/>
                <a:cs typeface="Helvetica Light" charset="0"/>
              </a:rPr>
              <a:t> channel a bit large: 4.4</a:t>
            </a:r>
            <a:r>
              <a:rPr lang="en-GB" sz="1200" dirty="0" smtClean="0">
                <a:latin typeface="Symbol" charset="2"/>
                <a:ea typeface="Symbol" charset="2"/>
                <a:cs typeface="Symbol" charset="2"/>
              </a:rPr>
              <a:t>s</a:t>
            </a:r>
            <a:r>
              <a:rPr lang="en-GB" sz="1200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800" dirty="0" smtClean="0">
                <a:latin typeface="Helvetica Light" charset="0"/>
                <a:ea typeface="Helvetica Light" charset="0"/>
                <a:cs typeface="Helvetica Light" charset="0"/>
              </a:rPr>
              <a:t>(2.0 </a:t>
            </a:r>
            <a:r>
              <a:rPr lang="en-GB" sz="800" dirty="0" err="1" smtClean="0">
                <a:latin typeface="Helvetica Light" charset="0"/>
                <a:ea typeface="Helvetica Light" charset="0"/>
                <a:cs typeface="Helvetica Light" charset="0"/>
              </a:rPr>
              <a:t>exp</a:t>
            </a:r>
            <a:r>
              <a:rPr lang="en-GB" sz="800" dirty="0" smtClean="0">
                <a:latin typeface="Helvetica Light" charset="0"/>
                <a:ea typeface="Helvetica Light" charset="0"/>
                <a:cs typeface="Helvetica Light" charset="0"/>
              </a:rPr>
              <a:t>)</a:t>
            </a:r>
            <a:r>
              <a:rPr lang="en-GB" sz="1050" dirty="0" smtClean="0">
                <a:latin typeface="Helvetica Light" charset="0"/>
                <a:ea typeface="Helvetica Light" charset="0"/>
                <a:cs typeface="Helvetica Light" charset="0"/>
              </a:rPr>
              <a:t>, </a:t>
            </a:r>
            <a:r>
              <a:rPr lang="en-GB" sz="1200" dirty="0" smtClean="0">
                <a:latin typeface="Helvetica Light" charset="0"/>
                <a:ea typeface="Helvetica Light" charset="0"/>
                <a:cs typeface="Helvetica Light" charset="0"/>
              </a:rPr>
              <a:t>µ = 2.3</a:t>
            </a:r>
          </a:p>
          <a:p>
            <a:pPr>
              <a:spcBef>
                <a:spcPts val="1200"/>
              </a:spcBef>
            </a:pPr>
            <a:r>
              <a:rPr lang="en-GB" sz="1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Note that the least model-dependent observables at the LHC are </a:t>
            </a:r>
            <a:r>
              <a:rPr lang="en-GB" sz="12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ratios</a:t>
            </a:r>
            <a:r>
              <a:rPr lang="en-GB" sz="1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2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of couplings</a:t>
            </a:r>
            <a:endParaRPr lang="en-GB" sz="1050" b="1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35964" y="2204864"/>
            <a:ext cx="271067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i="1" dirty="0" err="1" smtClean="0">
                <a:latin typeface="Helvetica Light" charset="0"/>
                <a:ea typeface="Helvetica Light" charset="0"/>
                <a:cs typeface="Helvetica Light" charset="0"/>
              </a:rPr>
              <a:t>m</a:t>
            </a:r>
            <a:r>
              <a:rPr lang="en-US" sz="1200" b="1" i="1" baseline="-25000" dirty="0" err="1" smtClean="0">
                <a:latin typeface="Helvetica Light" charset="0"/>
                <a:ea typeface="Helvetica Light" charset="0"/>
                <a:cs typeface="Helvetica Light" charset="0"/>
              </a:rPr>
              <a:t>H</a:t>
            </a:r>
            <a:r>
              <a:rPr lang="en-US" sz="1200" b="1" dirty="0" smtClean="0">
                <a:latin typeface="Helvetica Light" charset="0"/>
                <a:ea typeface="Helvetica Light" charset="0"/>
                <a:cs typeface="Helvetica Light" charset="0"/>
              </a:rPr>
              <a:t> = </a:t>
            </a:r>
            <a:r>
              <a:rPr lang="sk-SK" sz="1200" b="1" dirty="0" smtClean="0">
                <a:latin typeface="Helvetica Light" charset="0"/>
                <a:ea typeface="Helvetica Light" charset="0"/>
                <a:cs typeface="Helvetica Light" charset="0"/>
              </a:rPr>
              <a:t>125.09 ± 0.21</a:t>
            </a:r>
            <a:r>
              <a:rPr lang="sk-SK" sz="1200" b="1" baseline="-25000" dirty="0" smtClean="0">
                <a:latin typeface="Helvetica Light" charset="0"/>
                <a:ea typeface="Helvetica Light" charset="0"/>
                <a:cs typeface="Helvetica Light" charset="0"/>
              </a:rPr>
              <a:t>stat</a:t>
            </a:r>
            <a:r>
              <a:rPr lang="sk-SK" sz="1200" b="1" dirty="0" smtClean="0">
                <a:latin typeface="Helvetica Light" charset="0"/>
                <a:ea typeface="Helvetica Light" charset="0"/>
                <a:cs typeface="Helvetica Light" charset="0"/>
              </a:rPr>
              <a:t> ± 0.11</a:t>
            </a:r>
            <a:r>
              <a:rPr lang="sk-SK" sz="1200" b="1" baseline="-25000" dirty="0" smtClean="0">
                <a:latin typeface="Helvetica Light" charset="0"/>
                <a:ea typeface="Helvetica Light" charset="0"/>
                <a:cs typeface="Helvetica Light" charset="0"/>
              </a:rPr>
              <a:t>syst</a:t>
            </a:r>
            <a:r>
              <a:rPr lang="sk-SK" sz="1200" b="1" dirty="0">
                <a:latin typeface="Helvetica Light" charset="0"/>
                <a:ea typeface="Helvetica Light" charset="0"/>
                <a:cs typeface="Helvetica Light" charset="0"/>
              </a:rPr>
              <a:t> GeV</a:t>
            </a:r>
            <a:endParaRPr lang="en-US" sz="1200" b="1" dirty="0" smtClean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6938568" y="5013176"/>
            <a:ext cx="1953912" cy="960047"/>
          </a:xfrm>
          <a:prstGeom prst="roundRect">
            <a:avLst>
              <a:gd name="adj" fmla="val 5406"/>
            </a:avLst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020272" y="5060240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2600"/>
              </a:spcBef>
            </a:pPr>
            <a:r>
              <a:rPr lang="en-US" sz="1600" i="1" dirty="0" smtClean="0">
                <a:solidFill>
                  <a:srgbClr val="0070C0"/>
                </a:solidFill>
                <a:latin typeface="Casual" charset="0"/>
                <a:ea typeface="Casual" charset="0"/>
                <a:cs typeface="Casual" charset="0"/>
              </a:rPr>
              <a:t>Many more Higgs studies, SM and beyond</a:t>
            </a:r>
            <a:endParaRPr lang="en-US" sz="1600" dirty="0" smtClean="0">
              <a:solidFill>
                <a:srgbClr val="0070C0"/>
              </a:solidFill>
              <a:latin typeface="Casual" charset="0"/>
              <a:ea typeface="Casual" charset="0"/>
              <a:cs typeface="Casu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4977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0" y="260649"/>
            <a:ext cx="914400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35</a:t>
            </a:fld>
            <a:endParaRPr lang="en-GB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23527" y="1044974"/>
            <a:ext cx="2448273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 smtClean="0">
                <a:solidFill>
                  <a:srgbClr val="D80017"/>
                </a:solidFill>
                <a:latin typeface="Helvetica"/>
                <a:cs typeface="Helvetica"/>
              </a:rPr>
              <a:t>ATLAS &amp; CMS Combinations of Higgs mass and coupling measurements</a:t>
            </a:r>
          </a:p>
          <a:p>
            <a:pPr>
              <a:spcBef>
                <a:spcPts val="600"/>
              </a:spcBef>
            </a:pPr>
            <a:r>
              <a:rPr lang="en-GB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[ </a:t>
            </a:r>
            <a:r>
              <a:rPr lang="hr-HR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1503.07589, </a:t>
            </a:r>
            <a:r>
              <a:rPr lang="is-IS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1606.02266 </a:t>
            </a:r>
            <a:r>
              <a:rPr lang="en-GB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] </a:t>
            </a:r>
            <a:endParaRPr lang="en-GB" sz="800" dirty="0">
              <a:solidFill>
                <a:prstClr val="black">
                  <a:lumMod val="50000"/>
                  <a:lumOff val="50000"/>
                </a:prstClr>
              </a:solidFill>
              <a:latin typeface="Helvetica Light"/>
              <a:cs typeface="Helvetica Light"/>
            </a:endParaRPr>
          </a:p>
        </p:txBody>
      </p:sp>
      <p:pic>
        <p:nvPicPr>
          <p:cNvPr id="12" name="Picture 11" descr="FengEric_20150707_HiggsBSM_ATLASOP_v10.pdf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3257" t="23064" r="2399" b="44445"/>
          <a:stretch/>
        </p:blipFill>
        <p:spPr>
          <a:xfrm>
            <a:off x="2944281" y="1052736"/>
            <a:ext cx="1987759" cy="1410432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" y="324894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dirty="0">
                <a:latin typeface="Helvetica Light" charset="0"/>
                <a:ea typeface="Helvetica Light" charset="0"/>
                <a:cs typeface="Helvetica Light" charset="0"/>
              </a:rPr>
              <a:t>Combined Higgs analysis and a flurry of property measurements 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4086" y="2602878"/>
            <a:ext cx="4229921" cy="412547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004048" y="5211777"/>
            <a:ext cx="374441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Couplings to massless particles mediated by loops involving heavy particles</a:t>
            </a:r>
          </a:p>
          <a:p>
            <a:endParaRPr lang="en-US" sz="1400" dirty="0">
              <a:latin typeface="Helvetica Light" charset="0"/>
              <a:ea typeface="Helvetica Light" charset="0"/>
              <a:cs typeface="Helvetica Light" charset="0"/>
            </a:endParaRPr>
          </a:p>
          <a:p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Powerful test for new physics (</a:t>
            </a:r>
            <a:r>
              <a:rPr lang="en-US" sz="1400" dirty="0" err="1" smtClean="0">
                <a:latin typeface="Helvetica Light" charset="0"/>
                <a:ea typeface="Helvetica Light" charset="0"/>
                <a:cs typeface="Helvetica Light" charset="0"/>
              </a:rPr>
              <a:t>eg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, excludes SM-like heavy 4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th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fermion generation)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6206" y="2388988"/>
            <a:ext cx="2050482" cy="11880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68144" y="3721269"/>
            <a:ext cx="2050482" cy="11880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71931" y="1092845"/>
            <a:ext cx="2050482" cy="1188000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6660232" y="1223174"/>
            <a:ext cx="511170" cy="955268"/>
            <a:chOff x="6660232" y="1223174"/>
            <a:chExt cx="511170" cy="955268"/>
          </a:xfrm>
        </p:grpSpPr>
        <p:sp>
          <p:nvSpPr>
            <p:cNvPr id="3" name="TextBox 2"/>
            <p:cNvSpPr txBox="1"/>
            <p:nvPr/>
          </p:nvSpPr>
          <p:spPr>
            <a:xfrm>
              <a:off x="6660232" y="1537047"/>
              <a:ext cx="223138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smtClean="0">
                  <a:latin typeface="Helvetica Light" charset="0"/>
                  <a:ea typeface="Helvetica Light" charset="0"/>
                  <a:cs typeface="Helvetica Light" charset="0"/>
                </a:rPr>
                <a:t>t</a:t>
              </a:r>
              <a:endParaRPr lang="en-US" sz="1100" dirty="0" smtClean="0">
                <a:latin typeface="Helvetica Light" charset="0"/>
                <a:ea typeface="Helvetica Light" charset="0"/>
                <a:cs typeface="Helvetica Light" charset="0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6941150" y="1223174"/>
              <a:ext cx="223138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smtClean="0">
                  <a:latin typeface="Helvetica Light" charset="0"/>
                  <a:ea typeface="Helvetica Light" charset="0"/>
                  <a:cs typeface="Helvetica Light" charset="0"/>
                </a:rPr>
                <a:t>t</a:t>
              </a:r>
              <a:endParaRPr lang="en-US" sz="1100" dirty="0" smtClean="0">
                <a:latin typeface="Helvetica Light" charset="0"/>
                <a:ea typeface="Helvetica Light" charset="0"/>
                <a:cs typeface="Helvetica Light" charset="0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6948264" y="1916832"/>
              <a:ext cx="223138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smtClean="0">
                  <a:latin typeface="Helvetica Light" charset="0"/>
                  <a:ea typeface="Helvetica Light" charset="0"/>
                  <a:cs typeface="Helvetica Light" charset="0"/>
                </a:rPr>
                <a:t>t</a:t>
              </a:r>
              <a:endParaRPr lang="en-US" sz="1100" dirty="0" smtClean="0">
                <a:latin typeface="Helvetica Light" charset="0"/>
                <a:ea typeface="Helvetica Light" charset="0"/>
                <a:cs typeface="Helvetica Light" charset="0"/>
              </a:endParaRPr>
            </a:p>
          </p:txBody>
        </p:sp>
      </p:grpSp>
      <p:grpSp>
        <p:nvGrpSpPr>
          <p:cNvPr id="19" name="Group 18"/>
          <p:cNvGrpSpPr/>
          <p:nvPr/>
        </p:nvGrpSpPr>
        <p:grpSpPr>
          <a:xfrm flipH="1">
            <a:off x="6732238" y="2447310"/>
            <a:ext cx="771503" cy="1099284"/>
            <a:chOff x="6690207" y="1151166"/>
            <a:chExt cx="481195" cy="1099284"/>
          </a:xfrm>
        </p:grpSpPr>
        <p:sp>
          <p:nvSpPr>
            <p:cNvPr id="20" name="TextBox 19"/>
            <p:cNvSpPr txBox="1"/>
            <p:nvPr/>
          </p:nvSpPr>
          <p:spPr>
            <a:xfrm>
              <a:off x="6690207" y="1537047"/>
              <a:ext cx="19316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dirty="0" smtClean="0">
                  <a:latin typeface="Helvetica Light" charset="0"/>
                  <a:ea typeface="Helvetica Light" charset="0"/>
                  <a:cs typeface="Helvetica Light" charset="0"/>
                </a:rPr>
                <a:t>W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6971125" y="1151166"/>
              <a:ext cx="19316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dirty="0" smtClean="0">
                  <a:latin typeface="Helvetica Light" charset="0"/>
                  <a:ea typeface="Helvetica Light" charset="0"/>
                  <a:cs typeface="Helvetica Light" charset="0"/>
                </a:rPr>
                <a:t>W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6978239" y="1988840"/>
              <a:ext cx="19316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dirty="0" smtClean="0">
                  <a:latin typeface="Helvetica Light" charset="0"/>
                  <a:ea typeface="Helvetica Light" charset="0"/>
                  <a:cs typeface="Helvetica Light" charset="0"/>
                </a:rPr>
                <a:t>W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 flipH="1">
            <a:off x="6732240" y="3861048"/>
            <a:ext cx="819562" cy="936104"/>
            <a:chOff x="6660232" y="1242338"/>
            <a:chExt cx="511170" cy="936104"/>
          </a:xfrm>
        </p:grpSpPr>
        <p:sp>
          <p:nvSpPr>
            <p:cNvPr id="24" name="TextBox 23"/>
            <p:cNvSpPr txBox="1"/>
            <p:nvPr/>
          </p:nvSpPr>
          <p:spPr>
            <a:xfrm>
              <a:off x="6660232" y="1537047"/>
              <a:ext cx="223138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smtClean="0">
                  <a:latin typeface="Helvetica Light" charset="0"/>
                  <a:ea typeface="Helvetica Light" charset="0"/>
                  <a:cs typeface="Helvetica Light" charset="0"/>
                </a:rPr>
                <a:t>t</a:t>
              </a:r>
              <a:endParaRPr lang="en-US" sz="1100" dirty="0" smtClean="0">
                <a:latin typeface="Helvetica Light" charset="0"/>
                <a:ea typeface="Helvetica Light" charset="0"/>
                <a:cs typeface="Helvetica Light" charset="0"/>
              </a:endParaRP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6941150" y="1242338"/>
              <a:ext cx="223138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smtClean="0">
                  <a:latin typeface="Helvetica Light" charset="0"/>
                  <a:ea typeface="Helvetica Light" charset="0"/>
                  <a:cs typeface="Helvetica Light" charset="0"/>
                </a:rPr>
                <a:t>t</a:t>
              </a:r>
              <a:endParaRPr lang="en-US" sz="1100" dirty="0" smtClean="0">
                <a:latin typeface="Helvetica Light" charset="0"/>
                <a:ea typeface="Helvetica Light" charset="0"/>
                <a:cs typeface="Helvetica Light" charset="0"/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6948264" y="1916832"/>
              <a:ext cx="223138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smtClean="0">
                  <a:latin typeface="Helvetica Light" charset="0"/>
                  <a:ea typeface="Helvetica Light" charset="0"/>
                  <a:cs typeface="Helvetica Light" charset="0"/>
                </a:rPr>
                <a:t>t</a:t>
              </a:r>
              <a:endParaRPr lang="en-US" sz="1100" dirty="0" smtClean="0">
                <a:latin typeface="Helvetica Light" charset="0"/>
                <a:ea typeface="Helvetica Light" charset="0"/>
                <a:cs typeface="Helvetica Light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757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0" y="260649"/>
            <a:ext cx="914400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36</a:t>
            </a:fld>
            <a:endParaRPr lang="en-GB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pic>
        <p:nvPicPr>
          <p:cNvPr id="12" name="Picture 11" descr="FengEric_20150707_HiggsBSM_ATLASOP_v10.pdf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3257" t="23064" r="2399" b="44445"/>
          <a:stretch/>
        </p:blipFill>
        <p:spPr>
          <a:xfrm>
            <a:off x="4943191" y="1060998"/>
            <a:ext cx="1987759" cy="1410432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" y="324894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dirty="0" smtClean="0">
                <a:latin typeface="Helvetica Light" charset="0"/>
                <a:ea typeface="Helvetica Light" charset="0"/>
                <a:cs typeface="Helvetica Light" charset="0"/>
              </a:rPr>
              <a:t>The Higgs boson as a </a:t>
            </a:r>
            <a:r>
              <a:rPr lang="en-US" i="1" dirty="0" smtClean="0">
                <a:latin typeface="Helvetica Light" charset="0"/>
                <a:ea typeface="Helvetica Light" charset="0"/>
                <a:cs typeface="Helvetica Light" charset="0"/>
              </a:rPr>
              <a:t>portal</a:t>
            </a:r>
            <a:r>
              <a:rPr lang="en-US" dirty="0" smtClean="0">
                <a:latin typeface="Helvetica Light" charset="0"/>
                <a:ea typeface="Helvetica Light" charset="0"/>
                <a:cs typeface="Helvetica Light" charset="0"/>
              </a:rPr>
              <a:t> to beyond the SM physics</a:t>
            </a:r>
            <a:endParaRPr lang="en-US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43836" y="2694096"/>
            <a:ext cx="5432620" cy="3851699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2102264" y="5600273"/>
            <a:ext cx="1101584" cy="276999"/>
          </a:xfrm>
          <a:prstGeom prst="rect">
            <a:avLst/>
          </a:prstGeom>
          <a:solidFill>
            <a:srgbClr val="FFFE00"/>
          </a:solidFill>
          <a:ln>
            <a:solidFill>
              <a:srgbClr val="D80017"/>
            </a:solidFill>
          </a:ln>
        </p:spPr>
        <p:txBody>
          <a:bodyPr wrap="none" rtlCol="0">
            <a:spAutoFit/>
          </a:bodyPr>
          <a:lstStyle/>
          <a:p>
            <a:r>
              <a:rPr lang="en-GB" sz="1200" b="1" dirty="0" smtClean="0">
                <a:solidFill>
                  <a:srgbClr val="D80017"/>
                </a:solidFill>
                <a:latin typeface="Helvetica"/>
                <a:cs typeface="Helvetica"/>
              </a:rPr>
              <a:t>Γ</a:t>
            </a:r>
            <a:r>
              <a:rPr lang="en-GB" sz="1200" b="1" i="1" baseline="-25000" dirty="0" smtClean="0">
                <a:solidFill>
                  <a:srgbClr val="D80017"/>
                </a:solidFill>
                <a:latin typeface="Helvetica"/>
                <a:cs typeface="Helvetica"/>
              </a:rPr>
              <a:t>H</a:t>
            </a:r>
            <a:r>
              <a:rPr lang="en-GB" sz="1200" b="1" dirty="0" smtClean="0">
                <a:solidFill>
                  <a:srgbClr val="D80017"/>
                </a:solidFill>
                <a:latin typeface="Helvetica"/>
                <a:cs typeface="Helvetica"/>
              </a:rPr>
              <a:t> = 4.1 MeV</a:t>
            </a:r>
          </a:p>
        </p:txBody>
      </p:sp>
      <p:cxnSp>
        <p:nvCxnSpPr>
          <p:cNvPr id="20" name="Straight Arrow Connector 19"/>
          <p:cNvCxnSpPr>
            <a:stCxn id="19" idx="3"/>
            <a:endCxn id="21" idx="1"/>
          </p:cNvCxnSpPr>
          <p:nvPr/>
        </p:nvCxnSpPr>
        <p:spPr>
          <a:xfrm flipV="1">
            <a:off x="3203848" y="5729371"/>
            <a:ext cx="657057" cy="9402"/>
          </a:xfrm>
          <a:prstGeom prst="straightConnector1">
            <a:avLst/>
          </a:prstGeom>
          <a:ln w="6350" cmpd="sng">
            <a:solidFill>
              <a:srgbClr val="D80017"/>
            </a:solidFill>
            <a:headEnd type="none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Sun 20"/>
          <p:cNvSpPr/>
          <p:nvPr/>
        </p:nvSpPr>
        <p:spPr>
          <a:xfrm>
            <a:off x="3860905" y="5603772"/>
            <a:ext cx="254354" cy="251198"/>
          </a:xfrm>
          <a:prstGeom prst="sun">
            <a:avLst/>
          </a:prstGeom>
          <a:solidFill>
            <a:srgbClr val="FFFE00"/>
          </a:solidFill>
          <a:ln>
            <a:solidFill>
              <a:srgbClr val="D8001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323528" y="1340768"/>
            <a:ext cx="2736304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</a:rPr>
              <a:t>Higgs is narrow: 4.1 MeV</a:t>
            </a:r>
          </a:p>
          <a:p>
            <a:pPr>
              <a:spcBef>
                <a:spcPts val="1800"/>
              </a:spcBef>
            </a:pP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For comparison:</a:t>
            </a:r>
          </a:p>
          <a:p>
            <a:pPr>
              <a:spcBef>
                <a:spcPts val="1200"/>
              </a:spcBef>
              <a:tabLst>
                <a:tab pos="255588" algn="l"/>
                <a:tab pos="566738" algn="l"/>
              </a:tabLst>
            </a:pP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	</a:t>
            </a:r>
            <a:r>
              <a:rPr lang="en-GB" sz="1200" dirty="0">
                <a:solidFill>
                  <a:prstClr val="black"/>
                </a:solidFill>
                <a:latin typeface="Helvetica"/>
                <a:cs typeface="Helvetica"/>
              </a:rPr>
              <a:t>Γ</a:t>
            </a:r>
            <a:r>
              <a:rPr lang="en-GB" sz="1200" i="1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W</a:t>
            </a: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	= 2.1 GeV</a:t>
            </a:r>
          </a:p>
          <a:p>
            <a:pPr>
              <a:spcBef>
                <a:spcPts val="300"/>
              </a:spcBef>
              <a:tabLst>
                <a:tab pos="255588" algn="l"/>
                <a:tab pos="566738" algn="l"/>
              </a:tabLst>
            </a:pP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	</a:t>
            </a:r>
            <a:r>
              <a:rPr lang="en-GB" sz="1200" dirty="0">
                <a:solidFill>
                  <a:prstClr val="black"/>
                </a:solidFill>
                <a:latin typeface="Helvetica"/>
                <a:cs typeface="Helvetica"/>
              </a:rPr>
              <a:t>Γ</a:t>
            </a:r>
            <a:r>
              <a:rPr lang="en-GB" sz="1200" i="1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Z</a:t>
            </a: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	= 2.5 GeV</a:t>
            </a:r>
          </a:p>
          <a:p>
            <a:pPr>
              <a:spcBef>
                <a:spcPts val="300"/>
              </a:spcBef>
              <a:tabLst>
                <a:tab pos="255588" algn="l"/>
                <a:tab pos="566738" algn="l"/>
              </a:tabLst>
            </a:pPr>
            <a:r>
              <a:rPr lang="en-GB" sz="1200" dirty="0" smtClean="0">
                <a:solidFill>
                  <a:prstClr val="black"/>
                </a:solidFill>
                <a:latin typeface="Helvetica"/>
                <a:cs typeface="Helvetica"/>
              </a:rPr>
              <a:t>	</a:t>
            </a:r>
            <a:r>
              <a:rPr lang="en-GB" sz="1200" dirty="0" err="1" smtClean="0">
                <a:solidFill>
                  <a:prstClr val="black"/>
                </a:solidFill>
                <a:latin typeface="Helvetica"/>
                <a:cs typeface="Helvetica"/>
              </a:rPr>
              <a:t>Γ</a:t>
            </a:r>
            <a:r>
              <a:rPr lang="en-GB" sz="1200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top</a:t>
            </a: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	= 1.3 GeV</a:t>
            </a:r>
          </a:p>
        </p:txBody>
      </p:sp>
      <p:sp>
        <p:nvSpPr>
          <p:cNvPr id="23" name="Rectangle 22"/>
          <p:cNvSpPr/>
          <p:nvPr/>
        </p:nvSpPr>
        <p:spPr>
          <a:xfrm>
            <a:off x="323528" y="3367152"/>
            <a:ext cx="225371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</a:rPr>
              <a:t>Even small couplings to new light states can measurably distort branching fractions</a:t>
            </a:r>
            <a:endParaRPr lang="en-GB" sz="12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7" name="Oval 6"/>
          <p:cNvSpPr/>
          <p:nvPr/>
        </p:nvSpPr>
        <p:spPr>
          <a:xfrm>
            <a:off x="7236320" y="1495935"/>
            <a:ext cx="216000" cy="216000"/>
          </a:xfrm>
          <a:prstGeom prst="ellipse">
            <a:avLst/>
          </a:prstGeom>
          <a:solidFill>
            <a:srgbClr val="D70128"/>
          </a:solidFill>
          <a:ln>
            <a:solidFill>
              <a:srgbClr val="D7012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 smtClean="0">
                <a:solidFill>
                  <a:prstClr val="white"/>
                </a:solidFill>
              </a:rPr>
              <a:t>?</a:t>
            </a:r>
            <a:endParaRPr lang="en-US" sz="1200" dirty="0">
              <a:solidFill>
                <a:prstClr val="white"/>
              </a:solidFill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5400391" y="1717288"/>
            <a:ext cx="1895707" cy="825363"/>
          </a:xfrm>
          <a:custGeom>
            <a:avLst/>
            <a:gdLst>
              <a:gd name="connsiteX0" fmla="*/ 1895707 w 1895707"/>
              <a:gd name="connsiteY0" fmla="*/ 0 h 825363"/>
              <a:gd name="connsiteX1" fmla="*/ 1260088 w 1895707"/>
              <a:gd name="connsiteY1" fmla="*/ 635619 h 825363"/>
              <a:gd name="connsiteX2" fmla="*/ 223024 w 1895707"/>
              <a:gd name="connsiteY2" fmla="*/ 825190 h 825363"/>
              <a:gd name="connsiteX3" fmla="*/ 0 w 1895707"/>
              <a:gd name="connsiteY3" fmla="*/ 613317 h 825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95707" h="825363">
                <a:moveTo>
                  <a:pt x="1895707" y="0"/>
                </a:moveTo>
                <a:cubicBezTo>
                  <a:pt x="1717287" y="249043"/>
                  <a:pt x="1538868" y="498087"/>
                  <a:pt x="1260088" y="635619"/>
                </a:cubicBezTo>
                <a:cubicBezTo>
                  <a:pt x="981308" y="773151"/>
                  <a:pt x="433039" y="828907"/>
                  <a:pt x="223024" y="825190"/>
                </a:cubicBezTo>
                <a:cubicBezTo>
                  <a:pt x="13009" y="821473"/>
                  <a:pt x="0" y="613317"/>
                  <a:pt x="0" y="613317"/>
                </a:cubicBezTo>
              </a:path>
            </a:pathLst>
          </a:custGeom>
          <a:noFill/>
          <a:ln>
            <a:solidFill>
              <a:srgbClr val="D70128"/>
            </a:solidFill>
            <a:prstDash val="sysDot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24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0" y="260649"/>
            <a:ext cx="914400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>
          <a:xfrm>
            <a:off x="62136" y="6525344"/>
            <a:ext cx="2133600" cy="365125"/>
          </a:xfrm>
        </p:spPr>
        <p:txBody>
          <a:bodyPr/>
          <a:lstStyle/>
          <a:p>
            <a:pPr algn="l">
              <a:defRPr/>
            </a:pPr>
            <a:fld id="{611C2F03-9E95-40C9-A99F-3C4F7EE8CF2A}" type="slidenum">
              <a:rPr lang="en-GB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 algn="l">
                <a:defRPr/>
              </a:pPr>
              <a:t>37</a:t>
            </a:fld>
            <a:endParaRPr lang="en-GB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79512" y="900988"/>
            <a:ext cx="8712968" cy="215993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23527" y="1044974"/>
            <a:ext cx="495996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 smtClean="0">
                <a:solidFill>
                  <a:srgbClr val="D80017"/>
                </a:solidFill>
                <a:latin typeface="Helvetica"/>
                <a:cs typeface="Helvetica"/>
              </a:rPr>
              <a:t>Flurry of results from LHCb</a:t>
            </a:r>
            <a:r>
              <a:rPr lang="en-GB" sz="1400" b="1" dirty="0">
                <a:solidFill>
                  <a:srgbClr val="D80017"/>
                </a:solidFill>
                <a:latin typeface="Helvetica"/>
                <a:cs typeface="Helvetica"/>
              </a:rPr>
              <a:t> </a:t>
            </a:r>
            <a:r>
              <a:rPr lang="en-GB" sz="1400" b="1" dirty="0" smtClean="0">
                <a:solidFill>
                  <a:srgbClr val="D80017"/>
                </a:solidFill>
                <a:latin typeface="Helvetica"/>
                <a:cs typeface="Helvetica"/>
              </a:rPr>
              <a:t> </a:t>
            </a:r>
            <a:r>
              <a:rPr lang="en-GB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[ ~</a:t>
            </a:r>
            <a:r>
              <a:rPr lang="en-US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300 papers to date </a:t>
            </a:r>
            <a:r>
              <a:rPr lang="en-GB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] </a:t>
            </a:r>
            <a:endParaRPr lang="en-GB" sz="1000" dirty="0">
              <a:solidFill>
                <a:prstClr val="black">
                  <a:lumMod val="50000"/>
                  <a:lumOff val="50000"/>
                </a:prstClr>
              </a:solidFill>
              <a:latin typeface="Helvetica Light"/>
              <a:cs typeface="Helvetica Light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" y="324894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dirty="0" smtClean="0">
                <a:latin typeface="Helvetica Light" charset="0"/>
                <a:ea typeface="Helvetica Light" charset="0"/>
                <a:cs typeface="Helvetica Light" charset="0"/>
              </a:rPr>
              <a:t>Beautiful </a:t>
            </a:r>
            <a:r>
              <a:rPr lang="en-US" dirty="0" err="1" smtClean="0">
                <a:latin typeface="Helvetica Light" charset="0"/>
                <a:ea typeface="Helvetica Light" charset="0"/>
                <a:cs typeface="Helvetica Light" charset="0"/>
              </a:rPr>
              <a:t>flavour</a:t>
            </a:r>
            <a:r>
              <a:rPr lang="en-US" dirty="0" smtClean="0">
                <a:latin typeface="Helvetica Light" charset="0"/>
                <a:ea typeface="Helvetica Light" charset="0"/>
                <a:cs typeface="Helvetica Light" charset="0"/>
              </a:rPr>
              <a:t> and low-</a:t>
            </a:r>
            <a:r>
              <a:rPr lang="en-US" dirty="0" err="1" smtClean="0">
                <a:latin typeface="Helvetica Light" charset="0"/>
                <a:ea typeface="Helvetica Light" charset="0"/>
                <a:cs typeface="Helvetica Light" charset="0"/>
              </a:rPr>
              <a:t>p</a:t>
            </a:r>
            <a:r>
              <a:rPr lang="en-US" baseline="-25000" dirty="0" err="1" smtClean="0"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US" dirty="0" smtClean="0">
                <a:latin typeface="Helvetica Light" charset="0"/>
                <a:ea typeface="Helvetica Light" charset="0"/>
                <a:cs typeface="Helvetica Light" charset="0"/>
              </a:rPr>
              <a:t> physics measurements</a:t>
            </a:r>
            <a:endParaRPr lang="en-US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827586" y="4339568"/>
            <a:ext cx="3240359" cy="507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Bef>
                <a:spcPts val="3200"/>
              </a:spcBef>
            </a:pP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CMS &amp; LHCb: observation of </a:t>
            </a:r>
            <a:r>
              <a:rPr lang="en-GB" sz="1400" i="1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B</a:t>
            </a:r>
            <a:r>
              <a:rPr lang="en-GB" sz="1400" i="1" baseline="-25000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s</a:t>
            </a: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</a:t>
            </a:r>
            <a:r>
              <a:rPr lang="en-GB" sz="1400" dirty="0" smtClean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µµ </a:t>
            </a:r>
            <a:endParaRPr lang="en-GB" sz="1400" baseline="-25000" dirty="0" smtClean="0">
              <a:solidFill>
                <a:srgbClr val="003BB8"/>
              </a:solidFill>
              <a:latin typeface="Helvetica Light"/>
              <a:cs typeface="Helvetica Light"/>
            </a:endParaRPr>
          </a:p>
          <a:p>
            <a:pPr>
              <a:spcBef>
                <a:spcPts val="600"/>
              </a:spcBef>
            </a:pPr>
            <a:r>
              <a:rPr lang="en-GB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[ </a:t>
            </a:r>
            <a:r>
              <a:rPr lang="is-IS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Nat. </a:t>
            </a:r>
            <a:r>
              <a:rPr lang="is-IS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522 (2015) </a:t>
            </a:r>
            <a:r>
              <a:rPr lang="is-IS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68 ]</a:t>
            </a:r>
            <a:endParaRPr lang="en-GB" sz="400" dirty="0" smtClean="0">
              <a:solidFill>
                <a:srgbClr val="003BB8"/>
              </a:solidFill>
              <a:latin typeface="Helvetica Light"/>
              <a:cs typeface="Helvetica Light"/>
            </a:endParaRPr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536" y="1558845"/>
            <a:ext cx="3963390" cy="2348675"/>
          </a:xfrm>
          <a:prstGeom prst="rect">
            <a:avLst/>
          </a:prstGeom>
        </p:spPr>
      </p:pic>
      <p:sp>
        <p:nvSpPr>
          <p:cNvPr id="29" name="Down Arrow 28"/>
          <p:cNvSpPr/>
          <p:nvPr/>
        </p:nvSpPr>
        <p:spPr>
          <a:xfrm flipV="1">
            <a:off x="2189804" y="3835512"/>
            <a:ext cx="360040" cy="489954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827584" y="5097103"/>
            <a:ext cx="302433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200"/>
              </a:spcBef>
            </a:pP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ATLAS Run-1 result</a:t>
            </a:r>
            <a:endParaRPr lang="en-GB" sz="1400" baseline="-25000" dirty="0" smtClean="0">
              <a:solidFill>
                <a:srgbClr val="003BB8"/>
              </a:solidFill>
              <a:latin typeface="Helvetica Light"/>
              <a:cs typeface="Helvetica Light"/>
            </a:endParaRPr>
          </a:p>
          <a:p>
            <a:pPr>
              <a:spcBef>
                <a:spcPts val="600"/>
              </a:spcBef>
            </a:pPr>
            <a:r>
              <a:rPr lang="en-GB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[</a:t>
            </a:r>
            <a:r>
              <a:rPr lang="is-IS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1604.04263, consistency with SM at 2σ ]</a:t>
            </a:r>
            <a:endParaRPr lang="en-GB" sz="400" dirty="0" smtClean="0">
              <a:solidFill>
                <a:srgbClr val="003BB8"/>
              </a:solidFill>
              <a:latin typeface="Helvetica Light"/>
              <a:cs typeface="Helvetica Light"/>
            </a:endParaRPr>
          </a:p>
        </p:txBody>
      </p:sp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833"/>
          <a:stretch/>
        </p:blipFill>
        <p:spPr>
          <a:xfrm>
            <a:off x="4716016" y="1581489"/>
            <a:ext cx="1953591" cy="108034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26197" y="3429000"/>
            <a:ext cx="4503147" cy="324036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7579885" y="2862050"/>
            <a:ext cx="1529586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SM</a:t>
            </a:r>
            <a:r>
              <a:rPr lang="en-US" sz="11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: </a:t>
            </a:r>
            <a:r>
              <a:rPr lang="en-US" sz="11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3.7 </a:t>
            </a:r>
            <a:r>
              <a:rPr lang="en-US" sz="11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± 0.2 </a:t>
            </a:r>
            <a:r>
              <a:rPr lang="en-GB" sz="11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× 10</a:t>
            </a:r>
            <a:r>
              <a:rPr lang="en-GB" sz="11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–9</a:t>
            </a:r>
            <a:r>
              <a:rPr lang="en-GB" sz="11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 </a:t>
            </a:r>
            <a:r>
              <a:rPr lang="en-US" sz="11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</a:p>
        </p:txBody>
      </p:sp>
      <p:sp>
        <p:nvSpPr>
          <p:cNvPr id="16" name="Down Arrow 15"/>
          <p:cNvSpPr/>
          <p:nvPr/>
        </p:nvSpPr>
        <p:spPr>
          <a:xfrm rot="5400000" flipV="1">
            <a:off x="3465766" y="4146458"/>
            <a:ext cx="360040" cy="2191884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0821"/>
          <a:stretch/>
        </p:blipFill>
        <p:spPr>
          <a:xfrm>
            <a:off x="6866779" y="1604333"/>
            <a:ext cx="1944216" cy="1066853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7669753" y="1806444"/>
            <a:ext cx="288032" cy="244230"/>
          </a:xfrm>
          <a:prstGeom prst="rect">
            <a:avLst/>
          </a:prstGeom>
          <a:solidFill>
            <a:schemeClr val="bg1"/>
          </a:solidFill>
        </p:spPr>
        <p:txBody>
          <a:bodyPr rtlCol="0" anchor="ctr">
            <a:spAutoFit/>
          </a:bodyPr>
          <a:lstStyle/>
          <a:p>
            <a:pPr algn="ct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7887469" y="1871760"/>
            <a:ext cx="288032" cy="244230"/>
          </a:xfrm>
          <a:prstGeom prst="rect">
            <a:avLst/>
          </a:prstGeom>
          <a:solidFill>
            <a:schemeClr val="bg1"/>
          </a:solidFill>
        </p:spPr>
        <p:txBody>
          <a:bodyPr rtlCol="0" anchor="ctr">
            <a:spAutoFit/>
          </a:bodyPr>
          <a:lstStyle/>
          <a:p>
            <a:pPr algn="ct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7576157" y="1786388"/>
            <a:ext cx="442750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900"/>
              </a:spcBef>
            </a:pPr>
            <a:r>
              <a:rPr lang="en-US" sz="1500" i="1">
                <a:solidFill>
                  <a:srgbClr val="C00000"/>
                </a:solidFill>
                <a:latin typeface="Times New Roman" charset="0"/>
                <a:ea typeface="Times New Roman" charset="0"/>
                <a:cs typeface="Times New Roman" charset="0"/>
              </a:rPr>
              <a:t>H </a:t>
            </a:r>
            <a:r>
              <a:rPr lang="en-US" sz="1500" baseline="30000">
                <a:solidFill>
                  <a:srgbClr val="C00000"/>
                </a:solidFill>
                <a:latin typeface="Times New Roman" charset="0"/>
                <a:ea typeface="Times New Roman" charset="0"/>
                <a:cs typeface="Times New Roman" charset="0"/>
              </a:rPr>
              <a:t>±</a:t>
            </a:r>
            <a:endParaRPr lang="en-US" sz="1500" baseline="30000" dirty="0">
              <a:solidFill>
                <a:srgbClr val="C00000"/>
              </a:solidFill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7654673" y="1522603"/>
            <a:ext cx="741550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900"/>
              </a:spcBef>
            </a:pPr>
            <a:r>
              <a:rPr lang="en-US" sz="1500" i="1" dirty="0">
                <a:solidFill>
                  <a:srgbClr val="C00000"/>
                </a:solidFill>
                <a:latin typeface="Times New Roman" charset="0"/>
                <a:ea typeface="Times New Roman" charset="0"/>
                <a:cs typeface="Times New Roman" charset="0"/>
              </a:rPr>
              <a:t>h</a:t>
            </a:r>
            <a:r>
              <a:rPr lang="en-US" sz="1500" i="1" dirty="0" smtClean="0">
                <a:solidFill>
                  <a:srgbClr val="C00000"/>
                </a:solidFill>
                <a:latin typeface="Times New Roman" charset="0"/>
                <a:ea typeface="Times New Roman" charset="0"/>
                <a:cs typeface="Times New Roman" charset="0"/>
              </a:rPr>
              <a:t>, H</a:t>
            </a:r>
            <a:r>
              <a:rPr lang="en-US" sz="1500" dirty="0" smtClean="0">
                <a:solidFill>
                  <a:srgbClr val="C00000"/>
                </a:solidFill>
                <a:latin typeface="Times New Roman" charset="0"/>
                <a:ea typeface="Times New Roman" charset="0"/>
                <a:cs typeface="Times New Roman" charset="0"/>
              </a:rPr>
              <a:t>, </a:t>
            </a:r>
            <a:r>
              <a:rPr lang="en-US" sz="1500" i="1" dirty="0" smtClean="0">
                <a:solidFill>
                  <a:srgbClr val="C00000"/>
                </a:solidFill>
                <a:latin typeface="Times New Roman" charset="0"/>
                <a:ea typeface="Times New Roman" charset="0"/>
                <a:cs typeface="Times New Roman" charset="0"/>
              </a:rPr>
              <a:t>A</a:t>
            </a:r>
            <a:endParaRPr lang="en-US" sz="1500" i="1" baseline="30000" dirty="0">
              <a:solidFill>
                <a:srgbClr val="C00000"/>
              </a:solidFill>
              <a:latin typeface="Times New Roman" charset="0"/>
              <a:ea typeface="Times New Roman" charset="0"/>
              <a:cs typeface="Times New Roman" charset="0"/>
            </a:endParaRP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7987941" y="1806444"/>
            <a:ext cx="0" cy="309546"/>
          </a:xfrm>
          <a:prstGeom prst="straightConnector1">
            <a:avLst/>
          </a:prstGeom>
          <a:ln w="3175">
            <a:solidFill>
              <a:srgbClr val="BC010C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8666979" y="1884818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900"/>
              </a:spcBef>
            </a:pPr>
            <a:r>
              <a:rPr lang="en-US" sz="3200" dirty="0" smtClean="0">
                <a:solidFill>
                  <a:srgbClr val="C00000"/>
                </a:solidFill>
                <a:latin typeface="Helvetica Light" charset="0"/>
                <a:ea typeface="Helvetica Light" charset="0"/>
                <a:cs typeface="Helvetica Light" charset="0"/>
              </a:rPr>
              <a:t>?</a:t>
            </a:r>
            <a:endParaRPr lang="en-US" sz="3200" baseline="30000" dirty="0">
              <a:solidFill>
                <a:srgbClr val="C00000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644008" y="2782089"/>
            <a:ext cx="29974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i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B</a:t>
            </a:r>
            <a:r>
              <a:rPr lang="en-US" sz="1050" i="1" baseline="-250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s</a:t>
            </a:r>
            <a:r>
              <a:rPr 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050" i="1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µµ</a:t>
            </a:r>
            <a:r>
              <a:rPr 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is loop process (no tree-level FCNC) that is in addition CKM &amp; </a:t>
            </a:r>
            <a:r>
              <a:rPr lang="en-US" sz="105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helicity</a:t>
            </a:r>
            <a:r>
              <a:rPr 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suppressed</a:t>
            </a:r>
            <a:endParaRPr lang="en-US" sz="105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5436096" y="1086852"/>
            <a:ext cx="3429480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i="1" dirty="0" smtClean="0">
                <a:latin typeface="Helvetica Light" charset="0"/>
                <a:ea typeface="Helvetica Light" charset="0"/>
                <a:cs typeface="Helvetica Light" charset="0"/>
              </a:rPr>
              <a:t>Does the Higgs boson </a:t>
            </a:r>
            <a:r>
              <a:rPr lang="en-US" sz="1050" i="1" smtClean="0">
                <a:latin typeface="Helvetica Light" charset="0"/>
                <a:ea typeface="Helvetica Light" charset="0"/>
                <a:cs typeface="Helvetica Light" charset="0"/>
              </a:rPr>
              <a:t>has brothers and sisters?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22653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5400365"/>
            <a:ext cx="9144000" cy="146957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0"/>
            <a:ext cx="9144000" cy="648182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59909" y="0"/>
            <a:ext cx="1284091" cy="1714499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0" y="1698171"/>
            <a:ext cx="9144000" cy="8602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16" name="Text Box 5"/>
          <p:cNvSpPr txBox="1">
            <a:spLocks noChangeArrowheads="1"/>
          </p:cNvSpPr>
          <p:nvPr/>
        </p:nvSpPr>
        <p:spPr bwMode="auto">
          <a:xfrm>
            <a:off x="0" y="1916832"/>
            <a:ext cx="9144000" cy="477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61200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smtClean="0">
                <a:solidFill>
                  <a:srgbClr val="262626"/>
                </a:solidFill>
                <a:latin typeface="Helvetica Light" charset="0"/>
                <a:ea typeface="Helvetica Light" charset="0"/>
                <a:cs typeface="Helvetica Light" charset="0"/>
              </a:rPr>
              <a:t>Since the LHC Run-1 the Standard Model is complete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38</a:t>
            </a:fld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522684" y="3140968"/>
            <a:ext cx="354526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1" dirty="0" smtClean="0">
                <a:solidFill>
                  <a:srgbClr val="0070C0"/>
                </a:solidFill>
                <a:latin typeface="Casual" charset="0"/>
                <a:ea typeface="Casual" charset="0"/>
                <a:cs typeface="Casual" charset="0"/>
              </a:rPr>
              <a:t>It is a triumph for the imagination and rigour of the scientific endeavour</a:t>
            </a:r>
            <a:endParaRPr lang="en-GB" sz="2000" i="1" dirty="0">
              <a:solidFill>
                <a:srgbClr val="0070C0"/>
              </a:solidFill>
              <a:latin typeface="Casual" charset="0"/>
              <a:ea typeface="Casual" charset="0"/>
              <a:cs typeface="Casual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4795346" y="3140968"/>
            <a:ext cx="3827166" cy="2785378"/>
          </a:xfrm>
          <a:prstGeom prst="rect">
            <a:avLst/>
          </a:prstGeom>
          <a:noFill/>
        </p:spPr>
        <p:txBody>
          <a:bodyPr wrap="square" rIns="0">
            <a:spAutoFit/>
          </a:bodyPr>
          <a:lstStyle/>
          <a:p>
            <a:r>
              <a:rPr lang="en-GB" sz="2000" i="1" dirty="0" smtClean="0">
                <a:solidFill>
                  <a:srgbClr val="0070C0"/>
                </a:solidFill>
                <a:latin typeface="Casual" charset="0"/>
                <a:ea typeface="Casual" charset="0"/>
                <a:cs typeface="Casual" charset="0"/>
              </a:rPr>
              <a:t>It is a triumph for the greatest experimental undertaking ever</a:t>
            </a:r>
            <a:r>
              <a:rPr lang="en-US" sz="2000" i="1" dirty="0" smtClean="0">
                <a:solidFill>
                  <a:srgbClr val="0070C0"/>
                </a:solidFill>
                <a:latin typeface="Casual" charset="0"/>
                <a:ea typeface="Casual" charset="0"/>
                <a:cs typeface="Casual" charset="0"/>
              </a:rPr>
              <a:t>: </a:t>
            </a:r>
          </a:p>
          <a:p>
            <a:pPr>
              <a:spcBef>
                <a:spcPts val="2100"/>
              </a:spcBef>
            </a:pPr>
            <a:r>
              <a:rPr lang="en-US" sz="2000" i="1" dirty="0" smtClean="0">
                <a:solidFill>
                  <a:srgbClr val="0070C0"/>
                </a:solidFill>
                <a:latin typeface="Casual" charset="0"/>
                <a:ea typeface="Casual" charset="0"/>
                <a:cs typeface="Casual" charset="0"/>
              </a:rPr>
              <a:t>Frontier of accelerator &amp; detector technologies</a:t>
            </a:r>
          </a:p>
          <a:p>
            <a:pPr>
              <a:spcBef>
                <a:spcPts val="2100"/>
              </a:spcBef>
            </a:pPr>
            <a:r>
              <a:rPr lang="en-US" sz="2000" i="1" dirty="0" smtClean="0">
                <a:solidFill>
                  <a:srgbClr val="0070C0"/>
                </a:solidFill>
                <a:latin typeface="Casual" charset="0"/>
                <a:ea typeface="Casual" charset="0"/>
                <a:cs typeface="Casual" charset="0"/>
              </a:rPr>
              <a:t>Global data sharing, analysis &amp; collaboration </a:t>
            </a:r>
            <a:endParaRPr lang="en-GB" sz="2000" i="1" dirty="0">
              <a:solidFill>
                <a:srgbClr val="0070C0"/>
              </a:solidFill>
              <a:latin typeface="Casual" charset="0"/>
              <a:ea typeface="Casual" charset="0"/>
              <a:cs typeface="Casu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2774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5400365"/>
            <a:ext cx="9144000" cy="146957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0"/>
            <a:ext cx="9144000" cy="648182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pic>
        <p:nvPicPr>
          <p:cNvPr id="25" name="Picture 24" descr="circle-transp-red6.png"/>
          <p:cNvPicPr>
            <a:picLocks noChangeAspect="1"/>
          </p:cNvPicPr>
          <p:nvPr/>
        </p:nvPicPr>
        <p:blipFill>
          <a:blip r:embed="rId3">
            <a:duotone>
              <a:srgbClr val="FFFF00"/>
              <a:srgbClr val="FFF1C1"/>
            </a:duotone>
          </a:blip>
          <a:stretch>
            <a:fillRect/>
          </a:stretch>
        </p:blipFill>
        <p:spPr>
          <a:xfrm rot="218288">
            <a:off x="2314125" y="4715805"/>
            <a:ext cx="2861971" cy="1648389"/>
          </a:xfrm>
          <a:prstGeom prst="rect">
            <a:avLst/>
          </a:prstGeom>
        </p:spPr>
      </p:pic>
      <p:pic>
        <p:nvPicPr>
          <p:cNvPr id="27" name="Picture 26" descr="circle-transp-red6.png"/>
          <p:cNvPicPr>
            <a:picLocks noChangeAspect="1"/>
          </p:cNvPicPr>
          <p:nvPr/>
        </p:nvPicPr>
        <p:blipFill>
          <a:blip r:embed="rId3">
            <a:duotone>
              <a:srgbClr val="FFFF00"/>
              <a:srgbClr val="FFF1C1"/>
            </a:duotone>
          </a:blip>
          <a:stretch>
            <a:fillRect/>
          </a:stretch>
        </p:blipFill>
        <p:spPr>
          <a:xfrm rot="9937344">
            <a:off x="7081116" y="4103872"/>
            <a:ext cx="2021335" cy="1095501"/>
          </a:xfrm>
          <a:prstGeom prst="rect">
            <a:avLst/>
          </a:prstGeom>
        </p:spPr>
      </p:pic>
      <p:pic>
        <p:nvPicPr>
          <p:cNvPr id="22" name="Picture 21" descr="circle-transp-red6.png"/>
          <p:cNvPicPr>
            <a:picLocks noChangeAspect="1"/>
          </p:cNvPicPr>
          <p:nvPr/>
        </p:nvPicPr>
        <p:blipFill>
          <a:blip r:embed="rId3">
            <a:duotone>
              <a:srgbClr val="FFFF00"/>
              <a:srgbClr val="FFF1C1"/>
            </a:duotone>
          </a:blip>
          <a:stretch>
            <a:fillRect/>
          </a:stretch>
        </p:blipFill>
        <p:spPr>
          <a:xfrm rot="21320978">
            <a:off x="4880953" y="3775389"/>
            <a:ext cx="2582786" cy="1487589"/>
          </a:xfrm>
          <a:prstGeom prst="rect">
            <a:avLst/>
          </a:prstGeom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39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4355976" y="398377"/>
            <a:ext cx="4320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It seems, however, that the </a:t>
            </a:r>
            <a:r>
              <a:rPr lang="en-US" sz="280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SM isn’t all </a:t>
            </a:r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there is</a:t>
            </a:r>
          </a:p>
        </p:txBody>
      </p:sp>
      <p:pic>
        <p:nvPicPr>
          <p:cNvPr id="32" name="Picture 31" descr="circle-transp-red6.png"/>
          <p:cNvPicPr>
            <a:picLocks noChangeAspect="1"/>
          </p:cNvPicPr>
          <p:nvPr/>
        </p:nvPicPr>
        <p:blipFill>
          <a:blip r:embed="rId3">
            <a:duotone>
              <a:srgbClr val="FFFF00"/>
              <a:srgbClr val="FFF1C1"/>
            </a:duotone>
          </a:blip>
          <a:stretch>
            <a:fillRect/>
          </a:stretch>
        </p:blipFill>
        <p:spPr>
          <a:xfrm rot="352210">
            <a:off x="2118696" y="3712185"/>
            <a:ext cx="2777639" cy="1095501"/>
          </a:xfrm>
          <a:prstGeom prst="rect">
            <a:avLst/>
          </a:prstGeom>
        </p:spPr>
      </p:pic>
      <p:pic>
        <p:nvPicPr>
          <p:cNvPr id="33" name="Picture 32" descr="circle-transp-red6.png"/>
          <p:cNvPicPr>
            <a:picLocks noChangeAspect="1"/>
          </p:cNvPicPr>
          <p:nvPr/>
        </p:nvPicPr>
        <p:blipFill>
          <a:blip r:embed="rId3">
            <a:duotone>
              <a:srgbClr val="FFFF00"/>
              <a:srgbClr val="FFF1C1"/>
            </a:duotone>
          </a:blip>
          <a:stretch>
            <a:fillRect/>
          </a:stretch>
        </p:blipFill>
        <p:spPr>
          <a:xfrm rot="20838486">
            <a:off x="6181973" y="1945947"/>
            <a:ext cx="3097200" cy="1890260"/>
          </a:xfrm>
          <a:prstGeom prst="rect">
            <a:avLst/>
          </a:prstGeom>
        </p:spPr>
      </p:pic>
      <p:sp>
        <p:nvSpPr>
          <p:cNvPr id="34" name="TextBox 33"/>
          <p:cNvSpPr txBox="1"/>
          <p:nvPr/>
        </p:nvSpPr>
        <p:spPr>
          <a:xfrm rot="20967365">
            <a:off x="6462924" y="2308923"/>
            <a:ext cx="2389378" cy="11464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300"/>
              </a:spcBef>
            </a:pPr>
            <a:r>
              <a:rPr lang="en-US" sz="1800" dirty="0" smtClean="0">
                <a:solidFill>
                  <a:srgbClr val="0070C0"/>
                </a:solidFill>
                <a:latin typeface="Chalkduster"/>
                <a:cs typeface="Chalkduster"/>
              </a:rPr>
              <a:t>Gauge hierarchy / </a:t>
            </a:r>
            <a:r>
              <a:rPr lang="en-US" dirty="0" smtClean="0">
                <a:solidFill>
                  <a:srgbClr val="0070C0"/>
                </a:solidFill>
                <a:latin typeface="Chalkduster"/>
                <a:cs typeface="Chalkduster"/>
              </a:rPr>
              <a:t>apparent lack of naturalness</a:t>
            </a:r>
          </a:p>
          <a:p>
            <a:pPr algn="ctr">
              <a:spcBef>
                <a:spcPts val="300"/>
              </a:spcBef>
            </a:pPr>
            <a:r>
              <a:rPr lang="en-US" sz="1050" dirty="0" smtClean="0">
                <a:solidFill>
                  <a:srgbClr val="0070C0"/>
                </a:solidFill>
                <a:latin typeface="Chalkduster"/>
                <a:cs typeface="Chalkduster"/>
              </a:rPr>
              <a:t>No separation of scales</a:t>
            </a:r>
          </a:p>
        </p:txBody>
      </p:sp>
      <p:pic>
        <p:nvPicPr>
          <p:cNvPr id="35" name="Picture 34" descr="circle-transp-red6.png"/>
          <p:cNvPicPr>
            <a:picLocks noChangeAspect="1"/>
          </p:cNvPicPr>
          <p:nvPr/>
        </p:nvPicPr>
        <p:blipFill>
          <a:blip r:embed="rId3">
            <a:duotone>
              <a:srgbClr val="FFFF00"/>
              <a:srgbClr val="FFF1C1"/>
            </a:duotone>
          </a:blip>
          <a:stretch>
            <a:fillRect/>
          </a:stretch>
        </p:blipFill>
        <p:spPr>
          <a:xfrm rot="380107">
            <a:off x="3445103" y="1906010"/>
            <a:ext cx="2519415" cy="1901889"/>
          </a:xfrm>
          <a:prstGeom prst="rect">
            <a:avLst/>
          </a:prstGeom>
        </p:spPr>
      </p:pic>
      <p:sp>
        <p:nvSpPr>
          <p:cNvPr id="36" name="TextBox 35"/>
          <p:cNvSpPr txBox="1"/>
          <p:nvPr/>
        </p:nvSpPr>
        <p:spPr>
          <a:xfrm rot="380107">
            <a:off x="3442445" y="2233644"/>
            <a:ext cx="23893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300"/>
              </a:spcBef>
            </a:pPr>
            <a:r>
              <a:rPr lang="en-US" sz="1800" dirty="0" smtClean="0">
                <a:solidFill>
                  <a:srgbClr val="0070C0"/>
                </a:solidFill>
                <a:latin typeface="Chalkduster"/>
                <a:cs typeface="Chalkduster"/>
              </a:rPr>
              <a:t>Huge mass hierarchy between matter particles</a:t>
            </a:r>
          </a:p>
        </p:txBody>
      </p:sp>
      <p:grpSp>
        <p:nvGrpSpPr>
          <p:cNvPr id="37" name="Group 36"/>
          <p:cNvGrpSpPr/>
          <p:nvPr/>
        </p:nvGrpSpPr>
        <p:grpSpPr>
          <a:xfrm rot="20863460">
            <a:off x="-5238" y="1855703"/>
            <a:ext cx="3065393" cy="2358661"/>
            <a:chOff x="392039" y="3400554"/>
            <a:chExt cx="3065393" cy="2912572"/>
          </a:xfrm>
          <a:noFill/>
        </p:grpSpPr>
        <p:pic>
          <p:nvPicPr>
            <p:cNvPr id="38" name="Picture 37" descr="circle-transp-red6.png"/>
            <p:cNvPicPr>
              <a:picLocks noChangeAspect="1"/>
            </p:cNvPicPr>
            <p:nvPr/>
          </p:nvPicPr>
          <p:blipFill>
            <a:blip r:embed="rId3">
              <a:duotone>
                <a:srgbClr val="FFFF00"/>
                <a:srgbClr val="FFF1C1"/>
              </a:duotone>
            </a:blip>
            <a:stretch>
              <a:fillRect/>
            </a:stretch>
          </p:blipFill>
          <p:spPr>
            <a:xfrm>
              <a:off x="392039" y="3400554"/>
              <a:ext cx="3065393" cy="2912572"/>
            </a:xfrm>
            <a:prstGeom prst="rect">
              <a:avLst/>
            </a:prstGeom>
            <a:grpFill/>
            <a:ln>
              <a:noFill/>
            </a:ln>
          </p:spPr>
        </p:pic>
        <p:sp>
          <p:nvSpPr>
            <p:cNvPr id="39" name="TextBox 38"/>
            <p:cNvSpPr txBox="1"/>
            <p:nvPr/>
          </p:nvSpPr>
          <p:spPr>
            <a:xfrm>
              <a:off x="582423" y="4008566"/>
              <a:ext cx="2389378" cy="92333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>
                <a:spcBef>
                  <a:spcPts val="300"/>
                </a:spcBef>
              </a:pPr>
              <a:r>
                <a:rPr lang="en-GB" sz="1800" dirty="0" smtClean="0">
                  <a:solidFill>
                    <a:srgbClr val="0070C0"/>
                  </a:solidFill>
                  <a:latin typeface="Chalkduster"/>
                  <a:cs typeface="Chalkduster"/>
                </a:rPr>
                <a:t>Higgs is only fundamental scalar</a:t>
              </a:r>
              <a:endParaRPr lang="en-GB" sz="1800" dirty="0">
                <a:solidFill>
                  <a:srgbClr val="0070C0"/>
                </a:solidFill>
                <a:latin typeface="Chalkduster"/>
                <a:cs typeface="Chalkduster"/>
              </a:endParaRPr>
            </a:p>
          </p:txBody>
        </p:sp>
      </p:grpSp>
      <p:sp>
        <p:nvSpPr>
          <p:cNvPr id="40" name="Rectangle 39"/>
          <p:cNvSpPr/>
          <p:nvPr/>
        </p:nvSpPr>
        <p:spPr>
          <a:xfrm rot="20844334">
            <a:off x="357956" y="3202824"/>
            <a:ext cx="2489459" cy="57708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050" kern="0" dirty="0" smtClean="0">
                <a:solidFill>
                  <a:srgbClr val="0070C0"/>
                </a:solidFill>
                <a:latin typeface="Chalkduster"/>
                <a:cs typeface="Chalkduster"/>
              </a:rPr>
              <a:t>neither matter, nor force, — all known scalars are </a:t>
            </a:r>
          </a:p>
          <a:p>
            <a:pPr algn="ctr"/>
            <a:r>
              <a:rPr lang="en-GB" sz="1050" kern="0" dirty="0" smtClean="0">
                <a:solidFill>
                  <a:srgbClr val="0070C0"/>
                </a:solidFill>
                <a:latin typeface="Chalkduster"/>
                <a:cs typeface="Chalkduster"/>
              </a:rPr>
              <a:t>  composite states</a:t>
            </a:r>
            <a:endParaRPr lang="en-GB" sz="1050" dirty="0">
              <a:solidFill>
                <a:srgbClr val="0070C0"/>
              </a:solidFill>
              <a:latin typeface="Chalkduster"/>
              <a:cs typeface="Chalkduster"/>
            </a:endParaRPr>
          </a:p>
        </p:txBody>
      </p:sp>
      <p:sp>
        <p:nvSpPr>
          <p:cNvPr id="41" name="TextBox 40"/>
          <p:cNvSpPr txBox="1"/>
          <p:nvPr/>
        </p:nvSpPr>
        <p:spPr>
          <a:xfrm rot="275860">
            <a:off x="2346532" y="4094272"/>
            <a:ext cx="2389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300"/>
              </a:spcBef>
            </a:pPr>
            <a:r>
              <a:rPr lang="en-US" sz="1800" dirty="0" smtClean="0">
                <a:solidFill>
                  <a:srgbClr val="0070C0"/>
                </a:solidFill>
                <a:latin typeface="Chalkduster"/>
                <a:cs typeface="Chalkduster"/>
              </a:rPr>
              <a:t>Dark matter</a:t>
            </a:r>
          </a:p>
        </p:txBody>
      </p:sp>
      <p:sp>
        <p:nvSpPr>
          <p:cNvPr id="42" name="TextBox 41"/>
          <p:cNvSpPr txBox="1"/>
          <p:nvPr/>
        </p:nvSpPr>
        <p:spPr>
          <a:xfrm rot="20839062">
            <a:off x="25847" y="4943870"/>
            <a:ext cx="2389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300"/>
              </a:spcBef>
            </a:pPr>
            <a:r>
              <a:rPr lang="en-US" sz="18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halkduster"/>
                <a:cs typeface="Chalkduster"/>
              </a:rPr>
              <a:t>Inflation</a:t>
            </a:r>
          </a:p>
        </p:txBody>
      </p:sp>
      <p:sp>
        <p:nvSpPr>
          <p:cNvPr id="43" name="TextBox 42"/>
          <p:cNvSpPr txBox="1"/>
          <p:nvPr/>
        </p:nvSpPr>
        <p:spPr>
          <a:xfrm rot="204430">
            <a:off x="4882643" y="4017247"/>
            <a:ext cx="23893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300"/>
              </a:spcBef>
            </a:pPr>
            <a:r>
              <a:rPr lang="en-US" sz="1800" dirty="0" smtClean="0">
                <a:solidFill>
                  <a:srgbClr val="0070C0"/>
                </a:solidFill>
                <a:latin typeface="Chalkduster"/>
                <a:cs typeface="Chalkduster"/>
              </a:rPr>
              <a:t>Grand unification of the forces</a:t>
            </a:r>
          </a:p>
        </p:txBody>
      </p:sp>
      <p:sp>
        <p:nvSpPr>
          <p:cNvPr id="44" name="TextBox 43"/>
          <p:cNvSpPr txBox="1"/>
          <p:nvPr/>
        </p:nvSpPr>
        <p:spPr>
          <a:xfrm rot="20852065">
            <a:off x="7089792" y="4308208"/>
            <a:ext cx="18929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300"/>
              </a:spcBef>
            </a:pPr>
            <a:r>
              <a:rPr lang="en-US" sz="1800" dirty="0" smtClean="0">
                <a:solidFill>
                  <a:srgbClr val="0070C0"/>
                </a:solidFill>
                <a:latin typeface="Chalkduster"/>
                <a:cs typeface="Chalkduster"/>
              </a:rPr>
              <a:t>Massive neutrinos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863142" y="5379036"/>
            <a:ext cx="21013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300"/>
              </a:spcBef>
            </a:pPr>
            <a:r>
              <a:rPr lang="en-US" sz="1800" smtClean="0">
                <a:solidFill>
                  <a:schemeClr val="tx1">
                    <a:lumMod val="65000"/>
                    <a:lumOff val="35000"/>
                  </a:schemeClr>
                </a:solidFill>
                <a:latin typeface="Chalkduster"/>
                <a:cs typeface="Chalkduster"/>
              </a:rPr>
              <a:t>Quantum gravity</a:t>
            </a:r>
            <a:endParaRPr lang="en-US" sz="1800" dirty="0" smtClean="0">
              <a:solidFill>
                <a:schemeClr val="tx1">
                  <a:lumMod val="65000"/>
                  <a:lumOff val="35000"/>
                </a:schemeClr>
              </a:solidFill>
              <a:latin typeface="Chalkduster"/>
              <a:cs typeface="Chalkduster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2284541" y="5097958"/>
            <a:ext cx="28482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300"/>
              </a:spcBef>
            </a:pPr>
            <a:r>
              <a:rPr lang="en-US" sz="1800" dirty="0" smtClean="0">
                <a:solidFill>
                  <a:srgbClr val="0070C0"/>
                </a:solidFill>
                <a:latin typeface="Chalkduster"/>
                <a:cs typeface="Chalkduster"/>
              </a:rPr>
              <a:t>Matter-antimatter asymmetry in universe</a:t>
            </a:r>
          </a:p>
        </p:txBody>
      </p:sp>
      <p:sp>
        <p:nvSpPr>
          <p:cNvPr id="47" name="TextBox 46"/>
          <p:cNvSpPr txBox="1"/>
          <p:nvPr/>
        </p:nvSpPr>
        <p:spPr>
          <a:xfrm rot="21046425">
            <a:off x="4698604" y="5331605"/>
            <a:ext cx="23893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300"/>
              </a:spcBef>
            </a:pPr>
            <a:r>
              <a:rPr lang="en-US" sz="18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halkduster"/>
                <a:cs typeface="Chalkduster"/>
              </a:rPr>
              <a:t>Strong </a:t>
            </a:r>
            <a:r>
              <a:rPr lang="en-US" sz="1800" i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halkduster"/>
                <a:cs typeface="Chalkduster"/>
              </a:rPr>
              <a:t>CP</a:t>
            </a:r>
            <a:r>
              <a:rPr lang="en-US" sz="18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halkduster"/>
                <a:cs typeface="Chalkduster"/>
              </a:rPr>
              <a:t> problem</a:t>
            </a:r>
          </a:p>
        </p:txBody>
      </p:sp>
      <p:sp>
        <p:nvSpPr>
          <p:cNvPr id="23" name="TextBox 22"/>
          <p:cNvSpPr txBox="1"/>
          <p:nvPr/>
        </p:nvSpPr>
        <p:spPr>
          <a:xfrm rot="537475">
            <a:off x="121687" y="5701004"/>
            <a:ext cx="2389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300"/>
              </a:spcBef>
            </a:pPr>
            <a:r>
              <a:rPr lang="en-US" sz="18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halkduster"/>
                <a:cs typeface="Chalkduster"/>
              </a:rPr>
              <a:t>Dark energy (</a:t>
            </a:r>
            <a:r>
              <a:rPr lang="en-US" sz="18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Chalkduster"/>
                <a:cs typeface="Chalkduster"/>
              </a:rPr>
              <a:t>Λ</a:t>
            </a:r>
            <a:r>
              <a:rPr lang="en-US" sz="18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halkduster"/>
                <a:cs typeface="Chalkduster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9465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48182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40</a:t>
            </a:fld>
            <a:endParaRPr lang="en-GB" dirty="0"/>
          </a:p>
        </p:txBody>
      </p:sp>
      <p:pic>
        <p:nvPicPr>
          <p:cNvPr id="22" name="Picture 21" descr="ATLAS_SUSY_Summary-2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42969" y="1556792"/>
            <a:ext cx="4621519" cy="3456384"/>
          </a:xfrm>
          <a:prstGeom prst="rect">
            <a:avLst/>
          </a:prstGeom>
          <a:effectLst>
            <a:glow rad="241300">
              <a:schemeClr val="bg1"/>
            </a:glow>
          </a:effectLst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7613" y="3284984"/>
            <a:ext cx="4570412" cy="3427809"/>
          </a:xfrm>
          <a:prstGeom prst="rect">
            <a:avLst/>
          </a:prstGeom>
          <a:effectLst>
            <a:glow rad="241300">
              <a:schemeClr val="bg1"/>
            </a:glow>
          </a:effectLst>
        </p:spPr>
      </p:pic>
      <p:sp>
        <p:nvSpPr>
          <p:cNvPr id="24" name="TextBox 23"/>
          <p:cNvSpPr txBox="1"/>
          <p:nvPr/>
        </p:nvSpPr>
        <p:spPr>
          <a:xfrm>
            <a:off x="5364088" y="5713511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2600"/>
              </a:spcBef>
            </a:pPr>
            <a:r>
              <a:rPr lang="en-US" sz="1400" i="1" dirty="0" smtClean="0">
                <a:solidFill>
                  <a:srgbClr val="003BB8"/>
                </a:solidFill>
                <a:latin typeface="Helvetica Light"/>
                <a:cs typeface="Helvetica Light"/>
              </a:rPr>
              <a:t>No </a:t>
            </a:r>
            <a:r>
              <a:rPr lang="en-US" sz="1400" i="1" dirty="0">
                <a:solidFill>
                  <a:srgbClr val="003BB8"/>
                </a:solidFill>
                <a:latin typeface="Helvetica Light"/>
                <a:cs typeface="Helvetica Light"/>
              </a:rPr>
              <a:t>significant anomaly seen so far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83568" y="1988840"/>
            <a:ext cx="3384376" cy="10874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2600"/>
              </a:spcBef>
            </a:pPr>
            <a:r>
              <a:rPr lang="en-US" sz="1600" dirty="0">
                <a:solidFill>
                  <a:srgbClr val="003BB8"/>
                </a:solidFill>
                <a:latin typeface="Helvetica Light"/>
                <a:cs typeface="Helvetica Light"/>
              </a:rPr>
              <a:t>Vast amount of </a:t>
            </a:r>
            <a:r>
              <a:rPr lang="en-US" sz="16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BSM </a:t>
            </a:r>
            <a:r>
              <a:rPr lang="en-US" sz="1600" dirty="0">
                <a:solidFill>
                  <a:srgbClr val="003BB8"/>
                </a:solidFill>
                <a:latin typeface="Helvetica Light"/>
                <a:cs typeface="Helvetica Light"/>
              </a:rPr>
              <a:t>searches </a:t>
            </a:r>
            <a:endParaRPr lang="en-US" sz="1600" dirty="0" smtClean="0">
              <a:solidFill>
                <a:srgbClr val="003BB8"/>
              </a:solidFill>
              <a:latin typeface="Helvetica Light"/>
              <a:cs typeface="Helvetica Light"/>
            </a:endParaRPr>
          </a:p>
          <a:p>
            <a:pPr>
              <a:spcBef>
                <a:spcPts val="800"/>
              </a:spcBef>
            </a:pPr>
            <a:r>
              <a:rPr lang="en-US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Theory-agnostic</a:t>
            </a:r>
            <a:r>
              <a:rPr lang="en-US" sz="1400" dirty="0">
                <a:solidFill>
                  <a:srgbClr val="003BB8"/>
                </a:solidFill>
                <a:latin typeface="Helvetica Light"/>
                <a:cs typeface="Helvetica Light"/>
              </a:rPr>
              <a:t>, signature based searches, as well as highly targeted model-dependent </a:t>
            </a:r>
            <a:r>
              <a:rPr lang="en-US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ones</a:t>
            </a:r>
            <a:endParaRPr lang="en-US" sz="1400" dirty="0">
              <a:solidFill>
                <a:srgbClr val="003BB8"/>
              </a:solidFill>
              <a:latin typeface="Helvetica Light"/>
              <a:cs typeface="Helvetica Light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355976" y="398377"/>
            <a:ext cx="4320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It seems, however, that the </a:t>
            </a:r>
            <a:r>
              <a:rPr lang="en-US" sz="280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SM isn’t all </a:t>
            </a:r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there is</a:t>
            </a:r>
          </a:p>
        </p:txBody>
      </p:sp>
    </p:spTree>
    <p:extLst>
      <p:ext uri="{BB962C8B-B14F-4D97-AF65-F5344CB8AC3E}">
        <p14:creationId xmlns:p14="http://schemas.microsoft.com/office/powerpoint/2010/main" val="1509520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48182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41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4427984" y="398377"/>
            <a:ext cx="42484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Particle physics at the dawn of the LHC Run-2</a:t>
            </a:r>
            <a:endParaRPr lang="en-US" sz="2800" dirty="0" smtClean="0">
              <a:solidFill>
                <a:schemeClr val="bg1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83000" y="1949926"/>
            <a:ext cx="7128792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ts val="2400"/>
              </a:spcBef>
            </a:pPr>
            <a:r>
              <a:rPr lang="en-GB" sz="1600" dirty="0" smtClean="0">
                <a:latin typeface="Helvetica Light"/>
                <a:cs typeface="Helvetica Light"/>
              </a:rPr>
              <a:t>Confirmation of mass generation through spontaneous symmetry breaking in BEH potential. Scalar sector SM-like so far </a:t>
            </a:r>
            <a:r>
              <a:rPr lang="en-GB" sz="1400" dirty="0" smtClean="0">
                <a:latin typeface="Helvetica Light"/>
                <a:cs typeface="Helvetica Light"/>
              </a:rPr>
              <a:t>(but lacking precision)</a:t>
            </a:r>
          </a:p>
          <a:p>
            <a:pPr lvl="0">
              <a:spcBef>
                <a:spcPts val="1800"/>
              </a:spcBef>
            </a:pPr>
            <a:r>
              <a:rPr lang="en-GB" sz="1600" dirty="0" smtClean="0">
                <a:latin typeface="Helvetica Light"/>
                <a:cs typeface="Helvetica Light"/>
              </a:rPr>
              <a:t>QED tested to parts per million accuracy </a:t>
            </a:r>
            <a:r>
              <a:rPr lang="en-GB" sz="1400" dirty="0" smtClean="0">
                <a:latin typeface="Helvetica Light"/>
                <a:cs typeface="Helvetica Light"/>
              </a:rPr>
              <a:t>(slight anomaly in muon g–2)</a:t>
            </a:r>
            <a:endParaRPr lang="en-GB" sz="1600" dirty="0" smtClean="0">
              <a:latin typeface="Helvetica Light"/>
              <a:cs typeface="Helvetica Light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83000" y="3139460"/>
            <a:ext cx="5682108" cy="2508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ts val="1800"/>
              </a:spcBef>
            </a:pPr>
            <a:r>
              <a:rPr lang="en-GB" sz="1600" dirty="0">
                <a:latin typeface="Helvetica Light"/>
                <a:cs typeface="Helvetica Light"/>
              </a:rPr>
              <a:t>Asymptotic freedom </a:t>
            </a:r>
            <a:r>
              <a:rPr lang="en-GB" sz="1600" dirty="0" smtClean="0">
                <a:latin typeface="Helvetica Light"/>
                <a:cs typeface="Helvetica Light"/>
              </a:rPr>
              <a:t>in strong </a:t>
            </a:r>
            <a:r>
              <a:rPr lang="en-GB" sz="1600" dirty="0">
                <a:latin typeface="Helvetica Light"/>
                <a:cs typeface="Helvetica Light"/>
              </a:rPr>
              <a:t>interactions verified at % level</a:t>
            </a:r>
          </a:p>
          <a:p>
            <a:pPr lvl="0">
              <a:spcBef>
                <a:spcPts val="1800"/>
              </a:spcBef>
            </a:pPr>
            <a:r>
              <a:rPr lang="en-GB" sz="1600" dirty="0">
                <a:latin typeface="Helvetica Light"/>
                <a:cs typeface="Helvetica Light"/>
              </a:rPr>
              <a:t>Electroweak unification </a:t>
            </a:r>
            <a:r>
              <a:rPr lang="en-GB" sz="1600" dirty="0" smtClean="0">
                <a:latin typeface="Helvetica Light"/>
                <a:cs typeface="Helvetica Light"/>
              </a:rPr>
              <a:t>tested </a:t>
            </a:r>
            <a:r>
              <a:rPr lang="en-GB" sz="1600" dirty="0">
                <a:latin typeface="Helvetica Light"/>
                <a:cs typeface="Helvetica Light"/>
              </a:rPr>
              <a:t>to </a:t>
            </a:r>
            <a:r>
              <a:rPr lang="en-GB" sz="1600" dirty="0" smtClean="0">
                <a:latin typeface="Helvetica Light"/>
                <a:cs typeface="Helvetica Light"/>
              </a:rPr>
              <a:t>high </a:t>
            </a:r>
            <a:r>
              <a:rPr lang="en-GB" sz="1600" dirty="0">
                <a:latin typeface="Helvetica Light"/>
                <a:cs typeface="Helvetica Light"/>
              </a:rPr>
              <a:t>precision</a:t>
            </a:r>
          </a:p>
          <a:p>
            <a:pPr lvl="0">
              <a:spcBef>
                <a:spcPts val="1800"/>
              </a:spcBef>
            </a:pPr>
            <a:r>
              <a:rPr lang="en-GB" sz="1600" dirty="0" smtClean="0">
                <a:latin typeface="Helvetica Light"/>
                <a:cs typeface="Helvetica Light"/>
              </a:rPr>
              <a:t>Quark sector: CKM </a:t>
            </a:r>
            <a:r>
              <a:rPr lang="en-GB" sz="1600" dirty="0">
                <a:latin typeface="Helvetica Light"/>
                <a:cs typeface="Helvetica Light"/>
              </a:rPr>
              <a:t>picture for quark mixing </a:t>
            </a:r>
            <a:r>
              <a:rPr lang="en-GB" sz="1600" dirty="0" smtClean="0">
                <a:latin typeface="Helvetica Light"/>
                <a:cs typeface="Helvetica Light"/>
              </a:rPr>
              <a:t>&amp; CP </a:t>
            </a:r>
            <a:r>
              <a:rPr lang="en-GB" sz="1600" dirty="0">
                <a:latin typeface="Helvetica Light"/>
                <a:cs typeface="Helvetica Light"/>
              </a:rPr>
              <a:t>violation confirmed</a:t>
            </a:r>
          </a:p>
          <a:p>
            <a:pPr lvl="0">
              <a:spcBef>
                <a:spcPts val="1800"/>
              </a:spcBef>
            </a:pPr>
            <a:r>
              <a:rPr lang="en-GB" sz="1600" dirty="0" smtClean="0">
                <a:latin typeface="Helvetica Light"/>
                <a:cs typeface="Helvetica Light"/>
              </a:rPr>
              <a:t>Lepton sector: </a:t>
            </a:r>
            <a:r>
              <a:rPr lang="en-GB" sz="1600" dirty="0">
                <a:latin typeface="Helvetica Light"/>
                <a:cs typeface="Helvetica Light"/>
              </a:rPr>
              <a:t>massive neutrinos, unknown masses, nature, </a:t>
            </a:r>
            <a:r>
              <a:rPr lang="en-GB" sz="1600" dirty="0" smtClean="0">
                <a:latin typeface="Helvetica Light"/>
                <a:cs typeface="Helvetica Light"/>
              </a:rPr>
              <a:t>CP violation, </a:t>
            </a:r>
            <a:r>
              <a:rPr lang="en-GB" sz="1600" dirty="0">
                <a:latin typeface="Helvetica Light"/>
                <a:cs typeface="Helvetica Light"/>
              </a:rPr>
              <a:t>sterile 𝜈’s ? </a:t>
            </a:r>
            <a:r>
              <a:rPr lang="en-GB" sz="1600" dirty="0" smtClean="0">
                <a:latin typeface="Helvetica Light"/>
                <a:cs typeface="Helvetica Light"/>
              </a:rPr>
              <a:t>No flavour </a:t>
            </a:r>
            <a:r>
              <a:rPr lang="en-GB" sz="1600" dirty="0">
                <a:latin typeface="Helvetica Light"/>
                <a:cs typeface="Helvetica Light"/>
              </a:rPr>
              <a:t>violation </a:t>
            </a:r>
            <a:r>
              <a:rPr lang="en-GB" sz="1600" dirty="0" smtClean="0">
                <a:latin typeface="Helvetica Light"/>
                <a:cs typeface="Helvetica Light"/>
              </a:rPr>
              <a:t>in </a:t>
            </a:r>
            <a:r>
              <a:rPr lang="en-GB" sz="1600" dirty="0">
                <a:latin typeface="Helvetica Light"/>
                <a:cs typeface="Helvetica Light"/>
              </a:rPr>
              <a:t>charged lepton </a:t>
            </a:r>
            <a:r>
              <a:rPr lang="en-GB" sz="1600" dirty="0" smtClean="0">
                <a:latin typeface="Helvetica Light"/>
                <a:cs typeface="Helvetica Light"/>
              </a:rPr>
              <a:t>sector. Lepton universality tested to per-mil level</a:t>
            </a:r>
            <a:endParaRPr lang="en-GB" sz="1600" dirty="0">
              <a:latin typeface="Helvetica Light"/>
              <a:cs typeface="Helvetica Light"/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551" b="19551"/>
          <a:stretch/>
        </p:blipFill>
        <p:spPr>
          <a:xfrm>
            <a:off x="6228184" y="3214952"/>
            <a:ext cx="2838590" cy="2446296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40352" y="1866869"/>
            <a:ext cx="1181100" cy="1308100"/>
          </a:xfrm>
          <a:prstGeom prst="rect">
            <a:avLst/>
          </a:prstGeom>
        </p:spPr>
      </p:pic>
      <p:sp>
        <p:nvSpPr>
          <p:cNvPr id="24" name="Rectangle 23"/>
          <p:cNvSpPr/>
          <p:nvPr/>
        </p:nvSpPr>
        <p:spPr>
          <a:xfrm>
            <a:off x="8207752" y="2714519"/>
            <a:ext cx="288032" cy="349793"/>
          </a:xfrm>
          <a:prstGeom prst="rect">
            <a:avLst/>
          </a:prstGeom>
          <a:solidFill>
            <a:schemeClr val="bg1"/>
          </a:solidFill>
        </p:spPr>
        <p:txBody>
          <a:bodyPr rtlCol="0" anchor="ctr">
            <a:spAutoFit/>
          </a:bodyPr>
          <a:lstStyle/>
          <a:p>
            <a:pPr algn="ct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205193" y="2625870"/>
            <a:ext cx="2872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smtClean="0">
                <a:latin typeface="Helvetica Light"/>
                <a:cs typeface="Helvetica Light"/>
              </a:rPr>
              <a:t>?</a:t>
            </a:r>
            <a:endParaRPr lang="en-US" sz="1600" dirty="0" smtClean="0">
              <a:latin typeface="Helvetica Light"/>
              <a:cs typeface="Helvetica Light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79512" y="5775097"/>
            <a:ext cx="835641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ts val="1800"/>
              </a:spcBef>
            </a:pPr>
            <a:r>
              <a:rPr lang="en-GB" sz="1600" dirty="0">
                <a:latin typeface="Helvetica Light"/>
                <a:cs typeface="Helvetica Light"/>
              </a:rPr>
              <a:t>No compelling sign of new physics found at high mass scales, or anywhere else, </a:t>
            </a:r>
            <a:r>
              <a:rPr lang="en-GB" sz="1600" dirty="0" err="1">
                <a:latin typeface="Helvetica Light"/>
                <a:cs typeface="Helvetica Light"/>
              </a:rPr>
              <a:t>eg</a:t>
            </a:r>
            <a:r>
              <a:rPr lang="en-GB" sz="1600" dirty="0">
                <a:latin typeface="Helvetica Light"/>
                <a:cs typeface="Helvetica Light"/>
              </a:rPr>
              <a:t>: </a:t>
            </a:r>
            <a:r>
              <a:rPr lang="en-GB" sz="1600" dirty="0" smtClean="0">
                <a:latin typeface="Helvetica Light"/>
                <a:cs typeface="Helvetica Light"/>
              </a:rPr>
              <a:t>      no </a:t>
            </a:r>
            <a:r>
              <a:rPr lang="en-GB" sz="1600" dirty="0">
                <a:latin typeface="Helvetica Light"/>
                <a:cs typeface="Helvetica Light"/>
              </a:rPr>
              <a:t>electric dipole moments </a:t>
            </a:r>
            <a:r>
              <a:rPr lang="en-GB" sz="1400" dirty="0">
                <a:latin typeface="Helvetica Light"/>
                <a:cs typeface="Helvetica Light"/>
              </a:rPr>
              <a:t>(EDM)</a:t>
            </a:r>
            <a:r>
              <a:rPr lang="en-GB" sz="1600" dirty="0">
                <a:latin typeface="Helvetica Light"/>
                <a:cs typeface="Helvetica Light"/>
              </a:rPr>
              <a:t>, no dark matter particles </a:t>
            </a:r>
            <a:r>
              <a:rPr lang="en-GB" sz="1400" dirty="0">
                <a:latin typeface="Helvetica Light"/>
                <a:cs typeface="Helvetica Light"/>
              </a:rPr>
              <a:t>(only gravitational hints)</a:t>
            </a:r>
            <a:r>
              <a:rPr lang="en-GB" sz="1600" dirty="0">
                <a:latin typeface="Helvetica Light"/>
                <a:cs typeface="Helvetica Light"/>
              </a:rPr>
              <a:t>, </a:t>
            </a:r>
            <a:r>
              <a:rPr lang="en-GB" sz="1600" dirty="0" smtClean="0">
                <a:latin typeface="Helvetica Light"/>
                <a:cs typeface="Helvetica Light"/>
              </a:rPr>
              <a:t>                no </a:t>
            </a:r>
            <a:r>
              <a:rPr lang="en-GB" sz="1600" dirty="0" err="1">
                <a:latin typeface="Helvetica Light"/>
                <a:cs typeface="Helvetica Light"/>
              </a:rPr>
              <a:t>axions</a:t>
            </a:r>
            <a:r>
              <a:rPr lang="en-GB" sz="1600" dirty="0">
                <a:latin typeface="Helvetica Light"/>
                <a:cs typeface="Helvetica Light"/>
              </a:rPr>
              <a:t> </a:t>
            </a:r>
            <a:r>
              <a:rPr lang="en-GB" sz="1400" dirty="0">
                <a:latin typeface="Helvetica Light"/>
                <a:cs typeface="Helvetica Light"/>
              </a:rPr>
              <a:t>(strong CP problem)</a:t>
            </a:r>
            <a:r>
              <a:rPr lang="en-GB" sz="1600" dirty="0">
                <a:latin typeface="Helvetica Light"/>
                <a:cs typeface="Helvetica Light"/>
              </a:rPr>
              <a:t>, no proton decay </a:t>
            </a:r>
            <a:r>
              <a:rPr lang="en-GB" sz="1400" dirty="0">
                <a:latin typeface="Helvetica Light"/>
                <a:cs typeface="Helvetica Light"/>
              </a:rPr>
              <a:t>(GUT)</a:t>
            </a:r>
          </a:p>
        </p:txBody>
      </p:sp>
      <p:sp>
        <p:nvSpPr>
          <p:cNvPr id="5" name="Bent-Up Arrow 4"/>
          <p:cNvSpPr/>
          <p:nvPr/>
        </p:nvSpPr>
        <p:spPr>
          <a:xfrm flipV="1">
            <a:off x="6394412" y="2754630"/>
            <a:ext cx="769876" cy="492552"/>
          </a:xfrm>
          <a:prstGeom prst="bentUpArrow">
            <a:avLst>
              <a:gd name="adj1" fmla="val 37329"/>
              <a:gd name="adj2" fmla="val 25000"/>
              <a:gd name="adj3" fmla="val 25000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8704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32"/>
          <p:cNvSpPr txBox="1">
            <a:spLocks noChangeArrowheads="1"/>
          </p:cNvSpPr>
          <p:nvPr/>
        </p:nvSpPr>
        <p:spPr bwMode="auto">
          <a:xfrm>
            <a:off x="1115616" y="2780928"/>
            <a:ext cx="6480720" cy="792464"/>
          </a:xfrm>
          <a:prstGeom prst="rect">
            <a:avLst/>
          </a:prstGeom>
          <a:solidFill>
            <a:schemeClr val="tx1">
              <a:alpha val="57000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 lIns="0" tIns="140400" rIns="360000" bIns="187200">
            <a:prstTxWarp prst="textNoShape">
              <a:avLst/>
            </a:prstTxWarp>
            <a:spAutoFit/>
          </a:bodyPr>
          <a:lstStyle/>
          <a:p>
            <a:pPr indent="450850" algn="r"/>
            <a:r>
              <a:rPr lang="en-US" sz="3000" dirty="0" smtClean="0">
                <a:solidFill>
                  <a:schemeClr val="bg1"/>
                </a:solidFill>
                <a:latin typeface="Helvetica Light"/>
                <a:ea typeface="Trebuchet MS" pitchFamily="-84" charset="0"/>
                <a:cs typeface="Helvetica Light"/>
              </a:rPr>
              <a:t>The LHC Run-2: </a:t>
            </a:r>
            <a:r>
              <a:rPr lang="en-US" sz="3000" smtClean="0">
                <a:solidFill>
                  <a:schemeClr val="bg1"/>
                </a:solidFill>
                <a:latin typeface="Helvetica Light"/>
                <a:ea typeface="Trebuchet MS" pitchFamily="-84" charset="0"/>
                <a:cs typeface="Helvetica Light"/>
              </a:rPr>
              <a:t>terra incognita</a:t>
            </a:r>
            <a:endParaRPr lang="en-US" sz="3000" dirty="0">
              <a:solidFill>
                <a:schemeClr val="bg1"/>
              </a:solidFill>
              <a:latin typeface="Helvetica Light"/>
              <a:ea typeface="Trebuchet MS" pitchFamily="-84" charset="0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262145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399390"/>
            <a:ext cx="9144001" cy="609329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7504" y="476672"/>
            <a:ext cx="716574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schemeClr val="bg1"/>
                </a:solidFill>
                <a:latin typeface="Helvetica Light"/>
                <a:cs typeface="Helvetica Light"/>
              </a:rPr>
              <a:t>Shown by Mike Lamont at Lepton-Photon 2015</a:t>
            </a:r>
          </a:p>
          <a:p>
            <a:r>
              <a:rPr lang="en-US" sz="1000" dirty="0" err="1" smtClean="0">
                <a:solidFill>
                  <a:schemeClr val="bg1"/>
                </a:solidFill>
                <a:latin typeface="Helvetica Light"/>
                <a:cs typeface="Helvetica Light"/>
              </a:rPr>
              <a:t>Fitzcarraldo</a:t>
            </a:r>
            <a:r>
              <a:rPr lang="en-US" sz="1000" dirty="0" smtClean="0">
                <a:solidFill>
                  <a:schemeClr val="bg1"/>
                </a:solidFill>
                <a:latin typeface="Helvetica Light"/>
                <a:cs typeface="Helvetica Light"/>
              </a:rPr>
              <a:t> moving a steamer over a muddy hill </a:t>
            </a:r>
            <a:r>
              <a:rPr lang="is-IS" sz="1000" dirty="0" smtClean="0">
                <a:solidFill>
                  <a:schemeClr val="bg1"/>
                </a:solidFill>
                <a:latin typeface="Helvetica Light"/>
                <a:cs typeface="Helvetica Light"/>
              </a:rPr>
              <a:t>… (on his quest for money to build an opera house in the peruvian jungle)</a:t>
            </a:r>
            <a:endParaRPr lang="en-US" sz="1000" dirty="0" smtClean="0">
              <a:solidFill>
                <a:schemeClr val="bg1"/>
              </a:solidFill>
              <a:latin typeface="Helvetica Light"/>
              <a:cs typeface="Helvetica Light"/>
            </a:endParaRPr>
          </a:p>
        </p:txBody>
      </p:sp>
      <p:sp>
        <p:nvSpPr>
          <p:cNvPr id="6" name="TextBox 32"/>
          <p:cNvSpPr txBox="1">
            <a:spLocks noChangeArrowheads="1"/>
          </p:cNvSpPr>
          <p:nvPr/>
        </p:nvSpPr>
        <p:spPr bwMode="auto">
          <a:xfrm>
            <a:off x="5220073" y="4797152"/>
            <a:ext cx="3923928" cy="1331073"/>
          </a:xfrm>
          <a:prstGeom prst="rect">
            <a:avLst/>
          </a:prstGeom>
          <a:solidFill>
            <a:schemeClr val="tx1">
              <a:alpha val="57000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 lIns="0" tIns="140400" rIns="360000" bIns="187200">
            <a:prstTxWarp prst="textNoShape">
              <a:avLst/>
            </a:prstTxWarp>
            <a:spAutoFit/>
          </a:bodyPr>
          <a:lstStyle/>
          <a:p>
            <a:pPr indent="450850" algn="r"/>
            <a:r>
              <a:rPr lang="en-US" sz="3000" dirty="0" smtClean="0">
                <a:solidFill>
                  <a:schemeClr val="bg1"/>
                </a:solidFill>
                <a:latin typeface="Helvetica Light"/>
                <a:ea typeface="Trebuchet MS" pitchFamily="-84" charset="0"/>
                <a:cs typeface="Helvetica Light"/>
              </a:rPr>
              <a:t>Long-Shutdown 1 </a:t>
            </a:r>
            <a:endParaRPr lang="en-US" sz="3000" dirty="0">
              <a:solidFill>
                <a:schemeClr val="bg1"/>
              </a:solidFill>
              <a:latin typeface="Helvetica Light"/>
              <a:ea typeface="Trebuchet MS" pitchFamily="-84" charset="0"/>
              <a:cs typeface="Helvetica Light"/>
            </a:endParaRPr>
          </a:p>
          <a:p>
            <a:pPr indent="450850" algn="r">
              <a:spcBef>
                <a:spcPts val="600"/>
              </a:spcBef>
            </a:pPr>
            <a:r>
              <a:rPr lang="en-US" sz="3000" dirty="0" smtClean="0">
                <a:solidFill>
                  <a:schemeClr val="bg1"/>
                </a:solidFill>
                <a:latin typeface="Helvetica Light"/>
                <a:ea typeface="Trebuchet MS" pitchFamily="-84" charset="0"/>
                <a:cs typeface="Helvetica Light"/>
              </a:rPr>
              <a:t>Preparing Run-2</a:t>
            </a:r>
            <a:endParaRPr lang="en-US" sz="3000" dirty="0">
              <a:solidFill>
                <a:schemeClr val="bg1"/>
              </a:solidFill>
              <a:latin typeface="Helvetica Light"/>
              <a:ea typeface="Trebuchet MS" pitchFamily="-84" charset="0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744191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-1" y="0"/>
            <a:ext cx="9144001" cy="6857999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-2" y="0"/>
            <a:ext cx="9144002" cy="357301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3" y="3049796"/>
            <a:ext cx="9144000" cy="523220"/>
          </a:xfrm>
          <a:prstGeom prst="rect">
            <a:avLst/>
          </a:prstGeom>
          <a:solidFill>
            <a:schemeClr val="bg1">
              <a:alpha val="92000"/>
            </a:schemeClr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en-GB" sz="2800" dirty="0" smtClean="0">
                <a:latin typeface="Helvetica Light"/>
                <a:cs typeface="Helvetica Light"/>
              </a:rPr>
              <a:t>The LHC Run-2 at 13 TeV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51520" y="3861048"/>
            <a:ext cx="43924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500"/>
              </a:spcBef>
            </a:pPr>
            <a:r>
              <a:rPr lang="en-US" sz="1400" dirty="0" smtClean="0">
                <a:latin typeface="Helvetica Light"/>
                <a:cs typeface="Helvetica Light"/>
              </a:rPr>
              <a:t>Following a two-year shutdown with consolidation and upgrade work for LHC and experiments </a:t>
            </a:r>
          </a:p>
          <a:p>
            <a:pPr>
              <a:spcBef>
                <a:spcPts val="1500"/>
              </a:spcBef>
            </a:pPr>
            <a:r>
              <a:rPr lang="en-US" sz="1400" dirty="0" smtClean="0">
                <a:latin typeface="Helvetica Light"/>
                <a:cs typeface="Helvetica Light"/>
              </a:rPr>
              <a:t>Huge milestone achieved in 2015 with record proton–proton collision energy of 13 TeV</a:t>
            </a:r>
            <a:endParaRPr lang="en-US" sz="1400" dirty="0">
              <a:latin typeface="Helvetica Light"/>
              <a:cs typeface="Helvetica Light"/>
            </a:endParaRPr>
          </a:p>
          <a:p>
            <a:pPr>
              <a:spcBef>
                <a:spcPts val="1500"/>
              </a:spcBef>
            </a:pPr>
            <a:r>
              <a:rPr lang="en-US" sz="1400" dirty="0" smtClean="0">
                <a:latin typeface="Helvetica Light"/>
                <a:cs typeface="Helvetica Light"/>
              </a:rPr>
              <a:t>After a rocky start, the LHC delivered </a:t>
            </a:r>
            <a:r>
              <a:rPr lang="en-US" sz="1400" i="1" dirty="0" smtClean="0">
                <a:latin typeface="Helvetica Light"/>
                <a:cs typeface="Helvetica Light"/>
              </a:rPr>
              <a:t>L</a:t>
            </a:r>
            <a:r>
              <a:rPr lang="en-US" sz="1400" baseline="-25000" dirty="0" smtClean="0">
                <a:latin typeface="Helvetica Light"/>
                <a:cs typeface="Helvetica Light"/>
              </a:rPr>
              <a:t>int</a:t>
            </a:r>
            <a:r>
              <a:rPr lang="en-US" sz="1400" dirty="0" smtClean="0">
                <a:latin typeface="Helvetica Light"/>
                <a:cs typeface="Helvetica Light"/>
              </a:rPr>
              <a:t> = 4.2 fb</a:t>
            </a:r>
            <a:r>
              <a:rPr lang="en-US" sz="1400" baseline="30000" dirty="0" smtClean="0">
                <a:latin typeface="Helvetica Light"/>
                <a:cs typeface="Helvetica Light"/>
              </a:rPr>
              <a:t>–1</a:t>
            </a:r>
            <a:r>
              <a:rPr lang="en-US" sz="1400" dirty="0" smtClean="0">
                <a:latin typeface="Helvetica Light"/>
                <a:cs typeface="Helvetica Light"/>
              </a:rPr>
              <a:t> </a:t>
            </a:r>
          </a:p>
          <a:p>
            <a:pPr>
              <a:spcBef>
                <a:spcPts val="1500"/>
              </a:spcBef>
            </a:pPr>
            <a:r>
              <a:rPr lang="en-US" sz="1400" dirty="0" smtClean="0">
                <a:latin typeface="Helvetica Light"/>
                <a:cs typeface="Helvetica Light"/>
              </a:rPr>
              <a:t>That </a:t>
            </a:r>
            <a:r>
              <a:rPr lang="en-US" sz="1400" dirty="0">
                <a:latin typeface="Helvetica Light"/>
                <a:cs typeface="Helvetica Light"/>
              </a:rPr>
              <a:t>luminosity already </a:t>
            </a:r>
            <a:r>
              <a:rPr lang="en-US" sz="1400" dirty="0" smtClean="0">
                <a:latin typeface="Helvetica Light"/>
                <a:cs typeface="Helvetica Light"/>
              </a:rPr>
              <a:t>increases </a:t>
            </a:r>
            <a:r>
              <a:rPr lang="en-US" sz="1400" dirty="0">
                <a:latin typeface="Helvetica Light"/>
                <a:cs typeface="Helvetica Light"/>
              </a:rPr>
              <a:t>the new physics reach for many </a:t>
            </a:r>
            <a:r>
              <a:rPr lang="en-US" sz="1400" dirty="0" smtClean="0">
                <a:latin typeface="Helvetica Light"/>
                <a:cs typeface="Helvetica Light"/>
              </a:rPr>
              <a:t>searches</a:t>
            </a:r>
            <a:endParaRPr lang="en-US" sz="1400" dirty="0">
              <a:latin typeface="Helvetica Light"/>
              <a:cs typeface="Helvetica Light"/>
            </a:endParaRPr>
          </a:p>
          <a:p>
            <a:pPr>
              <a:spcBef>
                <a:spcPts val="1500"/>
              </a:spcBef>
            </a:pPr>
            <a:r>
              <a:rPr lang="en-US" sz="1400" dirty="0" smtClean="0">
                <a:latin typeface="Helvetica Light"/>
                <a:cs typeface="Helvetica Light"/>
              </a:rPr>
              <a:t>Expect ~1.2×10</a:t>
            </a:r>
            <a:r>
              <a:rPr lang="en-US" sz="1400" baseline="30000" dirty="0" smtClean="0">
                <a:latin typeface="Helvetica Light"/>
                <a:cs typeface="Helvetica Light"/>
              </a:rPr>
              <a:t>34</a:t>
            </a:r>
            <a:r>
              <a:rPr lang="en-US" sz="1400" dirty="0" smtClean="0">
                <a:latin typeface="Helvetica Light"/>
                <a:cs typeface="Helvetica Light"/>
              </a:rPr>
              <a:t> </a:t>
            </a:r>
            <a:r>
              <a:rPr lang="en-US" sz="1400" dirty="0">
                <a:latin typeface="Helvetica Light"/>
                <a:cs typeface="Helvetica Light"/>
              </a:rPr>
              <a:t>cm</a:t>
            </a:r>
            <a:r>
              <a:rPr lang="en-US" sz="1400" baseline="30000" dirty="0">
                <a:latin typeface="Helvetica Light"/>
                <a:cs typeface="Helvetica Light"/>
              </a:rPr>
              <a:t>–2</a:t>
            </a:r>
            <a:r>
              <a:rPr lang="en-US" sz="1400" dirty="0">
                <a:latin typeface="Helvetica Light"/>
                <a:cs typeface="Helvetica Light"/>
              </a:rPr>
              <a:t> </a:t>
            </a:r>
            <a:r>
              <a:rPr lang="en-US" sz="1400" dirty="0" smtClean="0">
                <a:latin typeface="Helvetica Light"/>
                <a:cs typeface="Helvetica Light"/>
              </a:rPr>
              <a:t>s</a:t>
            </a:r>
            <a:r>
              <a:rPr lang="en-US" sz="1400" baseline="30000" dirty="0" smtClean="0">
                <a:latin typeface="Helvetica Light"/>
                <a:cs typeface="Helvetica Light"/>
              </a:rPr>
              <a:t>–1</a:t>
            </a:r>
            <a:r>
              <a:rPr lang="en-US" sz="1400" dirty="0" smtClean="0">
                <a:latin typeface="Helvetica Light"/>
                <a:cs typeface="Helvetica Light"/>
              </a:rPr>
              <a:t> and ~25 fb</a:t>
            </a:r>
            <a:r>
              <a:rPr lang="en-US" sz="1400" baseline="30000" dirty="0" smtClean="0">
                <a:latin typeface="Helvetica Light"/>
                <a:cs typeface="Helvetica Light"/>
              </a:rPr>
              <a:t>–1</a:t>
            </a:r>
            <a:r>
              <a:rPr lang="en-US" sz="1400" dirty="0" smtClean="0">
                <a:latin typeface="Helvetica Light"/>
                <a:cs typeface="Helvetica Light"/>
              </a:rPr>
              <a:t> in 2016</a:t>
            </a:r>
            <a:endParaRPr lang="en-US" sz="1400" dirty="0">
              <a:latin typeface="Helvetica Light"/>
              <a:cs typeface="Helvetica Light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512" y="3794239"/>
            <a:ext cx="4211960" cy="2811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756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/>
            </a:pPr>
            <a:fld id="{611C2F03-9E95-40C9-A99F-3C4F7EE8CF2A}" type="slidenum">
              <a:rPr lang="en-GB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45</a:t>
            </a:fld>
            <a:endParaRPr lang="en-GB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0" y="260648"/>
            <a:ext cx="914400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>
              <a:solidFill>
                <a:prstClr val="white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" y="332656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sz="1800" dirty="0" smtClean="0">
                <a:latin typeface="Helvetica Light" charset="0"/>
                <a:ea typeface="Helvetica Light" charset="0"/>
                <a:cs typeface="Helvetica Light" charset="0"/>
              </a:rPr>
              <a:t>The LHC Run-2: 13 </a:t>
            </a:r>
            <a:r>
              <a:rPr lang="en-US" sz="1800" dirty="0">
                <a:latin typeface="Helvetica Light" charset="0"/>
                <a:ea typeface="Helvetica Light" charset="0"/>
                <a:cs typeface="Helvetica Light" charset="0"/>
              </a:rPr>
              <a:t>TeV / 8 TeV inclusive pp cross-section ratio</a:t>
            </a:r>
          </a:p>
        </p:txBody>
      </p:sp>
      <p:pic>
        <p:nvPicPr>
          <p:cNvPr id="3" name="Picture 2" descr="crossSectionRatio-13-8TeV.pdf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331"/>
          <a:stretch/>
        </p:blipFill>
        <p:spPr>
          <a:xfrm>
            <a:off x="145573" y="1158820"/>
            <a:ext cx="8802154" cy="529451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441962" y="1098123"/>
            <a:ext cx="260390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Heavy </a:t>
            </a:r>
            <a:r>
              <a:rPr lang="en-US" sz="1400" dirty="0" err="1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flavour</a:t>
            </a: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cross section scales ≈ linearly with √s</a:t>
            </a:r>
          </a:p>
        </p:txBody>
      </p:sp>
    </p:spTree>
    <p:extLst>
      <p:ext uri="{BB962C8B-B14F-4D97-AF65-F5344CB8AC3E}">
        <p14:creationId xmlns:p14="http://schemas.microsoft.com/office/powerpoint/2010/main" val="391276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/>
            </a:pPr>
            <a:fld id="{611C2F03-9E95-40C9-A99F-3C4F7EE8CF2A}" type="slidenum">
              <a:rPr lang="en-GB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46</a:t>
            </a:fld>
            <a:endParaRPr lang="en-GB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0" y="260648"/>
            <a:ext cx="914400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>
              <a:solidFill>
                <a:prstClr val="white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" y="332656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dirty="0">
                <a:latin typeface="Helvetica Light" charset="0"/>
                <a:ea typeface="Helvetica Light" charset="0"/>
                <a:cs typeface="Helvetica Light" charset="0"/>
              </a:rPr>
              <a:t>2015 LHC proton–proton </a:t>
            </a:r>
            <a:r>
              <a:rPr lang="en-US" dirty="0" smtClean="0">
                <a:latin typeface="Helvetica Light" charset="0"/>
                <a:ea typeface="Helvetica Light" charset="0"/>
                <a:cs typeface="Helvetica Light" charset="0"/>
              </a:rPr>
              <a:t>luminosities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(no 2016 data results released yet)</a:t>
            </a:r>
            <a:endParaRPr lang="en-US" sz="14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 flipV="1">
            <a:off x="2518492" y="3675317"/>
            <a:ext cx="0" cy="860328"/>
          </a:xfrm>
          <a:prstGeom prst="straightConnector1">
            <a:avLst/>
          </a:prstGeom>
          <a:ln w="6350" cmpd="sng">
            <a:solidFill>
              <a:srgbClr val="D80017"/>
            </a:solidFill>
            <a:headEnd type="none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Sun 12"/>
          <p:cNvSpPr/>
          <p:nvPr/>
        </p:nvSpPr>
        <p:spPr>
          <a:xfrm>
            <a:off x="2397627" y="3389393"/>
            <a:ext cx="254354" cy="251198"/>
          </a:xfrm>
          <a:prstGeom prst="sun">
            <a:avLst/>
          </a:prstGeom>
          <a:solidFill>
            <a:srgbClr val="FFFE00"/>
          </a:solidFill>
          <a:ln>
            <a:solidFill>
              <a:srgbClr val="D8001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2887" b="12887"/>
          <a:stretch/>
        </p:blipFill>
        <p:spPr>
          <a:xfrm>
            <a:off x="4226768" y="1415895"/>
            <a:ext cx="4809728" cy="267753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9726"/>
          <a:stretch/>
        </p:blipFill>
        <p:spPr>
          <a:xfrm>
            <a:off x="216985" y="1340768"/>
            <a:ext cx="4009783" cy="3188404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TextBox 15"/>
          <p:cNvSpPr txBox="1"/>
          <p:nvPr/>
        </p:nvSpPr>
        <p:spPr>
          <a:xfrm>
            <a:off x="1031471" y="2723149"/>
            <a:ext cx="1935145" cy="5001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prstClr val="black"/>
                </a:solidFill>
                <a:latin typeface="Helvetica Light"/>
                <a:cs typeface="Helvetica Light"/>
              </a:rPr>
              <a:t>Peak luminosity: </a:t>
            </a:r>
          </a:p>
          <a:p>
            <a:pPr>
              <a:spcBef>
                <a:spcPts val="300"/>
              </a:spcBef>
            </a:pPr>
            <a:r>
              <a:rPr lang="en-US" sz="1200" i="1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L</a:t>
            </a:r>
            <a:r>
              <a:rPr lang="en-US" sz="1200" baseline="-250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max</a:t>
            </a:r>
            <a:r>
              <a:rPr lang="en-US" sz="12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= 5.2 × 10</a:t>
            </a:r>
            <a:r>
              <a:rPr lang="en-US" sz="1200" baseline="30000" dirty="0" smtClean="0">
                <a:solidFill>
                  <a:prstClr val="black"/>
                </a:solidFill>
                <a:latin typeface="Helvetica Light"/>
                <a:cs typeface="Helvetica Light"/>
              </a:rPr>
              <a:t>33</a:t>
            </a:r>
            <a:r>
              <a:rPr lang="en-US" sz="12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cm</a:t>
            </a:r>
            <a:r>
              <a:rPr lang="en-US" sz="1200" baseline="30000" dirty="0" smtClean="0">
                <a:solidFill>
                  <a:prstClr val="black"/>
                </a:solidFill>
                <a:latin typeface="Helvetica Light"/>
                <a:cs typeface="Helvetica Light"/>
              </a:rPr>
              <a:t>–2 </a:t>
            </a:r>
            <a:r>
              <a:rPr lang="en-US" sz="1200" dirty="0">
                <a:solidFill>
                  <a:prstClr val="black"/>
                </a:solidFill>
                <a:latin typeface="Helvetica Light"/>
                <a:cs typeface="Helvetica Light"/>
              </a:rPr>
              <a:t>s</a:t>
            </a:r>
            <a:r>
              <a:rPr lang="en-US" sz="1200" baseline="30000" dirty="0">
                <a:solidFill>
                  <a:prstClr val="black"/>
                </a:solidFill>
                <a:latin typeface="Helvetica Light"/>
                <a:cs typeface="Helvetica Light"/>
              </a:rPr>
              <a:t>–1 </a:t>
            </a:r>
            <a:endParaRPr lang="en-US" sz="1200" baseline="30000" dirty="0" smtClean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18146" y="4972246"/>
            <a:ext cx="87183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LHCb after luminosity levelling: </a:t>
            </a:r>
            <a:r>
              <a:rPr lang="en-US" sz="1600" dirty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0.32 (0.36) fb</a:t>
            </a:r>
            <a:r>
              <a:rPr lang="en-US" sz="1600" baseline="30000" dirty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–1</a:t>
            </a:r>
            <a:r>
              <a:rPr lang="en-US" sz="1600" dirty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 recorded (delivered</a:t>
            </a:r>
            <a:r>
              <a:rPr lang="en-US" sz="16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) </a:t>
            </a:r>
            <a:endParaRPr lang="en-US" sz="1600" dirty="0">
              <a:solidFill>
                <a:prstClr val="black"/>
              </a:solidFill>
              <a:latin typeface="Helvetica" charset="0"/>
              <a:ea typeface="Helvetica" charset="0"/>
              <a:cs typeface="Helvetica" charset="0"/>
            </a:endParaRPr>
          </a:p>
          <a:p>
            <a:endParaRPr lang="en-US" sz="1400" dirty="0" smtClean="0">
              <a:solidFill>
                <a:prstClr val="black"/>
              </a:solidFill>
              <a:latin typeface="Helvetica Light"/>
              <a:cs typeface="Helvetica Light"/>
            </a:endParaRPr>
          </a:p>
          <a:p>
            <a:r>
              <a:rPr lang="en-US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Current luminosity precision from van-der Meer scans: 2.1% (ATLAS), 2.7% (CMS), 3.8% (LHCb)</a:t>
            </a:r>
          </a:p>
          <a:p>
            <a:endParaRPr lang="en-US" sz="1400" dirty="0" smtClean="0">
              <a:solidFill>
                <a:prstClr val="black"/>
              </a:solidFill>
              <a:latin typeface="Helvetica Light"/>
              <a:cs typeface="Helvetica Light"/>
            </a:endParaRPr>
          </a:p>
          <a:p>
            <a:r>
              <a:rPr lang="en-US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Pileup profiles: ATLAS/CMS: </a:t>
            </a:r>
            <a:r>
              <a:rPr lang="is-IS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&lt;µ&gt;</a:t>
            </a:r>
            <a:r>
              <a:rPr lang="is-IS" sz="1400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50 ns</a:t>
            </a:r>
            <a:r>
              <a:rPr lang="is-IS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= 20, </a:t>
            </a:r>
            <a:r>
              <a:rPr lang="is-IS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&lt;</a:t>
            </a:r>
            <a:r>
              <a:rPr lang="is-IS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µ&gt;</a:t>
            </a:r>
            <a:r>
              <a:rPr lang="is-IS" sz="1400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25 </a:t>
            </a:r>
            <a:r>
              <a:rPr lang="is-IS" sz="1400" baseline="-25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ns</a:t>
            </a:r>
            <a:r>
              <a:rPr lang="is-IS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= </a:t>
            </a:r>
            <a:r>
              <a:rPr lang="is-IS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13  (&lt;µ&gt;</a:t>
            </a:r>
            <a:r>
              <a:rPr lang="is-IS" sz="1400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8TeV</a:t>
            </a:r>
            <a:r>
              <a:rPr lang="is-IS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is-IS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= </a:t>
            </a:r>
            <a:r>
              <a:rPr lang="is-IS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21), LHCb: </a:t>
            </a:r>
            <a:r>
              <a:rPr lang="is-IS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&lt;</a:t>
            </a:r>
            <a:r>
              <a:rPr lang="is-IS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µ&gt; ~ 1.7</a:t>
            </a:r>
            <a:endParaRPr lang="en-US" sz="14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5040560" y="2452547"/>
            <a:ext cx="2195736" cy="8079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Total in 2015 (recorded): </a:t>
            </a:r>
          </a:p>
          <a:p>
            <a:pPr>
              <a:spcBef>
                <a:spcPts val="300"/>
              </a:spcBef>
              <a:buFont typeface="Arial" charset="0"/>
              <a:buChar char="•"/>
            </a:pP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 </a:t>
            </a:r>
            <a:r>
              <a:rPr lang="en-GB" sz="1200" i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</a:t>
            </a: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= 	3.8 T: 2.9 fb</a:t>
            </a:r>
            <a:r>
              <a:rPr lang="en-GB" sz="120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GB" sz="1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</a:p>
          <a:p>
            <a:pPr>
              <a:buFont typeface="Arial" charset="0"/>
              <a:buChar char="•"/>
            </a:pP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 </a:t>
            </a:r>
            <a:r>
              <a:rPr lang="en-GB" sz="1200" i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</a:t>
            </a: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≠ 	3.8 T: 0.8 fb</a:t>
            </a:r>
            <a:r>
              <a:rPr lang="en-GB" sz="120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</a:p>
          <a:p>
            <a:r>
              <a:rPr lang="en-GB" sz="8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    (due to problem with cryogenic supply)</a:t>
            </a:r>
            <a:endParaRPr lang="en-GB" sz="8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036576" y="3263137"/>
            <a:ext cx="17732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prstClr val="black"/>
                </a:solidFill>
                <a:latin typeface="Helvetica Light"/>
                <a:cs typeface="Helvetica Light"/>
              </a:rPr>
              <a:t>3.3–3.6 fb</a:t>
            </a:r>
            <a:r>
              <a:rPr lang="en-US" sz="1200" baseline="30000" dirty="0" smtClean="0">
                <a:solidFill>
                  <a:prstClr val="black"/>
                </a:solidFill>
                <a:latin typeface="Helvetica Light"/>
                <a:cs typeface="Helvetica Light"/>
              </a:rPr>
              <a:t>–1</a:t>
            </a:r>
            <a:r>
              <a:rPr lang="en-US" sz="12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for physics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051999" y="3257959"/>
            <a:ext cx="17732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prstClr val="black"/>
                </a:solidFill>
                <a:latin typeface="Helvetica Light"/>
                <a:cs typeface="Helvetica Light"/>
              </a:rPr>
              <a:t>2.3–3.3 fb</a:t>
            </a:r>
            <a:r>
              <a:rPr lang="en-US" sz="1200" baseline="30000" dirty="0" smtClean="0">
                <a:solidFill>
                  <a:prstClr val="black"/>
                </a:solidFill>
                <a:latin typeface="Helvetica Light"/>
                <a:cs typeface="Helvetica Light"/>
              </a:rPr>
              <a:t>–1</a:t>
            </a:r>
            <a:r>
              <a:rPr lang="en-US" sz="12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for physics</a:t>
            </a:r>
          </a:p>
        </p:txBody>
      </p:sp>
    </p:spTree>
    <p:extLst>
      <p:ext uri="{BB962C8B-B14F-4D97-AF65-F5344CB8AC3E}">
        <p14:creationId xmlns:p14="http://schemas.microsoft.com/office/powerpoint/2010/main" val="56630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grayscl/>
            <a:lum bright="52000" contrast="20000"/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-2" y="0"/>
            <a:ext cx="9144002" cy="3573016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-3" y="4777988"/>
            <a:ext cx="9144000" cy="523220"/>
          </a:xfrm>
          <a:prstGeom prst="rect">
            <a:avLst/>
          </a:prstGeom>
          <a:solidFill>
            <a:schemeClr val="bg1">
              <a:alpha val="92000"/>
            </a:schemeClr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en-GB" sz="2800" dirty="0">
                <a:solidFill>
                  <a:prstClr val="black"/>
                </a:solidFill>
                <a:latin typeface="Helvetica Light"/>
                <a:cs typeface="Helvetica Light"/>
              </a:rPr>
              <a:t>(First) physics at 13 TeV proton–proton collisions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3391"/>
          <a:stretch/>
        </p:blipFill>
        <p:spPr>
          <a:xfrm>
            <a:off x="6804248" y="2080569"/>
            <a:ext cx="2339749" cy="1492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10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1275" y="1792828"/>
            <a:ext cx="4950805" cy="4732516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48</a:t>
            </a:fld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Measurement of jet cross section at 13 TeV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Primary test of QCD at highest collision energy</a:t>
            </a:r>
            <a:endParaRPr lang="en-GB" sz="1400" dirty="0" smtClean="0">
              <a:solidFill>
                <a:srgbClr val="000000"/>
              </a:solidFill>
              <a:latin typeface="Helvetica Light"/>
              <a:cs typeface="Helvetica Light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23529" y="1412776"/>
            <a:ext cx="88204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2600"/>
              </a:spcBef>
            </a:pPr>
            <a:r>
              <a:rPr lang="en-GB" sz="1600" dirty="0" smtClean="0">
                <a:solidFill>
                  <a:srgbClr val="003BB8"/>
                </a:solidFill>
                <a:latin typeface="Helvetica"/>
                <a:cs typeface="Helvetica"/>
              </a:rPr>
              <a:t>Double differential cross section </a:t>
            </a:r>
            <a:r>
              <a:rPr lang="en-GB" sz="1600" dirty="0" smtClean="0">
                <a:latin typeface="Helvetica Light" charset="0"/>
                <a:ea typeface="Helvetica Light" charset="0"/>
                <a:cs typeface="Helvetica Light" charset="0"/>
              </a:rPr>
              <a:t>measured by CMS </a:t>
            </a:r>
            <a:endParaRPr lang="en-GB" sz="1050" dirty="0" smtClean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8092133" y="913047"/>
            <a:ext cx="1107996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CMS </a:t>
            </a:r>
            <a:r>
              <a:rPr lang="is-I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1605.04436 	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520"/>
          <a:stretch/>
        </p:blipFill>
        <p:spPr>
          <a:xfrm>
            <a:off x="5148065" y="1988443"/>
            <a:ext cx="3868614" cy="243273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724128" y="4850576"/>
            <a:ext cx="30243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Comparison with 8 TeV plot (right) shows effect of increased parton luminosities at high jet </a:t>
            </a:r>
            <a:r>
              <a:rPr lang="en-US" sz="1400" i="1" dirty="0" err="1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p</a:t>
            </a:r>
            <a:r>
              <a:rPr lang="en-US" sz="1400" i="1" baseline="-25000" dirty="0" err="1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T</a:t>
            </a:r>
            <a:endParaRPr lang="en-US" sz="1400" i="1" baseline="-25000" dirty="0" smtClean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035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-27384"/>
            <a:ext cx="9144001" cy="6857999"/>
          </a:xfrm>
          <a:prstGeom prst="rect">
            <a:avLst/>
          </a:prstGeom>
          <a:solidFill>
            <a:schemeClr val="tx1"/>
          </a:solidFill>
          <a:ln w="3175" cmpd="sng">
            <a:solidFill>
              <a:schemeClr val="tx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44264"/>
            <a:ext cx="9144000" cy="638108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48332" y="188640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dirty="0" smtClean="0">
                <a:solidFill>
                  <a:prstClr val="white"/>
                </a:solidFill>
                <a:latin typeface="Helvetica Light"/>
                <a:cs typeface="Helvetica Light"/>
              </a:rPr>
              <a:t>New physics in events with jets ?</a:t>
            </a:r>
          </a:p>
        </p:txBody>
      </p:sp>
      <p:grpSp>
        <p:nvGrpSpPr>
          <p:cNvPr id="7" name="Group 28"/>
          <p:cNvGrpSpPr/>
          <p:nvPr/>
        </p:nvGrpSpPr>
        <p:grpSpPr>
          <a:xfrm>
            <a:off x="0" y="3786542"/>
            <a:ext cx="8937625" cy="2882818"/>
            <a:chOff x="0" y="2755982"/>
            <a:chExt cx="8937625" cy="2882818"/>
          </a:xfrm>
        </p:grpSpPr>
        <p:pic>
          <p:nvPicPr>
            <p:cNvPr id="9" name="Picture 76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124200"/>
              <a:ext cx="8937625" cy="190182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>
              <a:glow rad="1892300">
                <a:schemeClr val="bg1"/>
              </a:glow>
              <a:outerShdw blurRad="177800" dist="38100" dir="2700000">
                <a:srgbClr val="000000">
                  <a:alpha val="11000"/>
                </a:srgbClr>
              </a:outerShdw>
            </a:effectLst>
          </p:spPr>
        </p:pic>
        <p:pic>
          <p:nvPicPr>
            <p:cNvPr id="10" name="Picture 77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8" y="4891088"/>
              <a:ext cx="1169987" cy="74771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</p:pic>
        <p:sp>
          <p:nvSpPr>
            <p:cNvPr id="11" name="Text Box 80"/>
            <p:cNvSpPr txBox="1">
              <a:spLocks noChangeArrowheads="1"/>
            </p:cNvSpPr>
            <p:nvPr/>
          </p:nvSpPr>
          <p:spPr bwMode="auto">
            <a:xfrm>
              <a:off x="2551113" y="3624263"/>
              <a:ext cx="919139" cy="279180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200" dirty="0" smtClean="0">
                  <a:solidFill>
                    <a:prstClr val="black"/>
                  </a:solidFill>
                </a:rPr>
                <a:t>O(10</a:t>
              </a:r>
              <a:r>
                <a:rPr lang="en-GB" sz="1200" baseline="30000" dirty="0" smtClean="0">
                  <a:solidFill>
                    <a:prstClr val="black"/>
                  </a:solidFill>
                  <a:ea typeface="Arial" charset="0"/>
                  <a:cs typeface="Arial" charset="0"/>
                </a:rPr>
                <a:t>–10</a:t>
              </a:r>
              <a:r>
                <a:rPr lang="en-GB" sz="1200" dirty="0" smtClean="0">
                  <a:solidFill>
                    <a:prstClr val="black"/>
                  </a:solidFill>
                  <a:ea typeface="Arial" charset="0"/>
                  <a:cs typeface="Arial" charset="0"/>
                </a:rPr>
                <a:t> m)</a:t>
              </a:r>
              <a:endParaRPr lang="en-GB" sz="1200" dirty="0">
                <a:solidFill>
                  <a:prstClr val="black"/>
                </a:solidFill>
                <a:ea typeface="Arial" charset="0"/>
                <a:cs typeface="Arial" charset="0"/>
              </a:endParaRPr>
            </a:p>
          </p:txBody>
        </p:sp>
        <p:sp>
          <p:nvSpPr>
            <p:cNvPr id="12" name="Text Box 81"/>
            <p:cNvSpPr txBox="1">
              <a:spLocks noChangeArrowheads="1"/>
            </p:cNvSpPr>
            <p:nvPr/>
          </p:nvSpPr>
          <p:spPr bwMode="auto">
            <a:xfrm>
              <a:off x="3745072" y="3403600"/>
              <a:ext cx="1258976" cy="279180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200" smtClean="0">
                  <a:solidFill>
                    <a:prstClr val="black"/>
                  </a:solidFill>
                </a:rPr>
                <a:t>Several 10</a:t>
              </a:r>
              <a:r>
                <a:rPr lang="en-GB" sz="1200" baseline="30000" smtClean="0">
                  <a:solidFill>
                    <a:prstClr val="black"/>
                  </a:solidFill>
                  <a:ea typeface="Arial" charset="0"/>
                  <a:cs typeface="Arial" charset="0"/>
                </a:rPr>
                <a:t>–15</a:t>
              </a:r>
              <a:r>
                <a:rPr lang="en-GB" sz="1200" smtClean="0">
                  <a:solidFill>
                    <a:prstClr val="black"/>
                  </a:solidFill>
                  <a:ea typeface="Arial" charset="0"/>
                  <a:cs typeface="Arial" charset="0"/>
                </a:rPr>
                <a:t> m</a:t>
              </a:r>
              <a:endParaRPr lang="en-GB" sz="1200">
                <a:solidFill>
                  <a:prstClr val="black"/>
                </a:solidFill>
                <a:ea typeface="Arial" charset="0"/>
                <a:cs typeface="Arial" charset="0"/>
              </a:endParaRPr>
            </a:p>
          </p:txBody>
        </p:sp>
        <p:sp>
          <p:nvSpPr>
            <p:cNvPr id="13" name="Text Box 82"/>
            <p:cNvSpPr txBox="1">
              <a:spLocks noChangeArrowheads="1"/>
            </p:cNvSpPr>
            <p:nvPr/>
          </p:nvSpPr>
          <p:spPr bwMode="auto">
            <a:xfrm>
              <a:off x="5649913" y="3133725"/>
              <a:ext cx="696322" cy="279180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200" dirty="0" smtClean="0">
                  <a:solidFill>
                    <a:prstClr val="black"/>
                  </a:solidFill>
                </a:rPr>
                <a:t>10</a:t>
              </a:r>
              <a:r>
                <a:rPr lang="en-GB" sz="1200" baseline="30000" dirty="0" smtClean="0">
                  <a:solidFill>
                    <a:prstClr val="black"/>
                  </a:solidFill>
                  <a:ea typeface="Arial" charset="0"/>
                  <a:cs typeface="Arial" charset="0"/>
                </a:rPr>
                <a:t>–15</a:t>
              </a:r>
              <a:r>
                <a:rPr lang="en-GB" sz="1200" dirty="0" smtClean="0">
                  <a:solidFill>
                    <a:prstClr val="black"/>
                  </a:solidFill>
                  <a:ea typeface="Arial" charset="0"/>
                  <a:cs typeface="Arial" charset="0"/>
                </a:rPr>
                <a:t> m</a:t>
              </a:r>
              <a:endParaRPr lang="en-GB" sz="1200" dirty="0">
                <a:solidFill>
                  <a:prstClr val="black"/>
                </a:solidFill>
                <a:ea typeface="Arial" charset="0"/>
                <a:cs typeface="Arial" charset="0"/>
              </a:endParaRPr>
            </a:p>
          </p:txBody>
        </p:sp>
        <p:sp>
          <p:nvSpPr>
            <p:cNvPr id="14" name="Text Box 83"/>
            <p:cNvSpPr txBox="1">
              <a:spLocks noChangeArrowheads="1"/>
            </p:cNvSpPr>
            <p:nvPr/>
          </p:nvSpPr>
          <p:spPr bwMode="auto">
            <a:xfrm>
              <a:off x="7339187" y="2755982"/>
              <a:ext cx="1092263" cy="340735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600" b="1" i="1" dirty="0" smtClean="0">
                  <a:solidFill>
                    <a:srgbClr val="BC010C"/>
                  </a:solidFill>
                  <a:latin typeface="Trebuchet MS"/>
                  <a:cs typeface="Trebuchet MS"/>
                </a:rPr>
                <a:t>&lt; 10</a:t>
              </a:r>
              <a:r>
                <a:rPr lang="en-GB" sz="700" b="1" i="1" dirty="0" smtClean="0">
                  <a:solidFill>
                    <a:srgbClr val="BC010C"/>
                  </a:solidFill>
                  <a:latin typeface="Trebuchet MS"/>
                  <a:cs typeface="Trebuchet MS"/>
                </a:rPr>
                <a:t> </a:t>
              </a:r>
              <a:r>
                <a:rPr lang="en-GB" sz="1600" b="1" i="1" baseline="30000" dirty="0" smtClean="0">
                  <a:solidFill>
                    <a:srgbClr val="BC010C"/>
                  </a:solidFill>
                  <a:latin typeface="Symbol" charset="2"/>
                  <a:ea typeface="Arial" charset="0"/>
                  <a:cs typeface="Symbol" charset="2"/>
                </a:rPr>
                <a:t>–</a:t>
              </a:r>
              <a:r>
                <a:rPr lang="en-GB" sz="1600" b="1" i="1" baseline="30000" dirty="0" smtClean="0">
                  <a:solidFill>
                    <a:srgbClr val="BC010C"/>
                  </a:solidFill>
                  <a:latin typeface="Trebuchet MS"/>
                  <a:ea typeface="Arial" charset="0"/>
                  <a:cs typeface="Trebuchet MS"/>
                </a:rPr>
                <a:t>19</a:t>
              </a:r>
              <a:r>
                <a:rPr lang="en-GB" sz="1600" b="1" i="1" dirty="0" smtClean="0">
                  <a:solidFill>
                    <a:srgbClr val="BC010C"/>
                  </a:solidFill>
                  <a:latin typeface="Trebuchet MS"/>
                  <a:ea typeface="Arial" charset="0"/>
                  <a:cs typeface="Trebuchet MS"/>
                </a:rPr>
                <a:t> m</a:t>
              </a:r>
              <a:endParaRPr lang="en-GB" sz="1600" b="1" dirty="0">
                <a:solidFill>
                  <a:srgbClr val="BC010C"/>
                </a:solidFill>
                <a:ea typeface="Arial" charset="0"/>
                <a:cs typeface="Arial" charset="0"/>
              </a:endParaRPr>
            </a:p>
          </p:txBody>
        </p:sp>
        <p:sp>
          <p:nvSpPr>
            <p:cNvPr id="15" name="Text Box 84"/>
            <p:cNvSpPr txBox="1">
              <a:spLocks noChangeArrowheads="1"/>
            </p:cNvSpPr>
            <p:nvPr/>
          </p:nvSpPr>
          <p:spPr bwMode="auto">
            <a:xfrm>
              <a:off x="1406313" y="3830638"/>
              <a:ext cx="861431" cy="279180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</p:spPr>
          <p:txBody>
            <a:bodyPr wrap="none" lIns="90000" tIns="46800" rIns="90000" bIns="46800">
              <a:prstTxWarp prst="textNoShape">
                <a:avLst/>
              </a:prstTxWarp>
              <a:spAutoFit/>
            </a:bodyPr>
            <a:lstStyle/>
            <a:p>
              <a:r>
                <a:rPr lang="en-GB" sz="1200" smtClean="0">
                  <a:solidFill>
                    <a:prstClr val="black"/>
                  </a:solidFill>
                </a:rPr>
                <a:t>O(10</a:t>
              </a:r>
              <a:r>
                <a:rPr lang="en-GB" sz="1200" baseline="30000" smtClean="0">
                  <a:solidFill>
                    <a:prstClr val="black"/>
                  </a:solidFill>
                  <a:ea typeface="Arial" charset="0"/>
                  <a:cs typeface="Arial" charset="0"/>
                </a:rPr>
                <a:t>–9</a:t>
              </a:r>
              <a:r>
                <a:rPr lang="en-GB" sz="1200" smtClean="0">
                  <a:solidFill>
                    <a:prstClr val="black"/>
                  </a:solidFill>
                  <a:ea typeface="Arial" charset="0"/>
                  <a:cs typeface="Arial" charset="0"/>
                </a:rPr>
                <a:t> m)</a:t>
              </a:r>
              <a:endParaRPr lang="en-GB" sz="1200" dirty="0">
                <a:solidFill>
                  <a:prstClr val="black"/>
                </a:solidFill>
                <a:ea typeface="Arial" charset="0"/>
                <a:cs typeface="Arial" charset="0"/>
              </a:endParaRPr>
            </a:p>
          </p:txBody>
        </p:sp>
      </p:grpSp>
      <p:sp>
        <p:nvSpPr>
          <p:cNvPr id="16" name="Text Box 83"/>
          <p:cNvSpPr txBox="1">
            <a:spLocks noChangeArrowheads="1"/>
          </p:cNvSpPr>
          <p:nvPr/>
        </p:nvSpPr>
        <p:spPr bwMode="auto">
          <a:xfrm>
            <a:off x="7598834" y="4813959"/>
            <a:ext cx="751978" cy="340735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</p:spPr>
        <p:txBody>
          <a:bodyPr wrap="none" lIns="90000" tIns="46800" rIns="90000" bIns="46800">
            <a:prstTxWarp prst="textNoShape">
              <a:avLst/>
            </a:prstTxWarp>
            <a:spAutoFit/>
          </a:bodyPr>
          <a:lstStyle/>
          <a:p>
            <a:r>
              <a:rPr lang="en-GB" sz="1600" b="1" i="1" dirty="0" smtClean="0">
                <a:solidFill>
                  <a:srgbClr val="BC010C"/>
                </a:solidFill>
                <a:effectLst>
                  <a:glow rad="177800">
                    <a:prstClr val="white"/>
                  </a:glow>
                </a:effectLst>
                <a:latin typeface="Trebuchet MS"/>
                <a:cs typeface="Trebuchet MS"/>
              </a:rPr>
              <a:t>quark</a:t>
            </a:r>
            <a:endParaRPr lang="en-GB" sz="1600" b="1" dirty="0">
              <a:solidFill>
                <a:srgbClr val="BC010C"/>
              </a:solidFill>
              <a:effectLst>
                <a:glow rad="177800">
                  <a:prstClr val="white"/>
                </a:glow>
              </a:effectLst>
              <a:ea typeface="Arial" charset="0"/>
              <a:cs typeface="Arial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543079" y="5928198"/>
            <a:ext cx="26374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solidFill>
                  <a:srgbClr val="C00000"/>
                </a:solidFill>
                <a:latin typeface="Helvetica Light"/>
                <a:cs typeface="Helvetica Light"/>
              </a:rPr>
              <a:t>Do </a:t>
            </a:r>
            <a:r>
              <a:rPr lang="en-US" sz="1400" dirty="0">
                <a:solidFill>
                  <a:srgbClr val="C00000"/>
                </a:solidFill>
                <a:latin typeface="Helvetica Light"/>
                <a:cs typeface="Helvetica Light"/>
              </a:rPr>
              <a:t>quarks have substructure</a:t>
            </a:r>
            <a:r>
              <a:rPr lang="en-US" sz="1400" dirty="0" smtClean="0">
                <a:solidFill>
                  <a:srgbClr val="C00000"/>
                </a:solidFill>
                <a:latin typeface="Helvetica Light"/>
                <a:cs typeface="Helvetica Light"/>
              </a:rPr>
              <a:t>? Can they be excited?</a:t>
            </a:r>
          </a:p>
        </p:txBody>
      </p:sp>
    </p:spTree>
    <p:extLst>
      <p:ext uri="{BB962C8B-B14F-4D97-AF65-F5344CB8AC3E}">
        <p14:creationId xmlns:p14="http://schemas.microsoft.com/office/powerpoint/2010/main" val="948432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Searches in high-</a:t>
            </a:r>
            <a:r>
              <a:rPr lang="en-GB" sz="2400" i="1" dirty="0" err="1" smtClean="0">
                <a:solidFill>
                  <a:srgbClr val="000000"/>
                </a:solidFill>
                <a:latin typeface="Helvetica Light"/>
                <a:cs typeface="Helvetica Light"/>
              </a:rPr>
              <a:t>p</a:t>
            </a:r>
            <a:r>
              <a:rPr lang="en-GB" sz="2400" i="1" baseline="-25000" dirty="0" err="1" smtClean="0">
                <a:solidFill>
                  <a:srgbClr val="000000"/>
                </a:solidFill>
                <a:latin typeface="Helvetica Light"/>
                <a:cs typeface="Helvetica Light"/>
              </a:rPr>
              <a:t>T</a:t>
            </a:r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 multijet final states at 13 TeV</a:t>
            </a:r>
          </a:p>
          <a:p>
            <a:pPr>
              <a:spcBef>
                <a:spcPts val="600"/>
              </a:spcBef>
            </a:pPr>
            <a:r>
              <a:rPr lang="en-GB" sz="1600" dirty="0">
                <a:solidFill>
                  <a:prstClr val="black"/>
                </a:solidFill>
                <a:latin typeface="Helvetica Light"/>
                <a:cs typeface="Helvetica Light"/>
              </a:rPr>
              <a:t>P</a:t>
            </a: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rocesses with large cross-sections, sensitivity to highest new physics scales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3529" y="1340768"/>
            <a:ext cx="88204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Look for deviation in </a:t>
            </a:r>
            <a:r>
              <a:rPr lang="en-GB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mass or </a:t>
            </a:r>
            <a:r>
              <a:rPr lang="en-GB" sz="1600" i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S</a:t>
            </a:r>
            <a:r>
              <a:rPr lang="en-GB" sz="1600" baseline="-250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GB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spectrum </a:t>
            </a:r>
            <a:r>
              <a:rPr lang="en-GB" sz="16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from smoothly falling function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7544" y="1964008"/>
            <a:ext cx="3646131" cy="405125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669" r="5794"/>
          <a:stretch/>
        </p:blipFill>
        <p:spPr>
          <a:xfrm>
            <a:off x="4453250" y="1964008"/>
            <a:ext cx="4445843" cy="3960440"/>
          </a:xfrm>
          <a:prstGeom prst="rect">
            <a:avLst/>
          </a:prstGeom>
          <a:effectLst/>
        </p:spPr>
      </p:pic>
      <p:sp>
        <p:nvSpPr>
          <p:cNvPr id="9" name="Slide Number Placeholder 8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50</a:t>
            </a:fld>
            <a:endParaRPr lang="en-GB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56479" y="1809958"/>
            <a:ext cx="110799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ATLAS </a:t>
            </a:r>
            <a:r>
              <a:rPr lang="hr-HR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1512.01530</a:t>
            </a:r>
            <a:r>
              <a:rPr lang="fi-FI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	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26124" y="1809958"/>
            <a:ext cx="124745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CMS PAS EXO-15-007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570416" y="1772816"/>
            <a:ext cx="122822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2.2 fb</a:t>
            </a:r>
            <a:r>
              <a:rPr lang="en-US" sz="1100" baseline="300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–1</a:t>
            </a:r>
            <a:r>
              <a:rPr lang="en-US" sz="1100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 (13 TeV)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23528" y="6107668"/>
            <a:ext cx="8820471" cy="5616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Sensitivity to excited quarks, strong gravity, etc. Also looked for lepton-jet resonances (</a:t>
            </a:r>
            <a:r>
              <a:rPr lang="en-GB" sz="14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lepto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-quarks)</a:t>
            </a:r>
          </a:p>
          <a:p>
            <a:pPr>
              <a:spcBef>
                <a:spcPts val="300"/>
              </a:spcBef>
            </a:pPr>
            <a:r>
              <a:rPr lang="en-GB" sz="1400" i="1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No anomaly seen in these searches</a:t>
            </a:r>
            <a:endParaRPr lang="en-GB" sz="1400" i="1" dirty="0">
              <a:solidFill>
                <a:srgbClr val="D80017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575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926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wrap="none" rtlCol="0" anchor="ctr">
            <a:spAutoFit/>
          </a:bodyPr>
          <a:lstStyle/>
          <a:p>
            <a:pPr algn="r"/>
            <a:endParaRPr lang="en-US" sz="160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96887"/>
            <a:ext cx="91307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Highest mass </a:t>
            </a:r>
            <a:r>
              <a:rPr lang="en-US" sz="1400" i="1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central</a:t>
            </a:r>
            <a:r>
              <a:rPr lang="en-US" sz="14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 dijet event measured by ATLAS in 2015 </a:t>
            </a:r>
            <a:r>
              <a:rPr lang="en-US" sz="11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(√s = 13 TeV)</a:t>
            </a:r>
            <a:r>
              <a:rPr lang="en-US" sz="14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: </a:t>
            </a:r>
            <a:r>
              <a:rPr lang="en-US" sz="1400" i="1" dirty="0" err="1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m</a:t>
            </a:r>
            <a:r>
              <a:rPr lang="en-US" sz="1400" i="1" baseline="-25000" dirty="0" err="1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jj</a:t>
            </a:r>
            <a:r>
              <a:rPr lang="en-US" sz="14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 = 6.9 TeV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88018"/>
            <a:ext cx="9144000" cy="6037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10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323528" y="20635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Z and W production at 13 </a:t>
            </a:r>
            <a:r>
              <a:rPr lang="en-GB" sz="2400" dirty="0">
                <a:solidFill>
                  <a:srgbClr val="000000"/>
                </a:solidFill>
                <a:latin typeface="Helvetica Light"/>
                <a:cs typeface="Helvetica Light"/>
              </a:rPr>
              <a:t>TeV </a:t>
            </a:r>
            <a:r>
              <a:rPr lang="en-GB" sz="1200" dirty="0">
                <a:solidFill>
                  <a:srgbClr val="000000"/>
                </a:solidFill>
                <a:latin typeface="Helvetica Light"/>
                <a:cs typeface="Helvetica Light"/>
              </a:rPr>
              <a:t>— examples: </a:t>
            </a:r>
            <a:r>
              <a:rPr lang="en-GB" sz="1200" dirty="0" err="1">
                <a:solidFill>
                  <a:srgbClr val="000000"/>
                </a:solidFill>
                <a:latin typeface="Helvetica Light"/>
                <a:cs typeface="Helvetica Light"/>
              </a:rPr>
              <a:t>σ</a:t>
            </a:r>
            <a:r>
              <a:rPr lang="en-GB" sz="1200" baseline="-25000" dirty="0" err="1">
                <a:solidFill>
                  <a:srgbClr val="000000"/>
                </a:solidFill>
                <a:latin typeface="Helvetica Light"/>
                <a:cs typeface="Helvetica Light"/>
              </a:rPr>
              <a:t>Z</a:t>
            </a:r>
            <a:r>
              <a:rPr lang="en-GB" sz="1200" baseline="-25000" dirty="0">
                <a:solidFill>
                  <a:srgbClr val="000000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200" baseline="-25000" dirty="0">
                <a:solidFill>
                  <a:srgbClr val="000000"/>
                </a:solidFill>
                <a:latin typeface="Helvetica Light"/>
                <a:cs typeface="Helvetica Light"/>
              </a:rPr>
              <a:t>µµ</a:t>
            </a:r>
            <a:r>
              <a:rPr lang="en-GB" sz="1200" dirty="0">
                <a:solidFill>
                  <a:srgbClr val="000000"/>
                </a:solidFill>
                <a:latin typeface="Helvetica Light"/>
                <a:cs typeface="Helvetica Light"/>
              </a:rPr>
              <a:t> </a:t>
            </a:r>
            <a:r>
              <a:rPr lang="en-GB" sz="1050" dirty="0">
                <a:solidFill>
                  <a:srgbClr val="000000"/>
                </a:solidFill>
                <a:latin typeface="Helvetica Light"/>
                <a:cs typeface="Helvetica Light"/>
              </a:rPr>
              <a:t>(13 TeV)</a:t>
            </a:r>
            <a:r>
              <a:rPr lang="en-GB" sz="1200" dirty="0">
                <a:solidFill>
                  <a:srgbClr val="000000"/>
                </a:solidFill>
                <a:latin typeface="Helvetica Light"/>
                <a:cs typeface="Helvetica Light"/>
              </a:rPr>
              <a:t> ~ 1.9 </a:t>
            </a:r>
            <a:r>
              <a:rPr lang="en-GB" sz="1200" dirty="0" err="1">
                <a:solidFill>
                  <a:srgbClr val="000000"/>
                </a:solidFill>
                <a:latin typeface="Helvetica Light"/>
                <a:cs typeface="Helvetica Light"/>
              </a:rPr>
              <a:t>nb</a:t>
            </a:r>
            <a:r>
              <a:rPr lang="en-GB" sz="1200" dirty="0">
                <a:solidFill>
                  <a:srgbClr val="000000"/>
                </a:solidFill>
                <a:latin typeface="Helvetica Light"/>
                <a:cs typeface="Helvetica Light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Helvetica Light"/>
                <a:cs typeface="Helvetica Light"/>
              </a:rPr>
              <a:t>σ</a:t>
            </a:r>
            <a:r>
              <a:rPr lang="en-GB" sz="1200" baseline="-25000" dirty="0" err="1">
                <a:solidFill>
                  <a:srgbClr val="000000"/>
                </a:solidFill>
                <a:latin typeface="Helvetica Light"/>
                <a:cs typeface="Helvetica Light"/>
              </a:rPr>
              <a:t>W</a:t>
            </a:r>
            <a:r>
              <a:rPr lang="en-GB" sz="1200" baseline="-25000" dirty="0">
                <a:solidFill>
                  <a:srgbClr val="000000"/>
                </a:solidFill>
                <a:latin typeface="Helvetica Light"/>
                <a:cs typeface="Helvetica Light"/>
              </a:rPr>
              <a:t>±</a:t>
            </a:r>
            <a:r>
              <a:rPr lang="en-GB" sz="1200" baseline="-25000" dirty="0">
                <a:solidFill>
                  <a:srgbClr val="000000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200" baseline="-25000" dirty="0">
                <a:solidFill>
                  <a:srgbClr val="000000"/>
                </a:solidFill>
                <a:latin typeface="Helvetica Light"/>
                <a:cs typeface="Helvetica Light"/>
              </a:rPr>
              <a:t>µ𝜈</a:t>
            </a:r>
            <a:r>
              <a:rPr lang="en-GB" sz="1200" dirty="0">
                <a:solidFill>
                  <a:srgbClr val="000000"/>
                </a:solidFill>
                <a:latin typeface="Helvetica Light"/>
                <a:cs typeface="Helvetica Light"/>
              </a:rPr>
              <a:t> </a:t>
            </a:r>
            <a:r>
              <a:rPr lang="en-GB" sz="1050" dirty="0">
                <a:solidFill>
                  <a:srgbClr val="000000"/>
                </a:solidFill>
                <a:latin typeface="Helvetica Light"/>
                <a:cs typeface="Helvetica Light"/>
              </a:rPr>
              <a:t>(13 TeV)</a:t>
            </a:r>
            <a:r>
              <a:rPr lang="en-GB" sz="1200" dirty="0">
                <a:solidFill>
                  <a:srgbClr val="000000"/>
                </a:solidFill>
                <a:latin typeface="Helvetica Light"/>
                <a:cs typeface="Helvetica Light"/>
              </a:rPr>
              <a:t> ~ 19.7 </a:t>
            </a:r>
            <a:r>
              <a:rPr lang="en-GB" sz="1200" dirty="0" err="1">
                <a:solidFill>
                  <a:srgbClr val="000000"/>
                </a:solidFill>
                <a:latin typeface="Helvetica Light"/>
                <a:cs typeface="Helvetica Light"/>
              </a:rPr>
              <a:t>nb</a:t>
            </a:r>
            <a:endParaRPr lang="en-GB" sz="2400" dirty="0">
              <a:solidFill>
                <a:srgbClr val="000000"/>
              </a:solidFill>
              <a:latin typeface="Helvetica Light"/>
              <a:cs typeface="Helvetica Light"/>
            </a:endParaRPr>
          </a:p>
          <a:p>
            <a:pPr>
              <a:spcBef>
                <a:spcPts val="600"/>
              </a:spcBef>
            </a:pPr>
            <a:r>
              <a:rPr lang="en-GB" sz="1600" dirty="0">
                <a:solidFill>
                  <a:srgbClr val="000000"/>
                </a:solidFill>
                <a:latin typeface="Helvetica Light"/>
                <a:cs typeface="Helvetica Light"/>
              </a:rPr>
              <a:t>Expect increase of cross section by </a:t>
            </a:r>
            <a:r>
              <a:rPr lang="en-GB" sz="1600" b="1" dirty="0">
                <a:solidFill>
                  <a:srgbClr val="000000"/>
                </a:solidFill>
                <a:latin typeface="Helvetica Light"/>
                <a:cs typeface="Helvetica Light"/>
              </a:rPr>
              <a:t>factors of 1.7 and 1.6</a:t>
            </a:r>
            <a:r>
              <a:rPr lang="en-GB" sz="1600" dirty="0">
                <a:solidFill>
                  <a:srgbClr val="000000"/>
                </a:solidFill>
                <a:latin typeface="Helvetica Light"/>
                <a:cs typeface="Helvetica Light"/>
              </a:rPr>
              <a:t>,</a:t>
            </a:r>
            <a:r>
              <a:rPr lang="en-GB" sz="1600" b="1" dirty="0">
                <a:solidFill>
                  <a:srgbClr val="000000"/>
                </a:solidFill>
                <a:latin typeface="Helvetica Light"/>
                <a:cs typeface="Helvetica Light"/>
              </a:rPr>
              <a:t> </a:t>
            </a:r>
            <a:r>
              <a:rPr lang="en-GB" sz="1600" dirty="0">
                <a:solidFill>
                  <a:srgbClr val="000000"/>
                </a:solidFill>
                <a:latin typeface="Helvetica Light"/>
                <a:cs typeface="Helvetica Light"/>
              </a:rPr>
              <a:t>respectively</a:t>
            </a:r>
            <a:endParaRPr lang="en-GB" sz="1400" dirty="0">
              <a:solidFill>
                <a:srgbClr val="000000"/>
              </a:solidFill>
              <a:latin typeface="Helvetica Light"/>
              <a:cs typeface="Helvetica Ligh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3529" y="1412776"/>
            <a:ext cx="849694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1600" dirty="0" smtClean="0">
                <a:solidFill>
                  <a:srgbClr val="003BB8"/>
                </a:solidFill>
                <a:latin typeface="Helvetica" charset="0"/>
                <a:ea typeface="Helvetica" charset="0"/>
                <a:cs typeface="Helvetica" charset="0"/>
              </a:rPr>
              <a:t>Pure channels</a:t>
            </a: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. Leptonic </a:t>
            </a:r>
            <a:r>
              <a:rPr lang="en-GB" sz="1400" dirty="0">
                <a:latin typeface="Helvetica Light" charset="0"/>
                <a:ea typeface="Helvetica Light" charset="0"/>
                <a:cs typeface="Helvetica Light" charset="0"/>
              </a:rPr>
              <a:t>decays of Z &amp; W are also standard candles to </a:t>
            </a: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calibrate </a:t>
            </a:r>
            <a:r>
              <a:rPr lang="en-GB" sz="1400" dirty="0">
                <a:latin typeface="Helvetica Light" charset="0"/>
                <a:ea typeface="Helvetica Light" charset="0"/>
                <a:cs typeface="Helvetica Light" charset="0"/>
              </a:rPr>
              <a:t>e/µ </a:t>
            </a: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performance</a:t>
            </a:r>
            <a:endParaRPr lang="en-GB" sz="14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7097" y="2021541"/>
            <a:ext cx="4211724" cy="404087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6016" y="2026304"/>
            <a:ext cx="4238942" cy="4066992"/>
          </a:xfrm>
          <a:prstGeom prst="rect">
            <a:avLst/>
          </a:prstGeom>
        </p:spPr>
      </p:pic>
      <p:sp>
        <p:nvSpPr>
          <p:cNvPr id="10" name="Slide Number Placeholder 9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52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523476" y="1996407"/>
            <a:ext cx="230864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[ </a:t>
            </a:r>
            <a:r>
              <a:rPr lang="en-U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ATLAS </a:t>
            </a:r>
            <a:r>
              <a:rPr lang="cs-CZ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1603.09222, </a:t>
            </a:r>
            <a:r>
              <a:rPr lang="pt-BR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CMS-PAS-SMP-15-004</a:t>
            </a:r>
            <a:r>
              <a:rPr lang="en-U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 </a:t>
            </a:r>
            <a:r>
              <a:rPr lang="en-GB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]</a:t>
            </a:r>
            <a:endParaRPr lang="en-GB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/>
              <a:cs typeface="Helvetica Light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/>
              <p:cNvSpPr txBox="1"/>
              <p:nvPr/>
            </p:nvSpPr>
            <p:spPr>
              <a:xfrm>
                <a:off x="1249052" y="6188142"/>
                <a:ext cx="2530860" cy="37580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200" i="1" smtClean="0"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</m:ctrlPr>
                        </m:sSubPr>
                        <m:e>
                          <m:r>
                            <a:rPr lang="en-US" sz="1200" b="0" i="1" smtClean="0"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𝑚</m:t>
                          </m:r>
                        </m:e>
                        <m:sub>
                          <m:r>
                            <a:rPr lang="en-US" sz="1200" b="0" i="1" smtClean="0"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𝑇</m:t>
                          </m:r>
                        </m:sub>
                      </m:sSub>
                      <m:r>
                        <a:rPr lang="en-US" sz="1200" b="0" i="1" smtClean="0">
                          <a:latin typeface="Cambria Math" charset="0"/>
                          <a:ea typeface="Helvetica Light" charset="0"/>
                          <a:cs typeface="Helvetica Light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US" sz="1200" b="0" i="1" smtClean="0"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</m:ctrlPr>
                        </m:radPr>
                        <m:deg/>
                        <m:e>
                          <m:r>
                            <a:rPr lang="en-US" sz="1200" b="0" i="1" smtClean="0"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2</m:t>
                          </m:r>
                          <m:sSub>
                            <m:sSubPr>
                              <m:ctrlP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bPr>
                            <m:e>
                              <m: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𝑇</m:t>
                              </m:r>
                              <m: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,ℓ</m:t>
                              </m:r>
                            </m:sub>
                          </m:sSub>
                          <m:sSubSup>
                            <m:sSubSupPr>
                              <m:ctrlP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bSupPr>
                            <m:e>
                              <m: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𝑇</m:t>
                              </m:r>
                            </m:sub>
                            <m:sup>
                              <m:r>
                                <m:rPr>
                                  <m:sty m:val="p"/>
                                </m:rPr>
                                <a:rPr lang="en-US" sz="1200" b="0" i="0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miss</m:t>
                              </m:r>
                            </m:sup>
                          </m:sSubSup>
                          <m:d>
                            <m:dPr>
                              <m:ctrlPr>
                                <a:rPr lang="is-I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dPr>
                            <m:e>
                              <m: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1−</m:t>
                              </m:r>
                              <m:r>
                                <m:rPr>
                                  <m:sty m:val="p"/>
                                </m:rPr>
                                <a:rPr lang="en-US" sz="1200" b="0" i="0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cos</m:t>
                              </m:r>
                              <m:r>
                                <m:rPr>
                                  <m:sty m:val="p"/>
                                </m:rPr>
                                <a:rPr lang="el-GR" sz="12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Δ</m:t>
                              </m:r>
                              <m:sSub>
                                <m:sSubPr>
                                  <m:ctrlPr>
                                    <a:rPr lang="en-US" sz="1200" b="0" i="1" smtClean="0">
                                      <a:latin typeface="Cambria Math" charset="0"/>
                                      <a:ea typeface="Cambria Math" charset="0"/>
                                      <a:cs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l-GR" sz="1200" i="1">
                                      <a:latin typeface="Cambria Math" charset="0"/>
                                      <a:ea typeface="Cambria Math" charset="0"/>
                                      <a:cs typeface="Cambria Math" charset="0"/>
                                    </a:rPr>
                                    <m:t>𝜙</m:t>
                                  </m:r>
                                </m:e>
                                <m:sub>
                                  <m:r>
                                    <a:rPr lang="en-US" sz="1200" i="1">
                                      <a:latin typeface="Cambria Math" charset="0"/>
                                      <a:ea typeface="Cambria Math" charset="0"/>
                                      <a:cs typeface="Cambria Math" charset="0"/>
                                    </a:rPr>
                                    <m:t>ℓ</m:t>
                                  </m:r>
                                  <m:r>
                                    <a:rPr lang="en-US" sz="1200" i="1" smtClean="0">
                                      <a:latin typeface="Cambria Math" charset="0"/>
                                      <a:ea typeface="Cambria Math" charset="0"/>
                                      <a:cs typeface="Cambria Math" charset="0"/>
                                    </a:rPr>
                                    <m:t>𝜈</m:t>
                                  </m:r>
                                </m:sub>
                              </m:sSub>
                            </m:e>
                          </m:d>
                        </m:e>
                      </m:rad>
                    </m:oMath>
                  </m:oMathPara>
                </a14:m>
                <a:endParaRPr lang="en-US" sz="1200" dirty="0" smtClean="0">
                  <a:latin typeface="Helvetica Light" charset="0"/>
                  <a:ea typeface="Helvetica Light" charset="0"/>
                  <a:cs typeface="Helvetica Light" charset="0"/>
                </a:endParaRPr>
              </a:p>
            </p:txBody>
          </p:sp>
        </mc:Choice>
        <mc:Fallback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9052" y="6188142"/>
                <a:ext cx="2530860" cy="375809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/>
              <p:cNvSpPr txBox="1"/>
              <p:nvPr/>
            </p:nvSpPr>
            <p:spPr>
              <a:xfrm>
                <a:off x="5292080" y="6190253"/>
                <a:ext cx="3240360" cy="37580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200" i="1" smtClean="0"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</m:ctrlPr>
                        </m:sSubPr>
                        <m:e>
                          <m:r>
                            <a:rPr lang="en-US" sz="1200" b="0" i="1" smtClean="0"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𝑚</m:t>
                          </m:r>
                        </m:e>
                        <m:sub>
                          <m:sSub>
                            <m:sSubPr>
                              <m:ctrlPr>
                                <a:rPr lang="en-US" sz="120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bPr>
                            <m:e>
                              <m: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𝑒</m:t>
                              </m:r>
                            </m:e>
                            <m:sub>
                              <m: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120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bPr>
                            <m:e>
                              <m: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𝑒</m:t>
                              </m:r>
                            </m:e>
                            <m:sub>
                              <m: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2</m:t>
                              </m:r>
                            </m:sub>
                          </m:sSub>
                        </m:sub>
                      </m:sSub>
                      <m:r>
                        <a:rPr lang="en-US" sz="1200" b="0" i="1" smtClean="0">
                          <a:latin typeface="Cambria Math" charset="0"/>
                          <a:ea typeface="Helvetica Light" charset="0"/>
                          <a:cs typeface="Helvetica Light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US" sz="1200" b="0" i="1" smtClean="0"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</m:ctrlPr>
                        </m:radPr>
                        <m:deg/>
                        <m:e>
                          <m:r>
                            <a:rPr lang="en-US" sz="1200" b="0" i="1" smtClean="0"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2</m:t>
                          </m:r>
                          <m:sSub>
                            <m:sSubPr>
                              <m:ctrlP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bPr>
                            <m:e>
                              <m: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𝑇</m:t>
                              </m:r>
                              <m: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,1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1200" i="1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bPr>
                            <m:e>
                              <m:r>
                                <a:rPr lang="en-US" sz="1200" i="1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US" sz="1200" i="1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𝑇</m:t>
                              </m:r>
                              <m:r>
                                <a:rPr lang="en-US" sz="1200" i="1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,2</m:t>
                              </m:r>
                            </m:sub>
                          </m:sSub>
                          <m:d>
                            <m:dPr>
                              <m:ctrlPr>
                                <a:rPr lang="is-I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p"/>
                                </m:rPr>
                                <a:rPr lang="en-US" sz="120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cos</m:t>
                              </m:r>
                              <m:r>
                                <m:rPr>
                                  <m:sty m:val="p"/>
                                </m:rPr>
                                <a:rPr lang="en-US" sz="1200" b="0" i="0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h</m:t>
                              </m:r>
                              <m:sSub>
                                <m:sSubPr>
                                  <m:ctrlPr>
                                    <a:rPr lang="en-US" sz="1200" i="1">
                                      <a:latin typeface="Cambria Math" charset="0"/>
                                      <a:ea typeface="Cambria Math" charset="0"/>
                                      <a:cs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l-GR" sz="1200" i="1">
                                      <a:latin typeface="Cambria Math" charset="0"/>
                                      <a:ea typeface="Cambria Math" charset="0"/>
                                      <a:cs typeface="Cambria Math" charset="0"/>
                                    </a:rPr>
                                    <m:t>Δ</m:t>
                                  </m:r>
                                  <m:r>
                                    <a:rPr lang="el-GR" sz="1200" i="1" smtClean="0">
                                      <a:latin typeface="Cambria Math" charset="0"/>
                                      <a:ea typeface="Cambria Math" charset="0"/>
                                      <a:cs typeface="Cambria Math" charset="0"/>
                                    </a:rPr>
                                    <m:t>𝜂</m:t>
                                  </m:r>
                                </m:e>
                                <m:sub>
                                  <m:r>
                                    <a:rPr lang="en-US" sz="1200" b="0" i="1" smtClean="0">
                                      <a:latin typeface="Cambria Math" charset="0"/>
                                      <a:ea typeface="Cambria Math" charset="0"/>
                                      <a:cs typeface="Cambria Math" charset="0"/>
                                    </a:rPr>
                                    <m:t>12</m:t>
                                  </m:r>
                                </m:sub>
                              </m:sSub>
                              <m:r>
                                <a:rPr lang="en-US" sz="1200" b="0" i="1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−</m:t>
                              </m:r>
                              <m:r>
                                <m:rPr>
                                  <m:sty m:val="p"/>
                                </m:rPr>
                                <a:rPr lang="en-US" sz="1200" b="0" i="0" smtClean="0"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cos</m:t>
                              </m:r>
                              <m:r>
                                <m:rPr>
                                  <m:sty m:val="p"/>
                                </m:rPr>
                                <a:rPr lang="el-GR" sz="12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Δ</m:t>
                              </m:r>
                              <m:sSub>
                                <m:sSubPr>
                                  <m:ctrlPr>
                                    <a:rPr lang="en-US" sz="1200" b="0" i="1" smtClean="0">
                                      <a:latin typeface="Cambria Math" charset="0"/>
                                      <a:ea typeface="Cambria Math" charset="0"/>
                                      <a:cs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l-GR" sz="1200" i="1">
                                      <a:latin typeface="Cambria Math" charset="0"/>
                                      <a:ea typeface="Cambria Math" charset="0"/>
                                      <a:cs typeface="Cambria Math" charset="0"/>
                                    </a:rPr>
                                    <m:t>𝜙</m:t>
                                  </m:r>
                                </m:e>
                                <m:sub>
                                  <m:r>
                                    <a:rPr lang="en-US" sz="1200" b="0" i="1" smtClean="0">
                                      <a:latin typeface="Cambria Math" charset="0"/>
                                      <a:ea typeface="Cambria Math" charset="0"/>
                                      <a:cs typeface="Cambria Math" charset="0"/>
                                    </a:rPr>
                                    <m:t>12</m:t>
                                  </m:r>
                                </m:sub>
                              </m:sSub>
                            </m:e>
                          </m:d>
                        </m:e>
                      </m:rad>
                    </m:oMath>
                  </m:oMathPara>
                </a14:m>
                <a:endParaRPr lang="en-US" sz="1200" dirty="0" smtClean="0">
                  <a:latin typeface="Helvetica Light" charset="0"/>
                  <a:ea typeface="Helvetica Light" charset="0"/>
                  <a:cs typeface="Helvetica Light" charset="0"/>
                </a:endParaRPr>
              </a:p>
            </p:txBody>
          </p:sp>
        </mc:Choice>
        <mc:Fallback>
          <p:sp>
            <p:nvSpPr>
              <p:cNvPr id="11" name="TextBox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6190253"/>
                <a:ext cx="3240360" cy="375809"/>
              </a:xfrm>
              <a:prstGeom prst="rect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4562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323528" y="20635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Z and W production at 13 </a:t>
            </a:r>
            <a:r>
              <a:rPr lang="en-GB" sz="2400" dirty="0">
                <a:solidFill>
                  <a:srgbClr val="000000"/>
                </a:solidFill>
                <a:latin typeface="Helvetica Light"/>
                <a:cs typeface="Helvetica Light"/>
              </a:rPr>
              <a:t>TeV </a:t>
            </a:r>
            <a:endParaRPr lang="en-GB" sz="2400" dirty="0" smtClean="0">
              <a:solidFill>
                <a:srgbClr val="000000"/>
              </a:solidFill>
              <a:latin typeface="Helvetica Light"/>
              <a:cs typeface="Helvetica Light"/>
            </a:endParaRP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Expect increase of cross section by </a:t>
            </a:r>
            <a:r>
              <a:rPr lang="en-GB" sz="1600" b="1" dirty="0" smtClean="0">
                <a:solidFill>
                  <a:srgbClr val="000000"/>
                </a:solidFill>
                <a:latin typeface="Helvetica Light"/>
                <a:cs typeface="Helvetica Light"/>
              </a:rPr>
              <a:t>factors of 1.7 and 1.6</a:t>
            </a:r>
            <a:r>
              <a:rPr lang="en-GB" sz="16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,</a:t>
            </a:r>
            <a:r>
              <a:rPr lang="en-GB" sz="1600" b="1" dirty="0" smtClean="0">
                <a:solidFill>
                  <a:srgbClr val="000000"/>
                </a:solidFill>
                <a:latin typeface="Helvetica Light"/>
                <a:cs typeface="Helvetica Light"/>
              </a:rPr>
              <a:t> </a:t>
            </a:r>
            <a:r>
              <a:rPr lang="en-GB" sz="16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respectively</a:t>
            </a:r>
            <a:endParaRPr lang="en-GB" sz="1400" dirty="0">
              <a:solidFill>
                <a:srgbClr val="000000"/>
              </a:solidFill>
              <a:latin typeface="Helvetica Light"/>
              <a:cs typeface="Helvetica Light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78522" y="2857184"/>
            <a:ext cx="5413758" cy="3895614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/>
          <p:cNvSpPr txBox="1"/>
          <p:nvPr/>
        </p:nvSpPr>
        <p:spPr>
          <a:xfrm>
            <a:off x="323529" y="1412776"/>
            <a:ext cx="8568951" cy="176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2600"/>
              </a:spcBef>
            </a:pPr>
            <a:r>
              <a:rPr lang="en-GB" sz="1600" dirty="0">
                <a:solidFill>
                  <a:srgbClr val="003BB8"/>
                </a:solidFill>
                <a:latin typeface="Helvetica"/>
                <a:cs typeface="Helvetica"/>
              </a:rPr>
              <a:t>I</a:t>
            </a:r>
            <a:r>
              <a:rPr lang="en-GB" sz="1600" dirty="0" smtClean="0">
                <a:solidFill>
                  <a:srgbClr val="003BB8"/>
                </a:solidFill>
                <a:latin typeface="Helvetica"/>
                <a:cs typeface="Helvetica"/>
              </a:rPr>
              <a:t>nclusive cross sections shown, </a:t>
            </a:r>
            <a:r>
              <a:rPr lang="en-GB" sz="1600" dirty="0" smtClean="0">
                <a:latin typeface="Helvetica Light" charset="0"/>
                <a:ea typeface="Helvetica Light" charset="0"/>
                <a:cs typeface="Helvetica Light" charset="0"/>
              </a:rPr>
              <a:t>also </a:t>
            </a:r>
            <a:r>
              <a:rPr lang="en-US" sz="1600" b="1" dirty="0">
                <a:latin typeface="Helvetica Light" charset="0"/>
                <a:ea typeface="Helvetica Light" charset="0"/>
                <a:cs typeface="Helvetica Light" charset="0"/>
              </a:rPr>
              <a:t>fiducial cross </a:t>
            </a:r>
            <a:r>
              <a:rPr lang="en-US" sz="1600" b="1" dirty="0" smtClean="0">
                <a:latin typeface="Helvetica Light" charset="0"/>
                <a:ea typeface="Helvetica Light" charset="0"/>
                <a:cs typeface="Helvetica Light" charset="0"/>
              </a:rPr>
              <a:t>sections </a:t>
            </a:r>
            <a:r>
              <a:rPr lang="en-GB" sz="1600" dirty="0">
                <a:latin typeface="Helvetica Light" charset="0"/>
                <a:ea typeface="Helvetica Light" charset="0"/>
                <a:cs typeface="Helvetica Light" charset="0"/>
              </a:rPr>
              <a:t>measured </a:t>
            </a:r>
            <a:endParaRPr lang="en-GB" sz="1600" dirty="0" smtClean="0">
              <a:latin typeface="Helvetica Light" charset="0"/>
              <a:ea typeface="Helvetica Light" charset="0"/>
              <a:cs typeface="Helvetica Light" charset="0"/>
            </a:endParaRPr>
          </a:p>
          <a:p>
            <a:pPr>
              <a:spcBef>
                <a:spcPts val="1400"/>
              </a:spcBef>
            </a:pPr>
            <a:r>
              <a:rPr lang="en-US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Comparison of measured cross-sections with NNLO </a:t>
            </a:r>
            <a:r>
              <a:rPr lang="en-US" sz="1400" dirty="0">
                <a:solidFill>
                  <a:prstClr val="black"/>
                </a:solidFill>
                <a:latin typeface="Helvetica Light"/>
                <a:cs typeface="Helvetica Light"/>
              </a:rPr>
              <a:t>QCD &amp; NLO EW </a:t>
            </a:r>
            <a:r>
              <a:rPr lang="en-US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Drell</a:t>
            </a:r>
            <a:r>
              <a:rPr lang="en-US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-Yan predictions </a:t>
            </a:r>
            <a:r>
              <a:rPr lang="en-US" sz="1400" dirty="0">
                <a:solidFill>
                  <a:prstClr val="black"/>
                </a:solidFill>
                <a:latin typeface="Helvetica Light"/>
                <a:cs typeface="Helvetica Light"/>
              </a:rPr>
              <a:t>(FEWZ </a:t>
            </a:r>
            <a:r>
              <a:rPr lang="en-US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3.1): good agreement found within uncertainties</a:t>
            </a:r>
          </a:p>
          <a:p>
            <a:pPr>
              <a:spcBef>
                <a:spcPts val="1400"/>
              </a:spcBef>
            </a:pPr>
            <a:r>
              <a:rPr lang="en-GB" sz="1400" b="1" dirty="0" smtClean="0">
                <a:solidFill>
                  <a:srgbClr val="000000"/>
                </a:solidFill>
                <a:latin typeface="Helvetica Light"/>
                <a:cs typeface="Helvetica Light"/>
              </a:rPr>
              <a:t>Ratios</a:t>
            </a:r>
            <a:r>
              <a:rPr lang="en-GB" sz="1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 are powerful </a:t>
            </a:r>
            <a:r>
              <a:rPr lang="en-GB" sz="1400" dirty="0">
                <a:solidFill>
                  <a:srgbClr val="000000"/>
                </a:solidFill>
                <a:latin typeface="Helvetica Light"/>
                <a:cs typeface="Helvetica Light"/>
              </a:rPr>
              <a:t>tools to constrain PDFs: W</a:t>
            </a:r>
            <a:r>
              <a:rPr lang="en-GB" sz="1400" baseline="30000" dirty="0">
                <a:solidFill>
                  <a:srgbClr val="000000"/>
                </a:solidFill>
                <a:latin typeface="Helvetica Light"/>
                <a:cs typeface="Helvetica Light"/>
              </a:rPr>
              <a:t>+</a:t>
            </a:r>
            <a:r>
              <a:rPr lang="en-GB" sz="1400" dirty="0">
                <a:solidFill>
                  <a:srgbClr val="000000"/>
                </a:solidFill>
                <a:latin typeface="Helvetica Light"/>
                <a:cs typeface="Helvetica Light"/>
              </a:rPr>
              <a:t> / W</a:t>
            </a:r>
            <a:r>
              <a:rPr lang="en-GB" sz="1400" baseline="30000" dirty="0">
                <a:solidFill>
                  <a:srgbClr val="000000"/>
                </a:solidFill>
                <a:latin typeface="Helvetica Light"/>
                <a:cs typeface="Helvetica Light"/>
              </a:rPr>
              <a:t>–</a:t>
            </a:r>
            <a:r>
              <a:rPr lang="en-GB" sz="1400" dirty="0">
                <a:solidFill>
                  <a:srgbClr val="000000"/>
                </a:solidFill>
                <a:latin typeface="Helvetica Light"/>
                <a:cs typeface="Helvetica Light"/>
              </a:rPr>
              <a:t> sensitive to low-</a:t>
            </a:r>
            <a:r>
              <a:rPr lang="en-GB" sz="1400" i="1" dirty="0">
                <a:solidFill>
                  <a:srgbClr val="000000"/>
                </a:solidFill>
                <a:latin typeface="Helvetica Light"/>
                <a:cs typeface="Helvetica Light"/>
              </a:rPr>
              <a:t>x</a:t>
            </a:r>
            <a:r>
              <a:rPr lang="en-GB" sz="1400" dirty="0">
                <a:solidFill>
                  <a:srgbClr val="000000"/>
                </a:solidFill>
                <a:latin typeface="Helvetica Light"/>
                <a:cs typeface="Helvetica Light"/>
              </a:rPr>
              <a:t> </a:t>
            </a:r>
            <a:r>
              <a:rPr lang="en-GB" sz="1400" i="1" dirty="0">
                <a:solidFill>
                  <a:srgbClr val="000000"/>
                </a:solidFill>
                <a:latin typeface="Helvetica Light"/>
                <a:cs typeface="Helvetica Light"/>
              </a:rPr>
              <a:t>u</a:t>
            </a:r>
            <a:r>
              <a:rPr lang="en-GB" sz="1400" dirty="0">
                <a:solidFill>
                  <a:srgbClr val="000000"/>
                </a:solidFill>
                <a:latin typeface="Helvetica Light"/>
                <a:cs typeface="Helvetica Light"/>
              </a:rPr>
              <a:t> &amp; </a:t>
            </a:r>
            <a:r>
              <a:rPr lang="en-GB" sz="1400" i="1" dirty="0">
                <a:solidFill>
                  <a:srgbClr val="000000"/>
                </a:solidFill>
                <a:latin typeface="Helvetica Light"/>
                <a:cs typeface="Helvetica Light"/>
              </a:rPr>
              <a:t>d</a:t>
            </a:r>
            <a:r>
              <a:rPr lang="en-GB" sz="1400" dirty="0">
                <a:solidFill>
                  <a:srgbClr val="000000"/>
                </a:solidFill>
                <a:latin typeface="Helvetica Light"/>
                <a:cs typeface="Helvetica Light"/>
              </a:rPr>
              <a:t> valence, W / Z constrains </a:t>
            </a:r>
            <a:r>
              <a:rPr lang="en-GB" sz="1400" i="1" dirty="0">
                <a:solidFill>
                  <a:srgbClr val="000000"/>
                </a:solidFill>
                <a:latin typeface="Helvetica Light"/>
                <a:cs typeface="Helvetica Light"/>
              </a:rPr>
              <a:t>s</a:t>
            </a:r>
          </a:p>
          <a:p>
            <a:pPr>
              <a:spcBef>
                <a:spcPts val="1400"/>
              </a:spcBef>
            </a:pPr>
            <a:endParaRPr lang="en-US" sz="1400" dirty="0" smtClean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53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248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3024" y="2348880"/>
            <a:ext cx="4598995" cy="293621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61500" y="2462015"/>
            <a:ext cx="4011134" cy="391209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23528" y="1700808"/>
            <a:ext cx="854910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US" sz="1400" dirty="0" smtClean="0">
                <a:latin typeface="Helvetica Light"/>
                <a:cs typeface="Helvetica Light"/>
              </a:rPr>
              <a:t>No anomaly found. SSM </a:t>
            </a:r>
            <a:r>
              <a:rPr lang="en-US" sz="1400" dirty="0">
                <a:latin typeface="Helvetica Light"/>
                <a:cs typeface="Helvetica Light"/>
              </a:rPr>
              <a:t>Z’ </a:t>
            </a:r>
            <a:r>
              <a:rPr lang="en-US" sz="1400" dirty="0" smtClean="0">
                <a:latin typeface="Helvetica Light"/>
                <a:cs typeface="Helvetica Light"/>
              </a:rPr>
              <a:t>/ W’ benchmark </a:t>
            </a:r>
            <a:r>
              <a:rPr lang="en-US" sz="1400" dirty="0">
                <a:latin typeface="Helvetica Light"/>
                <a:cs typeface="Helvetica Light"/>
              </a:rPr>
              <a:t>limits set at 3.4 </a:t>
            </a:r>
            <a:r>
              <a:rPr lang="en-US" sz="1400" dirty="0" smtClean="0">
                <a:latin typeface="Helvetica Light"/>
                <a:cs typeface="Helvetica Light"/>
              </a:rPr>
              <a:t>/ 4.4 TeV </a:t>
            </a:r>
            <a:r>
              <a:rPr lang="en-US" sz="1400" dirty="0">
                <a:latin typeface="Helvetica Light"/>
                <a:cs typeface="Helvetica Light"/>
              </a:rPr>
              <a:t>(2.9 </a:t>
            </a:r>
            <a:r>
              <a:rPr lang="en-US" sz="1400" dirty="0" smtClean="0">
                <a:latin typeface="Helvetica Light"/>
                <a:cs typeface="Helvetica Light"/>
              </a:rPr>
              <a:t>/ 3.3 TeV </a:t>
            </a:r>
            <a:r>
              <a:rPr lang="en-US" sz="1400" dirty="0">
                <a:latin typeface="Helvetica Light"/>
                <a:cs typeface="Helvetica Light"/>
              </a:rPr>
              <a:t>at 8 TeV</a:t>
            </a:r>
            <a:r>
              <a:rPr lang="en-US" sz="1400" dirty="0" smtClean="0">
                <a:latin typeface="Helvetica Light"/>
                <a:cs typeface="Helvetica Light"/>
              </a:rPr>
              <a:t>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54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26766" y="2378535"/>
            <a:ext cx="262411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ATLAS-CONF-2015-070</a:t>
            </a:r>
            <a:r>
              <a:rPr lang="fi-FI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,</a:t>
            </a:r>
            <a:r>
              <a:rPr lang="pt-BR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CMS-PAS-EXO-15-005</a:t>
            </a:r>
            <a:endParaRPr lang="fi-FI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411159" y="2382812"/>
            <a:ext cx="217880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 </a:t>
            </a:r>
            <a:r>
              <a:rPr lang="hr-HR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1606.03977, </a:t>
            </a:r>
            <a:r>
              <a:rPr lang="pt-BR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CMS-PAS-EXO-15-006</a:t>
            </a:r>
            <a:endParaRPr lang="fi-FI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864866" y="5446965"/>
            <a:ext cx="3707133" cy="7232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ts val="600"/>
              </a:spcBef>
            </a:pP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ATLAS &amp; CMS also looked into high-mass eµ (LFV) production. Main background top-antitop. </a:t>
            </a:r>
            <a:endParaRPr lang="en-US" sz="1200" dirty="0" smtClean="0">
              <a:solidFill>
                <a:schemeClr val="tx1">
                  <a:lumMod val="50000"/>
                  <a:lumOff val="50000"/>
                </a:schemeClr>
              </a:solidFill>
              <a:latin typeface="Helvetica Light"/>
              <a:cs typeface="Helvetica Light"/>
            </a:endParaRPr>
          </a:p>
          <a:p>
            <a:pPr lvl="0">
              <a:spcBef>
                <a:spcPts val="600"/>
              </a:spcBef>
            </a:pPr>
            <a:r>
              <a:rPr lang="en-US" sz="1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No </a:t>
            </a: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anomaly seen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23529" y="1340768"/>
            <a:ext cx="88204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Measured mass spectra are compared with SM prediction</a:t>
            </a:r>
            <a:endParaRPr lang="en-GB" sz="1600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23528" y="2140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Searches in leptonic final states 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Canonical searches for new physics in high-mass </a:t>
            </a:r>
            <a:r>
              <a:rPr lang="en-GB" sz="16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Drell</a:t>
            </a: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-Yan production (Z’, W’)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183817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5959" y="163945"/>
            <a:ext cx="5976664" cy="25226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5959" y="6430246"/>
            <a:ext cx="5976664" cy="18025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901" t="3314" r="5901" b="9762"/>
          <a:stretch/>
        </p:blipFill>
        <p:spPr>
          <a:xfrm>
            <a:off x="0" y="229210"/>
            <a:ext cx="9144000" cy="6368142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23528" y="5445224"/>
            <a:ext cx="2664296" cy="73752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91336" y="5373216"/>
            <a:ext cx="380460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300"/>
              </a:spcBef>
              <a:buFont typeface="Arial" charset="0"/>
              <a:buChar char="•"/>
            </a:pPr>
            <a:r>
              <a:rPr lang="en-GB" sz="1400" dirty="0" smtClean="0">
                <a:solidFill>
                  <a:prstClr val="white"/>
                </a:solidFill>
                <a:latin typeface="Helvetica Light"/>
                <a:cs typeface="Helvetica Light"/>
              </a:rPr>
              <a:t>Display of rare </a:t>
            </a:r>
            <a:r>
              <a:rPr lang="en-GB" sz="1400" i="1" dirty="0" smtClean="0">
                <a:solidFill>
                  <a:prstClr val="white"/>
                </a:solidFill>
                <a:latin typeface="Helvetica Light"/>
                <a:cs typeface="Helvetica Light"/>
              </a:rPr>
              <a:t>colossal</a:t>
            </a:r>
            <a:r>
              <a:rPr lang="en-GB" sz="1400" dirty="0" smtClean="0">
                <a:solidFill>
                  <a:prstClr val="white"/>
                </a:solidFill>
                <a:latin typeface="Helvetica Light"/>
                <a:cs typeface="Helvetica Light"/>
              </a:rPr>
              <a:t> </a:t>
            </a:r>
            <a:r>
              <a:rPr lang="en-GB" sz="1400" dirty="0" err="1">
                <a:solidFill>
                  <a:prstClr val="white"/>
                </a:solidFill>
                <a:latin typeface="Helvetica Light"/>
                <a:cs typeface="Helvetica Light"/>
              </a:rPr>
              <a:t>e</a:t>
            </a:r>
            <a:r>
              <a:rPr lang="en-GB" sz="1400" baseline="30000" dirty="0" err="1" smtClean="0">
                <a:solidFill>
                  <a:prstClr val="white"/>
                </a:solidFill>
                <a:latin typeface="Helvetica Light"/>
                <a:cs typeface="Helvetica Light"/>
              </a:rPr>
              <a:t>+</a:t>
            </a:r>
            <a:r>
              <a:rPr lang="en-GB" sz="1400" dirty="0" err="1" smtClean="0">
                <a:solidFill>
                  <a:prstClr val="white"/>
                </a:solidFill>
                <a:latin typeface="Helvetica Light"/>
                <a:cs typeface="Helvetica Light"/>
              </a:rPr>
              <a:t>e</a:t>
            </a:r>
            <a:r>
              <a:rPr lang="en-GB" sz="1400" baseline="30000" dirty="0" smtClean="0">
                <a:solidFill>
                  <a:prstClr val="white"/>
                </a:solidFill>
                <a:latin typeface="Helvetica Light"/>
                <a:cs typeface="Helvetica Light"/>
              </a:rPr>
              <a:t>–</a:t>
            </a:r>
            <a:r>
              <a:rPr lang="en-GB" sz="1400" dirty="0" smtClean="0">
                <a:solidFill>
                  <a:prstClr val="white"/>
                </a:solidFill>
                <a:latin typeface="Helvetica Light"/>
                <a:cs typeface="Helvetica Light"/>
              </a:rPr>
              <a:t> candidate event with 2.9 TeV invariant mass</a:t>
            </a:r>
          </a:p>
          <a:p>
            <a:pPr marL="285750" indent="-285750">
              <a:spcBef>
                <a:spcPts val="300"/>
              </a:spcBef>
              <a:buFont typeface="Arial" charset="0"/>
              <a:buChar char="•"/>
            </a:pPr>
            <a:r>
              <a:rPr lang="en-GB" sz="1400" dirty="0" smtClean="0">
                <a:solidFill>
                  <a:prstClr val="white"/>
                </a:solidFill>
                <a:latin typeface="Helvetica Light"/>
                <a:cs typeface="Helvetica Light"/>
              </a:rPr>
              <a:t>Each electron candidate has 1.3 TeV </a:t>
            </a:r>
            <a:r>
              <a:rPr lang="en-GB" sz="1400" i="1" dirty="0" smtClean="0">
                <a:solidFill>
                  <a:prstClr val="white"/>
                </a:solidFill>
                <a:latin typeface="Helvetica Light"/>
                <a:cs typeface="Helvetica Light"/>
              </a:rPr>
              <a:t>E</a:t>
            </a:r>
            <a:r>
              <a:rPr lang="en-GB" sz="1400" i="1" baseline="-25000" dirty="0" smtClean="0">
                <a:solidFill>
                  <a:prstClr val="white"/>
                </a:solidFill>
                <a:latin typeface="Helvetica Light"/>
                <a:cs typeface="Helvetica Light"/>
              </a:rPr>
              <a:t>T</a:t>
            </a:r>
            <a:endParaRPr lang="en-GB" sz="1400" dirty="0" smtClean="0">
              <a:solidFill>
                <a:prstClr val="white"/>
              </a:solidFill>
              <a:latin typeface="Helvetica Light"/>
              <a:cs typeface="Helvetica Light"/>
            </a:endParaRPr>
          </a:p>
          <a:p>
            <a:pPr marL="285750" indent="-285750">
              <a:spcBef>
                <a:spcPts val="300"/>
              </a:spcBef>
              <a:buFont typeface="Arial" charset="0"/>
              <a:buChar char="•"/>
            </a:pPr>
            <a:r>
              <a:rPr lang="en-GB" sz="1400" dirty="0" smtClean="0">
                <a:solidFill>
                  <a:prstClr val="white"/>
                </a:solidFill>
                <a:latin typeface="Helvetica Light"/>
                <a:cs typeface="Helvetica Light"/>
              </a:rPr>
              <a:t>Back-to-back in </a:t>
            </a:r>
            <a:r>
              <a:rPr lang="en-GB" sz="1400" dirty="0" smtClean="0">
                <a:solidFill>
                  <a:prstClr val="white"/>
                </a:solidFill>
                <a:latin typeface="Symbol" charset="2"/>
                <a:ea typeface="Symbol" charset="2"/>
                <a:cs typeface="Symbol" charset="2"/>
              </a:rPr>
              <a:t>f</a:t>
            </a:r>
          </a:p>
          <a:p>
            <a:pPr>
              <a:spcBef>
                <a:spcPts val="600"/>
              </a:spcBef>
            </a:pPr>
            <a:r>
              <a:rPr lang="en-GB" sz="1100" dirty="0" smtClean="0">
                <a:solidFill>
                  <a:prstClr val="white"/>
                </a:solidFill>
                <a:latin typeface="Helvetica Light"/>
                <a:cs typeface="Helvetica Light"/>
              </a:rPr>
              <a:t>Highest-mass Run-1 events: 1.8 TeV (</a:t>
            </a:r>
            <a:r>
              <a:rPr lang="en-GB" sz="1100" dirty="0" err="1" smtClean="0">
                <a:solidFill>
                  <a:prstClr val="white"/>
                </a:solidFill>
                <a:latin typeface="Helvetica Light"/>
                <a:cs typeface="Helvetica Light"/>
              </a:rPr>
              <a:t>ee</a:t>
            </a:r>
            <a:r>
              <a:rPr lang="en-GB" sz="1100" dirty="0" smtClean="0">
                <a:solidFill>
                  <a:prstClr val="white"/>
                </a:solidFill>
                <a:latin typeface="Helvetica Light"/>
                <a:cs typeface="Helvetica Light"/>
              </a:rPr>
              <a:t>), 1.9 TeV (µµ)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1888" t="33035" r="23225" b="8649"/>
          <a:stretch/>
        </p:blipFill>
        <p:spPr>
          <a:xfrm>
            <a:off x="6516216" y="4421648"/>
            <a:ext cx="2448272" cy="2247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38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Diboson production </a:t>
            </a:r>
            <a:r>
              <a:rPr lang="en-GB" sz="12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— example</a:t>
            </a:r>
            <a:r>
              <a:rPr lang="en-GB" sz="1200" dirty="0">
                <a:solidFill>
                  <a:srgbClr val="000000"/>
                </a:solidFill>
                <a:latin typeface="Helvetica Light"/>
                <a:cs typeface="Helvetica Light"/>
              </a:rPr>
              <a:t>: </a:t>
            </a:r>
            <a:r>
              <a:rPr lang="en-GB" sz="1200" dirty="0" err="1" smtClean="0">
                <a:solidFill>
                  <a:srgbClr val="000000"/>
                </a:solidFill>
                <a:latin typeface="Helvetica Light"/>
                <a:cs typeface="Helvetica Light"/>
              </a:rPr>
              <a:t>σ</a:t>
            </a:r>
            <a:r>
              <a:rPr lang="en-GB" sz="1200" baseline="-25000" dirty="0" err="1" smtClean="0">
                <a:solidFill>
                  <a:srgbClr val="000000"/>
                </a:solidFill>
                <a:latin typeface="Helvetica Light"/>
                <a:cs typeface="Helvetica Light"/>
              </a:rPr>
              <a:t>WW</a:t>
            </a:r>
            <a:r>
              <a:rPr lang="en-GB" sz="1200" baseline="-250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, no Higgs </a:t>
            </a:r>
            <a:r>
              <a:rPr lang="en-GB" sz="1050" dirty="0" smtClean="0">
                <a:solidFill>
                  <a:srgbClr val="000000"/>
                </a:solidFill>
                <a:latin typeface="Helvetica Light"/>
                <a:cs typeface="Helvetica Light"/>
              </a:rPr>
              <a:t>(13 TeV)</a:t>
            </a:r>
            <a:r>
              <a:rPr lang="en-GB" sz="12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 ~ 120 </a:t>
            </a:r>
            <a:r>
              <a:rPr lang="en-GB" sz="1200" dirty="0" err="1" smtClean="0">
                <a:solidFill>
                  <a:srgbClr val="000000"/>
                </a:solidFill>
                <a:latin typeface="Helvetica Light"/>
                <a:cs typeface="Helvetica Light"/>
              </a:rPr>
              <a:t>pb</a:t>
            </a:r>
            <a:endParaRPr lang="en-GB" sz="2400" dirty="0" smtClean="0">
              <a:solidFill>
                <a:srgbClr val="000000"/>
              </a:solidFill>
              <a:latin typeface="Helvetica Light"/>
              <a:cs typeface="Helvetica Light"/>
            </a:endParaRP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Highly important sector of LHC physics, intimately related to electroweak symmetry breaking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3529" y="1412776"/>
            <a:ext cx="882047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solidFill>
                  <a:srgbClr val="003BB8"/>
                </a:solidFill>
                <a:latin typeface="Arial"/>
                <a:cs typeface="Arial"/>
              </a:rPr>
              <a:t>ATLAS &amp; CMS </a:t>
            </a:r>
            <a:r>
              <a:rPr lang="en-US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performed </a:t>
            </a:r>
            <a:r>
              <a:rPr lang="is-IS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inclusive, fiducial and differential cross-section analyses at 8 TeV.                             First 13 TeV results. </a:t>
            </a:r>
            <a:r>
              <a:rPr lang="is-IS" sz="1400" dirty="0" smtClean="0">
                <a:solidFill>
                  <a:srgbClr val="D80017"/>
                </a:solidFill>
                <a:latin typeface="Helvetica Light"/>
                <a:cs typeface="Helvetica Light"/>
              </a:rPr>
              <a:t>Theoretical predictions at NNLO needed to match data.</a:t>
            </a:r>
            <a:endParaRPr lang="en-GB" sz="1400" dirty="0" smtClean="0">
              <a:solidFill>
                <a:srgbClr val="D80017"/>
              </a:solidFill>
              <a:latin typeface="Helvetica Light"/>
              <a:cs typeface="Helvetica Light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56</a:t>
            </a:fld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9705"/>
          <a:stretch/>
        </p:blipFill>
        <p:spPr>
          <a:xfrm>
            <a:off x="3535258" y="2216512"/>
            <a:ext cx="2548910" cy="31813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3682" y="4437112"/>
            <a:ext cx="3259315" cy="233957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537" y="2170771"/>
            <a:ext cx="3049568" cy="219433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29392" y="2227145"/>
            <a:ext cx="2807104" cy="316356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101882" y="2060848"/>
            <a:ext cx="131799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pp </a:t>
            </a:r>
            <a:r>
              <a:rPr lang="en-US" sz="1100" dirty="0" smtClean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1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ZZ (13 TeV)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747915" y="2060848"/>
            <a:ext cx="135646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pp </a:t>
            </a:r>
            <a:r>
              <a:rPr lang="en-US" sz="1100" smtClean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10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WZ (13 TeV)</a:t>
            </a:r>
            <a:endParaRPr lang="en-US" sz="1100" dirty="0" smtClean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495909" y="2060848"/>
            <a:ext cx="127791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pp </a:t>
            </a:r>
            <a:r>
              <a:rPr lang="en-US" sz="1100" dirty="0" smtClean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1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10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WZ (8 TeV</a:t>
            </a:r>
            <a:r>
              <a:rPr lang="en-US" sz="11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763688" y="5085184"/>
            <a:ext cx="139493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pp </a:t>
            </a:r>
            <a:r>
              <a:rPr lang="en-US" sz="1100" smtClean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10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WW (13 </a:t>
            </a:r>
            <a:r>
              <a:rPr lang="en-US" sz="11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TeV)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955070" y="4190891"/>
            <a:ext cx="15856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 smtClean="0">
                <a:latin typeface="Helvetica Light" charset="0"/>
                <a:ea typeface="Helvetica Light" charset="0"/>
                <a:cs typeface="Helvetica Light" charset="0"/>
              </a:rPr>
              <a:t>MC </a:t>
            </a:r>
            <a:r>
              <a:rPr lang="en-US" sz="1000" dirty="0" err="1" smtClean="0">
                <a:latin typeface="Helvetica Light" charset="0"/>
                <a:ea typeface="Helvetica Light" charset="0"/>
                <a:cs typeface="Helvetica Light" charset="0"/>
              </a:rPr>
              <a:t>normalised</a:t>
            </a:r>
            <a:r>
              <a:rPr lang="en-US" sz="1000" dirty="0" smtClean="0">
                <a:latin typeface="Helvetica Light" charset="0"/>
                <a:ea typeface="Helvetica Light" charset="0"/>
                <a:cs typeface="Helvetica Light" charset="0"/>
              </a:rPr>
              <a:t> to NNLO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658718" y="4190891"/>
            <a:ext cx="149271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 smtClean="0">
                <a:latin typeface="Helvetica Light" charset="0"/>
                <a:ea typeface="Helvetica Light" charset="0"/>
                <a:cs typeface="Helvetica Light" charset="0"/>
              </a:rPr>
              <a:t>MC </a:t>
            </a:r>
            <a:r>
              <a:rPr lang="en-US" sz="1000" dirty="0" err="1" smtClean="0">
                <a:latin typeface="Helvetica Light" charset="0"/>
                <a:ea typeface="Helvetica Light" charset="0"/>
                <a:cs typeface="Helvetica Light" charset="0"/>
              </a:rPr>
              <a:t>normalised</a:t>
            </a:r>
            <a:r>
              <a:rPr lang="en-US" sz="1000" dirty="0" smtClean="0">
                <a:latin typeface="Helvetica Light" charset="0"/>
                <a:ea typeface="Helvetica Light" charset="0"/>
                <a:cs typeface="Helvetica Light" charset="0"/>
              </a:rPr>
              <a:t> to NLO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707904" y="5775647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latin typeface="Helvetica Light" charset="0"/>
                <a:ea typeface="Helvetica Light" charset="0"/>
                <a:cs typeface="Helvetica Light" charset="0"/>
              </a:rPr>
              <a:t>All measurements agree with NNLO (+ NNLL soft gluon </a:t>
            </a:r>
            <a:r>
              <a:rPr lang="en-US" sz="1200" dirty="0" err="1" smtClean="0">
                <a:latin typeface="Helvetica Light" charset="0"/>
                <a:ea typeface="Helvetica Light" charset="0"/>
                <a:cs typeface="Helvetica Light" charset="0"/>
              </a:rPr>
              <a:t>resummation</a:t>
            </a:r>
            <a:r>
              <a:rPr lang="en-US" sz="1200" dirty="0" smtClean="0">
                <a:latin typeface="Helvetica Light" charset="0"/>
                <a:ea typeface="Helvetica Light" charset="0"/>
                <a:cs typeface="Helvetica Light" charset="0"/>
              </a:rPr>
              <a:t> in WW case, needed because of jet veto) predictions. WZ @ 13 TeV from CMS somewhat low.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763688" y="5311080"/>
            <a:ext cx="123303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CMS-PAS-SMP-16-006</a:t>
            </a:r>
            <a:endParaRPr lang="en-U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4925103" y="3847331"/>
            <a:ext cx="1077539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 </a:t>
            </a:r>
            <a:r>
              <a:rPr lang="is-I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1606.04017</a:t>
            </a:r>
            <a:endParaRPr lang="en-U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611560" y="2098763"/>
            <a:ext cx="1077539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 </a:t>
            </a:r>
            <a:r>
              <a:rPr lang="hr-HR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1512.05314</a:t>
            </a:r>
            <a:endParaRPr lang="en-U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2" name="Rectangle 21"/>
          <p:cNvSpPr/>
          <p:nvPr/>
        </p:nvSpPr>
        <p:spPr>
          <a:xfrm rot="16200000">
            <a:off x="8245989" y="4510701"/>
            <a:ext cx="1077539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 </a:t>
            </a:r>
            <a:r>
              <a:rPr lang="is-I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1603.02151</a:t>
            </a:r>
            <a:endParaRPr lang="en-U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151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997172" y="705166"/>
            <a:ext cx="2146828" cy="733771"/>
          </a:xfrm>
          <a:prstGeom prst="rect">
            <a:avLst/>
          </a:prstGeom>
          <a:solidFill>
            <a:schemeClr val="bg1"/>
          </a:solidFill>
          <a:effectLst>
            <a:outerShdw blurRad="50800" dist="76200" dir="16200000" rotWithShape="0">
              <a:prstClr val="black">
                <a:alpha val="4000"/>
              </a:prstClr>
            </a:outerShdw>
          </a:effectLst>
        </p:spPr>
        <p:txBody>
          <a:bodyPr wrap="square" rtlCol="0" anchor="ctr">
            <a:spAutoFit/>
          </a:bodyPr>
          <a:lstStyle/>
          <a:p>
            <a:pPr algn="ct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414"/>
          <a:stretch/>
        </p:blipFill>
        <p:spPr>
          <a:xfrm>
            <a:off x="4316818" y="2692893"/>
            <a:ext cx="3780719" cy="404847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Searches for diboson resonances </a:t>
            </a:r>
            <a:r>
              <a:rPr lang="en-GB" dirty="0" smtClean="0">
                <a:solidFill>
                  <a:srgbClr val="000000"/>
                </a:solidFill>
                <a:latin typeface="Helvetica Light"/>
                <a:cs typeface="Helvetica Light"/>
              </a:rPr>
              <a:t>(X </a:t>
            </a:r>
            <a:r>
              <a:rPr lang="en-GB" dirty="0" smtClean="0">
                <a:solidFill>
                  <a:srgbClr val="000000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dirty="0" smtClean="0">
                <a:solidFill>
                  <a:srgbClr val="000000"/>
                </a:solidFill>
                <a:latin typeface="Helvetica Light"/>
                <a:cs typeface="Helvetica Light"/>
              </a:rPr>
              <a:t> VV, VH, HH, V=W/Z)</a:t>
            </a:r>
            <a:endParaRPr lang="en-GB" sz="2400" dirty="0" smtClean="0">
              <a:solidFill>
                <a:srgbClr val="000000"/>
              </a:solidFill>
              <a:latin typeface="Helvetica Light"/>
              <a:cs typeface="Helvetica Light"/>
            </a:endParaRP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High-</a:t>
            </a:r>
            <a:r>
              <a:rPr lang="en-GB" sz="1600" i="1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p</a:t>
            </a:r>
            <a:r>
              <a:rPr lang="en-GB" sz="1600" i="1" baseline="-250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T</a:t>
            </a: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of bosons boosts hadronic decay products giving merged jets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23528" y="1988840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400" dirty="0" smtClean="0">
                <a:latin typeface="Helvetica Light"/>
                <a:cs typeface="Helvetica Light"/>
              </a:rPr>
              <a:t>Some excess of events around 2 TeV (globally 2.5σ for ATLAS) seen </a:t>
            </a:r>
            <a:r>
              <a:rPr lang="en-GB" sz="1400" dirty="0" smtClean="0">
                <a:latin typeface="Helvetica Light"/>
                <a:cs typeface="Helvetica Light"/>
              </a:rPr>
              <a:t>at </a:t>
            </a:r>
            <a:r>
              <a:rPr lang="en-GB" sz="1400" dirty="0" smtClean="0">
                <a:latin typeface="Helvetica Light"/>
                <a:cs typeface="Helvetica Light"/>
              </a:rPr>
              <a:t>8 TeV in </a:t>
            </a:r>
            <a:r>
              <a:rPr lang="en-GB" sz="1400" dirty="0" smtClean="0">
                <a:latin typeface="Helvetica Light"/>
                <a:cs typeface="Helvetica Light"/>
              </a:rPr>
              <a:t>VV in fully </a:t>
            </a:r>
            <a:r>
              <a:rPr lang="en-GB" sz="1400" dirty="0" smtClean="0">
                <a:latin typeface="Helvetica Light"/>
                <a:cs typeface="Helvetica Light"/>
              </a:rPr>
              <a:t>hadronic channel, not seen in the other decay channels (</a:t>
            </a:r>
            <a:r>
              <a:rPr lang="en-GB" sz="1400" dirty="0" err="1" smtClean="0">
                <a:latin typeface="Helvetica Light"/>
                <a:cs typeface="Helvetica Light"/>
              </a:rPr>
              <a:t>eg</a:t>
            </a:r>
            <a:r>
              <a:rPr lang="en-GB" sz="1400" dirty="0" smtClean="0">
                <a:latin typeface="Helvetica Light"/>
                <a:cs typeface="Helvetica Light"/>
              </a:rPr>
              <a:t>, l𝜈</a:t>
            </a:r>
            <a:r>
              <a:rPr lang="en-GB" sz="1400" dirty="0" err="1" smtClean="0">
                <a:latin typeface="Helvetica Light"/>
                <a:cs typeface="Helvetica Light"/>
              </a:rPr>
              <a:t>qq</a:t>
            </a:r>
            <a:r>
              <a:rPr lang="en-GB" sz="1400" dirty="0" smtClean="0">
                <a:latin typeface="Helvetica Light"/>
                <a:cs typeface="Helvetica Light"/>
              </a:rPr>
              <a:t>)</a:t>
            </a:r>
          </a:p>
        </p:txBody>
      </p:sp>
      <p:sp>
        <p:nvSpPr>
          <p:cNvPr id="7" name="Rectangle 6"/>
          <p:cNvSpPr/>
          <p:nvPr/>
        </p:nvSpPr>
        <p:spPr>
          <a:xfrm>
            <a:off x="7956377" y="4627002"/>
            <a:ext cx="117439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1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So far no excess in 13 TeV data around 2 TeV, also other diboson searches do not show anomaly</a:t>
            </a:r>
            <a:endParaRPr lang="en-GB" sz="1200" i="1" dirty="0">
              <a:solidFill>
                <a:schemeClr val="tx1">
                  <a:lumMod val="50000"/>
                  <a:lumOff val="50000"/>
                </a:schemeClr>
              </a:solidFill>
              <a:latin typeface="Helvetica Light"/>
              <a:cs typeface="Helvetica Light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57</a:t>
            </a:fld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2962" y="2780776"/>
            <a:ext cx="3913227" cy="377519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083679" y="2700695"/>
            <a:ext cx="107753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 1606.04833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44008" y="2701034"/>
            <a:ext cx="122822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CMS-PAS-EXO-15-002</a:t>
            </a:r>
            <a:endParaRPr lang="is-I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23529" y="1340768"/>
            <a:ext cx="6408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400" smtClean="0">
                <a:solidFill>
                  <a:prstClr val="black"/>
                </a:solidFill>
                <a:latin typeface="Helvetica Light"/>
                <a:cs typeface="Helvetica Light"/>
              </a:rPr>
              <a:t>Hadronic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decay modes use jet substructure analysis to reconstruct bosons. Important strong interaction backgrounds</a:t>
            </a:r>
            <a:endParaRPr lang="en-GB" sz="1400" baseline="300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pic>
        <p:nvPicPr>
          <p:cNvPr id="13" name="Picture 12" descr="fig_05a-2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7090539" y="752638"/>
            <a:ext cx="1946864" cy="2025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405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3865" y="2495865"/>
            <a:ext cx="3614780" cy="350640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29628" y="2495865"/>
            <a:ext cx="3614780" cy="35064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Diphoton resonance searches: </a:t>
            </a:r>
            <a:r>
              <a:rPr lang="en-GB" sz="2400" dirty="0" smtClean="0">
                <a:solidFill>
                  <a:srgbClr val="D70128"/>
                </a:solidFill>
                <a:latin typeface="Helvetica Light"/>
                <a:cs typeface="Helvetica Light"/>
              </a:rPr>
              <a:t>ATLAS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Dedicated </a:t>
            </a:r>
            <a:r>
              <a:rPr lang="en-GB" sz="1600" dirty="0">
                <a:solidFill>
                  <a:prstClr val="black"/>
                </a:solidFill>
                <a:latin typeface="Helvetica Light"/>
                <a:cs typeface="Helvetica Light"/>
              </a:rPr>
              <a:t>searches for a spin-0 and a spin-2 diphoton resonance.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23529" y="1340768"/>
            <a:ext cx="882047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1400" dirty="0" smtClean="0">
                <a:latin typeface="Helvetica Light"/>
                <a:cs typeface="Helvetica Light"/>
              </a:rPr>
              <a:t>Main difference is acceptance: spin-0: </a:t>
            </a:r>
            <a:r>
              <a:rPr lang="el-GR" sz="1400" dirty="0" smtClean="0">
                <a:latin typeface="Helvetica Light"/>
                <a:cs typeface="Helvetica Light"/>
              </a:rPr>
              <a:t>E</a:t>
            </a:r>
            <a:r>
              <a:rPr lang="el-GR" sz="1400" baseline="-25000" dirty="0" smtClean="0">
                <a:latin typeface="Helvetica Light"/>
                <a:cs typeface="Helvetica Light"/>
              </a:rPr>
              <a:t>T</a:t>
            </a:r>
            <a:r>
              <a:rPr lang="en-GB" sz="1400" dirty="0" smtClean="0">
                <a:latin typeface="Helvetica Light"/>
                <a:cs typeface="Helvetica Light"/>
              </a:rPr>
              <a:t>(</a:t>
            </a:r>
            <a:r>
              <a:rPr lang="el-GR" sz="1400" dirty="0" smtClean="0">
                <a:latin typeface="Helvetica Light"/>
                <a:cs typeface="Helvetica Light"/>
              </a:rPr>
              <a:t>γ</a:t>
            </a:r>
            <a:r>
              <a:rPr lang="en-GB" sz="1400" baseline="-25000" dirty="0" smtClean="0">
                <a:latin typeface="Helvetica Light"/>
                <a:cs typeface="Helvetica Light"/>
              </a:rPr>
              <a:t>1</a:t>
            </a:r>
            <a:r>
              <a:rPr lang="en-GB" sz="1400" dirty="0" smtClean="0">
                <a:latin typeface="Helvetica Light"/>
                <a:cs typeface="Helvetica Light"/>
              </a:rPr>
              <a:t>)</a:t>
            </a:r>
            <a:r>
              <a:rPr lang="el-GR" sz="1400" dirty="0" smtClean="0">
                <a:latin typeface="Helvetica Light"/>
                <a:cs typeface="Helvetica Light"/>
              </a:rPr>
              <a:t> &gt;</a:t>
            </a:r>
            <a:r>
              <a:rPr lang="en-GB" sz="1400" dirty="0" smtClean="0">
                <a:latin typeface="Helvetica Light"/>
                <a:cs typeface="Helvetica Light"/>
              </a:rPr>
              <a:t> </a:t>
            </a:r>
            <a:r>
              <a:rPr lang="el-GR" sz="1400" dirty="0" smtClean="0">
                <a:latin typeface="Helvetica Light"/>
                <a:cs typeface="Helvetica Light"/>
              </a:rPr>
              <a:t>0.4</a:t>
            </a:r>
            <a:r>
              <a:rPr lang="en-GB" sz="1400" dirty="0" smtClean="0">
                <a:latin typeface="Helvetica Light"/>
                <a:cs typeface="Helvetica Light"/>
              </a:rPr>
              <a:t>⋅</a:t>
            </a:r>
            <a:r>
              <a:rPr lang="el-GR" sz="1400" dirty="0" err="1" smtClean="0">
                <a:latin typeface="Helvetica Light"/>
                <a:cs typeface="Helvetica Light"/>
              </a:rPr>
              <a:t>m</a:t>
            </a:r>
            <a:r>
              <a:rPr lang="el-GR" sz="1400" baseline="-25000" dirty="0" err="1" smtClean="0">
                <a:latin typeface="Helvetica Light"/>
                <a:cs typeface="Helvetica Light"/>
              </a:rPr>
              <a:t>γγ</a:t>
            </a:r>
            <a:r>
              <a:rPr lang="el-GR" sz="1400" dirty="0" smtClean="0">
                <a:latin typeface="Helvetica Light"/>
                <a:cs typeface="Helvetica Light"/>
              </a:rPr>
              <a:t>,</a:t>
            </a:r>
            <a:r>
              <a:rPr lang="en-GB" sz="1400" dirty="0" smtClean="0">
                <a:latin typeface="Helvetica Light"/>
                <a:cs typeface="Helvetica Light"/>
              </a:rPr>
              <a:t> </a:t>
            </a:r>
            <a:r>
              <a:rPr lang="el-GR" sz="1400" dirty="0">
                <a:latin typeface="Helvetica Light"/>
                <a:cs typeface="Helvetica Light"/>
              </a:rPr>
              <a:t>E</a:t>
            </a:r>
            <a:r>
              <a:rPr lang="el-GR" sz="1400" baseline="-25000" dirty="0">
                <a:latin typeface="Helvetica Light"/>
                <a:cs typeface="Helvetica Light"/>
              </a:rPr>
              <a:t>T</a:t>
            </a:r>
            <a:r>
              <a:rPr lang="en-GB" sz="1400" dirty="0">
                <a:latin typeface="Helvetica Light"/>
                <a:cs typeface="Helvetica Light"/>
              </a:rPr>
              <a:t>(</a:t>
            </a:r>
            <a:r>
              <a:rPr lang="el-GR" sz="1400" dirty="0" smtClean="0">
                <a:latin typeface="Helvetica Light"/>
                <a:cs typeface="Helvetica Light"/>
              </a:rPr>
              <a:t>γ</a:t>
            </a:r>
            <a:r>
              <a:rPr lang="en-GB" sz="1400" baseline="-25000" dirty="0" smtClean="0">
                <a:latin typeface="Helvetica Light"/>
                <a:cs typeface="Helvetica Light"/>
              </a:rPr>
              <a:t>2</a:t>
            </a:r>
            <a:r>
              <a:rPr lang="en-GB" sz="1400" dirty="0" smtClean="0">
                <a:latin typeface="Helvetica Light"/>
                <a:cs typeface="Helvetica Light"/>
              </a:rPr>
              <a:t>)</a:t>
            </a:r>
            <a:r>
              <a:rPr lang="el-GR" sz="1400" dirty="0" smtClean="0">
                <a:latin typeface="Helvetica Light"/>
                <a:cs typeface="Helvetica Light"/>
              </a:rPr>
              <a:t> &gt;</a:t>
            </a:r>
            <a:r>
              <a:rPr lang="en-GB" sz="1400" dirty="0" smtClean="0">
                <a:latin typeface="Helvetica Light"/>
                <a:cs typeface="Helvetica Light"/>
              </a:rPr>
              <a:t> </a:t>
            </a:r>
            <a:r>
              <a:rPr lang="el-GR" sz="1400" dirty="0" smtClean="0">
                <a:latin typeface="Helvetica Light"/>
                <a:cs typeface="Helvetica Light"/>
              </a:rPr>
              <a:t>0.</a:t>
            </a:r>
            <a:r>
              <a:rPr lang="en-GB" sz="1400" dirty="0" smtClean="0">
                <a:latin typeface="Helvetica Light"/>
                <a:cs typeface="Helvetica Light"/>
              </a:rPr>
              <a:t>3⋅</a:t>
            </a:r>
            <a:r>
              <a:rPr lang="el-GR" sz="1400" dirty="0" err="1" smtClean="0">
                <a:latin typeface="Helvetica Light"/>
                <a:cs typeface="Helvetica Light"/>
              </a:rPr>
              <a:t>m</a:t>
            </a:r>
            <a:r>
              <a:rPr lang="el-GR" sz="1400" baseline="-25000" dirty="0" err="1" smtClean="0">
                <a:latin typeface="Helvetica Light"/>
                <a:cs typeface="Helvetica Light"/>
              </a:rPr>
              <a:t>γγ</a:t>
            </a:r>
            <a:r>
              <a:rPr lang="en-GB" sz="1400" dirty="0" smtClean="0">
                <a:latin typeface="Helvetica Light"/>
                <a:cs typeface="Helvetica Light"/>
              </a:rPr>
              <a:t>, spin-2: </a:t>
            </a:r>
            <a:r>
              <a:rPr lang="el-GR" sz="1400" dirty="0">
                <a:latin typeface="Helvetica Light"/>
                <a:cs typeface="Helvetica Light"/>
              </a:rPr>
              <a:t>E</a:t>
            </a:r>
            <a:r>
              <a:rPr lang="el-GR" sz="1400" baseline="-25000" dirty="0">
                <a:latin typeface="Helvetica Light"/>
                <a:cs typeface="Helvetica Light"/>
              </a:rPr>
              <a:t>T</a:t>
            </a:r>
            <a:r>
              <a:rPr lang="en-GB" sz="1400" dirty="0">
                <a:latin typeface="Helvetica Light"/>
                <a:cs typeface="Helvetica Light"/>
              </a:rPr>
              <a:t>(</a:t>
            </a:r>
            <a:r>
              <a:rPr lang="el-GR" sz="1400" dirty="0">
                <a:latin typeface="Helvetica Light"/>
                <a:cs typeface="Helvetica Light"/>
              </a:rPr>
              <a:t>γ</a:t>
            </a:r>
            <a:r>
              <a:rPr lang="en-GB" sz="1400" baseline="-25000" dirty="0" smtClean="0">
                <a:latin typeface="Helvetica Light"/>
                <a:cs typeface="Helvetica Light"/>
              </a:rPr>
              <a:t>1/2</a:t>
            </a:r>
            <a:r>
              <a:rPr lang="en-GB" sz="1400" dirty="0" smtClean="0">
                <a:latin typeface="Helvetica Light"/>
                <a:cs typeface="Helvetica Light"/>
              </a:rPr>
              <a:t>)</a:t>
            </a:r>
            <a:r>
              <a:rPr lang="el-GR" sz="1400" dirty="0" smtClean="0">
                <a:latin typeface="Helvetica Light"/>
                <a:cs typeface="Helvetica Light"/>
              </a:rPr>
              <a:t> &gt;</a:t>
            </a:r>
            <a:r>
              <a:rPr lang="en-GB" sz="1400" dirty="0" smtClean="0">
                <a:latin typeface="Helvetica Light"/>
                <a:cs typeface="Helvetica Light"/>
              </a:rPr>
              <a:t> 55 GeV</a:t>
            </a:r>
          </a:p>
          <a:p>
            <a:pPr>
              <a:spcBef>
                <a:spcPts val="600"/>
              </a:spcBef>
            </a:pPr>
            <a:r>
              <a:rPr lang="en-GB" sz="1400" dirty="0" smtClean="0">
                <a:latin typeface="Helvetica Light"/>
                <a:cs typeface="Helvetica Light"/>
              </a:rPr>
              <a:t>Photons are tightly identified and isolated. Typical purity ~94%</a:t>
            </a:r>
          </a:p>
          <a:p>
            <a:pPr>
              <a:spcBef>
                <a:spcPts val="600"/>
              </a:spcBef>
            </a:pPr>
            <a:r>
              <a:rPr lang="en-GB" sz="1400" dirty="0" smtClean="0">
                <a:latin typeface="Helvetica Light"/>
                <a:cs typeface="Helvetica Light"/>
              </a:rPr>
              <a:t>Background modelling empirical in spin-0, and (mainly) theoretical in spin-2 case </a:t>
            </a:r>
            <a:r>
              <a:rPr lang="en-GB" sz="1100" dirty="0" smtClean="0">
                <a:latin typeface="Helvetica Light"/>
                <a:cs typeface="Helvetica Light"/>
              </a:rPr>
              <a:t>(for high-mass search)</a:t>
            </a:r>
            <a:r>
              <a:rPr lang="en-GB" sz="1400" dirty="0" smtClean="0">
                <a:latin typeface="Helvetica Light"/>
                <a:cs typeface="Helvetica Light"/>
              </a:rPr>
              <a:t>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872979" y="5431533"/>
            <a:ext cx="216024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1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2878 events (</a:t>
            </a:r>
            <a:r>
              <a:rPr lang="en-US" sz="1100" dirty="0" err="1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m</a:t>
            </a:r>
            <a:r>
              <a:rPr lang="en-US" sz="900" baseline="-25000" dirty="0" err="1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γγ</a:t>
            </a:r>
            <a:r>
              <a:rPr lang="en-US" sz="9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1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&gt; 200 GeV</a:t>
            </a:r>
            <a:r>
              <a:rPr lang="en-US" sz="11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)</a:t>
            </a:r>
            <a:endParaRPr lang="en-US" sz="1100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833419" y="5431533"/>
            <a:ext cx="216024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1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5066 events </a:t>
            </a:r>
            <a:r>
              <a:rPr lang="en-US" sz="11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(</a:t>
            </a:r>
            <a:r>
              <a:rPr lang="en-US" sz="1100" dirty="0" err="1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m</a:t>
            </a:r>
            <a:r>
              <a:rPr lang="en-US" sz="900" baseline="-25000" dirty="0" err="1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γγ</a:t>
            </a:r>
            <a:r>
              <a:rPr lang="en-US" sz="9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1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&gt; 200 GeV</a:t>
            </a:r>
            <a:r>
              <a:rPr lang="en-US" sz="11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)</a:t>
            </a:r>
            <a:endParaRPr lang="en-US" sz="1100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283137" y="2423857"/>
            <a:ext cx="1143262" cy="26161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en-US" sz="105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S</a:t>
            </a:r>
            <a:r>
              <a:rPr lang="en-US" sz="105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pin-0 analysis</a:t>
            </a:r>
            <a:endParaRPr lang="en-US" sz="1050" dirty="0" smtClean="0">
              <a:solidFill>
                <a:prstClr val="white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236296" y="2420888"/>
            <a:ext cx="1099981" cy="25391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en-US" sz="105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Spin-2 analysis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58</a:t>
            </a:fld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381623" y="6130751"/>
            <a:ext cx="4227811" cy="5386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</a:pP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Lowest p-value at ~750 GeV, </a:t>
            </a:r>
            <a:r>
              <a:rPr lang="en-GB" sz="1200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Γ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~ 45 GeV (6%)</a:t>
            </a:r>
          </a:p>
          <a:p>
            <a:pPr algn="ctr">
              <a:spcBef>
                <a:spcPts val="600"/>
              </a:spcBef>
            </a:pP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Local / </a:t>
            </a:r>
            <a:r>
              <a:rPr lang="en-GB" sz="1200" b="1" dirty="0" smtClean="0">
                <a:solidFill>
                  <a:srgbClr val="003BB8"/>
                </a:solidFill>
                <a:latin typeface="Helvetica Light"/>
                <a:cs typeface="Helvetica Light"/>
              </a:rPr>
              <a:t>global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</a:t>
            </a:r>
            <a:r>
              <a:rPr lang="en-GB" sz="1200" b="1" dirty="0" smtClean="0">
                <a:solidFill>
                  <a:srgbClr val="003BB8"/>
                </a:solidFill>
                <a:latin typeface="Helvetica Light"/>
                <a:cs typeface="Helvetica Light"/>
              </a:rPr>
              <a:t>Z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= 3.9 / </a:t>
            </a:r>
            <a:r>
              <a:rPr lang="en-GB" sz="1200" b="1" dirty="0" smtClean="0">
                <a:solidFill>
                  <a:srgbClr val="003BB8"/>
                </a:solidFill>
                <a:latin typeface="Helvetica Light"/>
                <a:cs typeface="Helvetica Light"/>
              </a:rPr>
              <a:t>2.1σ</a:t>
            </a:r>
            <a:endParaRPr lang="en-GB" sz="1200" b="1" dirty="0">
              <a:solidFill>
                <a:srgbClr val="003BB8"/>
              </a:solidFill>
              <a:latin typeface="Helvetica Light"/>
              <a:cs typeface="Helvetica Light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4592661" y="6130751"/>
            <a:ext cx="4227811" cy="5386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</a:pP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Lowest p-value at ~750 GeV, </a:t>
            </a:r>
            <a:r>
              <a:rPr lang="en-GB" sz="1200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Γ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~ 7% of mass</a:t>
            </a:r>
          </a:p>
          <a:p>
            <a:pPr algn="ctr">
              <a:spcBef>
                <a:spcPts val="600"/>
              </a:spcBef>
            </a:pP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Local / </a:t>
            </a:r>
            <a:r>
              <a:rPr lang="en-GB" sz="1200" b="1" dirty="0" smtClean="0">
                <a:solidFill>
                  <a:srgbClr val="003BB8"/>
                </a:solidFill>
                <a:latin typeface="Helvetica Light"/>
                <a:cs typeface="Helvetica Light"/>
              </a:rPr>
              <a:t>global Z 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= 3.8 / </a:t>
            </a:r>
            <a:r>
              <a:rPr lang="en-GB" sz="1200" b="1" dirty="0" smtClean="0">
                <a:solidFill>
                  <a:srgbClr val="003BB8"/>
                </a:solidFill>
                <a:latin typeface="Helvetica Light"/>
                <a:cs typeface="Helvetica Light"/>
              </a:rPr>
              <a:t>2.1σ</a:t>
            </a:r>
            <a:endParaRPr lang="en-GB" sz="1200" b="1" dirty="0">
              <a:solidFill>
                <a:srgbClr val="003BB8"/>
              </a:solidFill>
              <a:latin typeface="Helvetica Light"/>
              <a:cs typeface="Helvetica Light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007815" y="893857"/>
            <a:ext cx="107753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 </a:t>
            </a:r>
            <a:r>
              <a:rPr lang="hr-HR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1606.03833</a:t>
            </a:r>
            <a:endParaRPr lang="is-I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566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Diphoton resonance searches: </a:t>
            </a:r>
            <a:r>
              <a:rPr lang="en-GB" sz="2400" dirty="0" smtClean="0">
                <a:solidFill>
                  <a:srgbClr val="D70128"/>
                </a:solidFill>
                <a:latin typeface="Helvetica Light"/>
                <a:cs typeface="Helvetica Light"/>
              </a:rPr>
              <a:t>CMS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Agnostic search </a:t>
            </a:r>
            <a:r>
              <a:rPr lang="en-GB" sz="1600" dirty="0">
                <a:solidFill>
                  <a:prstClr val="black"/>
                </a:solidFill>
                <a:latin typeface="Helvetica Light"/>
                <a:cs typeface="Helvetica Light"/>
              </a:rPr>
              <a:t>for spin 0 and 2 </a:t>
            </a: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bosons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23529" y="1340768"/>
            <a:ext cx="3528391" cy="3585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New 13 TeV analysis with improved ECAL calibration </a:t>
            </a:r>
            <a:r>
              <a:rPr lang="en-GB" sz="1200" dirty="0" smtClean="0">
                <a:solidFill>
                  <a:prstClr val="black"/>
                </a:solidFill>
                <a:latin typeface="Helvetica Light"/>
                <a:cs typeface="Helvetica Light"/>
              </a:rPr>
              <a:t>(~30% improved resolution above </a:t>
            </a:r>
            <a:r>
              <a:rPr lang="en-GB" sz="12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m</a:t>
            </a:r>
            <a:r>
              <a:rPr lang="en-GB" sz="1200" baseline="-250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γγ</a:t>
            </a:r>
            <a:r>
              <a:rPr lang="en-GB" sz="12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~ 500 GeV)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, and including 0.6 fb</a:t>
            </a:r>
            <a:r>
              <a:rPr lang="en-GB" sz="1400" baseline="30000" dirty="0" smtClean="0">
                <a:solidFill>
                  <a:prstClr val="black"/>
                </a:solidFill>
                <a:latin typeface="Helvetica Light"/>
                <a:cs typeface="Helvetica Light"/>
              </a:rPr>
              <a:t>–1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of B-field off data</a:t>
            </a:r>
          </a:p>
          <a:p>
            <a:pPr marL="285750" indent="-285750">
              <a:spcBef>
                <a:spcPts val="1800"/>
              </a:spcBef>
              <a:buFont typeface="Arial" charset="0"/>
              <a:buChar char="•"/>
            </a:pP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Acceptance: E</a:t>
            </a:r>
            <a:r>
              <a:rPr lang="en-GB" sz="1400" baseline="-250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T</a:t>
            </a: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(γ</a:t>
            </a:r>
            <a:r>
              <a:rPr lang="en-GB" sz="1400" baseline="-250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1/2</a:t>
            </a: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) &gt; 75 GeV, at least one </a:t>
            </a:r>
            <a:r>
              <a:rPr lang="en-GB" sz="1400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γ</a:t>
            </a: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with |𝜂| &lt; 1.44 (barrel), split EB-EB, EB-EE</a:t>
            </a:r>
          </a:p>
          <a:p>
            <a:pPr marL="285750" indent="-285750">
              <a:spcBef>
                <a:spcPts val="1200"/>
              </a:spcBef>
              <a:buFont typeface="Arial" charset="0"/>
              <a:buChar char="•"/>
            </a:pP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Dedicated calibration of B-field-off data, slightly lower </a:t>
            </a:r>
            <a:r>
              <a:rPr lang="en-GB" sz="1400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γ</a:t>
            </a: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-ID efficiency, better resolution, harder PV finding</a:t>
            </a:r>
          </a:p>
          <a:p>
            <a:pPr marL="285750" indent="-285750">
              <a:spcBef>
                <a:spcPts val="1200"/>
              </a:spcBef>
              <a:buFont typeface="Arial" charset="0"/>
              <a:buChar char="•"/>
            </a:pP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Empirical background modelling</a:t>
            </a:r>
          </a:p>
          <a:p>
            <a:pPr marL="285750" indent="-285750">
              <a:spcBef>
                <a:spcPts val="1200"/>
              </a:spcBef>
              <a:buFont typeface="Arial" charset="0"/>
              <a:buChar char="•"/>
            </a:pP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Combination of 13 &amp; 8 TeV data   </a:t>
            </a:r>
            <a:r>
              <a:rPr lang="en-GB" sz="11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(model-dependent, good compatibility)</a:t>
            </a:r>
            <a:endParaRPr lang="en-GB" sz="1400" dirty="0" smtClean="0">
              <a:solidFill>
                <a:srgbClr val="003BB8"/>
              </a:solidFill>
              <a:latin typeface="Helvetica Light"/>
              <a:cs typeface="Helvetica Ligh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0297" y="5233096"/>
            <a:ext cx="469331" cy="434821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58209" y="4941168"/>
            <a:ext cx="3305679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</a:pP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Lowest p-value at ~750 GeV                                (760 for 13 TeV data only), narrow width</a:t>
            </a:r>
          </a:p>
          <a:p>
            <a:pPr algn="ctr">
              <a:spcBef>
                <a:spcPts val="1200"/>
              </a:spcBef>
            </a:pP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Local / </a:t>
            </a:r>
            <a:r>
              <a:rPr lang="en-GB" sz="1200" b="1" dirty="0" smtClean="0">
                <a:solidFill>
                  <a:srgbClr val="003BB8"/>
                </a:solidFill>
                <a:latin typeface="Helvetica Light"/>
                <a:cs typeface="Helvetica Light"/>
              </a:rPr>
              <a:t>global Z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= </a:t>
            </a:r>
            <a:r>
              <a:rPr lang="en-GB" sz="1200" dirty="0">
                <a:solidFill>
                  <a:srgbClr val="003BB8"/>
                </a:solidFill>
                <a:latin typeface="Helvetica Light"/>
                <a:cs typeface="Helvetica Light"/>
              </a:rPr>
              <a:t>3.4σ 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/ </a:t>
            </a:r>
            <a:r>
              <a:rPr lang="en-GB" sz="1200" b="1" dirty="0" smtClean="0">
                <a:solidFill>
                  <a:srgbClr val="003BB8"/>
                </a:solidFill>
                <a:latin typeface="Helvetica Light"/>
                <a:cs typeface="Helvetica Light"/>
              </a:rPr>
              <a:t>1.6σ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                                  (</a:t>
            </a:r>
            <a:r>
              <a:rPr lang="en-GB" sz="1200" dirty="0">
                <a:solidFill>
                  <a:srgbClr val="003BB8"/>
                </a:solidFill>
                <a:latin typeface="Helvetica Light"/>
                <a:cs typeface="Helvetica Light"/>
              </a:rPr>
              <a:t>2.9σ 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/ </a:t>
            </a:r>
            <a:r>
              <a:rPr lang="en-GB" sz="1200" b="1" dirty="0" smtClean="0">
                <a:solidFill>
                  <a:srgbClr val="003BB8"/>
                </a:solidFill>
                <a:latin typeface="Helvetica Light"/>
                <a:cs typeface="Helvetica Light"/>
              </a:rPr>
              <a:t>&lt; 1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for 13 TeV data only)</a:t>
            </a:r>
            <a:endParaRPr lang="en-GB" sz="1200" dirty="0">
              <a:solidFill>
                <a:srgbClr val="003BB8"/>
              </a:solidFill>
              <a:latin typeface="Helvetica Light"/>
              <a:cs typeface="Helvetica Ligh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60148" y="1269326"/>
            <a:ext cx="2539473" cy="2660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41937" y="1269326"/>
            <a:ext cx="2539473" cy="2660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60148" y="4008960"/>
            <a:ext cx="2539473" cy="26604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41938" y="4008960"/>
            <a:ext cx="2539473" cy="26604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8007815" y="893857"/>
            <a:ext cx="98296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CMS </a:t>
            </a:r>
            <a:r>
              <a:rPr lang="is-I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1606.04093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23528" y="614614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No compelling evidence for signal. More data needed.</a:t>
            </a:r>
            <a:endParaRPr lang="en-US" sz="1200" i="1" dirty="0" smtClean="0">
              <a:solidFill>
                <a:srgbClr val="D80017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574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Top-antitop production at 13 TeV</a:t>
            </a:r>
          </a:p>
          <a:p>
            <a:pPr>
              <a:spcBef>
                <a:spcPts val="600"/>
              </a:spcBef>
            </a:pPr>
            <a:r>
              <a:rPr lang="en-GB" sz="1600" dirty="0">
                <a:solidFill>
                  <a:srgbClr val="000000"/>
                </a:solidFill>
                <a:latin typeface="Helvetica Light"/>
                <a:cs typeface="Helvetica Light"/>
              </a:rPr>
              <a:t>Extraction of top-pair cross section </a:t>
            </a:r>
            <a:r>
              <a:rPr lang="en-GB" sz="1400" dirty="0">
                <a:solidFill>
                  <a:srgbClr val="000000"/>
                </a:solidFill>
                <a:latin typeface="Helvetica Light"/>
                <a:cs typeface="Helvetica Light"/>
              </a:rPr>
              <a:t>(expect: 13 TeV / 8 TeV ~ 3.3)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9" y="1412776"/>
            <a:ext cx="88204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solidFill>
                  <a:srgbClr val="003BB8"/>
                </a:solidFill>
                <a:latin typeface="Arial"/>
                <a:cs typeface="Arial"/>
              </a:rPr>
              <a:t>ATLAS &amp; CMS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studied top production in many ways at 13 TeV </a:t>
            </a:r>
            <a:r>
              <a:rPr lang="en-GB" sz="1400" dirty="0" smtClean="0">
                <a:solidFill>
                  <a:prstClr val="black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very prompt analyses turn around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228" t="9233" r="18988" b="32192"/>
          <a:stretch/>
        </p:blipFill>
        <p:spPr>
          <a:xfrm>
            <a:off x="1763688" y="1981290"/>
            <a:ext cx="5472608" cy="36079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23528" y="5709736"/>
            <a:ext cx="7416824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Robust eµ final state gives most precise inclusive results at all CM energies</a:t>
            </a:r>
          </a:p>
          <a:p>
            <a:pPr>
              <a:spcBef>
                <a:spcPts val="600"/>
              </a:spcBef>
            </a:pPr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Also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differential cross-section measurements at 13 TeV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: reasonable modelling, though some deviations at large jet multiplicity. </a:t>
            </a: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Known problems from Run-1 not fully solved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60</a:t>
            </a:fld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7236296" y="2708920"/>
            <a:ext cx="0" cy="576064"/>
          </a:xfrm>
          <a:prstGeom prst="straightConnector1">
            <a:avLst/>
          </a:prstGeom>
          <a:ln w="3175">
            <a:solidFill>
              <a:schemeClr val="tx1">
                <a:lumMod val="65000"/>
                <a:lumOff val="35000"/>
              </a:schemeClr>
            </a:solidFill>
            <a:headEnd type="triangle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7242087" y="2771457"/>
            <a:ext cx="158417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Agreement with expected factor of 3.3</a:t>
            </a:r>
          </a:p>
        </p:txBody>
      </p:sp>
    </p:spTree>
    <p:extLst>
      <p:ext uri="{BB962C8B-B14F-4D97-AF65-F5344CB8AC3E}">
        <p14:creationId xmlns:p14="http://schemas.microsoft.com/office/powerpoint/2010/main" val="959356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Top-antitop production and a vector boson at 13 TeV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First results on important </a:t>
            </a:r>
            <a:r>
              <a:rPr lang="en-GB" sz="16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ttV</a:t>
            </a: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process, in it’s own right, and as background to ttH and searches 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3529" y="1412776"/>
            <a:ext cx="41044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solidFill>
                  <a:srgbClr val="003BB8"/>
                </a:solidFill>
                <a:latin typeface="Arial"/>
                <a:cs typeface="Arial"/>
              </a:rPr>
              <a:t>ATLAS &amp; CMS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have preliminary 13 TeV results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27995" y="1556792"/>
            <a:ext cx="1628181" cy="158417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47503" y="1556792"/>
            <a:ext cx="1708873" cy="151216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028384" y="1772816"/>
            <a:ext cx="117329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Different production processes and thus 13/8 TeV cross-section ratios for </a:t>
            </a:r>
            <a:r>
              <a:rPr lang="en-US" sz="10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ttZ</a:t>
            </a:r>
            <a:r>
              <a:rPr lang="en-US" sz="1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&amp; </a:t>
            </a:r>
            <a:r>
              <a:rPr lang="en-US" sz="10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ttW</a:t>
            </a:r>
            <a:r>
              <a:rPr lang="en-US" sz="1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: 3.6 &amp; 2.4</a:t>
            </a:r>
          </a:p>
        </p:txBody>
      </p:sp>
      <p:sp>
        <p:nvSpPr>
          <p:cNvPr id="8" name="Rectangle 7"/>
          <p:cNvSpPr/>
          <p:nvPr/>
        </p:nvSpPr>
        <p:spPr>
          <a:xfrm>
            <a:off x="323528" y="1809834"/>
            <a:ext cx="3744416" cy="13311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500"/>
              </a:spcBef>
            </a:pP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Analyses combine several multilepton final states, difficult mis-ID background</a:t>
            </a:r>
          </a:p>
          <a:p>
            <a:pPr>
              <a:spcBef>
                <a:spcPts val="1500"/>
              </a:spcBef>
            </a:pP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At 8 TeV, both processes observed, and found to agree with SM prediction                </a:t>
            </a:r>
            <a:r>
              <a:rPr lang="en-GB" sz="1200" dirty="0" smtClean="0">
                <a:solidFill>
                  <a:prstClr val="black"/>
                </a:solidFill>
                <a:latin typeface="Helvetica Light"/>
                <a:cs typeface="Helvetica Light"/>
              </a:rPr>
              <a:t>(</a:t>
            </a:r>
            <a:r>
              <a:rPr lang="en-GB" sz="12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ttW</a:t>
            </a:r>
            <a:r>
              <a:rPr lang="en-GB" sz="12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~1σ up in both ATLAS &amp; CMS)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63888" y="3780399"/>
            <a:ext cx="2898752" cy="2816953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516216" y="4062551"/>
            <a:ext cx="244329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ATLAS: </a:t>
            </a:r>
          </a:p>
          <a:p>
            <a:r>
              <a:rPr lang="nb-NO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 </a:t>
            </a:r>
            <a:r>
              <a:rPr lang="nb-NO" sz="1400" dirty="0" err="1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ttW</a:t>
            </a:r>
            <a:r>
              <a:rPr lang="nb-NO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: 	1.38 ± 0.70 ± 0.33 </a:t>
            </a:r>
            <a:r>
              <a:rPr lang="nb-NO" sz="1400" dirty="0" err="1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pb</a:t>
            </a:r>
            <a:r>
              <a:rPr lang="nb-NO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endParaRPr lang="nb-NO" sz="1400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 </a:t>
            </a:r>
            <a:r>
              <a:rPr lang="en-US" sz="1400" dirty="0" err="1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ttZ</a:t>
            </a: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:	</a:t>
            </a:r>
            <a:r>
              <a:rPr lang="nb-NO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0.92 </a:t>
            </a:r>
            <a:r>
              <a:rPr lang="nb-NO" sz="14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± </a:t>
            </a:r>
            <a:r>
              <a:rPr lang="nb-NO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0.30 </a:t>
            </a:r>
            <a:r>
              <a:rPr lang="nb-NO" sz="14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± </a:t>
            </a:r>
            <a:r>
              <a:rPr lang="nb-NO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0.11 </a:t>
            </a:r>
            <a:r>
              <a:rPr lang="nb-NO" sz="1400" dirty="0" err="1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pb</a:t>
            </a:r>
            <a:r>
              <a:rPr lang="nb-NO" sz="14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</a:p>
          <a:p>
            <a:endParaRPr lang="en-US" sz="1400" dirty="0" smtClean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r>
              <a:rPr lang="en-US" sz="140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CMS:</a:t>
            </a:r>
          </a:p>
          <a:p>
            <a:r>
              <a:rPr lang="en-US" sz="1400" dirty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   </a:t>
            </a:r>
            <a:r>
              <a:rPr lang="en-US" sz="1400" dirty="0" err="1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ttZ</a:t>
            </a:r>
            <a:r>
              <a:rPr lang="en-US" sz="1400" dirty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:	</a:t>
            </a:r>
            <a:r>
              <a:rPr lang="nb-NO" sz="140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1.07                   </a:t>
            </a:r>
            <a:r>
              <a:rPr lang="nb-NO" sz="1400" dirty="0" err="1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pb</a:t>
            </a:r>
            <a:r>
              <a:rPr lang="nb-NO" sz="1400" dirty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endParaRPr lang="nb-NO" sz="1400" dirty="0" smtClean="0">
              <a:solidFill>
                <a:srgbClr val="D70128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endParaRPr lang="nb-NO" sz="1400" dirty="0">
              <a:solidFill>
                <a:prstClr val="black">
                  <a:lumMod val="65000"/>
                  <a:lumOff val="35000"/>
                </a:prstClr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r>
              <a:rPr lang="en-US" sz="1400" dirty="0" smtClean="0">
                <a:solidFill>
                  <a:prstClr val="black">
                    <a:lumMod val="65000"/>
                    <a:lumOff val="3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SM (NLO): </a:t>
            </a:r>
            <a:endParaRPr lang="en-US" sz="1400" dirty="0">
              <a:solidFill>
                <a:prstClr val="black">
                  <a:lumMod val="65000"/>
                  <a:lumOff val="35000"/>
                </a:prstClr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r>
              <a:rPr lang="nb-NO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 </a:t>
            </a:r>
            <a:r>
              <a:rPr lang="nb-NO" sz="14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ttW</a:t>
            </a:r>
            <a:r>
              <a:rPr lang="nb-NO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: 	</a:t>
            </a:r>
            <a:r>
              <a:rPr lang="nb-NO" sz="1400" dirty="0" smtClean="0">
                <a:solidFill>
                  <a:prstClr val="black">
                    <a:lumMod val="65000"/>
                    <a:lumOff val="3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0.57 ± 0.06 </a:t>
            </a:r>
            <a:r>
              <a:rPr lang="nb-NO" sz="14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pb</a:t>
            </a:r>
            <a:r>
              <a:rPr lang="nb-NO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</a:p>
          <a:p>
            <a:r>
              <a:rPr lang="en-US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 </a:t>
            </a:r>
            <a:r>
              <a:rPr lang="en-US" sz="14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ttZ</a:t>
            </a:r>
            <a:r>
              <a:rPr lang="en-US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:	</a:t>
            </a:r>
            <a:r>
              <a:rPr lang="nb-NO" sz="1400" dirty="0" smtClean="0">
                <a:solidFill>
                  <a:prstClr val="black">
                    <a:lumMod val="65000"/>
                    <a:lumOff val="3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0.76 ± 0.08 </a:t>
            </a:r>
            <a:r>
              <a:rPr lang="nb-NO" sz="14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pb</a:t>
            </a:r>
            <a:r>
              <a:rPr lang="nb-NO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367339" y="5073609"/>
            <a:ext cx="55175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+0.35</a:t>
            </a:r>
          </a:p>
          <a:p>
            <a:r>
              <a:rPr lang="en-US" sz="105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–</a:t>
            </a:r>
            <a:r>
              <a:rPr lang="en-US" sz="50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05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0.31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99387" y="5074770"/>
            <a:ext cx="55175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+0.17</a:t>
            </a:r>
          </a:p>
          <a:p>
            <a:r>
              <a:rPr lang="en-US" sz="105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–</a:t>
            </a:r>
            <a:r>
              <a:rPr lang="en-US" sz="50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05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0.14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352"/>
          <a:stretch/>
        </p:blipFill>
        <p:spPr>
          <a:xfrm>
            <a:off x="251520" y="3959142"/>
            <a:ext cx="3164720" cy="248009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23528" y="3429000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Bef>
                <a:spcPts val="1500"/>
              </a:spcBef>
            </a:pPr>
            <a:r>
              <a:rPr lang="en-GB" sz="1400" dirty="0">
                <a:solidFill>
                  <a:srgbClr val="003BB8"/>
                </a:solidFill>
                <a:latin typeface="Helvetica Light"/>
                <a:cs typeface="Helvetica Light"/>
              </a:rPr>
              <a:t>Preliminary </a:t>
            </a:r>
            <a:r>
              <a:rPr lang="en-GB" sz="1400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tt+W</a:t>
            </a: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/Z </a:t>
            </a:r>
            <a:r>
              <a:rPr lang="en-GB" sz="1400" dirty="0">
                <a:solidFill>
                  <a:srgbClr val="003BB8"/>
                </a:solidFill>
                <a:latin typeface="Helvetica Light"/>
                <a:cs typeface="Helvetica Light"/>
              </a:rPr>
              <a:t>results from ATLAS, </a:t>
            </a:r>
            <a:r>
              <a:rPr lang="en-GB" sz="1400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tt+Z</a:t>
            </a: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</a:t>
            </a:r>
            <a:r>
              <a:rPr lang="en-GB" sz="1400" dirty="0">
                <a:solidFill>
                  <a:srgbClr val="003BB8"/>
                </a:solidFill>
                <a:latin typeface="Helvetica Light"/>
                <a:cs typeface="Helvetica Light"/>
              </a:rPr>
              <a:t>from CMS: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61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9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Searches in high-</a:t>
            </a:r>
            <a:r>
              <a:rPr lang="en-GB" sz="2400" i="1" dirty="0" err="1" smtClean="0">
                <a:solidFill>
                  <a:srgbClr val="000000"/>
                </a:solidFill>
                <a:latin typeface="Helvetica Light"/>
                <a:cs typeface="Helvetica Light"/>
              </a:rPr>
              <a:t>p</a:t>
            </a:r>
            <a:r>
              <a:rPr lang="en-GB" sz="2400" i="1" baseline="-25000" dirty="0" err="1" smtClean="0">
                <a:solidFill>
                  <a:srgbClr val="000000"/>
                </a:solidFill>
                <a:latin typeface="Helvetica Light"/>
                <a:cs typeface="Helvetica Light"/>
              </a:rPr>
              <a:t>T</a:t>
            </a:r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 heavy-flavour final states at 13 TeV</a:t>
            </a:r>
          </a:p>
          <a:p>
            <a:pPr>
              <a:spcBef>
                <a:spcPts val="600"/>
              </a:spcBef>
            </a:pPr>
            <a:r>
              <a:rPr lang="en-GB" sz="1600" dirty="0">
                <a:solidFill>
                  <a:prstClr val="black"/>
                </a:solidFill>
                <a:latin typeface="Helvetica Light"/>
                <a:cs typeface="Helvetica Light"/>
              </a:rPr>
              <a:t>P</a:t>
            </a: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rocesses with large cross-sections, sensitivity to highest new physics scales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67380" y="1772816"/>
            <a:ext cx="4389254" cy="383963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444318" y="3175084"/>
            <a:ext cx="168026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Top-tagged data sample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62</a:t>
            </a:fld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6750" y="1964863"/>
            <a:ext cx="3557356" cy="341305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03848" y="5525335"/>
            <a:ext cx="2742704" cy="122865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1560" y="5522997"/>
            <a:ext cx="2742704" cy="122865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5220072" y="5661248"/>
            <a:ext cx="149370" cy="1866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5286726" y="6122661"/>
            <a:ext cx="149370" cy="1866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364088" y="5759678"/>
            <a:ext cx="3481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i="1" dirty="0" smtClean="0">
                <a:latin typeface="Helvetica Light" charset="0"/>
                <a:ea typeface="Helvetica Light" charset="0"/>
                <a:cs typeface="Helvetica Light" charset="0"/>
              </a:rPr>
              <a:t>b/t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375956" y="6237312"/>
            <a:ext cx="3481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i="1" smtClean="0">
                <a:latin typeface="Helvetica Light" charset="0"/>
                <a:ea typeface="Helvetica Light" charset="0"/>
                <a:cs typeface="Helvetica Light" charset="0"/>
              </a:rPr>
              <a:t>b/t</a:t>
            </a:r>
            <a:endParaRPr lang="en-US" sz="1100" i="1" dirty="0" smtClean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732120" y="1866248"/>
            <a:ext cx="110799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 </a:t>
            </a:r>
            <a:r>
              <a:rPr lang="fi-FI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1603.08791</a:t>
            </a:r>
            <a:r>
              <a:rPr lang="fi-FI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	</a:t>
            </a:r>
          </a:p>
        </p:txBody>
      </p:sp>
      <p:sp>
        <p:nvSpPr>
          <p:cNvPr id="18" name="TextBox 17"/>
          <p:cNvSpPr txBox="1"/>
          <p:nvPr/>
        </p:nvSpPr>
        <p:spPr>
          <a:xfrm rot="16200000">
            <a:off x="7881814" y="2493203"/>
            <a:ext cx="122982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CMS-PAS-B2G-15-002</a:t>
            </a:r>
            <a:endParaRPr lang="is-I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23529" y="1340768"/>
            <a:ext cx="88204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Also searches for a b-anti-b and top-antitop resonance</a:t>
            </a:r>
          </a:p>
        </p:txBody>
      </p:sp>
    </p:spTree>
    <p:extLst>
      <p:ext uri="{BB962C8B-B14F-4D97-AF65-F5344CB8AC3E}">
        <p14:creationId xmlns:p14="http://schemas.microsoft.com/office/powerpoint/2010/main" val="2108310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-1" y="0"/>
            <a:ext cx="9144001" cy="6857999"/>
          </a:xfrm>
          <a:prstGeom prst="rect">
            <a:avLst/>
          </a:prstGeom>
          <a:solidFill>
            <a:schemeClr val="tx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5970"/>
            <a:ext cx="9144000" cy="603732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1520" y="160745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Helvetica Light"/>
                <a:cs typeface="Helvetica Light"/>
              </a:rPr>
              <a:t>(Very) first Higgs boson results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2628" y="6186512"/>
            <a:ext cx="90019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Helvetica Light"/>
                <a:cs typeface="Helvetica Light"/>
              </a:rPr>
              <a:t>Display of H </a:t>
            </a:r>
            <a:r>
              <a:rPr lang="en-GB" sz="1000" dirty="0">
                <a:solidFill>
                  <a:schemeClr val="bg1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000" dirty="0">
                <a:solidFill>
                  <a:schemeClr val="bg1"/>
                </a:solidFill>
                <a:latin typeface="Helvetica Light"/>
                <a:cs typeface="Helvetica Light"/>
              </a:rPr>
              <a:t> </a:t>
            </a:r>
            <a:r>
              <a:rPr lang="en-GB" sz="1000" dirty="0" err="1">
                <a:solidFill>
                  <a:schemeClr val="bg1"/>
                </a:solidFill>
                <a:latin typeface="Helvetica Light"/>
                <a:cs typeface="Helvetica Light"/>
              </a:rPr>
              <a:t>ee</a:t>
            </a:r>
            <a:r>
              <a:rPr lang="en-GB" sz="1000" dirty="0">
                <a:solidFill>
                  <a:schemeClr val="bg1"/>
                </a:solidFill>
                <a:latin typeface="Helvetica Light"/>
                <a:cs typeface="Helvetica Light"/>
              </a:rPr>
              <a:t>µµ candidate from 13 TeV pp collisions. The electrons have a transverse momentum of 111 and 16 GeV, the muons 18 and 17 </a:t>
            </a:r>
            <a:r>
              <a:rPr lang="en-GB" sz="1000" dirty="0" smtClean="0">
                <a:solidFill>
                  <a:schemeClr val="bg1"/>
                </a:solidFill>
                <a:latin typeface="Helvetica Light"/>
                <a:cs typeface="Helvetica Light"/>
              </a:rPr>
              <a:t>GeV, </a:t>
            </a:r>
            <a:r>
              <a:rPr lang="en-GB" sz="1000" dirty="0">
                <a:solidFill>
                  <a:schemeClr val="bg1"/>
                </a:solidFill>
                <a:latin typeface="Helvetica Light"/>
                <a:cs typeface="Helvetica Light"/>
              </a:rPr>
              <a:t>and the jets 118 and 54 </a:t>
            </a:r>
            <a:r>
              <a:rPr lang="en-GB" sz="1000" dirty="0" smtClean="0">
                <a:solidFill>
                  <a:schemeClr val="bg1"/>
                </a:solidFill>
                <a:latin typeface="Helvetica Light"/>
                <a:cs typeface="Helvetica Light"/>
              </a:rPr>
              <a:t>GeV. </a:t>
            </a:r>
            <a:r>
              <a:rPr lang="en-GB" sz="1000" dirty="0">
                <a:solidFill>
                  <a:schemeClr val="bg1"/>
                </a:solidFill>
                <a:latin typeface="Helvetica Light"/>
                <a:cs typeface="Helvetica Light"/>
              </a:rPr>
              <a:t>The invariant mass of the four lepton system is 129 GeV, the </a:t>
            </a:r>
            <a:r>
              <a:rPr lang="en-GB" sz="1000" dirty="0" err="1" smtClean="0">
                <a:solidFill>
                  <a:schemeClr val="bg1"/>
                </a:solidFill>
                <a:latin typeface="Helvetica Light"/>
                <a:cs typeface="Helvetica Light"/>
              </a:rPr>
              <a:t>dielectron</a:t>
            </a:r>
            <a:r>
              <a:rPr lang="en-GB" sz="1000" dirty="0" smtClean="0">
                <a:solidFill>
                  <a:schemeClr val="bg1"/>
                </a:solidFill>
                <a:latin typeface="Helvetica Light"/>
                <a:cs typeface="Helvetica Light"/>
              </a:rPr>
              <a:t> (</a:t>
            </a:r>
            <a:r>
              <a:rPr lang="en-GB" sz="1000" dirty="0" err="1" smtClean="0">
                <a:solidFill>
                  <a:schemeClr val="bg1"/>
                </a:solidFill>
                <a:latin typeface="Helvetica Light"/>
                <a:cs typeface="Helvetica Light"/>
              </a:rPr>
              <a:t>dimuon</a:t>
            </a:r>
            <a:r>
              <a:rPr lang="en-GB" sz="1000" dirty="0" smtClean="0">
                <a:solidFill>
                  <a:schemeClr val="bg1"/>
                </a:solidFill>
                <a:latin typeface="Helvetica Light"/>
                <a:cs typeface="Helvetica Light"/>
              </a:rPr>
              <a:t>)  </a:t>
            </a:r>
            <a:r>
              <a:rPr lang="en-GB" sz="1000" dirty="0">
                <a:solidFill>
                  <a:schemeClr val="bg1"/>
                </a:solidFill>
                <a:latin typeface="Helvetica Light"/>
                <a:cs typeface="Helvetica Light"/>
              </a:rPr>
              <a:t>invariant mass is 91 </a:t>
            </a:r>
            <a:r>
              <a:rPr lang="en-GB" sz="1000" dirty="0" smtClean="0">
                <a:solidFill>
                  <a:schemeClr val="bg1"/>
                </a:solidFill>
                <a:latin typeface="Helvetica Light"/>
                <a:cs typeface="Helvetica Light"/>
              </a:rPr>
              <a:t>(29) GeV, </a:t>
            </a:r>
            <a:r>
              <a:rPr lang="en-GB" sz="1000" dirty="0">
                <a:solidFill>
                  <a:schemeClr val="bg1"/>
                </a:solidFill>
                <a:latin typeface="Helvetica Light"/>
                <a:cs typeface="Helvetica Light"/>
              </a:rPr>
              <a:t>the pseudorapidity difference between the two jets is 6.4 </a:t>
            </a:r>
            <a:r>
              <a:rPr lang="en-GB" sz="1000" dirty="0" smtClean="0">
                <a:solidFill>
                  <a:schemeClr val="bg1"/>
                </a:solidFill>
                <a:latin typeface="Helvetica Light"/>
                <a:cs typeface="Helvetica Light"/>
              </a:rPr>
              <a:t>and the dijet </a:t>
            </a:r>
            <a:r>
              <a:rPr lang="en-GB" sz="1000" dirty="0">
                <a:solidFill>
                  <a:schemeClr val="bg1"/>
                </a:solidFill>
                <a:latin typeface="Helvetica Light"/>
                <a:cs typeface="Helvetica Light"/>
              </a:rPr>
              <a:t>invariant mass is 2 TeV. </a:t>
            </a:r>
            <a:endParaRPr lang="en-GB" sz="1000" b="1" dirty="0">
              <a:solidFill>
                <a:schemeClr val="bg1"/>
              </a:solidFill>
              <a:latin typeface="Helvetica Light"/>
              <a:cs typeface="Helvetica Light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51520" y="810633"/>
            <a:ext cx="1512168" cy="1384995"/>
          </a:xfrm>
          <a:prstGeom prst="rect">
            <a:avLst/>
          </a:prstGeom>
          <a:solidFill>
            <a:schemeClr val="tx1">
              <a:alpha val="66000"/>
            </a:schemeClr>
          </a:solidFill>
        </p:spPr>
        <p:txBody>
          <a:bodyPr wrap="square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  <a:latin typeface="Helvetica Light"/>
                <a:cs typeface="Helvetica Light"/>
              </a:rPr>
              <a:t>Beautiful event consistent </a:t>
            </a:r>
            <a:r>
              <a:rPr lang="en-GB" sz="1400" dirty="0">
                <a:solidFill>
                  <a:schemeClr val="bg1"/>
                </a:solidFill>
                <a:latin typeface="Helvetica Light"/>
                <a:cs typeface="Helvetica Light"/>
              </a:rPr>
              <a:t>with VBF production of a Higgs boson decaying to four </a:t>
            </a:r>
            <a:r>
              <a:rPr lang="en-GB" sz="1400" dirty="0" smtClean="0">
                <a:solidFill>
                  <a:schemeClr val="bg1"/>
                </a:solidFill>
                <a:latin typeface="Helvetica Light"/>
                <a:cs typeface="Helvetica Light"/>
              </a:rPr>
              <a:t>leptons</a:t>
            </a:r>
            <a:endParaRPr lang="en-GB" sz="1400" dirty="0">
              <a:solidFill>
                <a:schemeClr val="bg1"/>
              </a:solidFill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71939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Current 13 TeV data sample still marginal for H</a:t>
            </a:r>
            <a:r>
              <a:rPr lang="en-GB" sz="2400" baseline="-250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125</a:t>
            </a:r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 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But important to look for the signal in an agnostic way at new CM energy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23529" y="1412776"/>
            <a:ext cx="84249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solidFill>
                  <a:srgbClr val="D80017"/>
                </a:solidFill>
                <a:latin typeface="Arial"/>
                <a:cs typeface="Arial"/>
              </a:rPr>
              <a:t>ATLAS &amp; CMS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looked for Higgs decays to </a:t>
            </a:r>
            <a:r>
              <a:rPr lang="en-GB" sz="1400" dirty="0" err="1">
                <a:solidFill>
                  <a:prstClr val="black"/>
                </a:solidFill>
                <a:latin typeface="Helvetica Light"/>
                <a:cs typeface="Helvetica Light"/>
              </a:rPr>
              <a:t>bosonic</a:t>
            </a:r>
            <a:r>
              <a:rPr lang="en-GB" sz="1400" dirty="0">
                <a:solidFill>
                  <a:prstClr val="black"/>
                </a:solidFill>
                <a:latin typeface="Helvetica Light"/>
                <a:cs typeface="Helvetica Light"/>
              </a:rPr>
              <a:t>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and </a:t>
            </a:r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fermionic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channels</a:t>
            </a:r>
            <a:endParaRPr lang="en-GB" sz="14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0172" y="2207538"/>
            <a:ext cx="3421345" cy="328256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580112" y="5579855"/>
            <a:ext cx="188705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µ = </a:t>
            </a:r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σ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data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/ </a:t>
            </a:r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σ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SM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= 0.82 </a:t>
            </a:r>
            <a:endParaRPr lang="en-US" baseline="-25000" dirty="0">
              <a:solidFill>
                <a:prstClr val="black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3528" y="1847498"/>
            <a:ext cx="13500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H </a:t>
            </a:r>
            <a:r>
              <a:rPr lang="en-US" sz="1400" b="1" dirty="0" smtClean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400" b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ZZ* </a:t>
            </a:r>
            <a:r>
              <a:rPr lang="en-US" sz="1400" b="1" dirty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400" b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4</a:t>
            </a: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𝓁</a:t>
            </a:r>
            <a:endParaRPr lang="en-US" sz="1400" b="1" dirty="0" smtClean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296090" y="5521067"/>
            <a:ext cx="554960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+0.57</a:t>
            </a:r>
          </a:p>
          <a:p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–</a:t>
            </a:r>
            <a:r>
              <a:rPr lang="en-GB" sz="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</a:t>
            </a:r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0.43</a:t>
            </a:r>
            <a:endParaRPr lang="en-US" sz="1200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801237" y="5580339"/>
            <a:ext cx="1758815" cy="66684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σ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tot,data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= 12        </a:t>
            </a:r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pb</a:t>
            </a:r>
            <a:endParaRPr lang="en-GB" sz="1400" dirty="0" smtClean="0">
              <a:solidFill>
                <a:prstClr val="black"/>
              </a:solidFill>
              <a:latin typeface="Helvetica Light"/>
              <a:cs typeface="Helvetica Light"/>
            </a:endParaRPr>
          </a:p>
          <a:p>
            <a:endParaRPr lang="en-GB" sz="1400" baseline="-25000" dirty="0" smtClean="0">
              <a:solidFill>
                <a:prstClr val="black"/>
              </a:solidFill>
              <a:latin typeface="Helvetica Light"/>
              <a:cs typeface="Helvetica Light"/>
            </a:endParaRPr>
          </a:p>
          <a:p>
            <a:r>
              <a:rPr lang="en-GB" sz="14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 </a:t>
            </a:r>
            <a:r>
              <a:rPr lang="en-GB" sz="7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 </a:t>
            </a:r>
            <a:r>
              <a:rPr lang="en-GB" sz="14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σ</a:t>
            </a:r>
            <a:r>
              <a:rPr lang="en-GB" sz="1400" baseline="-250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tot,SM</a:t>
            </a:r>
            <a:r>
              <a:rPr lang="en-GB" sz="14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 = 51 ± 5 </a:t>
            </a:r>
            <a:r>
              <a:rPr lang="en-GB" sz="14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pb</a:t>
            </a:r>
            <a:r>
              <a:rPr lang="en-GB" sz="14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 </a:t>
            </a:r>
            <a:endParaRPr lang="en-US" baseline="-25000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758445" y="5519906"/>
            <a:ext cx="423514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+25</a:t>
            </a:r>
          </a:p>
          <a:p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–</a:t>
            </a:r>
            <a:r>
              <a:rPr lang="en-GB" sz="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</a:t>
            </a:r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16</a:t>
            </a:r>
            <a:endParaRPr lang="en-US" sz="1200" dirty="0">
              <a:solidFill>
                <a:prstClr val="black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98210" y="2199365"/>
            <a:ext cx="3274190" cy="315593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657221" y="6351131"/>
            <a:ext cx="20826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Expected significance (SM): 2.8</a:t>
            </a:r>
            <a:r>
              <a:rPr lang="en-GB" sz="1000" dirty="0" err="1">
                <a:solidFill>
                  <a:prstClr val="black"/>
                </a:solidFill>
                <a:latin typeface="Helvetica Light"/>
                <a:cs typeface="Helvetica Light"/>
              </a:rPr>
              <a:t>σ</a:t>
            </a:r>
            <a:endParaRPr lang="en-US" sz="10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652120" y="6000967"/>
            <a:ext cx="20826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Expected significance (SM): 3.4</a:t>
            </a:r>
            <a:r>
              <a:rPr lang="en-GB" sz="10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σ</a:t>
            </a:r>
            <a:endParaRPr lang="en-US" sz="10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64</a:t>
            </a:fld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 rot="16200000">
            <a:off x="3594870" y="2817193"/>
            <a:ext cx="1306768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ATLAS-CONF-2015-059</a:t>
            </a:r>
          </a:p>
        </p:txBody>
      </p:sp>
      <p:sp>
        <p:nvSpPr>
          <p:cNvPr id="17" name="Rectangle 16"/>
          <p:cNvSpPr/>
          <p:nvPr/>
        </p:nvSpPr>
        <p:spPr>
          <a:xfrm rot="16200000">
            <a:off x="7605805" y="2822534"/>
            <a:ext cx="1205779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CMS-PAS-HIG-15-004</a:t>
            </a:r>
            <a:endParaRPr lang="en-U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76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Current 13 TeV data sample still marginal for H</a:t>
            </a:r>
            <a:r>
              <a:rPr lang="en-GB" sz="2400" baseline="-250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125</a:t>
            </a:r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 </a:t>
            </a:r>
          </a:p>
          <a:p>
            <a:pPr>
              <a:spcBef>
                <a:spcPts val="600"/>
              </a:spcBef>
            </a:pPr>
            <a:r>
              <a:rPr lang="en-GB" sz="1600" dirty="0">
                <a:solidFill>
                  <a:prstClr val="black"/>
                </a:solidFill>
                <a:latin typeface="Helvetica Light"/>
                <a:cs typeface="Helvetica Light"/>
              </a:rPr>
              <a:t>But important to look for the signal in an agnostic way at new CM energy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23529" y="1412776"/>
            <a:ext cx="84249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solidFill>
                  <a:srgbClr val="D80017"/>
                </a:solidFill>
                <a:latin typeface="Arial"/>
                <a:cs typeface="Arial"/>
              </a:rPr>
              <a:t>ATLAS &amp; CMS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looked for Higgs decays to </a:t>
            </a:r>
            <a:r>
              <a:rPr lang="en-GB" sz="1400" dirty="0" err="1">
                <a:solidFill>
                  <a:prstClr val="black"/>
                </a:solidFill>
                <a:latin typeface="Helvetica Light"/>
                <a:cs typeface="Helvetica Light"/>
              </a:rPr>
              <a:t>bosonic</a:t>
            </a:r>
            <a:r>
              <a:rPr lang="en-GB" sz="1400" dirty="0">
                <a:solidFill>
                  <a:prstClr val="black"/>
                </a:solidFill>
                <a:latin typeface="Helvetica Light"/>
                <a:cs typeface="Helvetica Light"/>
              </a:rPr>
              <a:t>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and </a:t>
            </a:r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fermionic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channels</a:t>
            </a:r>
            <a:endParaRPr lang="en-GB" sz="14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624723" y="5579855"/>
            <a:ext cx="89960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smtClean="0">
                <a:solidFill>
                  <a:prstClr val="black"/>
                </a:solidFill>
                <a:latin typeface="Helvetica Light"/>
                <a:cs typeface="Helvetica Light"/>
              </a:rPr>
              <a:t>µ =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0.69 </a:t>
            </a:r>
            <a:endParaRPr lang="en-US" baseline="-25000" dirty="0">
              <a:solidFill>
                <a:prstClr val="black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3528" y="1847498"/>
            <a:ext cx="7906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H </a:t>
            </a:r>
            <a:r>
              <a:rPr lang="en-US" sz="1400" b="1" dirty="0" smtClean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400" b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400" b="1" dirty="0" err="1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γγ</a:t>
            </a:r>
            <a:endParaRPr lang="en-US" sz="1400" b="1" dirty="0" smtClean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329408" y="5521067"/>
            <a:ext cx="554960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+0.47</a:t>
            </a:r>
          </a:p>
          <a:p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–</a:t>
            </a:r>
            <a:r>
              <a:rPr lang="en-GB" sz="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</a:t>
            </a:r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0.42</a:t>
            </a:r>
            <a:endParaRPr lang="en-US" sz="1200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786839" y="5580339"/>
            <a:ext cx="2693366" cy="66684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σ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tot,data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= 40 ± 26        ± 2</a:t>
            </a:r>
            <a:r>
              <a:rPr lang="en-GB" sz="1400" baseline="-25000" dirty="0" smtClean="0">
                <a:solidFill>
                  <a:prstClr val="black"/>
                </a:solidFill>
                <a:latin typeface="Helvetica Light"/>
                <a:cs typeface="Helvetica Light"/>
              </a:rPr>
              <a:t>lumi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 </a:t>
            </a:r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pb</a:t>
            </a:r>
            <a:endParaRPr lang="en-GB" sz="1400" dirty="0" smtClean="0">
              <a:solidFill>
                <a:prstClr val="black"/>
              </a:solidFill>
              <a:latin typeface="Helvetica Light"/>
              <a:cs typeface="Helvetica Light"/>
            </a:endParaRPr>
          </a:p>
          <a:p>
            <a:endParaRPr lang="en-GB" sz="1400" baseline="-25000" dirty="0" smtClean="0">
              <a:solidFill>
                <a:prstClr val="black"/>
              </a:solidFill>
              <a:latin typeface="Helvetica Light"/>
              <a:cs typeface="Helvetica Light"/>
            </a:endParaRPr>
          </a:p>
          <a:p>
            <a:r>
              <a:rPr lang="en-GB" sz="14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 </a:t>
            </a:r>
            <a:r>
              <a:rPr lang="en-GB" sz="7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 </a:t>
            </a:r>
            <a:r>
              <a:rPr lang="en-GB" sz="14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σ</a:t>
            </a:r>
            <a:r>
              <a:rPr lang="en-GB" sz="1400" baseline="-250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tot,SM</a:t>
            </a:r>
            <a:r>
              <a:rPr lang="en-GB" sz="14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 = 51 ± 5 </a:t>
            </a:r>
            <a:r>
              <a:rPr lang="en-GB" sz="14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pb</a:t>
            </a:r>
            <a:r>
              <a:rPr lang="en-GB" sz="14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 </a:t>
            </a:r>
            <a:endParaRPr lang="en-US" baseline="-25000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163525" y="5519906"/>
            <a:ext cx="460382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+16 </a:t>
            </a:r>
          </a:p>
          <a:p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–</a:t>
            </a:r>
            <a:r>
              <a:rPr lang="en-GB" sz="3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</a:t>
            </a:r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10</a:t>
            </a:r>
            <a:endParaRPr lang="en-US" sz="1200" dirty="0">
              <a:solidFill>
                <a:prstClr val="black"/>
              </a:solidFill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5576" y="2279546"/>
            <a:ext cx="4301337" cy="308755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84128" y="2149110"/>
            <a:ext cx="3120320" cy="3194613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1642823" y="6351131"/>
            <a:ext cx="20826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Expected significance (SM): </a:t>
            </a:r>
            <a:r>
              <a:rPr lang="en-US" sz="1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1.9</a:t>
            </a:r>
            <a:r>
              <a:rPr lang="en-GB" sz="10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σ</a:t>
            </a:r>
            <a:endParaRPr lang="en-US" sz="10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089779" y="6023962"/>
            <a:ext cx="20826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Expected significance (SM</a:t>
            </a:r>
            <a:r>
              <a:rPr lang="en-US" sz="100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): 2.7</a:t>
            </a:r>
            <a:r>
              <a:rPr lang="en-GB" sz="10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σ</a:t>
            </a:r>
            <a:endParaRPr lang="en-US" sz="10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65</a:t>
            </a:fld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 rot="16200000">
            <a:off x="4303822" y="2817193"/>
            <a:ext cx="1290738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ATLAS-CONF-2015-060</a:t>
            </a:r>
            <a:endParaRPr lang="en-U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9" name="Rectangle 18"/>
          <p:cNvSpPr/>
          <p:nvPr/>
        </p:nvSpPr>
        <p:spPr>
          <a:xfrm rot="16200000">
            <a:off x="7893837" y="2774713"/>
            <a:ext cx="1205779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CMS-PAS-HIG-15-005</a:t>
            </a:r>
          </a:p>
        </p:txBody>
      </p:sp>
    </p:spTree>
    <p:extLst>
      <p:ext uri="{BB962C8B-B14F-4D97-AF65-F5344CB8AC3E}">
        <p14:creationId xmlns:p14="http://schemas.microsoft.com/office/powerpoint/2010/main" val="851072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Current 13 TeV data sample still marginal for H</a:t>
            </a:r>
            <a:r>
              <a:rPr lang="en-GB" sz="2400" baseline="-250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125</a:t>
            </a:r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 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But important to look for the signal in an agnostic way at new CM energy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23529" y="1412776"/>
            <a:ext cx="84249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solidFill>
                  <a:srgbClr val="D80017"/>
                </a:solidFill>
                <a:latin typeface="Arial"/>
                <a:cs typeface="Arial"/>
              </a:rPr>
              <a:t>ATLAS &amp; CMS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looked for Higgs decays to </a:t>
            </a:r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bosonic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and </a:t>
            </a:r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fermionic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channels</a:t>
            </a:r>
            <a:endParaRPr lang="en-GB" sz="14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3528" y="1844824"/>
            <a:ext cx="35157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Extracted cross sections vs CM energy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106486" y="2680049"/>
            <a:ext cx="3714566" cy="317484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2728" y="2775052"/>
            <a:ext cx="4556888" cy="310222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6283940" y="2399105"/>
            <a:ext cx="21050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H </a:t>
            </a:r>
            <a:r>
              <a:rPr lang="en-US" sz="1100">
                <a:solidFill>
                  <a:prstClr val="black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10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4</a:t>
            </a:r>
            <a:r>
              <a:rPr lang="en-US" sz="110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𝓁, </a:t>
            </a:r>
            <a:r>
              <a:rPr lang="en-US" sz="1100" i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fiducial</a:t>
            </a:r>
            <a:r>
              <a:rPr lang="en-US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cross section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2072928" y="2569543"/>
            <a:ext cx="157447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Combined H </a:t>
            </a:r>
            <a:r>
              <a:rPr lang="en-US" sz="1100" dirty="0">
                <a:solidFill>
                  <a:prstClr val="black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1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4𝓁</a:t>
            </a:r>
            <a:r>
              <a:rPr lang="en-US" sz="11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, </a:t>
            </a:r>
            <a:r>
              <a:rPr lang="en-US" sz="11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γγ</a:t>
            </a:r>
            <a:endParaRPr lang="en-US" sz="11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66</a:t>
            </a:fld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 rot="16200000">
            <a:off x="4205513" y="3321232"/>
            <a:ext cx="1290738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ATLAS-CONF-2015-069</a:t>
            </a:r>
          </a:p>
        </p:txBody>
      </p:sp>
      <p:sp>
        <p:nvSpPr>
          <p:cNvPr id="11" name="Rectangle 10"/>
          <p:cNvSpPr/>
          <p:nvPr/>
        </p:nvSpPr>
        <p:spPr>
          <a:xfrm rot="16200000">
            <a:off x="8253876" y="3278752"/>
            <a:ext cx="1205779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CMS-PAS-HIG-15-004</a:t>
            </a:r>
            <a:endParaRPr lang="en-U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3006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96" y="2996952"/>
            <a:ext cx="3013160" cy="289093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First search for ttH production at 13 TeV by CMS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Most interesting of the SM Higgs channels at current luminosity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23529" y="1412776"/>
            <a:ext cx="88204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solidFill>
                  <a:srgbClr val="D80017"/>
                </a:solidFill>
                <a:latin typeface="Arial"/>
                <a:cs typeface="Arial"/>
              </a:rPr>
              <a:t>CMS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showed preliminary results for ttH in all major Higgs decay channels: </a:t>
            </a:r>
            <a:r>
              <a:rPr lang="en-GB" sz="1400" b="1" dirty="0" smtClean="0">
                <a:solidFill>
                  <a:srgbClr val="003BB8"/>
                </a:solidFill>
                <a:latin typeface="Helvetica Light"/>
                <a:cs typeface="Helvetica Light"/>
              </a:rPr>
              <a:t>H </a:t>
            </a:r>
            <a:r>
              <a:rPr lang="en-GB" sz="1400" b="1" dirty="0" smtClean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400" b="1" dirty="0" smtClean="0">
                <a:solidFill>
                  <a:srgbClr val="003BB8"/>
                </a:solidFill>
                <a:latin typeface="Helvetica Light"/>
                <a:cs typeface="Helvetica Light"/>
              </a:rPr>
              <a:t> </a:t>
            </a:r>
            <a:r>
              <a:rPr lang="en-GB" sz="1400" b="1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γγ</a:t>
            </a:r>
            <a:r>
              <a:rPr lang="en-GB" sz="1400" b="1" dirty="0" smtClean="0">
                <a:solidFill>
                  <a:srgbClr val="003BB8"/>
                </a:solidFill>
                <a:latin typeface="Helvetica Light"/>
                <a:cs typeface="Helvetica Light"/>
              </a:rPr>
              <a:t>, multi-leptons, bb</a:t>
            </a:r>
          </a:p>
          <a:p>
            <a:pPr>
              <a:spcBef>
                <a:spcPts val="1200"/>
              </a:spcBef>
            </a:pPr>
            <a:r>
              <a:rPr lang="en-GB" sz="1400" i="1" dirty="0" smtClean="0">
                <a:solidFill>
                  <a:prstClr val="black"/>
                </a:solidFill>
                <a:latin typeface="Helvetica Light"/>
                <a:cs typeface="Helvetica Light"/>
              </a:rPr>
              <a:t>Highly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complex analyses, huge effort to get these done so quickly after data taking   </a:t>
            </a:r>
            <a:endParaRPr lang="en-GB" sz="14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24328" y="-27384"/>
            <a:ext cx="1512168" cy="1168494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8233775" y="512688"/>
            <a:ext cx="108000" cy="108000"/>
          </a:xfrm>
          <a:prstGeom prst="ellipse">
            <a:avLst/>
          </a:prstGeom>
          <a:solidFill>
            <a:srgbClr val="D70128"/>
          </a:solidFill>
          <a:ln>
            <a:noFill/>
          </a:ln>
        </p:spPr>
        <p:txBody>
          <a:bodyPr wrap="none" rtlCol="0" anchor="ctr">
            <a:spAutoFit/>
          </a:bodyPr>
          <a:lstStyle/>
          <a:p>
            <a:pPr algn="r"/>
            <a:endParaRPr lang="en-US" sz="160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12804" y="2369166"/>
            <a:ext cx="14157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H </a:t>
            </a:r>
            <a:r>
              <a:rPr lang="en-US" sz="1400" b="1" dirty="0" smtClean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400" b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400" b="1" dirty="0" err="1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γγ</a:t>
            </a: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,</a:t>
            </a:r>
            <a:r>
              <a:rPr lang="en-US" sz="1400" b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</a:p>
          <a:p>
            <a:r>
              <a:rPr lang="en-US" sz="1200" dirty="0" err="1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tt</a:t>
            </a:r>
            <a:r>
              <a:rPr lang="en-US" sz="12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200" dirty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2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0 &amp; 1 leptons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11664" y="6240642"/>
            <a:ext cx="80021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µ = 3.8 </a:t>
            </a:r>
            <a:endParaRPr lang="en-US" baseline="-25000" dirty="0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591338" y="6181854"/>
            <a:ext cx="460382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+4.5</a:t>
            </a:r>
          </a:p>
          <a:p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–</a:t>
            </a:r>
            <a:r>
              <a:rPr lang="en-GB" sz="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</a:t>
            </a:r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3.6</a:t>
            </a:r>
            <a:endParaRPr lang="en-US" sz="1200" dirty="0">
              <a:solidFill>
                <a:prstClr val="black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635896" y="2369166"/>
            <a:ext cx="19784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ttH </a:t>
            </a:r>
            <a:r>
              <a:rPr lang="en-US" sz="1400" b="1" dirty="0" smtClean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400" b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multi-leptons</a:t>
            </a:r>
          </a:p>
          <a:p>
            <a:r>
              <a:rPr lang="en-US" sz="12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2 same charge / 3 leptons</a:t>
            </a:r>
          </a:p>
        </p:txBody>
      </p:sp>
      <p:sp>
        <p:nvSpPr>
          <p:cNvPr id="18" name="Rectangle 17"/>
          <p:cNvSpPr/>
          <p:nvPr/>
        </p:nvSpPr>
        <p:spPr>
          <a:xfrm>
            <a:off x="4175495" y="6240642"/>
            <a:ext cx="80021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µ = 0.6 </a:t>
            </a:r>
            <a:endParaRPr lang="en-US" baseline="-25000" dirty="0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4759690" y="6181854"/>
            <a:ext cx="460382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+1.4</a:t>
            </a:r>
          </a:p>
          <a:p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–</a:t>
            </a:r>
            <a:r>
              <a:rPr lang="en-GB" sz="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</a:t>
            </a:r>
            <a:r>
              <a:rPr lang="en-GB" sz="1050" dirty="0" smtClean="0">
                <a:solidFill>
                  <a:prstClr val="black"/>
                </a:solidFill>
                <a:latin typeface="Helvetica Light"/>
                <a:cs typeface="Helvetica Light"/>
              </a:rPr>
              <a:t>1.1</a:t>
            </a:r>
            <a:endParaRPr lang="en-US" sz="1200" dirty="0">
              <a:solidFill>
                <a:prstClr val="black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7044660" y="2369166"/>
            <a:ext cx="14157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H </a:t>
            </a:r>
            <a:r>
              <a:rPr lang="en-US" sz="1400" b="1" dirty="0" smtClean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400" b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bb</a:t>
            </a:r>
          </a:p>
          <a:p>
            <a:r>
              <a:rPr lang="en-US" sz="1200" dirty="0" err="1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tt</a:t>
            </a:r>
            <a:r>
              <a:rPr lang="en-US" sz="12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200" dirty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US" sz="12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2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1 </a:t>
            </a:r>
            <a:r>
              <a:rPr lang="en-US" sz="12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&amp; </a:t>
            </a:r>
            <a:r>
              <a:rPr lang="en-US" sz="12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2 </a:t>
            </a:r>
            <a:r>
              <a:rPr lang="en-US" sz="12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leptons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658794" y="6239481"/>
            <a:ext cx="244971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µ = –2.0 ±1.8 &lt; 2.6 </a:t>
            </a:r>
            <a:r>
              <a:rPr lang="en-GB" sz="1100" dirty="0" smtClean="0">
                <a:solidFill>
                  <a:prstClr val="black"/>
                </a:solidFill>
                <a:latin typeface="Helvetica Light"/>
                <a:cs typeface="Helvetica Light"/>
              </a:rPr>
              <a:t>(95% CL)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</a:t>
            </a:r>
            <a:endParaRPr lang="en-US" baseline="-25000" dirty="0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>
                <a:solidFill>
                  <a:schemeClr val="bg1">
                    <a:lumMod val="75000"/>
                  </a:schemeClr>
                </a:solidFill>
              </a:rPr>
              <a:pPr>
                <a:defRPr/>
              </a:pPr>
              <a:t>67</a:t>
            </a:fld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475"/>
          <a:stretch/>
        </p:blipFill>
        <p:spPr>
          <a:xfrm>
            <a:off x="2843808" y="3028850"/>
            <a:ext cx="2986721" cy="299981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6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167"/>
          <a:stretch/>
        </p:blipFill>
        <p:spPr>
          <a:xfrm>
            <a:off x="5757348" y="2852060"/>
            <a:ext cx="3279148" cy="3282925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05636" y="6591885"/>
            <a:ext cx="122501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CMS-PAS </a:t>
            </a:r>
            <a:r>
              <a:rPr lang="is-I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HIG-15-005 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168942" y="6591885"/>
            <a:ext cx="120577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CMS-PAS-HIG-15-008</a:t>
            </a:r>
            <a:endParaRPr lang="en-US" sz="800" dirty="0" smtClean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649413" y="6591885"/>
            <a:ext cx="122501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CMS-PAS </a:t>
            </a:r>
            <a:r>
              <a:rPr lang="is-I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HIG-16-004 </a:t>
            </a:r>
          </a:p>
        </p:txBody>
      </p:sp>
    </p:spTree>
    <p:extLst>
      <p:ext uri="{BB962C8B-B14F-4D97-AF65-F5344CB8AC3E}">
        <p14:creationId xmlns:p14="http://schemas.microsoft.com/office/powerpoint/2010/main" val="322768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BSM Higgs boson searches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Single BEH doublet and form of potential simple but Nature may be more complex (</a:t>
            </a:r>
            <a:r>
              <a:rPr lang="en-GB" sz="16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eg</a:t>
            </a: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, SUSY)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3378" y="1628800"/>
            <a:ext cx="9157228" cy="1085943"/>
          </a:xfrm>
          <a:prstGeom prst="rect">
            <a:avLst/>
          </a:prstGeom>
          <a:solidFill>
            <a:srgbClr val="FFFFFF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GB" dirty="0">
              <a:latin typeface="Calibri"/>
              <a:cs typeface="Calibri"/>
            </a:endParaRPr>
          </a:p>
        </p:txBody>
      </p:sp>
      <p:pic>
        <p:nvPicPr>
          <p:cNvPr id="25" name="Picture 24" descr="LHCPP2014_davey_final.pdf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79" t="71212" r="15025" b="15488"/>
          <a:stretch/>
        </p:blipFill>
        <p:spPr>
          <a:xfrm>
            <a:off x="1636278" y="1762472"/>
            <a:ext cx="6078411" cy="869919"/>
          </a:xfrm>
          <a:prstGeom prst="rect">
            <a:avLst/>
          </a:prstGeom>
        </p:spPr>
      </p:pic>
      <p:sp>
        <p:nvSpPr>
          <p:cNvPr id="27" name="Rectangle 26"/>
          <p:cNvSpPr/>
          <p:nvPr/>
        </p:nvSpPr>
        <p:spPr>
          <a:xfrm>
            <a:off x="2971721" y="1556792"/>
            <a:ext cx="4736692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900" dirty="0" smtClean="0">
                <a:solidFill>
                  <a:srgbClr val="7F7F7F"/>
                </a:solidFill>
              </a:rPr>
              <a:t>[ Will Davey, LHCP 2014 ]</a:t>
            </a:r>
            <a:endParaRPr lang="en-GB" sz="900" dirty="0">
              <a:solidFill>
                <a:srgbClr val="7F7F7F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3530" y="1340768"/>
            <a:ext cx="53285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Beyond the SM “Higgs zoo”</a:t>
            </a:r>
            <a:endParaRPr lang="en-GB" sz="1400" baseline="30000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23528" y="2730406"/>
            <a:ext cx="84969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latin typeface="Helvetica Light" charset="0"/>
                <a:ea typeface="Helvetica Light" charset="0"/>
                <a:cs typeface="Helvetica Light" charset="0"/>
              </a:rPr>
              <a:t>Higgs coupling to mass, look for decays to tau leptons or weak bosons, for example:</a:t>
            </a:r>
            <a:endParaRPr lang="en-GB" sz="1400" baseline="300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8928" y="3284984"/>
            <a:ext cx="4760674" cy="341727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05121" y="3340100"/>
            <a:ext cx="3271335" cy="3138635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4198834" y="3179068"/>
            <a:ext cx="74731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200" dirty="0">
                <a:solidFill>
                  <a:srgbClr val="D70128"/>
                </a:solidFill>
                <a:latin typeface="Helvetica Light"/>
                <a:cs typeface="Helvetica Light"/>
              </a:rPr>
              <a:t>H</a:t>
            </a:r>
            <a:r>
              <a:rPr lang="en-GB" sz="1200" baseline="30000" dirty="0">
                <a:solidFill>
                  <a:srgbClr val="D70128"/>
                </a:solidFill>
                <a:latin typeface="Helvetica Light"/>
                <a:cs typeface="Helvetica Light"/>
              </a:rPr>
              <a:t>+</a:t>
            </a:r>
            <a:r>
              <a:rPr lang="en-GB" sz="1200" dirty="0">
                <a:solidFill>
                  <a:srgbClr val="D70128"/>
                </a:solidFill>
                <a:latin typeface="Helvetica Light"/>
                <a:cs typeface="Helvetica Light"/>
              </a:rPr>
              <a:t> </a:t>
            </a:r>
            <a:r>
              <a:rPr lang="en-GB" sz="1200" dirty="0">
                <a:solidFill>
                  <a:srgbClr val="D7012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200" dirty="0">
                <a:solidFill>
                  <a:srgbClr val="D70128"/>
                </a:solidFill>
                <a:latin typeface="Helvetica Light"/>
                <a:cs typeface="Helvetica Light"/>
              </a:rPr>
              <a:t> </a:t>
            </a:r>
            <a:r>
              <a:rPr lang="en-GB" sz="1200" dirty="0" err="1">
                <a:solidFill>
                  <a:srgbClr val="D70128"/>
                </a:solidFill>
                <a:latin typeface="Helvetica Light"/>
                <a:cs typeface="Helvetica Light"/>
              </a:rPr>
              <a:t>τ</a:t>
            </a:r>
            <a:r>
              <a:rPr lang="en-GB" sz="1200" dirty="0">
                <a:solidFill>
                  <a:srgbClr val="D70128"/>
                </a:solidFill>
                <a:latin typeface="Helvetica Light"/>
                <a:cs typeface="Helvetica Light"/>
              </a:rPr>
              <a:t>𝜈</a:t>
            </a:r>
            <a:endParaRPr lang="en-US" sz="1200" dirty="0">
              <a:solidFill>
                <a:srgbClr val="D70128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631232" y="3179068"/>
            <a:ext cx="90120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200" dirty="0" smtClean="0">
                <a:solidFill>
                  <a:srgbClr val="D70128"/>
                </a:solidFill>
                <a:latin typeface="Helvetica Light"/>
                <a:cs typeface="Helvetica Light"/>
              </a:rPr>
              <a:t>H / A </a:t>
            </a:r>
            <a:r>
              <a:rPr lang="en-GB" sz="1200" dirty="0">
                <a:solidFill>
                  <a:srgbClr val="D70128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200" dirty="0">
                <a:solidFill>
                  <a:srgbClr val="D70128"/>
                </a:solidFill>
                <a:latin typeface="Helvetica Light"/>
                <a:cs typeface="Helvetica Light"/>
              </a:rPr>
              <a:t> </a:t>
            </a:r>
            <a:r>
              <a:rPr lang="en-GB" sz="1200" dirty="0" err="1" smtClean="0">
                <a:solidFill>
                  <a:srgbClr val="D70128"/>
                </a:solidFill>
                <a:latin typeface="Helvetica Light"/>
                <a:cs typeface="Helvetica Light"/>
              </a:rPr>
              <a:t>ττ</a:t>
            </a:r>
            <a:endParaRPr lang="en-US" sz="1200" dirty="0">
              <a:solidFill>
                <a:srgbClr val="D70128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27584" y="3258407"/>
            <a:ext cx="107753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 </a:t>
            </a:r>
            <a:r>
              <a:rPr lang="hr-HR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1603.09203</a:t>
            </a:r>
            <a:endParaRPr lang="is-I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745369" y="3262351"/>
            <a:ext cx="129073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ATLAS-CONF-2015-061</a:t>
            </a:r>
            <a:endParaRPr lang="is-I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977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712968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Supersymmetry  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Still among the most popular SM extensions as elegant solution of hierarchy problem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4221832"/>
            <a:ext cx="1625600" cy="1295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252" y="2204864"/>
            <a:ext cx="1612900" cy="1295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27784" y="2204864"/>
            <a:ext cx="1625600" cy="1295400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323530" y="1340768"/>
            <a:ext cx="53285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Very diverse signatures. </a:t>
            </a:r>
            <a:r>
              <a:rPr lang="en-GB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Highest cross-section events produce gluino / squark pairs with decays to jets and missing transverse momentum</a:t>
            </a:r>
            <a:endParaRPr lang="en-GB" sz="1400" baseline="30000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07036" y="1340768"/>
            <a:ext cx="2918893" cy="2800490"/>
          </a:xfrm>
          <a:prstGeom prst="rect">
            <a:avLst/>
          </a:prstGeom>
          <a:effectLst/>
        </p:spPr>
      </p:pic>
      <p:sp>
        <p:nvSpPr>
          <p:cNvPr id="23" name="TextBox 22"/>
          <p:cNvSpPr txBox="1"/>
          <p:nvPr/>
        </p:nvSpPr>
        <p:spPr>
          <a:xfrm>
            <a:off x="323528" y="5786680"/>
            <a:ext cx="1841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No significant anomaly seen in </a:t>
            </a:r>
            <a:r>
              <a:rPr lang="en-US" sz="1200" i="1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many different analyses</a:t>
            </a:r>
            <a:endParaRPr lang="en-US" sz="1200" i="1" dirty="0" smtClean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90900" y="4132661"/>
            <a:ext cx="3745596" cy="2536700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7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4447" r="15943"/>
          <a:stretch/>
        </p:blipFill>
        <p:spPr>
          <a:xfrm>
            <a:off x="2406636" y="4252130"/>
            <a:ext cx="2767333" cy="2366829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539552" y="3789040"/>
            <a:ext cx="4751348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4131642" y="4077817"/>
            <a:ext cx="107753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 1605.09318</a:t>
            </a:r>
          </a:p>
        </p:txBody>
      </p:sp>
      <p:sp>
        <p:nvSpPr>
          <p:cNvPr id="27" name="TextBox 26"/>
          <p:cNvSpPr txBox="1"/>
          <p:nvPr/>
        </p:nvSpPr>
        <p:spPr>
          <a:xfrm rot="16200000">
            <a:off x="8434698" y="4597897"/>
            <a:ext cx="107753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 1605.09318</a:t>
            </a:r>
          </a:p>
        </p:txBody>
      </p:sp>
    </p:spTree>
    <p:extLst>
      <p:ext uri="{BB962C8B-B14F-4D97-AF65-F5344CB8AC3E}">
        <p14:creationId xmlns:p14="http://schemas.microsoft.com/office/powerpoint/2010/main" val="1934140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110"/>
          <a:stretch/>
        </p:blipFill>
        <p:spPr>
          <a:xfrm>
            <a:off x="251520" y="3325229"/>
            <a:ext cx="4522518" cy="3385457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Searches for dark matter production at the LHC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Canonical signature is ‘X+MET’ with large variety of ‘X’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3529" y="1340768"/>
            <a:ext cx="396043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solidFill>
                  <a:srgbClr val="003BB8"/>
                </a:solidFill>
                <a:latin typeface="Arial"/>
                <a:cs typeface="Arial"/>
              </a:rPr>
              <a:t>Direct dark matter production at the LHC </a:t>
            </a:r>
          </a:p>
          <a:p>
            <a:pPr>
              <a:spcBef>
                <a:spcPts val="1200"/>
              </a:spcBef>
            </a:pP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Requires boost for triggering. Depending on coupling it can be made by different objects.</a:t>
            </a:r>
          </a:p>
          <a:p>
            <a:pPr>
              <a:spcBef>
                <a:spcPts val="1200"/>
              </a:spcBef>
            </a:pP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Experimentally challenging to control Z/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W+jets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background. Theory input needed. </a:t>
            </a: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40152" y="1452846"/>
            <a:ext cx="3073524" cy="1725007"/>
          </a:xfrm>
          <a:prstGeom prst="rect">
            <a:avLst/>
          </a:prstGeom>
        </p:spPr>
      </p:pic>
      <p:pic>
        <p:nvPicPr>
          <p:cNvPr id="25" name="Picture 24" descr="Picture 48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2576" y="1582224"/>
            <a:ext cx="1779700" cy="1598814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4526632" y="1412776"/>
            <a:ext cx="1917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Energetic gluon/photon radiation in the initial sate</a:t>
            </a:r>
            <a:endParaRPr lang="en-GB" sz="1000" dirty="0">
              <a:solidFill>
                <a:prstClr val="black">
                  <a:lumMod val="50000"/>
                  <a:lumOff val="50000"/>
                </a:prst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912426" y="4074955"/>
            <a:ext cx="3980054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Several 13 TeV results already available:</a:t>
            </a:r>
          </a:p>
          <a:p>
            <a:pPr marL="184150" indent="-184150">
              <a:spcBef>
                <a:spcPts val="1200"/>
              </a:spcBef>
              <a:buFont typeface="Arial" charset="0"/>
              <a:buChar char="•"/>
            </a:pP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jets + MET</a:t>
            </a:r>
          </a:p>
          <a:p>
            <a:pPr marL="184150" indent="-184150">
              <a:spcBef>
                <a:spcPts val="600"/>
              </a:spcBef>
              <a:buFont typeface="Arial" charset="0"/>
              <a:buChar char="•"/>
            </a:pPr>
            <a:r>
              <a:rPr lang="en-US" sz="1400" dirty="0" err="1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γ</a:t>
            </a: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+</a:t>
            </a:r>
            <a:r>
              <a:rPr lang="en-US" sz="14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MET</a:t>
            </a:r>
          </a:p>
          <a:p>
            <a:pPr marL="184150" indent="-184150">
              <a:spcBef>
                <a:spcPts val="600"/>
              </a:spcBef>
              <a:buFont typeface="Arial" charset="0"/>
              <a:buChar char="•"/>
            </a:pP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V + MET</a:t>
            </a:r>
          </a:p>
          <a:p>
            <a:pPr marL="184150" indent="-184150">
              <a:spcBef>
                <a:spcPts val="600"/>
              </a:spcBef>
              <a:buFont typeface="Arial" charset="0"/>
              <a:buChar char="•"/>
            </a:pP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bb/</a:t>
            </a:r>
            <a:r>
              <a:rPr lang="en-US" sz="1400" dirty="0" err="1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tt</a:t>
            </a: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+ MET</a:t>
            </a:r>
          </a:p>
        </p:txBody>
      </p:sp>
      <p:sp>
        <p:nvSpPr>
          <p:cNvPr id="8" name="Rectangle 7"/>
          <p:cNvSpPr/>
          <p:nvPr/>
        </p:nvSpPr>
        <p:spPr>
          <a:xfrm>
            <a:off x="4912426" y="5810511"/>
            <a:ext cx="153443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US" sz="1200" i="1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No </a:t>
            </a:r>
            <a:r>
              <a:rPr lang="en-US" sz="1200" i="1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anomaly </a:t>
            </a:r>
            <a:r>
              <a:rPr lang="en-US" sz="1200" i="1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seen</a:t>
            </a:r>
            <a:endParaRPr lang="en-US" sz="1200" i="1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70</a:t>
            </a:fld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899592" y="3212976"/>
            <a:ext cx="217880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 </a:t>
            </a:r>
            <a:r>
              <a:rPr lang="is-I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1604.07773, </a:t>
            </a:r>
            <a:r>
              <a:rPr lang="pt-BR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CMS-PAS-EXO-16-014</a:t>
            </a:r>
            <a:endParaRPr lang="is-I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3" name="TextBox 2"/>
          <p:cNvSpPr txBox="1"/>
          <p:nvPr/>
        </p:nvSpPr>
        <p:spPr>
          <a:xfrm rot="20348024">
            <a:off x="7347480" y="241229"/>
            <a:ext cx="1627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sual" charset="0"/>
                <a:ea typeface="Casual" charset="0"/>
                <a:cs typeface="Casual" charset="0"/>
              </a:rPr>
              <a:t>May not be able to prove </a:t>
            </a: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  <a:latin typeface="Casual" charset="0"/>
                <a:ea typeface="Casual" charset="0"/>
                <a:cs typeface="Casual" charset="0"/>
              </a:rPr>
              <a:t>at LHC that </a:t>
            </a:r>
            <a:r>
              <a:rPr lang="en-US" sz="1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sual" charset="0"/>
                <a:ea typeface="Casual" charset="0"/>
                <a:cs typeface="Casual" charset="0"/>
              </a:rPr>
              <a:t>it is dark matter</a:t>
            </a:r>
          </a:p>
        </p:txBody>
      </p:sp>
    </p:spTree>
    <p:extLst>
      <p:ext uri="{BB962C8B-B14F-4D97-AF65-F5344CB8AC3E}">
        <p14:creationId xmlns:p14="http://schemas.microsoft.com/office/powerpoint/2010/main" val="472834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grayscl/>
            <a:lum bright="52000" contrast="20000"/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-2" y="0"/>
            <a:ext cx="9144002" cy="3573016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-3" y="4777988"/>
            <a:ext cx="9144000" cy="523220"/>
          </a:xfrm>
          <a:prstGeom prst="rect">
            <a:avLst/>
          </a:prstGeom>
          <a:solidFill>
            <a:schemeClr val="bg1">
              <a:alpha val="92000"/>
            </a:schemeClr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en-US" sz="2800" dirty="0" smtClean="0">
                <a:latin typeface="Helvetica Light"/>
                <a:cs typeface="Helvetica Light"/>
              </a:rPr>
              <a:t>The next steps</a:t>
            </a:r>
            <a:endParaRPr lang="en-GB" sz="2800" dirty="0" smtClean="0"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40455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2" y="0"/>
            <a:ext cx="9144002" cy="3284984"/>
          </a:xfrm>
          <a:prstGeom prst="rect">
            <a:avLst/>
          </a:prstGeom>
        </p:spPr>
      </p:pic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0" y="1377981"/>
            <a:ext cx="9144000" cy="919331"/>
          </a:xfrm>
          <a:prstGeom prst="rect">
            <a:avLst/>
          </a:prstGeom>
          <a:solidFill>
            <a:srgbClr val="FFFFFF">
              <a:alpha val="96000"/>
            </a:srgbClr>
          </a:solidFill>
          <a:ln w="9525">
            <a:noFill/>
            <a:miter lim="800000"/>
            <a:headEnd/>
            <a:tailEnd/>
          </a:ln>
          <a:effectLst/>
        </p:spPr>
        <p:txBody>
          <a:bodyPr tIns="72000" bIns="61200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 smtClean="0">
                <a:solidFill>
                  <a:srgbClr val="262626"/>
                </a:solidFill>
                <a:latin typeface="Helvetica Light" charset="0"/>
                <a:ea typeface="Helvetica Light" charset="0"/>
                <a:cs typeface="Helvetica Light" charset="0"/>
              </a:rPr>
              <a:t>The road to the future</a:t>
            </a:r>
          </a:p>
          <a:p>
            <a:pPr algn="ctr">
              <a:spcBef>
                <a:spcPts val="600"/>
              </a:spcBef>
            </a:pPr>
            <a:r>
              <a:rPr lang="en-US" sz="2800" dirty="0" smtClean="0">
                <a:solidFill>
                  <a:srgbClr val="262626"/>
                </a:solidFill>
                <a:latin typeface="Helvetica Light" charset="0"/>
                <a:ea typeface="Helvetica Light" charset="0"/>
                <a:cs typeface="Helvetica Light" charset="0"/>
              </a:rPr>
              <a:t>The LHC Run-2 and beyond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006743"/>
            <a:ext cx="9144000" cy="3878641"/>
          </a:xfrm>
          <a:prstGeom prst="rect">
            <a:avLst/>
          </a:prstGeom>
        </p:spPr>
      </p:pic>
      <p:sp>
        <p:nvSpPr>
          <p:cNvPr id="2" name="Sun 1"/>
          <p:cNvSpPr/>
          <p:nvPr/>
        </p:nvSpPr>
        <p:spPr>
          <a:xfrm>
            <a:off x="2650934" y="5229200"/>
            <a:ext cx="216024" cy="216024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345576" y="5081791"/>
            <a:ext cx="675185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We are here</a:t>
            </a:r>
          </a:p>
        </p:txBody>
      </p:sp>
    </p:spTree>
    <p:extLst>
      <p:ext uri="{BB962C8B-B14F-4D97-AF65-F5344CB8AC3E}">
        <p14:creationId xmlns:p14="http://schemas.microsoft.com/office/powerpoint/2010/main" val="148092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06743"/>
            <a:ext cx="9144000" cy="387864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1" y="1"/>
            <a:ext cx="9144001" cy="1340768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-2" y="2736304"/>
            <a:ext cx="9144001" cy="1340768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42300" y="700822"/>
            <a:ext cx="2673516" cy="316022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wrap="non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42300" y="188640"/>
            <a:ext cx="54938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The main proton–proton physics goals in a nutshell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2300" y="692696"/>
            <a:ext cx="2673516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Helvetica Light" charset="0"/>
                <a:ea typeface="Helvetica Light" charset="0"/>
                <a:cs typeface="Helvetica Light" charset="0"/>
              </a:rPr>
              <a:t>Run-1 (up to 8 TeV, 25 fb</a:t>
            </a:r>
            <a:r>
              <a:rPr lang="en-US" sz="1400" b="1" baseline="30000" dirty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US" sz="1400" b="1" dirty="0">
                <a:latin typeface="Helvetica Light" charset="0"/>
                <a:ea typeface="Helvetica Light" charset="0"/>
                <a:cs typeface="Helvetica Light" charset="0"/>
              </a:rPr>
              <a:t>)</a:t>
            </a: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Discovery of Higgs boson</a:t>
            </a: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Searches for additional    new physics (negative)</a:t>
            </a:r>
            <a:endParaRPr lang="en-GB" sz="1400" baseline="300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Observation of rare processes, such as </a:t>
            </a:r>
            <a:r>
              <a:rPr lang="en-GB" sz="14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</a:t>
            </a:r>
            <a:r>
              <a:rPr lang="en-GB" sz="1400" i="1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s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dirty="0" smtClean="0">
                <a:solidFill>
                  <a:prstClr val="black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µµ</a:t>
            </a: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Precision measurements of Standard Model processes</a:t>
            </a: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Study of </a:t>
            </a:r>
            <a:r>
              <a:rPr lang="en-GB" sz="1400" i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CP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asymmetries in </a:t>
            </a:r>
            <a:r>
              <a:rPr lang="en-GB" sz="14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</a:t>
            </a:r>
            <a:r>
              <a:rPr lang="en-GB" sz="1400" i="1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s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sector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059832" y="692696"/>
            <a:ext cx="3051628" cy="316022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259072" y="692696"/>
            <a:ext cx="2745525" cy="316022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259073" y="692696"/>
            <a:ext cx="274552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Helvetica Light" charset="0"/>
                <a:ea typeface="Helvetica Light" charset="0"/>
                <a:cs typeface="Helvetica Light" charset="0"/>
              </a:rPr>
              <a:t>HL-LHC (14 TeV, 3000 fb</a:t>
            </a:r>
            <a:r>
              <a:rPr lang="en-US" sz="1400" b="1" baseline="30000" dirty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US" sz="1400" b="1" dirty="0">
                <a:latin typeface="Helvetica Light" charset="0"/>
                <a:ea typeface="Helvetica Light" charset="0"/>
                <a:cs typeface="Helvetica Light" charset="0"/>
              </a:rPr>
              <a:t>)</a:t>
            </a: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Precision measurements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of Higgs couplings </a:t>
            </a:r>
            <a:endParaRPr lang="en-GB" sz="14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Observation of very rare Higgs modes </a:t>
            </a: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(µµ, </a:t>
            </a:r>
            <a:r>
              <a:rPr lang="en-GB" sz="12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Zγ</a:t>
            </a: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, HH)</a:t>
            </a:r>
            <a:endParaRPr lang="en-GB" sz="1200" baseline="300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Ultimate new physics search reach (on mass &amp; forbidden decays, </a:t>
            </a:r>
            <a:r>
              <a:rPr lang="en-GB" sz="14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eg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, FCNC)</a:t>
            </a: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Ultimate SM &amp; HF physics precision for rare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processes</a:t>
            </a:r>
            <a:endParaRPr lang="en-GB" sz="14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059832" y="692696"/>
            <a:ext cx="3133157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Helvetica Light" charset="0"/>
                <a:ea typeface="Helvetica Light" charset="0"/>
                <a:cs typeface="Helvetica Light" charset="0"/>
              </a:rPr>
              <a:t>Run 2 &amp; 3 (13–14 TeV, 300 fb</a:t>
            </a:r>
            <a:r>
              <a:rPr lang="en-US" sz="1400" b="1" baseline="30000" dirty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US" sz="1400" b="1" dirty="0">
                <a:latin typeface="Helvetica Light" charset="0"/>
                <a:ea typeface="Helvetica Light" charset="0"/>
                <a:cs typeface="Helvetica Light" charset="0"/>
              </a:rPr>
              <a:t>)</a:t>
            </a: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Searches for new physics</a:t>
            </a: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Improved measurements of Higgs couplings in main channels</a:t>
            </a: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onsolidation / observation of Higgs channels</a:t>
            </a: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(</a:t>
            </a:r>
            <a:r>
              <a:rPr lang="en-GB" sz="12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ττ</a:t>
            </a:r>
            <a:r>
              <a:rPr lang="en-GB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, bb, ttH, VH, VBF)</a:t>
            </a:r>
            <a:endParaRPr lang="en-GB" sz="11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Measurement of rare Standard Model processes &amp; more precision</a:t>
            </a: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Improved measurements of rare   </a:t>
            </a:r>
            <a:r>
              <a:rPr lang="en-GB" sz="1400" i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decays and </a:t>
            </a:r>
            <a:r>
              <a:rPr lang="en-GB" sz="1400" i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CP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asymmetries</a:t>
            </a:r>
          </a:p>
        </p:txBody>
      </p:sp>
      <p:sp>
        <p:nvSpPr>
          <p:cNvPr id="15" name="Sun 14"/>
          <p:cNvSpPr/>
          <p:nvPr/>
        </p:nvSpPr>
        <p:spPr>
          <a:xfrm>
            <a:off x="2650934" y="5229200"/>
            <a:ext cx="216024" cy="216024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345576" y="5081791"/>
            <a:ext cx="675185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We are here</a:t>
            </a:r>
          </a:p>
        </p:txBody>
      </p:sp>
    </p:spTree>
    <p:extLst>
      <p:ext uri="{BB962C8B-B14F-4D97-AF65-F5344CB8AC3E}">
        <p14:creationId xmlns:p14="http://schemas.microsoft.com/office/powerpoint/2010/main" val="22672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-1" y="1"/>
            <a:ext cx="9144001" cy="1340768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260648"/>
            <a:ext cx="9144000" cy="40011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latin typeface="Helvetica Light" charset="0"/>
                <a:ea typeface="Helvetica Light" charset="0"/>
                <a:cs typeface="Helvetica Light" charset="0"/>
              </a:rPr>
              <a:t>Status of Run-2 (</a:t>
            </a:r>
            <a:r>
              <a:rPr lang="en-US" sz="2000" b="1" dirty="0" smtClean="0">
                <a:latin typeface="Helvetica Light" charset="0"/>
                <a:ea typeface="Helvetica Light" charset="0"/>
                <a:cs typeface="Helvetica Light" charset="0"/>
              </a:rPr>
              <a:t>2015</a:t>
            </a:r>
            <a:r>
              <a:rPr lang="en-US" sz="2000" dirty="0" smtClean="0">
                <a:latin typeface="Helvetica Light" charset="0"/>
                <a:ea typeface="Helvetica Light" charset="0"/>
                <a:cs typeface="Helvetica Light" charset="0"/>
              </a:rPr>
              <a:t>)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1600" y="1061321"/>
            <a:ext cx="7215470" cy="51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01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-1" y="1"/>
            <a:ext cx="9144001" cy="1340768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260648"/>
            <a:ext cx="9144000" cy="40011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latin typeface="Helvetica Light" charset="0"/>
                <a:ea typeface="Helvetica Light" charset="0"/>
                <a:cs typeface="Helvetica Light" charset="0"/>
              </a:rPr>
              <a:t>Status of Run-2 (</a:t>
            </a:r>
            <a:r>
              <a:rPr lang="en-US" sz="2000" b="1" dirty="0" smtClean="0">
                <a:latin typeface="Helvetica Light" charset="0"/>
                <a:ea typeface="Helvetica Light" charset="0"/>
                <a:cs typeface="Helvetica Light" charset="0"/>
              </a:rPr>
              <a:t>2016</a:t>
            </a:r>
            <a:r>
              <a:rPr lang="en-US" sz="2000" dirty="0" smtClean="0">
                <a:latin typeface="Helvetica Light" charset="0"/>
                <a:ea typeface="Helvetica Light" charset="0"/>
                <a:cs typeface="Helvetica Light" charset="0"/>
              </a:rPr>
              <a:t>)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061321"/>
            <a:ext cx="7211906" cy="5176800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1979712" y="3861048"/>
            <a:ext cx="5256584" cy="0"/>
          </a:xfrm>
          <a:prstGeom prst="line">
            <a:avLst/>
          </a:prstGeom>
          <a:ln w="3175">
            <a:solidFill>
              <a:srgbClr val="D80017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7266012" y="3728462"/>
            <a:ext cx="12073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2015 delivered</a:t>
            </a:r>
            <a:endParaRPr lang="en-US" sz="1200" dirty="0" smtClean="0">
              <a:solidFill>
                <a:srgbClr val="D80017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339752" y="3265239"/>
            <a:ext cx="17524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i="1" dirty="0" err="1" smtClean="0"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US" sz="1400" baseline="-25000" dirty="0" err="1" smtClean="0">
                <a:latin typeface="Helvetica Light" charset="0"/>
                <a:ea typeface="Helvetica Light" charset="0"/>
                <a:cs typeface="Helvetica Light" charset="0"/>
              </a:rPr>
              <a:t>max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= 10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34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s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–2</a:t>
            </a:r>
            <a:endParaRPr lang="en-US" sz="1400" baseline="30000" dirty="0" smtClean="0"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909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-1" y="1"/>
            <a:ext cx="9144001" cy="1340768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260648"/>
            <a:ext cx="9144000" cy="40011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latin typeface="Helvetica Light" charset="0"/>
                <a:ea typeface="Helvetica Light" charset="0"/>
                <a:cs typeface="Helvetica Light" charset="0"/>
              </a:rPr>
              <a:t>Expected integrated luminosity of </a:t>
            </a:r>
            <a:r>
              <a:rPr lang="en-US" sz="2000" b="1" dirty="0" smtClean="0">
                <a:latin typeface="Helvetica Light" charset="0"/>
                <a:ea typeface="Helvetica Light" charset="0"/>
                <a:cs typeface="Helvetica Light" charset="0"/>
              </a:rPr>
              <a:t>Run-2 until end of 2018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991" t="40550" r="11314" b="11151"/>
          <a:stretch/>
        </p:blipFill>
        <p:spPr>
          <a:xfrm>
            <a:off x="907081" y="1121488"/>
            <a:ext cx="6397486" cy="516288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483768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>
                <a:latin typeface="Helvetica" charset="0"/>
                <a:ea typeface="Helvetica" charset="0"/>
                <a:cs typeface="Helvetica" charset="0"/>
              </a:rPr>
              <a:t>2015</a:t>
            </a:r>
            <a:endParaRPr lang="en-US" dirty="0" smtClean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779912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>
                <a:latin typeface="Helvetica" charset="0"/>
                <a:ea typeface="Helvetica" charset="0"/>
                <a:cs typeface="Helvetica" charset="0"/>
              </a:rPr>
              <a:t>2016</a:t>
            </a:r>
            <a:endParaRPr lang="en-US" dirty="0" smtClean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076056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2017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72200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2018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6695" t="31203" r="24412" b="15306"/>
          <a:stretch/>
        </p:blipFill>
        <p:spPr>
          <a:xfrm rot="16200000">
            <a:off x="2581785" y="4744573"/>
            <a:ext cx="121335" cy="1307281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1691680" y="1174888"/>
            <a:ext cx="248800" cy="4486359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666806" y="526623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mtClean="0">
                <a:latin typeface="Helvetica" charset="0"/>
                <a:ea typeface="Helvetica" charset="0"/>
                <a:cs typeface="Helvetica" charset="0"/>
              </a:rPr>
              <a:t>0</a:t>
            </a:r>
            <a:endParaRPr lang="en-US" dirty="0" smtClean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547664" y="4581128"/>
            <a:ext cx="441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mtClean="0">
                <a:latin typeface="Helvetica" charset="0"/>
                <a:ea typeface="Helvetica" charset="0"/>
                <a:cs typeface="Helvetica" charset="0"/>
              </a:rPr>
              <a:t>20</a:t>
            </a:r>
            <a:endParaRPr lang="en-US" dirty="0" smtClean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547664" y="3851756"/>
            <a:ext cx="441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4</a:t>
            </a:r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0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547664" y="3140968"/>
            <a:ext cx="441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60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547664" y="2442154"/>
            <a:ext cx="441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>
                <a:latin typeface="Helvetica" charset="0"/>
                <a:ea typeface="Helvetica" charset="0"/>
                <a:cs typeface="Helvetica" charset="0"/>
              </a:rPr>
              <a:t>8</a:t>
            </a:r>
            <a:r>
              <a:rPr lang="en-US" smtClean="0">
                <a:latin typeface="Helvetica" charset="0"/>
                <a:ea typeface="Helvetica" charset="0"/>
                <a:cs typeface="Helvetica" charset="0"/>
              </a:rPr>
              <a:t>0</a:t>
            </a:r>
            <a:endParaRPr lang="en-US" dirty="0" smtClean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419424" y="1732707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>
                <a:solidFill>
                  <a:srgbClr val="D80017"/>
                </a:solidFill>
                <a:latin typeface="Helvetica" charset="0"/>
                <a:ea typeface="Helvetica" charset="0"/>
                <a:cs typeface="Helvetica" charset="0"/>
              </a:rPr>
              <a:t>100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55405" y="6479758"/>
            <a:ext cx="368241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400" dirty="0" smtClean="0">
                <a:latin typeface="Helvetica Light" charset="0"/>
                <a:ea typeface="Helvetica Light" charset="0"/>
                <a:cs typeface="Helvetica Light" charset="0"/>
              </a:rPr>
              <a:t>©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P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. Ferreira da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Silva at Moriond EW, 2016 </a:t>
            </a:r>
            <a:endParaRPr lang="en-US" sz="1400" dirty="0">
              <a:effectLst/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2" name="Freeform 21"/>
          <p:cNvSpPr/>
          <p:nvPr/>
        </p:nvSpPr>
        <p:spPr>
          <a:xfrm>
            <a:off x="3264195" y="1801499"/>
            <a:ext cx="3900094" cy="3536045"/>
          </a:xfrm>
          <a:custGeom>
            <a:avLst/>
            <a:gdLst>
              <a:gd name="connsiteX0" fmla="*/ 0 w 3891517"/>
              <a:gd name="connsiteY0" fmla="*/ 3646967 h 3646967"/>
              <a:gd name="connsiteX1" fmla="*/ 669852 w 3891517"/>
              <a:gd name="connsiteY1" fmla="*/ 3370521 h 3646967"/>
              <a:gd name="connsiteX2" fmla="*/ 1446028 w 3891517"/>
              <a:gd name="connsiteY2" fmla="*/ 2860158 h 3646967"/>
              <a:gd name="connsiteX3" fmla="*/ 2232838 w 3891517"/>
              <a:gd name="connsiteY3" fmla="*/ 2115879 h 3646967"/>
              <a:gd name="connsiteX4" fmla="*/ 2817628 w 3891517"/>
              <a:gd name="connsiteY4" fmla="*/ 1456660 h 3646967"/>
              <a:gd name="connsiteX5" fmla="*/ 3519377 w 3891517"/>
              <a:gd name="connsiteY5" fmla="*/ 510363 h 3646967"/>
              <a:gd name="connsiteX6" fmla="*/ 3891517 w 3891517"/>
              <a:gd name="connsiteY6" fmla="*/ 0 h 3646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91517" h="3646967">
                <a:moveTo>
                  <a:pt x="0" y="3646967"/>
                </a:moveTo>
                <a:cubicBezTo>
                  <a:pt x="214423" y="3574311"/>
                  <a:pt x="428847" y="3501656"/>
                  <a:pt x="669852" y="3370521"/>
                </a:cubicBezTo>
                <a:cubicBezTo>
                  <a:pt x="910857" y="3239386"/>
                  <a:pt x="1185530" y="3069265"/>
                  <a:pt x="1446028" y="2860158"/>
                </a:cubicBezTo>
                <a:cubicBezTo>
                  <a:pt x="1706526" y="2651051"/>
                  <a:pt x="2004238" y="2349795"/>
                  <a:pt x="2232838" y="2115879"/>
                </a:cubicBezTo>
                <a:cubicBezTo>
                  <a:pt x="2461438" y="1881963"/>
                  <a:pt x="2603205" y="1724246"/>
                  <a:pt x="2817628" y="1456660"/>
                </a:cubicBezTo>
                <a:cubicBezTo>
                  <a:pt x="3032051" y="1189074"/>
                  <a:pt x="3340396" y="753140"/>
                  <a:pt x="3519377" y="510363"/>
                </a:cubicBezTo>
                <a:cubicBezTo>
                  <a:pt x="3698358" y="267586"/>
                  <a:pt x="3891517" y="0"/>
                  <a:pt x="3891517" y="0"/>
                </a:cubicBezTo>
              </a:path>
            </a:pathLst>
          </a:custGeom>
          <a:noFill/>
          <a:ln w="57150">
            <a:solidFill>
              <a:srgbClr val="00B050"/>
            </a:solidFill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9" descr="E:\fppt\template\arrows\arrow7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7948762">
            <a:off x="3051605" y="4766700"/>
            <a:ext cx="303514" cy="504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Rectangle 23"/>
          <p:cNvSpPr/>
          <p:nvPr/>
        </p:nvSpPr>
        <p:spPr>
          <a:xfrm>
            <a:off x="2339752" y="4428895"/>
            <a:ext cx="177151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smtClean="0">
                <a:solidFill>
                  <a:srgbClr val="BC010C"/>
                </a:solidFill>
                <a:latin typeface="Chalkduster" charset="0"/>
                <a:ea typeface="Chalkduster" charset="0"/>
                <a:cs typeface="Chalkduster" charset="0"/>
              </a:rPr>
              <a:t>We were here</a:t>
            </a:r>
            <a:endParaRPr lang="en-GB" sz="1050" dirty="0">
              <a:solidFill>
                <a:srgbClr val="BC010C"/>
              </a:solidFill>
              <a:latin typeface="Chalkduster" charset="0"/>
              <a:ea typeface="Chalkduster" charset="0"/>
              <a:cs typeface="Chalkduster" charset="0"/>
            </a:endParaRPr>
          </a:p>
        </p:txBody>
      </p:sp>
      <p:pic>
        <p:nvPicPr>
          <p:cNvPr id="25" name="Picture 9" descr="E:\fppt\template\arrows\arrow7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20872672" flipH="1">
            <a:off x="7285488" y="1666974"/>
            <a:ext cx="418027" cy="512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Rectangle 26"/>
          <p:cNvSpPr/>
          <p:nvPr/>
        </p:nvSpPr>
        <p:spPr>
          <a:xfrm>
            <a:off x="2298736" y="1916832"/>
            <a:ext cx="1265151" cy="211563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7641954" y="2132856"/>
            <a:ext cx="125052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solidFill>
                  <a:srgbClr val="BC010C"/>
                </a:solidFill>
                <a:latin typeface="Chalkduster" charset="0"/>
                <a:ea typeface="Chalkduster" charset="0"/>
                <a:cs typeface="Chalkduster" charset="0"/>
              </a:rPr>
              <a:t>We </a:t>
            </a:r>
            <a:r>
              <a:rPr lang="en-GB" sz="1400" smtClean="0">
                <a:solidFill>
                  <a:srgbClr val="BC010C"/>
                </a:solidFill>
                <a:latin typeface="Chalkduster" charset="0"/>
                <a:ea typeface="Chalkduster" charset="0"/>
                <a:cs typeface="Chalkduster" charset="0"/>
              </a:rPr>
              <a:t>are going here</a:t>
            </a:r>
            <a:endParaRPr lang="en-GB" sz="1050" dirty="0">
              <a:solidFill>
                <a:srgbClr val="BC010C"/>
              </a:solidFill>
              <a:latin typeface="Chalkduster" charset="0"/>
              <a:ea typeface="Chalkduster" charset="0"/>
              <a:cs typeface="Chalkduster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2339752" y="2558385"/>
            <a:ext cx="2181082" cy="510575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652120" y="3717032"/>
            <a:ext cx="5613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srgbClr val="019645"/>
                </a:solidFill>
                <a:latin typeface="Helvetica Light" charset="0"/>
                <a:ea typeface="Helvetica Light" charset="0"/>
                <a:cs typeface="Helvetica Light" charset="0"/>
              </a:rPr>
              <a:t>Run-2</a:t>
            </a:r>
          </a:p>
        </p:txBody>
      </p:sp>
    </p:spTree>
    <p:extLst>
      <p:ext uri="{BB962C8B-B14F-4D97-AF65-F5344CB8AC3E}">
        <p14:creationId xmlns:p14="http://schemas.microsoft.com/office/powerpoint/2010/main" val="1427857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-1" y="1"/>
            <a:ext cx="9144001" cy="1340768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260648"/>
            <a:ext cx="9144000" cy="40011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latin typeface="Helvetica Light" charset="0"/>
                <a:ea typeface="Helvetica Light" charset="0"/>
                <a:cs typeface="Helvetica Light" charset="0"/>
              </a:rPr>
              <a:t>Expected integrated luminosity of the </a:t>
            </a:r>
            <a:r>
              <a:rPr lang="en-US" sz="2000" b="1" dirty="0" smtClean="0">
                <a:latin typeface="Helvetica Light" charset="0"/>
                <a:ea typeface="Helvetica Light" charset="0"/>
                <a:cs typeface="Helvetica Light" charset="0"/>
              </a:rPr>
              <a:t>LHC &amp; HL-LHC until </a:t>
            </a:r>
            <a:r>
              <a:rPr lang="is-IS" sz="2000" b="1" dirty="0" smtClean="0">
                <a:latin typeface="Helvetica Light" charset="0"/>
                <a:ea typeface="Helvetica Light" charset="0"/>
                <a:cs typeface="Helvetica Light" charset="0"/>
              </a:rPr>
              <a:t>… 2035</a:t>
            </a:r>
            <a:endParaRPr lang="en-US" sz="2000" b="1" dirty="0" smtClean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991" t="40550" r="11314" b="11151"/>
          <a:stretch/>
        </p:blipFill>
        <p:spPr>
          <a:xfrm>
            <a:off x="907081" y="1121488"/>
            <a:ext cx="6397486" cy="516288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483768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>
                <a:latin typeface="Helvetica" charset="0"/>
                <a:ea typeface="Helvetica" charset="0"/>
                <a:cs typeface="Helvetica" charset="0"/>
              </a:rPr>
              <a:t>2015</a:t>
            </a:r>
            <a:endParaRPr lang="en-US" dirty="0" smtClean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347864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2019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11960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2023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04248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2035</a:t>
            </a:r>
          </a:p>
        </p:txBody>
      </p:sp>
      <p:pic>
        <p:nvPicPr>
          <p:cNvPr id="12" name="Picture 11"/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6695" t="31203" r="24412" b="15306"/>
          <a:stretch/>
        </p:blipFill>
        <p:spPr>
          <a:xfrm rot="16200000">
            <a:off x="2533713" y="4925724"/>
            <a:ext cx="18000" cy="10440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1691680" y="1174888"/>
            <a:ext cx="248800" cy="4486359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666806" y="526623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mtClean="0">
                <a:latin typeface="Helvetica" charset="0"/>
                <a:ea typeface="Helvetica" charset="0"/>
                <a:cs typeface="Helvetica" charset="0"/>
              </a:rPr>
              <a:t>0</a:t>
            </a:r>
            <a:endParaRPr lang="en-US" dirty="0" smtClean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419424" y="4581128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500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291183" y="3851756"/>
            <a:ext cx="697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1000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291183" y="3140968"/>
            <a:ext cx="697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1500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291183" y="2442154"/>
            <a:ext cx="697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2000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291183" y="1732707"/>
            <a:ext cx="697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2500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55405" y="6479758"/>
            <a:ext cx="368241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400" dirty="0" smtClean="0">
                <a:latin typeface="Helvetica Light" charset="0"/>
                <a:ea typeface="Helvetica Light" charset="0"/>
                <a:cs typeface="Helvetica Light" charset="0"/>
              </a:rPr>
              <a:t>©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P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. Ferreira da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Silva at Moriond EW, 2016 </a:t>
            </a:r>
            <a:endParaRPr lang="en-US" sz="1400" dirty="0">
              <a:effectLst/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2" name="Freeform 21"/>
          <p:cNvSpPr/>
          <p:nvPr/>
        </p:nvSpPr>
        <p:spPr>
          <a:xfrm>
            <a:off x="3062177" y="5315344"/>
            <a:ext cx="641268" cy="139158"/>
          </a:xfrm>
          <a:custGeom>
            <a:avLst/>
            <a:gdLst>
              <a:gd name="connsiteX0" fmla="*/ 0 w 3891517"/>
              <a:gd name="connsiteY0" fmla="*/ 3646967 h 3646967"/>
              <a:gd name="connsiteX1" fmla="*/ 669852 w 3891517"/>
              <a:gd name="connsiteY1" fmla="*/ 3370521 h 3646967"/>
              <a:gd name="connsiteX2" fmla="*/ 1446028 w 3891517"/>
              <a:gd name="connsiteY2" fmla="*/ 2860158 h 3646967"/>
              <a:gd name="connsiteX3" fmla="*/ 2232838 w 3891517"/>
              <a:gd name="connsiteY3" fmla="*/ 2115879 h 3646967"/>
              <a:gd name="connsiteX4" fmla="*/ 2817628 w 3891517"/>
              <a:gd name="connsiteY4" fmla="*/ 1456660 h 3646967"/>
              <a:gd name="connsiteX5" fmla="*/ 3519377 w 3891517"/>
              <a:gd name="connsiteY5" fmla="*/ 510363 h 3646967"/>
              <a:gd name="connsiteX6" fmla="*/ 3891517 w 3891517"/>
              <a:gd name="connsiteY6" fmla="*/ 0 h 3646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91517" h="3646967">
                <a:moveTo>
                  <a:pt x="0" y="3646967"/>
                </a:moveTo>
                <a:cubicBezTo>
                  <a:pt x="214423" y="3574311"/>
                  <a:pt x="428847" y="3501656"/>
                  <a:pt x="669852" y="3370521"/>
                </a:cubicBezTo>
                <a:cubicBezTo>
                  <a:pt x="910857" y="3239386"/>
                  <a:pt x="1185530" y="3069265"/>
                  <a:pt x="1446028" y="2860158"/>
                </a:cubicBezTo>
                <a:cubicBezTo>
                  <a:pt x="1706526" y="2651051"/>
                  <a:pt x="2004238" y="2349795"/>
                  <a:pt x="2232838" y="2115879"/>
                </a:cubicBezTo>
                <a:cubicBezTo>
                  <a:pt x="2461438" y="1881963"/>
                  <a:pt x="2603205" y="1724246"/>
                  <a:pt x="2817628" y="1456660"/>
                </a:cubicBezTo>
                <a:cubicBezTo>
                  <a:pt x="3032051" y="1189074"/>
                  <a:pt x="3340396" y="753140"/>
                  <a:pt x="3519377" y="510363"/>
                </a:cubicBezTo>
                <a:cubicBezTo>
                  <a:pt x="3698358" y="267586"/>
                  <a:pt x="3891517" y="0"/>
                  <a:pt x="3891517" y="0"/>
                </a:cubicBezTo>
              </a:path>
            </a:pathLst>
          </a:custGeom>
          <a:noFill/>
          <a:ln w="57150">
            <a:solidFill>
              <a:srgbClr val="00B050"/>
            </a:solidFill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9" descr="E:\fppt\template\arrows\arrow7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7948762">
            <a:off x="2806105" y="4838708"/>
            <a:ext cx="303514" cy="504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Rectangle 23"/>
          <p:cNvSpPr/>
          <p:nvPr/>
        </p:nvSpPr>
        <p:spPr>
          <a:xfrm>
            <a:off x="2123728" y="4437112"/>
            <a:ext cx="177151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smtClean="0">
                <a:solidFill>
                  <a:srgbClr val="BC010C"/>
                </a:solidFill>
                <a:latin typeface="Chalkduster" charset="0"/>
                <a:ea typeface="Chalkduster" charset="0"/>
                <a:cs typeface="Chalkduster" charset="0"/>
              </a:rPr>
              <a:t>We were here</a:t>
            </a:r>
            <a:endParaRPr lang="en-GB" sz="1050" dirty="0">
              <a:solidFill>
                <a:srgbClr val="BC010C"/>
              </a:solidFill>
              <a:latin typeface="Chalkduster" charset="0"/>
              <a:ea typeface="Chalkduster" charset="0"/>
              <a:cs typeface="Chalkduster" charset="0"/>
            </a:endParaRPr>
          </a:p>
        </p:txBody>
      </p:sp>
      <p:pic>
        <p:nvPicPr>
          <p:cNvPr id="25" name="Picture 9" descr="E:\fppt\template\arrows\arrow7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20872672" flipH="1">
            <a:off x="7285488" y="1234926"/>
            <a:ext cx="418027" cy="512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Rectangle 26"/>
          <p:cNvSpPr/>
          <p:nvPr/>
        </p:nvSpPr>
        <p:spPr>
          <a:xfrm>
            <a:off x="2298736" y="1916832"/>
            <a:ext cx="1265151" cy="211563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7641954" y="1700808"/>
            <a:ext cx="110651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smtClean="0">
                <a:solidFill>
                  <a:srgbClr val="BC010C"/>
                </a:solidFill>
                <a:latin typeface="Chalkduster" charset="0"/>
                <a:ea typeface="Chalkduster" charset="0"/>
                <a:cs typeface="Chalkduster" charset="0"/>
              </a:rPr>
              <a:t>We will be going </a:t>
            </a:r>
            <a:r>
              <a:rPr lang="en-GB" sz="1400" dirty="0" smtClean="0">
                <a:solidFill>
                  <a:srgbClr val="BC010C"/>
                </a:solidFill>
                <a:latin typeface="Chalkduster" charset="0"/>
                <a:ea typeface="Chalkduster" charset="0"/>
                <a:cs typeface="Chalkduster" charset="0"/>
              </a:rPr>
              <a:t>here</a:t>
            </a:r>
            <a:endParaRPr lang="en-GB" sz="1050" dirty="0">
              <a:solidFill>
                <a:srgbClr val="BC010C"/>
              </a:solidFill>
              <a:latin typeface="Chalkduster" charset="0"/>
              <a:ea typeface="Chalkduster" charset="0"/>
              <a:cs typeface="Chalkduster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2339752" y="2558385"/>
            <a:ext cx="2181082" cy="510575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5076056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2027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940152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2031</a:t>
            </a:r>
          </a:p>
        </p:txBody>
      </p:sp>
      <p:sp>
        <p:nvSpPr>
          <p:cNvPr id="33" name="Freeform 32"/>
          <p:cNvSpPr/>
          <p:nvPr/>
        </p:nvSpPr>
        <p:spPr>
          <a:xfrm>
            <a:off x="4157283" y="5025364"/>
            <a:ext cx="618069" cy="275843"/>
          </a:xfrm>
          <a:custGeom>
            <a:avLst/>
            <a:gdLst>
              <a:gd name="connsiteX0" fmla="*/ 0 w 3891517"/>
              <a:gd name="connsiteY0" fmla="*/ 3646967 h 3646967"/>
              <a:gd name="connsiteX1" fmla="*/ 669852 w 3891517"/>
              <a:gd name="connsiteY1" fmla="*/ 3370521 h 3646967"/>
              <a:gd name="connsiteX2" fmla="*/ 1446028 w 3891517"/>
              <a:gd name="connsiteY2" fmla="*/ 2860158 h 3646967"/>
              <a:gd name="connsiteX3" fmla="*/ 2232838 w 3891517"/>
              <a:gd name="connsiteY3" fmla="*/ 2115879 h 3646967"/>
              <a:gd name="connsiteX4" fmla="*/ 2817628 w 3891517"/>
              <a:gd name="connsiteY4" fmla="*/ 1456660 h 3646967"/>
              <a:gd name="connsiteX5" fmla="*/ 3519377 w 3891517"/>
              <a:gd name="connsiteY5" fmla="*/ 510363 h 3646967"/>
              <a:gd name="connsiteX6" fmla="*/ 3891517 w 3891517"/>
              <a:gd name="connsiteY6" fmla="*/ 0 h 3646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91517" h="3646967">
                <a:moveTo>
                  <a:pt x="0" y="3646967"/>
                </a:moveTo>
                <a:cubicBezTo>
                  <a:pt x="214423" y="3574311"/>
                  <a:pt x="428847" y="3501656"/>
                  <a:pt x="669852" y="3370521"/>
                </a:cubicBezTo>
                <a:cubicBezTo>
                  <a:pt x="910857" y="3239386"/>
                  <a:pt x="1185530" y="3069265"/>
                  <a:pt x="1446028" y="2860158"/>
                </a:cubicBezTo>
                <a:cubicBezTo>
                  <a:pt x="1706526" y="2651051"/>
                  <a:pt x="2004238" y="2349795"/>
                  <a:pt x="2232838" y="2115879"/>
                </a:cubicBezTo>
                <a:cubicBezTo>
                  <a:pt x="2461438" y="1881963"/>
                  <a:pt x="2603205" y="1724246"/>
                  <a:pt x="2817628" y="1456660"/>
                </a:cubicBezTo>
                <a:cubicBezTo>
                  <a:pt x="3032051" y="1189074"/>
                  <a:pt x="3340396" y="753140"/>
                  <a:pt x="3519377" y="510363"/>
                </a:cubicBezTo>
                <a:cubicBezTo>
                  <a:pt x="3698358" y="267586"/>
                  <a:pt x="3891517" y="0"/>
                  <a:pt x="3891517" y="0"/>
                </a:cubicBezTo>
              </a:path>
            </a:pathLst>
          </a:custGeom>
          <a:noFill/>
          <a:ln w="57150">
            <a:solidFill>
              <a:srgbClr val="00B050"/>
            </a:solidFill>
          </a:ln>
        </p:spPr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" name="Straight Connector 6"/>
          <p:cNvCxnSpPr>
            <a:stCxn id="22" idx="6"/>
          </p:cNvCxnSpPr>
          <p:nvPr/>
        </p:nvCxnSpPr>
        <p:spPr>
          <a:xfrm>
            <a:off x="3703445" y="5315344"/>
            <a:ext cx="453838" cy="0"/>
          </a:xfrm>
          <a:prstGeom prst="line">
            <a:avLst/>
          </a:prstGeom>
          <a:ln>
            <a:solidFill>
              <a:srgbClr val="00B05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4788024" y="5030605"/>
            <a:ext cx="516728" cy="0"/>
          </a:xfrm>
          <a:prstGeom prst="line">
            <a:avLst/>
          </a:prstGeom>
          <a:ln>
            <a:solidFill>
              <a:srgbClr val="00B05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Freeform 37"/>
          <p:cNvSpPr/>
          <p:nvPr/>
        </p:nvSpPr>
        <p:spPr>
          <a:xfrm>
            <a:off x="5292081" y="4070395"/>
            <a:ext cx="720080" cy="947773"/>
          </a:xfrm>
          <a:custGeom>
            <a:avLst/>
            <a:gdLst>
              <a:gd name="connsiteX0" fmla="*/ 0 w 3891517"/>
              <a:gd name="connsiteY0" fmla="*/ 3646967 h 3646967"/>
              <a:gd name="connsiteX1" fmla="*/ 669852 w 3891517"/>
              <a:gd name="connsiteY1" fmla="*/ 3370521 h 3646967"/>
              <a:gd name="connsiteX2" fmla="*/ 1446028 w 3891517"/>
              <a:gd name="connsiteY2" fmla="*/ 2860158 h 3646967"/>
              <a:gd name="connsiteX3" fmla="*/ 2232838 w 3891517"/>
              <a:gd name="connsiteY3" fmla="*/ 2115879 h 3646967"/>
              <a:gd name="connsiteX4" fmla="*/ 2817628 w 3891517"/>
              <a:gd name="connsiteY4" fmla="*/ 1456660 h 3646967"/>
              <a:gd name="connsiteX5" fmla="*/ 3519377 w 3891517"/>
              <a:gd name="connsiteY5" fmla="*/ 510363 h 3646967"/>
              <a:gd name="connsiteX6" fmla="*/ 3891517 w 3891517"/>
              <a:gd name="connsiteY6" fmla="*/ 0 h 3646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91517" h="3646967">
                <a:moveTo>
                  <a:pt x="0" y="3646967"/>
                </a:moveTo>
                <a:cubicBezTo>
                  <a:pt x="214423" y="3574311"/>
                  <a:pt x="428847" y="3501656"/>
                  <a:pt x="669852" y="3370521"/>
                </a:cubicBezTo>
                <a:cubicBezTo>
                  <a:pt x="910857" y="3239386"/>
                  <a:pt x="1185530" y="3069265"/>
                  <a:pt x="1446028" y="2860158"/>
                </a:cubicBezTo>
                <a:cubicBezTo>
                  <a:pt x="1706526" y="2651051"/>
                  <a:pt x="2004238" y="2349795"/>
                  <a:pt x="2232838" y="2115879"/>
                </a:cubicBezTo>
                <a:cubicBezTo>
                  <a:pt x="2461438" y="1881963"/>
                  <a:pt x="2603205" y="1724246"/>
                  <a:pt x="2817628" y="1456660"/>
                </a:cubicBezTo>
                <a:cubicBezTo>
                  <a:pt x="3032051" y="1189074"/>
                  <a:pt x="3340396" y="753140"/>
                  <a:pt x="3519377" y="510363"/>
                </a:cubicBezTo>
                <a:cubicBezTo>
                  <a:pt x="3698358" y="267586"/>
                  <a:pt x="3891517" y="0"/>
                  <a:pt x="3891517" y="0"/>
                </a:cubicBezTo>
              </a:path>
            </a:pathLst>
          </a:custGeom>
          <a:noFill/>
          <a:ln w="57150">
            <a:solidFill>
              <a:srgbClr val="00B050"/>
            </a:solidFill>
          </a:ln>
        </p:spPr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9" name="Straight Connector 38"/>
          <p:cNvCxnSpPr/>
          <p:nvPr/>
        </p:nvCxnSpPr>
        <p:spPr>
          <a:xfrm>
            <a:off x="6012161" y="4077072"/>
            <a:ext cx="360039" cy="0"/>
          </a:xfrm>
          <a:prstGeom prst="line">
            <a:avLst/>
          </a:prstGeom>
          <a:ln>
            <a:solidFill>
              <a:srgbClr val="00B050"/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Freeform 40"/>
          <p:cNvSpPr/>
          <p:nvPr/>
        </p:nvSpPr>
        <p:spPr>
          <a:xfrm>
            <a:off x="6347787" y="1268761"/>
            <a:ext cx="797292" cy="2801634"/>
          </a:xfrm>
          <a:custGeom>
            <a:avLst/>
            <a:gdLst>
              <a:gd name="connsiteX0" fmla="*/ 0 w 3891517"/>
              <a:gd name="connsiteY0" fmla="*/ 3646967 h 3646967"/>
              <a:gd name="connsiteX1" fmla="*/ 669852 w 3891517"/>
              <a:gd name="connsiteY1" fmla="*/ 3370521 h 3646967"/>
              <a:gd name="connsiteX2" fmla="*/ 1446028 w 3891517"/>
              <a:gd name="connsiteY2" fmla="*/ 2860158 h 3646967"/>
              <a:gd name="connsiteX3" fmla="*/ 2232838 w 3891517"/>
              <a:gd name="connsiteY3" fmla="*/ 2115879 h 3646967"/>
              <a:gd name="connsiteX4" fmla="*/ 2817628 w 3891517"/>
              <a:gd name="connsiteY4" fmla="*/ 1456660 h 3646967"/>
              <a:gd name="connsiteX5" fmla="*/ 3519377 w 3891517"/>
              <a:gd name="connsiteY5" fmla="*/ 510363 h 3646967"/>
              <a:gd name="connsiteX6" fmla="*/ 3891517 w 3891517"/>
              <a:gd name="connsiteY6" fmla="*/ 0 h 3646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91517" h="3646967">
                <a:moveTo>
                  <a:pt x="0" y="3646967"/>
                </a:moveTo>
                <a:cubicBezTo>
                  <a:pt x="214423" y="3574311"/>
                  <a:pt x="428847" y="3501656"/>
                  <a:pt x="669852" y="3370521"/>
                </a:cubicBezTo>
                <a:cubicBezTo>
                  <a:pt x="910857" y="3239386"/>
                  <a:pt x="1185530" y="3069265"/>
                  <a:pt x="1446028" y="2860158"/>
                </a:cubicBezTo>
                <a:cubicBezTo>
                  <a:pt x="1706526" y="2651051"/>
                  <a:pt x="2004238" y="2349795"/>
                  <a:pt x="2232838" y="2115879"/>
                </a:cubicBezTo>
                <a:cubicBezTo>
                  <a:pt x="2461438" y="1881963"/>
                  <a:pt x="2603205" y="1724246"/>
                  <a:pt x="2817628" y="1456660"/>
                </a:cubicBezTo>
                <a:cubicBezTo>
                  <a:pt x="3032051" y="1189074"/>
                  <a:pt x="3340396" y="753140"/>
                  <a:pt x="3519377" y="510363"/>
                </a:cubicBezTo>
                <a:cubicBezTo>
                  <a:pt x="3698358" y="267586"/>
                  <a:pt x="3891517" y="0"/>
                  <a:pt x="3891517" y="0"/>
                </a:cubicBezTo>
              </a:path>
            </a:pathLst>
          </a:custGeom>
          <a:noFill/>
          <a:ln w="57150">
            <a:solidFill>
              <a:srgbClr val="00B050"/>
            </a:solidFill>
          </a:ln>
        </p:spPr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TextBox 42"/>
          <p:cNvSpPr txBox="1"/>
          <p:nvPr/>
        </p:nvSpPr>
        <p:spPr>
          <a:xfrm>
            <a:off x="3131840" y="5085184"/>
            <a:ext cx="5613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srgbClr val="019645"/>
                </a:solidFill>
                <a:latin typeface="Helvetica Light" charset="0"/>
                <a:ea typeface="Helvetica Light" charset="0"/>
                <a:cs typeface="Helvetica Light" charset="0"/>
              </a:rPr>
              <a:t>Run-2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3995936" y="4967590"/>
            <a:ext cx="5613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srgbClr val="019645"/>
                </a:solidFill>
                <a:latin typeface="Helvetica Light" charset="0"/>
                <a:ea typeface="Helvetica Light" charset="0"/>
                <a:cs typeface="Helvetica Light" charset="0"/>
              </a:rPr>
              <a:t>Run-3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5234764" y="4319518"/>
            <a:ext cx="5613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srgbClr val="019645"/>
                </a:solidFill>
                <a:latin typeface="Helvetica Light" charset="0"/>
                <a:ea typeface="Helvetica Light" charset="0"/>
                <a:cs typeface="Helvetica Light" charset="0"/>
              </a:rPr>
              <a:t>Run-4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6242876" y="2564904"/>
            <a:ext cx="5613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srgbClr val="019645"/>
                </a:solidFill>
                <a:latin typeface="Helvetica Light" charset="0"/>
                <a:ea typeface="Helvetica Light" charset="0"/>
                <a:cs typeface="Helvetica Light" charset="0"/>
              </a:rPr>
              <a:t>Run-5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4764091" y="3553271"/>
            <a:ext cx="8322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HL-LHC</a:t>
            </a:r>
          </a:p>
        </p:txBody>
      </p:sp>
      <p:cxnSp>
        <p:nvCxnSpPr>
          <p:cNvPr id="49" name="Straight Connector 48"/>
          <p:cNvCxnSpPr/>
          <p:nvPr/>
        </p:nvCxnSpPr>
        <p:spPr>
          <a:xfrm flipH="1">
            <a:off x="4788024" y="3495244"/>
            <a:ext cx="124" cy="1949980"/>
          </a:xfrm>
          <a:prstGeom prst="line">
            <a:avLst/>
          </a:prstGeom>
          <a:ln>
            <a:solidFill>
              <a:srgbClr val="003BB8"/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1282084" y="1052736"/>
            <a:ext cx="697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>
                <a:solidFill>
                  <a:srgbClr val="D80017"/>
                </a:solidFill>
                <a:latin typeface="Helvetica" charset="0"/>
                <a:ea typeface="Helvetica" charset="0"/>
                <a:cs typeface="Helvetica" charset="0"/>
              </a:rPr>
              <a:t>3000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1881739" y="949950"/>
            <a:ext cx="1003801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Linear scale </a:t>
            </a:r>
            <a:r>
              <a:rPr lang="en-US" sz="1050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01913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-1" y="1"/>
            <a:ext cx="9144001" cy="1340768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260648"/>
            <a:ext cx="9144000" cy="40011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latin typeface="Helvetica Light" charset="0"/>
                <a:ea typeface="Helvetica Light" charset="0"/>
                <a:cs typeface="Helvetica Light" charset="0"/>
              </a:rPr>
              <a:t>Expected integrated luminosity of the </a:t>
            </a:r>
            <a:r>
              <a:rPr lang="en-US" sz="2000" b="1" dirty="0" smtClean="0">
                <a:latin typeface="Helvetica Light" charset="0"/>
                <a:ea typeface="Helvetica Light" charset="0"/>
                <a:cs typeface="Helvetica Light" charset="0"/>
              </a:rPr>
              <a:t>LHC &amp; HL-LHC until </a:t>
            </a:r>
            <a:r>
              <a:rPr lang="is-IS" sz="2000" b="1" dirty="0" smtClean="0">
                <a:latin typeface="Helvetica Light" charset="0"/>
                <a:ea typeface="Helvetica Light" charset="0"/>
                <a:cs typeface="Helvetica Light" charset="0"/>
              </a:rPr>
              <a:t>… 2035</a:t>
            </a:r>
            <a:endParaRPr lang="en-US" sz="2000" b="1" dirty="0" smtClean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991" t="40550" r="11314" b="11151"/>
          <a:stretch/>
        </p:blipFill>
        <p:spPr>
          <a:xfrm>
            <a:off x="907081" y="1121488"/>
            <a:ext cx="6397486" cy="516288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483768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>
                <a:latin typeface="Helvetica" charset="0"/>
                <a:ea typeface="Helvetica" charset="0"/>
                <a:cs typeface="Helvetica" charset="0"/>
              </a:rPr>
              <a:t>2015</a:t>
            </a:r>
            <a:endParaRPr lang="en-US" dirty="0" smtClean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347864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2019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11960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2023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04248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2035</a:t>
            </a:r>
          </a:p>
        </p:txBody>
      </p:sp>
      <p:pic>
        <p:nvPicPr>
          <p:cNvPr id="12" name="Picture 11"/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6695" t="31203" r="24412" b="15306"/>
          <a:stretch/>
        </p:blipFill>
        <p:spPr>
          <a:xfrm rot="16200000">
            <a:off x="2533713" y="4925724"/>
            <a:ext cx="18000" cy="10440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1691680" y="1174888"/>
            <a:ext cx="248800" cy="4486359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666806" y="526623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mtClean="0">
                <a:latin typeface="Helvetica" charset="0"/>
                <a:ea typeface="Helvetica" charset="0"/>
                <a:cs typeface="Helvetica" charset="0"/>
              </a:rPr>
              <a:t>0</a:t>
            </a:r>
            <a:endParaRPr lang="en-US" dirty="0" smtClean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419424" y="4581128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500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291183" y="3851756"/>
            <a:ext cx="697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1000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291183" y="3140968"/>
            <a:ext cx="697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1500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291183" y="2442154"/>
            <a:ext cx="697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2000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291183" y="1732707"/>
            <a:ext cx="697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2500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55405" y="6479758"/>
            <a:ext cx="368241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400" dirty="0" smtClean="0">
                <a:latin typeface="Helvetica Light" charset="0"/>
                <a:ea typeface="Helvetica Light" charset="0"/>
                <a:cs typeface="Helvetica Light" charset="0"/>
              </a:rPr>
              <a:t>©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P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. Ferreira da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Silva at Moriond EW, 2016 </a:t>
            </a:r>
            <a:endParaRPr lang="en-US" sz="1400" dirty="0">
              <a:effectLst/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2" name="Freeform 21"/>
          <p:cNvSpPr/>
          <p:nvPr/>
        </p:nvSpPr>
        <p:spPr>
          <a:xfrm>
            <a:off x="3062177" y="5315344"/>
            <a:ext cx="641268" cy="139158"/>
          </a:xfrm>
          <a:custGeom>
            <a:avLst/>
            <a:gdLst>
              <a:gd name="connsiteX0" fmla="*/ 0 w 3891517"/>
              <a:gd name="connsiteY0" fmla="*/ 3646967 h 3646967"/>
              <a:gd name="connsiteX1" fmla="*/ 669852 w 3891517"/>
              <a:gd name="connsiteY1" fmla="*/ 3370521 h 3646967"/>
              <a:gd name="connsiteX2" fmla="*/ 1446028 w 3891517"/>
              <a:gd name="connsiteY2" fmla="*/ 2860158 h 3646967"/>
              <a:gd name="connsiteX3" fmla="*/ 2232838 w 3891517"/>
              <a:gd name="connsiteY3" fmla="*/ 2115879 h 3646967"/>
              <a:gd name="connsiteX4" fmla="*/ 2817628 w 3891517"/>
              <a:gd name="connsiteY4" fmla="*/ 1456660 h 3646967"/>
              <a:gd name="connsiteX5" fmla="*/ 3519377 w 3891517"/>
              <a:gd name="connsiteY5" fmla="*/ 510363 h 3646967"/>
              <a:gd name="connsiteX6" fmla="*/ 3891517 w 3891517"/>
              <a:gd name="connsiteY6" fmla="*/ 0 h 3646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91517" h="3646967">
                <a:moveTo>
                  <a:pt x="0" y="3646967"/>
                </a:moveTo>
                <a:cubicBezTo>
                  <a:pt x="214423" y="3574311"/>
                  <a:pt x="428847" y="3501656"/>
                  <a:pt x="669852" y="3370521"/>
                </a:cubicBezTo>
                <a:cubicBezTo>
                  <a:pt x="910857" y="3239386"/>
                  <a:pt x="1185530" y="3069265"/>
                  <a:pt x="1446028" y="2860158"/>
                </a:cubicBezTo>
                <a:cubicBezTo>
                  <a:pt x="1706526" y="2651051"/>
                  <a:pt x="2004238" y="2349795"/>
                  <a:pt x="2232838" y="2115879"/>
                </a:cubicBezTo>
                <a:cubicBezTo>
                  <a:pt x="2461438" y="1881963"/>
                  <a:pt x="2603205" y="1724246"/>
                  <a:pt x="2817628" y="1456660"/>
                </a:cubicBezTo>
                <a:cubicBezTo>
                  <a:pt x="3032051" y="1189074"/>
                  <a:pt x="3340396" y="753140"/>
                  <a:pt x="3519377" y="510363"/>
                </a:cubicBezTo>
                <a:cubicBezTo>
                  <a:pt x="3698358" y="267586"/>
                  <a:pt x="3891517" y="0"/>
                  <a:pt x="3891517" y="0"/>
                </a:cubicBezTo>
              </a:path>
            </a:pathLst>
          </a:custGeom>
          <a:noFill/>
          <a:ln w="57150">
            <a:solidFill>
              <a:srgbClr val="00B050"/>
            </a:solidFill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9" descr="E:\fppt\template\arrows\arrow7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7948762">
            <a:off x="2806105" y="4838708"/>
            <a:ext cx="303514" cy="504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Rectangle 23"/>
          <p:cNvSpPr/>
          <p:nvPr/>
        </p:nvSpPr>
        <p:spPr>
          <a:xfrm>
            <a:off x="2123728" y="4437112"/>
            <a:ext cx="177151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smtClean="0">
                <a:solidFill>
                  <a:srgbClr val="BC010C"/>
                </a:solidFill>
                <a:latin typeface="Chalkduster" charset="0"/>
                <a:ea typeface="Chalkduster" charset="0"/>
                <a:cs typeface="Chalkduster" charset="0"/>
              </a:rPr>
              <a:t>We were here</a:t>
            </a:r>
            <a:endParaRPr lang="en-GB" sz="1050" dirty="0">
              <a:solidFill>
                <a:srgbClr val="BC010C"/>
              </a:solidFill>
              <a:latin typeface="Chalkduster" charset="0"/>
              <a:ea typeface="Chalkduster" charset="0"/>
              <a:cs typeface="Chalkduster" charset="0"/>
            </a:endParaRPr>
          </a:p>
        </p:txBody>
      </p:sp>
      <p:pic>
        <p:nvPicPr>
          <p:cNvPr id="25" name="Picture 9" descr="E:\fppt\template\arrows\arrow7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20872672" flipH="1">
            <a:off x="7285488" y="1234926"/>
            <a:ext cx="418027" cy="512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Rectangle 26"/>
          <p:cNvSpPr/>
          <p:nvPr/>
        </p:nvSpPr>
        <p:spPr>
          <a:xfrm>
            <a:off x="2298736" y="1916832"/>
            <a:ext cx="1265151" cy="211563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7641954" y="1700808"/>
            <a:ext cx="110651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smtClean="0">
                <a:solidFill>
                  <a:srgbClr val="BC010C"/>
                </a:solidFill>
                <a:latin typeface="Chalkduster" charset="0"/>
                <a:ea typeface="Chalkduster" charset="0"/>
                <a:cs typeface="Chalkduster" charset="0"/>
              </a:rPr>
              <a:t>We will be going </a:t>
            </a:r>
            <a:r>
              <a:rPr lang="en-GB" sz="1400" dirty="0" smtClean="0">
                <a:solidFill>
                  <a:srgbClr val="BC010C"/>
                </a:solidFill>
                <a:latin typeface="Chalkduster" charset="0"/>
                <a:ea typeface="Chalkduster" charset="0"/>
                <a:cs typeface="Chalkduster" charset="0"/>
              </a:rPr>
              <a:t>here</a:t>
            </a:r>
            <a:endParaRPr lang="en-GB" sz="1050" dirty="0">
              <a:solidFill>
                <a:srgbClr val="BC010C"/>
              </a:solidFill>
              <a:latin typeface="Chalkduster" charset="0"/>
              <a:ea typeface="Chalkduster" charset="0"/>
              <a:cs typeface="Chalkduster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2339752" y="2558385"/>
            <a:ext cx="2181082" cy="510575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5076056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2027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940152" y="544522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2031</a:t>
            </a:r>
          </a:p>
        </p:txBody>
      </p:sp>
      <p:sp>
        <p:nvSpPr>
          <p:cNvPr id="33" name="Freeform 32"/>
          <p:cNvSpPr/>
          <p:nvPr/>
        </p:nvSpPr>
        <p:spPr>
          <a:xfrm>
            <a:off x="4157283" y="5025364"/>
            <a:ext cx="618069" cy="275843"/>
          </a:xfrm>
          <a:custGeom>
            <a:avLst/>
            <a:gdLst>
              <a:gd name="connsiteX0" fmla="*/ 0 w 3891517"/>
              <a:gd name="connsiteY0" fmla="*/ 3646967 h 3646967"/>
              <a:gd name="connsiteX1" fmla="*/ 669852 w 3891517"/>
              <a:gd name="connsiteY1" fmla="*/ 3370521 h 3646967"/>
              <a:gd name="connsiteX2" fmla="*/ 1446028 w 3891517"/>
              <a:gd name="connsiteY2" fmla="*/ 2860158 h 3646967"/>
              <a:gd name="connsiteX3" fmla="*/ 2232838 w 3891517"/>
              <a:gd name="connsiteY3" fmla="*/ 2115879 h 3646967"/>
              <a:gd name="connsiteX4" fmla="*/ 2817628 w 3891517"/>
              <a:gd name="connsiteY4" fmla="*/ 1456660 h 3646967"/>
              <a:gd name="connsiteX5" fmla="*/ 3519377 w 3891517"/>
              <a:gd name="connsiteY5" fmla="*/ 510363 h 3646967"/>
              <a:gd name="connsiteX6" fmla="*/ 3891517 w 3891517"/>
              <a:gd name="connsiteY6" fmla="*/ 0 h 3646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91517" h="3646967">
                <a:moveTo>
                  <a:pt x="0" y="3646967"/>
                </a:moveTo>
                <a:cubicBezTo>
                  <a:pt x="214423" y="3574311"/>
                  <a:pt x="428847" y="3501656"/>
                  <a:pt x="669852" y="3370521"/>
                </a:cubicBezTo>
                <a:cubicBezTo>
                  <a:pt x="910857" y="3239386"/>
                  <a:pt x="1185530" y="3069265"/>
                  <a:pt x="1446028" y="2860158"/>
                </a:cubicBezTo>
                <a:cubicBezTo>
                  <a:pt x="1706526" y="2651051"/>
                  <a:pt x="2004238" y="2349795"/>
                  <a:pt x="2232838" y="2115879"/>
                </a:cubicBezTo>
                <a:cubicBezTo>
                  <a:pt x="2461438" y="1881963"/>
                  <a:pt x="2603205" y="1724246"/>
                  <a:pt x="2817628" y="1456660"/>
                </a:cubicBezTo>
                <a:cubicBezTo>
                  <a:pt x="3032051" y="1189074"/>
                  <a:pt x="3340396" y="753140"/>
                  <a:pt x="3519377" y="510363"/>
                </a:cubicBezTo>
                <a:cubicBezTo>
                  <a:pt x="3698358" y="267586"/>
                  <a:pt x="3891517" y="0"/>
                  <a:pt x="3891517" y="0"/>
                </a:cubicBezTo>
              </a:path>
            </a:pathLst>
          </a:custGeom>
          <a:noFill/>
          <a:ln w="57150">
            <a:solidFill>
              <a:srgbClr val="00B050"/>
            </a:solidFill>
          </a:ln>
        </p:spPr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" name="Straight Connector 6"/>
          <p:cNvCxnSpPr>
            <a:stCxn id="22" idx="6"/>
          </p:cNvCxnSpPr>
          <p:nvPr/>
        </p:nvCxnSpPr>
        <p:spPr>
          <a:xfrm>
            <a:off x="3703445" y="5315344"/>
            <a:ext cx="453838" cy="0"/>
          </a:xfrm>
          <a:prstGeom prst="line">
            <a:avLst/>
          </a:prstGeom>
          <a:ln>
            <a:solidFill>
              <a:srgbClr val="00B05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4788024" y="5030605"/>
            <a:ext cx="516728" cy="0"/>
          </a:xfrm>
          <a:prstGeom prst="line">
            <a:avLst/>
          </a:prstGeom>
          <a:ln>
            <a:solidFill>
              <a:srgbClr val="00B05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Freeform 37"/>
          <p:cNvSpPr/>
          <p:nvPr/>
        </p:nvSpPr>
        <p:spPr>
          <a:xfrm>
            <a:off x="5292081" y="4070395"/>
            <a:ext cx="720080" cy="947773"/>
          </a:xfrm>
          <a:custGeom>
            <a:avLst/>
            <a:gdLst>
              <a:gd name="connsiteX0" fmla="*/ 0 w 3891517"/>
              <a:gd name="connsiteY0" fmla="*/ 3646967 h 3646967"/>
              <a:gd name="connsiteX1" fmla="*/ 669852 w 3891517"/>
              <a:gd name="connsiteY1" fmla="*/ 3370521 h 3646967"/>
              <a:gd name="connsiteX2" fmla="*/ 1446028 w 3891517"/>
              <a:gd name="connsiteY2" fmla="*/ 2860158 h 3646967"/>
              <a:gd name="connsiteX3" fmla="*/ 2232838 w 3891517"/>
              <a:gd name="connsiteY3" fmla="*/ 2115879 h 3646967"/>
              <a:gd name="connsiteX4" fmla="*/ 2817628 w 3891517"/>
              <a:gd name="connsiteY4" fmla="*/ 1456660 h 3646967"/>
              <a:gd name="connsiteX5" fmla="*/ 3519377 w 3891517"/>
              <a:gd name="connsiteY5" fmla="*/ 510363 h 3646967"/>
              <a:gd name="connsiteX6" fmla="*/ 3891517 w 3891517"/>
              <a:gd name="connsiteY6" fmla="*/ 0 h 3646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91517" h="3646967">
                <a:moveTo>
                  <a:pt x="0" y="3646967"/>
                </a:moveTo>
                <a:cubicBezTo>
                  <a:pt x="214423" y="3574311"/>
                  <a:pt x="428847" y="3501656"/>
                  <a:pt x="669852" y="3370521"/>
                </a:cubicBezTo>
                <a:cubicBezTo>
                  <a:pt x="910857" y="3239386"/>
                  <a:pt x="1185530" y="3069265"/>
                  <a:pt x="1446028" y="2860158"/>
                </a:cubicBezTo>
                <a:cubicBezTo>
                  <a:pt x="1706526" y="2651051"/>
                  <a:pt x="2004238" y="2349795"/>
                  <a:pt x="2232838" y="2115879"/>
                </a:cubicBezTo>
                <a:cubicBezTo>
                  <a:pt x="2461438" y="1881963"/>
                  <a:pt x="2603205" y="1724246"/>
                  <a:pt x="2817628" y="1456660"/>
                </a:cubicBezTo>
                <a:cubicBezTo>
                  <a:pt x="3032051" y="1189074"/>
                  <a:pt x="3340396" y="753140"/>
                  <a:pt x="3519377" y="510363"/>
                </a:cubicBezTo>
                <a:cubicBezTo>
                  <a:pt x="3698358" y="267586"/>
                  <a:pt x="3891517" y="0"/>
                  <a:pt x="3891517" y="0"/>
                </a:cubicBezTo>
              </a:path>
            </a:pathLst>
          </a:custGeom>
          <a:noFill/>
          <a:ln w="57150">
            <a:solidFill>
              <a:srgbClr val="00B050"/>
            </a:solidFill>
          </a:ln>
        </p:spPr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9" name="Straight Connector 38"/>
          <p:cNvCxnSpPr/>
          <p:nvPr/>
        </p:nvCxnSpPr>
        <p:spPr>
          <a:xfrm>
            <a:off x="6012161" y="4077072"/>
            <a:ext cx="360039" cy="0"/>
          </a:xfrm>
          <a:prstGeom prst="line">
            <a:avLst/>
          </a:prstGeom>
          <a:ln>
            <a:solidFill>
              <a:srgbClr val="00B050"/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Freeform 40"/>
          <p:cNvSpPr/>
          <p:nvPr/>
        </p:nvSpPr>
        <p:spPr>
          <a:xfrm>
            <a:off x="6347787" y="1268761"/>
            <a:ext cx="797292" cy="2801634"/>
          </a:xfrm>
          <a:custGeom>
            <a:avLst/>
            <a:gdLst>
              <a:gd name="connsiteX0" fmla="*/ 0 w 3891517"/>
              <a:gd name="connsiteY0" fmla="*/ 3646967 h 3646967"/>
              <a:gd name="connsiteX1" fmla="*/ 669852 w 3891517"/>
              <a:gd name="connsiteY1" fmla="*/ 3370521 h 3646967"/>
              <a:gd name="connsiteX2" fmla="*/ 1446028 w 3891517"/>
              <a:gd name="connsiteY2" fmla="*/ 2860158 h 3646967"/>
              <a:gd name="connsiteX3" fmla="*/ 2232838 w 3891517"/>
              <a:gd name="connsiteY3" fmla="*/ 2115879 h 3646967"/>
              <a:gd name="connsiteX4" fmla="*/ 2817628 w 3891517"/>
              <a:gd name="connsiteY4" fmla="*/ 1456660 h 3646967"/>
              <a:gd name="connsiteX5" fmla="*/ 3519377 w 3891517"/>
              <a:gd name="connsiteY5" fmla="*/ 510363 h 3646967"/>
              <a:gd name="connsiteX6" fmla="*/ 3891517 w 3891517"/>
              <a:gd name="connsiteY6" fmla="*/ 0 h 3646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91517" h="3646967">
                <a:moveTo>
                  <a:pt x="0" y="3646967"/>
                </a:moveTo>
                <a:cubicBezTo>
                  <a:pt x="214423" y="3574311"/>
                  <a:pt x="428847" y="3501656"/>
                  <a:pt x="669852" y="3370521"/>
                </a:cubicBezTo>
                <a:cubicBezTo>
                  <a:pt x="910857" y="3239386"/>
                  <a:pt x="1185530" y="3069265"/>
                  <a:pt x="1446028" y="2860158"/>
                </a:cubicBezTo>
                <a:cubicBezTo>
                  <a:pt x="1706526" y="2651051"/>
                  <a:pt x="2004238" y="2349795"/>
                  <a:pt x="2232838" y="2115879"/>
                </a:cubicBezTo>
                <a:cubicBezTo>
                  <a:pt x="2461438" y="1881963"/>
                  <a:pt x="2603205" y="1724246"/>
                  <a:pt x="2817628" y="1456660"/>
                </a:cubicBezTo>
                <a:cubicBezTo>
                  <a:pt x="3032051" y="1189074"/>
                  <a:pt x="3340396" y="753140"/>
                  <a:pt x="3519377" y="510363"/>
                </a:cubicBezTo>
                <a:cubicBezTo>
                  <a:pt x="3698358" y="267586"/>
                  <a:pt x="3891517" y="0"/>
                  <a:pt x="3891517" y="0"/>
                </a:cubicBezTo>
              </a:path>
            </a:pathLst>
          </a:custGeom>
          <a:noFill/>
          <a:ln w="57150">
            <a:solidFill>
              <a:srgbClr val="00B050"/>
            </a:solidFill>
          </a:ln>
        </p:spPr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TextBox 42"/>
          <p:cNvSpPr txBox="1"/>
          <p:nvPr/>
        </p:nvSpPr>
        <p:spPr>
          <a:xfrm>
            <a:off x="3131840" y="5085184"/>
            <a:ext cx="5613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srgbClr val="019645"/>
                </a:solidFill>
                <a:latin typeface="Helvetica Light" charset="0"/>
                <a:ea typeface="Helvetica Light" charset="0"/>
                <a:cs typeface="Helvetica Light" charset="0"/>
              </a:rPr>
              <a:t>Run-2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3995936" y="4967590"/>
            <a:ext cx="5613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srgbClr val="019645"/>
                </a:solidFill>
                <a:latin typeface="Helvetica Light" charset="0"/>
                <a:ea typeface="Helvetica Light" charset="0"/>
                <a:cs typeface="Helvetica Light" charset="0"/>
              </a:rPr>
              <a:t>Run-3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5234764" y="4319518"/>
            <a:ext cx="5613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srgbClr val="019645"/>
                </a:solidFill>
                <a:latin typeface="Helvetica Light" charset="0"/>
                <a:ea typeface="Helvetica Light" charset="0"/>
                <a:cs typeface="Helvetica Light" charset="0"/>
              </a:rPr>
              <a:t>Run-4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6242876" y="2564904"/>
            <a:ext cx="5613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srgbClr val="019645"/>
                </a:solidFill>
                <a:latin typeface="Helvetica Light" charset="0"/>
                <a:ea typeface="Helvetica Light" charset="0"/>
                <a:cs typeface="Helvetica Light" charset="0"/>
              </a:rPr>
              <a:t>Run-5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4764091" y="3553271"/>
            <a:ext cx="8322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HL-LHC</a:t>
            </a:r>
          </a:p>
        </p:txBody>
      </p:sp>
      <p:cxnSp>
        <p:nvCxnSpPr>
          <p:cNvPr id="49" name="Straight Connector 48"/>
          <p:cNvCxnSpPr/>
          <p:nvPr/>
        </p:nvCxnSpPr>
        <p:spPr>
          <a:xfrm flipH="1">
            <a:off x="4788024" y="3495244"/>
            <a:ext cx="124" cy="1949980"/>
          </a:xfrm>
          <a:prstGeom prst="line">
            <a:avLst/>
          </a:prstGeom>
          <a:ln>
            <a:solidFill>
              <a:srgbClr val="003BB8"/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1282084" y="1052736"/>
            <a:ext cx="697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dirty="0" smtClean="0">
                <a:solidFill>
                  <a:srgbClr val="D80017"/>
                </a:solidFill>
                <a:latin typeface="Helvetica" charset="0"/>
                <a:ea typeface="Helvetica" charset="0"/>
                <a:cs typeface="Helvetica" charset="0"/>
              </a:rPr>
              <a:t>3000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1881739" y="949950"/>
            <a:ext cx="1003801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Linear scale </a:t>
            </a:r>
            <a:r>
              <a:rPr lang="en-US" sz="1050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!</a:t>
            </a:r>
          </a:p>
        </p:txBody>
      </p:sp>
      <p:grpSp>
        <p:nvGrpSpPr>
          <p:cNvPr id="51" name="Group 50"/>
          <p:cNvGrpSpPr/>
          <p:nvPr/>
        </p:nvGrpSpPr>
        <p:grpSpPr>
          <a:xfrm>
            <a:off x="887237" y="3789040"/>
            <a:ext cx="7501187" cy="1595881"/>
            <a:chOff x="395536" y="2348878"/>
            <a:chExt cx="8369602" cy="3010878"/>
          </a:xfrm>
        </p:grpSpPr>
        <p:sp>
          <p:nvSpPr>
            <p:cNvPr id="52" name="Rounded Rectangle 51"/>
            <p:cNvSpPr/>
            <p:nvPr/>
          </p:nvSpPr>
          <p:spPr>
            <a:xfrm>
              <a:off x="395536" y="2348878"/>
              <a:ext cx="8369602" cy="3010878"/>
            </a:xfrm>
            <a:prstGeom prst="roundRect">
              <a:avLst>
                <a:gd name="adj" fmla="val 6322"/>
              </a:avLst>
            </a:prstGeom>
            <a:solidFill>
              <a:schemeClr val="bg1"/>
            </a:solidFill>
            <a:ln w="76200">
              <a:solidFill>
                <a:schemeClr val="accent1"/>
              </a:solidFill>
            </a:ln>
            <a:effectLst>
              <a:glow rad="1905000">
                <a:schemeClr val="bg1"/>
              </a:glow>
            </a:effectLst>
          </p:spPr>
          <p:txBody>
            <a:bodyPr wrap="square" rtlCol="0" anchor="ctr">
              <a:spAutoFit/>
            </a:bodyPr>
            <a:lstStyle/>
            <a:p>
              <a:pPr algn="r"/>
              <a:endParaRPr lang="en-US" sz="1600">
                <a:latin typeface="Helvetica Light" charset="0"/>
                <a:ea typeface="Helvetica Light" charset="0"/>
                <a:cs typeface="Helvetica Light" charset="0"/>
              </a:endParaRPr>
            </a:p>
          </p:txBody>
        </p:sp>
        <p:sp>
          <p:nvSpPr>
            <p:cNvPr id="53" name="TextBox 52"/>
            <p:cNvSpPr txBox="1"/>
            <p:nvPr/>
          </p:nvSpPr>
          <p:spPr>
            <a:xfrm>
              <a:off x="1650301" y="3111655"/>
              <a:ext cx="6035786" cy="1567805"/>
            </a:xfrm>
            <a:prstGeom prst="rect">
              <a:avLst/>
            </a:prstGeom>
            <a:noFill/>
            <a:ln w="76200">
              <a:solidFill>
                <a:schemeClr val="bg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dirty="0">
                  <a:solidFill>
                    <a:srgbClr val="0070C0"/>
                  </a:solidFill>
                  <a:latin typeface="Chalkduster" charset="0"/>
                  <a:ea typeface="Chalkduster" charset="0"/>
                  <a:cs typeface="Chalkduster" charset="0"/>
                </a:rPr>
                <a:t>LHC </a:t>
              </a:r>
              <a:r>
                <a:rPr lang="en-US" sz="2400" dirty="0" smtClean="0">
                  <a:solidFill>
                    <a:srgbClr val="0070C0"/>
                  </a:solidFill>
                  <a:latin typeface="Chalkduster" charset="0"/>
                  <a:ea typeface="Chalkduster" charset="0"/>
                  <a:cs typeface="Chalkduster" charset="0"/>
                </a:rPr>
                <a:t>physics </a:t>
              </a:r>
              <a:r>
                <a:rPr lang="en-US" sz="2400" dirty="0">
                  <a:solidFill>
                    <a:srgbClr val="0070C0"/>
                  </a:solidFill>
                  <a:latin typeface="Chalkduster" charset="0"/>
                  <a:ea typeface="Chalkduster" charset="0"/>
                  <a:cs typeface="Chalkduster" charset="0"/>
                </a:rPr>
                <a:t>will hardly look the same again</a:t>
              </a:r>
              <a:r>
                <a:rPr lang="is-IS" sz="2400" dirty="0">
                  <a:solidFill>
                    <a:srgbClr val="0070C0"/>
                  </a:solidFill>
                  <a:latin typeface="Chalkduster" charset="0"/>
                  <a:ea typeface="Chalkduster" charset="0"/>
                  <a:cs typeface="Chalkduster" charset="0"/>
                </a:rPr>
                <a:t>…</a:t>
              </a:r>
              <a:endParaRPr lang="en-US" sz="2400" dirty="0">
                <a:solidFill>
                  <a:srgbClr val="0070C0"/>
                </a:solidFill>
                <a:latin typeface="Chalkduster" charset="0"/>
                <a:ea typeface="Chalkduster" charset="0"/>
                <a:cs typeface="Chalkduster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34475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LHC-ATLAS"/>
          <p:cNvPicPr>
            <a:picLocks noChangeAspect="1" noChangeArrowheads="1"/>
          </p:cNvPicPr>
          <p:nvPr/>
        </p:nvPicPr>
        <p:blipFill>
          <a:blip r:embed="rId2">
            <a:lum bright="36000"/>
            <a:grayscl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0" y="1484784"/>
            <a:ext cx="9144000" cy="1872208"/>
          </a:xfrm>
          <a:prstGeom prst="rect">
            <a:avLst/>
          </a:prstGeom>
          <a:solidFill>
            <a:schemeClr val="accent1">
              <a:lumMod val="75000"/>
              <a:alpha val="95000"/>
            </a:schemeClr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prstClr val="black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725196"/>
            <a:ext cx="9144000" cy="141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300"/>
              </a:spcBef>
            </a:pPr>
            <a:r>
              <a:rPr lang="en-GB" i="1" dirty="0">
                <a:solidFill>
                  <a:prstClr val="white"/>
                </a:solidFill>
                <a:latin typeface="Helvetica Light"/>
                <a:ea typeface="ＭＳ Ｐゴシック" charset="-128"/>
                <a:cs typeface="Helvetica Light"/>
              </a:rPr>
              <a:t>Next updates: </a:t>
            </a:r>
            <a:endParaRPr lang="en-GB" i="1" dirty="0" smtClean="0">
              <a:solidFill>
                <a:prstClr val="white"/>
              </a:solidFill>
              <a:latin typeface="Helvetica Light"/>
              <a:ea typeface="ＭＳ Ｐゴシック" charset="-128"/>
              <a:cs typeface="Helvetica Light"/>
            </a:endParaRPr>
          </a:p>
          <a:p>
            <a:pPr algn="ctr">
              <a:spcBef>
                <a:spcPts val="300"/>
              </a:spcBef>
            </a:pPr>
            <a:r>
              <a:rPr lang="en-GB" dirty="0" smtClean="0">
                <a:solidFill>
                  <a:prstClr val="white"/>
                </a:solidFill>
                <a:latin typeface="Helvetica Light"/>
                <a:ea typeface="ＭＳ Ｐゴシック" charset="-128"/>
                <a:cs typeface="Helvetica Light"/>
              </a:rPr>
              <a:t>International Conference on High-Energy Physics (ICHEP 2016)</a:t>
            </a:r>
            <a:r>
              <a:rPr lang="en-GB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, </a:t>
            </a:r>
          </a:p>
          <a:p>
            <a:pPr algn="ctr">
              <a:spcBef>
                <a:spcPts val="300"/>
              </a:spcBef>
            </a:pPr>
            <a:r>
              <a:rPr lang="en-GB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3–10 August 2016, Chicago, USA</a:t>
            </a:r>
          </a:p>
          <a:p>
            <a:pPr algn="ctr">
              <a:spcBef>
                <a:spcPts val="300"/>
              </a:spcBef>
            </a:pPr>
            <a:endParaRPr lang="en-GB" sz="1100" dirty="0" smtClean="0">
              <a:solidFill>
                <a:prstClr val="white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algn="ctr">
              <a:spcBef>
                <a:spcPts val="300"/>
              </a:spcBef>
            </a:pPr>
            <a:r>
              <a:rPr lang="en-GB" sz="11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[ </a:t>
            </a:r>
            <a:r>
              <a:rPr lang="en-GB" sz="1100" u="sng" dirty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https://</a:t>
            </a:r>
            <a:r>
              <a:rPr lang="en-GB" sz="1100" u="sng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www.ichep2016.org</a:t>
            </a:r>
            <a:r>
              <a:rPr lang="en-GB" sz="11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 ]</a:t>
            </a:r>
            <a:r>
              <a:rPr lang="en-US" sz="1100" u="sng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endParaRPr lang="en-GB" dirty="0">
              <a:solidFill>
                <a:prstClr val="white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983760" y="6341258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smtClean="0">
                <a:solidFill>
                  <a:prstClr val="black"/>
                </a:solidFill>
                <a:latin typeface="Apple Chancery" charset="0"/>
                <a:ea typeface="Apple Chancery" charset="0"/>
                <a:cs typeface="Apple Chancery" charset="0"/>
              </a:rPr>
              <a:t>Thank you</a:t>
            </a:r>
            <a:endParaRPr lang="en-US" sz="2000" dirty="0">
              <a:solidFill>
                <a:prstClr val="black"/>
              </a:solidFill>
              <a:latin typeface="Apple Chancery" charset="0"/>
              <a:ea typeface="Apple Chancery" charset="0"/>
              <a:cs typeface="Apple Chancery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7239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5757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80</a:t>
            </a:fld>
            <a:endParaRPr lang="en-GB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grayscl/>
            <a:lum bright="52000" contrast="20000"/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0" y="3501008"/>
            <a:ext cx="91307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i="1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Extra slides</a:t>
            </a:r>
          </a:p>
        </p:txBody>
      </p:sp>
    </p:spTree>
    <p:extLst>
      <p:ext uri="{BB962C8B-B14F-4D97-AF65-F5344CB8AC3E}">
        <p14:creationId xmlns:p14="http://schemas.microsoft.com/office/powerpoint/2010/main" val="379730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grayscl/>
            <a:lum bright="52000" contrast="20000"/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-2" y="0"/>
            <a:ext cx="9144002" cy="3573016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-3" y="4777988"/>
            <a:ext cx="9144000" cy="523220"/>
          </a:xfrm>
          <a:prstGeom prst="rect">
            <a:avLst/>
          </a:prstGeom>
          <a:solidFill>
            <a:schemeClr val="bg1">
              <a:alpha val="92000"/>
            </a:schemeClr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en-US" sz="2800" dirty="0" smtClean="0">
                <a:latin typeface="Helvetica Light"/>
                <a:cs typeface="Helvetica Light"/>
              </a:rPr>
              <a:t>Conclusions in more words</a:t>
            </a:r>
            <a:endParaRPr lang="en-GB" sz="2800" dirty="0" smtClean="0"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640053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 Box 25"/>
          <p:cNvSpPr txBox="1">
            <a:spLocks noChangeArrowheads="1"/>
          </p:cNvSpPr>
          <p:nvPr/>
        </p:nvSpPr>
        <p:spPr bwMode="auto">
          <a:xfrm>
            <a:off x="242638" y="2060848"/>
            <a:ext cx="8289802" cy="231909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GB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The Higgs-boson discovery proved the BEH mechanism to break gauge symmetry,         but many profound questions remain unanswered. </a:t>
            </a:r>
            <a:r>
              <a:rPr lang="en-GB" sz="16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A</a:t>
            </a:r>
            <a:r>
              <a:rPr lang="en-GB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mong these:</a:t>
            </a:r>
          </a:p>
          <a:p>
            <a:pPr marL="342900" lvl="0" indent="-342900">
              <a:lnSpc>
                <a:spcPct val="110000"/>
              </a:lnSpc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Naturalness requires the separation of scales, but in the SM what happens at the electroweak scale seems to depend on much larger scales</a:t>
            </a:r>
          </a:p>
          <a:p>
            <a:pPr marL="342900" lvl="0" indent="-342900">
              <a:lnSpc>
                <a:spcPct val="110000"/>
              </a:lnSpc>
              <a:spcBef>
                <a:spcPts val="9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There are only gravitational proofs of dark matter, no massive WIMPs seen (</a:t>
            </a:r>
            <a:r>
              <a:rPr lang="en-GB" sz="14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axion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?)</a:t>
            </a:r>
          </a:p>
          <a:p>
            <a:pPr marL="342900" lvl="0" indent="-342900">
              <a:lnSpc>
                <a:spcPct val="110000"/>
              </a:lnSpc>
              <a:spcBef>
                <a:spcPts val="9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The SM flavour sector with its 22 parameters has no dynamical explanation</a:t>
            </a:r>
          </a:p>
          <a:p>
            <a:pPr marL="342900" lvl="0" indent="-342900">
              <a:lnSpc>
                <a:spcPct val="110000"/>
              </a:lnSpc>
              <a:spcBef>
                <a:spcPts val="900"/>
              </a:spcBef>
              <a:buFont typeface="Arial"/>
              <a:buChar char="•"/>
            </a:pPr>
            <a:r>
              <a:rPr lang="en-GB" sz="14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Lepto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- and </a:t>
            </a:r>
            <a:r>
              <a:rPr lang="en-GB" sz="14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baryogenesis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require new physics</a:t>
            </a:r>
            <a:endParaRPr lang="en-GB" sz="14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716016" y="601524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Conclusions</a:t>
            </a:r>
          </a:p>
        </p:txBody>
      </p:sp>
      <p:sp>
        <p:nvSpPr>
          <p:cNvPr id="8" name="Text Box 25"/>
          <p:cNvSpPr txBox="1">
            <a:spLocks noChangeArrowheads="1"/>
          </p:cNvSpPr>
          <p:nvPr/>
        </p:nvSpPr>
        <p:spPr bwMode="auto">
          <a:xfrm>
            <a:off x="242638" y="4509120"/>
            <a:ext cx="8433818" cy="19328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GB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The currently ongoing LHC Run-2 is a key period for particle physics</a:t>
            </a:r>
          </a:p>
          <a:p>
            <a:pPr marL="342900" lvl="0" indent="-342900">
              <a:lnSpc>
                <a:spcPct val="110000"/>
              </a:lnSpc>
              <a:spcBef>
                <a:spcPts val="1200"/>
              </a:spcBef>
              <a:buFont typeface="Arial"/>
              <a:buChar char="•"/>
            </a:pP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High CM energy and first 100 fb</a:t>
            </a:r>
            <a:r>
              <a:rPr lang="en-GB" sz="1400" baseline="30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are critical for searches for new physics in all signatures</a:t>
            </a:r>
          </a:p>
          <a:p>
            <a:pPr marL="342900" lvl="0" indent="-342900">
              <a:lnSpc>
                <a:spcPct val="110000"/>
              </a:lnSpc>
              <a:spcBef>
                <a:spcPts val="900"/>
              </a:spcBef>
              <a:buFont typeface="Arial"/>
              <a:buChar char="•"/>
            </a:pP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Further consolidation of Higgs sector with observation and measurement of H </a:t>
            </a:r>
            <a:r>
              <a:rPr lang="en-GB" sz="1400" dirty="0">
                <a:solidFill>
                  <a:prstClr val="black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ττ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&amp; bb, and ttH, as well as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precise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coupling and fiducial &amp; differential cross section measurements</a:t>
            </a:r>
          </a:p>
          <a:p>
            <a:pPr marL="342900" lvl="0" indent="-342900">
              <a:lnSpc>
                <a:spcPct val="110000"/>
              </a:lnSpc>
              <a:spcBef>
                <a:spcPts val="900"/>
              </a:spcBef>
              <a:buFont typeface="Arial"/>
              <a:buChar char="•"/>
            </a:pP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The luminosity of Run-2 will hugely increase the amount of interesting Standard Model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and flavour physics measurements </a:t>
            </a:r>
            <a:endParaRPr lang="en-GB" sz="14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0976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06743"/>
            <a:ext cx="9144000" cy="387864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1" y="1"/>
            <a:ext cx="9144001" cy="1340768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42300" y="188640"/>
            <a:ext cx="57583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How can these LHC luminosity improvements be achieved ? </a:t>
            </a:r>
          </a:p>
        </p:txBody>
      </p:sp>
      <p:sp>
        <p:nvSpPr>
          <p:cNvPr id="7" name="Rectangle 6"/>
          <p:cNvSpPr/>
          <p:nvPr/>
        </p:nvSpPr>
        <p:spPr>
          <a:xfrm>
            <a:off x="-1" y="2880320"/>
            <a:ext cx="8604450" cy="1340768"/>
          </a:xfrm>
          <a:prstGeom prst="rect">
            <a:avLst/>
          </a:prstGeom>
          <a:solidFill>
            <a:schemeClr val="bg1"/>
          </a:solidFill>
          <a:ln w="3175" cmpd="sng">
            <a:solidFill>
              <a:schemeClr val="bg1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42300" y="700821"/>
            <a:ext cx="2673516" cy="338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wrap="non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059832" y="692696"/>
            <a:ext cx="3051628" cy="338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259072" y="692696"/>
            <a:ext cx="2745525" cy="338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42300" y="692696"/>
            <a:ext cx="2673516" cy="327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Run-1 (up to </a:t>
            </a:r>
            <a:r>
              <a:rPr lang="en-US" sz="1400" b="1" dirty="0">
                <a:latin typeface="Helvetica Light" charset="0"/>
                <a:ea typeface="Helvetica Light" charset="0"/>
                <a:cs typeface="Helvetica Light" charset="0"/>
              </a:rPr>
              <a:t>8 TeV, </a:t>
            </a:r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25 fb</a:t>
            </a:r>
            <a:r>
              <a:rPr lang="en-US" sz="1400" b="1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)</a:t>
            </a: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beam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= 0.45–4 TeV</a:t>
            </a:r>
            <a:endParaRPr lang="en-GB" sz="1400" i="1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max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= 0.8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×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10</a:t>
            </a:r>
            <a:r>
              <a:rPr lang="en-GB" sz="140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34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cm</a:t>
            </a:r>
            <a:r>
              <a:rPr lang="en-GB" sz="140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–2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s</a:t>
            </a:r>
            <a:r>
              <a:rPr lang="en-GB" sz="140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–1</a:t>
            </a: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Δ</a:t>
            </a:r>
            <a:r>
              <a:rPr lang="en-GB" sz="1400" i="1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GB" sz="1400" baseline="-250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bunch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= 50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ns</a:t>
            </a: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bunches,max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= 1380</a:t>
            </a:r>
            <a:endParaRPr lang="en-GB" sz="14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𝛽* = 60 cm                             </a:t>
            </a: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[ recall: </a:t>
            </a:r>
            <a:r>
              <a:rPr lang="en-GB" sz="1100" i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∝ (</a:t>
            </a:r>
            <a:r>
              <a:rPr lang="en-GB" sz="11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σ</a:t>
            </a:r>
            <a:r>
              <a:rPr lang="en-GB" sz="1100" i="1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x</a:t>
            </a:r>
            <a:r>
              <a:rPr lang="en-GB" sz="11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σ</a:t>
            </a:r>
            <a:r>
              <a:rPr lang="en-GB" sz="1100" i="1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y</a:t>
            </a: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)</a:t>
            </a:r>
            <a:r>
              <a:rPr lang="en-GB" sz="110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= (𝜀</a:t>
            </a:r>
            <a:r>
              <a:rPr lang="en-GB" sz="1100" i="1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</a:t>
            </a: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1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𝛽</a:t>
            </a: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*/</a:t>
            </a:r>
            <a:r>
              <a:rPr lang="en-GB" sz="11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γ</a:t>
            </a: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)</a:t>
            </a:r>
            <a:r>
              <a:rPr lang="en-GB" sz="110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]</a:t>
            </a:r>
            <a:endParaRPr lang="en-GB" sz="11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Norm. emittance</a:t>
            </a:r>
            <a:r>
              <a:rPr lang="en-GB" sz="1400" i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𝜀</a:t>
            </a:r>
            <a:r>
              <a:rPr lang="en-GB" sz="1400" i="1" baseline="-25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~ 2.3 µm</a:t>
            </a:r>
            <a:endParaRPr lang="en-GB" sz="1400" i="1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protons</a:t>
            </a:r>
            <a:r>
              <a:rPr lang="en-GB" sz="1400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/ bunch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≤ 1.7⋅10</a:t>
            </a:r>
            <a:r>
              <a:rPr lang="en-GB" sz="140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11</a:t>
            </a: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&lt;µ&gt; ~ 21                              </a:t>
            </a: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(note: µ</a:t>
            </a:r>
            <a:r>
              <a:rPr lang="en-GB" sz="1100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peak</a:t>
            </a: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much larger)</a:t>
            </a:r>
          </a:p>
          <a:p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059832" y="692696"/>
            <a:ext cx="3133157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Run 2 &amp; 3 (13–14 TeV, 300 fb</a:t>
            </a:r>
            <a:r>
              <a:rPr lang="en-US" sz="1400" b="1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)</a:t>
            </a: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beam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=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6.5–7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TeV</a:t>
            </a:r>
            <a:endParaRPr lang="en-GB" sz="1400" i="1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i="1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GB" sz="1400" baseline="-250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max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=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0.7–2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×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10</a:t>
            </a:r>
            <a:r>
              <a:rPr lang="en-GB" sz="140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34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GB" sz="1400" baseline="30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–2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s</a:t>
            </a:r>
            <a:r>
              <a:rPr lang="en-GB" sz="1400" baseline="30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–1</a:t>
            </a: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Δ</a:t>
            </a:r>
            <a:r>
              <a:rPr lang="en-GB" sz="1400" i="1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GB" sz="1400" baseline="-250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bunch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=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25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ns</a:t>
            </a: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i="1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</a:t>
            </a:r>
            <a:r>
              <a:rPr lang="en-GB" sz="1400" baseline="-250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bunches,max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=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2028~2748</a:t>
            </a: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(?)</a:t>
            </a:r>
            <a:endParaRPr lang="en-GB" sz="14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𝛽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* =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40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cm        </a:t>
            </a:r>
            <a:endParaRPr lang="en-GB" sz="14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𝜀</a:t>
            </a:r>
            <a:r>
              <a:rPr lang="en-GB" sz="1400" i="1" baseline="-25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= 2.5–3.5 µm </a:t>
            </a: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(2.3 µm with BCMS)</a:t>
            </a: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protons</a:t>
            </a:r>
            <a:r>
              <a:rPr lang="en-GB" sz="1400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baseline="-25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/ bunch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~ 1.2⋅10</a:t>
            </a:r>
            <a:r>
              <a:rPr lang="en-GB" sz="140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11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              </a:t>
            </a: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&lt;µ&gt; ~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21~50</a:t>
            </a:r>
          </a:p>
          <a:p>
            <a:pPr marL="0" lvl="1">
              <a:spcBef>
                <a:spcPts val="1000"/>
              </a:spcBef>
            </a:pP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LS2: injector upgrade for increased beam brightness (batch compression in PS, new optics in SPS, collimator upgrades)</a:t>
            </a:r>
            <a:endParaRPr lang="en-GB" sz="11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259073" y="692696"/>
            <a:ext cx="2745524" cy="34317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HL-LHC (14 TeV</a:t>
            </a:r>
            <a:r>
              <a:rPr lang="en-US" sz="1400" b="1" dirty="0">
                <a:latin typeface="Helvetica Light" charset="0"/>
                <a:ea typeface="Helvetica Light" charset="0"/>
                <a:cs typeface="Helvetica Light" charset="0"/>
              </a:rPr>
              <a:t>, 3000 fb</a:t>
            </a:r>
            <a:r>
              <a:rPr lang="en-US" sz="1400" b="1" baseline="30000" dirty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)</a:t>
            </a:r>
          </a:p>
          <a:p>
            <a:pPr marL="177800" lvl="1" indent="-177800">
              <a:spcBef>
                <a:spcPts val="1200"/>
              </a:spcBef>
              <a:buFont typeface="Arial"/>
              <a:buChar char="•"/>
            </a:pPr>
            <a:r>
              <a:rPr lang="en-GB" sz="14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beam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=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7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TeV</a:t>
            </a:r>
            <a:endParaRPr lang="en-GB" sz="1400" i="1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i="1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GB" sz="1400" baseline="-250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max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~ 5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×10</a:t>
            </a:r>
            <a:r>
              <a:rPr lang="en-GB" sz="1400" baseline="30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34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cm</a:t>
            </a:r>
            <a:r>
              <a:rPr lang="en-GB" sz="1400" baseline="30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–2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s</a:t>
            </a:r>
            <a:r>
              <a:rPr lang="en-GB" sz="1400" baseline="30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–1</a:t>
            </a: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Δ</a:t>
            </a:r>
            <a:r>
              <a:rPr lang="en-GB" sz="1400" i="1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GB" sz="1400" baseline="-250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bunch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= 25 ns</a:t>
            </a: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i="1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</a:t>
            </a:r>
            <a:r>
              <a:rPr lang="en-GB" sz="1400" baseline="-250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bunches,max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= 2748</a:t>
            </a:r>
            <a:endParaRPr lang="en-GB" sz="14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𝛽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* =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15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cm   </a:t>
            </a:r>
            <a:endParaRPr lang="en-GB" sz="14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𝜀</a:t>
            </a:r>
            <a:r>
              <a:rPr lang="en-GB" sz="1400" i="1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=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2.5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µm</a:t>
            </a: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i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protons</a:t>
            </a:r>
            <a:r>
              <a:rPr lang="en-GB" sz="1400" baseline="-25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baseline="-25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/ bunch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=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2.2⋅10</a:t>
            </a:r>
            <a:r>
              <a:rPr lang="en-GB" sz="1400" baseline="300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11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                   </a:t>
            </a:r>
            <a:endParaRPr lang="en-GB" sz="14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marL="177800" lvl="1" indent="-177800">
              <a:spcBef>
                <a:spcPts val="600"/>
              </a:spcBef>
              <a:buFont typeface="Arial"/>
              <a:buChar char="•"/>
            </a:pP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&lt;µ&gt; ~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140</a:t>
            </a:r>
          </a:p>
          <a:p>
            <a:pPr marL="0" lvl="1">
              <a:spcBef>
                <a:spcPts val="1000"/>
              </a:spcBef>
            </a:pP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LS3: new triplet design (low-𝛽* </a:t>
            </a:r>
            <a:r>
              <a:rPr lang="en-GB" sz="11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quadrupoles</a:t>
            </a:r>
            <a:r>
              <a:rPr lang="en-GB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, crab cavities), injector upgrades for </a:t>
            </a:r>
            <a:r>
              <a:rPr lang="is-IS" sz="11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luminosity levelling</a:t>
            </a:r>
            <a:endParaRPr lang="en-GB" sz="105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0019" y="85060"/>
            <a:ext cx="926477" cy="561397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964201" y="116632"/>
            <a:ext cx="1208199" cy="6848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Crab crossing:</a:t>
            </a:r>
          </a:p>
          <a:p>
            <a:pPr>
              <a:spcBef>
                <a:spcPts val="300"/>
              </a:spcBef>
            </a:pPr>
            <a:r>
              <a:rPr lang="en-U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(deflects head and tail in opposite </a:t>
            </a:r>
            <a:r>
              <a:rPr lang="en-U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direction)</a:t>
            </a:r>
            <a:endParaRPr lang="en-US" sz="10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endParaRPr lang="en-US" sz="1000" dirty="0" smtClean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4" name="Sun 13"/>
          <p:cNvSpPr/>
          <p:nvPr/>
        </p:nvSpPr>
        <p:spPr>
          <a:xfrm>
            <a:off x="2650934" y="5229200"/>
            <a:ext cx="216024" cy="216024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345576" y="5081791"/>
            <a:ext cx="675185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We are here</a:t>
            </a:r>
          </a:p>
        </p:txBody>
      </p:sp>
    </p:spTree>
    <p:extLst>
      <p:ext uri="{BB962C8B-B14F-4D97-AF65-F5344CB8AC3E}">
        <p14:creationId xmlns:p14="http://schemas.microsoft.com/office/powerpoint/2010/main" val="1670278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grayscl/>
            <a:lum bright="52000" contrast="20000"/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84</a:t>
            </a:fld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0" y="5065439"/>
            <a:ext cx="91307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i="1" dirty="0" smtClean="0">
                <a:latin typeface="Helvetica Light"/>
                <a:cs typeface="Helvetica Light"/>
              </a:rPr>
              <a:t>Only a very brief enumeration of projects</a:t>
            </a:r>
            <a:endParaRPr lang="en-US" sz="1400" i="1" dirty="0" smtClean="0">
              <a:solidFill>
                <a:srgbClr val="D80017"/>
              </a:solidFill>
              <a:latin typeface="Helvetica Light"/>
              <a:cs typeface="Helvetica Light"/>
            </a:endParaRP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-2" y="0"/>
            <a:ext cx="9144002" cy="3573016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-3" y="4417948"/>
            <a:ext cx="9144000" cy="523220"/>
          </a:xfrm>
          <a:prstGeom prst="rect">
            <a:avLst/>
          </a:prstGeom>
          <a:solidFill>
            <a:schemeClr val="bg1">
              <a:alpha val="92000"/>
            </a:schemeClr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en-US" sz="2800" dirty="0" smtClean="0">
                <a:latin typeface="Helvetica Light"/>
                <a:cs typeface="Helvetica Light"/>
              </a:rPr>
              <a:t>Beyond the HL-LHC</a:t>
            </a:r>
            <a:endParaRPr lang="en-GB" sz="2800" dirty="0" smtClean="0"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638343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85</a:t>
            </a:fld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0" y="-9046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0" y="-27384"/>
            <a:ext cx="9144000" cy="8263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>
              <a:solidFill>
                <a:prstClr val="white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" y="44624"/>
            <a:ext cx="9143999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sz="1800" b="1" dirty="0" smtClean="0">
                <a:solidFill>
                  <a:srgbClr val="003BB8"/>
                </a:solidFill>
                <a:latin typeface="Helvetica" charset="0"/>
                <a:ea typeface="Helvetica" charset="0"/>
                <a:cs typeface="Helvetica" charset="0"/>
              </a:rPr>
              <a:t>Future hadron collider projects in a nutshell</a:t>
            </a:r>
          </a:p>
          <a:p>
            <a:pPr algn="ctr">
              <a:spcBef>
                <a:spcPts val="600"/>
              </a:spcBef>
            </a:pP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The next discovery machine</a:t>
            </a:r>
            <a:endParaRPr lang="en-US" sz="1400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16093" y="1052736"/>
            <a:ext cx="85763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HL-LHC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: </a:t>
            </a:r>
            <a:r>
              <a:rPr lang="en-US" sz="1400" i="1" dirty="0" smtClean="0"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US" sz="1400" baseline="-25000" dirty="0" smtClean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= 14 TeV, 3 ab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, 2026~2035</a:t>
            </a:r>
            <a:r>
              <a:rPr lang="is-IS" sz="1400" dirty="0" smtClean="0">
                <a:latin typeface="Helvetica Light" charset="0"/>
                <a:ea typeface="Helvetica Light" charset="0"/>
                <a:cs typeface="Helvetica Light" charset="0"/>
              </a:rPr>
              <a:t>… (formally approved as </a:t>
            </a:r>
            <a:r>
              <a:rPr lang="is-IS" sz="1400" i="1" dirty="0" smtClean="0">
                <a:latin typeface="Helvetica Light" charset="0"/>
                <a:ea typeface="Helvetica Light" charset="0"/>
                <a:cs typeface="Helvetica Light" charset="0"/>
              </a:rPr>
              <a:t>project</a:t>
            </a:r>
            <a:r>
              <a:rPr lang="is-IS" sz="1400" dirty="0" smtClean="0">
                <a:latin typeface="Helvetica Light" charset="0"/>
                <a:ea typeface="Helvetica Light" charset="0"/>
                <a:cs typeface="Helvetica Light" charset="0"/>
              </a:rPr>
              <a:t> by CERN council last week)</a:t>
            </a:r>
            <a:endParaRPr lang="en-US" sz="1400" dirty="0" smtClean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13792" y="1628800"/>
            <a:ext cx="4618248" cy="176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Future Circular Collider FCC-</a:t>
            </a:r>
            <a:r>
              <a:rPr lang="en-US" sz="1400" b="1" dirty="0" err="1" smtClean="0">
                <a:latin typeface="Helvetica Light" charset="0"/>
                <a:ea typeface="Helvetica Light" charset="0"/>
                <a:cs typeface="Helvetica Light" charset="0"/>
              </a:rPr>
              <a:t>hh</a:t>
            </a:r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(CERN): </a:t>
            </a:r>
          </a:p>
          <a:p>
            <a:pPr marL="285750" indent="-285750">
              <a:spcBef>
                <a:spcPts val="1200"/>
              </a:spcBef>
              <a:buFont typeface="Arial" charset="0"/>
              <a:buChar char="•"/>
            </a:pPr>
            <a:r>
              <a:rPr lang="en-US" sz="1400" i="1" dirty="0" smtClean="0"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US" sz="1400" baseline="-25000" dirty="0" smtClean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~ 100 TeV in 100 km ring, </a:t>
            </a:r>
            <a:r>
              <a:rPr lang="en-US" sz="1400" i="1" dirty="0" smtClean="0"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~ 2 × 10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35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s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–2</a:t>
            </a:r>
          </a:p>
          <a:p>
            <a:pPr marL="28575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~16 T magnets, possibly HE-LHC 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(</a:t>
            </a:r>
            <a:r>
              <a:rPr lang="en-US" sz="1400" i="1" dirty="0"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US" sz="1400" baseline="-25000" dirty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 ~ 28 TeV)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as intermediate stage</a:t>
            </a:r>
          </a:p>
          <a:p>
            <a:pPr marL="28575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Huge detectors for muon </a:t>
            </a:r>
            <a:r>
              <a:rPr lang="en-US" sz="1400" i="1" dirty="0" err="1" smtClean="0">
                <a:latin typeface="Helvetica Light" charset="0"/>
                <a:ea typeface="Helvetica Light" charset="0"/>
                <a:cs typeface="Helvetica Light" charset="0"/>
              </a:rPr>
              <a:t>p</a:t>
            </a:r>
            <a:r>
              <a:rPr lang="en-US" sz="1400" i="1" baseline="-25000" dirty="0" err="1" smtClean="0"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measurement</a:t>
            </a:r>
          </a:p>
          <a:p>
            <a:pPr marL="28575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Possible start of physics ~ 2035 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416" y="3881768"/>
            <a:ext cx="2148392" cy="240328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220072" y="1632280"/>
            <a:ext cx="392392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>
                <a:latin typeface="Helvetica Light" charset="0"/>
                <a:ea typeface="Helvetica Light" charset="0"/>
                <a:cs typeface="Helvetica Light" charset="0"/>
              </a:rPr>
              <a:t>S</a:t>
            </a:r>
            <a:r>
              <a:rPr lang="en-US" sz="1400" b="1" dirty="0" err="1" smtClean="0">
                <a:latin typeface="Helvetica Light" charset="0"/>
                <a:ea typeface="Helvetica Light" charset="0"/>
                <a:cs typeface="Helvetica Light" charset="0"/>
              </a:rPr>
              <a:t>ppC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(China):</a:t>
            </a:r>
          </a:p>
          <a:p>
            <a:pPr marL="285750" indent="-285750">
              <a:spcBef>
                <a:spcPts val="1200"/>
              </a:spcBef>
              <a:buFont typeface="Arial" charset="0"/>
              <a:buChar char="•"/>
            </a:pPr>
            <a:r>
              <a:rPr lang="en-US" sz="1400" i="1" dirty="0" smtClean="0"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US" sz="1400" baseline="-25000" dirty="0" smtClean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~ 71 TeV in 55 km ring,                                            </a:t>
            </a:r>
            <a:r>
              <a:rPr lang="en-US" sz="1400" i="1" dirty="0" smtClean="0"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~ 1 × 10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35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s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–2</a:t>
            </a:r>
          </a:p>
          <a:p>
            <a:pPr marL="28575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Requires very high gradient dipole magnets ~ 20 T</a:t>
            </a:r>
          </a:p>
          <a:p>
            <a:pPr marL="28575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Possible 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start of physics ~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2042</a:t>
            </a:r>
            <a:endParaRPr lang="en-US" sz="14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19872" y="3861048"/>
            <a:ext cx="5183577" cy="2431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099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86</a:t>
            </a:fld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0" y="-9046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>
              <a:solidFill>
                <a:prstClr val="white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6093" y="2422336"/>
            <a:ext cx="8720403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Compact Linear Collider CLIC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(CERN)</a:t>
            </a:r>
          </a:p>
          <a:p>
            <a:pPr marL="28575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High-gradient 2-beam scheme*: 100 MV/m gradient</a:t>
            </a:r>
          </a:p>
          <a:p>
            <a:pPr marL="28575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i="1" dirty="0" smtClean="0"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US" sz="1400" baseline="-25000" dirty="0" smtClean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~ 380–3000 GeV, 11–50 km total length, </a:t>
            </a:r>
            <a:r>
              <a:rPr lang="en-US" sz="1400" i="1" dirty="0" smtClean="0"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~ a few × 10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34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s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–2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, only one interaction region</a:t>
            </a:r>
            <a:endParaRPr lang="en-US" sz="1400" dirty="0" smtClean="0">
              <a:latin typeface="Helvetica Light" charset="0"/>
              <a:ea typeface="Helvetica Light" charset="0"/>
              <a:cs typeface="Helvetica Light" charset="0"/>
            </a:endParaRPr>
          </a:p>
          <a:p>
            <a:pPr marL="28575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0.5 ns bunch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distance, nm beam size, large </a:t>
            </a:r>
            <a:r>
              <a:rPr lang="en-US" sz="1400" dirty="0" err="1" smtClean="0">
                <a:latin typeface="Helvetica Light" charset="0"/>
                <a:ea typeface="Helvetica Light" charset="0"/>
                <a:cs typeface="Helvetica Light" charset="0"/>
              </a:rPr>
              <a:t>beamstrahlung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, physics ~ 2035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16093" y="5301208"/>
            <a:ext cx="8549611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Circular EP collider CEPC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(China):</a:t>
            </a:r>
          </a:p>
          <a:p>
            <a:pPr marL="28575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i="1" dirty="0" smtClean="0"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US" sz="1400" baseline="-25000" dirty="0" smtClean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~ 240 GeV, </a:t>
            </a:r>
            <a:r>
              <a:rPr lang="en-US" sz="1400" i="1" dirty="0" smtClean="0"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~ 2 × 10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34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s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–2</a:t>
            </a:r>
          </a:p>
          <a:p>
            <a:pPr marL="285750" lvl="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Single ring, 50 bunches</a:t>
            </a:r>
          </a:p>
          <a:p>
            <a:pPr marL="285750" lvl="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Possible </a:t>
            </a:r>
            <a:r>
              <a:rPr lang="en-US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start of physics ~ </a:t>
            </a:r>
            <a:r>
              <a:rPr lang="en-US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2028</a:t>
            </a:r>
            <a:endParaRPr lang="en-US" sz="14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16093" y="3790488"/>
            <a:ext cx="36798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Future Circular Collider FCC-</a:t>
            </a:r>
            <a:r>
              <a:rPr lang="en-US" sz="1400" b="1" dirty="0" err="1" smtClean="0">
                <a:latin typeface="Helvetica Light" charset="0"/>
                <a:ea typeface="Helvetica Light" charset="0"/>
                <a:cs typeface="Helvetica Light" charset="0"/>
              </a:rPr>
              <a:t>ee</a:t>
            </a:r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(CERN): </a:t>
            </a:r>
          </a:p>
          <a:p>
            <a:pPr marL="28575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i="1" dirty="0" smtClean="0"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US" sz="1400" baseline="-25000" dirty="0" smtClean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~ 90–350 GeV in 2 rings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(90k bunches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), </a:t>
            </a:r>
            <a:r>
              <a:rPr lang="en-US" sz="1400" i="1" dirty="0"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 ~ 70–1.3 × 10</a:t>
            </a:r>
            <a:r>
              <a:rPr lang="en-US" sz="1400" baseline="30000" dirty="0">
                <a:latin typeface="Helvetica Light" charset="0"/>
                <a:ea typeface="Helvetica Light" charset="0"/>
                <a:cs typeface="Helvetica Light" charset="0"/>
              </a:rPr>
              <a:t>34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 s</a:t>
            </a:r>
            <a:r>
              <a:rPr lang="en-US" sz="1400" baseline="30000" dirty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baseline="30000" dirty="0">
                <a:latin typeface="Helvetica Light" charset="0"/>
                <a:ea typeface="Helvetica Light" charset="0"/>
                <a:cs typeface="Helvetica Light" charset="0"/>
              </a:rPr>
              <a:t>–2</a:t>
            </a:r>
          </a:p>
          <a:p>
            <a:pPr marL="28575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Synchrotron power (</a:t>
            </a:r>
            <a:r>
              <a:rPr lang="en-US" sz="1400" i="1" dirty="0"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US" sz="900" i="1" dirty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400" baseline="30000" dirty="0">
                <a:latin typeface="Helvetica Light" charset="0"/>
                <a:ea typeface="Helvetica Light" charset="0"/>
                <a:cs typeface="Helvetica Light" charset="0"/>
              </a:rPr>
              <a:t>4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/</a:t>
            </a:r>
            <a:r>
              <a:rPr lang="en-US" sz="1400" i="1" dirty="0">
                <a:latin typeface="Helvetica Light" charset="0"/>
                <a:ea typeface="Helvetica Light" charset="0"/>
                <a:cs typeface="Helvetica Light" charset="0"/>
              </a:rPr>
              <a:t>R </a:t>
            </a: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up to 7.5 GeV/turn): 100 MW (LEP-2: 22 MW)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16093" y="1056928"/>
            <a:ext cx="8827907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latin typeface="Helvetica Light" charset="0"/>
                <a:ea typeface="Helvetica Light" charset="0"/>
                <a:cs typeface="Helvetica Light" charset="0"/>
              </a:rPr>
              <a:t>International Linear Collider ILC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(host candidate: Japan)</a:t>
            </a:r>
          </a:p>
          <a:p>
            <a:pPr marL="285750" indent="-285750">
              <a:spcBef>
                <a:spcPts val="1200"/>
              </a:spcBef>
              <a:buFont typeface="Arial" charset="0"/>
              <a:buChar char="•"/>
            </a:pP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20 years of R&amp;D, mature technology, ~32 MV/m accelerating gradient </a:t>
            </a:r>
            <a:r>
              <a:rPr lang="en-US" sz="1100" dirty="0" smtClean="0">
                <a:latin typeface="Helvetica Light" charset="0"/>
                <a:ea typeface="Helvetica Light" charset="0"/>
                <a:cs typeface="Helvetica Light" charset="0"/>
              </a:rPr>
              <a:t>~ </a:t>
            </a:r>
            <a:r>
              <a:rPr lang="en-US" sz="1100" dirty="0" err="1" smtClean="0">
                <a:latin typeface="Helvetica Light" charset="0"/>
                <a:ea typeface="Helvetica Light" charset="0"/>
                <a:cs typeface="Helvetica Light" charset="0"/>
              </a:rPr>
              <a:t>xFEL</a:t>
            </a:r>
            <a:r>
              <a:rPr lang="en-US" sz="1100" dirty="0" smtClean="0">
                <a:latin typeface="Helvetica Light" charset="0"/>
                <a:ea typeface="Helvetica Light" charset="0"/>
                <a:cs typeface="Helvetica Light" charset="0"/>
              </a:rPr>
              <a:t> at DESY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(45 MV/m for 1 TeV)</a:t>
            </a:r>
          </a:p>
          <a:p>
            <a:pPr marL="28575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i="1" dirty="0" smtClean="0"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US" sz="1400" baseline="-25000" dirty="0" smtClean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~ 500–1000 GeV in 31–45 km total length, </a:t>
            </a:r>
            <a:r>
              <a:rPr lang="en-US" sz="1400" i="1" dirty="0" smtClean="0">
                <a:latin typeface="Helvetica Light" charset="0"/>
                <a:ea typeface="Helvetica Light" charset="0"/>
                <a:cs typeface="Helvetica Light" charset="0"/>
              </a:rPr>
              <a:t>L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~ 1.8 × 10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34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 s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–1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cm</a:t>
            </a:r>
            <a:r>
              <a:rPr lang="en-US" sz="1400" baseline="30000" dirty="0" smtClean="0">
                <a:latin typeface="Helvetica Light" charset="0"/>
                <a:ea typeface="Helvetica Light" charset="0"/>
                <a:cs typeface="Helvetica Light" charset="0"/>
              </a:rPr>
              <a:t>–2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, only one interaction region</a:t>
            </a:r>
            <a:endParaRPr lang="en-US" sz="1400" baseline="30000" dirty="0" smtClean="0">
              <a:latin typeface="Helvetica Light" charset="0"/>
              <a:ea typeface="Helvetica Light" charset="0"/>
              <a:cs typeface="Helvetica Light" charset="0"/>
            </a:endParaRPr>
          </a:p>
          <a:p>
            <a:pPr marL="285750" indent="-285750">
              <a:spcBef>
                <a:spcPts val="600"/>
              </a:spcBef>
              <a:buFont typeface="Arial" charset="0"/>
              <a:buChar char="•"/>
            </a:pPr>
            <a:r>
              <a:rPr lang="en-US" sz="1400" dirty="0">
                <a:latin typeface="Helvetica Light" charset="0"/>
                <a:ea typeface="Helvetica Light" charset="0"/>
                <a:cs typeface="Helvetica Light" charset="0"/>
              </a:rPr>
              <a:t>nm beam </a:t>
            </a:r>
            <a:r>
              <a:rPr lang="en-US" sz="1400" dirty="0" smtClean="0">
                <a:latin typeface="Helvetica Light" charset="0"/>
                <a:ea typeface="Helvetica Light" charset="0"/>
                <a:cs typeface="Helvetica Light" charset="0"/>
              </a:rPr>
              <a:t>size, possible start of physics ~ 2030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264020" y="2348880"/>
            <a:ext cx="3628460" cy="577081"/>
          </a:xfrm>
          <a:prstGeom prst="rect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105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*A </a:t>
            </a:r>
            <a:r>
              <a:rPr 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low energy, high current, “drive” beam is decelerated in power extraction structures and the RF power is transferred to the cavities that accelerate the main beam 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952" y="3864090"/>
            <a:ext cx="4826012" cy="2445230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0" y="-27384"/>
            <a:ext cx="9144000" cy="8263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>
              <a:solidFill>
                <a:prstClr val="white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" y="44624"/>
            <a:ext cx="9143999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b="1" dirty="0">
                <a:solidFill>
                  <a:srgbClr val="003BB8"/>
                </a:solidFill>
                <a:latin typeface="Helvetica" charset="0"/>
                <a:ea typeface="Helvetica" charset="0"/>
                <a:cs typeface="Helvetica" charset="0"/>
              </a:rPr>
              <a:t>Future e</a:t>
            </a:r>
            <a:r>
              <a:rPr lang="en-US" b="1" baseline="30000" dirty="0">
                <a:solidFill>
                  <a:srgbClr val="003BB8"/>
                </a:solidFill>
                <a:latin typeface="Helvetica" charset="0"/>
                <a:ea typeface="Helvetica" charset="0"/>
                <a:cs typeface="Helvetica" charset="0"/>
              </a:rPr>
              <a:t>–</a:t>
            </a:r>
            <a:r>
              <a:rPr lang="en-US" b="1" dirty="0">
                <a:solidFill>
                  <a:srgbClr val="003BB8"/>
                </a:solidFill>
                <a:latin typeface="Helvetica" charset="0"/>
                <a:ea typeface="Helvetica" charset="0"/>
                <a:cs typeface="Helvetica" charset="0"/>
              </a:rPr>
              <a:t>e</a:t>
            </a:r>
            <a:r>
              <a:rPr lang="en-US" b="1" baseline="30000" dirty="0">
                <a:solidFill>
                  <a:srgbClr val="003BB8"/>
                </a:solidFill>
                <a:latin typeface="Helvetica" charset="0"/>
                <a:ea typeface="Helvetica" charset="0"/>
                <a:cs typeface="Helvetica" charset="0"/>
              </a:rPr>
              <a:t>+</a:t>
            </a:r>
            <a:r>
              <a:rPr lang="en-US" b="1" dirty="0">
                <a:solidFill>
                  <a:srgbClr val="003BB8"/>
                </a:solidFill>
                <a:latin typeface="Helvetica" charset="0"/>
                <a:ea typeface="Helvetica" charset="0"/>
                <a:cs typeface="Helvetica" charset="0"/>
              </a:rPr>
              <a:t> collider projects in a nutshell</a:t>
            </a:r>
            <a:endParaRPr lang="en-US" dirty="0">
              <a:solidFill>
                <a:srgbClr val="003BB8"/>
              </a:solidFill>
              <a:latin typeface="Helvetica" charset="0"/>
              <a:ea typeface="Helvetica" charset="0"/>
              <a:cs typeface="Helvetica" charset="0"/>
            </a:endParaRPr>
          </a:p>
          <a:p>
            <a:pPr algn="ctr">
              <a:spcBef>
                <a:spcPts val="600"/>
              </a:spcBef>
            </a:pPr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Measure EW &amp; EWSB sector to highest precision</a:t>
            </a:r>
            <a:endParaRPr lang="en-US" sz="1400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6280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1772816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87</a:t>
            </a:fld>
            <a:endParaRPr lang="en-GB" dirty="0"/>
          </a:p>
        </p:txBody>
      </p:sp>
      <p:pic>
        <p:nvPicPr>
          <p:cNvPr id="20" name="Picture 19" descr="dummy.pd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2432856"/>
            <a:ext cx="3927894" cy="3810126"/>
          </a:xfrm>
          <a:prstGeom prst="rect">
            <a:avLst/>
          </a:prstGeom>
          <a:effectLst/>
        </p:spPr>
      </p:pic>
      <p:sp>
        <p:nvSpPr>
          <p:cNvPr id="21" name="Up Arrow 20"/>
          <p:cNvSpPr/>
          <p:nvPr/>
        </p:nvSpPr>
        <p:spPr>
          <a:xfrm rot="5400000" flipV="1">
            <a:off x="4534214" y="4074233"/>
            <a:ext cx="617648" cy="830107"/>
          </a:xfrm>
          <a:prstGeom prst="upArrow">
            <a:avLst>
              <a:gd name="adj1" fmla="val 50000"/>
              <a:gd name="adj2" fmla="val 35938"/>
            </a:avLst>
          </a:prstGeom>
          <a:solidFill>
            <a:srgbClr val="D9D9D9">
              <a:alpha val="68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5076056" y="2812310"/>
            <a:ext cx="4067944" cy="3044142"/>
          </a:xfrm>
          <a:prstGeom prst="rect">
            <a:avLst/>
          </a:prstGeom>
          <a:solidFill>
            <a:schemeClr val="bg1">
              <a:lumMod val="95000"/>
              <a:alpha val="9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5258091" y="2952718"/>
            <a:ext cx="3850413" cy="27546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US" sz="1800" dirty="0" smtClean="0">
                <a:solidFill>
                  <a:schemeClr val="bg1">
                    <a:lumMod val="6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The SM is </a:t>
            </a:r>
            <a:r>
              <a:rPr lang="en-US" sz="1800" b="1" dirty="0" smtClean="0">
                <a:solidFill>
                  <a:schemeClr val="bg1">
                    <a:lumMod val="6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the</a:t>
            </a:r>
            <a:r>
              <a:rPr lang="en-US" sz="1800" dirty="0" smtClean="0">
                <a:solidFill>
                  <a:schemeClr val="bg1">
                    <a:lumMod val="6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legacy of 20</a:t>
            </a:r>
            <a:r>
              <a:rPr lang="en-US" sz="1800" baseline="30000" dirty="0" smtClean="0">
                <a:solidFill>
                  <a:schemeClr val="bg1">
                    <a:lumMod val="6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th</a:t>
            </a:r>
            <a:r>
              <a:rPr lang="en-US" sz="1800" dirty="0" smtClean="0">
                <a:solidFill>
                  <a:schemeClr val="bg1">
                    <a:lumMod val="6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century particle physics</a:t>
            </a:r>
          </a:p>
          <a:p>
            <a:pPr marL="266700" indent="-266700">
              <a:spcBef>
                <a:spcPts val="1200"/>
              </a:spcBef>
              <a:buFont typeface="Lucida Grande"/>
              <a:buChar char="-"/>
            </a:pPr>
            <a:r>
              <a:rPr lang="en-US" sz="1400" dirty="0" smtClean="0">
                <a:solidFill>
                  <a:schemeClr val="bg1">
                    <a:lumMod val="6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It unifies quantum mechanics, special relativity and field theory</a:t>
            </a:r>
          </a:p>
          <a:p>
            <a:pPr marL="266700" indent="-266700">
              <a:spcBef>
                <a:spcPts val="1200"/>
              </a:spcBef>
              <a:buFont typeface="Lucida Grande"/>
              <a:buChar char="-"/>
            </a:pPr>
            <a:r>
              <a:rPr lang="en-US" sz="1400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It unifies electromagnetic and weak interactions</a:t>
            </a:r>
          </a:p>
          <a:p>
            <a:pPr marL="266700" indent="-266700">
              <a:spcBef>
                <a:spcPts val="600"/>
              </a:spcBef>
              <a:buFont typeface="Lucida Grande"/>
              <a:buChar char="-"/>
            </a:pPr>
            <a:r>
              <a:rPr lang="en-US" sz="1400" dirty="0" smtClean="0">
                <a:solidFill>
                  <a:schemeClr val="bg1">
                    <a:lumMod val="6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It describes ~ all laboratory data</a:t>
            </a:r>
          </a:p>
          <a:p>
            <a:pPr>
              <a:spcBef>
                <a:spcPts val="1200"/>
              </a:spcBef>
            </a:pPr>
            <a:r>
              <a:rPr lang="en-US" sz="1600" dirty="0" smtClean="0">
                <a:solidFill>
                  <a:schemeClr val="bg1">
                    <a:lumMod val="6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Is the SM the theory of everything?         Or rather of almost everything? </a:t>
            </a:r>
            <a:r>
              <a:rPr lang="en-US" sz="1600" b="1" dirty="0" smtClean="0">
                <a:solidFill>
                  <a:schemeClr val="bg1">
                    <a:lumMod val="6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No!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153564" y="1978821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HERA data from electron–quark scattering into </a:t>
            </a:r>
            <a:r>
              <a:rPr lang="en-GB" sz="1200" i="1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GB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+</a:t>
            </a:r>
            <a:r>
              <a:rPr lang="en-GB" sz="1200" i="1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q</a:t>
            </a:r>
            <a:r>
              <a:rPr lang="en-GB" sz="1200" i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  </a:t>
            </a:r>
            <a:r>
              <a:rPr lang="en-GB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(NC = </a:t>
            </a:r>
            <a:r>
              <a:rPr lang="en-GB" sz="1200" i="1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γ</a:t>
            </a:r>
            <a:r>
              <a:rPr lang="en-GB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,</a:t>
            </a:r>
            <a:r>
              <a:rPr lang="en-GB" sz="1200" i="1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Z</a:t>
            </a:r>
            <a:r>
              <a:rPr lang="en-GB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) or 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𝜈</a:t>
            </a:r>
            <a:r>
              <a:rPr lang="en-GB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+</a:t>
            </a:r>
            <a:r>
              <a:rPr lang="en-GB" sz="1200" i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q</a:t>
            </a:r>
            <a:r>
              <a:rPr lang="en-GB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(CC = </a:t>
            </a:r>
            <a:r>
              <a:rPr lang="en-GB" sz="1200" i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W</a:t>
            </a:r>
            <a:r>
              <a:rPr lang="en-GB" sz="8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200" baseline="30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±</a:t>
            </a:r>
            <a:r>
              <a:rPr lang="en-GB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)</a:t>
            </a:r>
            <a:endParaRPr lang="en-GB" sz="1200" dirty="0">
              <a:solidFill>
                <a:schemeClr val="tx1">
                  <a:lumMod val="65000"/>
                  <a:lumOff val="35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5341820" y="6124678"/>
            <a:ext cx="34066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1463" indent="-271463">
              <a:spcBef>
                <a:spcPts val="600"/>
              </a:spcBef>
              <a:buFont typeface="Arial"/>
              <a:buChar char="•"/>
            </a:pPr>
            <a:r>
              <a:rPr lang="en-US" sz="1200" dirty="0" smtClean="0">
                <a:latin typeface="Helvetica Light" charset="0"/>
                <a:ea typeface="Helvetica Light" charset="0"/>
                <a:cs typeface="Helvetica Light" charset="0"/>
              </a:rPr>
              <a:t>Electroweak unification reduces 27 SM parameters by one</a:t>
            </a:r>
            <a:endParaRPr lang="en-GB" sz="12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755576" y="1772816"/>
            <a:ext cx="2376264" cy="1339909"/>
            <a:chOff x="755576" y="877338"/>
            <a:chExt cx="2376264" cy="1339909"/>
          </a:xfrm>
        </p:grpSpPr>
        <p:pic>
          <p:nvPicPr>
            <p:cNvPr id="27" name="Picture 26"/>
            <p:cNvPicPr>
              <a:picLocks noChangeAspect="1"/>
            </p:cNvPicPr>
            <p:nvPr/>
          </p:nvPicPr>
          <p:blipFill rotWithShape="1"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6054" t="24883" r="58532" b="45035"/>
            <a:stretch/>
          </p:blipFill>
          <p:spPr>
            <a:xfrm>
              <a:off x="755576" y="877338"/>
              <a:ext cx="2232248" cy="1339909"/>
            </a:xfrm>
            <a:prstGeom prst="rect">
              <a:avLst/>
            </a:prstGeom>
          </p:spPr>
        </p:pic>
        <p:sp>
          <p:nvSpPr>
            <p:cNvPr id="28" name="Rectangle 27"/>
            <p:cNvSpPr/>
            <p:nvPr/>
          </p:nvSpPr>
          <p:spPr>
            <a:xfrm>
              <a:off x="2411760" y="1268760"/>
              <a:ext cx="720080" cy="432048"/>
            </a:xfrm>
            <a:prstGeom prst="rect">
              <a:avLst/>
            </a:prstGeom>
            <a:solidFill>
              <a:schemeClr val="bg1"/>
            </a:solidFill>
          </p:spPr>
          <p:txBody>
            <a:bodyPr rtlCol="0" anchor="ctr">
              <a:spAutoFit/>
            </a:bodyPr>
            <a:lstStyle/>
            <a:p>
              <a:pPr algn="ctr"/>
              <a:endParaRPr lang="en-US" sz="1600">
                <a:latin typeface="Helvetica Light" charset="0"/>
                <a:ea typeface="Helvetica Light" charset="0"/>
                <a:cs typeface="Helvetica Light" charset="0"/>
              </a:endParaRP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59340" y="5458012"/>
            <a:ext cx="2256567" cy="1399988"/>
            <a:chOff x="1655676" y="4175643"/>
            <a:chExt cx="2256567" cy="1399988"/>
          </a:xfrm>
        </p:grpSpPr>
        <p:pic>
          <p:nvPicPr>
            <p:cNvPr id="30" name="Picture 29"/>
            <p:cNvPicPr>
              <a:picLocks noChangeAspect="1"/>
            </p:cNvPicPr>
            <p:nvPr/>
          </p:nvPicPr>
          <p:blipFill rotWithShape="1"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6054" t="57484" r="58532" b="11086"/>
            <a:stretch/>
          </p:blipFill>
          <p:spPr>
            <a:xfrm>
              <a:off x="1655676" y="4175643"/>
              <a:ext cx="2232248" cy="1399988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>
            <a:xfrm>
              <a:off x="3427141" y="4505146"/>
              <a:ext cx="485102" cy="432048"/>
            </a:xfrm>
            <a:prstGeom prst="rect">
              <a:avLst/>
            </a:prstGeom>
            <a:solidFill>
              <a:schemeClr val="bg1"/>
            </a:solidFill>
          </p:spPr>
          <p:txBody>
            <a:bodyPr rtlCol="0" anchor="ctr">
              <a:spAutoFit/>
            </a:bodyPr>
            <a:lstStyle/>
            <a:p>
              <a:pPr algn="ctr"/>
              <a:endParaRPr lang="en-US" sz="1600">
                <a:latin typeface="Helvetica Light" charset="0"/>
                <a:ea typeface="Helvetica Light" charset="0"/>
                <a:cs typeface="Helvetica Light" charset="0"/>
              </a:endParaRPr>
            </a:p>
          </p:txBody>
        </p:sp>
      </p:grpSp>
      <p:cxnSp>
        <p:nvCxnSpPr>
          <p:cNvPr id="32" name="Straight Arrow Connector 31"/>
          <p:cNvCxnSpPr/>
          <p:nvPr/>
        </p:nvCxnSpPr>
        <p:spPr>
          <a:xfrm flipH="1">
            <a:off x="1771068" y="2932622"/>
            <a:ext cx="34582" cy="372169"/>
          </a:xfrm>
          <a:prstGeom prst="straightConnector1">
            <a:avLst/>
          </a:prstGeom>
          <a:ln w="3175">
            <a:solidFill>
              <a:srgbClr val="003BB8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flipV="1">
            <a:off x="1223010" y="4023360"/>
            <a:ext cx="0" cy="1600200"/>
          </a:xfrm>
          <a:prstGeom prst="straightConnector1">
            <a:avLst/>
          </a:prstGeom>
          <a:ln w="3175">
            <a:solidFill>
              <a:srgbClr val="FF002D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Rectangle 34"/>
          <p:cNvSpPr/>
          <p:nvPr/>
        </p:nvSpPr>
        <p:spPr>
          <a:xfrm>
            <a:off x="59340" y="6766560"/>
            <a:ext cx="2272380" cy="571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4860032" y="188640"/>
            <a:ext cx="392886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r" defTabSz="914400"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sz="2000" i="1" kern="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Everyday life, and particle physics, are described by the Standard </a:t>
            </a:r>
            <a:r>
              <a:rPr lang="en-GB" sz="2000" i="1" kern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Model relying </a:t>
            </a:r>
            <a:r>
              <a:rPr lang="en-GB" sz="2000" i="1" kern="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on </a:t>
            </a:r>
            <a:r>
              <a:rPr lang="en-GB" sz="2000" i="1" kern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gauge symmetry</a:t>
            </a:r>
            <a:endParaRPr lang="en-GB" sz="2000" i="1" kern="0" dirty="0">
              <a:solidFill>
                <a:schemeClr val="bg1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297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CERN_picture_s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175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" name="Rectangle 101"/>
          <p:cNvSpPr>
            <a:spLocks noChangeArrowheads="1"/>
          </p:cNvSpPr>
          <p:nvPr/>
        </p:nvSpPr>
        <p:spPr bwMode="auto">
          <a:xfrm>
            <a:off x="339725" y="1250602"/>
            <a:ext cx="8507413" cy="4338638"/>
          </a:xfrm>
          <a:prstGeom prst="rect">
            <a:avLst/>
          </a:prstGeom>
          <a:solidFill>
            <a:schemeClr val="accent5">
              <a:lumMod val="50000"/>
            </a:schemeClr>
          </a:solidFill>
          <a:ln w="63500">
            <a:solidFill>
              <a:schemeClr val="bg1"/>
            </a:solidFill>
            <a:miter lim="800000"/>
            <a:headEnd/>
            <a:tailEnd/>
          </a:ln>
          <a:effectLst>
            <a:outerShdw blurRad="355600" dist="107763" dir="2700000" algn="ctr" rotWithShape="0">
              <a:sysClr val="windowText" lastClr="000000">
                <a:alpha val="50000"/>
              </a:sys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defTabSz="914400">
              <a:defRPr/>
            </a:pPr>
            <a:endParaRPr lang="en-GB" kern="0" smtClean="0">
              <a:solidFill>
                <a:prstClr val="black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0" y="82742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 smtClean="0">
                <a:solidFill>
                  <a:prstClr val="white"/>
                </a:solidFill>
                <a:latin typeface="Helvetica" charset="0"/>
                <a:ea typeface="Helvetica" charset="0"/>
                <a:cs typeface="Helvetica" charset="0"/>
              </a:rPr>
              <a:t>LHC computing is big data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7710" y="1275616"/>
            <a:ext cx="4273674" cy="427367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39552" y="1412776"/>
            <a:ext cx="3819883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>
                <a:solidFill>
                  <a:srgbClr val="FFFFFF"/>
                </a:solidFill>
                <a:latin typeface="Helvetica Light" charset="0"/>
                <a:ea typeface="Helvetica Light" charset="0"/>
                <a:cs typeface="Helvetica Light" charset="0"/>
              </a:rPr>
              <a:t>LHC experiments started </a:t>
            </a:r>
            <a:r>
              <a:rPr lang="en-US" sz="1600" dirty="0">
                <a:solidFill>
                  <a:srgbClr val="FFFFFF"/>
                </a:solidFill>
                <a:latin typeface="Helvetica Light" charset="0"/>
                <a:ea typeface="Helvetica Light" charset="0"/>
                <a:cs typeface="Helvetica Light" charset="0"/>
              </a:rPr>
              <a:t>more than a decade </a:t>
            </a:r>
            <a:r>
              <a:rPr lang="en-US" sz="1600" dirty="0" smtClean="0">
                <a:solidFill>
                  <a:srgbClr val="FFFFFF"/>
                </a:solidFill>
                <a:latin typeface="Helvetica Light" charset="0"/>
                <a:ea typeface="Helvetica Light" charset="0"/>
                <a:cs typeface="Helvetica Light" charset="0"/>
              </a:rPr>
              <a:t>ago with large scale computing — now big data is everywhere</a:t>
            </a:r>
            <a:endParaRPr lang="en-US" sz="1600" dirty="0">
              <a:solidFill>
                <a:srgbClr val="FFFFFF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endParaRPr lang="en-US" sz="1400" dirty="0" smtClean="0">
              <a:solidFill>
                <a:srgbClr val="FFFFFF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r>
              <a:rPr lang="en-US" sz="1400" dirty="0" smtClean="0">
                <a:solidFill>
                  <a:srgbClr val="FFFFFF"/>
                </a:solidFill>
                <a:latin typeface="Helvetica Light" charset="0"/>
                <a:ea typeface="Helvetica Light" charset="0"/>
                <a:cs typeface="Helvetica Light" charset="0"/>
              </a:rPr>
              <a:t>Note: LHC has a </a:t>
            </a:r>
            <a:r>
              <a:rPr lang="en-US" sz="1400" dirty="0" smtClean="0">
                <a:solidFill>
                  <a:srgbClr val="FFC000"/>
                </a:solidFill>
                <a:latin typeface="Helvetica Light" charset="0"/>
                <a:ea typeface="Helvetica Light" charset="0"/>
                <a:cs typeface="Helvetica Light" charset="0"/>
              </a:rPr>
              <a:t>public science </a:t>
            </a:r>
            <a:r>
              <a:rPr lang="en-US" sz="1400" dirty="0">
                <a:solidFill>
                  <a:srgbClr val="FFC000"/>
                </a:solidFill>
                <a:latin typeface="Helvetica Light" charset="0"/>
                <a:ea typeface="Helvetica Light" charset="0"/>
                <a:cs typeface="Helvetica Light" charset="0"/>
              </a:rPr>
              <a:t>budget</a:t>
            </a:r>
            <a:r>
              <a:rPr lang="en-US" sz="1400" dirty="0">
                <a:solidFill>
                  <a:srgbClr val="FD8008"/>
                </a:solidFill>
                <a:latin typeface="Helvetica Light" charset="0"/>
                <a:ea typeface="Helvetica Light" charset="0"/>
                <a:cs typeface="Helvetica Light" charset="0"/>
              </a:rPr>
              <a:t>,</a:t>
            </a:r>
            <a:r>
              <a:rPr lang="en-US" sz="1400" dirty="0">
                <a:solidFill>
                  <a:srgbClr val="FFFFFF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400" dirty="0" smtClean="0">
                <a:solidFill>
                  <a:srgbClr val="FFFFFF"/>
                </a:solidFill>
                <a:latin typeface="Helvetica Light" charset="0"/>
                <a:ea typeface="Helvetica Light" charset="0"/>
                <a:cs typeface="Helvetica Light" charset="0"/>
              </a:rPr>
              <a:t>                             unlike Google or </a:t>
            </a:r>
            <a:r>
              <a:rPr lang="en-US" sz="1400" dirty="0">
                <a:solidFill>
                  <a:srgbClr val="FFFFFF"/>
                </a:solidFill>
                <a:latin typeface="Helvetica Light" charset="0"/>
                <a:ea typeface="Helvetica Light" charset="0"/>
                <a:cs typeface="Helvetica Light" charset="0"/>
              </a:rPr>
              <a:t>Facebook</a:t>
            </a:r>
            <a:endParaRPr lang="en-US" sz="2000" dirty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94518" y="2020997"/>
            <a:ext cx="1617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Google search index</a:t>
            </a:r>
          </a:p>
          <a:p>
            <a:pPr algn="ctr"/>
            <a:r>
              <a:rPr lang="en-US" sz="12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98 PB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998075" y="3286725"/>
            <a:ext cx="19583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Content uploaded to Facebook each year </a:t>
            </a:r>
          </a:p>
          <a:p>
            <a:pPr algn="ctr"/>
            <a:r>
              <a:rPr lang="en-US" sz="12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182 PB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289412" y="1625070"/>
            <a:ext cx="13436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Business email sent per year</a:t>
            </a:r>
          </a:p>
          <a:p>
            <a:pPr algn="ctr"/>
            <a:r>
              <a:rPr lang="en-US" sz="12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2,986 PB</a:t>
            </a:r>
          </a:p>
        </p:txBody>
      </p:sp>
      <p:sp>
        <p:nvSpPr>
          <p:cNvPr id="7" name="Rectangle 6"/>
          <p:cNvSpPr/>
          <p:nvPr/>
        </p:nvSpPr>
        <p:spPr>
          <a:xfrm>
            <a:off x="4503420" y="536237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8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Source: http</a:t>
            </a:r>
            <a:r>
              <a:rPr lang="en-US" sz="800" dirty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://</a:t>
            </a:r>
            <a:r>
              <a:rPr lang="en-US" sz="800" dirty="0" err="1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www.wired.com</a:t>
            </a:r>
            <a:r>
              <a:rPr lang="en-US" sz="800" dirty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/2013/04/</a:t>
            </a:r>
            <a:r>
              <a:rPr lang="en-US" sz="800" dirty="0" err="1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bigdata</a:t>
            </a:r>
            <a:endParaRPr lang="en-US" sz="800" dirty="0">
              <a:solidFill>
                <a:prstClr val="white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9" name="Chord 8"/>
          <p:cNvSpPr/>
          <p:nvPr/>
        </p:nvSpPr>
        <p:spPr>
          <a:xfrm rot="6740982">
            <a:off x="4385196" y="3634403"/>
            <a:ext cx="2736304" cy="2781567"/>
          </a:xfrm>
          <a:prstGeom prst="chord">
            <a:avLst/>
          </a:prstGeom>
          <a:solidFill>
            <a:srgbClr val="00B0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2400">
              <a:solidFill>
                <a:prstClr val="white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3480578" y="3445550"/>
            <a:ext cx="166748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05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Video upload to YouTube </a:t>
            </a:r>
            <a:r>
              <a:rPr lang="en-US" sz="105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/ year: 15 </a:t>
            </a:r>
            <a:r>
              <a:rPr lang="en-US" sz="105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PB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970080" y="4025135"/>
            <a:ext cx="1451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ATLAS managed data volume </a:t>
            </a:r>
          </a:p>
          <a:p>
            <a:pPr algn="ctr"/>
            <a:r>
              <a:rPr lang="en-US" sz="12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130 PB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983843" y="4797152"/>
            <a:ext cx="1451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ATLAS annual data volume </a:t>
            </a:r>
          </a:p>
          <a:p>
            <a:pPr algn="ctr"/>
            <a:r>
              <a:rPr lang="en-US" sz="12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30 PB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351546" y="2419871"/>
            <a:ext cx="100247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US </a:t>
            </a:r>
            <a:r>
              <a:rPr lang="en-US" sz="90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climate database </a:t>
            </a:r>
            <a:endParaRPr lang="en-US" sz="9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algn="ctr"/>
            <a:r>
              <a:rPr lang="en-US" sz="9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6 PB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846650" y="3894991"/>
            <a:ext cx="100247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US </a:t>
            </a:r>
            <a:r>
              <a:rPr lang="en-US" sz="90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Congress library</a:t>
            </a:r>
            <a:endParaRPr lang="en-US" sz="900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algn="r"/>
            <a:r>
              <a:rPr lang="en-US" sz="9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6 PB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39552" y="4869160"/>
            <a:ext cx="340524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>
                <a:solidFill>
                  <a:srgbClr val="FFFF00"/>
                </a:solidFill>
                <a:latin typeface="Helvetica Light" charset="0"/>
                <a:ea typeface="Helvetica Light" charset="0"/>
                <a:cs typeface="Helvetica Light" charset="0"/>
              </a:rPr>
              <a:t>Largest data volume from simulated events, not from real collision data ! </a:t>
            </a:r>
            <a:endParaRPr lang="en-US" sz="1400" dirty="0">
              <a:solidFill>
                <a:srgbClr val="FFFF00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265886" y="5376577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US" sz="800" dirty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http://</a:t>
            </a:r>
            <a:r>
              <a:rPr lang="en-US" sz="800" dirty="0" err="1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www.wired.com</a:t>
            </a:r>
            <a:r>
              <a:rPr lang="en-US" sz="800" dirty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/2013/04/</a:t>
            </a:r>
            <a:r>
              <a:rPr lang="en-US" sz="800" dirty="0" err="1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bigdata</a:t>
            </a:r>
            <a:endParaRPr lang="en-US" sz="800" dirty="0">
              <a:solidFill>
                <a:prstClr val="white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88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36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 Box 25"/>
          <p:cNvSpPr txBox="1">
            <a:spLocks noChangeArrowheads="1"/>
          </p:cNvSpPr>
          <p:nvPr/>
        </p:nvSpPr>
        <p:spPr bwMode="auto">
          <a:xfrm>
            <a:off x="263712" y="1916832"/>
            <a:ext cx="8867060" cy="33855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ts val="600"/>
              </a:spcBef>
            </a:pPr>
            <a:r>
              <a:rPr lang="en-US" sz="16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Progress in theoretical calculations*</a:t>
            </a:r>
            <a:endParaRPr lang="en-US" sz="1600" dirty="0">
              <a:solidFill>
                <a:srgbClr val="003BB8"/>
              </a:solidFill>
              <a:latin typeface="Helvetica Light"/>
              <a:cs typeface="Helvetica Light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220072" y="4978145"/>
            <a:ext cx="338554" cy="2616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100" smtClean="0">
                <a:latin typeface="Helvetica Light"/>
                <a:cs typeface="Helvetica Light"/>
              </a:rPr>
              <a:t>    </a:t>
            </a:r>
            <a:endParaRPr lang="en-US" sz="1100" dirty="0" smtClean="0">
              <a:latin typeface="Helvetica Light"/>
              <a:cs typeface="Helvetica Light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088248" y="188640"/>
            <a:ext cx="35882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Theoretical cross-sections and uncertainties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04" y="2961581"/>
            <a:ext cx="4389115" cy="242219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6386" y="2564904"/>
            <a:ext cx="4370483" cy="309634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49114" y="6525344"/>
            <a:ext cx="153760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*Gavin Salam at </a:t>
            </a:r>
            <a:r>
              <a:rPr lang="en-US" sz="80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LHCP 2016</a:t>
            </a:r>
            <a:endParaRPr lang="en-US" sz="800" dirty="0" smtClean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63712" y="5949280"/>
            <a:ext cx="67120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Also experimental knowledge of PDFs is limiting precision in many LHC analyses !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9572" y="2708920"/>
            <a:ext cx="130516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NNLO revolution</a:t>
            </a:r>
          </a:p>
        </p:txBody>
      </p:sp>
    </p:spTree>
    <p:extLst>
      <p:ext uri="{BB962C8B-B14F-4D97-AF65-F5344CB8AC3E}">
        <p14:creationId xmlns:p14="http://schemas.microsoft.com/office/powerpoint/2010/main" val="1208580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294967295"/>
          </p:nvPr>
        </p:nvSpPr>
        <p:spPr>
          <a:xfrm>
            <a:off x="35496" y="6545795"/>
            <a:ext cx="2133600" cy="365125"/>
          </a:xfrm>
          <a:prstGeom prst="rect">
            <a:avLst/>
          </a:prstGeom>
        </p:spPr>
        <p:txBody>
          <a:bodyPr/>
          <a:lstStyle/>
          <a:p>
            <a:pPr algn="l">
              <a:defRPr/>
            </a:pPr>
            <a:fld id="{611C2F03-9E95-40C9-A99F-3C4F7EE8CF2A}" type="slidenum">
              <a:rPr lang="en-GB" smtClean="0"/>
              <a:pPr algn="l">
                <a:defRPr/>
              </a:pPr>
              <a:t>90</a:t>
            </a:fld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0"/>
            <a:ext cx="8444630" cy="68580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323529" y="188640"/>
            <a:ext cx="38884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2600"/>
              </a:spcBef>
            </a:pPr>
            <a:r>
              <a:rPr lang="en-US" dirty="0" smtClean="0">
                <a:solidFill>
                  <a:schemeClr val="bg1"/>
                </a:solidFill>
                <a:latin typeface="Helvetica Light"/>
                <a:cs typeface="Helvetica Light"/>
              </a:rPr>
              <a:t>Striking phenomena observed,     e.g. in lead–lead collisions and    soft pp physics</a:t>
            </a:r>
            <a:endParaRPr lang="en-GB" dirty="0" smtClean="0">
              <a:solidFill>
                <a:schemeClr val="bg1"/>
              </a:solidFill>
              <a:latin typeface="Helvetica Light"/>
              <a:cs typeface="Helvetica Light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23528" y="6309900"/>
            <a:ext cx="1805302" cy="215444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lvl="0">
              <a:spcBef>
                <a:spcPts val="600"/>
              </a:spcBef>
            </a:pPr>
            <a:r>
              <a:rPr lang="tr-TR" sz="800" dirty="0">
                <a:solidFill>
                  <a:schemeClr val="bg1">
                    <a:lumMod val="65000"/>
                  </a:schemeClr>
                </a:solidFill>
                <a:latin typeface="Helvetica Light"/>
                <a:cs typeface="Helvetica Light"/>
              </a:rPr>
              <a:t>[ </a:t>
            </a:r>
            <a:r>
              <a:rPr lang="tr-TR" sz="800" dirty="0" smtClean="0">
                <a:solidFill>
                  <a:schemeClr val="bg1">
                    <a:lumMod val="65000"/>
                  </a:schemeClr>
                </a:solidFill>
                <a:latin typeface="Helvetica Light"/>
                <a:cs typeface="Helvetica Light"/>
              </a:rPr>
              <a:t>ATLAS, </a:t>
            </a:r>
            <a:r>
              <a:rPr lang="hu-HU" sz="800" dirty="0">
                <a:solidFill>
                  <a:schemeClr val="bg1">
                    <a:lumMod val="65000"/>
                  </a:schemeClr>
                </a:solidFill>
                <a:latin typeface="Helvetica Light"/>
                <a:cs typeface="Helvetica Light"/>
              </a:rPr>
              <a:t>PRL </a:t>
            </a:r>
            <a:r>
              <a:rPr lang="hu-HU" sz="800" dirty="0" smtClean="0">
                <a:solidFill>
                  <a:schemeClr val="bg1">
                    <a:lumMod val="65000"/>
                  </a:schemeClr>
                </a:solidFill>
                <a:latin typeface="Helvetica Light"/>
                <a:cs typeface="Helvetica Light"/>
              </a:rPr>
              <a:t>105, 252303 </a:t>
            </a:r>
            <a:r>
              <a:rPr lang="hu-HU" sz="800" dirty="0">
                <a:solidFill>
                  <a:schemeClr val="bg1">
                    <a:lumMod val="65000"/>
                  </a:schemeClr>
                </a:solidFill>
                <a:latin typeface="Helvetica Light"/>
                <a:cs typeface="Helvetica Light"/>
              </a:rPr>
              <a:t>(2010) </a:t>
            </a:r>
            <a:r>
              <a:rPr lang="hu-HU" sz="800" dirty="0" smtClean="0">
                <a:solidFill>
                  <a:schemeClr val="bg1">
                    <a:lumMod val="65000"/>
                  </a:schemeClr>
                </a:solidFill>
                <a:latin typeface="Helvetica Light"/>
                <a:cs typeface="Helvetica Light"/>
              </a:rPr>
              <a:t>]</a:t>
            </a:r>
            <a:endParaRPr lang="en-US" sz="800" dirty="0">
              <a:solidFill>
                <a:schemeClr val="bg1">
                  <a:lumMod val="65000"/>
                </a:schemeClr>
              </a:solidFill>
              <a:latin typeface="Helvetica Light"/>
              <a:cs typeface="Helvetica Light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436096" y="3897086"/>
            <a:ext cx="3707904" cy="29556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 smtClean="0"/>
              <a:t>ııııııııı</a:t>
            </a:r>
            <a:endParaRPr lang="en-US" dirty="0"/>
          </a:p>
        </p:txBody>
      </p:sp>
      <p:pic>
        <p:nvPicPr>
          <p:cNvPr id="11" name="Picture 10" descr="compare_corr_2D_PPData_Minbias_7TeV_all.pdf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926" t="51515" b="5724"/>
          <a:stretch/>
        </p:blipFill>
        <p:spPr>
          <a:xfrm>
            <a:off x="5796480" y="4042871"/>
            <a:ext cx="3124681" cy="268131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436096" y="6597932"/>
            <a:ext cx="2246734" cy="21544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lvl="0">
              <a:spcBef>
                <a:spcPts val="600"/>
              </a:spcBef>
            </a:pPr>
            <a:r>
              <a:rPr lang="tr-TR" sz="800" dirty="0">
                <a:solidFill>
                  <a:schemeClr val="bg1">
                    <a:lumMod val="65000"/>
                  </a:schemeClr>
                </a:solidFill>
                <a:latin typeface="Helvetica Light"/>
                <a:cs typeface="Helvetica Light"/>
              </a:rPr>
              <a:t>[ </a:t>
            </a:r>
            <a:r>
              <a:rPr lang="tr-TR" sz="800" dirty="0" smtClean="0">
                <a:solidFill>
                  <a:schemeClr val="bg1">
                    <a:lumMod val="65000"/>
                  </a:schemeClr>
                </a:solidFill>
                <a:latin typeface="Helvetica Light"/>
                <a:cs typeface="Helvetica Light"/>
              </a:rPr>
              <a:t>CMS, </a:t>
            </a:r>
            <a:r>
              <a:rPr lang="is-IS" sz="800" dirty="0" smtClean="0">
                <a:solidFill>
                  <a:schemeClr val="bg1">
                    <a:lumMod val="65000"/>
                  </a:schemeClr>
                </a:solidFill>
                <a:latin typeface="Helvetica Light"/>
                <a:cs typeface="Helvetica Light"/>
              </a:rPr>
              <a:t>PLB </a:t>
            </a:r>
            <a:r>
              <a:rPr lang="is-IS" sz="800" dirty="0">
                <a:solidFill>
                  <a:schemeClr val="bg1">
                    <a:lumMod val="65000"/>
                  </a:schemeClr>
                </a:solidFill>
                <a:latin typeface="Helvetica Light"/>
                <a:cs typeface="Helvetica Light"/>
              </a:rPr>
              <a:t>718 (2013) </a:t>
            </a:r>
            <a:r>
              <a:rPr lang="is-IS" sz="800" dirty="0" smtClean="0">
                <a:solidFill>
                  <a:schemeClr val="bg1">
                    <a:lumMod val="65000"/>
                  </a:schemeClr>
                </a:solidFill>
                <a:latin typeface="Helvetica Light"/>
                <a:cs typeface="Helvetica Light"/>
              </a:rPr>
              <a:t>795 ]</a:t>
            </a:r>
            <a:endParaRPr lang="en-US" sz="800" dirty="0">
              <a:solidFill>
                <a:schemeClr val="bg1">
                  <a:lumMod val="65000"/>
                </a:schemeClr>
              </a:solidFill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060630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91</a:t>
            </a:fld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0649"/>
            <a:ext cx="914400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" y="324894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dirty="0">
                <a:latin typeface="Helvetica Light" charset="0"/>
                <a:ea typeface="Helvetica Light" charset="0"/>
                <a:cs typeface="Helvetica Light" charset="0"/>
              </a:rPr>
              <a:t>The LHC is also a </a:t>
            </a:r>
            <a:r>
              <a:rPr lang="en-US" dirty="0" smtClean="0">
                <a:latin typeface="Helvetica Light" charset="0"/>
                <a:ea typeface="Helvetica Light" charset="0"/>
                <a:cs typeface="Helvetica Light" charset="0"/>
              </a:rPr>
              <a:t>high-precision </a:t>
            </a:r>
            <a:r>
              <a:rPr lang="en-US" dirty="0">
                <a:latin typeface="Helvetica Light" charset="0"/>
                <a:ea typeface="Helvetica Light" charset="0"/>
                <a:cs typeface="Helvetica Light" charset="0"/>
              </a:rPr>
              <a:t>machine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336948" y="1052736"/>
            <a:ext cx="87938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Electroweak sector requires precise measurements of </a:t>
            </a:r>
            <a:r>
              <a:rPr lang="en-US" sz="1600" dirty="0" err="1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m</a:t>
            </a:r>
            <a:r>
              <a:rPr lang="en-US" sz="1600" baseline="-25000" dirty="0" err="1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top</a:t>
            </a:r>
            <a:r>
              <a:rPr lang="en-US" sz="16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, </a:t>
            </a:r>
            <a:r>
              <a:rPr lang="en-US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M</a:t>
            </a:r>
            <a:r>
              <a:rPr lang="en-US" sz="1600" baseline="-250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W</a:t>
            </a:r>
            <a:r>
              <a:rPr lang="en-US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, sin</a:t>
            </a:r>
            <a:r>
              <a:rPr lang="en-US" sz="1600" baseline="300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2</a:t>
            </a:r>
            <a:r>
              <a:rPr lang="en-US" sz="1600" i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θ</a:t>
            </a:r>
            <a:r>
              <a:rPr lang="en-US" sz="1600" i="1" baseline="-250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w</a:t>
            </a:r>
            <a:endParaRPr lang="en-US" sz="1600" i="1" baseline="-25000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33" name="Rectangle 57"/>
          <p:cNvSpPr>
            <a:spLocks noChangeArrowheads="1"/>
          </p:cNvSpPr>
          <p:nvPr/>
        </p:nvSpPr>
        <p:spPr bwMode="auto">
          <a:xfrm>
            <a:off x="9404747" y="5836530"/>
            <a:ext cx="115616" cy="72287"/>
          </a:xfrm>
          <a:prstGeom prst="rect">
            <a:avLst/>
          </a:prstGeom>
          <a:solidFill>
            <a:schemeClr val="bg1"/>
          </a:solidFill>
          <a:ln w="3175">
            <a:noFill/>
            <a:miter lim="800000"/>
            <a:headEnd/>
            <a:tailEnd/>
          </a:ln>
          <a:effectLst/>
        </p:spPr>
        <p:txBody>
          <a:bodyPr wrap="square" lIns="90000" tIns="46800" rIns="90000" bIns="46800" anchor="ctr">
            <a:prstTxWarp prst="textNoShape">
              <a:avLst/>
            </a:prstTxWarp>
            <a:spAutoFit/>
          </a:bodyPr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323528" y="1647671"/>
            <a:ext cx="3168352" cy="24468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rgbClr val="0038AC"/>
                </a:solidFill>
                <a:latin typeface="Helvetica Light" charset="0"/>
                <a:ea typeface="Helvetica Light" charset="0"/>
                <a:cs typeface="Helvetica Light" charset="0"/>
              </a:rPr>
              <a:t>Newest top mass combination from CMS features total uncertainty of 480 MeV </a:t>
            </a:r>
          </a:p>
          <a:p>
            <a:pPr>
              <a:spcBef>
                <a:spcPts val="1200"/>
              </a:spcBef>
            </a:pPr>
            <a:r>
              <a:rPr lang="en-US" sz="1200" dirty="0" smtClean="0">
                <a:solidFill>
                  <a:srgbClr val="D80017"/>
                </a:solidFill>
                <a:latin typeface="Helvetica Light"/>
                <a:cs typeface="Helvetica Light"/>
              </a:rPr>
              <a:t>Best </a:t>
            </a:r>
            <a:r>
              <a:rPr lang="en-US" sz="1200" dirty="0">
                <a:solidFill>
                  <a:srgbClr val="D80017"/>
                </a:solidFill>
                <a:latin typeface="Helvetica Light"/>
                <a:cs typeface="Helvetica Light"/>
              </a:rPr>
              <a:t>top mass from LHC: </a:t>
            </a:r>
            <a:endParaRPr lang="en-US" sz="1200" dirty="0" smtClean="0">
              <a:solidFill>
                <a:srgbClr val="D80017"/>
              </a:solidFill>
              <a:latin typeface="Helvetica Light"/>
              <a:cs typeface="Helvetica Light"/>
            </a:endParaRPr>
          </a:p>
          <a:p>
            <a:pPr marL="171450" indent="-171450">
              <a:spcBef>
                <a:spcPts val="600"/>
              </a:spcBef>
              <a:buFont typeface="Arial" charset="0"/>
              <a:buChar char="•"/>
            </a:pPr>
            <a:r>
              <a:rPr lang="en-US" sz="1200" dirty="0" smtClean="0">
                <a:solidFill>
                  <a:srgbClr val="D80017"/>
                </a:solidFill>
                <a:latin typeface="Helvetica Light"/>
                <a:cs typeface="Helvetica Light"/>
              </a:rPr>
              <a:t>172.44 </a:t>
            </a:r>
            <a:r>
              <a:rPr lang="en-US" sz="1200" dirty="0">
                <a:solidFill>
                  <a:srgbClr val="D80017"/>
                </a:solidFill>
                <a:latin typeface="Helvetica Light"/>
                <a:cs typeface="Helvetica Light"/>
              </a:rPr>
              <a:t>± 0.13 ± 0.47 GeV (</a:t>
            </a:r>
            <a:r>
              <a:rPr lang="en-US" sz="1200" dirty="0" smtClean="0">
                <a:solidFill>
                  <a:srgbClr val="D80017"/>
                </a:solidFill>
                <a:latin typeface="Helvetica Light"/>
                <a:cs typeface="Helvetica Light"/>
              </a:rPr>
              <a:t>CMS)</a:t>
            </a:r>
          </a:p>
          <a:p>
            <a:pPr marL="171450" indent="-171450">
              <a:spcBef>
                <a:spcPts val="600"/>
              </a:spcBef>
              <a:buFont typeface="Arial" charset="0"/>
              <a:buChar char="•"/>
            </a:pPr>
            <a:r>
              <a:rPr lang="en-US" sz="1200" dirty="0" smtClean="0">
                <a:solidFill>
                  <a:srgbClr val="D80017"/>
                </a:solidFill>
                <a:latin typeface="Helvetica Light"/>
                <a:cs typeface="Helvetica Light"/>
              </a:rPr>
              <a:t>172.84 </a:t>
            </a:r>
            <a:r>
              <a:rPr lang="en-US" sz="1200" dirty="0">
                <a:solidFill>
                  <a:srgbClr val="D80017"/>
                </a:solidFill>
                <a:latin typeface="Helvetica Light"/>
                <a:cs typeface="Helvetica Light"/>
              </a:rPr>
              <a:t>± 0.34 ± 0.61 GeV (ATLAS, not yet all 8 </a:t>
            </a:r>
            <a:r>
              <a:rPr lang="en-US" sz="1200" dirty="0" smtClean="0">
                <a:solidFill>
                  <a:srgbClr val="D80017"/>
                </a:solidFill>
                <a:latin typeface="Helvetica Light"/>
                <a:cs typeface="Helvetica Light"/>
              </a:rPr>
              <a:t>TeV results available) </a:t>
            </a:r>
            <a:endParaRPr lang="en-US" sz="1200" dirty="0">
              <a:solidFill>
                <a:srgbClr val="D80017"/>
              </a:solidFill>
              <a:latin typeface="Helvetica Light"/>
              <a:cs typeface="Helvetica Light"/>
            </a:endParaRPr>
          </a:p>
          <a:p>
            <a:pPr>
              <a:spcBef>
                <a:spcPts val="1200"/>
              </a:spcBef>
            </a:pPr>
            <a:r>
              <a:rPr lang="en-GB" sz="1200" dirty="0">
                <a:latin typeface="Helvetica Light" charset="0"/>
                <a:ea typeface="Helvetica Light" charset="0"/>
                <a:cs typeface="Helvetica Light" charset="0"/>
              </a:rPr>
              <a:t>640 MeV for Tevatron </a:t>
            </a:r>
            <a:r>
              <a:rPr lang="en-GB" sz="1200" dirty="0" smtClean="0">
                <a:latin typeface="Helvetica Light" charset="0"/>
                <a:ea typeface="Helvetica Light" charset="0"/>
                <a:cs typeface="Helvetica Light" charset="0"/>
              </a:rPr>
              <a:t>combination        </a:t>
            </a:r>
            <a:endParaRPr lang="en-GB" sz="1200" dirty="0">
              <a:latin typeface="Helvetica Light" charset="0"/>
              <a:ea typeface="Helvetica Light" charset="0"/>
              <a:cs typeface="Helvetica Light" charset="0"/>
            </a:endParaRPr>
          </a:p>
          <a:p>
            <a:pPr>
              <a:spcBef>
                <a:spcPts val="600"/>
              </a:spcBef>
            </a:pPr>
            <a:endParaRPr lang="en-GB" sz="10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15408" y="1484784"/>
            <a:ext cx="5215105" cy="5077139"/>
          </a:xfrm>
          <a:prstGeom prst="rect">
            <a:avLst/>
          </a:prstGeom>
        </p:spPr>
      </p:pic>
      <p:sp>
        <p:nvSpPr>
          <p:cNvPr id="39" name="Rectangle 38"/>
          <p:cNvSpPr/>
          <p:nvPr/>
        </p:nvSpPr>
        <p:spPr>
          <a:xfrm>
            <a:off x="323528" y="3996353"/>
            <a:ext cx="329978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1600" dirty="0" smtClean="0">
                <a:latin typeface="Helvetica Light" charset="0"/>
                <a:ea typeface="Helvetica Light" charset="0"/>
                <a:cs typeface="Helvetica Light" charset="0"/>
              </a:rPr>
              <a:t>Reaching systematic limit from b-quark fragmentation</a:t>
            </a:r>
            <a:endParaRPr lang="en-GB" sz="10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323528" y="4788441"/>
            <a:ext cx="329978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1600" dirty="0" smtClean="0">
                <a:latin typeface="Helvetica Light" charset="0"/>
                <a:ea typeface="Helvetica Light" charset="0"/>
                <a:cs typeface="Helvetica Light" charset="0"/>
              </a:rPr>
              <a:t>Alternative </a:t>
            </a:r>
            <a:r>
              <a:rPr lang="en-GB" sz="1600" i="1" dirty="0" err="1" smtClean="0">
                <a:latin typeface="Helvetica Light" charset="0"/>
                <a:ea typeface="Helvetica Light" charset="0"/>
                <a:cs typeface="Helvetica Light" charset="0"/>
              </a:rPr>
              <a:t>m</a:t>
            </a:r>
            <a:r>
              <a:rPr lang="en-GB" sz="1600" baseline="-25000" dirty="0" err="1" smtClean="0">
                <a:latin typeface="Helvetica Light" charset="0"/>
                <a:ea typeface="Helvetica Light" charset="0"/>
                <a:cs typeface="Helvetica Light" charset="0"/>
              </a:rPr>
              <a:t>top</a:t>
            </a:r>
            <a:r>
              <a:rPr lang="en-GB" sz="1600" dirty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600" dirty="0" smtClean="0">
                <a:latin typeface="Helvetica Light" charset="0"/>
                <a:ea typeface="Helvetica Light" charset="0"/>
                <a:cs typeface="Helvetica Light" charset="0"/>
              </a:rPr>
              <a:t>determinations</a:t>
            </a:r>
            <a:endParaRPr lang="en-GB" sz="10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2819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556792"/>
            <a:ext cx="9144000" cy="530120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prstClr val="white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54519" y="152400"/>
            <a:ext cx="8989481" cy="823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The LHC is also a precision machine</a:t>
            </a:r>
          </a:p>
          <a:p>
            <a:pPr>
              <a:spcBef>
                <a:spcPts val="900"/>
              </a:spcBef>
            </a:pPr>
            <a:r>
              <a:rPr lang="en-US" sz="16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Electroweak sector requires precise measurements of </a:t>
            </a:r>
            <a:r>
              <a:rPr lang="en-US" sz="1600" i="1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m</a:t>
            </a:r>
            <a:r>
              <a:rPr lang="en-US" sz="1600" baseline="-250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top</a:t>
            </a:r>
            <a:r>
              <a:rPr lang="en-US" sz="16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, </a:t>
            </a:r>
            <a:r>
              <a:rPr lang="en-US" sz="1600" i="1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M</a:t>
            </a:r>
            <a:r>
              <a:rPr lang="en-US" sz="1600" i="1" baseline="-250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W</a:t>
            </a:r>
            <a:r>
              <a:rPr lang="en-US" sz="16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and the weak coupling strength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92</a:t>
            </a:fld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323528" y="1700808"/>
            <a:ext cx="84249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First forward–backward measurements in </a:t>
            </a:r>
            <a:r>
              <a:rPr lang="en-GB" sz="1400" i="1" dirty="0" smtClean="0">
                <a:latin typeface="Helvetica Light" charset="0"/>
                <a:ea typeface="Helvetica Light" charset="0"/>
                <a:cs typeface="Helvetica Light" charset="0"/>
              </a:rPr>
              <a:t>Z</a:t>
            </a: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dirty="0">
                <a:latin typeface="Symbol" charset="2"/>
                <a:cs typeface="Symbol" charset="2"/>
              </a:rPr>
              <a:t>® 𝓁𝓁</a:t>
            </a: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 events by ATLAS, CMS and LHCb are interesting feasibility tests, but yet an order of magnitude below the LEP/SLD precision</a:t>
            </a:r>
            <a:endParaRPr lang="en-GB" sz="105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23528" y="2329135"/>
            <a:ext cx="842493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Best current </a:t>
            </a:r>
            <a:r>
              <a:rPr lang="en-GB" sz="1400" i="1" dirty="0" smtClean="0">
                <a:latin typeface="Helvetica Light" charset="0"/>
                <a:ea typeface="Helvetica Light" charset="0"/>
                <a:cs typeface="Helvetica Light" charset="0"/>
              </a:rPr>
              <a:t>M</a:t>
            </a:r>
            <a:r>
              <a:rPr lang="en-GB" sz="1400" i="1" baseline="-25000" dirty="0" smtClean="0">
                <a:latin typeface="Helvetica Light" charset="0"/>
                <a:ea typeface="Helvetica Light" charset="0"/>
                <a:cs typeface="Helvetica Light" charset="0"/>
              </a:rPr>
              <a:t>W</a:t>
            </a: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 measurement from Tevatron </a:t>
            </a:r>
            <a:r>
              <a:rPr lang="en-GB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[ </a:t>
            </a:r>
            <a:r>
              <a:rPr lang="hr-HR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CDF &amp; D0, 1204.0042 </a:t>
            </a:r>
            <a:r>
              <a:rPr lang="en-GB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]</a:t>
            </a: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, </a:t>
            </a:r>
            <a:r>
              <a:rPr lang="en-GB" sz="1400" dirty="0" smtClean="0">
                <a:latin typeface="Symbol" charset="2"/>
                <a:ea typeface="Symbol" charset="2"/>
                <a:cs typeface="Symbol" charset="2"/>
              </a:rPr>
              <a:t>s</a:t>
            </a:r>
            <a:r>
              <a:rPr lang="en-GB" sz="500" dirty="0" smtClean="0">
                <a:latin typeface="Symbol" charset="2"/>
                <a:ea typeface="Symbol" charset="2"/>
                <a:cs typeface="Symbol" charset="2"/>
              </a:rPr>
              <a:t> </a:t>
            </a:r>
            <a:r>
              <a:rPr lang="en-GB" sz="1400" baseline="-25000" dirty="0" smtClean="0">
                <a:latin typeface="Helvetica Light" charset="0"/>
                <a:ea typeface="Helvetica Light" charset="0"/>
                <a:cs typeface="Helvetica Light" charset="0"/>
              </a:rPr>
              <a:t>WA</a:t>
            </a:r>
            <a:r>
              <a:rPr lang="en-GB" sz="1400" dirty="0" smtClean="0">
                <a:latin typeface="Helvetica Light" charset="0"/>
                <a:ea typeface="Helvetica Light" charset="0"/>
                <a:cs typeface="Helvetica Light" charset="0"/>
              </a:rPr>
              <a:t> = 15 MeV, no result from LHC yet</a:t>
            </a:r>
            <a:endParaRPr lang="en-GB" sz="105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49895" y="2708920"/>
            <a:ext cx="5114393" cy="3463716"/>
          </a:xfrm>
          <a:prstGeom prst="rect">
            <a:avLst/>
          </a:prstGeom>
        </p:spPr>
      </p:pic>
      <p:pic>
        <p:nvPicPr>
          <p:cNvPr id="12" name="Picture 9" descr="E:\fppt\template\arrows\arrow7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5406885" flipV="1">
            <a:off x="4937961" y="5816332"/>
            <a:ext cx="269272" cy="447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/>
          <p:cNvSpPr/>
          <p:nvPr/>
        </p:nvSpPr>
        <p:spPr>
          <a:xfrm>
            <a:off x="1331640" y="6165304"/>
            <a:ext cx="7632848" cy="5463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Competitive top mass results from the LHC</a:t>
            </a:r>
          </a:p>
          <a:p>
            <a:pPr>
              <a:spcBef>
                <a:spcPts val="600"/>
              </a:spcBef>
            </a:pPr>
            <a:r>
              <a:rPr lang="en-US" sz="1050" dirty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/>
                <a:cs typeface="Helvetica Light"/>
              </a:rPr>
              <a:t>Best </a:t>
            </a:r>
            <a:r>
              <a:rPr lang="en-US" sz="105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/>
                <a:cs typeface="Helvetica Light"/>
              </a:rPr>
              <a:t>current top </a:t>
            </a:r>
            <a:r>
              <a:rPr lang="en-US" sz="1050" dirty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/>
                <a:cs typeface="Helvetica Light"/>
              </a:rPr>
              <a:t>mass from LHC: 172.44 ± 0.13 ± 0.47 GeV (CMS), 172.84 ± 0.34 ± 0.61 GeV (ATLAS</a:t>
            </a:r>
            <a:r>
              <a:rPr lang="en-US" sz="800" dirty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/>
                <a:cs typeface="Helvetica Light"/>
              </a:rPr>
              <a:t>, not yet all 8 TeV</a:t>
            </a:r>
            <a:r>
              <a:rPr lang="en-US" sz="1050" dirty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/>
                <a:cs typeface="Helvetica Light"/>
              </a:rPr>
              <a:t>)</a:t>
            </a:r>
            <a:r>
              <a:rPr lang="en-US" sz="800" dirty="0">
                <a:solidFill>
                  <a:schemeClr val="tx1">
                    <a:lumMod val="65000"/>
                    <a:lumOff val="35000"/>
                  </a:schemeClr>
                </a:solidFill>
                <a:latin typeface="Helvetica Light"/>
                <a:cs typeface="Helvetica Light"/>
              </a:rPr>
              <a:t> </a:t>
            </a:r>
          </a:p>
        </p:txBody>
      </p:sp>
      <p:pic>
        <p:nvPicPr>
          <p:cNvPr id="14" name="Picture 9" descr="E:\fppt\template\arrows\arrow7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3141685" flipH="1" flipV="1">
            <a:off x="1858553" y="4143352"/>
            <a:ext cx="345319" cy="423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 14"/>
          <p:cNvSpPr/>
          <p:nvPr/>
        </p:nvSpPr>
        <p:spPr>
          <a:xfrm>
            <a:off x="467544" y="4105840"/>
            <a:ext cx="158496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No W </a:t>
            </a:r>
            <a:r>
              <a:rPr lang="en-GB" sz="1400" smtClean="0">
                <a:solidFill>
                  <a:srgbClr val="BC010C"/>
                </a:solidFill>
                <a:latin typeface="Helvetica Light" charset="0"/>
                <a:ea typeface="Helvetica Light" charset="0"/>
                <a:cs typeface="Helvetica Light" charset="0"/>
              </a:rPr>
              <a:t>mass measurement from LHC yet</a:t>
            </a:r>
            <a:endParaRPr lang="en-GB" sz="1050" dirty="0">
              <a:solidFill>
                <a:srgbClr val="BC010C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44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93</a:t>
            </a:fld>
            <a:endParaRPr lang="en-GB" dirty="0"/>
          </a:p>
        </p:txBody>
      </p:sp>
      <p:pic>
        <p:nvPicPr>
          <p:cNvPr id="3" name="Picture 2" descr="2012_05_03_HiggsScan_logo.pd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56" y="3331483"/>
            <a:ext cx="4500144" cy="304771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22257" y="3547507"/>
            <a:ext cx="45719" cy="2436592"/>
          </a:xfrm>
          <a:prstGeom prst="rect">
            <a:avLst/>
          </a:prstGeom>
          <a:solidFill>
            <a:srgbClr val="D00209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 rot="16200000">
            <a:off x="1487823" y="4193589"/>
            <a:ext cx="12375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 smtClean="0">
                <a:solidFill>
                  <a:srgbClr val="D00209"/>
                </a:solidFill>
              </a:rPr>
              <a:t>ATLAS &amp; CMS</a:t>
            </a:r>
            <a:endParaRPr lang="en-GB" sz="1200" b="1" dirty="0">
              <a:solidFill>
                <a:srgbClr val="D00209"/>
              </a:solidFill>
            </a:endParaRPr>
          </a:p>
        </p:txBody>
      </p:sp>
      <p:pic>
        <p:nvPicPr>
          <p:cNvPr id="6" name="Picture 5" descr="MH_vs_Lambda_bounds_big-noconstraints.pd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5137" y="3428516"/>
            <a:ext cx="4249351" cy="295281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Rectangle 8"/>
          <p:cNvSpPr/>
          <p:nvPr/>
        </p:nvSpPr>
        <p:spPr>
          <a:xfrm>
            <a:off x="0" y="0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0649"/>
            <a:ext cx="914400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" y="324894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dirty="0" smtClean="0">
                <a:latin typeface="Helvetica Light" charset="0"/>
                <a:ea typeface="Helvetica Light" charset="0"/>
                <a:cs typeface="Helvetica Light" charset="0"/>
              </a:rPr>
              <a:t>The Higgs mass value has important implications </a:t>
            </a:r>
            <a:endParaRPr lang="en-US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grpSp>
        <p:nvGrpSpPr>
          <p:cNvPr id="22" name="Group 21"/>
          <p:cNvGrpSpPr/>
          <p:nvPr/>
        </p:nvGrpSpPr>
        <p:grpSpPr>
          <a:xfrm>
            <a:off x="2334717" y="1103330"/>
            <a:ext cx="2001395" cy="2109646"/>
            <a:chOff x="7142604" y="2767154"/>
            <a:chExt cx="2001395" cy="2109646"/>
          </a:xfrm>
          <a:effectLst/>
        </p:grpSpPr>
        <p:sp>
          <p:nvSpPr>
            <p:cNvPr id="23" name="Rectangle 22"/>
            <p:cNvSpPr/>
            <p:nvPr/>
          </p:nvSpPr>
          <p:spPr>
            <a:xfrm>
              <a:off x="7142604" y="2767154"/>
              <a:ext cx="2001395" cy="210964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pic>
          <p:nvPicPr>
            <p:cNvPr id="24" name="Picture 6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4198"/>
            <a:stretch>
              <a:fillRect/>
            </a:stretch>
          </p:blipFill>
          <p:spPr bwMode="auto">
            <a:xfrm>
              <a:off x="7186025" y="3701772"/>
              <a:ext cx="1881775" cy="1175028"/>
            </a:xfrm>
            <a:prstGeom prst="rect">
              <a:avLst/>
            </a:prstGeom>
            <a:noFill/>
            <a:ln w="25400">
              <a:noFill/>
              <a:prstDash val="dash"/>
              <a:miter lim="800000"/>
              <a:headEnd/>
              <a:tailEnd/>
            </a:ln>
            <a:effectLst/>
          </p:spPr>
        </p:pic>
        <p:pic>
          <p:nvPicPr>
            <p:cNvPr id="25" name="Picture 18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46772" y="2843146"/>
              <a:ext cx="1744827" cy="1163218"/>
            </a:xfrm>
            <a:prstGeom prst="rect">
              <a:avLst/>
            </a:prstGeom>
            <a:noFill/>
            <a:ln w="25400">
              <a:noFill/>
              <a:prstDash val="dash"/>
              <a:miter lim="800000"/>
              <a:headEnd/>
              <a:tailEnd/>
            </a:ln>
            <a:effectLst/>
          </p:spPr>
        </p:pic>
        <p:sp>
          <p:nvSpPr>
            <p:cNvPr id="26" name="TextBox 25"/>
            <p:cNvSpPr txBox="1"/>
            <p:nvPr/>
          </p:nvSpPr>
          <p:spPr>
            <a:xfrm>
              <a:off x="7979290" y="3745196"/>
              <a:ext cx="295799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dirty="0" smtClean="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H</a:t>
              </a:r>
              <a:endParaRPr lang="en-GB" sz="1200" dirty="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</p:grpSp>
      <p:sp>
        <p:nvSpPr>
          <p:cNvPr id="27" name="Up Arrow 26"/>
          <p:cNvSpPr/>
          <p:nvPr/>
        </p:nvSpPr>
        <p:spPr>
          <a:xfrm rot="5400000">
            <a:off x="1602713" y="2178459"/>
            <a:ext cx="620782" cy="843226"/>
          </a:xfrm>
          <a:prstGeom prst="upArrow">
            <a:avLst/>
          </a:prstGeom>
          <a:solidFill>
            <a:srgbClr val="D9D9D9">
              <a:alpha val="68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8" name="Group 27"/>
          <p:cNvGrpSpPr/>
          <p:nvPr/>
        </p:nvGrpSpPr>
        <p:grpSpPr>
          <a:xfrm>
            <a:off x="427012" y="2004812"/>
            <a:ext cx="1095172" cy="1196589"/>
            <a:chOff x="7249855" y="2994645"/>
            <a:chExt cx="1095172" cy="1196589"/>
          </a:xfrm>
        </p:grpSpPr>
        <p:pic>
          <p:nvPicPr>
            <p:cNvPr id="29" name="Picture 2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7315200" y="2994645"/>
              <a:ext cx="950139" cy="1196355"/>
            </a:xfrm>
            <a:prstGeom prst="rect">
              <a:avLst/>
            </a:prstGeom>
            <a:ln w="635" cap="flat" cmpd="sng" algn="ctr">
              <a:solidFill>
                <a:schemeClr val="tx1">
                  <a:lumMod val="65000"/>
                  <a:lumOff val="3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pic>
        <p:sp>
          <p:nvSpPr>
            <p:cNvPr id="30" name="TextBox 29"/>
            <p:cNvSpPr txBox="1"/>
            <p:nvPr/>
          </p:nvSpPr>
          <p:spPr>
            <a:xfrm>
              <a:off x="7249855" y="3929624"/>
              <a:ext cx="1095172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100" dirty="0" smtClean="0">
                  <a:solidFill>
                    <a:schemeClr val="bg1"/>
                  </a:solidFill>
                  <a:latin typeface="Trebuchet MS"/>
                  <a:cs typeface="Trebuchet MS"/>
                </a:rPr>
                <a:t>W. Heisenberg</a:t>
              </a:r>
              <a:endParaRPr lang="en-GB" sz="1100" dirty="0">
                <a:solidFill>
                  <a:schemeClr val="bg1"/>
                </a:solidFill>
                <a:latin typeface="Trebuchet MS"/>
                <a:cs typeface="Trebuchet MS"/>
              </a:endParaRPr>
            </a:p>
          </p:txBody>
        </p:sp>
      </p:grpSp>
      <p:graphicFrame>
        <p:nvGraphicFramePr>
          <p:cNvPr id="31" name="Object 3"/>
          <p:cNvGraphicFramePr>
            <a:graphicFrameLocks noChangeAspect="1"/>
          </p:cNvGraphicFramePr>
          <p:nvPr>
            <p:extLst/>
          </p:nvPr>
        </p:nvGraphicFramePr>
        <p:xfrm>
          <a:off x="2725785" y="5217588"/>
          <a:ext cx="1414167" cy="4436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20" name="Equation" r:id="rId8" imgW="1574800" imgH="495300" progId="Equation.DSMT4">
                  <p:embed/>
                </p:oleObj>
              </mc:Choice>
              <mc:Fallback>
                <p:oleObj name="Equation" r:id="rId8" imgW="1574800" imgH="4953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25785" y="5217588"/>
                        <a:ext cx="1414167" cy="443660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" name="TextBox 31"/>
          <p:cNvSpPr txBox="1"/>
          <p:nvPr/>
        </p:nvSpPr>
        <p:spPr>
          <a:xfrm>
            <a:off x="336948" y="1052736"/>
            <a:ext cx="18453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Agreement with electroweak precision data</a:t>
            </a:r>
          </a:p>
        </p:txBody>
      </p:sp>
      <p:sp>
        <p:nvSpPr>
          <p:cNvPr id="33" name="Rectangle 57"/>
          <p:cNvSpPr>
            <a:spLocks noChangeArrowheads="1"/>
          </p:cNvSpPr>
          <p:nvPr/>
        </p:nvSpPr>
        <p:spPr bwMode="auto">
          <a:xfrm>
            <a:off x="9404747" y="5836530"/>
            <a:ext cx="115616" cy="72287"/>
          </a:xfrm>
          <a:prstGeom prst="rect">
            <a:avLst/>
          </a:prstGeom>
          <a:solidFill>
            <a:schemeClr val="bg1"/>
          </a:solidFill>
          <a:ln w="3175">
            <a:noFill/>
            <a:miter lim="800000"/>
            <a:headEnd/>
            <a:tailEnd/>
          </a:ln>
          <a:effectLst/>
        </p:spPr>
        <p:txBody>
          <a:bodyPr wrap="square" lIns="90000" tIns="46800" rIns="90000" bIns="46800" anchor="ctr">
            <a:prstTxWarp prst="textNoShape">
              <a:avLst/>
            </a:prstTxWarp>
            <a:spAutoFit/>
          </a:bodyPr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241842" y="5302914"/>
            <a:ext cx="3647515" cy="354104"/>
          </a:xfrm>
          <a:prstGeom prst="rect">
            <a:avLst/>
          </a:prstGeom>
          <a:solidFill>
            <a:schemeClr val="accent3">
              <a:lumMod val="60000"/>
              <a:lumOff val="40000"/>
              <a:alpha val="78000"/>
            </a:schemeClr>
          </a:solidFill>
          <a:ln w="63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Box 34"/>
              <p:cNvSpPr txBox="1"/>
              <p:nvPr/>
            </p:nvSpPr>
            <p:spPr>
              <a:xfrm>
                <a:off x="7442807" y="5346743"/>
                <a:ext cx="1446550" cy="2796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200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𝜆</m:t>
                      </m:r>
                      <m:r>
                        <a:rPr lang="en-US" sz="1200" b="0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=</m:t>
                      </m:r>
                      <m:f>
                        <m:fPr>
                          <m:type m:val="lin"/>
                          <m:ctrlPr>
                            <a:rPr lang="en-US" sz="1200" b="0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US" sz="12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</m:ctrlPr>
                            </m:sSubSupPr>
                            <m:e>
                              <m:r>
                                <a:rPr lang="en-US" sz="12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US" sz="12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𝐻</m:t>
                              </m:r>
                            </m:sub>
                            <m:sup>
                              <m:r>
                                <a:rPr lang="en-US" sz="12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2</m:t>
                              </m:r>
                            </m:sup>
                          </m:sSubSup>
                        </m:num>
                        <m:den>
                          <m:r>
                            <a:rPr lang="en-US" sz="1200" b="0" i="1" smtClean="0"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2</m:t>
                          </m:r>
                          <m:sSup>
                            <m:sSupPr>
                              <m:ctrlPr>
                                <a:rPr lang="en-US" sz="12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</m:ctrlPr>
                            </m:sSupPr>
                            <m:e>
                              <m:r>
                                <a:rPr lang="en-US" sz="12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sz="1200" b="0" i="1" smtClean="0">
                                  <a:latin typeface="Cambria Math" charset="0"/>
                                  <a:ea typeface="Cambria Math" charset="0"/>
                                  <a:cs typeface="Cambria Math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sz="1200" b="0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, </m:t>
                      </m:r>
                      <m:r>
                        <a:rPr lang="en-US" sz="1200" b="0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𝜆</m:t>
                      </m:r>
                      <m:r>
                        <a:rPr lang="en-US" sz="1200" b="0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l-GR" sz="1200" b="0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Λ</m:t>
                      </m:r>
                      <m:r>
                        <a:rPr lang="en-US" sz="1200" b="0" i="1" smtClean="0">
                          <a:latin typeface="Cambria Math" charset="0"/>
                          <a:ea typeface="Cambria Math" charset="0"/>
                          <a:cs typeface="Cambria Math" charset="0"/>
                        </a:rPr>
                        <m:t>)</m:t>
                      </m:r>
                    </m:oMath>
                  </m:oMathPara>
                </a14:m>
                <a:endParaRPr lang="en-US" sz="1200" dirty="0"/>
              </a:p>
            </p:txBody>
          </p:sp>
        </mc:Choice>
        <mc:Fallback xmlns="">
          <p:sp>
            <p:nvSpPr>
              <p:cNvPr id="35" name="TextBox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2807" y="5346743"/>
                <a:ext cx="1446550" cy="279692"/>
              </a:xfrm>
              <a:prstGeom prst="rect">
                <a:avLst/>
              </a:prstGeom>
              <a:blipFill rotWithShape="0">
                <a:blip r:embed="rId10"/>
                <a:stretch>
                  <a:fillRect t="-93478" b="-1586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Rectangle 6"/>
          <p:cNvSpPr/>
          <p:nvPr/>
        </p:nvSpPr>
        <p:spPr>
          <a:xfrm>
            <a:off x="5241844" y="5694644"/>
            <a:ext cx="3647513" cy="45719"/>
          </a:xfrm>
          <a:prstGeom prst="rect">
            <a:avLst/>
          </a:prstGeom>
          <a:solidFill>
            <a:srgbClr val="D00209">
              <a:alpha val="75000"/>
            </a:srgbClr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12700" dir="2700000">
              <a:srgbClr val="000000">
                <a:alpha val="43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5241843" y="5467381"/>
            <a:ext cx="1244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>
                <a:solidFill>
                  <a:srgbClr val="D00209"/>
                </a:solidFill>
              </a:rPr>
              <a:t>ATLAS &amp; CMS</a:t>
            </a:r>
            <a:endParaRPr lang="en-GB" sz="1200" b="1" dirty="0">
              <a:solidFill>
                <a:srgbClr val="D00209"/>
              </a:solidFill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5076056" y="2309971"/>
            <a:ext cx="3600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2075" lvl="1" indent="-6350">
              <a:spcBef>
                <a:spcPts val="1800"/>
              </a:spcBef>
              <a:buClr>
                <a:srgbClr val="404040"/>
              </a:buClr>
              <a:buSzPct val="100000"/>
              <a:tabLst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en-US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~Agreement with </a:t>
            </a:r>
            <a:r>
              <a:rPr lang="en-US" sz="1600" dirty="0" err="1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perturbativity</a:t>
            </a:r>
            <a:r>
              <a:rPr lang="en-US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and (meta)stability bounds for high SM cut-off scale </a:t>
            </a:r>
            <a:r>
              <a:rPr lang="en-US" sz="1400" dirty="0" smtClean="0">
                <a:solidFill>
                  <a:srgbClr val="003BB8"/>
                </a:solidFill>
                <a:latin typeface="Symbol" charset="2"/>
                <a:ea typeface="Symbol" charset="2"/>
                <a:cs typeface="Symbol" charset="2"/>
              </a:rPr>
              <a:t>L</a:t>
            </a:r>
            <a:endParaRPr lang="en-US" sz="1600" dirty="0" smtClean="0">
              <a:solidFill>
                <a:srgbClr val="003BB8"/>
              </a:solidFill>
              <a:latin typeface="Symbol" charset="2"/>
              <a:ea typeface="Symbol" charset="2"/>
              <a:cs typeface="Symbol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029511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143" r="5037"/>
          <a:stretch/>
        </p:blipFill>
        <p:spPr>
          <a:xfrm>
            <a:off x="391363" y="3429000"/>
            <a:ext cx="3820597" cy="3070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89193" y="6014823"/>
            <a:ext cx="707143" cy="39776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01785" y="6014823"/>
            <a:ext cx="434598" cy="39776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0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0" y="260649"/>
            <a:ext cx="914400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79512" y="900988"/>
            <a:ext cx="8712968" cy="215993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" y="324894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dirty="0">
                <a:latin typeface="Helvetica Light" charset="0"/>
                <a:ea typeface="Helvetica Light" charset="0"/>
                <a:cs typeface="Helvetica Light" charset="0"/>
              </a:rPr>
              <a:t>Beautiful </a:t>
            </a:r>
            <a:r>
              <a:rPr lang="en-US" dirty="0" err="1">
                <a:latin typeface="Helvetica Light" charset="0"/>
                <a:ea typeface="Helvetica Light" charset="0"/>
                <a:cs typeface="Helvetica Light" charset="0"/>
              </a:rPr>
              <a:t>flavour</a:t>
            </a:r>
            <a:r>
              <a:rPr lang="en-US" dirty="0">
                <a:latin typeface="Helvetica Light" charset="0"/>
                <a:ea typeface="Helvetica Light" charset="0"/>
                <a:cs typeface="Helvetica Light" charset="0"/>
              </a:rPr>
              <a:t> and low-</a:t>
            </a:r>
            <a:r>
              <a:rPr lang="en-US" dirty="0" err="1">
                <a:latin typeface="Helvetica Light" charset="0"/>
                <a:ea typeface="Helvetica Light" charset="0"/>
                <a:cs typeface="Helvetica Light" charset="0"/>
              </a:rPr>
              <a:t>p</a:t>
            </a:r>
            <a:r>
              <a:rPr lang="en-US" baseline="-25000" dirty="0" err="1">
                <a:latin typeface="Helvetica Light" charset="0"/>
                <a:ea typeface="Helvetica Light" charset="0"/>
                <a:cs typeface="Helvetica Light" charset="0"/>
              </a:rPr>
              <a:t>T</a:t>
            </a:r>
            <a:r>
              <a:rPr lang="en-US" dirty="0">
                <a:latin typeface="Helvetica Light" charset="0"/>
                <a:ea typeface="Helvetica Light" charset="0"/>
                <a:cs typeface="Helvetica Light" charset="0"/>
              </a:rPr>
              <a:t> physics measurements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84027" y="4923193"/>
            <a:ext cx="4136445" cy="83204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1835696" y="4892438"/>
            <a:ext cx="432048" cy="2675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6084168" y="4198917"/>
            <a:ext cx="432048" cy="2675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2863089" y="3981418"/>
            <a:ext cx="7248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b="1" dirty="0" smtClean="0">
                <a:solidFill>
                  <a:prstClr val="black"/>
                </a:solidFill>
                <a:latin typeface="Helvetica" charset="0"/>
                <a:ea typeface="Helvetica" charset="0"/>
                <a:cs typeface="Helvetica" charset="0"/>
              </a:rPr>
              <a:t>Data</a:t>
            </a:r>
          </a:p>
          <a:p>
            <a:r>
              <a:rPr lang="en-US" sz="1000" b="1" dirty="0" smtClean="0">
                <a:solidFill>
                  <a:srgbClr val="FF0000"/>
                </a:solidFill>
                <a:latin typeface="Helvetica" charset="0"/>
                <a:ea typeface="Helvetica" charset="0"/>
                <a:cs typeface="Helvetica" charset="0"/>
              </a:rPr>
              <a:t>Fit result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009700" y="5248129"/>
            <a:ext cx="79380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i="1" dirty="0" smtClean="0">
                <a:solidFill>
                  <a:srgbClr val="003BB8"/>
                </a:solidFill>
                <a:latin typeface="Helvetica Light"/>
                <a:cs typeface="Helvetica Light"/>
              </a:rPr>
              <a:t>P</a:t>
            </a:r>
            <a:r>
              <a:rPr lang="en-US" sz="1050" baseline="-250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c </a:t>
            </a:r>
            <a:r>
              <a:rPr lang="en-US" sz="1050" dirty="0" smtClean="0">
                <a:solidFill>
                  <a:srgbClr val="003BB8"/>
                </a:solidFill>
                <a:latin typeface="Helvetica Light"/>
                <a:cs typeface="Helvetica Light"/>
              </a:rPr>
              <a:t>(4450)</a:t>
            </a:r>
            <a:r>
              <a:rPr lang="en-US" sz="1050" baseline="300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+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13780" y="5597851"/>
            <a:ext cx="792205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i="1" dirty="0" smtClean="0">
                <a:solidFill>
                  <a:srgbClr val="BA29AB"/>
                </a:solidFill>
                <a:latin typeface="Helvetica Light"/>
                <a:cs typeface="Helvetica Light"/>
              </a:rPr>
              <a:t>P</a:t>
            </a:r>
            <a:r>
              <a:rPr lang="en-US" sz="1050" baseline="-25000" dirty="0" smtClean="0">
                <a:solidFill>
                  <a:srgbClr val="BA29AB"/>
                </a:solidFill>
                <a:latin typeface="Helvetica Light"/>
                <a:cs typeface="Helvetica Light"/>
              </a:rPr>
              <a:t>c </a:t>
            </a:r>
            <a:r>
              <a:rPr lang="en-US" sz="1050" dirty="0" smtClean="0">
                <a:solidFill>
                  <a:srgbClr val="BA29AB"/>
                </a:solidFill>
                <a:latin typeface="Helvetica Light"/>
                <a:cs typeface="Helvetica Light"/>
              </a:rPr>
              <a:t>(4380)</a:t>
            </a:r>
            <a:r>
              <a:rPr lang="en-US" sz="1050" baseline="30000" dirty="0" smtClean="0">
                <a:solidFill>
                  <a:srgbClr val="BA29AB"/>
                </a:solidFill>
                <a:latin typeface="Helvetica Light"/>
                <a:cs typeface="Helvetica Light"/>
              </a:rPr>
              <a:t>+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940926" y="6044430"/>
            <a:ext cx="26635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 smtClean="0">
                <a:solidFill>
                  <a:prstClr val="black"/>
                </a:solidFill>
                <a:latin typeface="Helvetica Light"/>
                <a:cs typeface="Helvetica Light"/>
              </a:rPr>
              <a:t>  ?</a:t>
            </a:r>
            <a:r>
              <a:rPr lang="en-US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    or      </a:t>
            </a:r>
            <a:r>
              <a:rPr lang="en-US" sz="1600" b="1" dirty="0" smtClean="0">
                <a:solidFill>
                  <a:prstClr val="black"/>
                </a:solidFill>
                <a:latin typeface="Helvetica Light"/>
                <a:cs typeface="Helvetica Light"/>
              </a:rPr>
              <a:t>?</a:t>
            </a:r>
            <a:r>
              <a:rPr lang="en-US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        or </a:t>
            </a:r>
            <a:r>
              <a:rPr lang="is-IS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… ?</a:t>
            </a:r>
            <a:endParaRPr lang="en-US" sz="1600" dirty="0" smtClean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323527" y="2564904"/>
            <a:ext cx="3070511" cy="7232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Bef>
                <a:spcPts val="3200"/>
              </a:spcBef>
            </a:pP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Observation of new states consistent with </a:t>
            </a:r>
            <a:r>
              <a:rPr lang="en-GB" sz="1400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pentaquarks</a:t>
            </a:r>
            <a:endParaRPr lang="en-GB" sz="1400" dirty="0" smtClean="0">
              <a:solidFill>
                <a:srgbClr val="003BB8"/>
              </a:solidFill>
              <a:latin typeface="Helvetica Light"/>
              <a:cs typeface="Helvetica Light"/>
            </a:endParaRPr>
          </a:p>
          <a:p>
            <a:pPr>
              <a:spcBef>
                <a:spcPts val="600"/>
              </a:spcBef>
            </a:pPr>
            <a:r>
              <a:rPr lang="en-GB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[ </a:t>
            </a:r>
            <a:r>
              <a:rPr lang="is-IS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PRL </a:t>
            </a:r>
            <a:r>
              <a:rPr lang="is-IS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115, 072001 (2015</a:t>
            </a:r>
            <a:r>
              <a:rPr lang="is-IS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) ]</a:t>
            </a:r>
            <a:endParaRPr lang="en-GB" sz="400" dirty="0" smtClean="0">
              <a:solidFill>
                <a:srgbClr val="003BB8"/>
              </a:solidFill>
              <a:latin typeface="Helvetica Light"/>
              <a:cs typeface="Helvetica Light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323527" y="1594247"/>
            <a:ext cx="3070511" cy="5386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Bef>
                <a:spcPts val="3200"/>
              </a:spcBef>
            </a:pP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Precision measurement of 𝜙</a:t>
            </a:r>
            <a:r>
              <a:rPr lang="en-GB" sz="1400" i="1" baseline="-25000" dirty="0">
                <a:solidFill>
                  <a:srgbClr val="003BB8"/>
                </a:solidFill>
                <a:latin typeface="Helvetica Light"/>
                <a:cs typeface="Helvetica Light"/>
              </a:rPr>
              <a:t>s</a:t>
            </a:r>
            <a:endParaRPr lang="en-GB" sz="1400" i="1" baseline="-25000" dirty="0" smtClean="0">
              <a:solidFill>
                <a:srgbClr val="003BB8"/>
              </a:solidFill>
              <a:latin typeface="Helvetica Light"/>
              <a:cs typeface="Helvetica Light"/>
            </a:endParaRPr>
          </a:p>
          <a:p>
            <a:pPr>
              <a:spcBef>
                <a:spcPts val="600"/>
              </a:spcBef>
            </a:pPr>
            <a:r>
              <a:rPr lang="en-GB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[ </a:t>
            </a:r>
            <a:r>
              <a:rPr lang="is-IS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PRL 114, 041801 (2015</a:t>
            </a:r>
            <a:r>
              <a:rPr lang="is-IS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): </a:t>
            </a:r>
            <a:r>
              <a:rPr lang="is-IS" sz="1000" i="1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φ</a:t>
            </a:r>
            <a:r>
              <a:rPr lang="is-IS" sz="1000" baseline="-25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s</a:t>
            </a:r>
            <a:r>
              <a:rPr lang="is-IS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 = </a:t>
            </a:r>
            <a:r>
              <a:rPr lang="nb-NO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–0.010 ± </a:t>
            </a:r>
            <a:r>
              <a:rPr lang="nb-NO" sz="10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0.039 </a:t>
            </a:r>
            <a:r>
              <a:rPr lang="is-IS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]</a:t>
            </a:r>
            <a:endParaRPr lang="en-GB" sz="600" dirty="0" smtClean="0">
              <a:solidFill>
                <a:srgbClr val="003BB8"/>
              </a:solidFill>
              <a:latin typeface="Helvetica Light"/>
              <a:cs typeface="Helvetica Light"/>
            </a:endParaRPr>
          </a:p>
        </p:txBody>
      </p:sp>
      <p:sp>
        <p:nvSpPr>
          <p:cNvPr id="30" name="Down Arrow 29"/>
          <p:cNvSpPr/>
          <p:nvPr/>
        </p:nvSpPr>
        <p:spPr>
          <a:xfrm rot="5400000">
            <a:off x="4115523" y="5060756"/>
            <a:ext cx="360040" cy="552913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95065" y="1649180"/>
            <a:ext cx="4253399" cy="2751879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94</a:t>
            </a:fld>
            <a:endParaRPr lang="en-GB" dirty="0"/>
          </a:p>
        </p:txBody>
      </p:sp>
      <p:sp>
        <p:nvSpPr>
          <p:cNvPr id="34" name="Down Arrow 33"/>
          <p:cNvSpPr/>
          <p:nvPr/>
        </p:nvSpPr>
        <p:spPr>
          <a:xfrm rot="5400000" flipV="1">
            <a:off x="3556175" y="1006340"/>
            <a:ext cx="360040" cy="1532718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323527" y="1044974"/>
            <a:ext cx="495996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 smtClean="0">
                <a:solidFill>
                  <a:srgbClr val="D80017"/>
                </a:solidFill>
                <a:latin typeface="Helvetica"/>
                <a:cs typeface="Helvetica"/>
              </a:rPr>
              <a:t>Flurry of results from LHCb</a:t>
            </a:r>
            <a:r>
              <a:rPr lang="en-GB" sz="1400" b="1" dirty="0">
                <a:solidFill>
                  <a:srgbClr val="D80017"/>
                </a:solidFill>
                <a:latin typeface="Helvetica"/>
                <a:cs typeface="Helvetica"/>
              </a:rPr>
              <a:t> </a:t>
            </a:r>
            <a:r>
              <a:rPr lang="en-GB" sz="1400" b="1" dirty="0" smtClean="0">
                <a:solidFill>
                  <a:srgbClr val="D80017"/>
                </a:solidFill>
                <a:latin typeface="Helvetica"/>
                <a:cs typeface="Helvetica"/>
              </a:rPr>
              <a:t> </a:t>
            </a:r>
            <a:r>
              <a:rPr lang="en-GB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[ ~</a:t>
            </a:r>
            <a:r>
              <a:rPr lang="en-US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300 papers to date </a:t>
            </a:r>
            <a:r>
              <a:rPr lang="en-GB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] </a:t>
            </a:r>
            <a:endParaRPr lang="en-GB" sz="1000" dirty="0">
              <a:solidFill>
                <a:prstClr val="black">
                  <a:lumMod val="50000"/>
                  <a:lumOff val="50000"/>
                </a:prstClr>
              </a:solidFill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070923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0" y="260649"/>
            <a:ext cx="914400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95</a:t>
            </a:fld>
            <a:endParaRPr lang="en-GB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" y="324894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dirty="0" err="1">
                <a:latin typeface="Helvetica Light" charset="0"/>
                <a:ea typeface="Helvetica Light" charset="0"/>
                <a:cs typeface="Helvetica Light" charset="0"/>
              </a:rPr>
              <a:t>F</a:t>
            </a:r>
            <a:r>
              <a:rPr lang="en-US" dirty="0" err="1" smtClean="0">
                <a:latin typeface="Helvetica Light" charset="0"/>
                <a:ea typeface="Helvetica Light" charset="0"/>
                <a:cs typeface="Helvetica Light" charset="0"/>
              </a:rPr>
              <a:t>lavour</a:t>
            </a:r>
            <a:r>
              <a:rPr lang="en-US" dirty="0" smtClean="0">
                <a:latin typeface="Helvetica Light" charset="0"/>
                <a:ea typeface="Helvetica Light" charset="0"/>
                <a:cs typeface="Helvetica Light" charset="0"/>
              </a:rPr>
              <a:t> anomalies ?</a:t>
            </a:r>
            <a:endParaRPr lang="en-US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23530" y="1128226"/>
            <a:ext cx="813690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solidFill>
                  <a:srgbClr val="D80017"/>
                </a:solidFill>
                <a:latin typeface="Arial"/>
                <a:cs typeface="Arial"/>
              </a:rPr>
              <a:t>B-factories and LHCb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measure ratios of </a:t>
            </a:r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semileptonic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B decays. Robust SM predictions </a:t>
            </a:r>
            <a:endParaRPr lang="en-GB" sz="1400" baseline="30000" dirty="0" smtClean="0">
              <a:latin typeface="Helvetica Light"/>
              <a:cs typeface="Helvetica Ligh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/>
              <p:cNvSpPr txBox="1"/>
              <p:nvPr/>
            </p:nvSpPr>
            <p:spPr>
              <a:xfrm>
                <a:off x="1387968" y="1560274"/>
                <a:ext cx="2091342" cy="57233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50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</m:ctrlPr>
                        </m:sSubPr>
                        <m:e>
                          <m:r>
                            <a:rPr lang="en-GB" sz="1500" b="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𝑅</m:t>
                          </m:r>
                        </m:e>
                        <m:sub>
                          <m:sSup>
                            <m:sSupPr>
                              <m:ctrlPr>
                                <a:rPr lang="en-US" sz="150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pPr>
                            <m:e>
                              <m:r>
                                <a:rPr lang="en-GB" sz="1500" b="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𝐷</m:t>
                              </m:r>
                            </m:e>
                            <m:sup>
                              <m:r>
                                <a:rPr lang="en-GB" sz="1500" b="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(∗)</m:t>
                              </m:r>
                            </m:sup>
                          </m:sSup>
                        </m:sub>
                      </m:sSub>
                      <m:r>
                        <a:rPr lang="is-IS" sz="1500" b="0" i="1" smtClean="0">
                          <a:solidFill>
                            <a:srgbClr val="003BB8"/>
                          </a:solidFill>
                          <a:latin typeface="Cambria Math" charset="0"/>
                          <a:ea typeface="Helvetica Light" charset="0"/>
                          <a:cs typeface="Helvetica Light" charset="0"/>
                        </a:rPr>
                        <m:t>=</m:t>
                      </m:r>
                      <m:f>
                        <m:fPr>
                          <m:ctrlPr>
                            <a:rPr lang="is-IS" sz="150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1500" b="0" i="0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BR</m:t>
                          </m:r>
                          <m:r>
                            <a:rPr lang="en-GB" sz="1500" b="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(</m:t>
                          </m:r>
                          <m:sSup>
                            <m:sSupPr>
                              <m:ctrlPr>
                                <a:rPr lang="en-GB" sz="150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pPr>
                            <m:e>
                              <m:r>
                                <a:rPr lang="en-GB" sz="1500" b="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𝐵</m:t>
                              </m:r>
                            </m:e>
                            <m:sup>
                              <m:r>
                                <a:rPr lang="en-GB" sz="1500" b="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0</m:t>
                              </m:r>
                            </m:sup>
                          </m:sSup>
                          <m:r>
                            <a:rPr lang="is-IS" sz="1500" b="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→</m:t>
                          </m:r>
                          <m:sSup>
                            <m:sSupPr>
                              <m:ctrlPr>
                                <a:rPr lang="en-US" sz="1500" i="1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pPr>
                            <m:e>
                              <m:r>
                                <a:rPr lang="en-GB" sz="1500" b="0" i="1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𝐷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GB" sz="1500" i="1">
                                      <a:solidFill>
                                        <a:srgbClr val="003BB8"/>
                                      </a:solidFill>
                                      <a:latin typeface="Cambria Math" charset="0"/>
                                      <a:ea typeface="Helvetica Light" charset="0"/>
                                      <a:cs typeface="Helvetica Light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500" b="0" i="1">
                                      <a:solidFill>
                                        <a:srgbClr val="003BB8"/>
                                      </a:solidFill>
                                      <a:latin typeface="Cambria Math" charset="0"/>
                                      <a:ea typeface="Helvetica Light" charset="0"/>
                                      <a:cs typeface="Helvetica Light" charset="0"/>
                                    </a:rPr>
                                    <m:t>∗</m:t>
                                  </m:r>
                                </m:e>
                              </m:d>
                            </m:sup>
                          </m:sSup>
                          <m:r>
                            <a:rPr lang="en-US" sz="1500" b="0" i="1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𝜏</m:t>
                          </m:r>
                          <m:r>
                            <a:rPr lang="en-US" sz="1500" b="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𝜈</m:t>
                          </m:r>
                          <m:r>
                            <a:rPr lang="en-GB" sz="1500" b="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)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1500" b="0" i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BR</m:t>
                          </m:r>
                          <m:r>
                            <a:rPr lang="en-GB" sz="1500" b="0" i="1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(</m:t>
                          </m:r>
                          <m:sSup>
                            <m:sSupPr>
                              <m:ctrlPr>
                                <a:rPr lang="en-GB" sz="1500" i="1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pPr>
                            <m:e>
                              <m:r>
                                <a:rPr lang="en-GB" sz="1500" b="0" i="1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𝐵</m:t>
                              </m:r>
                            </m:e>
                            <m:sup>
                              <m:r>
                                <a:rPr lang="en-GB" sz="1500" b="0" i="1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0</m:t>
                              </m:r>
                            </m:sup>
                          </m:sSup>
                          <m:r>
                            <a:rPr lang="is-IS" sz="1500" b="0" i="1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→</m:t>
                          </m:r>
                          <m:sSup>
                            <m:sSupPr>
                              <m:ctrlPr>
                                <a:rPr lang="en-US" sz="1500" i="1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pPr>
                            <m:e>
                              <m:r>
                                <a:rPr lang="en-GB" sz="1500" b="0" i="1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𝐷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GB" sz="1500" i="1">
                                      <a:solidFill>
                                        <a:srgbClr val="003BB8"/>
                                      </a:solidFill>
                                      <a:latin typeface="Cambria Math" charset="0"/>
                                      <a:ea typeface="Helvetica Light" charset="0"/>
                                      <a:cs typeface="Helvetica Light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500" b="0" i="1">
                                      <a:solidFill>
                                        <a:srgbClr val="003BB8"/>
                                      </a:solidFill>
                                      <a:latin typeface="Cambria Math" charset="0"/>
                                      <a:ea typeface="Helvetica Light" charset="0"/>
                                      <a:cs typeface="Helvetica Light" charset="0"/>
                                    </a:rPr>
                                    <m:t>∗</m:t>
                                  </m:r>
                                </m:e>
                              </m:d>
                            </m:sup>
                          </m:sSup>
                          <m:r>
                            <a:rPr lang="en-GB" sz="1500" b="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ℓ</m:t>
                          </m:r>
                          <m:r>
                            <a:rPr lang="en-US" sz="1500" b="0" i="1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𝜈</m:t>
                          </m:r>
                          <m:r>
                            <a:rPr lang="en-GB" sz="1500" b="0" i="1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US" sz="1500" i="1" dirty="0" smtClean="0">
                  <a:solidFill>
                    <a:srgbClr val="003BB8"/>
                  </a:solidFill>
                  <a:latin typeface="Helvetica Light" charset="0"/>
                  <a:ea typeface="Helvetica Light" charset="0"/>
                  <a:cs typeface="Helvetica Light" charset="0"/>
                </a:endParaRPr>
              </a:p>
            </p:txBody>
          </p:sp>
        </mc:Choice>
        <mc:Fallback xmlns="">
          <p:sp>
            <p:nvSpPr>
              <p:cNvPr id="15" name="TextBox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7968" y="1560274"/>
                <a:ext cx="2091342" cy="572336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/>
              <p:cNvSpPr txBox="1"/>
              <p:nvPr/>
            </p:nvSpPr>
            <p:spPr>
              <a:xfrm>
                <a:off x="6047839" y="1574516"/>
                <a:ext cx="1914691" cy="5248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50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</m:ctrlPr>
                        </m:sSubPr>
                        <m:e>
                          <m:r>
                            <a:rPr lang="en-GB" sz="1500" b="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𝑅</m:t>
                          </m:r>
                        </m:e>
                        <m:sub>
                          <m:r>
                            <a:rPr lang="en-GB" sz="1500" b="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𝐾</m:t>
                          </m:r>
                        </m:sub>
                      </m:sSub>
                      <m:r>
                        <a:rPr lang="is-IS" sz="1500" b="0" i="1" smtClean="0">
                          <a:solidFill>
                            <a:srgbClr val="003BB8"/>
                          </a:solidFill>
                          <a:latin typeface="Cambria Math" charset="0"/>
                          <a:ea typeface="Helvetica Light" charset="0"/>
                          <a:cs typeface="Helvetica Light" charset="0"/>
                        </a:rPr>
                        <m:t>=</m:t>
                      </m:r>
                      <m:f>
                        <m:fPr>
                          <m:ctrlPr>
                            <a:rPr lang="is-IS" sz="150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1500" b="0" i="0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BR</m:t>
                          </m:r>
                          <m:r>
                            <a:rPr lang="en-GB" sz="1500" b="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(</m:t>
                          </m:r>
                          <m:sSup>
                            <m:sSupPr>
                              <m:ctrlPr>
                                <a:rPr lang="en-GB" sz="150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pPr>
                            <m:e>
                              <m:r>
                                <a:rPr lang="en-GB" sz="1500" b="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𝐵</m:t>
                              </m:r>
                            </m:e>
                            <m:sup>
                              <m:r>
                                <a:rPr lang="en-GB" sz="1500" b="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+</m:t>
                              </m:r>
                            </m:sup>
                          </m:sSup>
                          <m:r>
                            <a:rPr lang="is-IS" sz="1500" b="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→</m:t>
                          </m:r>
                          <m:sSup>
                            <m:sSupPr>
                              <m:ctrlPr>
                                <a:rPr lang="en-US" sz="1500" i="1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pPr>
                            <m:e>
                              <m:r>
                                <a:rPr lang="en-GB" sz="1500" b="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𝐾</m:t>
                              </m:r>
                            </m:e>
                            <m:sup>
                              <m:r>
                                <a:rPr lang="en-GB" sz="1500" b="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+</m:t>
                              </m:r>
                            </m:sup>
                          </m:sSup>
                          <m:r>
                            <a:rPr lang="en-GB" sz="150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Cambria Math" charset="0"/>
                              <a:cs typeface="Cambria Math" charset="0"/>
                            </a:rPr>
                            <m:t>𝜇𝜇</m:t>
                          </m:r>
                          <m:r>
                            <a:rPr lang="en-GB" sz="1500" b="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)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1500" b="0" i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BR</m:t>
                          </m:r>
                          <m:r>
                            <a:rPr lang="en-GB" sz="1500" b="0" i="1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(</m:t>
                          </m:r>
                          <m:sSup>
                            <m:sSupPr>
                              <m:ctrlPr>
                                <a:rPr lang="en-GB" sz="1500" i="1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pPr>
                            <m:e>
                              <m:r>
                                <a:rPr lang="en-GB" sz="1500" b="0" i="1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𝐵</m:t>
                              </m:r>
                            </m:e>
                            <m:sup>
                              <m:r>
                                <a:rPr lang="en-GB" sz="1500" b="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+</m:t>
                              </m:r>
                            </m:sup>
                          </m:sSup>
                          <m:r>
                            <a:rPr lang="is-IS" sz="1500" b="0" i="1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→</m:t>
                          </m:r>
                          <m:sSup>
                            <m:sSupPr>
                              <m:ctrlPr>
                                <a:rPr lang="en-US" sz="150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</m:ctrlPr>
                            </m:sSupPr>
                            <m:e>
                              <m:r>
                                <a:rPr lang="en-GB" sz="1500" b="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𝐾</m:t>
                              </m:r>
                            </m:e>
                            <m:sup>
                              <m:r>
                                <a:rPr lang="en-GB" sz="1500" b="0" i="1" smtClean="0">
                                  <a:solidFill>
                                    <a:srgbClr val="003BB8"/>
                                  </a:solidFill>
                                  <a:latin typeface="Cambria Math" charset="0"/>
                                  <a:ea typeface="Helvetica Light" charset="0"/>
                                  <a:cs typeface="Helvetica Light" charset="0"/>
                                </a:rPr>
                                <m:t>+</m:t>
                              </m:r>
                            </m:sup>
                          </m:sSup>
                          <m:r>
                            <a:rPr lang="en-GB" sz="1500" b="0" i="1" smtClean="0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𝑒𝑒</m:t>
                          </m:r>
                          <m:r>
                            <a:rPr lang="en-GB" sz="1500" b="0" i="1">
                              <a:solidFill>
                                <a:srgbClr val="003BB8"/>
                              </a:solidFill>
                              <a:latin typeface="Cambria Math" charset="0"/>
                              <a:ea typeface="Helvetica Light" charset="0"/>
                              <a:cs typeface="Helvetica Light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US" sz="1500" i="1" dirty="0" smtClean="0">
                  <a:solidFill>
                    <a:srgbClr val="003BB8"/>
                  </a:solidFill>
                  <a:latin typeface="Helvetica Light" charset="0"/>
                  <a:ea typeface="Helvetica Light" charset="0"/>
                  <a:cs typeface="Helvetica Light" charset="0"/>
                </a:endParaRPr>
              </a:p>
            </p:txBody>
          </p:sp>
        </mc:Choice>
        <mc:Fallback xmlns="">
          <p:sp>
            <p:nvSpPr>
              <p:cNvPr id="16" name="TextBox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7839" y="1574516"/>
                <a:ext cx="1914691" cy="524887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8" name="Picture 1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6016" y="2132856"/>
            <a:ext cx="4153360" cy="2981336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323528" y="5160674"/>
            <a:ext cx="882047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Latest measurement by Belle using </a:t>
            </a:r>
            <a:r>
              <a:rPr lang="en-GB" sz="1400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semileptonic</a:t>
            </a: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tagging of </a:t>
            </a:r>
            <a:r>
              <a:rPr lang="en-GB" sz="1400" dirty="0">
                <a:solidFill>
                  <a:srgbClr val="003BB8"/>
                </a:solidFill>
                <a:latin typeface="Helvetica Light"/>
                <a:cs typeface="Helvetica Light"/>
              </a:rPr>
              <a:t>recoil </a:t>
            </a: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B (Moriond EW): </a:t>
            </a:r>
          </a:p>
          <a:p>
            <a:pPr>
              <a:spcBef>
                <a:spcPts val="1200"/>
              </a:spcBef>
            </a:pPr>
            <a:r>
              <a:rPr lang="en-GB" sz="1400" i="1" dirty="0">
                <a:solidFill>
                  <a:srgbClr val="008F41"/>
                </a:solidFill>
                <a:latin typeface="Helvetica Light"/>
                <a:cs typeface="Helvetica Light"/>
              </a:rPr>
              <a:t>	</a:t>
            </a:r>
            <a:r>
              <a:rPr lang="en-GB" sz="1400" i="1" dirty="0" smtClean="0">
                <a:solidFill>
                  <a:srgbClr val="008F41"/>
                </a:solidFill>
                <a:latin typeface="Helvetica Light"/>
                <a:cs typeface="Helvetica Light"/>
              </a:rPr>
              <a:t>	</a:t>
            </a:r>
            <a:r>
              <a:rPr lang="en-GB" sz="1400" b="1" i="1" dirty="0" smtClean="0">
                <a:solidFill>
                  <a:srgbClr val="008F41"/>
                </a:solidFill>
                <a:latin typeface="Helvetica Light"/>
                <a:cs typeface="Helvetica Light"/>
              </a:rPr>
              <a:t>R</a:t>
            </a:r>
            <a:r>
              <a:rPr lang="en-GB" sz="1400" b="1" baseline="-25000" dirty="0" smtClean="0">
                <a:solidFill>
                  <a:srgbClr val="008F41"/>
                </a:solidFill>
                <a:latin typeface="Helvetica Light"/>
                <a:cs typeface="Helvetica Light"/>
              </a:rPr>
              <a:t>D*</a:t>
            </a:r>
            <a:r>
              <a:rPr lang="en-GB" sz="1400" b="1" dirty="0" smtClean="0">
                <a:solidFill>
                  <a:srgbClr val="008F41"/>
                </a:solidFill>
                <a:latin typeface="Helvetica Light"/>
                <a:cs typeface="Helvetica Light"/>
              </a:rPr>
              <a:t> = </a:t>
            </a:r>
            <a:r>
              <a:rPr lang="is-IS" sz="1400" b="1" dirty="0" smtClean="0">
                <a:solidFill>
                  <a:srgbClr val="008F41"/>
                </a:solidFill>
                <a:latin typeface="Helvetica Light"/>
                <a:cs typeface="Helvetica Light"/>
              </a:rPr>
              <a:t>0.302 ± 0.030</a:t>
            </a:r>
            <a:r>
              <a:rPr lang="is-IS" sz="1400" b="1" baseline="-25000" dirty="0" smtClean="0">
                <a:solidFill>
                  <a:srgbClr val="008F41"/>
                </a:solidFill>
                <a:latin typeface="Helvetica Light"/>
                <a:cs typeface="Helvetica Light"/>
              </a:rPr>
              <a:t>stat</a:t>
            </a:r>
            <a:r>
              <a:rPr lang="is-IS" sz="1400" b="1" dirty="0" smtClean="0">
                <a:solidFill>
                  <a:srgbClr val="008F41"/>
                </a:solidFill>
                <a:latin typeface="Helvetica Light"/>
                <a:cs typeface="Helvetica Light"/>
              </a:rPr>
              <a:t> ± 0.011</a:t>
            </a:r>
            <a:r>
              <a:rPr lang="is-IS" sz="1400" b="1" baseline="-25000" dirty="0" smtClean="0">
                <a:solidFill>
                  <a:srgbClr val="008F41"/>
                </a:solidFill>
                <a:latin typeface="Helvetica Light"/>
                <a:cs typeface="Helvetica Light"/>
              </a:rPr>
              <a:t>syst</a:t>
            </a:r>
            <a:r>
              <a:rPr lang="is-IS" sz="1400" b="1" dirty="0" smtClean="0">
                <a:solidFill>
                  <a:srgbClr val="008F41"/>
                </a:solidFill>
                <a:latin typeface="Helvetica Light"/>
                <a:cs typeface="Helvetica Light"/>
              </a:rPr>
              <a:t> </a:t>
            </a:r>
            <a:r>
              <a:rPr lang="en-GB" sz="1400" b="1" dirty="0" smtClean="0">
                <a:solidFill>
                  <a:srgbClr val="008F41"/>
                </a:solidFill>
                <a:latin typeface="Helvetica Light"/>
                <a:cs typeface="Helvetica Light"/>
              </a:rPr>
              <a:t>   </a:t>
            </a:r>
            <a:r>
              <a:rPr lang="en-GB" sz="1200" dirty="0" smtClean="0">
                <a:solidFill>
                  <a:srgbClr val="008F41"/>
                </a:solidFill>
                <a:latin typeface="Helvetica Light"/>
                <a:cs typeface="Helvetica Light"/>
              </a:rPr>
              <a:t>[SM: </a:t>
            </a:r>
            <a:r>
              <a:rPr lang="sk-SK" sz="1200" dirty="0">
                <a:solidFill>
                  <a:srgbClr val="008F41"/>
                </a:solidFill>
                <a:latin typeface="Helvetica Light"/>
                <a:cs typeface="Helvetica Light"/>
              </a:rPr>
              <a:t>0.252 ±</a:t>
            </a:r>
            <a:r>
              <a:rPr lang="sk-SK" sz="1200" dirty="0" smtClean="0">
                <a:solidFill>
                  <a:srgbClr val="008F41"/>
                </a:solidFill>
                <a:latin typeface="Helvetica Light"/>
                <a:cs typeface="Helvetica Light"/>
              </a:rPr>
              <a:t> 0.003, 1.6</a:t>
            </a:r>
            <a:r>
              <a:rPr lang="en-US" sz="1200" dirty="0" err="1" smtClean="0">
                <a:solidFill>
                  <a:srgbClr val="008F41"/>
                </a:solidFill>
                <a:latin typeface="Helvetica Light" charset="0"/>
                <a:ea typeface="Helvetica Light" charset="0"/>
                <a:cs typeface="Helvetica Light" charset="0"/>
              </a:rPr>
              <a:t>σ</a:t>
            </a:r>
            <a:r>
              <a:rPr lang="sk-SK" sz="1200" dirty="0" smtClean="0">
                <a:solidFill>
                  <a:srgbClr val="008F41"/>
                </a:solidFill>
                <a:latin typeface="Helvetica Light"/>
                <a:cs typeface="Helvetica Light"/>
              </a:rPr>
              <a:t>]</a:t>
            </a:r>
          </a:p>
          <a:p>
            <a:pPr>
              <a:spcBef>
                <a:spcPts val="1200"/>
              </a:spcBef>
            </a:pPr>
            <a:r>
              <a:rPr lang="en-GB" sz="1400" dirty="0" smtClean="0">
                <a:solidFill>
                  <a:srgbClr val="D70128"/>
                </a:solidFill>
                <a:latin typeface="Helvetica Light"/>
                <a:cs typeface="Helvetica Light"/>
              </a:rPr>
              <a:t>New world average by HFAG: </a:t>
            </a:r>
            <a:r>
              <a:rPr lang="bg-BG" sz="1400" i="1" dirty="0">
                <a:solidFill>
                  <a:srgbClr val="D70128"/>
                </a:solidFill>
                <a:latin typeface="Helvetica Light"/>
                <a:cs typeface="Helvetica Light"/>
              </a:rPr>
              <a:t>R</a:t>
            </a:r>
            <a:r>
              <a:rPr lang="bg-BG" sz="1400" baseline="-25000" dirty="0">
                <a:solidFill>
                  <a:srgbClr val="D70128"/>
                </a:solidFill>
                <a:latin typeface="Helvetica Light"/>
                <a:cs typeface="Helvetica Light"/>
              </a:rPr>
              <a:t>D*</a:t>
            </a:r>
            <a:r>
              <a:rPr lang="bg-BG" sz="1400" dirty="0">
                <a:solidFill>
                  <a:srgbClr val="D70128"/>
                </a:solidFill>
                <a:latin typeface="Helvetica Light"/>
                <a:cs typeface="Helvetica Light"/>
              </a:rPr>
              <a:t> = </a:t>
            </a:r>
            <a:r>
              <a:rPr lang="en-GB" sz="1400" dirty="0" smtClean="0">
                <a:solidFill>
                  <a:srgbClr val="D70128"/>
                </a:solidFill>
                <a:latin typeface="Helvetica Light"/>
                <a:cs typeface="Helvetica Light"/>
              </a:rPr>
              <a:t>0.316 ± 0.016 ± 0.010 (3.3σ from SM, combined </a:t>
            </a:r>
            <a:r>
              <a:rPr lang="en-GB" sz="1400" i="1" dirty="0" smtClean="0">
                <a:solidFill>
                  <a:srgbClr val="D70128"/>
                </a:solidFill>
                <a:latin typeface="Helvetica Light"/>
                <a:cs typeface="Helvetica Light"/>
              </a:rPr>
              <a:t>R</a:t>
            </a:r>
            <a:r>
              <a:rPr lang="en-GB" sz="1400" baseline="-25000" dirty="0" smtClean="0">
                <a:solidFill>
                  <a:srgbClr val="D70128"/>
                </a:solidFill>
                <a:latin typeface="Helvetica Light"/>
                <a:cs typeface="Helvetica Light"/>
              </a:rPr>
              <a:t>D*</a:t>
            </a:r>
            <a:r>
              <a:rPr lang="en-GB" sz="1400" dirty="0" smtClean="0">
                <a:solidFill>
                  <a:srgbClr val="D70128"/>
                </a:solidFill>
                <a:latin typeface="Helvetica Light"/>
                <a:cs typeface="Helvetica Light"/>
              </a:rPr>
              <a:t> &amp; </a:t>
            </a:r>
            <a:r>
              <a:rPr lang="en-GB" sz="1400" i="1" dirty="0" smtClean="0">
                <a:solidFill>
                  <a:srgbClr val="D70128"/>
                </a:solidFill>
                <a:latin typeface="Helvetica Light"/>
                <a:cs typeface="Helvetica Light"/>
              </a:rPr>
              <a:t>R</a:t>
            </a:r>
            <a:r>
              <a:rPr lang="en-GB" sz="1400" baseline="-25000" dirty="0" smtClean="0">
                <a:solidFill>
                  <a:srgbClr val="D70128"/>
                </a:solidFill>
                <a:latin typeface="Helvetica Light"/>
                <a:cs typeface="Helvetica Light"/>
              </a:rPr>
              <a:t>D</a:t>
            </a:r>
            <a:r>
              <a:rPr lang="en-GB" sz="1400" dirty="0" smtClean="0">
                <a:solidFill>
                  <a:srgbClr val="D70128"/>
                </a:solidFill>
                <a:latin typeface="Helvetica Light"/>
                <a:cs typeface="Helvetica Light"/>
              </a:rPr>
              <a:t> </a:t>
            </a:r>
            <a:r>
              <a:rPr lang="en-GB" sz="1400" dirty="0">
                <a:solidFill>
                  <a:srgbClr val="D70128"/>
                </a:solidFill>
                <a:latin typeface="Helvetica Light"/>
                <a:cs typeface="Helvetica Light"/>
              </a:rPr>
              <a:t>is 4.0σ</a:t>
            </a:r>
            <a:r>
              <a:rPr lang="en-GB" sz="1400" dirty="0" smtClean="0">
                <a:solidFill>
                  <a:srgbClr val="D70128"/>
                </a:solidFill>
                <a:latin typeface="Helvetica Light"/>
                <a:cs typeface="Helvetica Light"/>
              </a:rPr>
              <a:t>)</a:t>
            </a:r>
          </a:p>
          <a:p>
            <a:pPr>
              <a:spcBef>
                <a:spcPts val="600"/>
              </a:spcBef>
            </a:pPr>
            <a:r>
              <a:rPr lang="en-GB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  <a:hlinkClick r:id="rId6"/>
              </a:rPr>
              <a:t>http</a:t>
            </a:r>
            <a:r>
              <a:rPr lang="en-GB" sz="80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  <a:hlinkClick r:id="rId6"/>
              </a:rPr>
              <a:t>://</a:t>
            </a:r>
            <a:r>
              <a:rPr lang="en-GB" sz="80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  <a:hlinkClick r:id="rId6"/>
              </a:rPr>
              <a:t>www.slac.stanford.edu/xorg/hfag/semi/winter16/winter16_dtaunu.html</a:t>
            </a:r>
            <a:endParaRPr lang="en-GB" sz="800" dirty="0" smtClean="0">
              <a:solidFill>
                <a:schemeClr val="tx1">
                  <a:lumMod val="50000"/>
                  <a:lumOff val="50000"/>
                </a:schemeClr>
              </a:solidFill>
              <a:latin typeface="Helvetica Light"/>
              <a:cs typeface="Helvetica Light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536" y="2349977"/>
            <a:ext cx="4015589" cy="2719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562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48182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0"/>
            <a:ext cx="9144000" cy="171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96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4139952" y="398377"/>
            <a:ext cx="45365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It seems, however</a:t>
            </a:r>
            <a:r>
              <a:rPr lang="en-US" sz="280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, that the </a:t>
            </a:r>
            <a:r>
              <a:rPr lang="en-US" sz="2800" dirty="0" smtClean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SM can’t be all there is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98553" y="2093947"/>
            <a:ext cx="82939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2600"/>
              </a:spcBef>
            </a:pPr>
            <a:r>
              <a:rPr lang="en-US" sz="16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Not unexpectedly*, a few of these searches ended up showing some anomaly,                            a legacy to be checked in Run-2  </a:t>
            </a:r>
            <a:endParaRPr lang="en-GB" sz="1600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11" name="Picture 10" descr="fig_05a-2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6422850" y="3457002"/>
            <a:ext cx="2509449" cy="2610748"/>
          </a:xfrm>
          <a:prstGeom prst="rect">
            <a:avLst/>
          </a:prstGeom>
        </p:spPr>
      </p:pic>
      <p:pic>
        <p:nvPicPr>
          <p:cNvPr id="12" name="Picture 11" descr="fig_03-2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7824" y="3514452"/>
            <a:ext cx="3414801" cy="2439144"/>
          </a:xfrm>
          <a:prstGeom prst="rect">
            <a:avLst/>
          </a:prstGeom>
        </p:spPr>
      </p:pic>
      <p:pic>
        <p:nvPicPr>
          <p:cNvPr id="13" name="Picture 12" descr="fig_06a-3.pd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512" y="3493244"/>
            <a:ext cx="2709982" cy="2600052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395536" y="2917180"/>
            <a:ext cx="252028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D80017"/>
                </a:solidFill>
                <a:latin typeface="Helvetica"/>
                <a:cs typeface="Helvetica"/>
              </a:rPr>
              <a:t>2L(Z</a:t>
            </a:r>
            <a:r>
              <a:rPr lang="en-GB" sz="1200" b="1" dirty="0" smtClean="0">
                <a:solidFill>
                  <a:srgbClr val="D80017"/>
                </a:solidFill>
                <a:latin typeface="Helvetica"/>
                <a:cs typeface="Helvetica"/>
              </a:rPr>
              <a:t>) + MET</a:t>
            </a:r>
          </a:p>
          <a:p>
            <a:pPr>
              <a:spcBef>
                <a:spcPts val="600"/>
              </a:spcBef>
            </a:pPr>
            <a:r>
              <a:rPr lang="tr-TR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[ </a:t>
            </a:r>
            <a:r>
              <a:rPr lang="tr-TR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ATLAS 1503.03290 ] </a:t>
            </a:r>
            <a:endParaRPr lang="en-GB" sz="800" dirty="0">
              <a:solidFill>
                <a:prstClr val="black">
                  <a:lumMod val="50000"/>
                  <a:lumOff val="50000"/>
                </a:prstClr>
              </a:solidFill>
              <a:latin typeface="Helvetica Light"/>
              <a:cs typeface="Helvetica Light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3222104" y="2917180"/>
            <a:ext cx="243001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D80017"/>
                </a:solidFill>
                <a:latin typeface="Helvetica"/>
                <a:cs typeface="Helvetica"/>
              </a:rPr>
              <a:t>2L</a:t>
            </a:r>
            <a:r>
              <a:rPr lang="en-GB" sz="1200" b="1" dirty="0" smtClean="0">
                <a:solidFill>
                  <a:srgbClr val="D80017"/>
                </a:solidFill>
                <a:latin typeface="Helvetica"/>
                <a:cs typeface="Helvetica"/>
              </a:rPr>
              <a:t>(SS) + b-jets + </a:t>
            </a:r>
            <a:r>
              <a:rPr lang="en-GB" sz="1200" b="1" i="1" dirty="0" smtClean="0">
                <a:solidFill>
                  <a:srgbClr val="D80017"/>
                </a:solidFill>
                <a:latin typeface="Helvetica"/>
                <a:cs typeface="Helvetica"/>
              </a:rPr>
              <a:t>H</a:t>
            </a:r>
            <a:r>
              <a:rPr lang="en-GB" sz="1200" b="1" i="1" baseline="-25000" dirty="0" smtClean="0">
                <a:solidFill>
                  <a:srgbClr val="D80017"/>
                </a:solidFill>
                <a:latin typeface="Helvetica"/>
                <a:cs typeface="Helvetica"/>
              </a:rPr>
              <a:t>T</a:t>
            </a:r>
            <a:r>
              <a:rPr lang="en-GB" sz="1200" b="1" dirty="0" smtClean="0">
                <a:solidFill>
                  <a:srgbClr val="D80017"/>
                </a:solidFill>
                <a:latin typeface="Helvetica"/>
                <a:cs typeface="Helvetica"/>
              </a:rPr>
              <a:t> + MET </a:t>
            </a:r>
          </a:p>
          <a:p>
            <a:pPr>
              <a:spcBef>
                <a:spcPts val="600"/>
              </a:spcBef>
            </a:pPr>
            <a:r>
              <a:rPr lang="tr-TR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[ </a:t>
            </a:r>
            <a:r>
              <a:rPr lang="tr-TR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ATLAS </a:t>
            </a:r>
            <a:r>
              <a:rPr lang="tr-TR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1</a:t>
            </a:r>
            <a:r>
              <a:rPr lang="tr-TR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504.04605 ] </a:t>
            </a:r>
            <a:endParaRPr lang="en-GB" sz="800" dirty="0">
              <a:solidFill>
                <a:prstClr val="black">
                  <a:lumMod val="50000"/>
                  <a:lumOff val="50000"/>
                </a:prstClr>
              </a:solidFill>
              <a:latin typeface="Helvetica Light"/>
              <a:cs typeface="Helvetica Light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6685632" y="2917180"/>
            <a:ext cx="2447051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 smtClean="0">
                <a:solidFill>
                  <a:srgbClr val="D80017"/>
                </a:solidFill>
                <a:latin typeface="Helvetica"/>
                <a:cs typeface="Helvetica"/>
              </a:rPr>
              <a:t>Diboson resonance (VV’ </a:t>
            </a:r>
            <a:r>
              <a:rPr lang="en-GB" sz="1200" b="1" dirty="0" smtClean="0">
                <a:solidFill>
                  <a:srgbClr val="D80017"/>
                </a:solidFill>
                <a:latin typeface="Symbol" charset="2"/>
                <a:cs typeface="Symbol" charset="2"/>
              </a:rPr>
              <a:t>®</a:t>
            </a:r>
            <a:r>
              <a:rPr lang="en-GB" sz="1200" b="1" dirty="0" smtClean="0">
                <a:solidFill>
                  <a:srgbClr val="D80017"/>
                </a:solidFill>
                <a:latin typeface="Helvetica"/>
                <a:cs typeface="Helvetica"/>
              </a:rPr>
              <a:t> JJ)</a:t>
            </a:r>
          </a:p>
          <a:p>
            <a:pPr>
              <a:spcBef>
                <a:spcPts val="600"/>
              </a:spcBef>
            </a:pPr>
            <a:r>
              <a:rPr lang="tr-TR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[ </a:t>
            </a:r>
            <a:r>
              <a:rPr lang="tr-TR" sz="8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ATLAS 1506.00962 </a:t>
            </a:r>
            <a:r>
              <a:rPr lang="tr-TR" sz="8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/>
                <a:cs typeface="Helvetica Light"/>
              </a:rPr>
              <a:t>] </a:t>
            </a:r>
            <a:endParaRPr lang="en-GB" sz="800" dirty="0">
              <a:solidFill>
                <a:prstClr val="black">
                  <a:lumMod val="50000"/>
                  <a:lumOff val="50000"/>
                </a:prstClr>
              </a:solidFill>
              <a:latin typeface="Helvetica Light"/>
              <a:cs typeface="Helvetica Ligh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95536" y="6309320"/>
            <a:ext cx="82109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>
                <a:solidFill>
                  <a:srgbClr val="D80017"/>
                </a:solidFill>
                <a:latin typeface="Helvetica Light" charset="0"/>
                <a:ea typeface="Helvetica Light" charset="0"/>
                <a:cs typeface="Helvetica Light" charset="0"/>
              </a:rPr>
              <a:t>*There is a large “look elsewhere effect” (= statistical trials factor) in these searches, hard to quantify</a:t>
            </a:r>
          </a:p>
        </p:txBody>
      </p:sp>
    </p:spTree>
    <p:extLst>
      <p:ext uri="{BB962C8B-B14F-4D97-AF65-F5344CB8AC3E}">
        <p14:creationId xmlns:p14="http://schemas.microsoft.com/office/powerpoint/2010/main" val="544087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0" y="-9046"/>
            <a:ext cx="9144000" cy="148478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>
              <a:solidFill>
                <a:prstClr val="white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97</a:t>
            </a:fld>
            <a:endParaRPr lang="en-GB" dirty="0"/>
          </a:p>
        </p:txBody>
      </p:sp>
      <p:pic>
        <p:nvPicPr>
          <p:cNvPr id="3" name="Picture 2" descr="lhclumi7813_2013_v1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1720543" y="-344279"/>
            <a:ext cx="5342874" cy="756084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800867" y="5277018"/>
            <a:ext cx="5565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rgbClr val="AE2328"/>
                </a:solidFill>
                <a:latin typeface="Trebuchet MS"/>
                <a:cs typeface="Trebuchet MS"/>
              </a:rPr>
              <a:t>4 TeV</a:t>
            </a:r>
          </a:p>
        </p:txBody>
      </p:sp>
      <p:sp>
        <p:nvSpPr>
          <p:cNvPr id="5" name="Rectangle 4"/>
          <p:cNvSpPr/>
          <p:nvPr/>
        </p:nvSpPr>
        <p:spPr>
          <a:xfrm>
            <a:off x="3468999" y="2949472"/>
            <a:ext cx="18722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solidFill>
                  <a:schemeClr val="accent1">
                    <a:lumMod val="75000"/>
                  </a:schemeClr>
                </a:solidFill>
                <a:latin typeface="Trebuchet MS"/>
                <a:cs typeface="Trebuchet MS"/>
              </a:rPr>
              <a:t>Strong interaction dominated processes</a:t>
            </a:r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468998" y="4777407"/>
            <a:ext cx="20162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solidFill>
                  <a:schemeClr val="accent1">
                    <a:lumMod val="75000"/>
                  </a:schemeClr>
                </a:solidFill>
                <a:latin typeface="Trebuchet MS"/>
                <a:cs typeface="Trebuchet MS"/>
              </a:rPr>
              <a:t>Electroweak processes</a:t>
            </a:r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7" name="Curved Connector 6"/>
          <p:cNvCxnSpPr/>
          <p:nvPr/>
        </p:nvCxnSpPr>
        <p:spPr>
          <a:xfrm>
            <a:off x="5269198" y="3211082"/>
            <a:ext cx="360039" cy="369039"/>
          </a:xfrm>
          <a:prstGeom prst="curvedConnector2">
            <a:avLst/>
          </a:prstGeom>
          <a:ln w="19050" cmpd="sng">
            <a:headEnd type="none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Curved Connector 7"/>
          <p:cNvCxnSpPr/>
          <p:nvPr/>
        </p:nvCxnSpPr>
        <p:spPr>
          <a:xfrm flipV="1">
            <a:off x="5413214" y="4149080"/>
            <a:ext cx="216024" cy="782216"/>
          </a:xfrm>
          <a:prstGeom prst="curvedConnector2">
            <a:avLst/>
          </a:prstGeom>
          <a:ln w="19050" cmpd="sng">
            <a:headEnd type="none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0" y="6021288"/>
            <a:ext cx="913077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Larger cross section increase for gluon induced than for quark induced processes</a:t>
            </a:r>
            <a:endParaRPr lang="en-US" sz="1400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 algn="ctr">
              <a:spcBef>
                <a:spcPts val="600"/>
              </a:spcBef>
            </a:pPr>
            <a:r>
              <a:rPr lang="en-US" sz="1400" b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Early Run-2 puts emphasis on searches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2056221" y="1770927"/>
            <a:ext cx="4298279" cy="567159"/>
          </a:xfrm>
          <a:prstGeom prst="rect">
            <a:avLst/>
          </a:prstGeom>
          <a:solidFill>
            <a:srgbClr val="D0EAFF"/>
          </a:solidFill>
          <a:ln>
            <a:noFill/>
          </a:ln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6222" y="1734403"/>
            <a:ext cx="4289588" cy="571945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873185" y="2306348"/>
            <a:ext cx="52290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PDFs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3689498" y="2190307"/>
            <a:ext cx="234430" cy="178757"/>
          </a:xfrm>
          <a:prstGeom prst="straightConnector1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4284921" y="2179675"/>
            <a:ext cx="85060" cy="170122"/>
          </a:xfrm>
          <a:prstGeom prst="straightConnector1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15"/>
          <p:cNvSpPr/>
          <p:nvPr/>
        </p:nvSpPr>
        <p:spPr>
          <a:xfrm>
            <a:off x="0" y="260648"/>
            <a:ext cx="914400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>
              <a:solidFill>
                <a:prstClr val="white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" y="332656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2600"/>
              </a:spcBef>
            </a:pPr>
            <a:r>
              <a:rPr lang="en-US" sz="1800" dirty="0" smtClean="0">
                <a:latin typeface="Helvetica Light" charset="0"/>
                <a:ea typeface="Helvetica Light" charset="0"/>
                <a:cs typeface="Helvetica Light" charset="0"/>
              </a:rPr>
              <a:t>The LHC Run-2: 13 </a:t>
            </a:r>
            <a:r>
              <a:rPr lang="en-US" sz="1800" dirty="0">
                <a:latin typeface="Helvetica Light" charset="0"/>
                <a:ea typeface="Helvetica Light" charset="0"/>
                <a:cs typeface="Helvetica Light" charset="0"/>
              </a:rPr>
              <a:t>TeV / 8 TeV inclusive </a:t>
            </a:r>
            <a:r>
              <a:rPr lang="en-US" sz="1800" dirty="0" smtClean="0">
                <a:latin typeface="Helvetica Light" charset="0"/>
                <a:ea typeface="Helvetica Light" charset="0"/>
                <a:cs typeface="Helvetica Light" charset="0"/>
              </a:rPr>
              <a:t>“parton luminosity” ratio</a:t>
            </a:r>
            <a:endParaRPr lang="en-US" sz="1800" dirty="0"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6898298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6084168" y="2996952"/>
            <a:ext cx="2902588" cy="10310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latin typeface="Helvetica Light"/>
                <a:cs typeface="Helvetica Light"/>
              </a:rPr>
              <a:t>Measured inclusive inelastic cross section: </a:t>
            </a:r>
          </a:p>
          <a:p>
            <a:pPr>
              <a:spcBef>
                <a:spcPts val="600"/>
              </a:spcBef>
            </a:pPr>
            <a:r>
              <a:rPr lang="is-IS" sz="1400" dirty="0" smtClean="0">
                <a:latin typeface="Helvetica Light"/>
                <a:cs typeface="Helvetica Light"/>
              </a:rPr>
              <a:t>σ</a:t>
            </a:r>
            <a:r>
              <a:rPr lang="is-IS" sz="1400" baseline="-25000" dirty="0" smtClean="0">
                <a:latin typeface="Helvetica Light"/>
                <a:cs typeface="Helvetica Light"/>
              </a:rPr>
              <a:t>13 TeV</a:t>
            </a:r>
            <a:r>
              <a:rPr lang="is-IS" sz="1400" dirty="0" smtClean="0">
                <a:latin typeface="Helvetica Light"/>
                <a:cs typeface="Helvetica Light"/>
              </a:rPr>
              <a:t> </a:t>
            </a:r>
            <a:r>
              <a:rPr lang="is-IS" sz="1400" dirty="0">
                <a:latin typeface="Helvetica Light"/>
                <a:cs typeface="Helvetica Light"/>
              </a:rPr>
              <a:t>= </a:t>
            </a:r>
            <a:r>
              <a:rPr lang="is-IS" sz="1400" dirty="0" smtClean="0">
                <a:latin typeface="Helvetica Light"/>
                <a:cs typeface="Helvetica Light"/>
              </a:rPr>
              <a:t>79.3 ± 0.8 ± 1.3 (lumi) 	            </a:t>
            </a:r>
            <a:r>
              <a:rPr lang="is-IS" sz="1050" dirty="0" smtClean="0">
                <a:latin typeface="Helvetica Light"/>
                <a:cs typeface="Helvetica Light"/>
              </a:rPr>
              <a:t> </a:t>
            </a:r>
            <a:r>
              <a:rPr lang="is-IS" sz="1400" dirty="0" smtClean="0">
                <a:latin typeface="Helvetica Light"/>
                <a:cs typeface="Helvetica Light"/>
              </a:rPr>
              <a:t>± 2.5 (extr) mb</a:t>
            </a:r>
            <a:endParaRPr lang="is-IS" sz="1400" dirty="0">
              <a:latin typeface="Helvetica Light"/>
              <a:cs typeface="Helvetica Light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98</a:t>
            </a:fld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Inclusive inelastic cross-section measurement at 13 TeV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Fundamental initial measurement, based on forward scintillators</a:t>
            </a:r>
            <a:endParaRPr lang="en-GB" sz="1400" dirty="0" smtClean="0">
              <a:solidFill>
                <a:srgbClr val="000000"/>
              </a:solidFill>
              <a:latin typeface="Helvetica Light"/>
              <a:cs typeface="Helvetica Light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23529" y="1412776"/>
            <a:ext cx="8820471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2600"/>
              </a:spcBef>
            </a:pPr>
            <a:r>
              <a:rPr lang="en-GB" sz="1600" dirty="0" smtClean="0">
                <a:solidFill>
                  <a:srgbClr val="003BB8"/>
                </a:solidFill>
                <a:latin typeface="Helvetica"/>
                <a:cs typeface="Helvetica"/>
              </a:rPr>
              <a:t>Measurement in fiducial region </a:t>
            </a:r>
            <a:r>
              <a:rPr lang="en-GB" sz="1600" dirty="0" smtClean="0">
                <a:latin typeface="Symbol" charset="2"/>
                <a:ea typeface="Symbol" charset="2"/>
                <a:cs typeface="Symbol" charset="2"/>
              </a:rPr>
              <a:t>x</a:t>
            </a:r>
            <a:r>
              <a:rPr lang="en-GB" sz="1600" dirty="0">
                <a:latin typeface="Helvetica"/>
                <a:cs typeface="Helvetica"/>
              </a:rPr>
              <a:t> </a:t>
            </a:r>
            <a:r>
              <a:rPr lang="en-GB" sz="1600" dirty="0" smtClean="0">
                <a:latin typeface="Helvetica"/>
                <a:cs typeface="Helvetica"/>
              </a:rPr>
              <a:t>= </a:t>
            </a:r>
            <a:r>
              <a:rPr lang="en-GB" sz="1600" i="1" dirty="0" smtClean="0">
                <a:latin typeface="Helvetica"/>
                <a:cs typeface="Helvetica"/>
              </a:rPr>
              <a:t>M</a:t>
            </a:r>
            <a:r>
              <a:rPr lang="en-GB" sz="1600" i="1" baseline="-25000" dirty="0" smtClean="0">
                <a:latin typeface="Helvetica"/>
                <a:cs typeface="Helvetica"/>
              </a:rPr>
              <a:t>X</a:t>
            </a:r>
            <a:r>
              <a:rPr lang="en-GB" sz="1600" baseline="30000" dirty="0" smtClean="0">
                <a:latin typeface="Helvetica"/>
                <a:cs typeface="Helvetica"/>
              </a:rPr>
              <a:t>2</a:t>
            </a:r>
            <a:r>
              <a:rPr lang="en-GB" sz="1600" dirty="0" smtClean="0">
                <a:latin typeface="Helvetica"/>
                <a:cs typeface="Helvetica"/>
              </a:rPr>
              <a:t> / s &gt; 10</a:t>
            </a:r>
            <a:r>
              <a:rPr lang="en-GB" sz="1600" baseline="30000" dirty="0" smtClean="0">
                <a:latin typeface="Helvetica"/>
                <a:cs typeface="Helvetica"/>
              </a:rPr>
              <a:t>–6</a:t>
            </a:r>
            <a:r>
              <a:rPr lang="en-GB" sz="1600" dirty="0" smtClean="0">
                <a:latin typeface="Helvetica"/>
                <a:cs typeface="Helvetica"/>
              </a:rPr>
              <a:t> </a:t>
            </a:r>
            <a:r>
              <a:rPr lang="en-GB" sz="1100" dirty="0" smtClean="0">
                <a:latin typeface="Helvetica"/>
                <a:cs typeface="Helvetica"/>
              </a:rPr>
              <a:t>(</a:t>
            </a:r>
            <a:r>
              <a:rPr lang="en-GB" sz="1100" i="1" dirty="0" smtClean="0">
                <a:latin typeface="Helvetica"/>
                <a:cs typeface="Helvetica"/>
              </a:rPr>
              <a:t>M</a:t>
            </a:r>
            <a:r>
              <a:rPr lang="en-GB" sz="1100" i="1" baseline="-25000" dirty="0" smtClean="0">
                <a:latin typeface="Helvetica"/>
                <a:cs typeface="Helvetica"/>
              </a:rPr>
              <a:t>X</a:t>
            </a:r>
            <a:r>
              <a:rPr lang="en-GB" sz="1100" dirty="0" smtClean="0">
                <a:latin typeface="Helvetica"/>
                <a:cs typeface="Helvetica"/>
              </a:rPr>
              <a:t> largest mass of two proton-dissociation systems)</a:t>
            </a:r>
            <a:endParaRPr lang="en-GB" sz="1050" dirty="0" smtClean="0">
              <a:latin typeface="Helvetica"/>
              <a:cs typeface="Helvetica"/>
            </a:endParaRPr>
          </a:p>
          <a:p>
            <a:pPr marL="285750" indent="-285750">
              <a:spcBef>
                <a:spcPts val="12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Use Minimum Bias Trigger Scintillators (MBTS) with acceptance 2.07 &lt; |</a:t>
            </a:r>
            <a:r>
              <a:rPr lang="en-GB" sz="1400" i="1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η</a:t>
            </a:r>
            <a:r>
              <a:rPr lang="en-GB" sz="800" i="1" dirty="0" smtClean="0">
                <a:solidFill>
                  <a:prstClr val="black"/>
                </a:solidFill>
                <a:latin typeface="Helvetica Light"/>
                <a:cs typeface="Helvetica Light"/>
              </a:rPr>
              <a:t>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| &lt; 3.86, 4.2M selected events </a:t>
            </a:r>
            <a:endParaRPr lang="en-GB" sz="1400" i="1" baseline="-25000" dirty="0" smtClean="0">
              <a:solidFill>
                <a:prstClr val="black"/>
              </a:solidFill>
              <a:latin typeface="Helvetica Light"/>
              <a:cs typeface="Helvetica Light"/>
            </a:endParaRPr>
          </a:p>
          <a:p>
            <a:pPr marL="285750" lvl="0" indent="-285750">
              <a:spcBef>
                <a:spcPts val="600"/>
              </a:spcBef>
              <a:buFont typeface="Arial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Systematic uncertainty fully dominated by luminosity</a:t>
            </a:r>
            <a:endParaRPr lang="en-GB" sz="14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537" y="2571718"/>
            <a:ext cx="5708508" cy="409764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4823590" y="2571718"/>
            <a:ext cx="110639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ATLAS: 1606.02625</a:t>
            </a:r>
            <a:endParaRPr lang="en-U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084168" y="4341584"/>
            <a:ext cx="29025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Best measurement of total cross section via elastic scattering and optical theorem:</a:t>
            </a:r>
          </a:p>
          <a:p>
            <a:pPr>
              <a:spcBef>
                <a:spcPts val="600"/>
              </a:spcBef>
            </a:pPr>
            <a:r>
              <a:rPr lang="is-IS" sz="14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σ</a:t>
            </a:r>
            <a:r>
              <a:rPr lang="is-IS" sz="1400" baseline="-25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tot</a:t>
            </a:r>
            <a:r>
              <a:rPr lang="is-IS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 ∝Im </a:t>
            </a:r>
            <a:r>
              <a:rPr lang="is-IS" sz="14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f</a:t>
            </a:r>
            <a:r>
              <a:rPr lang="is-IS" sz="1400" baseline="-25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elastic</a:t>
            </a:r>
            <a:r>
              <a:rPr lang="is-IS" sz="14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(t </a:t>
            </a:r>
            <a:r>
              <a:rPr lang="is-IS" sz="14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is-IS" sz="14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 </a:t>
            </a:r>
            <a:r>
              <a:rPr lang="is-IS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0) </a:t>
            </a:r>
            <a:endParaRPr lang="is-IS" sz="1400" dirty="0" smtClean="0">
              <a:solidFill>
                <a:schemeClr val="tx1">
                  <a:lumMod val="50000"/>
                  <a:lumOff val="50000"/>
                </a:schemeClr>
              </a:solidFill>
              <a:latin typeface="Helvetica Light"/>
              <a:cs typeface="Helvetica Light"/>
            </a:endParaRPr>
          </a:p>
          <a:p>
            <a:pPr>
              <a:spcBef>
                <a:spcPts val="600"/>
              </a:spcBef>
            </a:pPr>
            <a:r>
              <a:rPr lang="is-IS" sz="14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using dedicated forward devices (up to 1.4% precision in Run-1, dominated by luminosity error)</a:t>
            </a:r>
            <a:endParaRPr lang="is-IS" sz="1400" dirty="0">
              <a:solidFill>
                <a:schemeClr val="tx1">
                  <a:lumMod val="50000"/>
                  <a:lumOff val="50000"/>
                </a:schemeClr>
              </a:solidFill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545710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Single top quark production</a:t>
            </a:r>
          </a:p>
          <a:p>
            <a:pPr>
              <a:spcBef>
                <a:spcPts val="600"/>
              </a:spcBef>
            </a:pPr>
            <a:r>
              <a:rPr lang="en-GB" sz="1600" dirty="0">
                <a:solidFill>
                  <a:prstClr val="black"/>
                </a:solidFill>
                <a:latin typeface="Helvetica Light"/>
                <a:cs typeface="Helvetica Light"/>
              </a:rPr>
              <a:t>Increase of cross section by factor of </a:t>
            </a: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2.5 (t-channel) </a:t>
            </a:r>
            <a:r>
              <a:rPr lang="en-GB" sz="1600" dirty="0">
                <a:solidFill>
                  <a:prstClr val="black"/>
                </a:solidFill>
                <a:latin typeface="Helvetica Light"/>
                <a:cs typeface="Helvetica Light"/>
              </a:rPr>
              <a:t>over 8 </a:t>
            </a: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TeV,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roughly 1/3</a:t>
            </a:r>
            <a:r>
              <a:rPr lang="en-GB" sz="1400" baseline="30000" dirty="0" smtClean="0">
                <a:solidFill>
                  <a:prstClr val="black"/>
                </a:solidFill>
                <a:latin typeface="Helvetica Light"/>
                <a:cs typeface="Helvetica Light"/>
              </a:rPr>
              <a:t>rd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of </a:t>
            </a:r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tt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cross section</a:t>
            </a:r>
            <a:endParaRPr lang="en-GB" sz="14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3529" y="1412776"/>
            <a:ext cx="548542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solidFill>
                  <a:srgbClr val="003BB8"/>
                </a:solidFill>
                <a:latin typeface="Arial"/>
                <a:cs typeface="Arial"/>
              </a:rPr>
              <a:t>ATLAS &amp; CMS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have so far released preliminary t-channel measurements at 13 TeV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9323" y="4500468"/>
            <a:ext cx="1939141" cy="142341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65940" y="3068960"/>
            <a:ext cx="1722193" cy="127074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78286" y="1465391"/>
            <a:ext cx="1473280" cy="129013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212689" y="1814666"/>
            <a:ext cx="10236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“t-channel”</a:t>
            </a:r>
          </a:p>
          <a:p>
            <a:r>
              <a:rPr lang="en-US" sz="12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(“4 </a:t>
            </a:r>
            <a:r>
              <a:rPr lang="en-US" sz="12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flavour</a:t>
            </a:r>
            <a:r>
              <a:rPr lang="en-US" sz="12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scheme”)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217868" y="3512041"/>
            <a:ext cx="10775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“</a:t>
            </a:r>
            <a:r>
              <a:rPr lang="en-US" sz="12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Wt</a:t>
            </a:r>
            <a:r>
              <a:rPr lang="en-US" sz="12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-channel”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755333" y="5877272"/>
            <a:ext cx="1653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“s-channel”</a:t>
            </a:r>
          </a:p>
          <a:p>
            <a:pPr algn="ctr"/>
            <a:r>
              <a:rPr lang="en-US" sz="12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(not easier at 13 TeV)</a:t>
            </a:r>
          </a:p>
        </p:txBody>
      </p:sp>
      <p:sp>
        <p:nvSpPr>
          <p:cNvPr id="9" name="Rectangle 8"/>
          <p:cNvSpPr/>
          <p:nvPr/>
        </p:nvSpPr>
        <p:spPr>
          <a:xfrm>
            <a:off x="6443549" y="6300978"/>
            <a:ext cx="2276585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Tevatron: 6.3</a:t>
            </a:r>
            <a:r>
              <a:rPr lang="en-GB" sz="105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Symbol" charset="2"/>
                <a:ea typeface="Symbol" charset="2"/>
                <a:cs typeface="Symbol" charset="2"/>
              </a:rPr>
              <a:t>s,</a:t>
            </a:r>
            <a:r>
              <a:rPr lang="en-GB" sz="105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 ATLAS Run-1: 3.2</a:t>
            </a:r>
            <a:r>
              <a:rPr lang="en-GB" sz="105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Symbol" charset="2"/>
                <a:ea typeface="Symbol" charset="2"/>
                <a:cs typeface="Symbol" charset="2"/>
              </a:rPr>
              <a:t>s</a:t>
            </a:r>
            <a:endParaRPr lang="en-US" sz="1050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99</a:t>
            </a:fld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9530" y="2206893"/>
            <a:ext cx="5509355" cy="4265621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2811909" y="2027311"/>
            <a:ext cx="302308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13 TeV</a:t>
            </a:r>
            <a:r>
              <a:rPr lang="en-U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: ATLAS-CONF-2015-079</a:t>
            </a:r>
            <a:r>
              <a:rPr lang="is-I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, </a:t>
            </a:r>
            <a:r>
              <a:rPr lang="pt-BR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/>
                <a:cs typeface="Helvetica Light"/>
              </a:rPr>
              <a:t>CMS-PAS-TOP-16-003</a:t>
            </a:r>
            <a:endParaRPr lang="pt-BR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/>
              <a:cs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421237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One word on lepton flavour violation in Higgs decays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Both experiments have finalised their Run-1 LFV analyses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23529" y="1412776"/>
            <a:ext cx="799288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While H </a:t>
            </a:r>
            <a:r>
              <a:rPr lang="en-GB" sz="1400" dirty="0" smtClean="0">
                <a:solidFill>
                  <a:prstClr val="black"/>
                </a:solidFill>
                <a:latin typeface="Symbol" charset="2"/>
                <a:ea typeface="Symbol" charset="2"/>
                <a:cs typeface="Symbol" charset="2"/>
              </a:rPr>
              <a:t>®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µe is severely constrained from flavour physics, H </a:t>
            </a:r>
            <a:r>
              <a:rPr lang="en-GB" sz="1400" dirty="0">
                <a:solidFill>
                  <a:prstClr val="black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τ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µ, </a:t>
            </a:r>
            <a:r>
              <a:rPr lang="en-GB" sz="14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τe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are not (~10% limits)</a:t>
            </a:r>
          </a:p>
          <a:p>
            <a:pPr>
              <a:spcBef>
                <a:spcPts val="1200"/>
              </a:spcBef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CMS released early </a:t>
            </a:r>
            <a:r>
              <a:rPr lang="en-GB" sz="1400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2015 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a H </a:t>
            </a:r>
            <a:r>
              <a:rPr lang="en-GB" sz="1400" dirty="0">
                <a:solidFill>
                  <a:prstClr val="black"/>
                </a:solidFill>
                <a:latin typeface="Symbol" charset="2"/>
                <a:ea typeface="Symbol" charset="2"/>
                <a:cs typeface="Symbol" charset="2"/>
              </a:rPr>
              <a:t>® </a:t>
            </a:r>
            <a:r>
              <a:rPr lang="en-GB" sz="14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τ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µ search finding a slight (2.4σ) excess</a:t>
            </a:r>
          </a:p>
          <a:p>
            <a:pPr>
              <a:spcBef>
                <a:spcPts val="1200"/>
              </a:spcBef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Not confirmed by ATLAS in the full Run-1 analysis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1560" y="2636912"/>
            <a:ext cx="3908284" cy="3763533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4839576" y="3140968"/>
            <a:ext cx="34048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H </a:t>
            </a:r>
            <a:r>
              <a:rPr lang="en-GB" sz="1400" b="1" dirty="0">
                <a:solidFill>
                  <a:prstClr val="black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400" b="1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b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τ</a:t>
            </a:r>
            <a:r>
              <a:rPr lang="en-GB" sz="1400" b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µ</a:t>
            </a:r>
            <a:r>
              <a:rPr lang="en-GB" sz="1400" b="1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:</a:t>
            </a:r>
            <a:endParaRPr lang="en-US" sz="1400" b="1" dirty="0" smtClean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endParaRPr lang="en-US" sz="600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r>
              <a:rPr lang="en-US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ATLAS: </a:t>
            </a:r>
          </a:p>
          <a:p>
            <a:r>
              <a:rPr lang="nb-NO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  BR </a:t>
            </a:r>
            <a:r>
              <a:rPr lang="nb-NO" sz="14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= </a:t>
            </a:r>
            <a:r>
              <a:rPr lang="nb-NO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0.53 ± 0.51% &lt; 1.43%</a:t>
            </a:r>
            <a:r>
              <a:rPr lang="nb-NO" sz="11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(95% CL)</a:t>
            </a:r>
            <a:r>
              <a:rPr lang="nb-NO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	</a:t>
            </a:r>
          </a:p>
          <a:p>
            <a:endParaRPr lang="en-US" sz="700" dirty="0" smtClean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r>
              <a:rPr lang="en-US" sz="140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CMS:</a:t>
            </a:r>
          </a:p>
          <a:p>
            <a:r>
              <a:rPr lang="nb-NO" sz="140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   </a:t>
            </a:r>
            <a:r>
              <a:rPr lang="nb-NO" sz="1400" dirty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BR = </a:t>
            </a:r>
            <a:r>
              <a:rPr lang="nb-NO" sz="140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0.84         % </a:t>
            </a:r>
            <a:r>
              <a:rPr lang="nb-NO" sz="1400" dirty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&lt; </a:t>
            </a:r>
            <a:r>
              <a:rPr lang="nb-NO" sz="140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1.51%</a:t>
            </a:r>
            <a:r>
              <a:rPr lang="nb-NO" sz="110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nb-NO" sz="1100" dirty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(95% CL)</a:t>
            </a:r>
            <a:r>
              <a:rPr lang="nb-NO" sz="1400" dirty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endParaRPr lang="nb-NO" sz="1400" dirty="0" smtClean="0">
              <a:solidFill>
                <a:srgbClr val="D70128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endParaRPr lang="en-GB" sz="1400" b="1" dirty="0" smtClean="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r>
              <a:rPr lang="en-GB" sz="1400" b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H </a:t>
            </a:r>
            <a:r>
              <a:rPr lang="en-GB" sz="1400" b="1" dirty="0">
                <a:solidFill>
                  <a:prstClr val="black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400" b="1" dirty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GB" sz="1400" b="1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τe</a:t>
            </a:r>
            <a:r>
              <a:rPr lang="en-GB" sz="1400" b="1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:</a:t>
            </a:r>
            <a:endParaRPr lang="en-US" sz="1400" b="1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endParaRPr lang="en-US" sz="700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r>
              <a:rPr lang="en-US" sz="14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ATLAS: </a:t>
            </a:r>
          </a:p>
          <a:p>
            <a:r>
              <a:rPr lang="nb-NO" sz="14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 </a:t>
            </a:r>
            <a:r>
              <a:rPr lang="nb-NO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BR </a:t>
            </a:r>
            <a:r>
              <a:rPr lang="nb-NO" sz="14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= </a:t>
            </a:r>
            <a:r>
              <a:rPr lang="nb-NO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–0.3 </a:t>
            </a:r>
            <a:r>
              <a:rPr lang="nb-NO" sz="14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± </a:t>
            </a:r>
            <a:r>
              <a:rPr lang="nb-NO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0.6% </a:t>
            </a:r>
            <a:r>
              <a:rPr lang="nb-NO" sz="14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&lt; </a:t>
            </a:r>
            <a:r>
              <a:rPr lang="nb-NO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1.04%</a:t>
            </a:r>
            <a:r>
              <a:rPr lang="nb-NO" sz="11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nb-NO" sz="11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(95% CL)</a:t>
            </a:r>
            <a:r>
              <a:rPr lang="nb-NO" sz="14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 	</a:t>
            </a:r>
          </a:p>
          <a:p>
            <a:r>
              <a:rPr lang="nb-NO" sz="14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	</a:t>
            </a:r>
            <a:endParaRPr lang="nb-NO" sz="1400" dirty="0" smtClean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5807710" y="4138666"/>
            <a:ext cx="55175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+0.39</a:t>
            </a:r>
          </a:p>
          <a:p>
            <a:r>
              <a:rPr lang="en-US" sz="105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–</a:t>
            </a:r>
            <a:r>
              <a:rPr lang="en-US" sz="50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 </a:t>
            </a:r>
            <a:r>
              <a:rPr lang="en-US" sz="1050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0.37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100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1441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One word on lepton flavour violation in Higgs decays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Both experiments have finalised their Run-1 LFV analyses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23529" y="1412776"/>
            <a:ext cx="7992887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New preliminary result with 13 TeV from CMS </a:t>
            </a:r>
            <a:r>
              <a:rPr lang="en-GB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[ CMS-PAS-HIG-16-005 ]</a:t>
            </a:r>
          </a:p>
          <a:p>
            <a:pPr lvl="0">
              <a:spcBef>
                <a:spcPts val="1200"/>
              </a:spcBef>
            </a:pP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Six categories considered: (µ</a:t>
            </a:r>
            <a:r>
              <a:rPr lang="en-GB" sz="14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τ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h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, µ</a:t>
            </a:r>
            <a:r>
              <a:rPr lang="en-GB" sz="14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τ</a:t>
            </a:r>
            <a:r>
              <a:rPr lang="en-GB" sz="1400" baseline="-25000" dirty="0" err="1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e</a:t>
            </a:r>
            <a:r>
              <a:rPr lang="en-GB" sz="1400" dirty="0" smtClean="0">
                <a:solidFill>
                  <a:prstClr val="black"/>
                </a:solidFill>
                <a:latin typeface="Helvetica Light" charset="0"/>
                <a:ea typeface="Helvetica Light" charset="0"/>
                <a:cs typeface="Helvetica Light" charset="0"/>
              </a:rPr>
              <a:t>) × (0,1,2 jets)</a:t>
            </a:r>
          </a:p>
          <a:p>
            <a:pPr lvl="0">
              <a:spcBef>
                <a:spcPts val="1200"/>
              </a:spcBef>
            </a:pPr>
            <a:r>
              <a:rPr lang="en-GB" sz="14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No significant excess, combined limit: BR = –0.8 ± 0.8 %  (&lt;1.2% at 95%CL)</a:t>
            </a:r>
          </a:p>
          <a:p>
            <a:pPr lvl="0">
              <a:spcBef>
                <a:spcPts val="1200"/>
              </a:spcBef>
            </a:pPr>
            <a:r>
              <a:rPr lang="en-GB" sz="1200" dirty="0" smtClean="0">
                <a:latin typeface="Helvetica Light" charset="0"/>
                <a:ea typeface="Helvetica Light" charset="0"/>
                <a:cs typeface="Helvetica Light" charset="0"/>
              </a:rPr>
              <a:t>Limit on non-diagonal Yukawa couplings: </a:t>
            </a:r>
          </a:p>
          <a:p>
            <a:pPr>
              <a:spcBef>
                <a:spcPts val="3000"/>
              </a:spcBef>
            </a:pPr>
            <a:endParaRPr lang="en-GB" sz="1400" dirty="0" smtClean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101</a:t>
            </a:fld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99992" y="3068960"/>
            <a:ext cx="3709683" cy="359845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" r="3021"/>
          <a:stretch/>
        </p:blipFill>
        <p:spPr>
          <a:xfrm>
            <a:off x="683568" y="3070903"/>
            <a:ext cx="3597611" cy="359845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8174" y="2433942"/>
            <a:ext cx="2001779" cy="400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060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39975" y="163945"/>
            <a:ext cx="6780297" cy="26380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Highest mass </a:t>
            </a:r>
            <a:r>
              <a:rPr lang="en-GB" sz="1400" dirty="0" err="1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dimuon</a:t>
            </a:r>
            <a:r>
              <a:rPr lang="en-GB" sz="14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 event seen by ATLAS: m</a:t>
            </a:r>
            <a:r>
              <a:rPr lang="en-GB" sz="1400" baseline="-250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µµ</a:t>
            </a:r>
            <a:r>
              <a:rPr lang="en-GB" sz="140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 = 1.4 TeV</a:t>
            </a:r>
            <a:endParaRPr lang="en-GB" sz="1400" dirty="0">
              <a:solidFill>
                <a:prstClr val="white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5959" y="6430246"/>
            <a:ext cx="5976664" cy="18025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23528" y="5445224"/>
            <a:ext cx="2664296" cy="73752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3262"/>
            <a:ext cx="9144000" cy="5591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443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5155852" y="586518"/>
            <a:ext cx="3988148" cy="147433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76200" dir="16200000" rotWithShape="0">
              <a:prstClr val="black">
                <a:alpha val="7000"/>
              </a:prstClr>
            </a:outerShdw>
          </a:effectLst>
        </p:spPr>
        <p:txBody>
          <a:bodyPr wrap="square" rtlCol="0" anchor="ctr">
            <a:spAutoFit/>
          </a:bodyPr>
          <a:lstStyle/>
          <a:p>
            <a:pPr algn="r"/>
            <a:endParaRPr lang="en-US" sz="160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Third generation quark partners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Top-quark largest contributor to Higgs corrections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3529" y="1340768"/>
            <a:ext cx="4832323" cy="1985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SUSY stop and sbottom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may be the lightest sfermions. They have low cross-sections, so run-2 luminosity just enough to increase sensitivity</a:t>
            </a:r>
          </a:p>
          <a:p>
            <a:pPr>
              <a:spcBef>
                <a:spcPts val="1200"/>
              </a:spcBef>
            </a:pPr>
            <a:r>
              <a:rPr lang="en-GB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Vector-like quarks* (VLQ)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singly or pair produced decay </a:t>
            </a:r>
            <a:r>
              <a:rPr lang="en-GB" sz="1400" dirty="0">
                <a:solidFill>
                  <a:prstClr val="black"/>
                </a:solidFill>
                <a:latin typeface="Helvetica Light"/>
                <a:cs typeface="Helvetica Light"/>
              </a:rPr>
              <a:t>to </a:t>
            </a:r>
            <a:r>
              <a:rPr lang="en-GB" sz="1400" dirty="0" err="1">
                <a:solidFill>
                  <a:prstClr val="black"/>
                </a:solidFill>
                <a:latin typeface="Helvetica Light"/>
                <a:cs typeface="Helvetica Light"/>
              </a:rPr>
              <a:t>bW</a:t>
            </a:r>
            <a:r>
              <a:rPr lang="en-GB" sz="1400" dirty="0">
                <a:solidFill>
                  <a:prstClr val="black"/>
                </a:solidFill>
                <a:latin typeface="Helvetica Light"/>
                <a:cs typeface="Helvetica Light"/>
              </a:rPr>
              <a:t>, </a:t>
            </a:r>
            <a:r>
              <a:rPr lang="en-GB" sz="1400" dirty="0" err="1">
                <a:solidFill>
                  <a:prstClr val="black"/>
                </a:solidFill>
                <a:latin typeface="Helvetica Light"/>
                <a:cs typeface="Helvetica Light"/>
              </a:rPr>
              <a:t>tZ</a:t>
            </a:r>
            <a:r>
              <a:rPr lang="en-GB" sz="1400" dirty="0">
                <a:solidFill>
                  <a:prstClr val="black"/>
                </a:solidFill>
                <a:latin typeface="Helvetica Light"/>
                <a:cs typeface="Helvetica Light"/>
              </a:rPr>
              <a:t> or </a:t>
            </a:r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tH.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Also exotic X</a:t>
            </a:r>
            <a:r>
              <a:rPr lang="en-GB" sz="1400" baseline="-25000" dirty="0" smtClean="0">
                <a:solidFill>
                  <a:prstClr val="black"/>
                </a:solidFill>
                <a:latin typeface="Helvetica Light"/>
                <a:cs typeface="Helvetica Light"/>
              </a:rPr>
              <a:t>5/3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</a:t>
            </a:r>
            <a:r>
              <a:rPr lang="en-GB" sz="1400" dirty="0" smtClean="0">
                <a:solidFill>
                  <a:prstClr val="black"/>
                </a:solidFill>
                <a:latin typeface="Symbol" charset="2"/>
                <a:ea typeface="Symbol" charset="2"/>
                <a:cs typeface="Symbol" charset="2"/>
              </a:rPr>
              <a:t>®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</a:t>
            </a:r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tW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possible</a:t>
            </a:r>
            <a:endParaRPr lang="en-GB" sz="1400" dirty="0">
              <a:solidFill>
                <a:prstClr val="black"/>
              </a:solidFill>
              <a:latin typeface="Helvetica Light"/>
              <a:cs typeface="Helvetica Light"/>
            </a:endParaRPr>
          </a:p>
          <a:p>
            <a:pPr>
              <a:spcBef>
                <a:spcPts val="3000"/>
              </a:spcBef>
            </a:pPr>
            <a:endParaRPr lang="en-GB" sz="14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263356" y="2188986"/>
            <a:ext cx="370113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3000"/>
              </a:spcBef>
            </a:pPr>
            <a:r>
              <a:rPr lang="en-GB" sz="11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Signatures are b-jets, jets, possibly leptons and MET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66880" y="679932"/>
            <a:ext cx="1625600" cy="133350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797" y="681121"/>
            <a:ext cx="1612900" cy="1320800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35496" y="6423139"/>
            <a:ext cx="489654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*Hypothetical fermions that transform as triplets under colour and who have left- and right-handed components with same colour and EW quantum numbers </a:t>
            </a:r>
            <a:endParaRPr lang="en-GB" sz="1000" dirty="0">
              <a:solidFill>
                <a:prstClr val="black">
                  <a:lumMod val="50000"/>
                  <a:lumOff val="50000"/>
                </a:prst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1215" y="3061290"/>
            <a:ext cx="3397085" cy="3259285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923928" y="2996952"/>
            <a:ext cx="3625682" cy="3394514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7596335" y="3384282"/>
            <a:ext cx="1440161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US" sz="1400" i="1" dirty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Total of 10  </a:t>
            </a:r>
            <a:r>
              <a:rPr lang="en-US" sz="1400" i="1" dirty="0" smtClean="0">
                <a:solidFill>
                  <a:srgbClr val="D70128"/>
                </a:solidFill>
                <a:latin typeface="Helvetica Light" charset="0"/>
                <a:ea typeface="Helvetica Light" charset="0"/>
                <a:cs typeface="Helvetica Light" charset="0"/>
              </a:rPr>
              <a:t> Run-2 analyses</a:t>
            </a:r>
            <a:endParaRPr lang="en-US" sz="1400" i="1" dirty="0" smtClean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>
              <a:spcBef>
                <a:spcPts val="1200"/>
              </a:spcBef>
            </a:pPr>
            <a:r>
              <a:rPr lang="en-US" sz="1400" i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No anomaly seen</a:t>
            </a:r>
            <a:endParaRPr lang="en-US" sz="1400" i="1" dirty="0">
              <a:solidFill>
                <a:srgbClr val="003BB8"/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pPr>
              <a:spcBef>
                <a:spcPts val="1200"/>
              </a:spcBef>
            </a:pPr>
            <a:r>
              <a:rPr lang="en-US" sz="1400" i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Sensitivity  improved                    over Run-1</a:t>
            </a:r>
          </a:p>
          <a:p>
            <a:pPr>
              <a:spcBef>
                <a:spcPts val="1200"/>
              </a:spcBef>
            </a:pPr>
            <a:r>
              <a:rPr lang="en-US" sz="1400" i="1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Similar for   VLQ searches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103</a:t>
            </a:fld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722018" y="6114123"/>
            <a:ext cx="129073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ATLAS-CONF-2015-066</a:t>
            </a:r>
            <a:endParaRPr lang="is-I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278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31091"/>
          <a:stretch/>
        </p:blipFill>
        <p:spPr>
          <a:xfrm>
            <a:off x="5354670" y="1302992"/>
            <a:ext cx="2601706" cy="174855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0000"/>
                </a:solidFill>
                <a:latin typeface="Helvetica Light"/>
                <a:cs typeface="Helvetica Light"/>
              </a:rPr>
              <a:t>Searches in unconventional final states</a:t>
            </a:r>
          </a:p>
          <a:p>
            <a:pPr>
              <a:spcBef>
                <a:spcPts val="600"/>
              </a:spcBef>
            </a:pPr>
            <a:r>
              <a:rPr lang="en-GB" sz="1600" dirty="0">
                <a:solidFill>
                  <a:prstClr val="black"/>
                </a:solidFill>
                <a:latin typeface="Helvetica Light"/>
                <a:cs typeface="Helvetica Light"/>
              </a:rPr>
              <a:t>ATLAS &amp; CMS also started to look for long-lived massive particle at 13 </a:t>
            </a: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TeV 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3529" y="1340768"/>
            <a:ext cx="496855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Long-lived </a:t>
            </a:r>
            <a:r>
              <a:rPr lang="en-GB" sz="1600" dirty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particles </a:t>
            </a:r>
            <a:r>
              <a:rPr lang="en-GB" sz="1600" dirty="0" smtClean="0">
                <a:solidFill>
                  <a:srgbClr val="003BB8"/>
                </a:solidFill>
                <a:latin typeface="Helvetica Light" charset="0"/>
                <a:ea typeface="Helvetica Light" charset="0"/>
                <a:cs typeface="Helvetica Light" charset="0"/>
              </a:rPr>
              <a:t>in many new physics models</a:t>
            </a:r>
          </a:p>
          <a:p>
            <a:pPr>
              <a:spcBef>
                <a:spcPts val="0"/>
              </a:spcBef>
            </a:pPr>
            <a:r>
              <a:rPr lang="en-GB" sz="1100" dirty="0" smtClean="0">
                <a:solidFill>
                  <a:prstClr val="black"/>
                </a:solidFill>
                <a:latin typeface="Helvetica Light"/>
                <a:cs typeface="Helvetica Light"/>
              </a:rPr>
              <a:t>(due to: </a:t>
            </a:r>
            <a:r>
              <a:rPr lang="en-GB" sz="11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large </a:t>
            </a:r>
            <a:r>
              <a:rPr lang="en-GB" sz="1100" dirty="0" err="1">
                <a:solidFill>
                  <a:srgbClr val="003BB8"/>
                </a:solidFill>
                <a:latin typeface="Helvetica Light"/>
                <a:cs typeface="Helvetica Light"/>
              </a:rPr>
              <a:t>virtuality</a:t>
            </a:r>
            <a:r>
              <a:rPr lang="en-GB" sz="1100" dirty="0">
                <a:solidFill>
                  <a:srgbClr val="003BB8"/>
                </a:solidFill>
                <a:latin typeface="Helvetica Light"/>
                <a:cs typeface="Helvetica Light"/>
              </a:rPr>
              <a:t>, low coupling, mass </a:t>
            </a:r>
            <a:r>
              <a:rPr lang="en-GB" sz="11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degeneracy</a:t>
            </a:r>
            <a:r>
              <a:rPr lang="en-GB" sz="1100" dirty="0" smtClean="0">
                <a:solidFill>
                  <a:prstClr val="black"/>
                </a:solidFill>
                <a:latin typeface="Helvetica Light"/>
                <a:cs typeface="Helvetica Light"/>
              </a:rPr>
              <a:t>). </a:t>
            </a:r>
          </a:p>
          <a:p>
            <a:pPr>
              <a:spcBef>
                <a:spcPts val="0"/>
              </a:spcBef>
            </a:pPr>
            <a:endParaRPr lang="en-GB" sz="1100" dirty="0">
              <a:solidFill>
                <a:prstClr val="black"/>
              </a:solidFill>
              <a:latin typeface="Helvetica Light"/>
              <a:cs typeface="Helvetica Light"/>
            </a:endParaRPr>
          </a:p>
          <a:p>
            <a:pPr>
              <a:spcBef>
                <a:spcPts val="0"/>
              </a:spcBef>
            </a:pP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Multitude </a:t>
            </a:r>
            <a:r>
              <a:rPr lang="en-GB" sz="1400" dirty="0">
                <a:solidFill>
                  <a:prstClr val="black"/>
                </a:solidFill>
                <a:latin typeface="Helvetica Light"/>
                <a:cs typeface="Helvetica Light"/>
              </a:rPr>
              <a:t>of signatures, some requiring dedicated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triggers, most requiring dedicated analysis strategies.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884368" y="1355864"/>
            <a:ext cx="122413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Particle mass from velocity via time-of-light measured in Tile calorimeter</a:t>
            </a:r>
          </a:p>
          <a:p>
            <a:endParaRPr lang="en-US" sz="1000" dirty="0">
              <a:solidFill>
                <a:prstClr val="black">
                  <a:lumMod val="50000"/>
                  <a:lumOff val="50000"/>
                </a:prstClr>
              </a:solidFill>
              <a:latin typeface="Helvetica Light" charset="0"/>
              <a:ea typeface="Helvetica Light" charset="0"/>
              <a:cs typeface="Helvetica Light" charset="0"/>
            </a:endParaRPr>
          </a:p>
          <a:p>
            <a:r>
              <a:rPr lang="en-US" sz="10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Similar analysis from CMS uses tracker </a:t>
            </a:r>
            <a:r>
              <a:rPr lang="en-US" sz="10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dE</a:t>
            </a:r>
            <a:r>
              <a:rPr lang="en-US" sz="1000" dirty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/dx and TOF from muon </a:t>
            </a:r>
            <a:r>
              <a:rPr lang="en-US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system</a:t>
            </a:r>
            <a:endParaRPr lang="en-US" sz="1000" dirty="0">
              <a:solidFill>
                <a:prstClr val="black">
                  <a:lumMod val="50000"/>
                  <a:lumOff val="50000"/>
                </a:prst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23528" y="2636912"/>
            <a:ext cx="49685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1400" dirty="0">
                <a:solidFill>
                  <a:prstClr val="black"/>
                </a:solidFill>
                <a:latin typeface="Helvetica Light"/>
                <a:cs typeface="Helvetica Light"/>
              </a:rPr>
              <a:t>ATLAS and CMS have so far looked into heavy long-lived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SUSY particles at 13 TeV</a:t>
            </a:r>
            <a:endParaRPr lang="en-GB" sz="14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536" y="3493087"/>
            <a:ext cx="3774130" cy="3248281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104</a:t>
            </a:fld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49840" y="3498112"/>
            <a:ext cx="3767911" cy="324293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901" t="87134"/>
          <a:stretch/>
        </p:blipFill>
        <p:spPr>
          <a:xfrm>
            <a:off x="5539562" y="3062177"/>
            <a:ext cx="2422167" cy="32647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7884368" y="3660120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Helvetica Light" charset="0"/>
                <a:ea typeface="Helvetica Light" charset="0"/>
                <a:cs typeface="Helvetica Light" charset="0"/>
              </a:rPr>
              <a:t>Summaries of mass limits versus lifetime of new particle</a:t>
            </a:r>
            <a:endParaRPr lang="en-US" sz="1000" dirty="0">
              <a:solidFill>
                <a:prstClr val="black">
                  <a:lumMod val="50000"/>
                  <a:lumOff val="50000"/>
                </a:prst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846938" y="1244411"/>
            <a:ext cx="107753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 </a:t>
            </a:r>
            <a:r>
              <a:rPr lang="is-I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1606.05129</a:t>
            </a:r>
          </a:p>
        </p:txBody>
      </p:sp>
    </p:spTree>
    <p:extLst>
      <p:ext uri="{BB962C8B-B14F-4D97-AF65-F5344CB8AC3E}">
        <p14:creationId xmlns:p14="http://schemas.microsoft.com/office/powerpoint/2010/main" val="826670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29628" y="1916832"/>
            <a:ext cx="3611069" cy="3502800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8488" y="1916832"/>
            <a:ext cx="3611069" cy="35028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23528" y="188640"/>
            <a:ext cx="88204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0000"/>
                </a:solidFill>
                <a:latin typeface="Helvetica Light"/>
                <a:cs typeface="Helvetica Light"/>
              </a:rPr>
              <a:t>Diphoton resonance searches: </a:t>
            </a:r>
            <a:r>
              <a:rPr lang="en-GB" sz="2400" dirty="0">
                <a:solidFill>
                  <a:srgbClr val="D70128"/>
                </a:solidFill>
                <a:latin typeface="Helvetica Light"/>
                <a:cs typeface="Helvetica Light"/>
              </a:rPr>
              <a:t>ATLAS</a:t>
            </a:r>
          </a:p>
          <a:p>
            <a:pPr>
              <a:spcBef>
                <a:spcPts val="600"/>
              </a:spcBef>
            </a:pPr>
            <a:r>
              <a:rPr lang="en-GB" sz="1600" dirty="0">
                <a:solidFill>
                  <a:prstClr val="black"/>
                </a:solidFill>
                <a:latin typeface="Helvetica Light"/>
                <a:cs typeface="Helvetica Light"/>
              </a:rPr>
              <a:t>Dedicated searches for a spin-0 and a spin-2 diphoton </a:t>
            </a:r>
            <a:r>
              <a:rPr lang="en-GB" sz="1600" dirty="0" smtClean="0">
                <a:solidFill>
                  <a:prstClr val="black"/>
                </a:solidFill>
                <a:latin typeface="Helvetica Light"/>
                <a:cs typeface="Helvetica Light"/>
              </a:rPr>
              <a:t>resonance </a:t>
            </a:r>
            <a:endParaRPr lang="en-GB" sz="1600" dirty="0">
              <a:solidFill>
                <a:prstClr val="black"/>
              </a:solidFill>
              <a:latin typeface="Helvetica Light"/>
              <a:cs typeface="Helvetica Ligh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23529" y="1340768"/>
            <a:ext cx="88204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3000"/>
              </a:spcBef>
            </a:pPr>
            <a:r>
              <a:rPr lang="en-GB" sz="14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Compatibility with 8 TeV result 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(slight reanalysis: latest e/</a:t>
            </a:r>
            <a:r>
              <a:rPr lang="en-GB" sz="1400" dirty="0" err="1" smtClean="0">
                <a:solidFill>
                  <a:prstClr val="black"/>
                </a:solidFill>
                <a:latin typeface="Helvetica Light"/>
                <a:cs typeface="Helvetica Light"/>
              </a:rPr>
              <a:t>γ</a:t>
            </a:r>
            <a:r>
              <a:rPr lang="en-GB" sz="1400" dirty="0" smtClean="0">
                <a:solidFill>
                  <a:prstClr val="black"/>
                </a:solidFill>
                <a:latin typeface="Helvetica Light"/>
                <a:cs typeface="Helvetica Light"/>
              </a:rPr>
              <a:t> calibration, 13 TeV analysis method)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1623" y="5621759"/>
            <a:ext cx="4227811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</a:pP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P-value at 750 GeV, </a:t>
            </a:r>
            <a:r>
              <a:rPr lang="en-GB" sz="1200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Γ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~ 6% </a:t>
            </a:r>
            <a:r>
              <a:rPr lang="en-GB" sz="1200" dirty="0">
                <a:solidFill>
                  <a:srgbClr val="003BB8"/>
                </a:solidFill>
                <a:latin typeface="Helvetica Light"/>
                <a:cs typeface="Helvetica Light"/>
              </a:rPr>
              <a:t>of 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mass: 1.9σ</a:t>
            </a:r>
          </a:p>
          <a:p>
            <a:pPr algn="ctr">
              <a:spcBef>
                <a:spcPts val="1200"/>
              </a:spcBef>
            </a:pP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Compatibility: </a:t>
            </a:r>
            <a:r>
              <a:rPr lang="en-GB" sz="1200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gg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= 4.7 / </a:t>
            </a:r>
            <a:r>
              <a:rPr lang="en-GB" sz="1200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qq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= 2.7 scaling: 1.2σ / 2.1</a:t>
            </a:r>
            <a:r>
              <a:rPr lang="en-GB" sz="1200" dirty="0">
                <a:solidFill>
                  <a:srgbClr val="003BB8"/>
                </a:solidFill>
                <a:latin typeface="Helvetica Light"/>
                <a:cs typeface="Helvetica Light"/>
              </a:rPr>
              <a:t>σ</a:t>
            </a:r>
          </a:p>
        </p:txBody>
      </p:sp>
      <p:sp>
        <p:nvSpPr>
          <p:cNvPr id="9" name="Rectangle 8"/>
          <p:cNvSpPr/>
          <p:nvPr/>
        </p:nvSpPr>
        <p:spPr>
          <a:xfrm>
            <a:off x="755576" y="5301208"/>
            <a:ext cx="2808312" cy="2589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 anchor="ctr">
            <a:spAutoFit/>
          </a:bodyPr>
          <a:lstStyle/>
          <a:p>
            <a:pPr algn="r"/>
            <a:endParaRPr lang="en-US" sz="160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4583791" y="5253957"/>
            <a:ext cx="2808312" cy="2589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 anchor="ctr">
            <a:spAutoFit/>
          </a:bodyPr>
          <a:lstStyle/>
          <a:p>
            <a:pPr algn="r"/>
            <a:endParaRPr lang="en-US" sz="1600">
              <a:solidFill>
                <a:prstClr val="black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4448645" y="5621759"/>
            <a:ext cx="4227811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</a:pP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No excess at 750 GeV</a:t>
            </a:r>
          </a:p>
          <a:p>
            <a:pPr algn="ctr">
              <a:spcBef>
                <a:spcPts val="1200"/>
              </a:spcBef>
            </a:pP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Compatibility: </a:t>
            </a:r>
            <a:r>
              <a:rPr lang="en-GB" sz="1200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gg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/ </a:t>
            </a:r>
            <a:r>
              <a:rPr lang="en-GB" sz="1200" dirty="0" err="1" smtClean="0">
                <a:solidFill>
                  <a:srgbClr val="003BB8"/>
                </a:solidFill>
                <a:latin typeface="Helvetica Light"/>
                <a:cs typeface="Helvetica Light"/>
              </a:rPr>
              <a:t>qq</a:t>
            </a:r>
            <a:r>
              <a:rPr lang="en-GB" sz="1200" dirty="0" smtClean="0">
                <a:solidFill>
                  <a:srgbClr val="003BB8"/>
                </a:solidFill>
                <a:latin typeface="Helvetica Light"/>
                <a:cs typeface="Helvetica Light"/>
              </a:rPr>
              <a:t> scaling: 2.7σ / 3.3σ</a:t>
            </a:r>
            <a:endParaRPr lang="en-GB" sz="1200" dirty="0">
              <a:solidFill>
                <a:srgbClr val="003BB8"/>
              </a:solidFill>
              <a:latin typeface="Helvetica Light"/>
              <a:cs typeface="Helvetica Light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275856" y="1844824"/>
            <a:ext cx="1143262" cy="26161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en-US" sz="1050" dirty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S</a:t>
            </a:r>
            <a:r>
              <a:rPr lang="en-US" sz="105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pin-0 analysis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236296" y="1852518"/>
            <a:ext cx="1099981" cy="25391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en-US" sz="1050" dirty="0" smtClean="0">
                <a:solidFill>
                  <a:prstClr val="white"/>
                </a:solidFill>
                <a:latin typeface="Helvetica Light" charset="0"/>
                <a:ea typeface="Helvetica Light" charset="0"/>
                <a:cs typeface="Helvetica Light" charset="0"/>
              </a:rPr>
              <a:t>Spin-2 analysis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11C2F03-9E95-40C9-A99F-3C4F7EE8CF2A}" type="slidenum">
              <a:rPr lang="en-GB" smtClean="0"/>
              <a:pPr>
                <a:defRPr/>
              </a:pPr>
              <a:t>105</a:t>
            </a:fld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8007815" y="893857"/>
            <a:ext cx="107753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ATLAS </a:t>
            </a:r>
            <a:r>
              <a:rPr lang="hr-HR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Helvetica Light" charset="0"/>
                <a:ea typeface="Helvetica Light" charset="0"/>
                <a:cs typeface="Helvetica Light" charset="0"/>
              </a:rPr>
              <a:t>1606.03833</a:t>
            </a:r>
            <a:endParaRPr lang="is-IS" sz="800" dirty="0">
              <a:solidFill>
                <a:schemeClr val="tx1">
                  <a:lumMod val="50000"/>
                  <a:lumOff val="50000"/>
                </a:schemeClr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622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solidFill>
            <a:schemeClr val="accent1"/>
          </a:solidFill>
        </a:ln>
      </a:spPr>
      <a:bodyPr wrap="none" rtlCol="0" anchor="ctr">
        <a:spAutoFit/>
      </a:bodyPr>
      <a:lstStyle>
        <a:defPPr algn="r">
          <a:defRPr sz="1600">
            <a:latin typeface="Helvetica Light" charset="0"/>
            <a:ea typeface="Helvetica Light" charset="0"/>
            <a:cs typeface="Helvetica Light" charset="0"/>
          </a:defRPr>
        </a:defPPr>
      </a:lstStyle>
    </a:spDef>
    <a:lnDef>
      <a:spPr>
        <a:effectLst/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1400" dirty="0" smtClean="0">
            <a:latin typeface="Helvetica Light" charset="0"/>
            <a:ea typeface="Helvetica Light" charset="0"/>
            <a:cs typeface="Helvetica Light" charset="0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  <a:effectLst/>
      </a:spPr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>
        <a:effectLst/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defRPr sz="1600" dirty="0" smtClean="0">
            <a:latin typeface="Helvetica Light"/>
            <a:cs typeface="Helvetica Light"/>
          </a:defRPr>
        </a:defPPr>
      </a:lstStyle>
    </a:txDef>
  </a:objectDefaults>
  <a:extraClrSchemeLst/>
</a:theme>
</file>

<file path=ppt/theme/theme3.xml><?xml version="1.0" encoding="utf-8"?>
<a:theme xmlns:a="http://schemas.openxmlformats.org/drawingml/2006/main" name="4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>
        <a:spAutoFit/>
      </a:bodyPr>
      <a:lstStyle>
        <a:defPPr>
          <a:defRPr sz="1600">
            <a:latin typeface="Helvetica Light" charset="0"/>
            <a:ea typeface="Helvetica Light" charset="0"/>
            <a:cs typeface="Helvetica Light" charset="0"/>
          </a:defRPr>
        </a:defPPr>
      </a:lst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1600" smtClean="0">
            <a:latin typeface="Helvetica Light" charset="0"/>
            <a:ea typeface="Helvetica Light" charset="0"/>
            <a:cs typeface="Helvetica Light" charset="0"/>
          </a:defRPr>
        </a:defPPr>
      </a:lstStyle>
    </a:tx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218684</TotalTime>
  <Words>7427</Words>
  <Application>Microsoft Macintosh PowerPoint</Application>
  <PresentationFormat>Overhead</PresentationFormat>
  <Paragraphs>1174</Paragraphs>
  <Slides>105</Slides>
  <Notes>41</Notes>
  <HiddenSlides>0</HiddenSlides>
  <MMClips>0</MMClips>
  <ScaleCrop>false</ScaleCrop>
  <HeadingPairs>
    <vt:vector size="8" baseType="variant">
      <vt:variant>
        <vt:lpstr>Fonts Used</vt:lpstr>
      </vt:variant>
      <vt:variant>
        <vt:i4>19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105</vt:i4>
      </vt:variant>
    </vt:vector>
  </HeadingPairs>
  <TitlesOfParts>
    <vt:vector size="128" baseType="lpstr">
      <vt:lpstr>Aial</vt:lpstr>
      <vt:lpstr>Apple Chancery</vt:lpstr>
      <vt:lpstr>Calibri</vt:lpstr>
      <vt:lpstr>Cambria Math</vt:lpstr>
      <vt:lpstr>Casual</vt:lpstr>
      <vt:lpstr>Century Gothic</vt:lpstr>
      <vt:lpstr>Chalkduster</vt:lpstr>
      <vt:lpstr>Helvetica</vt:lpstr>
      <vt:lpstr>Helvetica Light</vt:lpstr>
      <vt:lpstr>Lucida Grande</vt:lpstr>
      <vt:lpstr>LucidaGrande</vt:lpstr>
      <vt:lpstr>ＭＳ Ｐゴシック</vt:lpstr>
      <vt:lpstr>Symbol</vt:lpstr>
      <vt:lpstr>Tahoma</vt:lpstr>
      <vt:lpstr>Times New Roman</vt:lpstr>
      <vt:lpstr>Trebuchet MS</vt:lpstr>
      <vt:lpstr>Webdings</vt:lpstr>
      <vt:lpstr>Wingdings</vt:lpstr>
      <vt:lpstr>Arial</vt:lpstr>
      <vt:lpstr>3_Office Theme</vt:lpstr>
      <vt:lpstr>5_Office Theme</vt:lpstr>
      <vt:lpstr>43_Office Theme</vt:lpstr>
      <vt:lpstr>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>CERN</Company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SUSY subconvenor meeting</dc:title>
  <dc:subject/>
  <dc:creator>Andreas Hoecker</dc:creator>
  <cp:keywords/>
  <dc:description/>
  <cp:lastModifiedBy>andreas.hoecker@cern.ch</cp:lastModifiedBy>
  <cp:revision>4695</cp:revision>
  <cp:lastPrinted>2016-07-04T11:41:42Z</cp:lastPrinted>
  <dcterms:created xsi:type="dcterms:W3CDTF">2013-03-19T21:10:26Z</dcterms:created>
  <dcterms:modified xsi:type="dcterms:W3CDTF">2016-07-04T11:43:56Z</dcterms:modified>
  <cp:category/>
</cp:coreProperties>
</file>