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wdp" ContentType="image/vnd.ms-photo"/>
  <Default Extension="png" ContentType="image/png"/>
  <Default Extension="bin" ContentType="application/vnd.openxmlformats-officedocument.oleObjec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1"/>
    <p:sldMasterId id="2147483755" r:id="rId2"/>
    <p:sldMasterId id="2147483873" r:id="rId3"/>
  </p:sldMasterIdLst>
  <p:notesMasterIdLst>
    <p:notesMasterId r:id="rId121"/>
  </p:notesMasterIdLst>
  <p:handoutMasterIdLst>
    <p:handoutMasterId r:id="rId122"/>
  </p:handoutMasterIdLst>
  <p:sldIdLst>
    <p:sldId id="1120" r:id="rId4"/>
    <p:sldId id="580" r:id="rId5"/>
    <p:sldId id="1125" r:id="rId6"/>
    <p:sldId id="1126" r:id="rId7"/>
    <p:sldId id="1127" r:id="rId8"/>
    <p:sldId id="1145" r:id="rId9"/>
    <p:sldId id="1146" r:id="rId10"/>
    <p:sldId id="1086" r:id="rId11"/>
    <p:sldId id="1088" r:id="rId12"/>
    <p:sldId id="673" r:id="rId13"/>
    <p:sldId id="670" r:id="rId14"/>
    <p:sldId id="1147" r:id="rId15"/>
    <p:sldId id="671" r:id="rId16"/>
    <p:sldId id="682" r:id="rId17"/>
    <p:sldId id="1037" r:id="rId18"/>
    <p:sldId id="816" r:id="rId19"/>
    <p:sldId id="724" r:id="rId20"/>
    <p:sldId id="696" r:id="rId21"/>
    <p:sldId id="742" r:id="rId22"/>
    <p:sldId id="743" r:id="rId23"/>
    <p:sldId id="1075" r:id="rId24"/>
    <p:sldId id="744" r:id="rId25"/>
    <p:sldId id="966" r:id="rId26"/>
    <p:sldId id="985" r:id="rId27"/>
    <p:sldId id="1026" r:id="rId28"/>
    <p:sldId id="890" r:id="rId29"/>
    <p:sldId id="968" r:id="rId30"/>
    <p:sldId id="970" r:id="rId31"/>
    <p:sldId id="894" r:id="rId32"/>
    <p:sldId id="733" r:id="rId33"/>
    <p:sldId id="881" r:id="rId34"/>
    <p:sldId id="734" r:id="rId35"/>
    <p:sldId id="1090" r:id="rId36"/>
    <p:sldId id="1091" r:id="rId37"/>
    <p:sldId id="1094" r:id="rId38"/>
    <p:sldId id="1160" r:id="rId39"/>
    <p:sldId id="1161" r:id="rId40"/>
    <p:sldId id="1189" r:id="rId41"/>
    <p:sldId id="735" r:id="rId42"/>
    <p:sldId id="1092" r:id="rId43"/>
    <p:sldId id="1041" r:id="rId44"/>
    <p:sldId id="1042" r:id="rId45"/>
    <p:sldId id="1043" r:id="rId46"/>
    <p:sldId id="992" r:id="rId47"/>
    <p:sldId id="1184" r:id="rId48"/>
    <p:sldId id="1044" r:id="rId49"/>
    <p:sldId id="1030" r:id="rId50"/>
    <p:sldId id="905" r:id="rId51"/>
    <p:sldId id="1045" r:id="rId52"/>
    <p:sldId id="1046" r:id="rId53"/>
    <p:sldId id="1009" r:id="rId54"/>
    <p:sldId id="1155" r:id="rId55"/>
    <p:sldId id="907" r:id="rId56"/>
    <p:sldId id="1010" r:id="rId57"/>
    <p:sldId id="1011" r:id="rId58"/>
    <p:sldId id="909" r:id="rId59"/>
    <p:sldId id="1013" r:id="rId60"/>
    <p:sldId id="1186" r:id="rId61"/>
    <p:sldId id="915" r:id="rId62"/>
    <p:sldId id="1049" r:id="rId63"/>
    <p:sldId id="1050" r:id="rId64"/>
    <p:sldId id="1052" r:id="rId65"/>
    <p:sldId id="1053" r:id="rId66"/>
    <p:sldId id="1054" r:id="rId67"/>
    <p:sldId id="1080" r:id="rId68"/>
    <p:sldId id="1055" r:id="rId69"/>
    <p:sldId id="1059" r:id="rId70"/>
    <p:sldId id="1060" r:id="rId71"/>
    <p:sldId id="1064" r:id="rId72"/>
    <p:sldId id="1022" r:id="rId73"/>
    <p:sldId id="1066" r:id="rId74"/>
    <p:sldId id="1074" r:id="rId75"/>
    <p:sldId id="1139" r:id="rId76"/>
    <p:sldId id="1140" r:id="rId77"/>
    <p:sldId id="1141" r:id="rId78"/>
    <p:sldId id="1073" r:id="rId79"/>
    <p:sldId id="1069" r:id="rId80"/>
    <p:sldId id="1070" r:id="rId81"/>
    <p:sldId id="1096" r:id="rId82"/>
    <p:sldId id="950" r:id="rId83"/>
    <p:sldId id="1106" r:id="rId84"/>
    <p:sldId id="1107" r:id="rId85"/>
    <p:sldId id="1108" r:id="rId86"/>
    <p:sldId id="1137" r:id="rId87"/>
    <p:sldId id="1190" r:id="rId88"/>
    <p:sldId id="1191" r:id="rId89"/>
    <p:sldId id="1192" r:id="rId90"/>
    <p:sldId id="1128" r:id="rId91"/>
    <p:sldId id="1176" r:id="rId92"/>
    <p:sldId id="1187" r:id="rId93"/>
    <p:sldId id="1188" r:id="rId94"/>
    <p:sldId id="1185" r:id="rId95"/>
    <p:sldId id="1179" r:id="rId96"/>
    <p:sldId id="1122" r:id="rId97"/>
    <p:sldId id="1177" r:id="rId98"/>
    <p:sldId id="1112" r:id="rId99"/>
    <p:sldId id="1181" r:id="rId100"/>
    <p:sldId id="1129" r:id="rId101"/>
    <p:sldId id="1130" r:id="rId102"/>
    <p:sldId id="1131" r:id="rId103"/>
    <p:sldId id="1132" r:id="rId104"/>
    <p:sldId id="1133" r:id="rId105"/>
    <p:sldId id="1136" r:id="rId106"/>
    <p:sldId id="1099" r:id="rId107"/>
    <p:sldId id="1103" r:id="rId108"/>
    <p:sldId id="1104" r:id="rId109"/>
    <p:sldId id="1004" r:id="rId110"/>
    <p:sldId id="1035" r:id="rId111"/>
    <p:sldId id="1032" r:id="rId112"/>
    <p:sldId id="1034" r:id="rId113"/>
    <p:sldId id="1109" r:id="rId114"/>
    <p:sldId id="1110" r:id="rId115"/>
    <p:sldId id="1111" r:id="rId116"/>
    <p:sldId id="1168" r:id="rId117"/>
    <p:sldId id="1169" r:id="rId118"/>
    <p:sldId id="1173" r:id="rId119"/>
    <p:sldId id="1180" r:id="rId120"/>
  </p:sldIdLst>
  <p:sldSz cx="9144000" cy="6858000" type="overhead"/>
  <p:notesSz cx="6858000" cy="9144000"/>
  <p:defaultTextStyle>
    <a:defPPr>
      <a:defRPr lang="en-GB"/>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3BB8"/>
    <a:srgbClr val="D80017"/>
    <a:srgbClr val="8A37C5"/>
    <a:srgbClr val="B249FF"/>
    <a:srgbClr val="019645"/>
    <a:srgbClr val="D4A001"/>
    <a:srgbClr val="275790"/>
    <a:srgbClr val="A5FA00"/>
    <a:srgbClr val="00E500"/>
    <a:srgbClr val="7575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66"/>
    <p:restoredTop sz="96291"/>
  </p:normalViewPr>
  <p:slideViewPr>
    <p:cSldViewPr>
      <p:cViewPr>
        <p:scale>
          <a:sx n="110" d="100"/>
          <a:sy n="110" d="100"/>
        </p:scale>
        <p:origin x="616" y="136"/>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60" Type="http://schemas.openxmlformats.org/officeDocument/2006/relationships/slide" Target="slides/slide57.xml"/><Relationship Id="rId61" Type="http://schemas.openxmlformats.org/officeDocument/2006/relationships/slide" Target="slides/slide58.xml"/><Relationship Id="rId62" Type="http://schemas.openxmlformats.org/officeDocument/2006/relationships/slide" Target="slides/slide59.xml"/><Relationship Id="rId63" Type="http://schemas.openxmlformats.org/officeDocument/2006/relationships/slide" Target="slides/slide60.xml"/><Relationship Id="rId64" Type="http://schemas.openxmlformats.org/officeDocument/2006/relationships/slide" Target="slides/slide61.xml"/><Relationship Id="rId65" Type="http://schemas.openxmlformats.org/officeDocument/2006/relationships/slide" Target="slides/slide62.xml"/><Relationship Id="rId66" Type="http://schemas.openxmlformats.org/officeDocument/2006/relationships/slide" Target="slides/slide63.xml"/><Relationship Id="rId67" Type="http://schemas.openxmlformats.org/officeDocument/2006/relationships/slide" Target="slides/slide64.xml"/><Relationship Id="rId68" Type="http://schemas.openxmlformats.org/officeDocument/2006/relationships/slide" Target="slides/slide65.xml"/><Relationship Id="rId69" Type="http://schemas.openxmlformats.org/officeDocument/2006/relationships/slide" Target="slides/slide66.xml"/><Relationship Id="rId120" Type="http://schemas.openxmlformats.org/officeDocument/2006/relationships/slide" Target="slides/slide117.xml"/><Relationship Id="rId121" Type="http://schemas.openxmlformats.org/officeDocument/2006/relationships/notesMaster" Target="notesMasters/notesMaster1.xml"/><Relationship Id="rId122" Type="http://schemas.openxmlformats.org/officeDocument/2006/relationships/handoutMaster" Target="handoutMasters/handoutMaster1.xml"/><Relationship Id="rId123" Type="http://schemas.openxmlformats.org/officeDocument/2006/relationships/presProps" Target="presProps.xml"/><Relationship Id="rId124" Type="http://schemas.openxmlformats.org/officeDocument/2006/relationships/viewProps" Target="viewProps.xml"/><Relationship Id="rId125" Type="http://schemas.openxmlformats.org/officeDocument/2006/relationships/theme" Target="theme/theme1.xml"/><Relationship Id="rId126" Type="http://schemas.openxmlformats.org/officeDocument/2006/relationships/tableStyles" Target="tableStyles.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90" Type="http://schemas.openxmlformats.org/officeDocument/2006/relationships/slide" Target="slides/slide87.xml"/><Relationship Id="rId91" Type="http://schemas.openxmlformats.org/officeDocument/2006/relationships/slide" Target="slides/slide88.xml"/><Relationship Id="rId92" Type="http://schemas.openxmlformats.org/officeDocument/2006/relationships/slide" Target="slides/slide89.xml"/><Relationship Id="rId93" Type="http://schemas.openxmlformats.org/officeDocument/2006/relationships/slide" Target="slides/slide90.xml"/><Relationship Id="rId94" Type="http://schemas.openxmlformats.org/officeDocument/2006/relationships/slide" Target="slides/slide91.xml"/><Relationship Id="rId95" Type="http://schemas.openxmlformats.org/officeDocument/2006/relationships/slide" Target="slides/slide92.xml"/><Relationship Id="rId96" Type="http://schemas.openxmlformats.org/officeDocument/2006/relationships/slide" Target="slides/slide93.xml"/><Relationship Id="rId101" Type="http://schemas.openxmlformats.org/officeDocument/2006/relationships/slide" Target="slides/slide98.xml"/><Relationship Id="rId102" Type="http://schemas.openxmlformats.org/officeDocument/2006/relationships/slide" Target="slides/slide99.xml"/><Relationship Id="rId103" Type="http://schemas.openxmlformats.org/officeDocument/2006/relationships/slide" Target="slides/slide100.xml"/><Relationship Id="rId104" Type="http://schemas.openxmlformats.org/officeDocument/2006/relationships/slide" Target="slides/slide101.xml"/><Relationship Id="rId105" Type="http://schemas.openxmlformats.org/officeDocument/2006/relationships/slide" Target="slides/slide102.xml"/><Relationship Id="rId106" Type="http://schemas.openxmlformats.org/officeDocument/2006/relationships/slide" Target="slides/slide103.xml"/><Relationship Id="rId107" Type="http://schemas.openxmlformats.org/officeDocument/2006/relationships/slide" Target="slides/slide104.xml"/><Relationship Id="rId108" Type="http://schemas.openxmlformats.org/officeDocument/2006/relationships/slide" Target="slides/slide105.xml"/><Relationship Id="rId109" Type="http://schemas.openxmlformats.org/officeDocument/2006/relationships/slide" Target="slides/slide106.xml"/><Relationship Id="rId97" Type="http://schemas.openxmlformats.org/officeDocument/2006/relationships/slide" Target="slides/slide94.xml"/><Relationship Id="rId98" Type="http://schemas.openxmlformats.org/officeDocument/2006/relationships/slide" Target="slides/slide95.xml"/><Relationship Id="rId99" Type="http://schemas.openxmlformats.org/officeDocument/2006/relationships/slide" Target="slides/slide96.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00" Type="http://schemas.openxmlformats.org/officeDocument/2006/relationships/slide" Target="slides/slide97.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70" Type="http://schemas.openxmlformats.org/officeDocument/2006/relationships/slide" Target="slides/slide67.xml"/><Relationship Id="rId71" Type="http://schemas.openxmlformats.org/officeDocument/2006/relationships/slide" Target="slides/slide68.xml"/><Relationship Id="rId72" Type="http://schemas.openxmlformats.org/officeDocument/2006/relationships/slide" Target="slides/slide69.xml"/><Relationship Id="rId73" Type="http://schemas.openxmlformats.org/officeDocument/2006/relationships/slide" Target="slides/slide70.xml"/><Relationship Id="rId74" Type="http://schemas.openxmlformats.org/officeDocument/2006/relationships/slide" Target="slides/slide71.xml"/><Relationship Id="rId75" Type="http://schemas.openxmlformats.org/officeDocument/2006/relationships/slide" Target="slides/slide72.xml"/><Relationship Id="rId76" Type="http://schemas.openxmlformats.org/officeDocument/2006/relationships/slide" Target="slides/slide73.xml"/><Relationship Id="rId77" Type="http://schemas.openxmlformats.org/officeDocument/2006/relationships/slide" Target="slides/slide74.xml"/><Relationship Id="rId78" Type="http://schemas.openxmlformats.org/officeDocument/2006/relationships/slide" Target="slides/slide75.xml"/><Relationship Id="rId79" Type="http://schemas.openxmlformats.org/officeDocument/2006/relationships/slide" Target="slides/slide76.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slide" Target="slides/slide55.xml"/><Relationship Id="rId59" Type="http://schemas.openxmlformats.org/officeDocument/2006/relationships/slide" Target="slides/slide56.xml"/><Relationship Id="rId110" Type="http://schemas.openxmlformats.org/officeDocument/2006/relationships/slide" Target="slides/slide107.xml"/><Relationship Id="rId111" Type="http://schemas.openxmlformats.org/officeDocument/2006/relationships/slide" Target="slides/slide108.xml"/><Relationship Id="rId112" Type="http://schemas.openxmlformats.org/officeDocument/2006/relationships/slide" Target="slides/slide109.xml"/><Relationship Id="rId113" Type="http://schemas.openxmlformats.org/officeDocument/2006/relationships/slide" Target="slides/slide110.xml"/><Relationship Id="rId114" Type="http://schemas.openxmlformats.org/officeDocument/2006/relationships/slide" Target="slides/slide111.xml"/><Relationship Id="rId115" Type="http://schemas.openxmlformats.org/officeDocument/2006/relationships/slide" Target="slides/slide112.xml"/><Relationship Id="rId116" Type="http://schemas.openxmlformats.org/officeDocument/2006/relationships/slide" Target="slides/slide113.xml"/><Relationship Id="rId117" Type="http://schemas.openxmlformats.org/officeDocument/2006/relationships/slide" Target="slides/slide114.xml"/><Relationship Id="rId118" Type="http://schemas.openxmlformats.org/officeDocument/2006/relationships/slide" Target="slides/slide115.xml"/><Relationship Id="rId119" Type="http://schemas.openxmlformats.org/officeDocument/2006/relationships/slide" Target="slides/slide11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80" Type="http://schemas.openxmlformats.org/officeDocument/2006/relationships/slide" Target="slides/slide77.xml"/><Relationship Id="rId81" Type="http://schemas.openxmlformats.org/officeDocument/2006/relationships/slide" Target="slides/slide78.xml"/><Relationship Id="rId82" Type="http://schemas.openxmlformats.org/officeDocument/2006/relationships/slide" Target="slides/slide79.xml"/><Relationship Id="rId83" Type="http://schemas.openxmlformats.org/officeDocument/2006/relationships/slide" Target="slides/slide80.xml"/><Relationship Id="rId84" Type="http://schemas.openxmlformats.org/officeDocument/2006/relationships/slide" Target="slides/slide81.xml"/><Relationship Id="rId85" Type="http://schemas.openxmlformats.org/officeDocument/2006/relationships/slide" Target="slides/slide82.xml"/><Relationship Id="rId86" Type="http://schemas.openxmlformats.org/officeDocument/2006/relationships/slide" Target="slides/slide83.xml"/><Relationship Id="rId87" Type="http://schemas.openxmlformats.org/officeDocument/2006/relationships/slide" Target="slides/slide84.xml"/><Relationship Id="rId88" Type="http://schemas.openxmlformats.org/officeDocument/2006/relationships/slide" Target="slides/slide85.xml"/><Relationship Id="rId89" Type="http://schemas.openxmlformats.org/officeDocument/2006/relationships/slide" Target="slides/slide8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wmf"/><Relationship Id="rId5" Type="http://schemas.openxmlformats.org/officeDocument/2006/relationships/image" Target="../media/image11.png"/><Relationship Id="rId6" Type="http://schemas.openxmlformats.org/officeDocument/2006/relationships/image" Target="../media/image12.png"/><Relationship Id="rId1" Type="http://schemas.openxmlformats.org/officeDocument/2006/relationships/image" Target="../media/image7.png"/><Relationship Id="rId2" Type="http://schemas.openxmlformats.org/officeDocument/2006/relationships/image" Target="../media/image8.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wmf"/><Relationship Id="rId5" Type="http://schemas.openxmlformats.org/officeDocument/2006/relationships/image" Target="../media/image11.png"/><Relationship Id="rId6" Type="http://schemas.openxmlformats.org/officeDocument/2006/relationships/image" Target="../media/image12.png"/><Relationship Id="rId1" Type="http://schemas.openxmlformats.org/officeDocument/2006/relationships/image" Target="../media/image7.png"/><Relationship Id="rId2" Type="http://schemas.openxmlformats.org/officeDocument/2006/relationships/image" Target="../media/image8.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4.png"/><Relationship Id="rId5" Type="http://schemas.openxmlformats.org/officeDocument/2006/relationships/image" Target="../media/image4.png"/><Relationship Id="rId6" Type="http://schemas.openxmlformats.org/officeDocument/2006/relationships/image" Target="../media/image11.png"/><Relationship Id="rId7" Type="http://schemas.openxmlformats.org/officeDocument/2006/relationships/image" Target="../media/image12.png"/><Relationship Id="rId1" Type="http://schemas.openxmlformats.org/officeDocument/2006/relationships/image" Target="../media/image7.png"/><Relationship Id="rId2" Type="http://schemas.openxmlformats.org/officeDocument/2006/relationships/image" Target="../media/image8.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3.png"/><Relationship Id="rId2" Type="http://schemas.openxmlformats.org/officeDocument/2006/relationships/image" Target="../media/image44.png"/><Relationship Id="rId3" Type="http://schemas.openxmlformats.org/officeDocument/2006/relationships/image" Target="../media/image45.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9.wmf"/><Relationship Id="rId2" Type="http://schemas.openxmlformats.org/officeDocument/2006/relationships/image" Target="../media/image5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9.wmf"/><Relationship Id="rId2" Type="http://schemas.openxmlformats.org/officeDocument/2006/relationships/image" Target="../media/image50.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067AFB27-EAEB-A944-BC0B-D8A4637F3AD5}" type="datetime1">
              <a:rPr lang="en-GB" smtClean="0"/>
              <a:t>18/01/2017</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542EA9DA-54F7-4391-9852-B45C8B261554}" type="slidenum">
              <a:rPr lang="en-GB"/>
              <a:pPr>
                <a:defRPr/>
              </a:pPr>
              <a:t>‹#›</a:t>
            </a:fld>
            <a:endParaRPr lang="en-GB"/>
          </a:p>
        </p:txBody>
      </p:sp>
    </p:spTree>
    <p:extLst>
      <p:ext uri="{BB962C8B-B14F-4D97-AF65-F5344CB8AC3E}">
        <p14:creationId xmlns:p14="http://schemas.microsoft.com/office/powerpoint/2010/main" val="269541839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F99ABF12-F375-664B-BF48-4775E2759FE8}" type="datetime1">
              <a:rPr lang="en-GB" smtClean="0"/>
              <a:t>18/01/2017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E109B7DA-19EB-4A1E-A2FE-0309E8617A9E}" type="slidenum">
              <a:rPr lang="en-GB"/>
              <a:pPr>
                <a:defRPr/>
              </a:pPr>
              <a:t>‹#›</a:t>
            </a:fld>
            <a:endParaRPr lang="en-GB"/>
          </a:p>
        </p:txBody>
      </p:sp>
    </p:spTree>
    <p:extLst>
      <p:ext uri="{BB962C8B-B14F-4D97-AF65-F5344CB8AC3E}">
        <p14:creationId xmlns:p14="http://schemas.microsoft.com/office/powerpoint/2010/main" val="2302185759"/>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13</a:t>
            </a:fld>
            <a:endParaRPr lang="en-GB"/>
          </a:p>
        </p:txBody>
      </p:sp>
    </p:spTree>
    <p:extLst>
      <p:ext uri="{BB962C8B-B14F-4D97-AF65-F5344CB8AC3E}">
        <p14:creationId xmlns:p14="http://schemas.microsoft.com/office/powerpoint/2010/main" val="857076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24</a:t>
            </a:fld>
            <a:endParaRPr lang="en-GB"/>
          </a:p>
        </p:txBody>
      </p:sp>
    </p:spTree>
    <p:extLst>
      <p:ext uri="{BB962C8B-B14F-4D97-AF65-F5344CB8AC3E}">
        <p14:creationId xmlns:p14="http://schemas.microsoft.com/office/powerpoint/2010/main" val="51561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25</a:t>
            </a:fld>
            <a:endParaRPr lang="en-GB"/>
          </a:p>
        </p:txBody>
      </p:sp>
    </p:spTree>
    <p:extLst>
      <p:ext uri="{BB962C8B-B14F-4D97-AF65-F5344CB8AC3E}">
        <p14:creationId xmlns:p14="http://schemas.microsoft.com/office/powerpoint/2010/main" val="623415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26</a:t>
            </a:fld>
            <a:endParaRPr lang="en-GB"/>
          </a:p>
        </p:txBody>
      </p:sp>
    </p:spTree>
    <p:extLst>
      <p:ext uri="{BB962C8B-B14F-4D97-AF65-F5344CB8AC3E}">
        <p14:creationId xmlns:p14="http://schemas.microsoft.com/office/powerpoint/2010/main" val="3855232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27</a:t>
            </a:fld>
            <a:endParaRPr lang="en-GB"/>
          </a:p>
        </p:txBody>
      </p:sp>
    </p:spTree>
    <p:extLst>
      <p:ext uri="{BB962C8B-B14F-4D97-AF65-F5344CB8AC3E}">
        <p14:creationId xmlns:p14="http://schemas.microsoft.com/office/powerpoint/2010/main" val="1569572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28</a:t>
            </a:fld>
            <a:endParaRPr lang="en-GB"/>
          </a:p>
        </p:txBody>
      </p:sp>
    </p:spTree>
    <p:extLst>
      <p:ext uri="{BB962C8B-B14F-4D97-AF65-F5344CB8AC3E}">
        <p14:creationId xmlns:p14="http://schemas.microsoft.com/office/powerpoint/2010/main" val="3106749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38</a:t>
            </a:fld>
            <a:endParaRPr lang="en-GB"/>
          </a:p>
        </p:txBody>
      </p:sp>
    </p:spTree>
    <p:extLst>
      <p:ext uri="{BB962C8B-B14F-4D97-AF65-F5344CB8AC3E}">
        <p14:creationId xmlns:p14="http://schemas.microsoft.com/office/powerpoint/2010/main" val="12625488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40</a:t>
            </a:fld>
            <a:endParaRPr lang="en-GB"/>
          </a:p>
        </p:txBody>
      </p:sp>
    </p:spTree>
    <p:extLst>
      <p:ext uri="{BB962C8B-B14F-4D97-AF65-F5344CB8AC3E}">
        <p14:creationId xmlns:p14="http://schemas.microsoft.com/office/powerpoint/2010/main" val="5165282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41</a:t>
            </a:fld>
            <a:endParaRPr lang="en-GB"/>
          </a:p>
        </p:txBody>
      </p:sp>
    </p:spTree>
    <p:extLst>
      <p:ext uri="{BB962C8B-B14F-4D97-AF65-F5344CB8AC3E}">
        <p14:creationId xmlns:p14="http://schemas.microsoft.com/office/powerpoint/2010/main" val="11847695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42</a:t>
            </a:fld>
            <a:endParaRPr lang="en-GB"/>
          </a:p>
        </p:txBody>
      </p:sp>
    </p:spTree>
    <p:extLst>
      <p:ext uri="{BB962C8B-B14F-4D97-AF65-F5344CB8AC3E}">
        <p14:creationId xmlns:p14="http://schemas.microsoft.com/office/powerpoint/2010/main" val="649649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43</a:t>
            </a:fld>
            <a:endParaRPr lang="en-GB"/>
          </a:p>
        </p:txBody>
      </p:sp>
    </p:spTree>
    <p:extLst>
      <p:ext uri="{BB962C8B-B14F-4D97-AF65-F5344CB8AC3E}">
        <p14:creationId xmlns:p14="http://schemas.microsoft.com/office/powerpoint/2010/main" val="348737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16</a:t>
            </a:fld>
            <a:endParaRPr lang="en-GB"/>
          </a:p>
        </p:txBody>
      </p:sp>
    </p:spTree>
    <p:extLst>
      <p:ext uri="{BB962C8B-B14F-4D97-AF65-F5344CB8AC3E}">
        <p14:creationId xmlns:p14="http://schemas.microsoft.com/office/powerpoint/2010/main" val="10794171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46</a:t>
            </a:fld>
            <a:endParaRPr lang="en-GB"/>
          </a:p>
        </p:txBody>
      </p:sp>
    </p:spTree>
    <p:extLst>
      <p:ext uri="{BB962C8B-B14F-4D97-AF65-F5344CB8AC3E}">
        <p14:creationId xmlns:p14="http://schemas.microsoft.com/office/powerpoint/2010/main" val="20941601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47</a:t>
            </a:fld>
            <a:endParaRPr lang="en-GB"/>
          </a:p>
        </p:txBody>
      </p:sp>
    </p:spTree>
    <p:extLst>
      <p:ext uri="{BB962C8B-B14F-4D97-AF65-F5344CB8AC3E}">
        <p14:creationId xmlns:p14="http://schemas.microsoft.com/office/powerpoint/2010/main" val="4645888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48</a:t>
            </a:fld>
            <a:endParaRPr lang="en-GB"/>
          </a:p>
        </p:txBody>
      </p:sp>
    </p:spTree>
    <p:extLst>
      <p:ext uri="{BB962C8B-B14F-4D97-AF65-F5344CB8AC3E}">
        <p14:creationId xmlns:p14="http://schemas.microsoft.com/office/powerpoint/2010/main" val="10630968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53</a:t>
            </a:fld>
            <a:endParaRPr lang="en-GB"/>
          </a:p>
        </p:txBody>
      </p:sp>
    </p:spTree>
    <p:extLst>
      <p:ext uri="{BB962C8B-B14F-4D97-AF65-F5344CB8AC3E}">
        <p14:creationId xmlns:p14="http://schemas.microsoft.com/office/powerpoint/2010/main" val="1331764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56</a:t>
            </a:fld>
            <a:endParaRPr lang="en-GB"/>
          </a:p>
        </p:txBody>
      </p:sp>
    </p:spTree>
    <p:extLst>
      <p:ext uri="{BB962C8B-B14F-4D97-AF65-F5344CB8AC3E}">
        <p14:creationId xmlns:p14="http://schemas.microsoft.com/office/powerpoint/2010/main" val="1923889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63</a:t>
            </a:fld>
            <a:endParaRPr lang="en-GB"/>
          </a:p>
        </p:txBody>
      </p:sp>
    </p:spTree>
    <p:extLst>
      <p:ext uri="{BB962C8B-B14F-4D97-AF65-F5344CB8AC3E}">
        <p14:creationId xmlns:p14="http://schemas.microsoft.com/office/powerpoint/2010/main" val="12877081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64</a:t>
            </a:fld>
            <a:endParaRPr lang="en-GB">
              <a:solidFill>
                <a:prstClr val="black"/>
              </a:solidFill>
            </a:endParaRPr>
          </a:p>
        </p:txBody>
      </p:sp>
    </p:spTree>
    <p:extLst>
      <p:ext uri="{BB962C8B-B14F-4D97-AF65-F5344CB8AC3E}">
        <p14:creationId xmlns:p14="http://schemas.microsoft.com/office/powerpoint/2010/main" val="18293591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65</a:t>
            </a:fld>
            <a:endParaRPr lang="en-GB">
              <a:solidFill>
                <a:prstClr val="black"/>
              </a:solidFill>
            </a:endParaRPr>
          </a:p>
        </p:txBody>
      </p:sp>
    </p:spTree>
    <p:extLst>
      <p:ext uri="{BB962C8B-B14F-4D97-AF65-F5344CB8AC3E}">
        <p14:creationId xmlns:p14="http://schemas.microsoft.com/office/powerpoint/2010/main" val="2248199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70</a:t>
            </a:fld>
            <a:endParaRPr lang="en-GB"/>
          </a:p>
        </p:txBody>
      </p:sp>
    </p:spTree>
    <p:extLst>
      <p:ext uri="{BB962C8B-B14F-4D97-AF65-F5344CB8AC3E}">
        <p14:creationId xmlns:p14="http://schemas.microsoft.com/office/powerpoint/2010/main" val="12155363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73</a:t>
            </a:fld>
            <a:endParaRPr lang="en-GB"/>
          </a:p>
        </p:txBody>
      </p:sp>
    </p:spTree>
    <p:extLst>
      <p:ext uri="{BB962C8B-B14F-4D97-AF65-F5344CB8AC3E}">
        <p14:creationId xmlns:p14="http://schemas.microsoft.com/office/powerpoint/2010/main" val="1540111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17</a:t>
            </a:fld>
            <a:endParaRPr lang="en-GB"/>
          </a:p>
        </p:txBody>
      </p:sp>
    </p:spTree>
    <p:extLst>
      <p:ext uri="{BB962C8B-B14F-4D97-AF65-F5344CB8AC3E}">
        <p14:creationId xmlns:p14="http://schemas.microsoft.com/office/powerpoint/2010/main" val="6284183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74</a:t>
            </a:fld>
            <a:endParaRPr lang="en-GB"/>
          </a:p>
        </p:txBody>
      </p:sp>
    </p:spTree>
    <p:extLst>
      <p:ext uri="{BB962C8B-B14F-4D97-AF65-F5344CB8AC3E}">
        <p14:creationId xmlns:p14="http://schemas.microsoft.com/office/powerpoint/2010/main" val="16120775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75</a:t>
            </a:fld>
            <a:endParaRPr lang="en-GB"/>
          </a:p>
        </p:txBody>
      </p:sp>
    </p:spTree>
    <p:extLst>
      <p:ext uri="{BB962C8B-B14F-4D97-AF65-F5344CB8AC3E}">
        <p14:creationId xmlns:p14="http://schemas.microsoft.com/office/powerpoint/2010/main" val="7746307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76</a:t>
            </a:fld>
            <a:endParaRPr lang="en-GB"/>
          </a:p>
        </p:txBody>
      </p:sp>
    </p:spTree>
    <p:extLst>
      <p:ext uri="{BB962C8B-B14F-4D97-AF65-F5344CB8AC3E}">
        <p14:creationId xmlns:p14="http://schemas.microsoft.com/office/powerpoint/2010/main" val="18093639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80</a:t>
            </a:fld>
            <a:endParaRPr lang="en-GB"/>
          </a:p>
        </p:txBody>
      </p:sp>
    </p:spTree>
    <p:extLst>
      <p:ext uri="{BB962C8B-B14F-4D97-AF65-F5344CB8AC3E}">
        <p14:creationId xmlns:p14="http://schemas.microsoft.com/office/powerpoint/2010/main" val="19600180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85</a:t>
            </a:fld>
            <a:endParaRPr lang="en-GB"/>
          </a:p>
        </p:txBody>
      </p:sp>
    </p:spTree>
    <p:extLst>
      <p:ext uri="{BB962C8B-B14F-4D97-AF65-F5344CB8AC3E}">
        <p14:creationId xmlns:p14="http://schemas.microsoft.com/office/powerpoint/2010/main" val="16468636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86</a:t>
            </a:fld>
            <a:endParaRPr lang="en-GB"/>
          </a:p>
        </p:txBody>
      </p:sp>
    </p:spTree>
    <p:extLst>
      <p:ext uri="{BB962C8B-B14F-4D97-AF65-F5344CB8AC3E}">
        <p14:creationId xmlns:p14="http://schemas.microsoft.com/office/powerpoint/2010/main" val="5661319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89</a:t>
            </a:fld>
            <a:endParaRPr lang="en-GB"/>
          </a:p>
        </p:txBody>
      </p:sp>
    </p:spTree>
    <p:extLst>
      <p:ext uri="{BB962C8B-B14F-4D97-AF65-F5344CB8AC3E}">
        <p14:creationId xmlns:p14="http://schemas.microsoft.com/office/powerpoint/2010/main" val="2219578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91</a:t>
            </a:fld>
            <a:endParaRPr lang="en-GB"/>
          </a:p>
        </p:txBody>
      </p:sp>
    </p:spTree>
    <p:extLst>
      <p:ext uri="{BB962C8B-B14F-4D97-AF65-F5344CB8AC3E}">
        <p14:creationId xmlns:p14="http://schemas.microsoft.com/office/powerpoint/2010/main" val="11172422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97</a:t>
            </a:fld>
            <a:endParaRPr lang="en-GB">
              <a:solidFill>
                <a:prstClr val="black"/>
              </a:solidFill>
            </a:endParaRPr>
          </a:p>
        </p:txBody>
      </p:sp>
    </p:spTree>
    <p:extLst>
      <p:ext uri="{BB962C8B-B14F-4D97-AF65-F5344CB8AC3E}">
        <p14:creationId xmlns:p14="http://schemas.microsoft.com/office/powerpoint/2010/main" val="833665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104</a:t>
            </a:fld>
            <a:endParaRPr lang="en-GB">
              <a:solidFill>
                <a:prstClr val="black"/>
              </a:solidFill>
            </a:endParaRPr>
          </a:p>
        </p:txBody>
      </p:sp>
    </p:spTree>
    <p:extLst>
      <p:ext uri="{BB962C8B-B14F-4D97-AF65-F5344CB8AC3E}">
        <p14:creationId xmlns:p14="http://schemas.microsoft.com/office/powerpoint/2010/main" val="700899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18</a:t>
            </a:fld>
            <a:endParaRPr lang="en-GB"/>
          </a:p>
        </p:txBody>
      </p:sp>
    </p:spTree>
    <p:extLst>
      <p:ext uri="{BB962C8B-B14F-4D97-AF65-F5344CB8AC3E}">
        <p14:creationId xmlns:p14="http://schemas.microsoft.com/office/powerpoint/2010/main" val="8522418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105</a:t>
            </a:fld>
            <a:endParaRPr lang="en-GB">
              <a:solidFill>
                <a:prstClr val="black"/>
              </a:solidFill>
            </a:endParaRPr>
          </a:p>
        </p:txBody>
      </p:sp>
    </p:spTree>
    <p:extLst>
      <p:ext uri="{BB962C8B-B14F-4D97-AF65-F5344CB8AC3E}">
        <p14:creationId xmlns:p14="http://schemas.microsoft.com/office/powerpoint/2010/main" val="13511057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106</a:t>
            </a:fld>
            <a:endParaRPr lang="en-GB"/>
          </a:p>
        </p:txBody>
      </p:sp>
    </p:spTree>
    <p:extLst>
      <p:ext uri="{BB962C8B-B14F-4D97-AF65-F5344CB8AC3E}">
        <p14:creationId xmlns:p14="http://schemas.microsoft.com/office/powerpoint/2010/main" val="5711439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109</a:t>
            </a:fld>
            <a:endParaRPr lang="en-GB"/>
          </a:p>
        </p:txBody>
      </p:sp>
    </p:spTree>
    <p:extLst>
      <p:ext uri="{BB962C8B-B14F-4D97-AF65-F5344CB8AC3E}">
        <p14:creationId xmlns:p14="http://schemas.microsoft.com/office/powerpoint/2010/main" val="2008142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19</a:t>
            </a:fld>
            <a:endParaRPr lang="en-GB"/>
          </a:p>
        </p:txBody>
      </p:sp>
    </p:spTree>
    <p:extLst>
      <p:ext uri="{BB962C8B-B14F-4D97-AF65-F5344CB8AC3E}">
        <p14:creationId xmlns:p14="http://schemas.microsoft.com/office/powerpoint/2010/main" val="1549807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20</a:t>
            </a:fld>
            <a:endParaRPr lang="en-GB"/>
          </a:p>
        </p:txBody>
      </p:sp>
    </p:spTree>
    <p:extLst>
      <p:ext uri="{BB962C8B-B14F-4D97-AF65-F5344CB8AC3E}">
        <p14:creationId xmlns:p14="http://schemas.microsoft.com/office/powerpoint/2010/main" val="1056762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21</a:t>
            </a:fld>
            <a:endParaRPr lang="en-GB"/>
          </a:p>
        </p:txBody>
      </p:sp>
    </p:spTree>
    <p:extLst>
      <p:ext uri="{BB962C8B-B14F-4D97-AF65-F5344CB8AC3E}">
        <p14:creationId xmlns:p14="http://schemas.microsoft.com/office/powerpoint/2010/main" val="870326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22</a:t>
            </a:fld>
            <a:endParaRPr lang="en-GB"/>
          </a:p>
        </p:txBody>
      </p:sp>
    </p:spTree>
    <p:extLst>
      <p:ext uri="{BB962C8B-B14F-4D97-AF65-F5344CB8AC3E}">
        <p14:creationId xmlns:p14="http://schemas.microsoft.com/office/powerpoint/2010/main" val="2017344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23</a:t>
            </a:fld>
            <a:endParaRPr lang="en-GB"/>
          </a:p>
        </p:txBody>
      </p:sp>
    </p:spTree>
    <p:extLst>
      <p:ext uri="{BB962C8B-B14F-4D97-AF65-F5344CB8AC3E}">
        <p14:creationId xmlns:p14="http://schemas.microsoft.com/office/powerpoint/2010/main" val="1975382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17705682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6572809"/>
      </p:ext>
    </p:extLst>
  </p:cSld>
  <p:clrMapOvr>
    <a:masterClrMapping/>
  </p:clrMapOvr>
  <p:transition spd="slow">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011836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04166097"/>
      </p:ext>
    </p:extLst>
  </p:cSld>
  <p:clrMapOvr>
    <a:masterClrMapping/>
  </p:clrMapOvr>
  <p:transition spd="slow">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703807964"/>
      </p:ext>
    </p:extLst>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513567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15400240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76316515"/>
      </p:ext>
    </p:extLst>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17522742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50137344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58074812"/>
      </p:ext>
    </p:extLst>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7470161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914186390"/>
      </p:ext>
    </p:extLst>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632646092"/>
      </p:ext>
    </p:extLst>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5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484310525"/>
      </p:ext>
    </p:extLst>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6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636950123"/>
      </p:ext>
    </p:extLst>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7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807715544"/>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8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31015321"/>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9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28952404"/>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02214521"/>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0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68132766"/>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32623222"/>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599830628"/>
      </p:ext>
    </p:extLst>
  </p:cSld>
  <p:clrMapOvr>
    <a:masterClrMapping/>
  </p:clrMapOvr>
  <p:transition spd="slow">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418884036"/>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386334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2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89156173"/>
      </p:ext>
    </p:extLst>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2964991"/>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3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59610857"/>
      </p:ext>
    </p:extLst>
  </p:cSld>
  <p:clrMapOvr>
    <a:masterClrMapping/>
  </p:clrMapOvr>
  <p:transition spd="slow">
    <p:fade/>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4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753669519"/>
      </p:ext>
    </p:extLst>
  </p:cSld>
  <p:clrMapOvr>
    <a:masterClrMapping/>
  </p:clrMapOvr>
  <p:transition spd="slow">
    <p:fade/>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5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58034405"/>
      </p:ext>
    </p:extLst>
  </p:cSld>
  <p:clrMapOvr>
    <a:masterClrMapping/>
  </p:clrMapOvr>
  <p:transition spd="slow">
    <p:fade/>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6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424533808"/>
      </p:ext>
    </p:extLst>
  </p:cSld>
  <p:clrMapOvr>
    <a:masterClrMapping/>
  </p:clrMapOvr>
  <p:transition spd="slow">
    <p:fade/>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7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992014300"/>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65125778"/>
      </p:ext>
    </p:extLst>
  </p:cSld>
  <p:clrMapOvr>
    <a:masterClrMapping/>
  </p:clrMapOvr>
  <p:transition spd="slow">
    <p:fade/>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8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514283370"/>
      </p:ext>
    </p:extLst>
  </p:cSld>
  <p:clrMapOvr>
    <a:masterClrMapping/>
  </p:clrMapOvr>
  <p:transition spd="slow">
    <p:fade/>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086404062"/>
      </p:ext>
    </p:extLst>
  </p:cSld>
  <p:clrMapOvr>
    <a:masterClrMapping/>
  </p:clrMapOvr>
  <p:transition spd="slow">
    <p:fade/>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9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080081818"/>
      </p:ext>
    </p:extLst>
  </p:cSld>
  <p:clrMapOvr>
    <a:masterClrMapping/>
  </p:clrMapOvr>
  <p:transition spd="slow">
    <p:fade/>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0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48825613"/>
      </p:ext>
    </p:extLst>
  </p:cSld>
  <p:clrMapOvr>
    <a:masterClrMapping/>
  </p:clrMapOvr>
  <p:transition spd="slow">
    <p:fade/>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66303115"/>
      </p:ext>
    </p:extLst>
  </p:cSld>
  <p:clrMapOvr>
    <a:masterClrMapping/>
  </p:clrMapOvr>
  <p:transition spd="slow">
    <p:fade/>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695735273"/>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750597385"/>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823850001"/>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3" name="Slide Number Placeholder 6"/>
          <p:cNvSpPr>
            <a:spLocks noGrp="1"/>
          </p:cNvSpPr>
          <p:nvPr>
            <p:ph type="sldNum" sz="quarter" idx="10"/>
          </p:nvPr>
        </p:nvSpPr>
        <p:spPr>
          <a:xfrm>
            <a:off x="6997172" y="6545795"/>
            <a:ext cx="2133600" cy="365125"/>
          </a:xfrm>
          <a:prstGeom prst="rect">
            <a:avLst/>
          </a:prstGeom>
        </p:spPr>
        <p:txBody>
          <a:bodyPr/>
          <a:lstStyle>
            <a:lvl1pPr algn="r">
              <a:defRPr sz="1400" b="0">
                <a:solidFill>
                  <a:schemeClr val="tx1">
                    <a:lumMod val="50000"/>
                    <a:lumOff val="50000"/>
                  </a:schemeClr>
                </a:solidFill>
              </a:defRPr>
            </a:lvl1pPr>
          </a:lstStyle>
          <a:p>
            <a:pPr>
              <a:defRPr/>
            </a:pPr>
            <a:fld id="{611C2F03-9E95-40C9-A99F-3C4F7EE8CF2A}" type="slidenum">
              <a:rPr lang="en-GB" smtClean="0">
                <a:solidFill>
                  <a:prstClr val="black">
                    <a:lumMod val="50000"/>
                    <a:lumOff val="50000"/>
                  </a:prstClr>
                </a:solidFill>
                <a:ea typeface="ＭＳ Ｐゴシック" charset="-128"/>
                <a:cs typeface="ＭＳ Ｐゴシック" charset="-128"/>
              </a:rPr>
              <a:pPr>
                <a:defRPr/>
              </a:pPr>
              <a:t>‹#›</a:t>
            </a:fld>
            <a:endParaRPr lang="en-GB" dirty="0">
              <a:solidFill>
                <a:prstClr val="black">
                  <a:lumMod val="50000"/>
                  <a:lumOff val="50000"/>
                </a:prstClr>
              </a:solidFill>
              <a:ea typeface="ＭＳ Ｐゴシック" charset="-128"/>
              <a:cs typeface="ＭＳ Ｐゴシック" charset="-128"/>
            </a:endParaRPr>
          </a:p>
        </p:txBody>
      </p:sp>
    </p:spTree>
    <p:extLst>
      <p:ext uri="{BB962C8B-B14F-4D97-AF65-F5344CB8AC3E}">
        <p14:creationId xmlns:p14="http://schemas.microsoft.com/office/powerpoint/2010/main" val="13825152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79813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002290386"/>
      </p:ext>
    </p:extLst>
  </p:cSld>
  <p:clrMapOvr>
    <a:masterClrMapping/>
  </p:clrMapOvr>
  <p:transition spd="slow">
    <p:fade/>
  </p:transition>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4405949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518719194"/>
      </p:ext>
    </p:extLst>
  </p:cSld>
  <p:clrMapOvr>
    <a:masterClrMapping/>
  </p:clrMapOvr>
  <p:transition spd="slow">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8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958134081"/>
      </p:ext>
    </p:extLst>
  </p:cSld>
  <p:clrMapOvr>
    <a:masterClrMapping/>
  </p:clrMapOvr>
  <p:transition spd="slow">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587057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40301671"/>
      </p:ext>
    </p:extLst>
  </p:cSld>
  <p:clrMapOvr>
    <a:masterClrMapping/>
  </p:clrMapOvr>
  <p:transition spd="slow">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0.xml"/><Relationship Id="rId21" Type="http://schemas.openxmlformats.org/officeDocument/2006/relationships/slideLayout" Target="../slideLayouts/slideLayout31.xml"/><Relationship Id="rId22" Type="http://schemas.openxmlformats.org/officeDocument/2006/relationships/slideLayout" Target="../slideLayouts/slideLayout32.xml"/><Relationship Id="rId23" Type="http://schemas.openxmlformats.org/officeDocument/2006/relationships/slideLayout" Target="../slideLayouts/slideLayout33.xml"/><Relationship Id="rId24" Type="http://schemas.openxmlformats.org/officeDocument/2006/relationships/slideLayout" Target="../slideLayouts/slideLayout34.xml"/><Relationship Id="rId25" Type="http://schemas.openxmlformats.org/officeDocument/2006/relationships/slideLayout" Target="../slideLayouts/slideLayout35.xml"/><Relationship Id="rId26" Type="http://schemas.openxmlformats.org/officeDocument/2006/relationships/slideLayout" Target="../slideLayouts/slideLayout36.xml"/><Relationship Id="rId27" Type="http://schemas.openxmlformats.org/officeDocument/2006/relationships/slideLayout" Target="../slideLayouts/slideLayout37.xml"/><Relationship Id="rId28" Type="http://schemas.openxmlformats.org/officeDocument/2006/relationships/slideLayout" Target="../slideLayouts/slideLayout38.xml"/><Relationship Id="rId29" Type="http://schemas.openxmlformats.org/officeDocument/2006/relationships/slideLayout" Target="../slideLayouts/slideLayout39.xml"/><Relationship Id="rId1" Type="http://schemas.openxmlformats.org/officeDocument/2006/relationships/slideLayout" Target="../slideLayouts/slideLayout11.xml"/><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30" Type="http://schemas.openxmlformats.org/officeDocument/2006/relationships/slideLayout" Target="../slideLayouts/slideLayout40.xml"/><Relationship Id="rId31" Type="http://schemas.openxmlformats.org/officeDocument/2006/relationships/slideLayout" Target="../slideLayouts/slideLayout41.xml"/><Relationship Id="rId32" Type="http://schemas.openxmlformats.org/officeDocument/2006/relationships/slideLayout" Target="../slideLayouts/slideLayout42.xml"/><Relationship Id="rId9" Type="http://schemas.openxmlformats.org/officeDocument/2006/relationships/slideLayout" Target="../slideLayouts/slideLayout19.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33" Type="http://schemas.openxmlformats.org/officeDocument/2006/relationships/slideLayout" Target="../slideLayouts/slideLayout43.xml"/><Relationship Id="rId34" Type="http://schemas.openxmlformats.org/officeDocument/2006/relationships/slideLayout" Target="../slideLayouts/slideLayout44.xml"/><Relationship Id="rId35" Type="http://schemas.openxmlformats.org/officeDocument/2006/relationships/theme" Target="../theme/theme2.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Relationship Id="rId15" Type="http://schemas.openxmlformats.org/officeDocument/2006/relationships/slideLayout" Target="../slideLayouts/slideLayout25.xml"/><Relationship Id="rId16" Type="http://schemas.openxmlformats.org/officeDocument/2006/relationships/slideLayout" Target="../slideLayouts/slideLayout26.xml"/><Relationship Id="rId17" Type="http://schemas.openxmlformats.org/officeDocument/2006/relationships/slideLayout" Target="../slideLayouts/slideLayout27.xml"/><Relationship Id="rId18" Type="http://schemas.openxmlformats.org/officeDocument/2006/relationships/slideLayout" Target="../slideLayouts/slideLayout28.xml"/><Relationship Id="rId1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theme" Target="../theme/theme3.xml"/><Relationship Id="rId8" Type="http://schemas.openxmlformats.org/officeDocument/2006/relationships/image" Target="../media/image1.jpeg"/><Relationship Id="rId1" Type="http://schemas.openxmlformats.org/officeDocument/2006/relationships/slideLayout" Target="../slideLayouts/slideLayout45.xml"/><Relationship Id="rId2"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flipV="1">
            <a:off x="0" y="0"/>
            <a:ext cx="9144000" cy="1124744"/>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cxnSp>
        <p:nvCxnSpPr>
          <p:cNvPr id="17" name="Straight Connector 16"/>
          <p:cNvCxnSpPr/>
          <p:nvPr userDrawn="1"/>
        </p:nvCxnSpPr>
        <p:spPr>
          <a:xfrm>
            <a:off x="0" y="1124744"/>
            <a:ext cx="9144000" cy="0"/>
          </a:xfrm>
          <a:prstGeom prst="line">
            <a:avLst/>
          </a:prstGeom>
          <a:ln w="3175" cmpd="sng">
            <a:solidFill>
              <a:schemeClr val="bg1">
                <a:lumMod val="75000"/>
              </a:schemeClr>
            </a:solidFill>
            <a:prstDash val="dot"/>
          </a:ln>
          <a:effectLst/>
        </p:spPr>
        <p:style>
          <a:lnRef idx="2">
            <a:schemeClr val="accent1"/>
          </a:lnRef>
          <a:fillRef idx="0">
            <a:schemeClr val="accent1"/>
          </a:fillRef>
          <a:effectRef idx="1">
            <a:schemeClr val="accent1"/>
          </a:effectRef>
          <a:fontRef idx="minor">
            <a:schemeClr val="tx1"/>
          </a:fontRef>
        </p:style>
      </p:cxnSp>
      <p:sp>
        <p:nvSpPr>
          <p:cNvPr id="9"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42310507"/>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6" r:id="rId5"/>
    <p:sldLayoutId id="2147483859" r:id="rId6"/>
    <p:sldLayoutId id="2147483861" r:id="rId7"/>
    <p:sldLayoutId id="2147483863" r:id="rId8"/>
    <p:sldLayoutId id="2147483864" r:id="rId9"/>
    <p:sldLayoutId id="2147483875" r:id="rId10"/>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0" y="1124744"/>
            <a:ext cx="9144000"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908440104"/>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54"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21" r:id="rId17"/>
    <p:sldLayoutId id="2147483823" r:id="rId18"/>
    <p:sldLayoutId id="2147483828" r:id="rId19"/>
    <p:sldLayoutId id="2147483666" r:id="rId20"/>
    <p:sldLayoutId id="2147483667" r:id="rId21"/>
    <p:sldLayoutId id="2147483683" r:id="rId22"/>
    <p:sldLayoutId id="2147483685" r:id="rId23"/>
    <p:sldLayoutId id="2147483840" r:id="rId24"/>
    <p:sldLayoutId id="2147483841" r:id="rId25"/>
    <p:sldLayoutId id="2147483842" r:id="rId26"/>
    <p:sldLayoutId id="2147483843" r:id="rId27"/>
    <p:sldLayoutId id="2147483844" r:id="rId28"/>
    <p:sldLayoutId id="2147483845" r:id="rId29"/>
    <p:sldLayoutId id="2147483846" r:id="rId30"/>
    <p:sldLayoutId id="2147483847" r:id="rId31"/>
    <p:sldLayoutId id="2147483848" r:id="rId32"/>
    <p:sldLayoutId id="2147483849" r:id="rId33"/>
    <p:sldLayoutId id="2147483850" r:id="rId34"/>
  </p:sldLayoutIdLst>
  <p:timing>
    <p:tnLst>
      <p:par>
        <p:cTn id="1" dur="indefinite" restart="never" nodeType="tmRoot"/>
      </p:par>
    </p:tnLst>
  </p:timing>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3" name="Picture 5" descr="LHC-ATLAS"/>
          <p:cNvPicPr>
            <a:picLocks noChangeAspect="1" noChangeArrowheads="1"/>
          </p:cNvPicPr>
          <p:nvPr userDrawn="1"/>
        </p:nvPicPr>
        <p:blipFill>
          <a:blip r:embed="rId8">
            <a:lum bright="36000"/>
            <a:grayscl/>
          </a:blip>
          <a:srcRect/>
          <a:stretch>
            <a:fillRect/>
          </a:stretch>
        </p:blipFill>
        <p:spPr bwMode="auto">
          <a:xfrm>
            <a:off x="0" y="0"/>
            <a:ext cx="9144000" cy="6858000"/>
          </a:xfrm>
          <a:prstGeom prst="rect">
            <a:avLst/>
          </a:prstGeom>
          <a:noFill/>
          <a:ln w="9525">
            <a:noFill/>
            <a:miter lim="800000"/>
            <a:headEnd/>
            <a:tailEnd/>
          </a:ln>
        </p:spPr>
      </p:pic>
      <p:sp>
        <p:nvSpPr>
          <p:cNvPr id="6" name="Rectangle 5"/>
          <p:cNvSpPr/>
          <p:nvPr userDrawn="1"/>
        </p:nvSpPr>
        <p:spPr>
          <a:xfrm flipV="1">
            <a:off x="0" y="0"/>
            <a:ext cx="9144000" cy="1124744"/>
          </a:xfrm>
          <a:prstGeom prst="rect">
            <a:avLst/>
          </a:prstGeom>
          <a:solidFill>
            <a:srgbClr val="F7F7F7">
              <a:alpha val="8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7" name="Rectangle 6"/>
          <p:cNvSpPr/>
          <p:nvPr userDrawn="1"/>
        </p:nvSpPr>
        <p:spPr>
          <a:xfrm flipV="1">
            <a:off x="-10304" y="6381328"/>
            <a:ext cx="9144000" cy="476672"/>
          </a:xfrm>
          <a:prstGeom prst="rect">
            <a:avLst/>
          </a:prstGeom>
          <a:solidFill>
            <a:schemeClr val="bg1">
              <a:alpha val="6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Tree>
    <p:extLst>
      <p:ext uri="{BB962C8B-B14F-4D97-AF65-F5344CB8AC3E}">
        <p14:creationId xmlns:p14="http://schemas.microsoft.com/office/powerpoint/2010/main" val="650587660"/>
      </p:ext>
    </p:extLst>
  </p:cSld>
  <p:clrMap bg1="lt1" tx1="dk1" bg2="lt2" tx2="dk2" accent1="accent1" accent2="accent2" accent3="accent3" accent4="accent4" accent5="accent5" accent6="accent6" hlink="hlink" folHlink="folHlink"/>
  <p:sldLayoutIdLst>
    <p:sldLayoutId id="2147483874" r:id="rId1"/>
    <p:sldLayoutId id="2147483872" r:id="rId2"/>
    <p:sldLayoutId id="2147483866" r:id="rId3"/>
    <p:sldLayoutId id="2147483868" r:id="rId4"/>
    <p:sldLayoutId id="2147483869" r:id="rId5"/>
    <p:sldLayoutId id="2147483870" r:id="rId6"/>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3.jpg"/><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4" Type="http://schemas.openxmlformats.org/officeDocument/2006/relationships/image" Target="../media/image24.jpeg"/><Relationship Id="rId5" Type="http://schemas.openxmlformats.org/officeDocument/2006/relationships/image" Target="../media/image25.jpeg"/><Relationship Id="rId6" Type="http://schemas.openxmlformats.org/officeDocument/2006/relationships/image" Target="../media/image26.png"/><Relationship Id="rId1" Type="http://schemas.openxmlformats.org/officeDocument/2006/relationships/slideLayout" Target="../slideLayouts/slideLayout3.xml"/><Relationship Id="rId2" Type="http://schemas.openxmlformats.org/officeDocument/2006/relationships/image" Target="../media/image22.tiff"/></Relationships>
</file>

<file path=ppt/slides/_rels/slide100.xml.rels><?xml version="1.0" encoding="UTF-8" standalone="yes"?>
<Relationships xmlns="http://schemas.openxmlformats.org/package/2006/relationships"><Relationship Id="rId3" Type="http://schemas.openxmlformats.org/officeDocument/2006/relationships/image" Target="../media/image184.emf"/><Relationship Id="rId4" Type="http://schemas.openxmlformats.org/officeDocument/2006/relationships/image" Target="../media/image185.emf"/><Relationship Id="rId1" Type="http://schemas.openxmlformats.org/officeDocument/2006/relationships/slideLayout" Target="../slideLayouts/slideLayout8.xml"/><Relationship Id="rId2" Type="http://schemas.openxmlformats.org/officeDocument/2006/relationships/image" Target="../media/image183.emf"/></Relationships>
</file>

<file path=ppt/slides/_rels/slide101.xml.rels><?xml version="1.0" encoding="UTF-8" standalone="yes"?>
<Relationships xmlns="http://schemas.openxmlformats.org/package/2006/relationships"><Relationship Id="rId3" Type="http://schemas.openxmlformats.org/officeDocument/2006/relationships/image" Target="../media/image135.emf"/><Relationship Id="rId4" Type="http://schemas.openxmlformats.org/officeDocument/2006/relationships/image" Target="../media/image186.emf"/><Relationship Id="rId5" Type="http://schemas.openxmlformats.org/officeDocument/2006/relationships/image" Target="../media/image187.emf"/><Relationship Id="rId1" Type="http://schemas.openxmlformats.org/officeDocument/2006/relationships/slideLayout" Target="../slideLayouts/slideLayout8.xml"/><Relationship Id="rId2" Type="http://schemas.openxmlformats.org/officeDocument/2006/relationships/image" Target="../media/image134.emf"/></Relationships>
</file>

<file path=ppt/slides/_rels/slide102.xml.rels><?xml version="1.0" encoding="UTF-8" standalone="yes"?>
<Relationships xmlns="http://schemas.openxmlformats.org/package/2006/relationships"><Relationship Id="rId3" Type="http://schemas.openxmlformats.org/officeDocument/2006/relationships/image" Target="../media/image136.emf"/><Relationship Id="rId4" Type="http://schemas.openxmlformats.org/officeDocument/2006/relationships/image" Target="../media/image188.emf"/><Relationship Id="rId1" Type="http://schemas.openxmlformats.org/officeDocument/2006/relationships/slideLayout" Target="../slideLayouts/slideLayout8.xml"/><Relationship Id="rId2" Type="http://schemas.openxmlformats.org/officeDocument/2006/relationships/image" Target="../media/image137.emf"/></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9.emf"/></Relationships>
</file>

<file path=ppt/slides/_rels/slide104.xml.rels><?xml version="1.0" encoding="UTF-8" standalone="yes"?>
<Relationships xmlns="http://schemas.openxmlformats.org/package/2006/relationships"><Relationship Id="rId3" Type="http://schemas.openxmlformats.org/officeDocument/2006/relationships/image" Target="../media/image190.emf"/><Relationship Id="rId4" Type="http://schemas.openxmlformats.org/officeDocument/2006/relationships/image" Target="../media/image191.emf"/><Relationship Id="rId1" Type="http://schemas.openxmlformats.org/officeDocument/2006/relationships/slideLayout" Target="../slideLayouts/slideLayout8.xml"/><Relationship Id="rId2" Type="http://schemas.openxmlformats.org/officeDocument/2006/relationships/notesSlide" Target="../notesSlides/notesSlide39.xml"/></Relationships>
</file>

<file path=ppt/slides/_rels/slide105.xml.rels><?xml version="1.0" encoding="UTF-8" standalone="yes"?>
<Relationships xmlns="http://schemas.openxmlformats.org/package/2006/relationships"><Relationship Id="rId3" Type="http://schemas.openxmlformats.org/officeDocument/2006/relationships/image" Target="../media/image90.png"/><Relationship Id="rId4" Type="http://schemas.openxmlformats.org/officeDocument/2006/relationships/image" Target="../media/image910.png"/><Relationship Id="rId5" Type="http://schemas.openxmlformats.org/officeDocument/2006/relationships/image" Target="../media/image192.emf"/><Relationship Id="rId6" Type="http://schemas.openxmlformats.org/officeDocument/2006/relationships/hyperlink" Target="http://www.slac.stanford.edu/xorg/hfag/semi/winter16/winter16_dtaunu.html" TargetMode="External"/><Relationship Id="rId7" Type="http://schemas.openxmlformats.org/officeDocument/2006/relationships/image" Target="../media/image193.emf"/><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106.xml.rels><?xml version="1.0" encoding="UTF-8" standalone="yes"?>
<Relationships xmlns="http://schemas.openxmlformats.org/package/2006/relationships"><Relationship Id="rId3" Type="http://schemas.openxmlformats.org/officeDocument/2006/relationships/image" Target="../media/image194.emf"/><Relationship Id="rId4" Type="http://schemas.openxmlformats.org/officeDocument/2006/relationships/image" Target="../media/image195.emf"/><Relationship Id="rId1" Type="http://schemas.openxmlformats.org/officeDocument/2006/relationships/slideLayout" Target="../slideLayouts/slideLayout8.xml"/><Relationship Id="rId2" Type="http://schemas.openxmlformats.org/officeDocument/2006/relationships/notesSlide" Target="../notesSlides/notesSlide4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6.emf"/></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3.emf"/><Relationship Id="rId3" Type="http://schemas.openxmlformats.org/officeDocument/2006/relationships/image" Target="../media/image94.emf"/></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97.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7.jpeg"/></Relationships>
</file>

<file path=ppt/slides/_rels/slide110.xml.rels><?xml version="1.0" encoding="UTF-8" standalone="yes"?>
<Relationships xmlns="http://schemas.openxmlformats.org/package/2006/relationships"><Relationship Id="rId3" Type="http://schemas.openxmlformats.org/officeDocument/2006/relationships/image" Target="../media/image199.emf"/><Relationship Id="rId4" Type="http://schemas.openxmlformats.org/officeDocument/2006/relationships/image" Target="../media/image200.png"/><Relationship Id="rId5" Type="http://schemas.openxmlformats.org/officeDocument/2006/relationships/image" Target="../media/image201.emf"/><Relationship Id="rId1" Type="http://schemas.openxmlformats.org/officeDocument/2006/relationships/slideLayout" Target="../slideLayouts/slideLayout8.xml"/><Relationship Id="rId2" Type="http://schemas.openxmlformats.org/officeDocument/2006/relationships/image" Target="../media/image198.emf"/></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02.emf"/><Relationship Id="rId3" Type="http://schemas.openxmlformats.org/officeDocument/2006/relationships/image" Target="../media/image203.emf"/></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04.emf"/><Relationship Id="rId3" Type="http://schemas.openxmlformats.org/officeDocument/2006/relationships/image" Target="../media/image205.emf"/></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06.emf"/><Relationship Id="rId3" Type="http://schemas.openxmlformats.org/officeDocument/2006/relationships/image" Target="../media/image207.emf"/></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08.emf"/></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09.emf"/><Relationship Id="rId3" Type="http://schemas.openxmlformats.org/officeDocument/2006/relationships/image" Target="../media/image210.emf"/></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9.emf"/></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jpeg"/><Relationship Id="rId3" Type="http://schemas.openxmlformats.org/officeDocument/2006/relationships/image" Target="../media/image21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7.jpeg"/><Relationship Id="rId3"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0.jpe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33.jpeg"/><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emf"/><Relationship Id="rId1" Type="http://schemas.openxmlformats.org/officeDocument/2006/relationships/slideLayout" Target="../slideLayouts/slideLayout6.xml"/><Relationship Id="rId2" Type="http://schemas.openxmlformats.org/officeDocument/2006/relationships/image" Target="../media/image2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jpeg"/><Relationship Id="rId3" Type="http://schemas.openxmlformats.org/officeDocument/2006/relationships/image" Target="../media/image38.tiff"/></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50.png"/><Relationship Id="rId5" Type="http://schemas.openxmlformats.org/officeDocument/2006/relationships/image" Target="../media/image51.png"/><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38.png"/><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1.png"/><Relationship Id="rId5" Type="http://schemas.openxmlformats.org/officeDocument/2006/relationships/image" Target="../media/image42.png"/><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image" Target="../media/image39.png"/><Relationship Id="rId5" Type="http://schemas.openxmlformats.org/officeDocument/2006/relationships/oleObject" Target="../embeddings/oleObject25.bin"/><Relationship Id="rId6" Type="http://schemas.openxmlformats.org/officeDocument/2006/relationships/image" Target="../media/image43.png"/><Relationship Id="rId7" Type="http://schemas.openxmlformats.org/officeDocument/2006/relationships/oleObject" Target="../embeddings/oleObject26.bin"/><Relationship Id="rId8" Type="http://schemas.openxmlformats.org/officeDocument/2006/relationships/image" Target="../media/image44.png"/><Relationship Id="rId9" Type="http://schemas.openxmlformats.org/officeDocument/2006/relationships/oleObject" Target="../embeddings/oleObject27.bin"/><Relationship Id="rId10" Type="http://schemas.openxmlformats.org/officeDocument/2006/relationships/image" Target="../media/image45.png"/><Relationship Id="rId1" Type="http://schemas.openxmlformats.org/officeDocument/2006/relationships/vmlDrawing" Target="../drawings/vmlDrawing6.vml"/><Relationship Id="rId2"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4" Type="http://schemas.microsoft.com/office/2007/relationships/hdphoto" Target="../media/hdphoto2.wdp"/><Relationship Id="rId5" Type="http://schemas.openxmlformats.org/officeDocument/2006/relationships/image" Target="../media/image6.tiff"/><Relationship Id="rId6" Type="http://schemas.openxmlformats.org/officeDocument/2006/relationships/oleObject" Target="../embeddings/oleObject1.bin"/><Relationship Id="rId7" Type="http://schemas.openxmlformats.org/officeDocument/2006/relationships/image" Target="../media/image4.png"/><Relationship Id="rId1" Type="http://schemas.openxmlformats.org/officeDocument/2006/relationships/vmlDrawing" Target="../drawings/vmlDrawing1.vml"/><Relationship Id="rId2"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6.emf"/><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7.emf"/><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22.tiff"/><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9.xml"/><Relationship Id="rId3" Type="http://schemas.openxmlformats.org/officeDocument/2006/relationships/image" Target="../media/image48.emf"/></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0.xml"/><Relationship Id="rId4" Type="http://schemas.openxmlformats.org/officeDocument/2006/relationships/oleObject" Target="../embeddings/oleObject28.bin"/><Relationship Id="rId5" Type="http://schemas.openxmlformats.org/officeDocument/2006/relationships/image" Target="../media/image49.wmf"/><Relationship Id="rId6" Type="http://schemas.openxmlformats.org/officeDocument/2006/relationships/oleObject" Target="../embeddings/oleObject29.bin"/><Relationship Id="rId7" Type="http://schemas.openxmlformats.org/officeDocument/2006/relationships/image" Target="../media/image50.wmf"/><Relationship Id="rId8" Type="http://schemas.openxmlformats.org/officeDocument/2006/relationships/image" Target="../media/image52.png"/><Relationship Id="rId9" Type="http://schemas.openxmlformats.org/officeDocument/2006/relationships/image" Target="../media/image53.emf"/><Relationship Id="rId10" Type="http://schemas.openxmlformats.org/officeDocument/2006/relationships/image" Target="../media/image54.emf"/><Relationship Id="rId11" Type="http://schemas.openxmlformats.org/officeDocument/2006/relationships/image" Target="../media/image55.emf"/><Relationship Id="rId1" Type="http://schemas.openxmlformats.org/officeDocument/2006/relationships/vmlDrawing" Target="../drawings/vmlDrawing7.vml"/><Relationship Id="rId2"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1.xml"/><Relationship Id="rId4" Type="http://schemas.openxmlformats.org/officeDocument/2006/relationships/oleObject" Target="../embeddings/oleObject30.bin"/><Relationship Id="rId5" Type="http://schemas.openxmlformats.org/officeDocument/2006/relationships/image" Target="../media/image49.wmf"/><Relationship Id="rId6" Type="http://schemas.openxmlformats.org/officeDocument/2006/relationships/oleObject" Target="../embeddings/oleObject31.bin"/><Relationship Id="rId7" Type="http://schemas.openxmlformats.org/officeDocument/2006/relationships/image" Target="../media/image50.wmf"/><Relationship Id="rId8" Type="http://schemas.openxmlformats.org/officeDocument/2006/relationships/image" Target="../media/image53.emf"/><Relationship Id="rId9" Type="http://schemas.openxmlformats.org/officeDocument/2006/relationships/image" Target="../media/image54.emf"/><Relationship Id="rId10" Type="http://schemas.openxmlformats.org/officeDocument/2006/relationships/image" Target="../media/image55.emf"/><Relationship Id="rId11" Type="http://schemas.openxmlformats.org/officeDocument/2006/relationships/image" Target="../media/image56.emf"/><Relationship Id="rId1" Type="http://schemas.openxmlformats.org/officeDocument/2006/relationships/vmlDrawing" Target="../drawings/vmlDrawing8.vml"/><Relationship Id="rId2" Type="http://schemas.openxmlformats.org/officeDocument/2006/relationships/slideLayout" Target="../slideLayouts/slideLayout45.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57.png"/><Relationship Id="rId5" Type="http://schemas.openxmlformats.org/officeDocument/2006/relationships/image" Target="../media/image58.png"/><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4" Type="http://schemas.openxmlformats.org/officeDocument/2006/relationships/image" Target="../media/image60.emf"/><Relationship Id="rId5" Type="http://schemas.openxmlformats.org/officeDocument/2006/relationships/image" Target="../media/image61.emf"/><Relationship Id="rId6" Type="http://schemas.openxmlformats.org/officeDocument/2006/relationships/image" Target="../media/image62.emf"/><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4" Type="http://schemas.openxmlformats.org/officeDocument/2006/relationships/image" Target="../media/image63.emf"/><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9.xml.rels><?xml version="1.0" encoding="UTF-8" standalone="yes"?>
<Relationships xmlns="http://schemas.openxmlformats.org/package/2006/relationships"><Relationship Id="rId3" Type="http://schemas.openxmlformats.org/officeDocument/2006/relationships/image" Target="../media/image65.emf"/><Relationship Id="rId4" Type="http://schemas.openxmlformats.org/officeDocument/2006/relationships/image" Target="../media/image66.emf"/><Relationship Id="rId5" Type="http://schemas.openxmlformats.org/officeDocument/2006/relationships/image" Target="../media/image67.emf"/><Relationship Id="rId6" Type="http://schemas.openxmlformats.org/officeDocument/2006/relationships/image" Target="../media/image68.emf"/><Relationship Id="rId7" Type="http://schemas.openxmlformats.org/officeDocument/2006/relationships/image" Target="../media/image69.emf"/><Relationship Id="rId1" Type="http://schemas.openxmlformats.org/officeDocument/2006/relationships/slideLayout" Target="../slideLayouts/slideLayout1.xml"/><Relationship Id="rId2" Type="http://schemas.openxmlformats.org/officeDocument/2006/relationships/image" Target="../media/image64.emf"/></Relationships>
</file>

<file path=ppt/slides/_rels/slide3.xml.rels><?xml version="1.0" encoding="UTF-8" standalone="yes"?>
<Relationships xmlns="http://schemas.openxmlformats.org/package/2006/relationships"><Relationship Id="rId11" Type="http://schemas.openxmlformats.org/officeDocument/2006/relationships/image" Target="../media/image9.png"/><Relationship Id="rId12" Type="http://schemas.openxmlformats.org/officeDocument/2006/relationships/oleObject" Target="../embeddings/oleObject5.bin"/><Relationship Id="rId13" Type="http://schemas.openxmlformats.org/officeDocument/2006/relationships/image" Target="../media/image10.wmf"/><Relationship Id="rId14" Type="http://schemas.openxmlformats.org/officeDocument/2006/relationships/oleObject" Target="../embeddings/oleObject6.bin"/><Relationship Id="rId15" Type="http://schemas.openxmlformats.org/officeDocument/2006/relationships/image" Target="../media/image11.png"/><Relationship Id="rId16" Type="http://schemas.openxmlformats.org/officeDocument/2006/relationships/oleObject" Target="../embeddings/oleObject7.bin"/><Relationship Id="rId17" Type="http://schemas.openxmlformats.org/officeDocument/2006/relationships/image" Target="../media/image12.png"/><Relationship Id="rId18" Type="http://schemas.openxmlformats.org/officeDocument/2006/relationships/oleObject" Target="../embeddings/oleObject8.bin"/><Relationship Id="rId1" Type="http://schemas.openxmlformats.org/officeDocument/2006/relationships/vmlDrawing" Target="../drawings/vmlDrawing2.vml"/><Relationship Id="rId2" Type="http://schemas.openxmlformats.org/officeDocument/2006/relationships/slideLayout" Target="../slideLayouts/slideLayout1.xml"/><Relationship Id="rId3" Type="http://schemas.openxmlformats.org/officeDocument/2006/relationships/image" Target="../media/image5.png"/><Relationship Id="rId4" Type="http://schemas.microsoft.com/office/2007/relationships/hdphoto" Target="../media/hdphoto2.wdp"/><Relationship Id="rId5" Type="http://schemas.openxmlformats.org/officeDocument/2006/relationships/image" Target="../media/image13.png"/><Relationship Id="rId6" Type="http://schemas.openxmlformats.org/officeDocument/2006/relationships/oleObject" Target="../embeddings/oleObject2.bin"/><Relationship Id="rId7" Type="http://schemas.openxmlformats.org/officeDocument/2006/relationships/image" Target="../media/image7.png"/><Relationship Id="rId8" Type="http://schemas.openxmlformats.org/officeDocument/2006/relationships/oleObject" Target="../embeddings/oleObject3.bin"/><Relationship Id="rId9" Type="http://schemas.openxmlformats.org/officeDocument/2006/relationships/image" Target="../media/image8.png"/><Relationship Id="rId10" Type="http://schemas.openxmlformats.org/officeDocument/2006/relationships/oleObject" Target="../embeddings/oleObject4.bin"/></Relationships>
</file>

<file path=ppt/slides/_rels/slide30.xml.rels><?xml version="1.0" encoding="UTF-8" standalone="yes"?>
<Relationships xmlns="http://schemas.openxmlformats.org/package/2006/relationships"><Relationship Id="rId3" Type="http://schemas.openxmlformats.org/officeDocument/2006/relationships/image" Target="../media/image71.emf"/><Relationship Id="rId4" Type="http://schemas.openxmlformats.org/officeDocument/2006/relationships/image" Target="../media/image72.emf"/><Relationship Id="rId1" Type="http://schemas.openxmlformats.org/officeDocument/2006/relationships/slideLayout" Target="../slideLayouts/slideLayout1.xml"/><Relationship Id="rId2" Type="http://schemas.openxmlformats.org/officeDocument/2006/relationships/image" Target="../media/image70.emf"/></Relationships>
</file>

<file path=ppt/slides/_rels/slide31.xml.rels><?xml version="1.0" encoding="UTF-8" standalone="yes"?>
<Relationships xmlns="http://schemas.openxmlformats.org/package/2006/relationships"><Relationship Id="rId3" Type="http://schemas.openxmlformats.org/officeDocument/2006/relationships/image" Target="../media/image73.emf"/><Relationship Id="rId4" Type="http://schemas.openxmlformats.org/officeDocument/2006/relationships/image" Target="../media/image74.emf"/><Relationship Id="rId5" Type="http://schemas.openxmlformats.org/officeDocument/2006/relationships/image" Target="../media/image75.emf"/><Relationship Id="rId6" Type="http://schemas.openxmlformats.org/officeDocument/2006/relationships/image" Target="../media/image76.emf"/><Relationship Id="rId1" Type="http://schemas.openxmlformats.org/officeDocument/2006/relationships/slideLayout" Target="../slideLayouts/slideLayout1.xml"/><Relationship Id="rId2" Type="http://schemas.openxmlformats.org/officeDocument/2006/relationships/image" Target="../media/image72.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2.emf"/><Relationship Id="rId3" Type="http://schemas.openxmlformats.org/officeDocument/2006/relationships/image" Target="../media/image77.emf"/></Relationships>
</file>

<file path=ppt/slides/_rels/slide33.xml.rels><?xml version="1.0" encoding="UTF-8" standalone="yes"?>
<Relationships xmlns="http://schemas.openxmlformats.org/package/2006/relationships"><Relationship Id="rId3" Type="http://schemas.openxmlformats.org/officeDocument/2006/relationships/image" Target="../media/image18.emf"/><Relationship Id="rId4" Type="http://schemas.openxmlformats.org/officeDocument/2006/relationships/image" Target="../media/image19.emf"/><Relationship Id="rId5" Type="http://schemas.openxmlformats.org/officeDocument/2006/relationships/image" Target="../media/image20.png"/><Relationship Id="rId6" Type="http://schemas.openxmlformats.org/officeDocument/2006/relationships/image" Target="../media/image21.wmf"/><Relationship Id="rId7" Type="http://schemas.openxmlformats.org/officeDocument/2006/relationships/oleObject" Target="../embeddings/oleObject32.bin"/><Relationship Id="rId8" Type="http://schemas.openxmlformats.org/officeDocument/2006/relationships/image" Target="../media/image17.png"/><Relationship Id="rId9" Type="http://schemas.openxmlformats.org/officeDocument/2006/relationships/image" Target="../media/image210.png"/><Relationship Id="rId1" Type="http://schemas.openxmlformats.org/officeDocument/2006/relationships/vmlDrawing" Target="../drawings/vmlDrawing9.vml"/><Relationship Id="rId2"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emf"/><Relationship Id="rId4" Type="http://schemas.openxmlformats.org/officeDocument/2006/relationships/image" Target="../media/image19.emf"/><Relationship Id="rId5" Type="http://schemas.openxmlformats.org/officeDocument/2006/relationships/image" Target="../media/image20.png"/><Relationship Id="rId6" Type="http://schemas.openxmlformats.org/officeDocument/2006/relationships/image" Target="../media/image21.wmf"/><Relationship Id="rId7" Type="http://schemas.openxmlformats.org/officeDocument/2006/relationships/oleObject" Target="../embeddings/oleObject33.bin"/><Relationship Id="rId8" Type="http://schemas.openxmlformats.org/officeDocument/2006/relationships/image" Target="../media/image17.png"/><Relationship Id="rId1" Type="http://schemas.openxmlformats.org/officeDocument/2006/relationships/vmlDrawing" Target="../drawings/vmlDrawing10.vml"/><Relationship Id="rId2"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9.png"/><Relationship Id="rId4" Type="http://schemas.openxmlformats.org/officeDocument/2006/relationships/image" Target="../media/image80.png"/><Relationship Id="rId1" Type="http://schemas.openxmlformats.org/officeDocument/2006/relationships/slideLayout" Target="../slideLayouts/slideLayout2.xml"/><Relationship Id="rId2" Type="http://schemas.openxmlformats.org/officeDocument/2006/relationships/image" Target="../media/image78.emf"/></Relationships>
</file>

<file path=ppt/slides/_rels/slide36.xml.rels><?xml version="1.0" encoding="UTF-8" standalone="yes"?>
<Relationships xmlns="http://schemas.openxmlformats.org/package/2006/relationships"><Relationship Id="rId3" Type="http://schemas.openxmlformats.org/officeDocument/2006/relationships/image" Target="../media/image82.emf"/><Relationship Id="rId4" Type="http://schemas.openxmlformats.org/officeDocument/2006/relationships/image" Target="../media/image83.png"/><Relationship Id="rId1" Type="http://schemas.openxmlformats.org/officeDocument/2006/relationships/slideLayout" Target="../slideLayouts/slideLayout2.xml"/><Relationship Id="rId2" Type="http://schemas.openxmlformats.org/officeDocument/2006/relationships/image" Target="../media/image81.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3.emf"/><Relationship Id="rId3" Type="http://schemas.openxmlformats.org/officeDocument/2006/relationships/image" Target="../media/image84.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85.emf"/></Relationships>
</file>

<file path=ppt/slides/_rels/slide39.xml.rels><?xml version="1.0" encoding="UTF-8" standalone="yes"?>
<Relationships xmlns="http://schemas.openxmlformats.org/package/2006/relationships"><Relationship Id="rId3" Type="http://schemas.openxmlformats.org/officeDocument/2006/relationships/image" Target="../media/image87.emf"/><Relationship Id="rId4" Type="http://schemas.openxmlformats.org/officeDocument/2006/relationships/image" Target="../media/image88.emf"/><Relationship Id="rId1" Type="http://schemas.openxmlformats.org/officeDocument/2006/relationships/slideLayout" Target="../slideLayouts/slideLayout1.xml"/><Relationship Id="rId2" Type="http://schemas.openxmlformats.org/officeDocument/2006/relationships/image" Target="../media/image86.emf"/></Relationships>
</file>

<file path=ppt/slides/_rels/slide4.xml.rels><?xml version="1.0" encoding="UTF-8" standalone="yes"?>
<Relationships xmlns="http://schemas.openxmlformats.org/package/2006/relationships"><Relationship Id="rId11" Type="http://schemas.openxmlformats.org/officeDocument/2006/relationships/image" Target="../media/image9.png"/><Relationship Id="rId12" Type="http://schemas.openxmlformats.org/officeDocument/2006/relationships/oleObject" Target="../embeddings/oleObject12.bin"/><Relationship Id="rId13" Type="http://schemas.openxmlformats.org/officeDocument/2006/relationships/image" Target="../media/image10.wmf"/><Relationship Id="rId14" Type="http://schemas.openxmlformats.org/officeDocument/2006/relationships/oleObject" Target="../embeddings/oleObject13.bin"/><Relationship Id="rId15" Type="http://schemas.openxmlformats.org/officeDocument/2006/relationships/image" Target="../media/image11.png"/><Relationship Id="rId16" Type="http://schemas.openxmlformats.org/officeDocument/2006/relationships/oleObject" Target="../embeddings/oleObject14.bin"/><Relationship Id="rId17" Type="http://schemas.openxmlformats.org/officeDocument/2006/relationships/image" Target="../media/image12.png"/><Relationship Id="rId18" Type="http://schemas.openxmlformats.org/officeDocument/2006/relationships/oleObject" Target="../embeddings/oleObject15.bin"/><Relationship Id="rId1" Type="http://schemas.openxmlformats.org/officeDocument/2006/relationships/vmlDrawing" Target="../drawings/vmlDrawing3.vml"/><Relationship Id="rId2" Type="http://schemas.openxmlformats.org/officeDocument/2006/relationships/slideLayout" Target="../slideLayouts/slideLayout1.xml"/><Relationship Id="rId3" Type="http://schemas.openxmlformats.org/officeDocument/2006/relationships/image" Target="../media/image5.png"/><Relationship Id="rId4" Type="http://schemas.microsoft.com/office/2007/relationships/hdphoto" Target="../media/hdphoto2.wdp"/><Relationship Id="rId5" Type="http://schemas.openxmlformats.org/officeDocument/2006/relationships/image" Target="../media/image13.png"/><Relationship Id="rId6" Type="http://schemas.openxmlformats.org/officeDocument/2006/relationships/oleObject" Target="../embeddings/oleObject9.bin"/><Relationship Id="rId7" Type="http://schemas.openxmlformats.org/officeDocument/2006/relationships/image" Target="../media/image7.png"/><Relationship Id="rId8" Type="http://schemas.openxmlformats.org/officeDocument/2006/relationships/oleObject" Target="../embeddings/oleObject10.bin"/><Relationship Id="rId9" Type="http://schemas.openxmlformats.org/officeDocument/2006/relationships/image" Target="../media/image8.png"/><Relationship Id="rId10" Type="http://schemas.openxmlformats.org/officeDocument/2006/relationships/oleObject" Target="../embeddings/oleObject11.bin"/></Relationships>
</file>

<file path=ppt/slides/_rels/slide40.xml.rels><?xml version="1.0" encoding="UTF-8" standalone="yes"?>
<Relationships xmlns="http://schemas.openxmlformats.org/package/2006/relationships"><Relationship Id="rId3" Type="http://schemas.openxmlformats.org/officeDocument/2006/relationships/image" Target="../media/image86.emf"/><Relationship Id="rId4" Type="http://schemas.openxmlformats.org/officeDocument/2006/relationships/image" Target="../media/image87.emf"/><Relationship Id="rId5" Type="http://schemas.openxmlformats.org/officeDocument/2006/relationships/image" Target="../media/image88.emf"/><Relationship Id="rId6" Type="http://schemas.openxmlformats.org/officeDocument/2006/relationships/image" Target="../media/image89.tiff"/><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57.png"/><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90.emf"/><Relationship Id="rId5" Type="http://schemas.openxmlformats.org/officeDocument/2006/relationships/image" Target="../media/image91.png"/><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92.tif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3.emf"/><Relationship Id="rId3" Type="http://schemas.openxmlformats.org/officeDocument/2006/relationships/image" Target="../media/image94.emf"/></Relationships>
</file>

<file path=ppt/slides/_rels/slide46.xml.rels><?xml version="1.0" encoding="UTF-8" standalone="yes"?>
<Relationships xmlns="http://schemas.openxmlformats.org/package/2006/relationships"><Relationship Id="rId3" Type="http://schemas.openxmlformats.org/officeDocument/2006/relationships/image" Target="../media/image95.emf"/><Relationship Id="rId4" Type="http://schemas.openxmlformats.org/officeDocument/2006/relationships/image" Target="../media/image96.emf"/><Relationship Id="rId1" Type="http://schemas.openxmlformats.org/officeDocument/2006/relationships/slideLayout" Target="../slideLayouts/slideLayout8.xml"/><Relationship Id="rId2" Type="http://schemas.openxmlformats.org/officeDocument/2006/relationships/notesSlide" Target="../notesSlides/notesSlide20.xml"/></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22.tiff"/><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48.xml.rels><?xml version="1.0" encoding="UTF-8" standalone="yes"?>
<Relationships xmlns="http://schemas.openxmlformats.org/package/2006/relationships"><Relationship Id="rId3" Type="http://schemas.openxmlformats.org/officeDocument/2006/relationships/image" Target="../media/image97.emf"/><Relationship Id="rId4" Type="http://schemas.openxmlformats.org/officeDocument/2006/relationships/image" Target="../media/image98.emf"/><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49.xml.rels><?xml version="1.0" encoding="UTF-8" standalone="yes"?>
<Relationships xmlns="http://schemas.openxmlformats.org/package/2006/relationships"><Relationship Id="rId3" Type="http://schemas.microsoft.com/office/2007/relationships/hdphoto" Target="../media/hdphoto3.wdp"/><Relationship Id="rId4" Type="http://schemas.openxmlformats.org/officeDocument/2006/relationships/image" Target="../media/image100.png"/><Relationship Id="rId5" Type="http://schemas.openxmlformats.org/officeDocument/2006/relationships/image" Target="../media/image101.png"/><Relationship Id="rId1" Type="http://schemas.openxmlformats.org/officeDocument/2006/relationships/slideLayout" Target="../slideLayouts/slideLayout1.xml"/><Relationship Id="rId2" Type="http://schemas.openxmlformats.org/officeDocument/2006/relationships/image" Target="../media/image99.jpeg"/></Relationships>
</file>

<file path=ppt/slides/_rels/slide5.xml.rels><?xml version="1.0" encoding="UTF-8" standalone="yes"?>
<Relationships xmlns="http://schemas.openxmlformats.org/package/2006/relationships"><Relationship Id="rId9" Type="http://schemas.openxmlformats.org/officeDocument/2006/relationships/image" Target="../media/image8.png"/><Relationship Id="rId20" Type="http://schemas.openxmlformats.org/officeDocument/2006/relationships/oleObject" Target="../embeddings/oleObject23.bin"/><Relationship Id="rId10" Type="http://schemas.openxmlformats.org/officeDocument/2006/relationships/oleObject" Target="../embeddings/oleObject18.bin"/><Relationship Id="rId11" Type="http://schemas.openxmlformats.org/officeDocument/2006/relationships/image" Target="../media/image9.png"/><Relationship Id="rId12" Type="http://schemas.openxmlformats.org/officeDocument/2006/relationships/oleObject" Target="../embeddings/oleObject19.bin"/><Relationship Id="rId13" Type="http://schemas.openxmlformats.org/officeDocument/2006/relationships/image" Target="../media/image14.png"/><Relationship Id="rId14" Type="http://schemas.openxmlformats.org/officeDocument/2006/relationships/oleObject" Target="../embeddings/oleObject20.bin"/><Relationship Id="rId15" Type="http://schemas.openxmlformats.org/officeDocument/2006/relationships/image" Target="../media/image4.png"/><Relationship Id="rId16" Type="http://schemas.openxmlformats.org/officeDocument/2006/relationships/oleObject" Target="../embeddings/oleObject21.bin"/><Relationship Id="rId17" Type="http://schemas.openxmlformats.org/officeDocument/2006/relationships/image" Target="../media/image11.png"/><Relationship Id="rId18" Type="http://schemas.openxmlformats.org/officeDocument/2006/relationships/oleObject" Target="../embeddings/oleObject22.bin"/><Relationship Id="rId19" Type="http://schemas.openxmlformats.org/officeDocument/2006/relationships/image" Target="../media/image12.png"/><Relationship Id="rId1" Type="http://schemas.openxmlformats.org/officeDocument/2006/relationships/vmlDrawing" Target="../drawings/vmlDrawing4.vml"/><Relationship Id="rId2" Type="http://schemas.openxmlformats.org/officeDocument/2006/relationships/slideLayout" Target="../slideLayouts/slideLayout1.xml"/><Relationship Id="rId3" Type="http://schemas.openxmlformats.org/officeDocument/2006/relationships/image" Target="../media/image5.png"/><Relationship Id="rId4" Type="http://schemas.microsoft.com/office/2007/relationships/hdphoto" Target="../media/hdphoto2.wdp"/><Relationship Id="rId5" Type="http://schemas.openxmlformats.org/officeDocument/2006/relationships/image" Target="../media/image13.png"/><Relationship Id="rId6" Type="http://schemas.openxmlformats.org/officeDocument/2006/relationships/oleObject" Target="../embeddings/oleObject16.bin"/><Relationship Id="rId7" Type="http://schemas.openxmlformats.org/officeDocument/2006/relationships/image" Target="../media/image7.png"/><Relationship Id="rId8" Type="http://schemas.openxmlformats.org/officeDocument/2006/relationships/oleObject" Target="../embeddings/oleObject17.bin"/></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02.e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3.jpeg"/><Relationship Id="rId3" Type="http://schemas.microsoft.com/office/2007/relationships/hdphoto" Target="../media/hdphoto4.wdp"/></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4.jpeg"/><Relationship Id="rId3" Type="http://schemas.microsoft.com/office/2007/relationships/hdphoto" Target="../media/hdphoto5.wdp"/></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5.em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06.emf"/><Relationship Id="rId3" Type="http://schemas.openxmlformats.org/officeDocument/2006/relationships/image" Target="../media/image107.e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8.emf"/></Relationships>
</file>

<file path=ppt/slides/_rels/slide56.xml.rels><?xml version="1.0" encoding="UTF-8" standalone="yes"?>
<Relationships xmlns="http://schemas.openxmlformats.org/package/2006/relationships"><Relationship Id="rId3" Type="http://schemas.openxmlformats.org/officeDocument/2006/relationships/image" Target="../media/image109.emf"/><Relationship Id="rId4" Type="http://schemas.openxmlformats.org/officeDocument/2006/relationships/image" Target="../media/image110.emf"/><Relationship Id="rId5" Type="http://schemas.openxmlformats.org/officeDocument/2006/relationships/image" Target="../media/image111.emf"/><Relationship Id="rId6" Type="http://schemas.openxmlformats.org/officeDocument/2006/relationships/image" Target="../media/image112.emf"/><Relationship Id="rId1" Type="http://schemas.openxmlformats.org/officeDocument/2006/relationships/slideLayout" Target="../slideLayouts/slideLayout8.xml"/><Relationship Id="rId2" Type="http://schemas.openxmlformats.org/officeDocument/2006/relationships/notesSlide" Target="../notesSlides/notesSlide24.xml"/></Relationships>
</file>

<file path=ppt/slides/_rels/slide57.xml.rels><?xml version="1.0" encoding="UTF-8" standalone="yes"?>
<Relationships xmlns="http://schemas.openxmlformats.org/package/2006/relationships"><Relationship Id="rId3" Type="http://schemas.openxmlformats.org/officeDocument/2006/relationships/image" Target="../media/image114.emf"/><Relationship Id="rId4" Type="http://schemas.openxmlformats.org/officeDocument/2006/relationships/image" Target="../media/image115.emf"/><Relationship Id="rId1" Type="http://schemas.openxmlformats.org/officeDocument/2006/relationships/slideLayout" Target="../slideLayouts/slideLayout8.xml"/><Relationship Id="rId2" Type="http://schemas.openxmlformats.org/officeDocument/2006/relationships/image" Target="../media/image113.e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6.e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7.jpeg"/><Relationship Id="rId3" Type="http://schemas.microsoft.com/office/2007/relationships/hdphoto" Target="../media/hdphoto6.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8.emf"/><Relationship Id="rId3" Type="http://schemas.openxmlformats.org/officeDocument/2006/relationships/image" Target="../media/image119.e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0.emf"/><Relationship Id="rId3" Type="http://schemas.openxmlformats.org/officeDocument/2006/relationships/image" Target="../media/image121.em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2.emf"/><Relationship Id="rId3" Type="http://schemas.openxmlformats.org/officeDocument/2006/relationships/image" Target="../media/image123.emf"/></Relationships>
</file>

<file path=ppt/slides/_rels/slide63.xml.rels><?xml version="1.0" encoding="UTF-8" standalone="yes"?>
<Relationships xmlns="http://schemas.openxmlformats.org/package/2006/relationships"><Relationship Id="rId3" Type="http://schemas.openxmlformats.org/officeDocument/2006/relationships/image" Target="../media/image124.emf"/><Relationship Id="rId4" Type="http://schemas.openxmlformats.org/officeDocument/2006/relationships/image" Target="../media/image125.emf"/><Relationship Id="rId5" Type="http://schemas.openxmlformats.org/officeDocument/2006/relationships/image" Target="../media/image59.png"/><Relationship Id="rId6" Type="http://schemas.openxmlformats.org/officeDocument/2006/relationships/image" Target="../media/image61.emf"/><Relationship Id="rId1" Type="http://schemas.openxmlformats.org/officeDocument/2006/relationships/slideLayout" Target="../slideLayouts/slideLayout8.xml"/><Relationship Id="rId2" Type="http://schemas.openxmlformats.org/officeDocument/2006/relationships/notesSlide" Target="../notesSlides/notesSlide25.xml"/></Relationships>
</file>

<file path=ppt/slides/_rels/slide64.xml.rels><?xml version="1.0" encoding="UTF-8" standalone="yes"?>
<Relationships xmlns="http://schemas.openxmlformats.org/package/2006/relationships"><Relationship Id="rId3" Type="http://schemas.openxmlformats.org/officeDocument/2006/relationships/image" Target="../media/image126.emf"/><Relationship Id="rId4" Type="http://schemas.openxmlformats.org/officeDocument/2006/relationships/image" Target="../media/image127.emf"/><Relationship Id="rId1" Type="http://schemas.openxmlformats.org/officeDocument/2006/relationships/slideLayout" Target="../slideLayouts/slideLayout8.xml"/><Relationship Id="rId2" Type="http://schemas.openxmlformats.org/officeDocument/2006/relationships/notesSlide" Target="../notesSlides/notesSlide26.xml"/></Relationships>
</file>

<file path=ppt/slides/_rels/slide65.xml.rels><?xml version="1.0" encoding="UTF-8" standalone="yes"?>
<Relationships xmlns="http://schemas.openxmlformats.org/package/2006/relationships"><Relationship Id="rId3" Type="http://schemas.openxmlformats.org/officeDocument/2006/relationships/image" Target="../media/image128.emf"/><Relationship Id="rId4" Type="http://schemas.openxmlformats.org/officeDocument/2006/relationships/image" Target="../media/image129.emf"/><Relationship Id="rId1" Type="http://schemas.openxmlformats.org/officeDocument/2006/relationships/slideLayout" Target="../slideLayouts/slideLayout8.xml"/><Relationship Id="rId2" Type="http://schemas.openxmlformats.org/officeDocument/2006/relationships/notesSlide" Target="../notesSlides/notesSlide2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31.emf"/><Relationship Id="rId4" Type="http://schemas.openxmlformats.org/officeDocument/2006/relationships/image" Target="../media/image132.emf"/><Relationship Id="rId5" Type="http://schemas.openxmlformats.org/officeDocument/2006/relationships/image" Target="../media/image133.emf"/><Relationship Id="rId1" Type="http://schemas.openxmlformats.org/officeDocument/2006/relationships/slideLayout" Target="../slideLayouts/slideLayout8.xml"/><Relationship Id="rId2" Type="http://schemas.openxmlformats.org/officeDocument/2006/relationships/image" Target="../media/image130.emf"/></Relationships>
</file>

<file path=ppt/slides/_rels/slide68.xml.rels><?xml version="1.0" encoding="UTF-8" standalone="yes"?>
<Relationships xmlns="http://schemas.openxmlformats.org/package/2006/relationships"><Relationship Id="rId3" Type="http://schemas.openxmlformats.org/officeDocument/2006/relationships/image" Target="../media/image135.emf"/><Relationship Id="rId4" Type="http://schemas.openxmlformats.org/officeDocument/2006/relationships/image" Target="../media/image136.emf"/><Relationship Id="rId5" Type="http://schemas.openxmlformats.org/officeDocument/2006/relationships/image" Target="../media/image137.emf"/><Relationship Id="rId1" Type="http://schemas.openxmlformats.org/officeDocument/2006/relationships/slideLayout" Target="../slideLayouts/slideLayout8.xml"/><Relationship Id="rId2" Type="http://schemas.openxmlformats.org/officeDocument/2006/relationships/image" Target="../media/image134.emf"/></Relationships>
</file>

<file path=ppt/slides/_rels/slide69.xml.rels><?xml version="1.0" encoding="UTF-8" standalone="yes"?>
<Relationships xmlns="http://schemas.openxmlformats.org/package/2006/relationships"><Relationship Id="rId3" Type="http://schemas.openxmlformats.org/officeDocument/2006/relationships/image" Target="../media/image139.emf"/><Relationship Id="rId4" Type="http://schemas.openxmlformats.org/officeDocument/2006/relationships/image" Target="../media/image140.emf"/><Relationship Id="rId1" Type="http://schemas.openxmlformats.org/officeDocument/2006/relationships/slideLayout" Target="../slideLayouts/slideLayout8.xml"/><Relationship Id="rId2" Type="http://schemas.openxmlformats.org/officeDocument/2006/relationships/image" Target="../media/image13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70.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22.tiff"/><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41.tiff"/><Relationship Id="rId3" Type="http://schemas.openxmlformats.org/officeDocument/2006/relationships/image" Target="../media/image142.tiff"/></Relationships>
</file>

<file path=ppt/slides/_rels/slide72.xml.rels><?xml version="1.0" encoding="UTF-8" standalone="yes"?>
<Relationships xmlns="http://schemas.openxmlformats.org/package/2006/relationships"><Relationship Id="rId3" Type="http://schemas.openxmlformats.org/officeDocument/2006/relationships/image" Target="../media/image144.emf"/><Relationship Id="rId4" Type="http://schemas.openxmlformats.org/officeDocument/2006/relationships/image" Target="../media/image80.png"/><Relationship Id="rId5" Type="http://schemas.openxmlformats.org/officeDocument/2006/relationships/image" Target="../media/image79.png"/><Relationship Id="rId6" Type="http://schemas.openxmlformats.org/officeDocument/2006/relationships/image" Target="../media/image145.emf"/><Relationship Id="rId1" Type="http://schemas.openxmlformats.org/officeDocument/2006/relationships/slideLayout" Target="../slideLayouts/slideLayout6.xml"/><Relationship Id="rId2" Type="http://schemas.openxmlformats.org/officeDocument/2006/relationships/image" Target="../media/image143.em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39.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39.png"/></Relationships>
</file>

<file path=ppt/slides/_rels/slide75.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22.tiff"/><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76.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22.tiff"/><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77.xml.rels><?xml version="1.0" encoding="UTF-8" standalone="yes"?>
<Relationships xmlns="http://schemas.openxmlformats.org/package/2006/relationships"><Relationship Id="rId3" Type="http://schemas.openxmlformats.org/officeDocument/2006/relationships/image" Target="../media/image147.emf"/><Relationship Id="rId4" Type="http://schemas.openxmlformats.org/officeDocument/2006/relationships/image" Target="../media/image277.png"/><Relationship Id="rId1" Type="http://schemas.openxmlformats.org/officeDocument/2006/relationships/slideLayout" Target="../slideLayouts/slideLayout8.xml"/><Relationship Id="rId2" Type="http://schemas.openxmlformats.org/officeDocument/2006/relationships/image" Target="../media/image146.emf"/></Relationships>
</file>

<file path=ppt/slides/_rels/slide78.xml.rels><?xml version="1.0" encoding="UTF-8" standalone="yes"?>
<Relationships xmlns="http://schemas.openxmlformats.org/package/2006/relationships"><Relationship Id="rId3" Type="http://schemas.openxmlformats.org/officeDocument/2006/relationships/image" Target="../media/image149.emf"/><Relationship Id="rId4" Type="http://schemas.openxmlformats.org/officeDocument/2006/relationships/image" Target="../media/image150.emf"/><Relationship Id="rId5" Type="http://schemas.openxmlformats.org/officeDocument/2006/relationships/image" Target="../media/image151.emf"/><Relationship Id="rId6" Type="http://schemas.openxmlformats.org/officeDocument/2006/relationships/image" Target="../media/image152.emf"/><Relationship Id="rId1" Type="http://schemas.openxmlformats.org/officeDocument/2006/relationships/slideLayout" Target="../slideLayouts/slideLayout8.xml"/><Relationship Id="rId2" Type="http://schemas.openxmlformats.org/officeDocument/2006/relationships/image" Target="../media/image148.emf"/></Relationships>
</file>

<file path=ppt/slides/_rels/slide79.xml.rels><?xml version="1.0" encoding="UTF-8" standalone="yes"?>
<Relationships xmlns="http://schemas.openxmlformats.org/package/2006/relationships"><Relationship Id="rId3" Type="http://schemas.openxmlformats.org/officeDocument/2006/relationships/image" Target="../media/image154.emf"/><Relationship Id="rId4" Type="http://schemas.openxmlformats.org/officeDocument/2006/relationships/image" Target="../media/image86.emf"/><Relationship Id="rId5" Type="http://schemas.openxmlformats.org/officeDocument/2006/relationships/image" Target="../media/image155.tiff"/><Relationship Id="rId1" Type="http://schemas.openxmlformats.org/officeDocument/2006/relationships/slideLayout" Target="../slideLayouts/slideLayout8.xml"/><Relationship Id="rId2" Type="http://schemas.openxmlformats.org/officeDocument/2006/relationships/image" Target="../media/image153.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80.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22.tiff"/><Relationship Id="rId1" Type="http://schemas.openxmlformats.org/officeDocument/2006/relationships/slideLayout" Target="../slideLayouts/slideLayout6.xml"/><Relationship Id="rId2" Type="http://schemas.openxmlformats.org/officeDocument/2006/relationships/notesSlide" Target="../notesSlides/notesSlide3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6.emf"/><Relationship Id="rId3" Type="http://schemas.openxmlformats.org/officeDocument/2006/relationships/image" Target="../media/image157.emf"/></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8.emf"/></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55.tiff"/></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42.tiff"/><Relationship Id="rId3" Type="http://schemas.openxmlformats.org/officeDocument/2006/relationships/image" Target="../media/image159.emf"/></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60.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60.png"/></Relationships>
</file>

<file path=ppt/slides/_rels/slide87.xml.rels><?xml version="1.0" encoding="UTF-8" standalone="yes"?>
<Relationships xmlns="http://schemas.openxmlformats.org/package/2006/relationships"><Relationship Id="rId3" Type="http://schemas.openxmlformats.org/officeDocument/2006/relationships/image" Target="../media/image161.png"/><Relationship Id="rId4" Type="http://schemas.openxmlformats.org/officeDocument/2006/relationships/image" Target="../media/image162.png"/><Relationship Id="rId1" Type="http://schemas.openxmlformats.org/officeDocument/2006/relationships/slideLayout" Target="../slideLayouts/slideLayout10.xml"/><Relationship Id="rId2" Type="http://schemas.openxmlformats.org/officeDocument/2006/relationships/image" Target="../media/image160.png"/></Relationships>
</file>

<file path=ppt/slides/_rels/slide88.xml.rels><?xml version="1.0" encoding="UTF-8" standalone="yes"?>
<Relationships xmlns="http://schemas.openxmlformats.org/package/2006/relationships"><Relationship Id="rId3" Type="http://schemas.openxmlformats.org/officeDocument/2006/relationships/image" Target="../media/image5.png"/><Relationship Id="rId4" Type="http://schemas.microsoft.com/office/2007/relationships/hdphoto" Target="../media/hdphoto2.wdp"/><Relationship Id="rId1" Type="http://schemas.openxmlformats.org/officeDocument/2006/relationships/slideLayout" Target="../slideLayouts/slideLayout1.xml"/><Relationship Id="rId2" Type="http://schemas.openxmlformats.org/officeDocument/2006/relationships/image" Target="../media/image163.emf"/></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98.emf"/></Relationships>
</file>

<file path=ppt/slides/_rels/slide9.xml.rels><?xml version="1.0" encoding="UTF-8" standalone="yes"?>
<Relationships xmlns="http://schemas.openxmlformats.org/package/2006/relationships"><Relationship Id="rId3" Type="http://schemas.openxmlformats.org/officeDocument/2006/relationships/image" Target="../media/image18.emf"/><Relationship Id="rId4" Type="http://schemas.openxmlformats.org/officeDocument/2006/relationships/image" Target="../media/image19.emf"/><Relationship Id="rId5" Type="http://schemas.openxmlformats.org/officeDocument/2006/relationships/image" Target="../media/image20.png"/><Relationship Id="rId6" Type="http://schemas.openxmlformats.org/officeDocument/2006/relationships/image" Target="../media/image21.wmf"/><Relationship Id="rId7" Type="http://schemas.openxmlformats.org/officeDocument/2006/relationships/oleObject" Target="../embeddings/oleObject24.bin"/><Relationship Id="rId8" Type="http://schemas.openxmlformats.org/officeDocument/2006/relationships/image" Target="../media/image17.png"/><Relationship Id="rId9" Type="http://schemas.openxmlformats.org/officeDocument/2006/relationships/image" Target="../media/image25.png"/><Relationship Id="rId1" Type="http://schemas.openxmlformats.org/officeDocument/2006/relationships/vmlDrawing" Target="../drawings/vmlDrawing5.vml"/><Relationship Id="rId2"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4.emf"/></Relationships>
</file>

<file path=ppt/slides/_rels/slide91.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165.emf"/><Relationship Id="rId5" Type="http://schemas.openxmlformats.org/officeDocument/2006/relationships/image" Target="../media/image166.emf"/><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7.emf"/></Relationships>
</file>

<file path=ppt/slides/_rels/slide93.xml.rels><?xml version="1.0" encoding="UTF-8" standalone="yes"?>
<Relationships xmlns="http://schemas.openxmlformats.org/package/2006/relationships"><Relationship Id="rId3" Type="http://schemas.openxmlformats.org/officeDocument/2006/relationships/image" Target="../media/image168.emf"/><Relationship Id="rId4" Type="http://schemas.openxmlformats.org/officeDocument/2006/relationships/image" Target="../media/image169.emf"/><Relationship Id="rId1" Type="http://schemas.openxmlformats.org/officeDocument/2006/relationships/slideLayout" Target="../slideLayouts/slideLayout8.xml"/><Relationship Id="rId2" Type="http://schemas.openxmlformats.org/officeDocument/2006/relationships/image" Target="../media/image102.emf"/></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70.emf"/></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71.emf"/></Relationships>
</file>

<file path=ppt/slides/_rels/slide96.xml.rels><?xml version="1.0" encoding="UTF-8" standalone="yes"?>
<Relationships xmlns="http://schemas.openxmlformats.org/package/2006/relationships"><Relationship Id="rId3" Type="http://schemas.openxmlformats.org/officeDocument/2006/relationships/image" Target="../media/image173.emf"/><Relationship Id="rId4" Type="http://schemas.openxmlformats.org/officeDocument/2006/relationships/image" Target="../media/image174.emf"/><Relationship Id="rId5" Type="http://schemas.openxmlformats.org/officeDocument/2006/relationships/image" Target="../media/image175.emf"/><Relationship Id="rId1" Type="http://schemas.openxmlformats.org/officeDocument/2006/relationships/slideLayout" Target="../slideLayouts/slideLayout8.xml"/><Relationship Id="rId2" Type="http://schemas.openxmlformats.org/officeDocument/2006/relationships/image" Target="../media/image172.emf"/></Relationships>
</file>

<file path=ppt/slides/_rels/slide97.xml.rels><?xml version="1.0" encoding="UTF-8" standalone="yes"?>
<Relationships xmlns="http://schemas.openxmlformats.org/package/2006/relationships"><Relationship Id="rId3" Type="http://schemas.openxmlformats.org/officeDocument/2006/relationships/image" Target="../media/image176.emf"/><Relationship Id="rId4" Type="http://schemas.openxmlformats.org/officeDocument/2006/relationships/image" Target="../media/image128.emf"/><Relationship Id="rId5" Type="http://schemas.openxmlformats.org/officeDocument/2006/relationships/image" Target="../media/image177.emf"/><Relationship Id="rId6" Type="http://schemas.openxmlformats.org/officeDocument/2006/relationships/image" Target="../media/image178.emf"/><Relationship Id="rId1" Type="http://schemas.openxmlformats.org/officeDocument/2006/relationships/slideLayout" Target="../slideLayouts/slideLayout8.xml"/><Relationship Id="rId2" Type="http://schemas.openxmlformats.org/officeDocument/2006/relationships/notesSlide" Target="../notesSlides/notesSlide38.xml"/></Relationships>
</file>

<file path=ppt/slides/_rels/slide98.xml.rels><?xml version="1.0" encoding="UTF-8" standalone="yes"?>
<Relationships xmlns="http://schemas.openxmlformats.org/package/2006/relationships"><Relationship Id="rId3" Type="http://schemas.openxmlformats.org/officeDocument/2006/relationships/image" Target="../media/image180.png"/><Relationship Id="rId4" Type="http://schemas.openxmlformats.org/officeDocument/2006/relationships/image" Target="../media/image181.emf"/><Relationship Id="rId1" Type="http://schemas.openxmlformats.org/officeDocument/2006/relationships/slideLayout" Target="../slideLayouts/slideLayout8.xml"/><Relationship Id="rId2" Type="http://schemas.openxmlformats.org/officeDocument/2006/relationships/image" Target="../media/image179.emf"/></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8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0498" y="-315416"/>
            <a:ext cx="9144001" cy="6858000"/>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300"/>
                    </a14:imgEffect>
                    <a14:imgEffect>
                      <a14:saturation sat="400000"/>
                    </a14:imgEffect>
                    <a14:imgEffect>
                      <a14:brightnessContrast bright="40000" contrast="-20000"/>
                    </a14:imgEffect>
                  </a14:imgLayer>
                </a14:imgProps>
              </a:ext>
              <a:ext uri="{28A0092B-C50C-407E-A947-70E740481C1C}">
                <a14:useLocalDpi xmlns:a14="http://schemas.microsoft.com/office/drawing/2010/main"/>
              </a:ext>
            </a:extLst>
          </a:blip>
          <a:srcRect l="-1" t="30626" r="8651" b="30015"/>
          <a:stretch/>
        </p:blipFill>
        <p:spPr>
          <a:xfrm>
            <a:off x="839159" y="2032391"/>
            <a:ext cx="8352928" cy="2376265"/>
          </a:xfrm>
          <a:prstGeom prst="rect">
            <a:avLst/>
          </a:prstGeom>
        </p:spPr>
      </p:pic>
      <p:sp>
        <p:nvSpPr>
          <p:cNvPr id="4" name="TextBox 32"/>
          <p:cNvSpPr txBox="1">
            <a:spLocks noChangeArrowheads="1"/>
          </p:cNvSpPr>
          <p:nvPr/>
        </p:nvSpPr>
        <p:spPr bwMode="auto">
          <a:xfrm>
            <a:off x="3419872" y="808256"/>
            <a:ext cx="5328592" cy="1098060"/>
          </a:xfrm>
          <a:prstGeom prst="rect">
            <a:avLst/>
          </a:prstGeom>
          <a:noFill/>
          <a:ln w="9525">
            <a:noFill/>
            <a:miter lim="800000"/>
            <a:headEnd/>
            <a:tailEnd/>
          </a:ln>
        </p:spPr>
        <p:txBody>
          <a:bodyPr wrap="square" tIns="93600" bIns="140400">
            <a:prstTxWarp prst="textNoShape">
              <a:avLst/>
            </a:prstTxWarp>
            <a:spAutoFit/>
          </a:bodyPr>
          <a:lstStyle/>
          <a:p>
            <a:pPr indent="11113" algn="r"/>
            <a:r>
              <a:rPr lang="en-US" sz="2800" dirty="0" smtClean="0">
                <a:latin typeface="Helvetica Light" charset="0"/>
                <a:ea typeface="Helvetica Light" charset="0"/>
                <a:cs typeface="Helvetica Light" charset="0"/>
              </a:rPr>
              <a:t>Particle Physics at the dawn     of a new high-energy frontier</a:t>
            </a:r>
          </a:p>
        </p:txBody>
      </p:sp>
      <p:sp>
        <p:nvSpPr>
          <p:cNvPr id="6" name="Rectangle 5"/>
          <p:cNvSpPr/>
          <p:nvPr/>
        </p:nvSpPr>
        <p:spPr>
          <a:xfrm>
            <a:off x="107504" y="4696688"/>
            <a:ext cx="8640960" cy="600164"/>
          </a:xfrm>
          <a:prstGeom prst="rect">
            <a:avLst/>
          </a:prstGeom>
        </p:spPr>
        <p:txBody>
          <a:bodyPr wrap="square">
            <a:spAutoFit/>
          </a:bodyPr>
          <a:lstStyle/>
          <a:p>
            <a:pPr lvl="0" indent="11113" algn="r">
              <a:spcBef>
                <a:spcPts val="1200"/>
              </a:spcBef>
            </a:pPr>
            <a:r>
              <a:rPr lang="en-US" sz="1400" dirty="0">
                <a:latin typeface="Helvetica Light"/>
                <a:ea typeface="Trebuchet MS" pitchFamily="-84" charset="0"/>
                <a:cs typeface="Helvetica Light"/>
              </a:rPr>
              <a:t>Andreas Hoecker (CERN)</a:t>
            </a:r>
          </a:p>
          <a:p>
            <a:pPr indent="11113" algn="r">
              <a:spcBef>
                <a:spcPts val="600"/>
              </a:spcBef>
            </a:pPr>
            <a:r>
              <a:rPr lang="de-DE" sz="1400" dirty="0" smtClean="0">
                <a:latin typeface="Helvetica Light"/>
                <a:ea typeface="Trebuchet MS" pitchFamily="-84" charset="0"/>
                <a:cs typeface="Helvetica Light"/>
              </a:rPr>
              <a:t>Colloquium at IFIC</a:t>
            </a:r>
            <a:r>
              <a:rPr lang="en-US" sz="1400" dirty="0" smtClean="0">
                <a:latin typeface="Helvetica Light"/>
                <a:ea typeface="Trebuchet MS" pitchFamily="-84" charset="0"/>
                <a:cs typeface="Helvetica Light"/>
              </a:rPr>
              <a:t>, Valencia, January 18</a:t>
            </a:r>
            <a:r>
              <a:rPr lang="en-US" sz="1400" baseline="30000" dirty="0" smtClean="0">
                <a:latin typeface="Helvetica Light"/>
                <a:ea typeface="Trebuchet MS" pitchFamily="-84" charset="0"/>
                <a:cs typeface="Helvetica Light"/>
              </a:rPr>
              <a:t>th</a:t>
            </a:r>
            <a:r>
              <a:rPr lang="en-US" sz="1400" dirty="0" smtClean="0">
                <a:latin typeface="Helvetica Light"/>
                <a:ea typeface="Trebuchet MS" pitchFamily="-84" charset="0"/>
                <a:cs typeface="Helvetica Light"/>
              </a:rPr>
              <a:t>, 2017 </a:t>
            </a:r>
            <a:endParaRPr lang="en-US" sz="1400" dirty="0">
              <a:latin typeface="Helvetica Light"/>
              <a:ea typeface="Trebuchet MS" pitchFamily="-84" charset="0"/>
              <a:cs typeface="Helvetica Light"/>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032391"/>
            <a:ext cx="3166594" cy="2376265"/>
          </a:xfrm>
          <a:prstGeom prst="rect">
            <a:avLst/>
          </a:prstGeom>
        </p:spPr>
      </p:pic>
      <p:sp>
        <p:nvSpPr>
          <p:cNvPr id="7" name="TextBox 6"/>
          <p:cNvSpPr txBox="1"/>
          <p:nvPr/>
        </p:nvSpPr>
        <p:spPr>
          <a:xfrm>
            <a:off x="1324181" y="4394027"/>
            <a:ext cx="1941557" cy="230832"/>
          </a:xfrm>
          <a:prstGeom prst="rect">
            <a:avLst/>
          </a:prstGeom>
          <a:noFill/>
        </p:spPr>
        <p:txBody>
          <a:bodyPr wrap="none" rtlCol="0">
            <a:spAutoFit/>
          </a:bodyPr>
          <a:lstStyle/>
          <a:p>
            <a:r>
              <a:rPr lang="en-US" sz="900" dirty="0" smtClean="0">
                <a:solidFill>
                  <a:schemeClr val="tx1">
                    <a:lumMod val="50000"/>
                    <a:lumOff val="50000"/>
                  </a:schemeClr>
                </a:solidFill>
                <a:latin typeface="Helvetica Light" charset="0"/>
                <a:ea typeface="Helvetica Light" charset="0"/>
                <a:cs typeface="Helvetica Light" charset="0"/>
              </a:rPr>
              <a:t>Valencia seen from the hotel room</a:t>
            </a:r>
          </a:p>
        </p:txBody>
      </p:sp>
    </p:spTree>
    <p:extLst>
      <p:ext uri="{BB962C8B-B14F-4D97-AF65-F5344CB8AC3E}">
        <p14:creationId xmlns:p14="http://schemas.microsoft.com/office/powerpoint/2010/main" val="86569981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a:ext>
            </a:extLst>
          </a:blip>
          <a:srcRect b="-2"/>
          <a:stretch/>
        </p:blipFill>
        <p:spPr>
          <a:xfrm>
            <a:off x="-2" y="0"/>
            <a:ext cx="9144002" cy="3573016"/>
          </a:xfrm>
          <a:prstGeom prst="rect">
            <a:avLst/>
          </a:prstGeom>
        </p:spPr>
      </p:pic>
      <p:sp>
        <p:nvSpPr>
          <p:cNvPr id="6" name="Rectangle 5"/>
          <p:cNvSpPr/>
          <p:nvPr/>
        </p:nvSpPr>
        <p:spPr>
          <a:xfrm>
            <a:off x="0" y="3477981"/>
            <a:ext cx="9144000" cy="3380019"/>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7" name="Text Box 5"/>
          <p:cNvSpPr txBox="1">
            <a:spLocks noChangeArrowheads="1"/>
          </p:cNvSpPr>
          <p:nvPr/>
        </p:nvSpPr>
        <p:spPr bwMode="auto">
          <a:xfrm>
            <a:off x="0" y="2524368"/>
            <a:ext cx="9144000" cy="956773"/>
          </a:xfrm>
          <a:prstGeom prst="rect">
            <a:avLst/>
          </a:prstGeom>
          <a:solidFill>
            <a:srgbClr val="FFFFFF">
              <a:alpha val="96000"/>
            </a:srgbClr>
          </a:solidFill>
          <a:ln w="9525">
            <a:noFill/>
            <a:miter lim="800000"/>
            <a:headEnd/>
            <a:tailEnd/>
          </a:ln>
          <a:effectLst/>
        </p:spPr>
        <p:txBody>
          <a:bodyPr tIns="108000" bIns="108000">
            <a:prstTxWarp prst="textNoShape">
              <a:avLst/>
            </a:prstTxWarp>
            <a:spAutoFit/>
          </a:bodyPr>
          <a:lstStyle/>
          <a:p>
            <a:pPr algn="ctr"/>
            <a:r>
              <a:rPr lang="en-US" sz="2400" dirty="0" smtClean="0">
                <a:solidFill>
                  <a:srgbClr val="262626"/>
                </a:solidFill>
                <a:latin typeface="Helvetica Light" charset="0"/>
                <a:ea typeface="Helvetica Light" charset="0"/>
                <a:cs typeface="Helvetica Light" charset="0"/>
              </a:rPr>
              <a:t>Producing the Higgs Boson and Searching for New Physics        at the TeV Scale Requires a Huge Machine</a:t>
            </a:r>
          </a:p>
        </p:txBody>
      </p:sp>
      <p:sp>
        <p:nvSpPr>
          <p:cNvPr id="8" name="Text Box 4"/>
          <p:cNvSpPr txBox="1">
            <a:spLocks noChangeArrowheads="1"/>
          </p:cNvSpPr>
          <p:nvPr/>
        </p:nvSpPr>
        <p:spPr bwMode="auto">
          <a:xfrm>
            <a:off x="1896532" y="4104824"/>
            <a:ext cx="5306483" cy="2099424"/>
          </a:xfrm>
          <a:prstGeom prst="rect">
            <a:avLst/>
          </a:prstGeom>
          <a:solidFill>
            <a:schemeClr val="bg1"/>
          </a:solidFill>
          <a:ln w="3175">
            <a:noFill/>
            <a:miter lim="800000"/>
            <a:headEnd/>
            <a:tailEnd/>
          </a:ln>
          <a:effectLst/>
          <a:extLst>
            <a:ext uri="{909E8E84-426E-40dd-AFC4-6F175D3DCCD1}">
              <a14:hiddenFill xmlns="" xmlns:a14="http://schemas.microsoft.com/office/drawing/2010/main" xmlns:mv="urn:schemas-microsoft-com:mac:vml" xmlns:mc="http://schemas.openxmlformats.org/markup-compatibility/2006">
                <a:solidFill>
                  <a:srgbClr val="CCFF99"/>
                </a:solidFill>
              </a14:hiddenFill>
            </a:ex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square" tIns="140400" bIns="140400">
            <a:spAutoFit/>
          </a:bodyPr>
          <a:lstStyle>
            <a:lvl1pPr marL="495300" indent="-495300">
              <a:defRPr sz="2400">
                <a:solidFill>
                  <a:schemeClr val="tx1"/>
                </a:solidFill>
                <a:latin typeface="Times New Roman" charset="0"/>
                <a:ea typeface="ＭＳ Ｐゴシック" charset="0"/>
              </a:defRPr>
            </a:lvl1pPr>
            <a:lvl2pPr marL="952500" indent="-495300">
              <a:defRPr sz="2400">
                <a:solidFill>
                  <a:schemeClr val="tx1"/>
                </a:solidFill>
                <a:latin typeface="Times New Roman" charset="0"/>
                <a:ea typeface="ＭＳ Ｐゴシック" charset="0"/>
              </a:defRPr>
            </a:lvl2pPr>
            <a:lvl3pPr marL="1409700" indent="-495300">
              <a:defRPr sz="2400">
                <a:solidFill>
                  <a:schemeClr val="tx1"/>
                </a:solidFill>
                <a:latin typeface="Times New Roman" charset="0"/>
                <a:ea typeface="ＭＳ Ｐゴシック" charset="0"/>
              </a:defRPr>
            </a:lvl3pPr>
            <a:lvl4pPr marL="1866900" indent="-495300">
              <a:defRPr sz="2400">
                <a:solidFill>
                  <a:schemeClr val="tx1"/>
                </a:solidFill>
                <a:latin typeface="Times New Roman" charset="0"/>
                <a:ea typeface="ＭＳ Ｐゴシック" charset="0"/>
              </a:defRPr>
            </a:lvl4pPr>
            <a:lvl5pPr marL="2324100" indent="-495300">
              <a:defRPr sz="2400">
                <a:solidFill>
                  <a:schemeClr val="tx1"/>
                </a:solidFill>
                <a:latin typeface="Times New Roman" charset="0"/>
                <a:ea typeface="ＭＳ Ｐゴシック" charset="0"/>
              </a:defRPr>
            </a:lvl5pPr>
            <a:lvl6pPr marL="2781300" indent="-495300" eaLnBrk="0" fontAlgn="base" hangingPunct="0">
              <a:spcBef>
                <a:spcPct val="0"/>
              </a:spcBef>
              <a:spcAft>
                <a:spcPct val="0"/>
              </a:spcAft>
              <a:defRPr sz="2400">
                <a:solidFill>
                  <a:schemeClr val="tx1"/>
                </a:solidFill>
                <a:latin typeface="Times New Roman" charset="0"/>
                <a:ea typeface="ＭＳ Ｐゴシック" charset="0"/>
              </a:defRPr>
            </a:lvl6pPr>
            <a:lvl7pPr marL="3238500" indent="-495300" eaLnBrk="0" fontAlgn="base" hangingPunct="0">
              <a:spcBef>
                <a:spcPct val="0"/>
              </a:spcBef>
              <a:spcAft>
                <a:spcPct val="0"/>
              </a:spcAft>
              <a:defRPr sz="2400">
                <a:solidFill>
                  <a:schemeClr val="tx1"/>
                </a:solidFill>
                <a:latin typeface="Times New Roman" charset="0"/>
                <a:ea typeface="ＭＳ Ｐゴシック" charset="0"/>
              </a:defRPr>
            </a:lvl7pPr>
            <a:lvl8pPr marL="3695700" indent="-495300" eaLnBrk="0" fontAlgn="base" hangingPunct="0">
              <a:spcBef>
                <a:spcPct val="0"/>
              </a:spcBef>
              <a:spcAft>
                <a:spcPct val="0"/>
              </a:spcAft>
              <a:defRPr sz="2400">
                <a:solidFill>
                  <a:schemeClr val="tx1"/>
                </a:solidFill>
                <a:latin typeface="Times New Roman" charset="0"/>
                <a:ea typeface="ＭＳ Ｐゴシック" charset="0"/>
              </a:defRPr>
            </a:lvl8pPr>
            <a:lvl9pPr marL="4152900" indent="-495300" eaLnBrk="0" fontAlgn="base" hangingPunct="0">
              <a:spcBef>
                <a:spcPct val="0"/>
              </a:spcBef>
              <a:spcAft>
                <a:spcPct val="0"/>
              </a:spcAft>
              <a:defRPr sz="2400">
                <a:solidFill>
                  <a:schemeClr val="tx1"/>
                </a:solidFill>
                <a:latin typeface="Times New Roman" charset="0"/>
                <a:ea typeface="ＭＳ Ｐゴシック" charset="0"/>
              </a:defRPr>
            </a:lvl9pPr>
          </a:lstStyle>
          <a:p>
            <a:pPr indent="-403225">
              <a:defRPr/>
            </a:pPr>
            <a:r>
              <a:rPr lang="en-US" sz="2000" dirty="0" smtClean="0">
                <a:latin typeface="Helvetica Light" charset="0"/>
                <a:ea typeface="Helvetica Light" charset="0"/>
                <a:cs typeface="Helvetica Light" charset="0"/>
              </a:rPr>
              <a:t>Particles accelerators:</a:t>
            </a:r>
          </a:p>
          <a:p>
            <a:pPr marL="542925" indent="-358775">
              <a:spcBef>
                <a:spcPts val="1200"/>
              </a:spcBef>
              <a:buSzPct val="120000"/>
              <a:buFont typeface="Webdings" charset="2"/>
              <a:buChar char="⇢"/>
              <a:defRPr/>
            </a:pPr>
            <a:r>
              <a:rPr lang="en-US" sz="1700" dirty="0" smtClean="0">
                <a:latin typeface="Helvetica Light" charset="0"/>
                <a:ea typeface="Helvetica Light" charset="0"/>
                <a:cs typeface="Helvetica Light" charset="0"/>
              </a:rPr>
              <a:t>Look deeper into matter (size ~ 1/</a:t>
            </a:r>
            <a:r>
              <a:rPr lang="en-US" sz="1700" i="1" dirty="0" smtClean="0">
                <a:latin typeface="Helvetica Light" charset="0"/>
                <a:ea typeface="Helvetica Light" charset="0"/>
                <a:cs typeface="Helvetica Light" charset="0"/>
              </a:rPr>
              <a:t>E</a:t>
            </a:r>
            <a:r>
              <a:rPr lang="en-US" sz="1100" i="1" dirty="0" smtClean="0">
                <a:latin typeface="Helvetica Light" charset="0"/>
                <a:ea typeface="Helvetica Light" charset="0"/>
                <a:cs typeface="Helvetica Light" charset="0"/>
              </a:rPr>
              <a:t> </a:t>
            </a:r>
            <a:r>
              <a:rPr lang="en-US" sz="1700" dirty="0" smtClean="0">
                <a:latin typeface="Helvetica Light" charset="0"/>
                <a:ea typeface="Helvetica Light" charset="0"/>
                <a:cs typeface="Helvetica Light" charset="0"/>
              </a:rPr>
              <a:t>)      </a:t>
            </a:r>
            <a:r>
              <a:rPr lang="en-US" sz="1400" dirty="0" smtClean="0">
                <a:latin typeface="Helvetica Light" charset="0"/>
                <a:ea typeface="Helvetica Light" charset="0"/>
                <a:cs typeface="Helvetica Light" charset="0"/>
              </a:rPr>
              <a:t>(</a:t>
            </a:r>
            <a:r>
              <a:rPr lang="ja-JP" altLang="en-US" sz="1400" dirty="0" smtClean="0">
                <a:latin typeface="Helvetica Light" charset="0"/>
                <a:ea typeface="Helvetica Light" charset="0"/>
                <a:cs typeface="Helvetica Light" charset="0"/>
              </a:rPr>
              <a:t>“</a:t>
            </a:r>
            <a:r>
              <a:rPr lang="en-US" sz="1400" dirty="0" smtClean="0">
                <a:latin typeface="Helvetica Light" charset="0"/>
                <a:ea typeface="Helvetica Light" charset="0"/>
                <a:cs typeface="Helvetica Light" charset="0"/>
              </a:rPr>
              <a:t>powerful microscopes</a:t>
            </a:r>
            <a:r>
              <a:rPr lang="ja-JP" altLang="en-US" sz="1400" dirty="0" smtClean="0">
                <a:latin typeface="Helvetica Light" charset="0"/>
                <a:ea typeface="Helvetica Light" charset="0"/>
                <a:cs typeface="Helvetica Light" charset="0"/>
              </a:rPr>
              <a:t>”</a:t>
            </a:r>
            <a:r>
              <a:rPr lang="en-US" sz="1400" dirty="0" smtClean="0">
                <a:latin typeface="Helvetica Light" charset="0"/>
                <a:ea typeface="Helvetica Light" charset="0"/>
                <a:cs typeface="Helvetica Light" charset="0"/>
              </a:rPr>
              <a:t>)</a:t>
            </a:r>
          </a:p>
          <a:p>
            <a:pPr marL="542925" indent="-358775">
              <a:spcBef>
                <a:spcPts val="1200"/>
              </a:spcBef>
              <a:buSzPct val="120000"/>
              <a:buFont typeface="Webdings" charset="2"/>
              <a:buChar char="⇢"/>
              <a:defRPr/>
            </a:pPr>
            <a:r>
              <a:rPr lang="en-US" sz="1700" dirty="0" smtClean="0">
                <a:latin typeface="Helvetica Light" charset="0"/>
                <a:ea typeface="Helvetica Light" charset="0"/>
                <a:cs typeface="Helvetica Light" charset="0"/>
              </a:rPr>
              <a:t>Discover new heavier particles (</a:t>
            </a:r>
            <a:r>
              <a:rPr lang="en-US" sz="1700" i="1" dirty="0" smtClean="0">
                <a:latin typeface="Helvetica Light" charset="0"/>
                <a:ea typeface="Helvetica Light" charset="0"/>
                <a:cs typeface="Helvetica Light" charset="0"/>
              </a:rPr>
              <a:t>E</a:t>
            </a:r>
            <a:r>
              <a:rPr lang="en-US" sz="1700" dirty="0" smtClean="0">
                <a:latin typeface="Helvetica Light" charset="0"/>
                <a:ea typeface="Helvetica Light" charset="0"/>
                <a:cs typeface="Helvetica Light" charset="0"/>
              </a:rPr>
              <a:t> = </a:t>
            </a:r>
            <a:r>
              <a:rPr lang="en-US" sz="1700" i="1" dirty="0" smtClean="0">
                <a:latin typeface="Helvetica Light" charset="0"/>
                <a:ea typeface="Helvetica Light" charset="0"/>
                <a:cs typeface="Helvetica Light" charset="0"/>
              </a:rPr>
              <a:t>mc</a:t>
            </a:r>
            <a:r>
              <a:rPr lang="en-US" sz="600" dirty="0" smtClean="0">
                <a:latin typeface="Helvetica Light" charset="0"/>
                <a:ea typeface="Helvetica Light" charset="0"/>
                <a:cs typeface="Helvetica Light" charset="0"/>
              </a:rPr>
              <a:t> </a:t>
            </a:r>
            <a:r>
              <a:rPr lang="en-US" sz="1700" baseline="30000" dirty="0" smtClean="0">
                <a:latin typeface="Helvetica Light" charset="0"/>
                <a:ea typeface="Helvetica Light" charset="0"/>
                <a:cs typeface="Helvetica Light" charset="0"/>
              </a:rPr>
              <a:t>2</a:t>
            </a:r>
            <a:r>
              <a:rPr lang="en-US" sz="1200" baseline="30000" dirty="0" smtClean="0">
                <a:latin typeface="Helvetica Light" charset="0"/>
                <a:ea typeface="Helvetica Light" charset="0"/>
                <a:cs typeface="Helvetica Light" charset="0"/>
              </a:rPr>
              <a:t> </a:t>
            </a:r>
            <a:r>
              <a:rPr lang="en-US" sz="1700" dirty="0" smtClean="0">
                <a:latin typeface="Helvetica Light" charset="0"/>
                <a:ea typeface="Helvetica Light" charset="0"/>
                <a:cs typeface="Helvetica Light" charset="0"/>
              </a:rPr>
              <a:t>)</a:t>
            </a:r>
          </a:p>
          <a:p>
            <a:pPr marL="542925" indent="-358775">
              <a:spcBef>
                <a:spcPts val="1200"/>
              </a:spcBef>
              <a:buSzPct val="120000"/>
              <a:buFont typeface="Webdings" charset="2"/>
              <a:buChar char="⇢"/>
              <a:defRPr/>
            </a:pPr>
            <a:r>
              <a:rPr lang="en-US" sz="1700" dirty="0" smtClean="0">
                <a:latin typeface="Helvetica Light" charset="0"/>
                <a:ea typeface="Helvetica Light" charset="0"/>
                <a:cs typeface="Helvetica Light" charset="0"/>
              </a:rPr>
              <a:t>Probe conditions of the early universe (</a:t>
            </a:r>
            <a:r>
              <a:rPr lang="en-US" sz="1700" i="1" dirty="0" smtClean="0">
                <a:latin typeface="Helvetica Light" charset="0"/>
                <a:ea typeface="Helvetica Light" charset="0"/>
                <a:cs typeface="Helvetica Light" charset="0"/>
              </a:rPr>
              <a:t>E</a:t>
            </a:r>
            <a:r>
              <a:rPr lang="en-US" sz="1700" dirty="0" smtClean="0">
                <a:latin typeface="Helvetica Light" charset="0"/>
                <a:ea typeface="Helvetica Light" charset="0"/>
                <a:cs typeface="Helvetica Light" charset="0"/>
              </a:rPr>
              <a:t> = </a:t>
            </a:r>
            <a:r>
              <a:rPr lang="en-US" sz="1700" i="1" dirty="0" err="1" smtClean="0">
                <a:latin typeface="Helvetica Light" charset="0"/>
                <a:ea typeface="Helvetica Light" charset="0"/>
                <a:cs typeface="Helvetica Light" charset="0"/>
              </a:rPr>
              <a:t>kT</a:t>
            </a:r>
            <a:r>
              <a:rPr lang="en-US" sz="900" dirty="0" smtClean="0">
                <a:latin typeface="Helvetica Light" charset="0"/>
                <a:ea typeface="Helvetica Light" charset="0"/>
                <a:cs typeface="Helvetica Light" charset="0"/>
              </a:rPr>
              <a:t>  </a:t>
            </a:r>
            <a:r>
              <a:rPr lang="en-US" sz="1700" dirty="0" smtClean="0">
                <a:latin typeface="Helvetica Light" charset="0"/>
                <a:ea typeface="Helvetica Light" charset="0"/>
                <a:cs typeface="Helvetica Light" charset="0"/>
              </a:rPr>
              <a:t>)</a:t>
            </a:r>
          </a:p>
        </p:txBody>
      </p:sp>
      <p:pic>
        <p:nvPicPr>
          <p:cNvPr id="9" name="Picture 7" descr="180px-Broglie_Bi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262282" y="4104824"/>
            <a:ext cx="687917" cy="1031875"/>
          </a:xfrm>
          <a:prstGeom prst="rect">
            <a:avLst/>
          </a:prstGeom>
          <a:solidFill>
            <a:schemeClr val="bg1"/>
          </a:solidFill>
          <a:ln w="3175">
            <a:noFill/>
            <a:miter lim="800000"/>
            <a:headEnd/>
            <a:tailEnd/>
          </a:ln>
        </p:spPr>
      </p:pic>
      <p:sp>
        <p:nvSpPr>
          <p:cNvPr id="10" name="Rectangle 8"/>
          <p:cNvSpPr>
            <a:spLocks noChangeArrowheads="1"/>
          </p:cNvSpPr>
          <p:nvPr/>
        </p:nvSpPr>
        <p:spPr bwMode="auto">
          <a:xfrm>
            <a:off x="7159288" y="3865342"/>
            <a:ext cx="911225" cy="261610"/>
          </a:xfrm>
          <a:prstGeom prst="rect">
            <a:avLst/>
          </a:prstGeom>
          <a:noFill/>
          <a:ln w="9525">
            <a:noFill/>
            <a:miter lim="800000"/>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5921" dir="2700000" algn="ctr" rotWithShape="0">
                    <a:srgbClr val="808080"/>
                  </a:outerShdw>
                </a:effectLst>
              </a14:hiddenEffects>
            </a:ext>
          </a:extLst>
        </p:spPr>
        <p:txBody>
          <a:bodyPr wrap="square">
            <a:spAutoFit/>
          </a:bodyPr>
          <a:lstStyle/>
          <a:p>
            <a:pPr>
              <a:defRPr/>
            </a:pPr>
            <a:r>
              <a:rPr lang="en-US" sz="1050" dirty="0">
                <a:solidFill>
                  <a:prstClr val="black"/>
                </a:solidFill>
                <a:latin typeface="Helvetica Light" charset="0"/>
                <a:ea typeface="Helvetica Light" charset="0"/>
                <a:cs typeface="Helvetica Light" charset="0"/>
              </a:rPr>
              <a:t>de Broglie</a:t>
            </a:r>
            <a:endParaRPr lang="en-US" sz="1050" dirty="0">
              <a:solidFill>
                <a:srgbClr val="244A58"/>
              </a:solidFill>
              <a:latin typeface="Helvetica Light" charset="0"/>
              <a:ea typeface="Helvetica Light" charset="0"/>
              <a:cs typeface="Helvetica Light" charset="0"/>
            </a:endParaRPr>
          </a:p>
        </p:txBody>
      </p:sp>
      <p:pic>
        <p:nvPicPr>
          <p:cNvPr id="11" name="Picture 11" descr="600px-Albert_Einstein_Head"/>
          <p:cNvPicPr>
            <a:picLocks noChangeAspect="1" noChangeArrowheads="1"/>
          </p:cNvPicPr>
          <p:nvPr/>
        </p:nvPicPr>
        <p:blipFill>
          <a:blip r:embed="rId4" cstate="print">
            <a:lum bright="17000" contrast="26000"/>
            <a:extLst>
              <a:ext uri="{28A0092B-C50C-407E-A947-70E740481C1C}">
                <a14:useLocalDpi xmlns:a14="http://schemas.microsoft.com/office/drawing/2010/main"/>
              </a:ext>
            </a:extLst>
          </a:blip>
          <a:srcRect/>
          <a:stretch>
            <a:fillRect/>
          </a:stretch>
        </p:blipFill>
        <p:spPr bwMode="auto">
          <a:xfrm>
            <a:off x="8026785" y="4451648"/>
            <a:ext cx="670598" cy="1031874"/>
          </a:xfrm>
          <a:prstGeom prst="rect">
            <a:avLst/>
          </a:prstGeom>
          <a:solidFill>
            <a:schemeClr val="bg1"/>
          </a:solidFill>
          <a:ln w="3175">
            <a:noFill/>
            <a:miter lim="800000"/>
            <a:headEnd/>
            <a:tailEnd/>
          </a:ln>
        </p:spPr>
      </p:pic>
      <p:sp>
        <p:nvSpPr>
          <p:cNvPr id="12" name="Rectangle 12"/>
          <p:cNvSpPr>
            <a:spLocks noChangeArrowheads="1"/>
          </p:cNvSpPr>
          <p:nvPr/>
        </p:nvSpPr>
        <p:spPr bwMode="auto">
          <a:xfrm>
            <a:off x="7918658" y="5489099"/>
            <a:ext cx="802557" cy="261610"/>
          </a:xfrm>
          <a:prstGeom prst="rect">
            <a:avLst/>
          </a:prstGeom>
          <a:noFill/>
          <a:ln w="9525">
            <a:noFill/>
            <a:miter lim="800000"/>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5921" dir="2700000" algn="ctr" rotWithShape="0">
                    <a:srgbClr val="808080"/>
                  </a:outerShdw>
                </a:effectLst>
              </a14:hiddenEffects>
            </a:ext>
          </a:extLst>
        </p:spPr>
        <p:txBody>
          <a:bodyPr wrap="square">
            <a:spAutoFit/>
          </a:bodyPr>
          <a:lstStyle/>
          <a:p>
            <a:pPr>
              <a:defRPr/>
            </a:pPr>
            <a:r>
              <a:rPr lang="en-US" sz="1050">
                <a:solidFill>
                  <a:prstClr val="black"/>
                </a:solidFill>
                <a:latin typeface="Helvetica Light" charset="0"/>
                <a:ea typeface="Helvetica Light" charset="0"/>
                <a:cs typeface="Helvetica Light" charset="0"/>
              </a:rPr>
              <a:t>Einstein</a:t>
            </a:r>
            <a:endParaRPr lang="en-US" sz="1050">
              <a:solidFill>
                <a:srgbClr val="244A58"/>
              </a:solidFill>
              <a:latin typeface="Helvetica Light" charset="0"/>
              <a:ea typeface="Helvetica Light" charset="0"/>
              <a:cs typeface="Helvetica Light" charset="0"/>
            </a:endParaRPr>
          </a:p>
        </p:txBody>
      </p:sp>
      <p:pic>
        <p:nvPicPr>
          <p:cNvPr id="13" name="Picture 14" descr="Boltzmann2"/>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262282" y="5162426"/>
            <a:ext cx="680841" cy="1031875"/>
          </a:xfrm>
          <a:prstGeom prst="rect">
            <a:avLst/>
          </a:prstGeom>
          <a:solidFill>
            <a:schemeClr val="bg1"/>
          </a:solidFill>
          <a:ln w="3175">
            <a:noFill/>
            <a:miter lim="800000"/>
            <a:headEnd/>
            <a:tailEnd/>
          </a:ln>
        </p:spPr>
      </p:pic>
      <p:sp>
        <p:nvSpPr>
          <p:cNvPr id="14" name="Rectangle 15"/>
          <p:cNvSpPr>
            <a:spLocks noChangeArrowheads="1"/>
          </p:cNvSpPr>
          <p:nvPr/>
        </p:nvSpPr>
        <p:spPr bwMode="auto">
          <a:xfrm>
            <a:off x="7160860" y="6175772"/>
            <a:ext cx="851515" cy="261610"/>
          </a:xfrm>
          <a:prstGeom prst="rect">
            <a:avLst/>
          </a:prstGeom>
          <a:noFill/>
          <a:ln w="9525">
            <a:noFill/>
            <a:miter lim="800000"/>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5921" dir="2700000" algn="ctr" rotWithShape="0">
                    <a:srgbClr val="808080"/>
                  </a:outerShdw>
                </a:effectLst>
              </a14:hiddenEffects>
            </a:ext>
          </a:extLst>
        </p:spPr>
        <p:txBody>
          <a:bodyPr wrap="none">
            <a:spAutoFit/>
          </a:bodyPr>
          <a:lstStyle/>
          <a:p>
            <a:pPr>
              <a:defRPr/>
            </a:pPr>
            <a:r>
              <a:rPr lang="en-US" sz="1050" dirty="0">
                <a:solidFill>
                  <a:prstClr val="black"/>
                </a:solidFill>
                <a:latin typeface="Helvetica Light" charset="0"/>
                <a:ea typeface="Helvetica Light" charset="0"/>
                <a:cs typeface="Helvetica Light" charset="0"/>
              </a:rPr>
              <a:t>Boltzmann</a:t>
            </a:r>
            <a:endParaRPr lang="en-US" sz="1050" dirty="0">
              <a:solidFill>
                <a:srgbClr val="244A58"/>
              </a:solidFill>
              <a:latin typeface="Helvetica Light" charset="0"/>
              <a:ea typeface="Helvetica Light" charset="0"/>
              <a:cs typeface="Helvetica Light" charset="0"/>
            </a:endParaRPr>
          </a:p>
        </p:txBody>
      </p:sp>
      <p:sp>
        <p:nvSpPr>
          <p:cNvPr id="15" name="Rectangle 15"/>
          <p:cNvSpPr>
            <a:spLocks noChangeArrowheads="1"/>
          </p:cNvSpPr>
          <p:nvPr/>
        </p:nvSpPr>
        <p:spPr bwMode="auto">
          <a:xfrm>
            <a:off x="84644" y="6175772"/>
            <a:ext cx="3185487" cy="407804"/>
          </a:xfrm>
          <a:prstGeom prst="rect">
            <a:avLst/>
          </a:prstGeom>
          <a:noFill/>
          <a:ln w="9525">
            <a:noFill/>
            <a:miter lim="800000"/>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5921" dir="2700000" algn="ctr" rotWithShape="0">
                    <a:srgbClr val="808080"/>
                  </a:outerShdw>
                </a:effectLst>
              </a14:hiddenEffects>
            </a:ext>
          </a:extLst>
        </p:spPr>
        <p:txBody>
          <a:bodyPr wrap="none">
            <a:spAutoFit/>
          </a:bodyPr>
          <a:lstStyle/>
          <a:p>
            <a:pPr>
              <a:defRPr/>
            </a:pPr>
            <a:r>
              <a:rPr lang="en-US" sz="1050" dirty="0" smtClean="0">
                <a:solidFill>
                  <a:prstClr val="black"/>
                </a:solidFill>
                <a:latin typeface="Helvetica Light" charset="0"/>
                <a:ea typeface="Helvetica Light" charset="0"/>
                <a:cs typeface="Helvetica Light" charset="0"/>
              </a:rPr>
              <a:t>Lawrence</a:t>
            </a:r>
          </a:p>
          <a:p>
            <a:pPr>
              <a:defRPr/>
            </a:pPr>
            <a:r>
              <a:rPr lang="en-US" sz="1000" dirty="0" smtClean="0">
                <a:solidFill>
                  <a:schemeClr val="tx1">
                    <a:lumMod val="50000"/>
                    <a:lumOff val="50000"/>
                  </a:schemeClr>
                </a:solidFill>
                <a:latin typeface="Helvetica Light" charset="0"/>
                <a:ea typeface="Helvetica Light" charset="0"/>
                <a:cs typeface="Helvetica Light" charset="0"/>
              </a:rPr>
              <a:t>(First cyclotron provided 80 </a:t>
            </a:r>
            <a:r>
              <a:rPr lang="en-US" sz="1000" dirty="0" err="1" smtClean="0">
                <a:solidFill>
                  <a:schemeClr val="tx1">
                    <a:lumMod val="50000"/>
                    <a:lumOff val="50000"/>
                  </a:schemeClr>
                </a:solidFill>
                <a:latin typeface="Helvetica Light" charset="0"/>
                <a:ea typeface="Helvetica Light" charset="0"/>
                <a:cs typeface="Helvetica Light" charset="0"/>
              </a:rPr>
              <a:t>keV</a:t>
            </a:r>
            <a:r>
              <a:rPr lang="en-US" sz="1000" dirty="0" smtClean="0">
                <a:solidFill>
                  <a:schemeClr val="tx1">
                    <a:lumMod val="50000"/>
                    <a:lumOff val="50000"/>
                  </a:schemeClr>
                </a:solidFill>
                <a:latin typeface="Helvetica Light" charset="0"/>
                <a:ea typeface="Helvetica Light" charset="0"/>
                <a:cs typeface="Helvetica Light" charset="0"/>
              </a:rPr>
              <a:t> proton acceleration)</a:t>
            </a:r>
            <a:endParaRPr lang="en-US" sz="1000" dirty="0">
              <a:solidFill>
                <a:schemeClr val="tx1">
                  <a:lumMod val="50000"/>
                  <a:lumOff val="50000"/>
                </a:schemeClr>
              </a:solidFill>
              <a:latin typeface="Helvetica Light" charset="0"/>
              <a:ea typeface="Helvetica Light" charset="0"/>
              <a:cs typeface="Helvetica Light" charset="0"/>
            </a:endParaRPr>
          </a:p>
        </p:txBody>
      </p:sp>
      <p:pic>
        <p:nvPicPr>
          <p:cNvPr id="16" name="Picture 15"/>
          <p:cNvPicPr>
            <a:picLocks noChangeAspect="1"/>
          </p:cNvPicPr>
          <p:nvPr/>
        </p:nvPicPr>
        <p:blipFill>
          <a:blip r:embed="rId6"/>
          <a:stretch>
            <a:fillRect/>
          </a:stretch>
        </p:blipFill>
        <p:spPr>
          <a:xfrm>
            <a:off x="181367" y="4112981"/>
            <a:ext cx="1645316" cy="2081320"/>
          </a:xfrm>
          <a:prstGeom prst="rect">
            <a:avLst/>
          </a:prstGeom>
          <a:ln w="3175">
            <a:noFill/>
          </a:ln>
        </p:spPr>
      </p:pic>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10</a:t>
            </a:fld>
            <a:endParaRPr lang="en-GB" dirty="0"/>
          </a:p>
        </p:txBody>
      </p:sp>
    </p:spTree>
    <p:extLst>
      <p:ext uri="{BB962C8B-B14F-4D97-AF65-F5344CB8AC3E}">
        <p14:creationId xmlns:p14="http://schemas.microsoft.com/office/powerpoint/2010/main" val="15149642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One word on lepton flavour violation in Higgs decays</a:t>
            </a:r>
          </a:p>
          <a:p>
            <a:pPr>
              <a:spcBef>
                <a:spcPts val="600"/>
              </a:spcBef>
            </a:pPr>
            <a:r>
              <a:rPr lang="en-GB" sz="1600" dirty="0" smtClean="0">
                <a:solidFill>
                  <a:prstClr val="black"/>
                </a:solidFill>
                <a:latin typeface="Helvetica Light"/>
                <a:cs typeface="Helvetica Light"/>
              </a:rPr>
              <a:t>Both experiments have finalised their Run-1 LFV analyses</a:t>
            </a:r>
            <a:endParaRPr lang="en-GB" sz="1600" dirty="0">
              <a:solidFill>
                <a:prstClr val="black"/>
              </a:solidFill>
              <a:latin typeface="Helvetica Light"/>
              <a:cs typeface="Helvetica Light"/>
            </a:endParaRPr>
          </a:p>
        </p:txBody>
      </p:sp>
      <p:sp>
        <p:nvSpPr>
          <p:cNvPr id="14" name="TextBox 13"/>
          <p:cNvSpPr txBox="1"/>
          <p:nvPr/>
        </p:nvSpPr>
        <p:spPr>
          <a:xfrm>
            <a:off x="323529" y="1412776"/>
            <a:ext cx="7992887" cy="2015936"/>
          </a:xfrm>
          <a:prstGeom prst="rect">
            <a:avLst/>
          </a:prstGeom>
          <a:noFill/>
        </p:spPr>
        <p:txBody>
          <a:bodyPr wrap="square" rtlCol="0">
            <a:spAutoFit/>
          </a:bodyPr>
          <a:lstStyle/>
          <a:p>
            <a:pPr>
              <a:spcBef>
                <a:spcPts val="3000"/>
              </a:spcBef>
            </a:pPr>
            <a:r>
              <a:rPr lang="en-GB" sz="1400" dirty="0" smtClean="0">
                <a:solidFill>
                  <a:prstClr val="black"/>
                </a:solidFill>
                <a:latin typeface="Helvetica Light" charset="0"/>
                <a:ea typeface="Helvetica Light" charset="0"/>
                <a:cs typeface="Helvetica Light" charset="0"/>
              </a:rPr>
              <a:t>New preliminary result with 13 TeV from CMS </a:t>
            </a:r>
            <a:r>
              <a:rPr lang="en-GB" sz="800" dirty="0" smtClean="0">
                <a:solidFill>
                  <a:schemeClr val="tx1">
                    <a:lumMod val="50000"/>
                    <a:lumOff val="50000"/>
                  </a:schemeClr>
                </a:solidFill>
                <a:latin typeface="Helvetica Light" charset="0"/>
                <a:ea typeface="Helvetica Light" charset="0"/>
                <a:cs typeface="Helvetica Light" charset="0"/>
              </a:rPr>
              <a:t>[ CMS-PAS-HIG-16-005 ]</a:t>
            </a:r>
          </a:p>
          <a:p>
            <a:pPr lvl="0">
              <a:spcBef>
                <a:spcPts val="1200"/>
              </a:spcBef>
            </a:pPr>
            <a:r>
              <a:rPr lang="en-GB" sz="1400" dirty="0" smtClean="0">
                <a:solidFill>
                  <a:prstClr val="black"/>
                </a:solidFill>
                <a:latin typeface="Helvetica Light" charset="0"/>
                <a:ea typeface="Helvetica Light" charset="0"/>
                <a:cs typeface="Helvetica Light" charset="0"/>
              </a:rPr>
              <a:t>Six categories considered: (µ</a:t>
            </a:r>
            <a:r>
              <a:rPr lang="en-GB" sz="1400" dirty="0" err="1" smtClean="0">
                <a:solidFill>
                  <a:prstClr val="black"/>
                </a:solidFill>
                <a:latin typeface="Helvetica Light" charset="0"/>
                <a:ea typeface="Helvetica Light" charset="0"/>
                <a:cs typeface="Helvetica Light" charset="0"/>
              </a:rPr>
              <a:t>τ</a:t>
            </a:r>
            <a:r>
              <a:rPr lang="en-GB" sz="1400" baseline="-25000" dirty="0" err="1" smtClean="0">
                <a:solidFill>
                  <a:prstClr val="black"/>
                </a:solidFill>
                <a:latin typeface="Helvetica Light" charset="0"/>
                <a:ea typeface="Helvetica Light" charset="0"/>
                <a:cs typeface="Helvetica Light" charset="0"/>
              </a:rPr>
              <a:t>h</a:t>
            </a:r>
            <a:r>
              <a:rPr lang="en-GB" sz="1400" dirty="0" smtClean="0">
                <a:solidFill>
                  <a:prstClr val="black"/>
                </a:solidFill>
                <a:latin typeface="Helvetica Light" charset="0"/>
                <a:ea typeface="Helvetica Light" charset="0"/>
                <a:cs typeface="Helvetica Light" charset="0"/>
              </a:rPr>
              <a:t>, µ</a:t>
            </a:r>
            <a:r>
              <a:rPr lang="en-GB" sz="1400" dirty="0" err="1" smtClean="0">
                <a:solidFill>
                  <a:prstClr val="black"/>
                </a:solidFill>
                <a:latin typeface="Helvetica Light" charset="0"/>
                <a:ea typeface="Helvetica Light" charset="0"/>
                <a:cs typeface="Helvetica Light" charset="0"/>
              </a:rPr>
              <a:t>τ</a:t>
            </a:r>
            <a:r>
              <a:rPr lang="en-GB" sz="1400" baseline="-25000" dirty="0" err="1" smtClean="0">
                <a:solidFill>
                  <a:prstClr val="black"/>
                </a:solidFill>
                <a:latin typeface="Helvetica Light" charset="0"/>
                <a:ea typeface="Helvetica Light" charset="0"/>
                <a:cs typeface="Helvetica Light" charset="0"/>
              </a:rPr>
              <a:t>e</a:t>
            </a:r>
            <a:r>
              <a:rPr lang="en-GB" sz="1400" dirty="0" smtClean="0">
                <a:solidFill>
                  <a:prstClr val="black"/>
                </a:solidFill>
                <a:latin typeface="Helvetica Light" charset="0"/>
                <a:ea typeface="Helvetica Light" charset="0"/>
                <a:cs typeface="Helvetica Light" charset="0"/>
              </a:rPr>
              <a:t>) × (0,1,2 jets)</a:t>
            </a:r>
          </a:p>
          <a:p>
            <a:pPr lvl="0">
              <a:spcBef>
                <a:spcPts val="1200"/>
              </a:spcBef>
            </a:pPr>
            <a:r>
              <a:rPr lang="en-GB" sz="1400" dirty="0" smtClean="0">
                <a:solidFill>
                  <a:srgbClr val="003BB8"/>
                </a:solidFill>
                <a:latin typeface="Helvetica Light" charset="0"/>
                <a:ea typeface="Helvetica Light" charset="0"/>
                <a:cs typeface="Helvetica Light" charset="0"/>
              </a:rPr>
              <a:t>No significant excess, combined limit: BR = –0.8 ± 0.8 %  (&lt;1.2% at 95%CL)</a:t>
            </a:r>
          </a:p>
          <a:p>
            <a:pPr lvl="0">
              <a:spcBef>
                <a:spcPts val="1200"/>
              </a:spcBef>
            </a:pPr>
            <a:r>
              <a:rPr lang="en-GB" sz="1200" dirty="0" smtClean="0">
                <a:latin typeface="Helvetica Light" charset="0"/>
                <a:ea typeface="Helvetica Light" charset="0"/>
                <a:cs typeface="Helvetica Light" charset="0"/>
              </a:rPr>
              <a:t>Limit on non-diagonal Yukawa couplings: </a:t>
            </a:r>
          </a:p>
          <a:p>
            <a:pPr>
              <a:spcBef>
                <a:spcPts val="3000"/>
              </a:spcBef>
            </a:pPr>
            <a:endParaRPr lang="en-GB" sz="1400" dirty="0" smtClean="0">
              <a:solidFill>
                <a:schemeClr val="tx1">
                  <a:lumMod val="50000"/>
                  <a:lumOff val="50000"/>
                </a:schemeClr>
              </a:solidFill>
              <a:latin typeface="Helvetica Light" charset="0"/>
              <a:ea typeface="Helvetica Light" charset="0"/>
              <a:cs typeface="Helvetica Light" charset="0"/>
            </a:endParaRPr>
          </a:p>
        </p:txBody>
      </p:sp>
      <p:sp>
        <p:nvSpPr>
          <p:cNvPr id="7" name="Slide Number Placeholder 6"/>
          <p:cNvSpPr>
            <a:spLocks noGrp="1"/>
          </p:cNvSpPr>
          <p:nvPr>
            <p:ph type="sldNum" sz="quarter" idx="4"/>
          </p:nvPr>
        </p:nvSpPr>
        <p:spPr/>
        <p:txBody>
          <a:bodyPr/>
          <a:lstStyle/>
          <a:p>
            <a:pPr>
              <a:defRPr/>
            </a:pPr>
            <a:fld id="{611C2F03-9E95-40C9-A99F-3C4F7EE8CF2A}" type="slidenum">
              <a:rPr lang="en-GB" smtClean="0"/>
              <a:pPr>
                <a:defRPr/>
              </a:pPr>
              <a:t>100</a:t>
            </a:fld>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499992" y="3068960"/>
            <a:ext cx="3709683" cy="3598457"/>
          </a:xfrm>
          <a:prstGeom prst="rect">
            <a:avLst/>
          </a:prstGeom>
        </p:spPr>
      </p:pic>
      <p:pic>
        <p:nvPicPr>
          <p:cNvPr id="4" name="Picture 3"/>
          <p:cNvPicPr>
            <a:picLocks noChangeAspect="1"/>
          </p:cNvPicPr>
          <p:nvPr/>
        </p:nvPicPr>
        <p:blipFill rotWithShape="1">
          <a:blip r:embed="rId3">
            <a:extLst>
              <a:ext uri="{28A0092B-C50C-407E-A947-70E740481C1C}">
                <a14:useLocalDpi xmlns:a14="http://schemas.microsoft.com/office/drawing/2010/main"/>
              </a:ext>
            </a:extLst>
          </a:blip>
          <a:srcRect l="-1" r="3021"/>
          <a:stretch/>
        </p:blipFill>
        <p:spPr>
          <a:xfrm>
            <a:off x="683568" y="3070903"/>
            <a:ext cx="3597611" cy="3598457"/>
          </a:xfrm>
          <a:prstGeom prst="rect">
            <a:avLst/>
          </a:prstGeom>
        </p:spPr>
      </p:pic>
      <p:pic>
        <p:nvPicPr>
          <p:cNvPr id="8" name="Picture 7"/>
          <p:cNvPicPr>
            <a:picLocks noChangeAspect="1"/>
          </p:cNvPicPr>
          <p:nvPr/>
        </p:nvPicPr>
        <p:blipFill>
          <a:blip r:embed="rId4"/>
          <a:stretch>
            <a:fillRect/>
          </a:stretch>
        </p:blipFill>
        <p:spPr>
          <a:xfrm>
            <a:off x="3208174" y="2433942"/>
            <a:ext cx="2001779" cy="400355"/>
          </a:xfrm>
          <a:prstGeom prst="rect">
            <a:avLst/>
          </a:prstGeom>
        </p:spPr>
      </p:pic>
    </p:spTree>
    <p:extLst>
      <p:ext uri="{BB962C8B-B14F-4D97-AF65-F5344CB8AC3E}">
        <p14:creationId xmlns:p14="http://schemas.microsoft.com/office/powerpoint/2010/main" val="31053732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4159990" y="3020705"/>
            <a:ext cx="3652370" cy="3304525"/>
          </a:xfrm>
          <a:prstGeom prst="rect">
            <a:avLst/>
          </a:prstGeom>
        </p:spPr>
      </p:pic>
      <p:sp>
        <p:nvSpPr>
          <p:cNvPr id="19" name="Rectangle 18"/>
          <p:cNvSpPr/>
          <p:nvPr/>
        </p:nvSpPr>
        <p:spPr>
          <a:xfrm>
            <a:off x="5155852" y="836712"/>
            <a:ext cx="3988148" cy="1474330"/>
          </a:xfrm>
          <a:prstGeom prst="rect">
            <a:avLst/>
          </a:prstGeom>
          <a:solidFill>
            <a:schemeClr val="bg1"/>
          </a:solidFill>
          <a:ln>
            <a:noFill/>
          </a:ln>
          <a:effectLst>
            <a:outerShdw blurRad="50800" dist="76200" dir="16200000" rotWithShape="0">
              <a:prstClr val="black">
                <a:alpha val="7000"/>
              </a:prstClr>
            </a:outerShdw>
          </a:effectLst>
        </p:spPr>
        <p:txBody>
          <a:bodyPr wrap="square" rtlCol="0" anchor="ctr">
            <a:spAutoFit/>
          </a:bodyPr>
          <a:lstStyle/>
          <a:p>
            <a:pPr algn="r"/>
            <a:endParaRPr lang="en-US" sz="1600">
              <a:solidFill>
                <a:prstClr val="black"/>
              </a:solidFill>
              <a:latin typeface="Helvetica Light" charset="0"/>
              <a:ea typeface="Helvetica Light" charset="0"/>
              <a:cs typeface="Helvetica Light" charset="0"/>
            </a:endParaRPr>
          </a:p>
        </p:txBody>
      </p:sp>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Naturalness driven searches</a:t>
            </a:r>
          </a:p>
          <a:p>
            <a:pPr>
              <a:spcBef>
                <a:spcPts val="600"/>
              </a:spcBef>
            </a:pPr>
            <a:r>
              <a:rPr lang="en-GB" sz="1600" dirty="0" smtClean="0">
                <a:solidFill>
                  <a:prstClr val="black"/>
                </a:solidFill>
                <a:latin typeface="Helvetica Light"/>
                <a:cs typeface="Helvetica Light"/>
              </a:rPr>
              <a:t>Searches for direct production of stop/sbottom and charginos/</a:t>
            </a:r>
            <a:r>
              <a:rPr lang="en-GB" sz="1600" smtClean="0">
                <a:solidFill>
                  <a:prstClr val="black"/>
                </a:solidFill>
                <a:latin typeface="Helvetica Light"/>
                <a:cs typeface="Helvetica Light"/>
              </a:rPr>
              <a:t>neutralinos</a:t>
            </a:r>
            <a:endParaRPr lang="en-GB" sz="1600" dirty="0">
              <a:solidFill>
                <a:prstClr val="black"/>
              </a:solidFill>
              <a:latin typeface="Helvetica Light"/>
              <a:cs typeface="Helvetica Light"/>
            </a:endParaRPr>
          </a:p>
        </p:txBody>
      </p:sp>
      <p:sp>
        <p:nvSpPr>
          <p:cNvPr id="4" name="TextBox 3"/>
          <p:cNvSpPr txBox="1"/>
          <p:nvPr/>
        </p:nvSpPr>
        <p:spPr>
          <a:xfrm>
            <a:off x="323529" y="1412776"/>
            <a:ext cx="4832323" cy="1985159"/>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SUSY stop and sbottom </a:t>
            </a:r>
            <a:r>
              <a:rPr lang="en-GB" sz="1400" dirty="0" smtClean="0">
                <a:solidFill>
                  <a:prstClr val="black"/>
                </a:solidFill>
                <a:latin typeface="Helvetica Light"/>
                <a:cs typeface="Helvetica Light"/>
              </a:rPr>
              <a:t>may be the lightest sfermions. They have low cross-sections, so Run-2 luminosity just enough to increase sensitivity</a:t>
            </a:r>
          </a:p>
          <a:p>
            <a:pPr>
              <a:spcBef>
                <a:spcPts val="1200"/>
              </a:spcBef>
            </a:pPr>
            <a:r>
              <a:rPr lang="en-GB" sz="1600" dirty="0" smtClean="0">
                <a:solidFill>
                  <a:srgbClr val="D70128"/>
                </a:solidFill>
                <a:latin typeface="Helvetica" charset="0"/>
                <a:ea typeface="Helvetica" charset="0"/>
                <a:cs typeface="Helvetica" charset="0"/>
              </a:rPr>
              <a:t>Vector-like quarks* (VLQ) </a:t>
            </a:r>
            <a:r>
              <a:rPr lang="en-GB" sz="1400" dirty="0" smtClean="0">
                <a:solidFill>
                  <a:prstClr val="black"/>
                </a:solidFill>
                <a:latin typeface="Helvetica Light"/>
                <a:cs typeface="Helvetica Light"/>
              </a:rPr>
              <a:t>singly or pair produced decay </a:t>
            </a:r>
            <a:r>
              <a:rPr lang="en-GB" sz="1400" dirty="0">
                <a:solidFill>
                  <a:prstClr val="black"/>
                </a:solidFill>
                <a:latin typeface="Helvetica Light"/>
                <a:cs typeface="Helvetica Light"/>
              </a:rPr>
              <a:t>to </a:t>
            </a:r>
            <a:r>
              <a:rPr lang="en-GB" sz="1400" dirty="0" err="1">
                <a:solidFill>
                  <a:prstClr val="black"/>
                </a:solidFill>
                <a:latin typeface="Helvetica Light"/>
                <a:cs typeface="Helvetica Light"/>
              </a:rPr>
              <a:t>bW</a:t>
            </a:r>
            <a:r>
              <a:rPr lang="en-GB" sz="1400" dirty="0">
                <a:solidFill>
                  <a:prstClr val="black"/>
                </a:solidFill>
                <a:latin typeface="Helvetica Light"/>
                <a:cs typeface="Helvetica Light"/>
              </a:rPr>
              <a:t>, </a:t>
            </a:r>
            <a:r>
              <a:rPr lang="en-GB" sz="1400" dirty="0" err="1">
                <a:solidFill>
                  <a:prstClr val="black"/>
                </a:solidFill>
                <a:latin typeface="Helvetica Light"/>
                <a:cs typeface="Helvetica Light"/>
              </a:rPr>
              <a:t>tZ</a:t>
            </a:r>
            <a:r>
              <a:rPr lang="en-GB" sz="1400" dirty="0">
                <a:solidFill>
                  <a:prstClr val="black"/>
                </a:solidFill>
                <a:latin typeface="Helvetica Light"/>
                <a:cs typeface="Helvetica Light"/>
              </a:rPr>
              <a:t> or </a:t>
            </a:r>
            <a:r>
              <a:rPr lang="en-GB" sz="1400" dirty="0" err="1" smtClean="0">
                <a:solidFill>
                  <a:prstClr val="black"/>
                </a:solidFill>
                <a:latin typeface="Helvetica Light"/>
                <a:cs typeface="Helvetica Light"/>
              </a:rPr>
              <a:t>tH.</a:t>
            </a:r>
            <a:r>
              <a:rPr lang="en-GB" sz="1400" dirty="0" smtClean="0">
                <a:solidFill>
                  <a:prstClr val="black"/>
                </a:solidFill>
                <a:latin typeface="Helvetica Light"/>
                <a:cs typeface="Helvetica Light"/>
              </a:rPr>
              <a:t> Also exotic X</a:t>
            </a:r>
            <a:r>
              <a:rPr lang="en-GB" sz="1400" baseline="-25000" dirty="0" smtClean="0">
                <a:solidFill>
                  <a:prstClr val="black"/>
                </a:solidFill>
                <a:latin typeface="Helvetica Light"/>
                <a:cs typeface="Helvetica Light"/>
              </a:rPr>
              <a:t>5/3</a:t>
            </a:r>
            <a:r>
              <a:rPr lang="en-GB" sz="1400" dirty="0" smtClean="0">
                <a:solidFill>
                  <a:prstClr val="black"/>
                </a:solidFill>
                <a:latin typeface="Helvetica Light"/>
                <a:cs typeface="Helvetica Light"/>
              </a:rPr>
              <a:t> </a:t>
            </a:r>
            <a:r>
              <a:rPr lang="en-GB" sz="1400" dirty="0" smtClean="0">
                <a:solidFill>
                  <a:prstClr val="black"/>
                </a:solidFill>
                <a:latin typeface="Symbol" charset="2"/>
                <a:ea typeface="Symbol" charset="2"/>
                <a:cs typeface="Symbol" charset="2"/>
              </a:rPr>
              <a:t>®</a:t>
            </a:r>
            <a:r>
              <a:rPr lang="en-GB" sz="1400" dirty="0" smtClean="0">
                <a:solidFill>
                  <a:prstClr val="black"/>
                </a:solidFill>
                <a:latin typeface="Helvetica Light"/>
                <a:cs typeface="Helvetica Light"/>
              </a:rPr>
              <a:t> </a:t>
            </a:r>
            <a:r>
              <a:rPr lang="en-GB" sz="1400" dirty="0" err="1" smtClean="0">
                <a:solidFill>
                  <a:prstClr val="black"/>
                </a:solidFill>
                <a:latin typeface="Helvetica Light"/>
                <a:cs typeface="Helvetica Light"/>
              </a:rPr>
              <a:t>tW</a:t>
            </a:r>
            <a:r>
              <a:rPr lang="en-GB" sz="1400" dirty="0" smtClean="0">
                <a:solidFill>
                  <a:prstClr val="black"/>
                </a:solidFill>
                <a:latin typeface="Helvetica Light"/>
                <a:cs typeface="Helvetica Light"/>
              </a:rPr>
              <a:t> possible</a:t>
            </a:r>
            <a:endParaRPr lang="en-GB" sz="1400" dirty="0">
              <a:solidFill>
                <a:prstClr val="black"/>
              </a:solidFill>
              <a:latin typeface="Helvetica Light"/>
              <a:cs typeface="Helvetica Light"/>
            </a:endParaRPr>
          </a:p>
          <a:p>
            <a:pPr>
              <a:spcBef>
                <a:spcPts val="3000"/>
              </a:spcBef>
            </a:pPr>
            <a:endParaRPr lang="en-GB" sz="1400" dirty="0">
              <a:solidFill>
                <a:prstClr val="black"/>
              </a:solidFill>
              <a:latin typeface="Helvetica Light"/>
              <a:cs typeface="Helvetica Light"/>
            </a:endParaRPr>
          </a:p>
        </p:txBody>
      </p:sp>
      <p:sp>
        <p:nvSpPr>
          <p:cNvPr id="7" name="Rectangle 6"/>
          <p:cNvSpPr/>
          <p:nvPr/>
        </p:nvSpPr>
        <p:spPr>
          <a:xfrm>
            <a:off x="5263356" y="2519318"/>
            <a:ext cx="3701132" cy="261610"/>
          </a:xfrm>
          <a:prstGeom prst="rect">
            <a:avLst/>
          </a:prstGeom>
        </p:spPr>
        <p:txBody>
          <a:bodyPr wrap="square">
            <a:spAutoFit/>
          </a:bodyPr>
          <a:lstStyle/>
          <a:p>
            <a:pPr algn="ctr">
              <a:spcBef>
                <a:spcPts val="3000"/>
              </a:spcBef>
            </a:pPr>
            <a:r>
              <a:rPr lang="en-GB" sz="1100" dirty="0" smtClean="0">
                <a:solidFill>
                  <a:srgbClr val="003BB8"/>
                </a:solidFill>
                <a:latin typeface="Helvetica Light"/>
                <a:cs typeface="Helvetica Light"/>
              </a:rPr>
              <a:t>Signatures are b-jets, jets, possibly leptons and MET</a:t>
            </a:r>
          </a:p>
        </p:txBody>
      </p:sp>
      <p:pic>
        <p:nvPicPr>
          <p:cNvPr id="16" name="Picture 1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66880" y="1010264"/>
            <a:ext cx="1625600" cy="1333500"/>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95797" y="1011453"/>
            <a:ext cx="1612900" cy="1320800"/>
          </a:xfrm>
          <a:prstGeom prst="rect">
            <a:avLst/>
          </a:prstGeom>
        </p:spPr>
      </p:pic>
      <p:sp>
        <p:nvSpPr>
          <p:cNvPr id="18" name="Rectangle 17"/>
          <p:cNvSpPr/>
          <p:nvPr/>
        </p:nvSpPr>
        <p:spPr>
          <a:xfrm>
            <a:off x="35496" y="6423139"/>
            <a:ext cx="4896544" cy="400110"/>
          </a:xfrm>
          <a:prstGeom prst="rect">
            <a:avLst/>
          </a:prstGeom>
        </p:spPr>
        <p:txBody>
          <a:bodyPr wrap="square">
            <a:spAutoFit/>
          </a:bodyPr>
          <a:lstStyle/>
          <a:p>
            <a:r>
              <a:rPr lang="en-GB" sz="1000" dirty="0" smtClean="0">
                <a:solidFill>
                  <a:prstClr val="black">
                    <a:lumMod val="50000"/>
                    <a:lumOff val="50000"/>
                  </a:prstClr>
                </a:solidFill>
                <a:latin typeface="Helvetica Light" charset="0"/>
                <a:ea typeface="Helvetica Light" charset="0"/>
                <a:cs typeface="Helvetica Light" charset="0"/>
              </a:rPr>
              <a:t>*Hypothetical fermions that transform as triplets under colour and who have left- and right-handed components with same colour and EW quantum numbers </a:t>
            </a:r>
            <a:endParaRPr lang="en-GB" sz="1000" dirty="0">
              <a:solidFill>
                <a:prstClr val="black">
                  <a:lumMod val="50000"/>
                  <a:lumOff val="50000"/>
                </a:prstClr>
              </a:solidFill>
              <a:latin typeface="Helvetica Light" charset="0"/>
              <a:ea typeface="Helvetica Light" charset="0"/>
              <a:cs typeface="Helvetica Light" charset="0"/>
            </a:endParaRPr>
          </a:p>
        </p:txBody>
      </p:sp>
      <p:sp>
        <p:nvSpPr>
          <p:cNvPr id="22" name="TextBox 21"/>
          <p:cNvSpPr txBox="1"/>
          <p:nvPr/>
        </p:nvSpPr>
        <p:spPr>
          <a:xfrm>
            <a:off x="7740351" y="4256509"/>
            <a:ext cx="1224137" cy="1692771"/>
          </a:xfrm>
          <a:prstGeom prst="rect">
            <a:avLst/>
          </a:prstGeom>
          <a:noFill/>
        </p:spPr>
        <p:txBody>
          <a:bodyPr wrap="square" rtlCol="0">
            <a:spAutoFit/>
          </a:bodyPr>
          <a:lstStyle/>
          <a:p>
            <a:pPr>
              <a:spcBef>
                <a:spcPts val="1200"/>
              </a:spcBef>
            </a:pPr>
            <a:r>
              <a:rPr lang="en-US" sz="1200" i="1" dirty="0" smtClean="0">
                <a:solidFill>
                  <a:srgbClr val="003BB8"/>
                </a:solidFill>
                <a:latin typeface="Helvetica Light" charset="0"/>
                <a:ea typeface="Helvetica Light" charset="0"/>
                <a:cs typeface="Helvetica Light" charset="0"/>
              </a:rPr>
              <a:t>No anomaly seen</a:t>
            </a:r>
            <a:endParaRPr lang="en-US" sz="1200" i="1" dirty="0">
              <a:solidFill>
                <a:srgbClr val="003BB8"/>
              </a:solidFill>
              <a:latin typeface="Helvetica Light" charset="0"/>
              <a:ea typeface="Helvetica Light" charset="0"/>
              <a:cs typeface="Helvetica Light" charset="0"/>
            </a:endParaRPr>
          </a:p>
          <a:p>
            <a:pPr>
              <a:spcBef>
                <a:spcPts val="1200"/>
              </a:spcBef>
            </a:pPr>
            <a:r>
              <a:rPr lang="en-US" sz="1200" i="1" dirty="0" smtClean="0">
                <a:solidFill>
                  <a:srgbClr val="003BB8"/>
                </a:solidFill>
                <a:latin typeface="Helvetica Light" charset="0"/>
                <a:ea typeface="Helvetica Light" charset="0"/>
                <a:cs typeface="Helvetica Light" charset="0"/>
              </a:rPr>
              <a:t>Sensitivity  improved                    over Run-1</a:t>
            </a:r>
          </a:p>
          <a:p>
            <a:pPr>
              <a:spcBef>
                <a:spcPts val="1200"/>
              </a:spcBef>
            </a:pPr>
            <a:r>
              <a:rPr lang="en-US" sz="1200" i="1" dirty="0" smtClean="0">
                <a:solidFill>
                  <a:srgbClr val="003BB8"/>
                </a:solidFill>
                <a:latin typeface="Helvetica Light" charset="0"/>
                <a:ea typeface="Helvetica Light" charset="0"/>
                <a:cs typeface="Helvetica Light" charset="0"/>
              </a:rPr>
              <a:t>Similar for   VLQ searches</a:t>
            </a:r>
          </a:p>
        </p:txBody>
      </p:sp>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101</a:t>
            </a:fld>
            <a:endParaRPr lang="en-GB"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536" y="2935668"/>
            <a:ext cx="3586155" cy="3440685"/>
          </a:xfrm>
          <a:prstGeom prst="rect">
            <a:avLst/>
          </a:prstGeom>
        </p:spPr>
      </p:pic>
    </p:spTree>
    <p:extLst>
      <p:ext uri="{BB962C8B-B14F-4D97-AF65-F5344CB8AC3E}">
        <p14:creationId xmlns:p14="http://schemas.microsoft.com/office/powerpoint/2010/main" val="162206550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Electroweak supersymmetry production</a:t>
            </a:r>
          </a:p>
          <a:p>
            <a:pPr>
              <a:spcBef>
                <a:spcPts val="600"/>
              </a:spcBef>
            </a:pPr>
            <a:r>
              <a:rPr lang="en-GB" sz="1600" dirty="0" smtClean="0">
                <a:solidFill>
                  <a:prstClr val="black"/>
                </a:solidFill>
                <a:latin typeface="Helvetica Light"/>
                <a:cs typeface="Helvetica Light"/>
              </a:rPr>
              <a:t>Searches for direct production</a:t>
            </a:r>
            <a:endParaRPr lang="en-GB" sz="1600" dirty="0">
              <a:solidFill>
                <a:prstClr val="black"/>
              </a:solidFill>
              <a:latin typeface="Helvetica Light"/>
              <a:cs typeface="Helvetica Light"/>
            </a:endParaRPr>
          </a:p>
        </p:txBody>
      </p:sp>
      <p:sp>
        <p:nvSpPr>
          <p:cNvPr id="4" name="TextBox 3"/>
          <p:cNvSpPr txBox="1"/>
          <p:nvPr/>
        </p:nvSpPr>
        <p:spPr>
          <a:xfrm>
            <a:off x="323529" y="1412776"/>
            <a:ext cx="3096343" cy="984885"/>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“Electroweak-</a:t>
            </a:r>
            <a:r>
              <a:rPr lang="en-GB" sz="1600" dirty="0" err="1" smtClean="0">
                <a:solidFill>
                  <a:srgbClr val="D80017"/>
                </a:solidFill>
                <a:latin typeface="Arial"/>
                <a:cs typeface="Arial"/>
              </a:rPr>
              <a:t>inos</a:t>
            </a:r>
            <a:r>
              <a:rPr lang="en-GB" sz="1600" dirty="0" smtClean="0">
                <a:solidFill>
                  <a:srgbClr val="D80017"/>
                </a:solidFill>
                <a:latin typeface="Arial"/>
                <a:cs typeface="Arial"/>
              </a:rPr>
              <a:t>” </a:t>
            </a:r>
            <a:r>
              <a:rPr lang="en-GB" sz="1400" dirty="0" smtClean="0">
                <a:solidFill>
                  <a:prstClr val="black"/>
                </a:solidFill>
                <a:latin typeface="Helvetica Light"/>
                <a:cs typeface="Helvetica Light"/>
              </a:rPr>
              <a:t>may be the lightest fermions. They also have low cross-sections, so Run-2 luminosity just enough to increase sensitivity</a:t>
            </a:r>
          </a:p>
        </p:txBody>
      </p:sp>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102</a:t>
            </a:fld>
            <a:endParaRPr lang="en-GB"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3512" y="1484784"/>
            <a:ext cx="5262984" cy="4529693"/>
          </a:xfrm>
          <a:prstGeom prst="rect">
            <a:avLst/>
          </a:prstGeom>
        </p:spPr>
      </p:pic>
      <p:sp>
        <p:nvSpPr>
          <p:cNvPr id="14" name="Rectangle 13"/>
          <p:cNvSpPr/>
          <p:nvPr/>
        </p:nvSpPr>
        <p:spPr>
          <a:xfrm>
            <a:off x="323528" y="2518387"/>
            <a:ext cx="3701132" cy="261610"/>
          </a:xfrm>
          <a:prstGeom prst="rect">
            <a:avLst/>
          </a:prstGeom>
        </p:spPr>
        <p:txBody>
          <a:bodyPr wrap="square">
            <a:spAutoFit/>
          </a:bodyPr>
          <a:lstStyle/>
          <a:p>
            <a:pPr>
              <a:spcBef>
                <a:spcPts val="3000"/>
              </a:spcBef>
            </a:pPr>
            <a:r>
              <a:rPr lang="en-GB" sz="1100" dirty="0" smtClean="0">
                <a:solidFill>
                  <a:srgbClr val="003BB8"/>
                </a:solidFill>
                <a:latin typeface="Helvetica Light"/>
                <a:cs typeface="Helvetica Light"/>
              </a:rPr>
              <a:t>Signatures are leptons, few or no jets, MET</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4556472"/>
            <a:ext cx="1612900" cy="1320800"/>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592" y="3011555"/>
            <a:ext cx="1625600" cy="1397000"/>
          </a:xfrm>
          <a:prstGeom prst="rect">
            <a:avLst/>
          </a:prstGeom>
        </p:spPr>
      </p:pic>
      <p:sp>
        <p:nvSpPr>
          <p:cNvPr id="13" name="TextBox 12"/>
          <p:cNvSpPr txBox="1"/>
          <p:nvPr/>
        </p:nvSpPr>
        <p:spPr>
          <a:xfrm>
            <a:off x="1042474" y="6025189"/>
            <a:ext cx="1369286" cy="261610"/>
          </a:xfrm>
          <a:prstGeom prst="rect">
            <a:avLst/>
          </a:prstGeom>
          <a:noFill/>
        </p:spPr>
        <p:txBody>
          <a:bodyPr wrap="none" rtlCol="0">
            <a:spAutoFit/>
          </a:bodyPr>
          <a:lstStyle/>
          <a:p>
            <a:r>
              <a:rPr lang="en-US" sz="1100" smtClean="0">
                <a:solidFill>
                  <a:schemeClr val="tx1">
                    <a:lumMod val="50000"/>
                    <a:lumOff val="50000"/>
                  </a:schemeClr>
                </a:solidFill>
                <a:latin typeface="Helvetica Light" charset="0"/>
                <a:ea typeface="Helvetica Light" charset="0"/>
                <a:cs typeface="Helvetica Light" charset="0"/>
              </a:rPr>
              <a:t>Example diagrams</a:t>
            </a:r>
            <a:endParaRPr lang="en-US" sz="1100" dirty="0" smtClean="0">
              <a:solidFill>
                <a:schemeClr val="tx1">
                  <a:lumMod val="50000"/>
                  <a:lumOff val="50000"/>
                </a:schemeClr>
              </a:solidFill>
              <a:latin typeface="Helvetica Light" charset="0"/>
              <a:ea typeface="Helvetica Light" charset="0"/>
              <a:cs typeface="Helvetica Light" charset="0"/>
            </a:endParaRPr>
          </a:p>
        </p:txBody>
      </p:sp>
      <p:sp>
        <p:nvSpPr>
          <p:cNvPr id="15" name="TextBox 14"/>
          <p:cNvSpPr txBox="1"/>
          <p:nvPr/>
        </p:nvSpPr>
        <p:spPr>
          <a:xfrm>
            <a:off x="4592087" y="6275441"/>
            <a:ext cx="3207929" cy="307777"/>
          </a:xfrm>
          <a:prstGeom prst="rect">
            <a:avLst/>
          </a:prstGeom>
          <a:noFill/>
        </p:spPr>
        <p:txBody>
          <a:bodyPr wrap="none" rtlCol="0">
            <a:spAutoFit/>
          </a:bodyPr>
          <a:lstStyle/>
          <a:p>
            <a:r>
              <a:rPr lang="en-US" sz="1400" smtClean="0">
                <a:latin typeface="Helvetica Light" charset="0"/>
                <a:ea typeface="Helvetica Light" charset="0"/>
                <a:cs typeface="Helvetica Light" charset="0"/>
              </a:rPr>
              <a:t>Compressed region (“higgsino” case)</a:t>
            </a:r>
            <a:endParaRPr lang="en-US" sz="1400" dirty="0" smtClean="0">
              <a:latin typeface="Helvetica Light" charset="0"/>
              <a:ea typeface="Helvetica Light" charset="0"/>
              <a:cs typeface="Helvetica Light" charset="0"/>
            </a:endParaRPr>
          </a:p>
        </p:txBody>
      </p:sp>
      <p:cxnSp>
        <p:nvCxnSpPr>
          <p:cNvPr id="21" name="Straight Arrow Connector 20"/>
          <p:cNvCxnSpPr/>
          <p:nvPr/>
        </p:nvCxnSpPr>
        <p:spPr>
          <a:xfrm flipV="1">
            <a:off x="6156176" y="3542890"/>
            <a:ext cx="0" cy="2674677"/>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744348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0"/>
            <a:ext cx="9144001" cy="6857999"/>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281" y="1022269"/>
            <a:ext cx="7200900" cy="5194300"/>
          </a:xfrm>
          <a:prstGeom prst="rect">
            <a:avLst/>
          </a:prstGeom>
        </p:spPr>
      </p:pic>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103</a:t>
            </a:fld>
            <a:endParaRPr lang="en-GB" dirty="0"/>
          </a:p>
        </p:txBody>
      </p:sp>
      <p:sp>
        <p:nvSpPr>
          <p:cNvPr id="6" name="TextBox 5"/>
          <p:cNvSpPr txBox="1"/>
          <p:nvPr/>
        </p:nvSpPr>
        <p:spPr>
          <a:xfrm>
            <a:off x="827584" y="404664"/>
            <a:ext cx="7488832" cy="646331"/>
          </a:xfrm>
          <a:prstGeom prst="rect">
            <a:avLst/>
          </a:prstGeom>
          <a:noFill/>
        </p:spPr>
        <p:txBody>
          <a:bodyPr wrap="square" rtlCol="0">
            <a:spAutoFit/>
          </a:bodyPr>
          <a:lstStyle/>
          <a:p>
            <a:r>
              <a:rPr lang="en-US" smtClean="0">
                <a:solidFill>
                  <a:schemeClr val="tx1">
                    <a:lumMod val="65000"/>
                    <a:lumOff val="35000"/>
                  </a:schemeClr>
                </a:solidFill>
                <a:latin typeface="Helvetica Light" charset="0"/>
                <a:ea typeface="Helvetica Light" charset="0"/>
                <a:cs typeface="Helvetica Light" charset="0"/>
              </a:rPr>
              <a:t>Exclusion regions for </a:t>
            </a:r>
            <a:r>
              <a:rPr lang="en-US" dirty="0" smtClean="0">
                <a:solidFill>
                  <a:schemeClr val="tx1">
                    <a:lumMod val="65000"/>
                    <a:lumOff val="35000"/>
                  </a:schemeClr>
                </a:solidFill>
                <a:latin typeface="Helvetica Light" charset="0"/>
                <a:ea typeface="Helvetica Light" charset="0"/>
                <a:cs typeface="Helvetica Light" charset="0"/>
              </a:rPr>
              <a:t>simplified models with heavy particle mediating interaction between initial state quarks and final state WIMPs</a:t>
            </a:r>
          </a:p>
        </p:txBody>
      </p:sp>
      <p:sp>
        <p:nvSpPr>
          <p:cNvPr id="7" name="TextBox 6"/>
          <p:cNvSpPr txBox="1"/>
          <p:nvPr/>
        </p:nvSpPr>
        <p:spPr>
          <a:xfrm>
            <a:off x="31004" y="6591133"/>
            <a:ext cx="7186583" cy="215444"/>
          </a:xfrm>
          <a:prstGeom prst="rect">
            <a:avLst/>
          </a:prstGeom>
          <a:noFill/>
        </p:spPr>
        <p:txBody>
          <a:bodyPr wrap="none" rtlCol="0">
            <a:spAutoFit/>
          </a:bodyPr>
          <a:lstStyle/>
          <a:p>
            <a:r>
              <a:rPr lang="en-US" sz="800" dirty="0">
                <a:solidFill>
                  <a:schemeClr val="tx1">
                    <a:lumMod val="50000"/>
                    <a:lumOff val="50000"/>
                  </a:schemeClr>
                </a:solidFill>
                <a:latin typeface="Helvetica Light" charset="0"/>
                <a:ea typeface="Helvetica Light" charset="0"/>
                <a:cs typeface="Helvetica Light" charset="0"/>
              </a:rPr>
              <a:t>For full explanation, see: https://</a:t>
            </a:r>
            <a:r>
              <a:rPr lang="en-US" sz="800" dirty="0" err="1">
                <a:solidFill>
                  <a:schemeClr val="tx1">
                    <a:lumMod val="50000"/>
                    <a:lumOff val="50000"/>
                  </a:schemeClr>
                </a:solidFill>
                <a:latin typeface="Helvetica Light" charset="0"/>
                <a:ea typeface="Helvetica Light" charset="0"/>
                <a:cs typeface="Helvetica Light" charset="0"/>
              </a:rPr>
              <a:t>atlas.web.cern.ch</a:t>
            </a:r>
            <a:r>
              <a:rPr lang="en-US" sz="800" dirty="0">
                <a:solidFill>
                  <a:schemeClr val="tx1">
                    <a:lumMod val="50000"/>
                    <a:lumOff val="50000"/>
                  </a:schemeClr>
                </a:solidFill>
                <a:latin typeface="Helvetica Light" charset="0"/>
                <a:ea typeface="Helvetica Light" charset="0"/>
                <a:cs typeface="Helvetica Light" charset="0"/>
              </a:rPr>
              <a:t>/Atlas/GROUPS/PHYSICS/</a:t>
            </a:r>
            <a:r>
              <a:rPr lang="en-US" sz="800" dirty="0" err="1">
                <a:solidFill>
                  <a:schemeClr val="tx1">
                    <a:lumMod val="50000"/>
                    <a:lumOff val="50000"/>
                  </a:schemeClr>
                </a:solidFill>
                <a:latin typeface="Helvetica Light" charset="0"/>
                <a:ea typeface="Helvetica Light" charset="0"/>
                <a:cs typeface="Helvetica Light" charset="0"/>
              </a:rPr>
              <a:t>CombinedSummaryPlots</a:t>
            </a:r>
            <a:r>
              <a:rPr lang="en-US" sz="800" dirty="0">
                <a:solidFill>
                  <a:schemeClr val="tx1">
                    <a:lumMod val="50000"/>
                    <a:lumOff val="50000"/>
                  </a:schemeClr>
                </a:solidFill>
                <a:latin typeface="Helvetica Light" charset="0"/>
                <a:ea typeface="Helvetica Light" charset="0"/>
                <a:cs typeface="Helvetica Light" charset="0"/>
              </a:rPr>
              <a:t>/EXOTICS/</a:t>
            </a:r>
            <a:r>
              <a:rPr lang="en-US" sz="800" dirty="0" err="1">
                <a:solidFill>
                  <a:schemeClr val="tx1">
                    <a:lumMod val="50000"/>
                    <a:lumOff val="50000"/>
                  </a:schemeClr>
                </a:solidFill>
                <a:latin typeface="Helvetica Light" charset="0"/>
                <a:ea typeface="Helvetica Light" charset="0"/>
                <a:cs typeface="Helvetica Light" charset="0"/>
              </a:rPr>
              <a:t>index.html#ATLAS_DarkMatter_Summary</a:t>
            </a:r>
            <a:endParaRPr lang="en-US" sz="800" dirty="0" smtClean="0">
              <a:solidFill>
                <a:schemeClr val="tx1">
                  <a:lumMod val="50000"/>
                  <a:lumOff val="50000"/>
                </a:schemeClr>
              </a:solidFill>
              <a:latin typeface="Helvetica Light" charset="0"/>
              <a:ea typeface="Helvetica Light" charset="0"/>
              <a:cs typeface="Helvetica Light" charset="0"/>
            </a:endParaRPr>
          </a:p>
        </p:txBody>
      </p:sp>
      <p:sp>
        <p:nvSpPr>
          <p:cNvPr id="8" name="TextBox 7"/>
          <p:cNvSpPr txBox="1"/>
          <p:nvPr/>
        </p:nvSpPr>
        <p:spPr>
          <a:xfrm>
            <a:off x="7668344" y="4722529"/>
            <a:ext cx="1462427" cy="938719"/>
          </a:xfrm>
          <a:prstGeom prst="rect">
            <a:avLst/>
          </a:prstGeom>
          <a:noFill/>
        </p:spPr>
        <p:txBody>
          <a:bodyPr wrap="square" rtlCol="0">
            <a:spAutoFit/>
          </a:bodyPr>
          <a:lstStyle/>
          <a:p>
            <a:r>
              <a:rPr lang="en-US" sz="1100" dirty="0" smtClean="0">
                <a:solidFill>
                  <a:schemeClr val="tx1">
                    <a:lumMod val="50000"/>
                    <a:lumOff val="50000"/>
                  </a:schemeClr>
                </a:solidFill>
                <a:latin typeface="Helvetica Light" charset="0"/>
                <a:ea typeface="Helvetica Light" charset="0"/>
                <a:cs typeface="Helvetica Light" charset="0"/>
              </a:rPr>
              <a:t>Since the mediator is produced via quark annihilation (</a:t>
            </a:r>
            <a:r>
              <a:rPr lang="en-US" sz="1100" dirty="0" err="1" smtClean="0">
                <a:solidFill>
                  <a:schemeClr val="tx1">
                    <a:lumMod val="50000"/>
                    <a:lumOff val="50000"/>
                  </a:schemeClr>
                </a:solidFill>
                <a:latin typeface="Helvetica Light" charset="0"/>
                <a:ea typeface="Helvetica Light" charset="0"/>
                <a:cs typeface="Helvetica Light" charset="0"/>
              </a:rPr>
              <a:t>g</a:t>
            </a:r>
            <a:r>
              <a:rPr lang="en-US" sz="1100" baseline="-25000" dirty="0" err="1" smtClean="0">
                <a:solidFill>
                  <a:schemeClr val="tx1">
                    <a:lumMod val="50000"/>
                    <a:lumOff val="50000"/>
                  </a:schemeClr>
                </a:solidFill>
                <a:latin typeface="Helvetica Light" charset="0"/>
                <a:ea typeface="Helvetica Light" charset="0"/>
                <a:cs typeface="Helvetica Light" charset="0"/>
              </a:rPr>
              <a:t>q</a:t>
            </a:r>
            <a:r>
              <a:rPr lang="en-US" sz="1100" dirty="0" smtClean="0">
                <a:solidFill>
                  <a:schemeClr val="tx1">
                    <a:lumMod val="50000"/>
                    <a:lumOff val="50000"/>
                  </a:schemeClr>
                </a:solidFill>
                <a:latin typeface="Helvetica Light" charset="0"/>
                <a:ea typeface="Helvetica Light" charset="0"/>
                <a:cs typeface="Helvetica Light" charset="0"/>
              </a:rPr>
              <a:t>), it can also decay to quarks</a:t>
            </a:r>
          </a:p>
        </p:txBody>
      </p:sp>
    </p:spTree>
    <p:extLst>
      <p:ext uri="{BB962C8B-B14F-4D97-AF65-F5344CB8AC3E}">
        <p14:creationId xmlns:p14="http://schemas.microsoft.com/office/powerpoint/2010/main" val="205362559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Digression: </a:t>
            </a:r>
            <a:r>
              <a:rPr lang="en-GB" sz="2400" dirty="0" smtClean="0">
                <a:solidFill>
                  <a:srgbClr val="D80017"/>
                </a:solidFill>
                <a:latin typeface="Helvetica Light"/>
                <a:cs typeface="Helvetica Light"/>
              </a:rPr>
              <a:t>machine learning in high-energy physics</a:t>
            </a:r>
          </a:p>
          <a:p>
            <a:pPr>
              <a:spcBef>
                <a:spcPts val="600"/>
              </a:spcBef>
            </a:pPr>
            <a:r>
              <a:rPr lang="en-GB" sz="1600" dirty="0" smtClean="0">
                <a:solidFill>
                  <a:prstClr val="black"/>
                </a:solidFill>
                <a:latin typeface="Helvetica Light"/>
                <a:cs typeface="Helvetica Light"/>
              </a:rPr>
              <a:t>Rare background-heavy channels like ttH need MVA support. But ML offers much more.</a:t>
            </a:r>
            <a:endParaRPr lang="en-GB" sz="1600" dirty="0">
              <a:solidFill>
                <a:prstClr val="black"/>
              </a:solidFill>
              <a:latin typeface="Helvetica Light"/>
              <a:cs typeface="Helvetica Light"/>
            </a:endParaRPr>
          </a:p>
        </p:txBody>
      </p:sp>
      <p:sp>
        <p:nvSpPr>
          <p:cNvPr id="14" name="TextBox 13"/>
          <p:cNvSpPr txBox="1"/>
          <p:nvPr/>
        </p:nvSpPr>
        <p:spPr>
          <a:xfrm>
            <a:off x="323529" y="1412776"/>
            <a:ext cx="8280919" cy="892552"/>
          </a:xfrm>
          <a:prstGeom prst="rect">
            <a:avLst/>
          </a:prstGeom>
          <a:noFill/>
        </p:spPr>
        <p:txBody>
          <a:bodyPr wrap="square" rtlCol="0">
            <a:spAutoFit/>
          </a:bodyPr>
          <a:lstStyle/>
          <a:p>
            <a:pPr>
              <a:spcBef>
                <a:spcPts val="3000"/>
              </a:spcBef>
            </a:pPr>
            <a:r>
              <a:rPr lang="en-GB" sz="1400" dirty="0" smtClean="0">
                <a:solidFill>
                  <a:prstClr val="black"/>
                </a:solidFill>
                <a:latin typeface="Helvetica Light"/>
                <a:cs typeface="Helvetica Light"/>
              </a:rPr>
              <a:t>Huge experience with MVA in HEP since the 90’s. Likelihood methods and fits still in heavy use. Classification and, more recently, regression methods used everywhere at the LHC and in HEP. </a:t>
            </a:r>
          </a:p>
          <a:p>
            <a:pPr>
              <a:spcBef>
                <a:spcPts val="1200"/>
              </a:spcBef>
            </a:pPr>
            <a:r>
              <a:rPr lang="en-GB" sz="1400" dirty="0" smtClean="0">
                <a:solidFill>
                  <a:prstClr val="black"/>
                </a:solidFill>
                <a:latin typeface="Helvetica Light"/>
                <a:cs typeface="Helvetica Light"/>
              </a:rPr>
              <a:t>Most common methods: Boosted Decision Trees (very robust) and Neural Networks</a:t>
            </a:r>
          </a:p>
        </p:txBody>
      </p:sp>
      <p:sp>
        <p:nvSpPr>
          <p:cNvPr id="5" name="Slide Number Placeholder 4"/>
          <p:cNvSpPr>
            <a:spLocks noGrp="1"/>
          </p:cNvSpPr>
          <p:nvPr>
            <p:ph type="sldNum" sz="quarter" idx="4"/>
          </p:nvPr>
        </p:nvSpPr>
        <p:spPr/>
        <p:txBody>
          <a:bodyPr/>
          <a:lstStyle/>
          <a:p>
            <a:pPr>
              <a:defRPr/>
            </a:pPr>
            <a:fld id="{611C2F03-9E95-40C9-A99F-3C4F7EE8CF2A}" type="slidenum">
              <a:rPr lang="en-GB" smtClean="0">
                <a:solidFill>
                  <a:schemeClr val="bg1">
                    <a:lumMod val="75000"/>
                  </a:schemeClr>
                </a:solidFill>
              </a:rPr>
              <a:pPr>
                <a:defRPr/>
              </a:pPr>
              <a:t>104</a:t>
            </a:fld>
            <a:endParaRPr lang="en-GB" dirty="0">
              <a:solidFill>
                <a:schemeClr val="bg1">
                  <a:lumMod val="75000"/>
                </a:schemeClr>
              </a:solidFill>
            </a:endParaRPr>
          </a:p>
        </p:txBody>
      </p:sp>
      <p:pic>
        <p:nvPicPr>
          <p:cNvPr id="9" name="Picture 8"/>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35496" y="2565648"/>
            <a:ext cx="4301672" cy="3231945"/>
          </a:xfrm>
          <a:prstGeom prst="rect">
            <a:avLst/>
          </a:prstGeom>
        </p:spPr>
      </p:pic>
      <p:sp>
        <p:nvSpPr>
          <p:cNvPr id="28" name="TextBox 27"/>
          <p:cNvSpPr txBox="1"/>
          <p:nvPr/>
        </p:nvSpPr>
        <p:spPr>
          <a:xfrm>
            <a:off x="2921222" y="2523355"/>
            <a:ext cx="1290738" cy="215444"/>
          </a:xfrm>
          <a:prstGeom prst="rect">
            <a:avLst/>
          </a:prstGeom>
          <a:noFill/>
        </p:spPr>
        <p:txBody>
          <a:bodyPr wrap="none" rtlCol="0">
            <a:spAutoFit/>
          </a:bodyPr>
          <a:lstStyle/>
          <a:p>
            <a:pPr algn="r"/>
            <a:r>
              <a:rPr lang="mr-IN" sz="800" dirty="0">
                <a:solidFill>
                  <a:schemeClr val="tx1">
                    <a:lumMod val="50000"/>
                    <a:lumOff val="50000"/>
                  </a:schemeClr>
                </a:solidFill>
                <a:latin typeface="Helvetica Light" charset="0"/>
                <a:ea typeface="Helvetica Light" charset="0"/>
                <a:cs typeface="Helvetica Light" charset="0"/>
              </a:rPr>
              <a:t>ATLAS-CONF-2016-058</a:t>
            </a:r>
            <a:endParaRPr lang="is-IS" sz="800" dirty="0">
              <a:solidFill>
                <a:schemeClr val="tx1">
                  <a:lumMod val="50000"/>
                  <a:lumOff val="50000"/>
                </a:schemeClr>
              </a:solidFill>
              <a:latin typeface="Helvetica Light" charset="0"/>
              <a:ea typeface="Helvetica Light" charset="0"/>
              <a:cs typeface="Helvetica Light" charset="0"/>
            </a:endParaRPr>
          </a:p>
        </p:txBody>
      </p:sp>
      <p:cxnSp>
        <p:nvCxnSpPr>
          <p:cNvPr id="10" name="Straight Connector 9"/>
          <p:cNvCxnSpPr/>
          <p:nvPr/>
        </p:nvCxnSpPr>
        <p:spPr>
          <a:xfrm>
            <a:off x="3530009" y="4082902"/>
            <a:ext cx="308858" cy="458814"/>
          </a:xfrm>
          <a:prstGeom prst="line">
            <a:avLst/>
          </a:prstGeom>
          <a:ln w="3175">
            <a:solidFill>
              <a:srgbClr val="D80017"/>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3519377" y="4412512"/>
            <a:ext cx="319490" cy="129204"/>
          </a:xfrm>
          <a:prstGeom prst="line">
            <a:avLst/>
          </a:prstGeom>
          <a:ln w="3175">
            <a:solidFill>
              <a:srgbClr val="D4A00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V="1">
            <a:off x="3519377" y="4541715"/>
            <a:ext cx="319490" cy="125978"/>
          </a:xfrm>
          <a:prstGeom prst="line">
            <a:avLst/>
          </a:prstGeom>
          <a:ln w="3175">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V="1">
            <a:off x="3519377" y="4541716"/>
            <a:ext cx="319490" cy="327996"/>
          </a:xfrm>
          <a:prstGeom prst="line">
            <a:avLst/>
          </a:prstGeom>
          <a:ln w="3175">
            <a:solidFill>
              <a:srgbClr val="019645"/>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3508744" y="4541716"/>
            <a:ext cx="330123" cy="593810"/>
          </a:xfrm>
          <a:prstGeom prst="line">
            <a:avLst/>
          </a:prstGeom>
          <a:ln w="3175">
            <a:solidFill>
              <a:srgbClr val="B249FF"/>
            </a:solidFill>
          </a:ln>
          <a:effectLst/>
        </p:spPr>
        <p:style>
          <a:lnRef idx="2">
            <a:schemeClr val="accent1"/>
          </a:lnRef>
          <a:fillRef idx="0">
            <a:schemeClr val="accent1"/>
          </a:fillRef>
          <a:effectRef idx="1">
            <a:schemeClr val="accent1"/>
          </a:effectRef>
          <a:fontRef idx="minor">
            <a:schemeClr val="tx1"/>
          </a:fontRef>
        </p:style>
      </p:cxnSp>
      <p:sp>
        <p:nvSpPr>
          <p:cNvPr id="36" name="Oval 35"/>
          <p:cNvSpPr/>
          <p:nvPr/>
        </p:nvSpPr>
        <p:spPr>
          <a:xfrm>
            <a:off x="3794662" y="4513237"/>
            <a:ext cx="72000" cy="72000"/>
          </a:xfrm>
          <a:prstGeom prst="ellipse">
            <a:avLst/>
          </a:prstGeom>
          <a:solidFill>
            <a:schemeClr val="tx1"/>
          </a:solidFill>
          <a:ln>
            <a:solidFill>
              <a:schemeClr val="tx1"/>
            </a:solidFill>
          </a:ln>
        </p:spPr>
        <p:txBody>
          <a:bodyPr wrap="none" rtlCol="0" anchor="ctr">
            <a:spAutoFit/>
          </a:bodyPr>
          <a:lstStyle/>
          <a:p>
            <a:pPr algn="r"/>
            <a:endParaRPr lang="en-US" sz="1600">
              <a:solidFill>
                <a:prstClr val="black"/>
              </a:solidFill>
              <a:latin typeface="Helvetica Light" charset="0"/>
              <a:ea typeface="Helvetica Light" charset="0"/>
              <a:cs typeface="Helvetica Light" charset="0"/>
            </a:endParaRPr>
          </a:p>
        </p:txBody>
      </p:sp>
      <p:pic>
        <p:nvPicPr>
          <p:cNvPr id="39" name="Picture 38"/>
          <p:cNvPicPr>
            <a:picLocks noChangeAspect="1"/>
          </p:cNvPicPr>
          <p:nvPr/>
        </p:nvPicPr>
        <p:blipFill>
          <a:blip r:embed="rId4">
            <a:alphaModFix/>
          </a:blip>
          <a:stretch>
            <a:fillRect/>
          </a:stretch>
        </p:blipFill>
        <p:spPr>
          <a:xfrm>
            <a:off x="4717067" y="2550725"/>
            <a:ext cx="4103405" cy="3350345"/>
          </a:xfrm>
          <a:prstGeom prst="rect">
            <a:avLst/>
          </a:prstGeom>
        </p:spPr>
      </p:pic>
      <p:sp>
        <p:nvSpPr>
          <p:cNvPr id="44" name="Rectangle 43"/>
          <p:cNvSpPr/>
          <p:nvPr/>
        </p:nvSpPr>
        <p:spPr>
          <a:xfrm>
            <a:off x="395536" y="5991671"/>
            <a:ext cx="4199747" cy="461665"/>
          </a:xfrm>
          <a:prstGeom prst="rect">
            <a:avLst/>
          </a:prstGeom>
          <a:noFill/>
        </p:spPr>
        <p:txBody>
          <a:bodyPr wrap="square">
            <a:spAutoFit/>
          </a:bodyPr>
          <a:lstStyle/>
          <a:p>
            <a:pPr lvl="0"/>
            <a:r>
              <a:rPr lang="en-US" sz="1200">
                <a:solidFill>
                  <a:prstClr val="black"/>
                </a:solidFill>
                <a:latin typeface="Helvetica Light" charset="0"/>
                <a:ea typeface="Helvetica Light" charset="0"/>
                <a:cs typeface="Helvetica Light" charset="0"/>
              </a:rPr>
              <a:t>Build multidimensional (“multiclass”) MVA to simultaneously discriminate against all backgrounds</a:t>
            </a:r>
            <a:endParaRPr lang="en-US" sz="1200" dirty="0">
              <a:solidFill>
                <a:prstClr val="black"/>
              </a:solidFill>
              <a:latin typeface="Helvetica Light" charset="0"/>
              <a:ea typeface="Helvetica Light" charset="0"/>
              <a:cs typeface="Helvetica Light" charset="0"/>
            </a:endParaRPr>
          </a:p>
        </p:txBody>
      </p:sp>
      <p:sp>
        <p:nvSpPr>
          <p:cNvPr id="45" name="Rectangle 44"/>
          <p:cNvSpPr/>
          <p:nvPr/>
        </p:nvSpPr>
        <p:spPr>
          <a:xfrm>
            <a:off x="5364088" y="5991670"/>
            <a:ext cx="3600400" cy="646331"/>
          </a:xfrm>
          <a:prstGeom prst="rect">
            <a:avLst/>
          </a:prstGeom>
          <a:noFill/>
        </p:spPr>
        <p:txBody>
          <a:bodyPr wrap="square">
            <a:spAutoFit/>
          </a:bodyPr>
          <a:lstStyle/>
          <a:p>
            <a:pPr lvl="0"/>
            <a:r>
              <a:rPr lang="en-US" sz="1200" dirty="0" smtClean="0">
                <a:solidFill>
                  <a:prstClr val="black"/>
                </a:solidFill>
                <a:latin typeface="Helvetica Light" charset="0"/>
                <a:ea typeface="Helvetica Light" charset="0"/>
                <a:cs typeface="Helvetica Light" charset="0"/>
              </a:rPr>
              <a:t>Multivariate (BDT) regression to improve </a:t>
            </a:r>
            <a:r>
              <a:rPr lang="en-US" sz="1200" i="1" dirty="0" smtClean="0">
                <a:solidFill>
                  <a:prstClr val="black"/>
                </a:solidFill>
                <a:latin typeface="Helvetica Light" charset="0"/>
                <a:ea typeface="Helvetica Light" charset="0"/>
                <a:cs typeface="Helvetica Light" charset="0"/>
              </a:rPr>
              <a:t>m</a:t>
            </a:r>
            <a:r>
              <a:rPr lang="en-US" sz="1200" dirty="0" smtClean="0">
                <a:solidFill>
                  <a:prstClr val="black"/>
                </a:solidFill>
                <a:latin typeface="Helvetica Light" charset="0"/>
                <a:ea typeface="Helvetica Light" charset="0"/>
                <a:cs typeface="Helvetica Light" charset="0"/>
              </a:rPr>
              <a:t>(</a:t>
            </a:r>
            <a:r>
              <a:rPr lang="en-US" sz="1200" i="1" dirty="0" smtClean="0">
                <a:solidFill>
                  <a:prstClr val="black"/>
                </a:solidFill>
                <a:latin typeface="Helvetica Light" charset="0"/>
                <a:ea typeface="Helvetica Light" charset="0"/>
                <a:cs typeface="Helvetica Light" charset="0"/>
              </a:rPr>
              <a:t>bb</a:t>
            </a:r>
            <a:r>
              <a:rPr lang="en-US" sz="1200" dirty="0" smtClean="0">
                <a:solidFill>
                  <a:prstClr val="black"/>
                </a:solidFill>
                <a:latin typeface="Helvetica Light" charset="0"/>
                <a:ea typeface="Helvetica Light" charset="0"/>
                <a:cs typeface="Helvetica Light" charset="0"/>
              </a:rPr>
              <a:t>) resolution in </a:t>
            </a:r>
            <a:r>
              <a:rPr lang="en-US" sz="1200" i="1" dirty="0" smtClean="0">
                <a:solidFill>
                  <a:prstClr val="black"/>
                </a:solidFill>
                <a:latin typeface="Helvetica Light" charset="0"/>
                <a:ea typeface="Helvetica Light" charset="0"/>
                <a:cs typeface="Helvetica Light" charset="0"/>
              </a:rPr>
              <a:t>H</a:t>
            </a:r>
            <a:r>
              <a:rPr lang="en-US" sz="1200" dirty="0" smtClean="0">
                <a:solidFill>
                  <a:prstClr val="black"/>
                </a:solidFill>
                <a:latin typeface="Helvetica Light" charset="0"/>
                <a:ea typeface="Helvetica Light" charset="0"/>
                <a:cs typeface="Helvetica Light" charset="0"/>
              </a:rPr>
              <a:t> </a:t>
            </a:r>
            <a:r>
              <a:rPr lang="en-US" sz="1200" dirty="0" smtClean="0">
                <a:solidFill>
                  <a:prstClr val="black"/>
                </a:solidFill>
                <a:latin typeface="Symbol" charset="2"/>
                <a:ea typeface="Symbol" charset="2"/>
                <a:cs typeface="Symbol" charset="2"/>
              </a:rPr>
              <a:t>®</a:t>
            </a:r>
            <a:r>
              <a:rPr lang="en-US" sz="1200" dirty="0" smtClean="0">
                <a:solidFill>
                  <a:prstClr val="black"/>
                </a:solidFill>
                <a:latin typeface="Helvetica Light" charset="0"/>
                <a:ea typeface="Helvetica Light" charset="0"/>
                <a:cs typeface="Helvetica Light" charset="0"/>
              </a:rPr>
              <a:t> </a:t>
            </a:r>
            <a:r>
              <a:rPr lang="en-US" sz="1200" i="1" dirty="0" smtClean="0">
                <a:solidFill>
                  <a:prstClr val="black"/>
                </a:solidFill>
                <a:latin typeface="Helvetica Light" charset="0"/>
                <a:ea typeface="Helvetica Light" charset="0"/>
                <a:cs typeface="Helvetica Light" charset="0"/>
              </a:rPr>
              <a:t>bb</a:t>
            </a:r>
            <a:r>
              <a:rPr lang="en-US" sz="1200" dirty="0" smtClean="0">
                <a:solidFill>
                  <a:prstClr val="black"/>
                </a:solidFill>
                <a:latin typeface="Helvetica Light" charset="0"/>
                <a:ea typeface="Helvetica Light" charset="0"/>
                <a:cs typeface="Helvetica Light" charset="0"/>
              </a:rPr>
              <a:t>: better calibration and 18% improved resolution</a:t>
            </a:r>
            <a:endParaRPr lang="en-US" sz="1200" dirty="0">
              <a:solidFill>
                <a:prstClr val="black"/>
              </a:solidFill>
              <a:latin typeface="Helvetica Light" charset="0"/>
              <a:ea typeface="Helvetica Light" charset="0"/>
              <a:cs typeface="Helvetica Light" charset="0"/>
            </a:endParaRPr>
          </a:p>
        </p:txBody>
      </p:sp>
      <p:sp>
        <p:nvSpPr>
          <p:cNvPr id="46" name="TextBox 45"/>
          <p:cNvSpPr txBox="1"/>
          <p:nvPr/>
        </p:nvSpPr>
        <p:spPr>
          <a:xfrm>
            <a:off x="7808656" y="2523354"/>
            <a:ext cx="1011816" cy="215444"/>
          </a:xfrm>
          <a:prstGeom prst="rect">
            <a:avLst/>
          </a:prstGeom>
          <a:noFill/>
        </p:spPr>
        <p:txBody>
          <a:bodyPr wrap="none" rtlCol="0">
            <a:spAutoFit/>
          </a:bodyPr>
          <a:lstStyle/>
          <a:p>
            <a:pPr algn="r"/>
            <a:r>
              <a:rPr lang="en-US" sz="800" dirty="0" smtClean="0">
                <a:solidFill>
                  <a:schemeClr val="tx1">
                    <a:lumMod val="50000"/>
                    <a:lumOff val="50000"/>
                  </a:schemeClr>
                </a:solidFill>
                <a:latin typeface="Helvetica Light" charset="0"/>
                <a:ea typeface="Helvetica Light" charset="0"/>
                <a:cs typeface="Helvetica Light" charset="0"/>
              </a:rPr>
              <a:t>CMS: 1506.01010</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11" name="Arc 10"/>
          <p:cNvSpPr/>
          <p:nvPr/>
        </p:nvSpPr>
        <p:spPr>
          <a:xfrm rot="2241771">
            <a:off x="2374953" y="4429904"/>
            <a:ext cx="2039539" cy="1650306"/>
          </a:xfrm>
          <a:prstGeom prst="arc">
            <a:avLst>
              <a:gd name="adj1" fmla="val 16200000"/>
              <a:gd name="adj2" fmla="val 1876971"/>
            </a:avLst>
          </a:prstGeom>
          <a:ln w="3175">
            <a:solidFill>
              <a:schemeClr val="tx1">
                <a:lumMod val="50000"/>
                <a:lumOff val="50000"/>
              </a:schemeClr>
            </a:solidFill>
            <a:prstDash val="solid"/>
            <a:headEnd type="triangl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30486130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105</a:t>
            </a:fld>
            <a:endParaRPr lang="en-GB" dirty="0">
              <a:solidFill>
                <a:prstClr val="black">
                  <a:lumMod val="50000"/>
                  <a:lumOff val="50000"/>
                </a:prstClr>
              </a:solidFill>
            </a:endParaRPr>
          </a:p>
        </p:txBody>
      </p:sp>
      <p:sp>
        <p:nvSpPr>
          <p:cNvPr id="13" name="TextBox 12"/>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err="1">
                <a:latin typeface="Helvetica Light" charset="0"/>
                <a:ea typeface="Helvetica Light" charset="0"/>
                <a:cs typeface="Helvetica Light" charset="0"/>
              </a:rPr>
              <a:t>F</a:t>
            </a:r>
            <a:r>
              <a:rPr lang="en-US" dirty="0" err="1" smtClean="0">
                <a:latin typeface="Helvetica Light" charset="0"/>
                <a:ea typeface="Helvetica Light" charset="0"/>
                <a:cs typeface="Helvetica Light" charset="0"/>
              </a:rPr>
              <a:t>lavour</a:t>
            </a:r>
            <a:r>
              <a:rPr lang="en-US" dirty="0" smtClean="0">
                <a:latin typeface="Helvetica Light" charset="0"/>
                <a:ea typeface="Helvetica Light" charset="0"/>
                <a:cs typeface="Helvetica Light" charset="0"/>
              </a:rPr>
              <a:t> anomalies ?</a:t>
            </a:r>
            <a:endParaRPr lang="en-US"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15" name="TextBox 14"/>
              <p:cNvSpPr txBox="1"/>
              <p:nvPr/>
            </p:nvSpPr>
            <p:spPr>
              <a:xfrm>
                <a:off x="1387968" y="1553017"/>
                <a:ext cx="2091342" cy="57233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500" i="1" smtClean="0">
                              <a:solidFill>
                                <a:srgbClr val="003BB8"/>
                              </a:solidFill>
                              <a:latin typeface="Cambria Math" charset="0"/>
                              <a:ea typeface="Helvetica Light" charset="0"/>
                              <a:cs typeface="Helvetica Light" charset="0"/>
                            </a:rPr>
                          </m:ctrlPr>
                        </m:sSubPr>
                        <m:e>
                          <m:r>
                            <a:rPr lang="en-GB" sz="1500" b="0" i="1" smtClean="0">
                              <a:solidFill>
                                <a:srgbClr val="003BB8"/>
                              </a:solidFill>
                              <a:latin typeface="Cambria Math" charset="0"/>
                              <a:ea typeface="Helvetica Light" charset="0"/>
                              <a:cs typeface="Helvetica Light" charset="0"/>
                            </a:rPr>
                            <m:t>𝑅</m:t>
                          </m:r>
                        </m:e>
                        <m:sub>
                          <m:sSup>
                            <m:sSupPr>
                              <m:ctrlPr>
                                <a:rPr lang="en-US" sz="1500" i="1" smtClean="0">
                                  <a:solidFill>
                                    <a:srgbClr val="003BB8"/>
                                  </a:solidFill>
                                  <a:latin typeface="Cambria Math" charset="0"/>
                                  <a:ea typeface="Helvetica Light" charset="0"/>
                                  <a:cs typeface="Helvetica Light" charset="0"/>
                                </a:rPr>
                              </m:ctrlPr>
                            </m:sSupPr>
                            <m:e>
                              <m:r>
                                <a:rPr lang="en-GB" sz="1500" b="0" i="1" smtClean="0">
                                  <a:solidFill>
                                    <a:srgbClr val="003BB8"/>
                                  </a:solidFill>
                                  <a:latin typeface="Cambria Math" charset="0"/>
                                  <a:ea typeface="Helvetica Light" charset="0"/>
                                  <a:cs typeface="Helvetica Light" charset="0"/>
                                </a:rPr>
                                <m:t>𝐷</m:t>
                              </m:r>
                            </m:e>
                            <m:sup>
                              <m:r>
                                <a:rPr lang="en-GB" sz="1500" b="0" i="1" smtClean="0">
                                  <a:solidFill>
                                    <a:srgbClr val="003BB8"/>
                                  </a:solidFill>
                                  <a:latin typeface="Cambria Math" charset="0"/>
                                  <a:ea typeface="Helvetica Light" charset="0"/>
                                  <a:cs typeface="Helvetica Light" charset="0"/>
                                </a:rPr>
                                <m:t>(∗)</m:t>
                              </m:r>
                            </m:sup>
                          </m:sSup>
                        </m:sub>
                      </m:sSub>
                      <m:r>
                        <a:rPr lang="is-IS" sz="1500" b="0" i="1" smtClean="0">
                          <a:solidFill>
                            <a:srgbClr val="003BB8"/>
                          </a:solidFill>
                          <a:latin typeface="Cambria Math" charset="0"/>
                          <a:ea typeface="Helvetica Light" charset="0"/>
                          <a:cs typeface="Helvetica Light" charset="0"/>
                        </a:rPr>
                        <m:t>=</m:t>
                      </m:r>
                      <m:f>
                        <m:fPr>
                          <m:ctrlPr>
                            <a:rPr lang="is-IS" sz="1500" i="1" smtClean="0">
                              <a:solidFill>
                                <a:srgbClr val="003BB8"/>
                              </a:solidFill>
                              <a:latin typeface="Cambria Math" charset="0"/>
                              <a:ea typeface="Helvetica Light" charset="0"/>
                              <a:cs typeface="Helvetica Light" charset="0"/>
                            </a:rPr>
                          </m:ctrlPr>
                        </m:fPr>
                        <m:num>
                          <m:r>
                            <m:rPr>
                              <m:sty m:val="p"/>
                            </m:rPr>
                            <a:rPr lang="en-GB" sz="1500" b="0" i="0" smtClean="0">
                              <a:solidFill>
                                <a:srgbClr val="003BB8"/>
                              </a:solidFill>
                              <a:latin typeface="Cambria Math" charset="0"/>
                              <a:ea typeface="Helvetica Light" charset="0"/>
                              <a:cs typeface="Helvetica Light" charset="0"/>
                            </a:rPr>
                            <m:t>BR</m:t>
                          </m:r>
                          <m:r>
                            <a:rPr lang="en-GB" sz="1500" b="0" i="1" smtClean="0">
                              <a:solidFill>
                                <a:srgbClr val="003BB8"/>
                              </a:solidFill>
                              <a:latin typeface="Cambria Math" charset="0"/>
                              <a:ea typeface="Helvetica Light" charset="0"/>
                              <a:cs typeface="Helvetica Light" charset="0"/>
                            </a:rPr>
                            <m:t>(</m:t>
                          </m:r>
                          <m:sSup>
                            <m:sSupPr>
                              <m:ctrlPr>
                                <a:rPr lang="en-GB" sz="1500" i="1" smtClean="0">
                                  <a:solidFill>
                                    <a:srgbClr val="003BB8"/>
                                  </a:solidFill>
                                  <a:latin typeface="Cambria Math" charset="0"/>
                                  <a:ea typeface="Helvetica Light" charset="0"/>
                                  <a:cs typeface="Helvetica Light" charset="0"/>
                                </a:rPr>
                              </m:ctrlPr>
                            </m:sSupPr>
                            <m:e>
                              <m:r>
                                <a:rPr lang="en-GB" sz="1500" b="0" i="1" smtClean="0">
                                  <a:solidFill>
                                    <a:srgbClr val="003BB8"/>
                                  </a:solidFill>
                                  <a:latin typeface="Cambria Math" charset="0"/>
                                  <a:ea typeface="Helvetica Light" charset="0"/>
                                  <a:cs typeface="Helvetica Light" charset="0"/>
                                </a:rPr>
                                <m:t>𝐵</m:t>
                              </m:r>
                            </m:e>
                            <m:sup>
                              <m:r>
                                <a:rPr lang="en-GB" sz="1500" b="0" i="1" smtClean="0">
                                  <a:solidFill>
                                    <a:srgbClr val="003BB8"/>
                                  </a:solidFill>
                                  <a:latin typeface="Cambria Math" charset="0"/>
                                  <a:ea typeface="Helvetica Light" charset="0"/>
                                  <a:cs typeface="Helvetica Light" charset="0"/>
                                </a:rPr>
                                <m:t>0</m:t>
                              </m:r>
                            </m:sup>
                          </m:sSup>
                          <m:r>
                            <a:rPr lang="is-IS" sz="1500" b="0" i="1" smtClean="0">
                              <a:solidFill>
                                <a:srgbClr val="003BB8"/>
                              </a:solidFill>
                              <a:latin typeface="Cambria Math" charset="0"/>
                              <a:ea typeface="Helvetica Light" charset="0"/>
                              <a:cs typeface="Helvetica Light" charset="0"/>
                            </a:rPr>
                            <m:t>→</m:t>
                          </m:r>
                          <m:sSup>
                            <m:sSupPr>
                              <m:ctrlPr>
                                <a:rPr lang="en-US" sz="1500" i="1">
                                  <a:solidFill>
                                    <a:srgbClr val="003BB8"/>
                                  </a:solidFill>
                                  <a:latin typeface="Cambria Math" charset="0"/>
                                  <a:ea typeface="Helvetica Light" charset="0"/>
                                  <a:cs typeface="Helvetica Light" charset="0"/>
                                </a:rPr>
                              </m:ctrlPr>
                            </m:sSupPr>
                            <m:e>
                              <m:r>
                                <a:rPr lang="en-GB" sz="1500" b="0" i="1">
                                  <a:solidFill>
                                    <a:srgbClr val="003BB8"/>
                                  </a:solidFill>
                                  <a:latin typeface="Cambria Math" charset="0"/>
                                  <a:ea typeface="Helvetica Light" charset="0"/>
                                  <a:cs typeface="Helvetica Light" charset="0"/>
                                </a:rPr>
                                <m:t>𝐷</m:t>
                              </m:r>
                            </m:e>
                            <m:sup>
                              <m:d>
                                <m:dPr>
                                  <m:ctrlPr>
                                    <a:rPr lang="en-GB" sz="1500" i="1">
                                      <a:solidFill>
                                        <a:srgbClr val="003BB8"/>
                                      </a:solidFill>
                                      <a:latin typeface="Cambria Math" charset="0"/>
                                      <a:ea typeface="Helvetica Light" charset="0"/>
                                      <a:cs typeface="Helvetica Light" charset="0"/>
                                    </a:rPr>
                                  </m:ctrlPr>
                                </m:dPr>
                                <m:e>
                                  <m:r>
                                    <a:rPr lang="en-GB" sz="1500" b="0" i="1">
                                      <a:solidFill>
                                        <a:srgbClr val="003BB8"/>
                                      </a:solidFill>
                                      <a:latin typeface="Cambria Math" charset="0"/>
                                      <a:ea typeface="Helvetica Light" charset="0"/>
                                      <a:cs typeface="Helvetica Light" charset="0"/>
                                    </a:rPr>
                                    <m:t>∗</m:t>
                                  </m:r>
                                </m:e>
                              </m:d>
                            </m:sup>
                          </m:sSup>
                          <m:r>
                            <a:rPr lang="en-US" sz="1500" b="0" i="1">
                              <a:solidFill>
                                <a:srgbClr val="003BB8"/>
                              </a:solidFill>
                              <a:latin typeface="Cambria Math" charset="0"/>
                              <a:ea typeface="Helvetica Light" charset="0"/>
                              <a:cs typeface="Helvetica Light" charset="0"/>
                            </a:rPr>
                            <m:t>𝜏</m:t>
                          </m:r>
                          <m:r>
                            <a:rPr lang="en-US" sz="1500" b="0" i="1" smtClean="0">
                              <a:solidFill>
                                <a:srgbClr val="003BB8"/>
                              </a:solidFill>
                              <a:latin typeface="Cambria Math" charset="0"/>
                              <a:ea typeface="Helvetica Light" charset="0"/>
                              <a:cs typeface="Helvetica Light" charset="0"/>
                            </a:rPr>
                            <m:t>𝜈</m:t>
                          </m:r>
                          <m:r>
                            <a:rPr lang="en-GB" sz="1500" b="0" i="1" smtClean="0">
                              <a:solidFill>
                                <a:srgbClr val="003BB8"/>
                              </a:solidFill>
                              <a:latin typeface="Cambria Math" charset="0"/>
                              <a:ea typeface="Helvetica Light" charset="0"/>
                              <a:cs typeface="Helvetica Light" charset="0"/>
                            </a:rPr>
                            <m:t>)</m:t>
                          </m:r>
                        </m:num>
                        <m:den>
                          <m:r>
                            <m:rPr>
                              <m:sty m:val="p"/>
                            </m:rPr>
                            <a:rPr lang="en-GB" sz="1500" b="0" i="0">
                              <a:solidFill>
                                <a:srgbClr val="003BB8"/>
                              </a:solidFill>
                              <a:latin typeface="Cambria Math" charset="0"/>
                              <a:ea typeface="Helvetica Light" charset="0"/>
                              <a:cs typeface="Helvetica Light" charset="0"/>
                            </a:rPr>
                            <m:t>BR</m:t>
                          </m:r>
                          <m:r>
                            <a:rPr lang="en-GB" sz="1500" b="0" i="1">
                              <a:solidFill>
                                <a:srgbClr val="003BB8"/>
                              </a:solidFill>
                              <a:latin typeface="Cambria Math" charset="0"/>
                              <a:ea typeface="Helvetica Light" charset="0"/>
                              <a:cs typeface="Helvetica Light" charset="0"/>
                            </a:rPr>
                            <m:t>(</m:t>
                          </m:r>
                          <m:sSup>
                            <m:sSupPr>
                              <m:ctrlPr>
                                <a:rPr lang="en-GB" sz="1500" i="1">
                                  <a:solidFill>
                                    <a:srgbClr val="003BB8"/>
                                  </a:solidFill>
                                  <a:latin typeface="Cambria Math" charset="0"/>
                                  <a:ea typeface="Helvetica Light" charset="0"/>
                                  <a:cs typeface="Helvetica Light" charset="0"/>
                                </a:rPr>
                              </m:ctrlPr>
                            </m:sSupPr>
                            <m:e>
                              <m:r>
                                <a:rPr lang="en-GB" sz="1500" b="0" i="1">
                                  <a:solidFill>
                                    <a:srgbClr val="003BB8"/>
                                  </a:solidFill>
                                  <a:latin typeface="Cambria Math" charset="0"/>
                                  <a:ea typeface="Helvetica Light" charset="0"/>
                                  <a:cs typeface="Helvetica Light" charset="0"/>
                                </a:rPr>
                                <m:t>𝐵</m:t>
                              </m:r>
                            </m:e>
                            <m:sup>
                              <m:r>
                                <a:rPr lang="en-GB" sz="1500" b="0" i="1">
                                  <a:solidFill>
                                    <a:srgbClr val="003BB8"/>
                                  </a:solidFill>
                                  <a:latin typeface="Cambria Math" charset="0"/>
                                  <a:ea typeface="Helvetica Light" charset="0"/>
                                  <a:cs typeface="Helvetica Light" charset="0"/>
                                </a:rPr>
                                <m:t>0</m:t>
                              </m:r>
                            </m:sup>
                          </m:sSup>
                          <m:r>
                            <a:rPr lang="is-IS" sz="1500" b="0" i="1">
                              <a:solidFill>
                                <a:srgbClr val="003BB8"/>
                              </a:solidFill>
                              <a:latin typeface="Cambria Math" charset="0"/>
                              <a:ea typeface="Helvetica Light" charset="0"/>
                              <a:cs typeface="Helvetica Light" charset="0"/>
                            </a:rPr>
                            <m:t>→</m:t>
                          </m:r>
                          <m:sSup>
                            <m:sSupPr>
                              <m:ctrlPr>
                                <a:rPr lang="en-US" sz="1500" i="1">
                                  <a:solidFill>
                                    <a:srgbClr val="003BB8"/>
                                  </a:solidFill>
                                  <a:latin typeface="Cambria Math" charset="0"/>
                                  <a:ea typeface="Helvetica Light" charset="0"/>
                                  <a:cs typeface="Helvetica Light" charset="0"/>
                                </a:rPr>
                              </m:ctrlPr>
                            </m:sSupPr>
                            <m:e>
                              <m:r>
                                <a:rPr lang="en-GB" sz="1500" b="0" i="1">
                                  <a:solidFill>
                                    <a:srgbClr val="003BB8"/>
                                  </a:solidFill>
                                  <a:latin typeface="Cambria Math" charset="0"/>
                                  <a:ea typeface="Helvetica Light" charset="0"/>
                                  <a:cs typeface="Helvetica Light" charset="0"/>
                                </a:rPr>
                                <m:t>𝐷</m:t>
                              </m:r>
                            </m:e>
                            <m:sup>
                              <m:d>
                                <m:dPr>
                                  <m:ctrlPr>
                                    <a:rPr lang="en-GB" sz="1500" i="1">
                                      <a:solidFill>
                                        <a:srgbClr val="003BB8"/>
                                      </a:solidFill>
                                      <a:latin typeface="Cambria Math" charset="0"/>
                                      <a:ea typeface="Helvetica Light" charset="0"/>
                                      <a:cs typeface="Helvetica Light" charset="0"/>
                                    </a:rPr>
                                  </m:ctrlPr>
                                </m:dPr>
                                <m:e>
                                  <m:r>
                                    <a:rPr lang="en-GB" sz="1500" b="0" i="1">
                                      <a:solidFill>
                                        <a:srgbClr val="003BB8"/>
                                      </a:solidFill>
                                      <a:latin typeface="Cambria Math" charset="0"/>
                                      <a:ea typeface="Helvetica Light" charset="0"/>
                                      <a:cs typeface="Helvetica Light" charset="0"/>
                                    </a:rPr>
                                    <m:t>∗</m:t>
                                  </m:r>
                                </m:e>
                              </m:d>
                            </m:sup>
                          </m:sSup>
                          <m:r>
                            <a:rPr lang="en-GB" sz="1500" b="0" i="1" smtClean="0">
                              <a:solidFill>
                                <a:srgbClr val="003BB8"/>
                              </a:solidFill>
                              <a:latin typeface="Cambria Math" charset="0"/>
                              <a:ea typeface="Helvetica Light" charset="0"/>
                              <a:cs typeface="Helvetica Light" charset="0"/>
                            </a:rPr>
                            <m:t>ℓ</m:t>
                          </m:r>
                          <m:r>
                            <a:rPr lang="en-US" sz="1500" b="0" i="1">
                              <a:solidFill>
                                <a:srgbClr val="003BB8"/>
                              </a:solidFill>
                              <a:latin typeface="Cambria Math" charset="0"/>
                              <a:ea typeface="Helvetica Light" charset="0"/>
                              <a:cs typeface="Helvetica Light" charset="0"/>
                            </a:rPr>
                            <m:t>𝜈</m:t>
                          </m:r>
                          <m:r>
                            <a:rPr lang="en-GB" sz="1500" b="0" i="1">
                              <a:solidFill>
                                <a:srgbClr val="003BB8"/>
                              </a:solidFill>
                              <a:latin typeface="Cambria Math" charset="0"/>
                              <a:ea typeface="Helvetica Light" charset="0"/>
                              <a:cs typeface="Helvetica Light" charset="0"/>
                            </a:rPr>
                            <m:t>)</m:t>
                          </m:r>
                        </m:den>
                      </m:f>
                    </m:oMath>
                  </m:oMathPara>
                </a14:m>
                <a:endParaRPr lang="en-US" sz="1500" i="1" dirty="0" smtClean="0">
                  <a:solidFill>
                    <a:srgbClr val="003BB8"/>
                  </a:solidFill>
                  <a:latin typeface="Helvetica Light" charset="0"/>
                  <a:ea typeface="Helvetica Light" charset="0"/>
                  <a:cs typeface="Helvetica Light"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387968" y="1553017"/>
                <a:ext cx="2091342" cy="572336"/>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6047839" y="1567259"/>
                <a:ext cx="1914691" cy="524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500" i="1" smtClean="0">
                              <a:solidFill>
                                <a:srgbClr val="003BB8"/>
                              </a:solidFill>
                              <a:latin typeface="Cambria Math" charset="0"/>
                              <a:ea typeface="Helvetica Light" charset="0"/>
                              <a:cs typeface="Helvetica Light" charset="0"/>
                            </a:rPr>
                          </m:ctrlPr>
                        </m:sSubPr>
                        <m:e>
                          <m:r>
                            <a:rPr lang="en-GB" sz="1500" b="0" i="1" smtClean="0">
                              <a:solidFill>
                                <a:srgbClr val="003BB8"/>
                              </a:solidFill>
                              <a:latin typeface="Cambria Math" charset="0"/>
                              <a:ea typeface="Helvetica Light" charset="0"/>
                              <a:cs typeface="Helvetica Light" charset="0"/>
                            </a:rPr>
                            <m:t>𝑅</m:t>
                          </m:r>
                        </m:e>
                        <m:sub>
                          <m:r>
                            <a:rPr lang="en-GB" sz="1500" b="0" i="1" smtClean="0">
                              <a:solidFill>
                                <a:srgbClr val="003BB8"/>
                              </a:solidFill>
                              <a:latin typeface="Cambria Math" charset="0"/>
                              <a:ea typeface="Helvetica Light" charset="0"/>
                              <a:cs typeface="Helvetica Light" charset="0"/>
                            </a:rPr>
                            <m:t>𝐾</m:t>
                          </m:r>
                        </m:sub>
                      </m:sSub>
                      <m:r>
                        <a:rPr lang="is-IS" sz="1500" b="0" i="1" smtClean="0">
                          <a:solidFill>
                            <a:srgbClr val="003BB8"/>
                          </a:solidFill>
                          <a:latin typeface="Cambria Math" charset="0"/>
                          <a:ea typeface="Helvetica Light" charset="0"/>
                          <a:cs typeface="Helvetica Light" charset="0"/>
                        </a:rPr>
                        <m:t>=</m:t>
                      </m:r>
                      <m:f>
                        <m:fPr>
                          <m:ctrlPr>
                            <a:rPr lang="is-IS" sz="1500" i="1" smtClean="0">
                              <a:solidFill>
                                <a:srgbClr val="003BB8"/>
                              </a:solidFill>
                              <a:latin typeface="Cambria Math" charset="0"/>
                              <a:ea typeface="Helvetica Light" charset="0"/>
                              <a:cs typeface="Helvetica Light" charset="0"/>
                            </a:rPr>
                          </m:ctrlPr>
                        </m:fPr>
                        <m:num>
                          <m:r>
                            <m:rPr>
                              <m:sty m:val="p"/>
                            </m:rPr>
                            <a:rPr lang="en-GB" sz="1500" b="0" i="0" smtClean="0">
                              <a:solidFill>
                                <a:srgbClr val="003BB8"/>
                              </a:solidFill>
                              <a:latin typeface="Cambria Math" charset="0"/>
                              <a:ea typeface="Helvetica Light" charset="0"/>
                              <a:cs typeface="Helvetica Light" charset="0"/>
                            </a:rPr>
                            <m:t>BR</m:t>
                          </m:r>
                          <m:r>
                            <a:rPr lang="en-GB" sz="1500" b="0" i="1" smtClean="0">
                              <a:solidFill>
                                <a:srgbClr val="003BB8"/>
                              </a:solidFill>
                              <a:latin typeface="Cambria Math" charset="0"/>
                              <a:ea typeface="Helvetica Light" charset="0"/>
                              <a:cs typeface="Helvetica Light" charset="0"/>
                            </a:rPr>
                            <m:t>(</m:t>
                          </m:r>
                          <m:sSup>
                            <m:sSupPr>
                              <m:ctrlPr>
                                <a:rPr lang="en-GB" sz="1500" i="1" smtClean="0">
                                  <a:solidFill>
                                    <a:srgbClr val="003BB8"/>
                                  </a:solidFill>
                                  <a:latin typeface="Cambria Math" charset="0"/>
                                  <a:ea typeface="Helvetica Light" charset="0"/>
                                  <a:cs typeface="Helvetica Light" charset="0"/>
                                </a:rPr>
                              </m:ctrlPr>
                            </m:sSupPr>
                            <m:e>
                              <m:r>
                                <a:rPr lang="en-GB" sz="1500" b="0" i="1" smtClean="0">
                                  <a:solidFill>
                                    <a:srgbClr val="003BB8"/>
                                  </a:solidFill>
                                  <a:latin typeface="Cambria Math" charset="0"/>
                                  <a:ea typeface="Helvetica Light" charset="0"/>
                                  <a:cs typeface="Helvetica Light" charset="0"/>
                                </a:rPr>
                                <m:t>𝐵</m:t>
                              </m:r>
                            </m:e>
                            <m:sup>
                              <m:r>
                                <a:rPr lang="en-GB" sz="1500" b="0" i="1" smtClean="0">
                                  <a:solidFill>
                                    <a:srgbClr val="003BB8"/>
                                  </a:solidFill>
                                  <a:latin typeface="Cambria Math" charset="0"/>
                                  <a:ea typeface="Helvetica Light" charset="0"/>
                                  <a:cs typeface="Helvetica Light" charset="0"/>
                                </a:rPr>
                                <m:t>+</m:t>
                              </m:r>
                            </m:sup>
                          </m:sSup>
                          <m:r>
                            <a:rPr lang="is-IS" sz="1500" b="0" i="1" smtClean="0">
                              <a:solidFill>
                                <a:srgbClr val="003BB8"/>
                              </a:solidFill>
                              <a:latin typeface="Cambria Math" charset="0"/>
                              <a:ea typeface="Helvetica Light" charset="0"/>
                              <a:cs typeface="Helvetica Light" charset="0"/>
                            </a:rPr>
                            <m:t>→</m:t>
                          </m:r>
                          <m:sSup>
                            <m:sSupPr>
                              <m:ctrlPr>
                                <a:rPr lang="en-US" sz="1500" i="1">
                                  <a:solidFill>
                                    <a:srgbClr val="003BB8"/>
                                  </a:solidFill>
                                  <a:latin typeface="Cambria Math" charset="0"/>
                                  <a:ea typeface="Helvetica Light" charset="0"/>
                                  <a:cs typeface="Helvetica Light" charset="0"/>
                                </a:rPr>
                              </m:ctrlPr>
                            </m:sSupPr>
                            <m:e>
                              <m:r>
                                <a:rPr lang="en-GB" sz="1500" b="0" i="1" smtClean="0">
                                  <a:solidFill>
                                    <a:srgbClr val="003BB8"/>
                                  </a:solidFill>
                                  <a:latin typeface="Cambria Math" charset="0"/>
                                  <a:ea typeface="Helvetica Light" charset="0"/>
                                  <a:cs typeface="Helvetica Light" charset="0"/>
                                </a:rPr>
                                <m:t>𝐾</m:t>
                              </m:r>
                            </m:e>
                            <m:sup>
                              <m:r>
                                <a:rPr lang="en-GB" sz="1500" b="0" i="1" smtClean="0">
                                  <a:solidFill>
                                    <a:srgbClr val="003BB8"/>
                                  </a:solidFill>
                                  <a:latin typeface="Cambria Math" charset="0"/>
                                  <a:ea typeface="Helvetica Light" charset="0"/>
                                  <a:cs typeface="Helvetica Light" charset="0"/>
                                </a:rPr>
                                <m:t>+</m:t>
                              </m:r>
                            </m:sup>
                          </m:sSup>
                          <m:r>
                            <a:rPr lang="en-GB" sz="1500" i="1" smtClean="0">
                              <a:solidFill>
                                <a:srgbClr val="003BB8"/>
                              </a:solidFill>
                              <a:latin typeface="Cambria Math" charset="0"/>
                              <a:ea typeface="Cambria Math" charset="0"/>
                              <a:cs typeface="Cambria Math" charset="0"/>
                            </a:rPr>
                            <m:t>𝜇𝜇</m:t>
                          </m:r>
                          <m:r>
                            <a:rPr lang="en-GB" sz="1500" b="0" i="1" smtClean="0">
                              <a:solidFill>
                                <a:srgbClr val="003BB8"/>
                              </a:solidFill>
                              <a:latin typeface="Cambria Math" charset="0"/>
                              <a:ea typeface="Helvetica Light" charset="0"/>
                              <a:cs typeface="Helvetica Light" charset="0"/>
                            </a:rPr>
                            <m:t>)</m:t>
                          </m:r>
                        </m:num>
                        <m:den>
                          <m:r>
                            <m:rPr>
                              <m:sty m:val="p"/>
                            </m:rPr>
                            <a:rPr lang="en-GB" sz="1500" b="0" i="0">
                              <a:solidFill>
                                <a:srgbClr val="003BB8"/>
                              </a:solidFill>
                              <a:latin typeface="Cambria Math" charset="0"/>
                              <a:ea typeface="Helvetica Light" charset="0"/>
                              <a:cs typeface="Helvetica Light" charset="0"/>
                            </a:rPr>
                            <m:t>BR</m:t>
                          </m:r>
                          <m:r>
                            <a:rPr lang="en-GB" sz="1500" b="0" i="1">
                              <a:solidFill>
                                <a:srgbClr val="003BB8"/>
                              </a:solidFill>
                              <a:latin typeface="Cambria Math" charset="0"/>
                              <a:ea typeface="Helvetica Light" charset="0"/>
                              <a:cs typeface="Helvetica Light" charset="0"/>
                            </a:rPr>
                            <m:t>(</m:t>
                          </m:r>
                          <m:sSup>
                            <m:sSupPr>
                              <m:ctrlPr>
                                <a:rPr lang="en-GB" sz="1500" i="1">
                                  <a:solidFill>
                                    <a:srgbClr val="003BB8"/>
                                  </a:solidFill>
                                  <a:latin typeface="Cambria Math" charset="0"/>
                                  <a:ea typeface="Helvetica Light" charset="0"/>
                                  <a:cs typeface="Helvetica Light" charset="0"/>
                                </a:rPr>
                              </m:ctrlPr>
                            </m:sSupPr>
                            <m:e>
                              <m:r>
                                <a:rPr lang="en-GB" sz="1500" b="0" i="1">
                                  <a:solidFill>
                                    <a:srgbClr val="003BB8"/>
                                  </a:solidFill>
                                  <a:latin typeface="Cambria Math" charset="0"/>
                                  <a:ea typeface="Helvetica Light" charset="0"/>
                                  <a:cs typeface="Helvetica Light" charset="0"/>
                                </a:rPr>
                                <m:t>𝐵</m:t>
                              </m:r>
                            </m:e>
                            <m:sup>
                              <m:r>
                                <a:rPr lang="en-GB" sz="1500" b="0" i="1" smtClean="0">
                                  <a:solidFill>
                                    <a:srgbClr val="003BB8"/>
                                  </a:solidFill>
                                  <a:latin typeface="Cambria Math" charset="0"/>
                                  <a:ea typeface="Helvetica Light" charset="0"/>
                                  <a:cs typeface="Helvetica Light" charset="0"/>
                                </a:rPr>
                                <m:t>+</m:t>
                              </m:r>
                            </m:sup>
                          </m:sSup>
                          <m:r>
                            <a:rPr lang="is-IS" sz="1500" b="0" i="1">
                              <a:solidFill>
                                <a:srgbClr val="003BB8"/>
                              </a:solidFill>
                              <a:latin typeface="Cambria Math" charset="0"/>
                              <a:ea typeface="Helvetica Light" charset="0"/>
                              <a:cs typeface="Helvetica Light" charset="0"/>
                            </a:rPr>
                            <m:t>→</m:t>
                          </m:r>
                          <m:sSup>
                            <m:sSupPr>
                              <m:ctrlPr>
                                <a:rPr lang="en-US" sz="1500" i="1" smtClean="0">
                                  <a:solidFill>
                                    <a:srgbClr val="003BB8"/>
                                  </a:solidFill>
                                  <a:latin typeface="Cambria Math" charset="0"/>
                                  <a:ea typeface="Helvetica Light" charset="0"/>
                                  <a:cs typeface="Helvetica Light" charset="0"/>
                                </a:rPr>
                              </m:ctrlPr>
                            </m:sSupPr>
                            <m:e>
                              <m:r>
                                <a:rPr lang="en-GB" sz="1500" b="0" i="1" smtClean="0">
                                  <a:solidFill>
                                    <a:srgbClr val="003BB8"/>
                                  </a:solidFill>
                                  <a:latin typeface="Cambria Math" charset="0"/>
                                  <a:ea typeface="Helvetica Light" charset="0"/>
                                  <a:cs typeface="Helvetica Light" charset="0"/>
                                </a:rPr>
                                <m:t>𝐾</m:t>
                              </m:r>
                            </m:e>
                            <m:sup>
                              <m:r>
                                <a:rPr lang="en-GB" sz="1500" b="0" i="1" smtClean="0">
                                  <a:solidFill>
                                    <a:srgbClr val="003BB8"/>
                                  </a:solidFill>
                                  <a:latin typeface="Cambria Math" charset="0"/>
                                  <a:ea typeface="Helvetica Light" charset="0"/>
                                  <a:cs typeface="Helvetica Light" charset="0"/>
                                </a:rPr>
                                <m:t>+</m:t>
                              </m:r>
                            </m:sup>
                          </m:sSup>
                          <m:r>
                            <a:rPr lang="en-GB" sz="1500" b="0" i="1" smtClean="0">
                              <a:solidFill>
                                <a:srgbClr val="003BB8"/>
                              </a:solidFill>
                              <a:latin typeface="Cambria Math" charset="0"/>
                              <a:ea typeface="Helvetica Light" charset="0"/>
                              <a:cs typeface="Helvetica Light" charset="0"/>
                            </a:rPr>
                            <m:t>𝑒𝑒</m:t>
                          </m:r>
                          <m:r>
                            <a:rPr lang="en-GB" sz="1500" b="0" i="1">
                              <a:solidFill>
                                <a:srgbClr val="003BB8"/>
                              </a:solidFill>
                              <a:latin typeface="Cambria Math" charset="0"/>
                              <a:ea typeface="Helvetica Light" charset="0"/>
                              <a:cs typeface="Helvetica Light" charset="0"/>
                            </a:rPr>
                            <m:t>)</m:t>
                          </m:r>
                        </m:den>
                      </m:f>
                    </m:oMath>
                  </m:oMathPara>
                </a14:m>
                <a:endParaRPr lang="en-US" sz="1500" i="1" dirty="0" smtClean="0">
                  <a:solidFill>
                    <a:srgbClr val="003BB8"/>
                  </a:solidFill>
                  <a:latin typeface="Helvetica Light" charset="0"/>
                  <a:ea typeface="Helvetica Light" charset="0"/>
                  <a:cs typeface="Helvetica Light"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6047839" y="1567259"/>
                <a:ext cx="1914691" cy="524887"/>
              </a:xfrm>
              <a:prstGeom prst="rect">
                <a:avLst/>
              </a:prstGeom>
              <a:blipFill rotWithShape="0">
                <a:blip r:embed="rId4"/>
                <a:stretch>
                  <a:fillRect/>
                </a:stretch>
              </a:blipFill>
            </p:spPr>
            <p:txBody>
              <a:bodyPr/>
              <a:lstStyle/>
              <a:p>
                <a:r>
                  <a:rPr lang="en-US">
                    <a:noFill/>
                  </a:rPr>
                  <a:t> </a:t>
                </a:r>
              </a:p>
            </p:txBody>
          </p:sp>
        </mc:Fallback>
      </mc:AlternateContent>
      <p:pic>
        <p:nvPicPr>
          <p:cNvPr id="18" name="Picture 1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716016" y="2177862"/>
            <a:ext cx="4153360" cy="2981336"/>
          </a:xfrm>
          <a:prstGeom prst="rect">
            <a:avLst/>
          </a:prstGeom>
        </p:spPr>
      </p:pic>
      <p:sp>
        <p:nvSpPr>
          <p:cNvPr id="20" name="TextBox 19"/>
          <p:cNvSpPr txBox="1"/>
          <p:nvPr/>
        </p:nvSpPr>
        <p:spPr>
          <a:xfrm>
            <a:off x="323528" y="5421704"/>
            <a:ext cx="8820472" cy="507831"/>
          </a:xfrm>
          <a:prstGeom prst="rect">
            <a:avLst/>
          </a:prstGeom>
          <a:noFill/>
        </p:spPr>
        <p:txBody>
          <a:bodyPr wrap="square" rtlCol="0">
            <a:spAutoFit/>
          </a:bodyPr>
          <a:lstStyle/>
          <a:p>
            <a:pPr>
              <a:spcBef>
                <a:spcPts val="1200"/>
              </a:spcBef>
            </a:pPr>
            <a:r>
              <a:rPr lang="en-GB" sz="1400" dirty="0" smtClean="0">
                <a:solidFill>
                  <a:srgbClr val="D70128"/>
                </a:solidFill>
                <a:latin typeface="Helvetica Light"/>
                <a:cs typeface="Helvetica Light"/>
              </a:rPr>
              <a:t>World average HFAG: </a:t>
            </a:r>
            <a:r>
              <a:rPr lang="bg-BG" sz="1400" i="1" dirty="0">
                <a:solidFill>
                  <a:srgbClr val="D70128"/>
                </a:solidFill>
                <a:latin typeface="Helvetica Light"/>
                <a:cs typeface="Helvetica Light"/>
              </a:rPr>
              <a:t>R</a:t>
            </a:r>
            <a:r>
              <a:rPr lang="bg-BG" sz="1400" baseline="-25000" dirty="0">
                <a:solidFill>
                  <a:srgbClr val="D70128"/>
                </a:solidFill>
                <a:latin typeface="Helvetica Light"/>
                <a:cs typeface="Helvetica Light"/>
              </a:rPr>
              <a:t>D*</a:t>
            </a:r>
            <a:r>
              <a:rPr lang="bg-BG" sz="1400" dirty="0">
                <a:solidFill>
                  <a:srgbClr val="D70128"/>
                </a:solidFill>
                <a:latin typeface="Helvetica Light"/>
                <a:cs typeface="Helvetica Light"/>
              </a:rPr>
              <a:t> = </a:t>
            </a:r>
            <a:r>
              <a:rPr lang="en-GB" sz="1400" dirty="0" smtClean="0">
                <a:solidFill>
                  <a:srgbClr val="D70128"/>
                </a:solidFill>
                <a:latin typeface="Helvetica Light"/>
                <a:cs typeface="Helvetica Light"/>
              </a:rPr>
              <a:t>0.316 ± 0.016 ± 0.010 </a:t>
            </a:r>
            <a:r>
              <a:rPr lang="en-GB" sz="1400" dirty="0" smtClean="0">
                <a:latin typeface="Helvetica Light"/>
                <a:cs typeface="Helvetica Light"/>
              </a:rPr>
              <a:t>(3.3σ from SM </a:t>
            </a:r>
            <a:r>
              <a:rPr lang="sk-SK" sz="1400" dirty="0">
                <a:latin typeface="Helvetica Light"/>
                <a:cs typeface="Helvetica Light"/>
              </a:rPr>
              <a:t>0.252 ± </a:t>
            </a:r>
            <a:r>
              <a:rPr lang="sk-SK" sz="1400" dirty="0" smtClean="0">
                <a:latin typeface="Helvetica Light"/>
                <a:cs typeface="Helvetica Light"/>
              </a:rPr>
              <a:t>0.003, </a:t>
            </a:r>
            <a:r>
              <a:rPr lang="en-GB" sz="1400" dirty="0" smtClean="0">
                <a:latin typeface="Helvetica Light"/>
                <a:cs typeface="Helvetica Light"/>
              </a:rPr>
              <a:t>combined </a:t>
            </a:r>
            <a:r>
              <a:rPr lang="en-GB" sz="1400" i="1" dirty="0" smtClean="0">
                <a:latin typeface="Helvetica Light"/>
                <a:cs typeface="Helvetica Light"/>
              </a:rPr>
              <a:t>R</a:t>
            </a:r>
            <a:r>
              <a:rPr lang="en-GB" sz="1400" baseline="-25000" dirty="0" smtClean="0">
                <a:latin typeface="Helvetica Light"/>
                <a:cs typeface="Helvetica Light"/>
              </a:rPr>
              <a:t>D*</a:t>
            </a:r>
            <a:r>
              <a:rPr lang="en-GB" sz="1400" dirty="0" smtClean="0">
                <a:latin typeface="Helvetica Light"/>
                <a:cs typeface="Helvetica Light"/>
              </a:rPr>
              <a:t> &amp; </a:t>
            </a:r>
            <a:r>
              <a:rPr lang="en-GB" sz="1400" i="1" dirty="0" smtClean="0">
                <a:latin typeface="Helvetica Light"/>
                <a:cs typeface="Helvetica Light"/>
              </a:rPr>
              <a:t>R</a:t>
            </a:r>
            <a:r>
              <a:rPr lang="en-GB" sz="1400" baseline="-25000" dirty="0" smtClean="0">
                <a:latin typeface="Helvetica Light"/>
                <a:cs typeface="Helvetica Light"/>
              </a:rPr>
              <a:t>D</a:t>
            </a:r>
            <a:r>
              <a:rPr lang="en-GB" sz="1400" dirty="0" smtClean="0">
                <a:latin typeface="Helvetica Light"/>
                <a:cs typeface="Helvetica Light"/>
              </a:rPr>
              <a:t> </a:t>
            </a:r>
            <a:r>
              <a:rPr lang="en-GB" sz="1400" dirty="0">
                <a:latin typeface="Helvetica Light"/>
                <a:cs typeface="Helvetica Light"/>
              </a:rPr>
              <a:t>is 4.0σ</a:t>
            </a:r>
            <a:r>
              <a:rPr lang="en-GB" sz="1400" dirty="0" smtClean="0">
                <a:latin typeface="Helvetica Light"/>
                <a:cs typeface="Helvetica Light"/>
              </a:rPr>
              <a:t>)</a:t>
            </a:r>
          </a:p>
          <a:p>
            <a:pPr>
              <a:spcBef>
                <a:spcPts val="600"/>
              </a:spcBef>
            </a:pPr>
            <a:r>
              <a:rPr lang="en-GB" sz="800" dirty="0" smtClean="0">
                <a:solidFill>
                  <a:schemeClr val="tx1">
                    <a:lumMod val="50000"/>
                    <a:lumOff val="50000"/>
                  </a:schemeClr>
                </a:solidFill>
                <a:latin typeface="Helvetica Light"/>
                <a:cs typeface="Helvetica Light"/>
                <a:hlinkClick r:id="rId6"/>
              </a:rPr>
              <a:t>http://www.slac.stanford.edu/xorg/hfag/semi/winter16/winter16_dtaunu.html</a:t>
            </a:r>
            <a:endParaRPr lang="en-GB" sz="800" dirty="0" smtClean="0">
              <a:solidFill>
                <a:schemeClr val="tx1">
                  <a:lumMod val="50000"/>
                  <a:lumOff val="50000"/>
                </a:schemeClr>
              </a:solidFill>
              <a:latin typeface="Helvetica Light"/>
              <a:cs typeface="Helvetica Light"/>
            </a:endParaRPr>
          </a:p>
        </p:txBody>
      </p:sp>
      <p:pic>
        <p:nvPicPr>
          <p:cNvPr id="9" name="Picture 8"/>
          <p:cNvPicPr>
            <a:picLocks noChangeAspect="1"/>
          </p:cNvPicPr>
          <p:nvPr/>
        </p:nvPicPr>
        <p:blipFill>
          <a:blip r:embed="rId7">
            <a:alphaModFix/>
            <a:extLst>
              <a:ext uri="{28A0092B-C50C-407E-A947-70E740481C1C}">
                <a14:useLocalDpi xmlns:a14="http://schemas.microsoft.com/office/drawing/2010/main"/>
              </a:ext>
            </a:extLst>
          </a:blip>
          <a:stretch>
            <a:fillRect/>
          </a:stretch>
        </p:blipFill>
        <p:spPr>
          <a:xfrm>
            <a:off x="395536" y="2394983"/>
            <a:ext cx="4015589" cy="2719552"/>
          </a:xfrm>
          <a:prstGeom prst="rect">
            <a:avLst/>
          </a:prstGeom>
        </p:spPr>
      </p:pic>
      <p:sp>
        <p:nvSpPr>
          <p:cNvPr id="12" name="TextBox 11"/>
          <p:cNvSpPr txBox="1"/>
          <p:nvPr/>
        </p:nvSpPr>
        <p:spPr>
          <a:xfrm>
            <a:off x="323530" y="1002214"/>
            <a:ext cx="8136902" cy="338554"/>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B-factories and LHCb </a:t>
            </a:r>
            <a:r>
              <a:rPr lang="en-GB" sz="1400" dirty="0" smtClean="0">
                <a:solidFill>
                  <a:prstClr val="black"/>
                </a:solidFill>
                <a:latin typeface="Helvetica Light"/>
                <a:cs typeface="Helvetica Light"/>
              </a:rPr>
              <a:t>measure ratios of </a:t>
            </a:r>
            <a:r>
              <a:rPr lang="en-GB" sz="1400" dirty="0" err="1" smtClean="0">
                <a:solidFill>
                  <a:prstClr val="black"/>
                </a:solidFill>
                <a:latin typeface="Helvetica Light"/>
                <a:cs typeface="Helvetica Light"/>
              </a:rPr>
              <a:t>semileptonic</a:t>
            </a:r>
            <a:r>
              <a:rPr lang="en-GB" sz="1400" dirty="0" smtClean="0">
                <a:solidFill>
                  <a:prstClr val="black"/>
                </a:solidFill>
                <a:latin typeface="Helvetica Light"/>
                <a:cs typeface="Helvetica Light"/>
              </a:rPr>
              <a:t> B decays. Robust SM predictions </a:t>
            </a:r>
            <a:endParaRPr lang="en-GB" sz="1400" baseline="30000" dirty="0" smtClean="0">
              <a:latin typeface="Helvetica Light"/>
              <a:cs typeface="Helvetica Light"/>
            </a:endParaRPr>
          </a:p>
        </p:txBody>
      </p:sp>
      <p:sp>
        <p:nvSpPr>
          <p:cNvPr id="3" name="TextBox 2"/>
          <p:cNvSpPr txBox="1"/>
          <p:nvPr/>
        </p:nvSpPr>
        <p:spPr>
          <a:xfrm>
            <a:off x="395536" y="6145559"/>
            <a:ext cx="8279831" cy="307777"/>
          </a:xfrm>
          <a:prstGeom prst="rect">
            <a:avLst/>
          </a:prstGeom>
          <a:noFill/>
        </p:spPr>
        <p:txBody>
          <a:bodyPr wrap="none" rtlCol="0">
            <a:spAutoFit/>
          </a:bodyPr>
          <a:lstStyle/>
          <a:p>
            <a:pPr lvl="0"/>
            <a:r>
              <a:rPr lang="en-US" sz="1400" dirty="0" smtClean="0">
                <a:solidFill>
                  <a:srgbClr val="003BB8"/>
                </a:solidFill>
                <a:latin typeface="Helvetica Light" charset="0"/>
                <a:ea typeface="Helvetica Light" charset="0"/>
                <a:cs typeface="Helvetica Light" charset="0"/>
              </a:rPr>
              <a:t>New Belle measurement using hadronic t decays gives: </a:t>
            </a:r>
            <a:r>
              <a:rPr lang="en-GB" sz="1400" b="1" i="1" dirty="0">
                <a:solidFill>
                  <a:srgbClr val="003BB8"/>
                </a:solidFill>
                <a:latin typeface="Helvetica Light"/>
                <a:cs typeface="Helvetica Light"/>
              </a:rPr>
              <a:t>R</a:t>
            </a:r>
            <a:r>
              <a:rPr lang="en-GB" sz="1400" b="1" baseline="-25000" dirty="0">
                <a:solidFill>
                  <a:srgbClr val="003BB8"/>
                </a:solidFill>
                <a:latin typeface="Helvetica Light"/>
                <a:cs typeface="Helvetica Light"/>
              </a:rPr>
              <a:t>D*</a:t>
            </a:r>
            <a:r>
              <a:rPr lang="en-GB" sz="1400" b="1" dirty="0">
                <a:solidFill>
                  <a:srgbClr val="003BB8"/>
                </a:solidFill>
                <a:latin typeface="Helvetica Light"/>
                <a:cs typeface="Helvetica Light"/>
              </a:rPr>
              <a:t> = </a:t>
            </a:r>
            <a:r>
              <a:rPr lang="is-IS" sz="1400" b="1" dirty="0" smtClean="0">
                <a:solidFill>
                  <a:srgbClr val="003BB8"/>
                </a:solidFill>
                <a:latin typeface="Helvetica Light"/>
                <a:cs typeface="Helvetica Light"/>
              </a:rPr>
              <a:t>0.276 </a:t>
            </a:r>
            <a:r>
              <a:rPr lang="is-IS" sz="1400" b="1" dirty="0">
                <a:solidFill>
                  <a:srgbClr val="003BB8"/>
                </a:solidFill>
                <a:latin typeface="Helvetica Light"/>
                <a:cs typeface="Helvetica Light"/>
              </a:rPr>
              <a:t>± </a:t>
            </a:r>
            <a:r>
              <a:rPr lang="is-IS" sz="1400" b="1" dirty="0" smtClean="0">
                <a:solidFill>
                  <a:srgbClr val="003BB8"/>
                </a:solidFill>
                <a:latin typeface="Helvetica Light"/>
                <a:cs typeface="Helvetica Light"/>
              </a:rPr>
              <a:t>0.034</a:t>
            </a:r>
            <a:r>
              <a:rPr lang="is-IS" sz="1400" b="1" baseline="-25000" dirty="0" smtClean="0">
                <a:solidFill>
                  <a:srgbClr val="003BB8"/>
                </a:solidFill>
                <a:latin typeface="Helvetica Light"/>
                <a:cs typeface="Helvetica Light"/>
              </a:rPr>
              <a:t>stat</a:t>
            </a:r>
            <a:r>
              <a:rPr lang="is-IS" sz="1400" b="1" dirty="0" smtClean="0">
                <a:solidFill>
                  <a:srgbClr val="003BB8"/>
                </a:solidFill>
                <a:latin typeface="Helvetica Light"/>
                <a:cs typeface="Helvetica Light"/>
              </a:rPr>
              <a:t> </a:t>
            </a:r>
            <a:r>
              <a:rPr lang="is-IS" sz="1400" b="1" dirty="0">
                <a:solidFill>
                  <a:srgbClr val="003BB8"/>
                </a:solidFill>
                <a:latin typeface="Helvetica Light"/>
                <a:cs typeface="Helvetica Light"/>
              </a:rPr>
              <a:t>± </a:t>
            </a:r>
            <a:r>
              <a:rPr lang="is-IS" sz="1400" b="1" dirty="0" smtClean="0">
                <a:solidFill>
                  <a:srgbClr val="003BB8"/>
                </a:solidFill>
                <a:latin typeface="Helvetica Light"/>
                <a:cs typeface="Helvetica Light"/>
              </a:rPr>
              <a:t>0.028</a:t>
            </a:r>
            <a:r>
              <a:rPr lang="is-IS" sz="1400" b="1" baseline="-25000" dirty="0" smtClean="0">
                <a:solidFill>
                  <a:srgbClr val="003BB8"/>
                </a:solidFill>
                <a:latin typeface="Helvetica Light"/>
                <a:cs typeface="Helvetica Light"/>
              </a:rPr>
              <a:t>syst</a:t>
            </a:r>
            <a:r>
              <a:rPr lang="is-IS" sz="1400" dirty="0" smtClean="0">
                <a:solidFill>
                  <a:srgbClr val="003BB8"/>
                </a:solidFill>
                <a:latin typeface="Helvetica Light"/>
                <a:cs typeface="Helvetica Light"/>
              </a:rPr>
              <a:t>    </a:t>
            </a:r>
            <a:r>
              <a:rPr lang="en-US" sz="1000" dirty="0">
                <a:solidFill>
                  <a:prstClr val="black">
                    <a:lumMod val="50000"/>
                    <a:lumOff val="50000"/>
                  </a:prstClr>
                </a:solidFill>
                <a:latin typeface="Helvetica Neue Light" charset="0"/>
                <a:ea typeface="Helvetica Neue Light" charset="0"/>
                <a:cs typeface="Helvetica Neue Light" charset="0"/>
              </a:rPr>
              <a:t>[1608.06391</a:t>
            </a:r>
            <a:r>
              <a:rPr lang="en-US" sz="1000" dirty="0" smtClean="0">
                <a:solidFill>
                  <a:prstClr val="black">
                    <a:lumMod val="50000"/>
                    <a:lumOff val="50000"/>
                  </a:prstClr>
                </a:solidFill>
                <a:latin typeface="Helvetica Neue Light" charset="0"/>
                <a:ea typeface="Helvetica Neue Light" charset="0"/>
                <a:cs typeface="Helvetica Neue Light" charset="0"/>
              </a:rPr>
              <a:t>]</a:t>
            </a:r>
          </a:p>
        </p:txBody>
      </p:sp>
    </p:spTree>
    <p:extLst>
      <p:ext uri="{BB962C8B-B14F-4D97-AF65-F5344CB8AC3E}">
        <p14:creationId xmlns:p14="http://schemas.microsoft.com/office/powerpoint/2010/main" val="115297769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683568" y="2179886"/>
            <a:ext cx="3657036" cy="3547389"/>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ATLAS and CMS studied H</a:t>
            </a:r>
            <a:r>
              <a:rPr lang="en-GB" sz="2400" baseline="-25000" dirty="0" smtClean="0">
                <a:solidFill>
                  <a:srgbClr val="000000"/>
                </a:solidFill>
                <a:latin typeface="Helvetica Light"/>
                <a:cs typeface="Helvetica Light"/>
              </a:rPr>
              <a:t>125</a:t>
            </a:r>
            <a:r>
              <a:rPr lang="en-GB" sz="2400" dirty="0" smtClean="0">
                <a:solidFill>
                  <a:srgbClr val="000000"/>
                </a:solidFill>
                <a:latin typeface="Helvetica Light"/>
                <a:cs typeface="Helvetica Light"/>
              </a:rPr>
              <a:t> in bosonic channels</a:t>
            </a:r>
          </a:p>
          <a:p>
            <a:pPr>
              <a:spcBef>
                <a:spcPts val="600"/>
              </a:spcBef>
            </a:pPr>
            <a:r>
              <a:rPr lang="en-GB" sz="1600" dirty="0">
                <a:solidFill>
                  <a:prstClr val="black"/>
                </a:solidFill>
                <a:latin typeface="Helvetica Light"/>
                <a:cs typeface="Helvetica Light"/>
              </a:rPr>
              <a:t>Preliminary </a:t>
            </a:r>
            <a:r>
              <a:rPr lang="en-GB" sz="1600" dirty="0" smtClean="0">
                <a:solidFill>
                  <a:prstClr val="black"/>
                </a:solidFill>
                <a:latin typeface="Helvetica Light"/>
                <a:cs typeface="Helvetica Light"/>
              </a:rPr>
              <a:t>fiducial </a:t>
            </a:r>
            <a:r>
              <a:rPr lang="en-GB" sz="1600" dirty="0">
                <a:solidFill>
                  <a:prstClr val="black"/>
                </a:solidFill>
                <a:latin typeface="Helvetica Light"/>
                <a:cs typeface="Helvetica Light"/>
              </a:rPr>
              <a:t>and </a:t>
            </a:r>
            <a:r>
              <a:rPr lang="en-GB" sz="1600" dirty="0" smtClean="0">
                <a:solidFill>
                  <a:prstClr val="black"/>
                </a:solidFill>
                <a:latin typeface="Helvetica Light"/>
                <a:cs typeface="Helvetica Light"/>
              </a:rPr>
              <a:t>total </a:t>
            </a:r>
            <a:r>
              <a:rPr lang="en-GB" sz="1600" dirty="0">
                <a:solidFill>
                  <a:prstClr val="black"/>
                </a:solidFill>
                <a:latin typeface="Helvetica Light"/>
                <a:cs typeface="Helvetica Light"/>
              </a:rPr>
              <a:t>cross-section and </a:t>
            </a:r>
            <a:r>
              <a:rPr lang="en-GB" sz="1600" dirty="0" smtClean="0">
                <a:solidFill>
                  <a:prstClr val="black"/>
                </a:solidFill>
                <a:latin typeface="Helvetica Light"/>
                <a:cs typeface="Helvetica Light"/>
              </a:rPr>
              <a:t>coupling measurements</a:t>
            </a:r>
            <a:r>
              <a:rPr lang="en-GB" sz="1200" dirty="0" smtClean="0">
                <a:solidFill>
                  <a:prstClr val="black"/>
                </a:solidFill>
                <a:latin typeface="Helvetica Light"/>
                <a:cs typeface="Helvetica Light"/>
              </a:rPr>
              <a:t> (</a:t>
            </a:r>
            <a:r>
              <a:rPr lang="en-GB" sz="1200" dirty="0" err="1" smtClean="0">
                <a:solidFill>
                  <a:prstClr val="black"/>
                </a:solidFill>
                <a:latin typeface="Helvetica Light"/>
                <a:cs typeface="Helvetica Light"/>
              </a:rPr>
              <a:t>ggF</a:t>
            </a:r>
            <a:r>
              <a:rPr lang="en-GB" sz="1200" dirty="0" smtClean="0">
                <a:solidFill>
                  <a:prstClr val="black"/>
                </a:solidFill>
                <a:latin typeface="Helvetica Light"/>
                <a:cs typeface="Helvetica Light"/>
              </a:rPr>
              <a:t> and VBF significant)</a:t>
            </a:r>
            <a:endParaRPr lang="en-GB" sz="1200" dirty="0">
              <a:solidFill>
                <a:prstClr val="black"/>
              </a:solidFill>
              <a:latin typeface="Helvetica Light"/>
              <a:cs typeface="Helvetica Light"/>
            </a:endParaRPr>
          </a:p>
        </p:txBody>
      </p:sp>
      <p:sp>
        <p:nvSpPr>
          <p:cNvPr id="14" name="TextBox 13"/>
          <p:cNvSpPr txBox="1"/>
          <p:nvPr/>
        </p:nvSpPr>
        <p:spPr>
          <a:xfrm>
            <a:off x="323529" y="1412776"/>
            <a:ext cx="8424935" cy="338554"/>
          </a:xfrm>
          <a:prstGeom prst="rect">
            <a:avLst/>
          </a:prstGeom>
          <a:noFill/>
        </p:spPr>
        <p:txBody>
          <a:bodyPr wrap="square" rtlCol="0">
            <a:spAutoFit/>
          </a:bodyPr>
          <a:lstStyle/>
          <a:p>
            <a:pPr>
              <a:spcBef>
                <a:spcPts val="3000"/>
              </a:spcBef>
            </a:pPr>
            <a:r>
              <a:rPr lang="en-US" sz="1600" b="1" dirty="0">
                <a:solidFill>
                  <a:srgbClr val="D80017"/>
                </a:solidFill>
                <a:latin typeface="Helvetica Light" charset="0"/>
                <a:ea typeface="Helvetica Light" charset="0"/>
                <a:cs typeface="Helvetica Light" charset="0"/>
              </a:rPr>
              <a:t>H </a:t>
            </a:r>
            <a:r>
              <a:rPr lang="en-US" sz="1600" b="1" dirty="0">
                <a:solidFill>
                  <a:srgbClr val="D80017"/>
                </a:solidFill>
                <a:latin typeface="Symbol" charset="2"/>
                <a:ea typeface="Symbol" charset="2"/>
                <a:cs typeface="Symbol" charset="2"/>
              </a:rPr>
              <a:t>®</a:t>
            </a:r>
            <a:r>
              <a:rPr lang="en-US" sz="1600" b="1" dirty="0">
                <a:solidFill>
                  <a:srgbClr val="D80017"/>
                </a:solidFill>
                <a:latin typeface="Helvetica Light" charset="0"/>
                <a:ea typeface="Helvetica Light" charset="0"/>
                <a:cs typeface="Helvetica Light" charset="0"/>
              </a:rPr>
              <a:t> </a:t>
            </a:r>
            <a:r>
              <a:rPr lang="en-US" sz="1600" b="1" dirty="0" err="1">
                <a:solidFill>
                  <a:srgbClr val="D80017"/>
                </a:solidFill>
                <a:latin typeface="Helvetica Light" charset="0"/>
                <a:ea typeface="Helvetica Light" charset="0"/>
                <a:cs typeface="Helvetica Light" charset="0"/>
              </a:rPr>
              <a:t>γγ</a:t>
            </a:r>
            <a:r>
              <a:rPr lang="en-US" sz="1600" b="1" dirty="0">
                <a:solidFill>
                  <a:srgbClr val="D80017"/>
                </a:solidFill>
                <a:latin typeface="Helvetica Light" charset="0"/>
                <a:ea typeface="Helvetica Light" charset="0"/>
                <a:cs typeface="Helvetica Light" charset="0"/>
              </a:rPr>
              <a:t> </a:t>
            </a:r>
            <a:r>
              <a:rPr lang="en-US" sz="1600" b="1" dirty="0" smtClean="0">
                <a:solidFill>
                  <a:srgbClr val="D80017"/>
                </a:solidFill>
                <a:latin typeface="Helvetica Light" charset="0"/>
                <a:ea typeface="Helvetica Light" charset="0"/>
                <a:cs typeface="Helvetica Light" charset="0"/>
              </a:rPr>
              <a:t>and </a:t>
            </a:r>
            <a:r>
              <a:rPr lang="en-US" sz="1600" b="1" dirty="0" smtClean="0">
                <a:solidFill>
                  <a:srgbClr val="D80017"/>
                </a:solidFill>
                <a:latin typeface="Arial"/>
                <a:cs typeface="Arial"/>
              </a:rPr>
              <a:t>H </a:t>
            </a:r>
            <a:r>
              <a:rPr lang="en-US" sz="1600" b="1" dirty="0">
                <a:solidFill>
                  <a:srgbClr val="D80017"/>
                </a:solidFill>
                <a:latin typeface="Symbol" charset="2"/>
                <a:ea typeface="Symbol" charset="2"/>
                <a:cs typeface="Symbol" charset="2"/>
              </a:rPr>
              <a:t>®</a:t>
            </a:r>
            <a:r>
              <a:rPr lang="en-US" sz="1600" b="1" dirty="0">
                <a:solidFill>
                  <a:srgbClr val="D80017"/>
                </a:solidFill>
                <a:latin typeface="Arial"/>
                <a:cs typeface="Arial"/>
              </a:rPr>
              <a:t> ZZ* </a:t>
            </a:r>
            <a:r>
              <a:rPr lang="en-US" sz="1600" b="1" dirty="0">
                <a:solidFill>
                  <a:srgbClr val="D80017"/>
                </a:solidFill>
                <a:latin typeface="Symbol" charset="2"/>
                <a:ea typeface="Symbol" charset="2"/>
                <a:cs typeface="Symbol" charset="2"/>
              </a:rPr>
              <a:t>®</a:t>
            </a:r>
            <a:r>
              <a:rPr lang="en-US" sz="1600" b="1" dirty="0">
                <a:solidFill>
                  <a:srgbClr val="D80017"/>
                </a:solidFill>
                <a:latin typeface="Arial"/>
                <a:cs typeface="Arial"/>
              </a:rPr>
              <a:t> 4</a:t>
            </a:r>
            <a:r>
              <a:rPr lang="en-US" sz="1600" b="1" dirty="0" smtClean="0">
                <a:solidFill>
                  <a:srgbClr val="D80017"/>
                </a:solidFill>
                <a:latin typeface="Arial"/>
                <a:cs typeface="Arial"/>
              </a:rPr>
              <a:t>𝓁 </a:t>
            </a:r>
            <a:r>
              <a:rPr lang="en-US" sz="1200" dirty="0" smtClean="0">
                <a:solidFill>
                  <a:srgbClr val="D80017"/>
                </a:solidFill>
                <a:latin typeface="Arial"/>
                <a:cs typeface="Arial"/>
              </a:rPr>
              <a:t>(right combined)</a:t>
            </a:r>
            <a:endParaRPr lang="en-US" sz="1600" dirty="0">
              <a:solidFill>
                <a:srgbClr val="D80017"/>
              </a:solidFill>
              <a:latin typeface="Helvetica Light" charset="0"/>
              <a:ea typeface="Helvetica Light" charset="0"/>
              <a:cs typeface="Helvetica Light" charset="0"/>
            </a:endParaRPr>
          </a:p>
        </p:txBody>
      </p:sp>
      <p:sp>
        <p:nvSpPr>
          <p:cNvPr id="20" name="Rectangle 19"/>
          <p:cNvSpPr/>
          <p:nvPr/>
        </p:nvSpPr>
        <p:spPr>
          <a:xfrm>
            <a:off x="1259632" y="5989693"/>
            <a:ext cx="3024336" cy="738664"/>
          </a:xfrm>
          <a:prstGeom prst="rect">
            <a:avLst/>
          </a:prstGeom>
        </p:spPr>
        <p:txBody>
          <a:bodyPr wrap="square">
            <a:spAutoFit/>
          </a:bodyPr>
          <a:lstStyle/>
          <a:p>
            <a:r>
              <a:rPr lang="en-GB" sz="1400" dirty="0" smtClean="0">
                <a:solidFill>
                  <a:prstClr val="black"/>
                </a:solidFill>
                <a:latin typeface="Helvetica Light"/>
                <a:cs typeface="Helvetica Light"/>
              </a:rPr>
              <a:t>Differential fiducial cross-section measurement in H </a:t>
            </a:r>
            <a:r>
              <a:rPr lang="en-GB" sz="1400" dirty="0">
                <a:solidFill>
                  <a:prstClr val="black"/>
                </a:solidFill>
                <a:latin typeface="Symbol" charset="2"/>
                <a:ea typeface="Symbol" charset="2"/>
                <a:cs typeface="Symbol" charset="2"/>
              </a:rPr>
              <a:t>®</a:t>
            </a:r>
            <a:r>
              <a:rPr lang="en-GB" sz="1400" dirty="0">
                <a:solidFill>
                  <a:prstClr val="black"/>
                </a:solidFill>
                <a:latin typeface="Helvetica Light"/>
                <a:cs typeface="Helvetica Light"/>
              </a:rPr>
              <a:t> </a:t>
            </a:r>
            <a:r>
              <a:rPr lang="en-GB" sz="1400" dirty="0" smtClean="0">
                <a:solidFill>
                  <a:prstClr val="black"/>
                </a:solidFill>
                <a:latin typeface="Helvetica Light"/>
                <a:cs typeface="Helvetica Light"/>
              </a:rPr>
              <a:t>4𝓁 compared to NNLO+PS theoretical prediction</a:t>
            </a:r>
            <a:endParaRPr lang="en-US" baseline="-25000" dirty="0">
              <a:solidFill>
                <a:prstClr val="black"/>
              </a:solidFill>
            </a:endParaRPr>
          </a:p>
        </p:txBody>
      </p:sp>
      <p:sp>
        <p:nvSpPr>
          <p:cNvPr id="8" name="Slide Number Placeholder 7"/>
          <p:cNvSpPr>
            <a:spLocks noGrp="1"/>
          </p:cNvSpPr>
          <p:nvPr>
            <p:ph type="sldNum" sz="quarter" idx="4"/>
          </p:nvPr>
        </p:nvSpPr>
        <p:spPr/>
        <p:txBody>
          <a:bodyPr/>
          <a:lstStyle/>
          <a:p>
            <a:pPr>
              <a:defRPr/>
            </a:pPr>
            <a:fld id="{611C2F03-9E95-40C9-A99F-3C4F7EE8CF2A}" type="slidenum">
              <a:rPr lang="en-GB" smtClean="0"/>
              <a:pPr>
                <a:defRPr/>
              </a:pPr>
              <a:t>106</a:t>
            </a:fld>
            <a:endParaRPr lang="en-GB" dirty="0"/>
          </a:p>
        </p:txBody>
      </p:sp>
      <p:pic>
        <p:nvPicPr>
          <p:cNvPr id="9" name="Picture 8"/>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4756652" y="1277424"/>
            <a:ext cx="3775788" cy="4887880"/>
          </a:xfrm>
          <a:prstGeom prst="rect">
            <a:avLst/>
          </a:prstGeom>
        </p:spPr>
      </p:pic>
      <p:sp>
        <p:nvSpPr>
          <p:cNvPr id="26" name="Rectangle 25"/>
          <p:cNvSpPr/>
          <p:nvPr/>
        </p:nvSpPr>
        <p:spPr>
          <a:xfrm>
            <a:off x="3041504" y="2034857"/>
            <a:ext cx="1290738" cy="215444"/>
          </a:xfrm>
          <a:prstGeom prst="rect">
            <a:avLst/>
          </a:prstGeom>
          <a:noFill/>
        </p:spPr>
        <p:txBody>
          <a:bodyPr wrap="none">
            <a:spAutoFit/>
          </a:bodyPr>
          <a:lstStyle/>
          <a:p>
            <a:r>
              <a:rPr lang="en-US" sz="800" smtClean="0">
                <a:solidFill>
                  <a:schemeClr val="tx1">
                    <a:lumMod val="50000"/>
                    <a:lumOff val="50000"/>
                  </a:schemeClr>
                </a:solidFill>
                <a:latin typeface="Helvetica Light" charset="0"/>
                <a:ea typeface="Helvetica Light" charset="0"/>
                <a:cs typeface="Helvetica Light" charset="0"/>
              </a:rPr>
              <a:t>ATLAS-CONF-2016-067</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27" name="Rectangle 26"/>
          <p:cNvSpPr/>
          <p:nvPr/>
        </p:nvSpPr>
        <p:spPr>
          <a:xfrm rot="5400000">
            <a:off x="7801629" y="2706360"/>
            <a:ext cx="1290738" cy="215444"/>
          </a:xfrm>
          <a:prstGeom prst="rect">
            <a:avLst/>
          </a:prstGeom>
          <a:noFill/>
        </p:spPr>
        <p:txBody>
          <a:bodyPr wrap="none">
            <a:spAutoFit/>
          </a:bodyPr>
          <a:lstStyle/>
          <a:p>
            <a:r>
              <a:rPr lang="en-US" sz="800" dirty="0" smtClean="0">
                <a:solidFill>
                  <a:schemeClr val="tx1">
                    <a:lumMod val="50000"/>
                    <a:lumOff val="50000"/>
                  </a:schemeClr>
                </a:solidFill>
                <a:latin typeface="Helvetica Light" charset="0"/>
                <a:ea typeface="Helvetica Light" charset="0"/>
                <a:cs typeface="Helvetica Light" charset="0"/>
              </a:rPr>
              <a:t>ATLAS-CONF-2016-081</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12" name="Rectangle 11"/>
          <p:cNvSpPr/>
          <p:nvPr/>
        </p:nvSpPr>
        <p:spPr>
          <a:xfrm>
            <a:off x="5537757" y="2318359"/>
            <a:ext cx="1928239" cy="400110"/>
          </a:xfrm>
          <a:prstGeom prst="rect">
            <a:avLst/>
          </a:prstGeom>
        </p:spPr>
        <p:txBody>
          <a:bodyPr wrap="square">
            <a:spAutoFit/>
          </a:bodyPr>
          <a:lstStyle/>
          <a:p>
            <a:pPr>
              <a:spcBef>
                <a:spcPts val="3000"/>
              </a:spcBef>
            </a:pPr>
            <a:r>
              <a:rPr lang="en-US" sz="1000" dirty="0" smtClean="0">
                <a:latin typeface="Helvetica Light" charset="0"/>
                <a:ea typeface="Helvetica Light" charset="0"/>
                <a:cs typeface="Helvetica Light" charset="0"/>
              </a:rPr>
              <a:t>Combination of </a:t>
            </a:r>
          </a:p>
          <a:p>
            <a:pPr>
              <a:spcBef>
                <a:spcPts val="0"/>
              </a:spcBef>
            </a:pPr>
            <a:r>
              <a:rPr lang="en-US" sz="1000" dirty="0" smtClean="0">
                <a:latin typeface="Helvetica Light" charset="0"/>
                <a:ea typeface="Helvetica Light" charset="0"/>
                <a:cs typeface="Helvetica Light" charset="0"/>
              </a:rPr>
              <a:t>H </a:t>
            </a:r>
            <a:r>
              <a:rPr lang="en-US" sz="1000" dirty="0">
                <a:latin typeface="Symbol" charset="2"/>
                <a:ea typeface="Symbol" charset="2"/>
                <a:cs typeface="Symbol" charset="2"/>
              </a:rPr>
              <a:t>®</a:t>
            </a:r>
            <a:r>
              <a:rPr lang="en-US" sz="1000" dirty="0">
                <a:latin typeface="Helvetica Light" charset="0"/>
                <a:ea typeface="Helvetica Light" charset="0"/>
                <a:cs typeface="Helvetica Light" charset="0"/>
              </a:rPr>
              <a:t> </a:t>
            </a:r>
            <a:r>
              <a:rPr lang="en-US" sz="1000" dirty="0" err="1" smtClean="0">
                <a:latin typeface="Helvetica Light" charset="0"/>
                <a:ea typeface="Helvetica Light" charset="0"/>
                <a:cs typeface="Helvetica Light" charset="0"/>
              </a:rPr>
              <a:t>γγ</a:t>
            </a:r>
            <a:r>
              <a:rPr lang="en-US" sz="1000" dirty="0">
                <a:latin typeface="Helvetica Light" charset="0"/>
                <a:ea typeface="Helvetica Light" charset="0"/>
                <a:cs typeface="Helvetica Light" charset="0"/>
              </a:rPr>
              <a:t> </a:t>
            </a:r>
            <a:r>
              <a:rPr lang="en-US" sz="1000" dirty="0" smtClean="0">
                <a:latin typeface="Helvetica Light" charset="0"/>
                <a:ea typeface="Helvetica Light" charset="0"/>
                <a:cs typeface="Helvetica Light" charset="0"/>
              </a:rPr>
              <a:t>and </a:t>
            </a:r>
            <a:r>
              <a:rPr lang="en-US" sz="1000" dirty="0" smtClean="0">
                <a:latin typeface="Arial"/>
                <a:cs typeface="Arial"/>
              </a:rPr>
              <a:t>H </a:t>
            </a:r>
            <a:r>
              <a:rPr lang="en-US" sz="1000" dirty="0" smtClean="0">
                <a:latin typeface="Symbol" charset="2"/>
                <a:ea typeface="Symbol" charset="2"/>
                <a:cs typeface="Symbol" charset="2"/>
              </a:rPr>
              <a:t>®</a:t>
            </a:r>
            <a:r>
              <a:rPr lang="en-US" sz="1000" dirty="0" smtClean="0">
                <a:latin typeface="Arial"/>
                <a:cs typeface="Arial"/>
              </a:rPr>
              <a:t> </a:t>
            </a:r>
            <a:r>
              <a:rPr lang="en-US" sz="1000" dirty="0">
                <a:latin typeface="Arial"/>
                <a:cs typeface="Arial"/>
              </a:rPr>
              <a:t>4</a:t>
            </a:r>
            <a:r>
              <a:rPr lang="en-US" sz="1000" dirty="0" smtClean="0">
                <a:latin typeface="Arial"/>
                <a:cs typeface="Arial"/>
              </a:rPr>
              <a:t>𝓁</a:t>
            </a:r>
            <a:endParaRPr lang="en-US" sz="10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133539136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107</a:t>
            </a:fld>
            <a:endParaRPr lang="en-GB" dirty="0"/>
          </a:p>
        </p:txBody>
      </p:sp>
      <p:sp>
        <p:nvSpPr>
          <p:cNvPr id="9" name="Rectangle 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Rectangle 9"/>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LHC is also a </a:t>
            </a:r>
            <a:r>
              <a:rPr lang="en-US" dirty="0" smtClean="0">
                <a:latin typeface="Helvetica Light" charset="0"/>
                <a:ea typeface="Helvetica Light" charset="0"/>
                <a:cs typeface="Helvetica Light" charset="0"/>
              </a:rPr>
              <a:t>high-precision </a:t>
            </a:r>
            <a:r>
              <a:rPr lang="en-US" dirty="0">
                <a:latin typeface="Helvetica Light" charset="0"/>
                <a:ea typeface="Helvetica Light" charset="0"/>
                <a:cs typeface="Helvetica Light" charset="0"/>
              </a:rPr>
              <a:t>machine</a:t>
            </a:r>
          </a:p>
        </p:txBody>
      </p:sp>
      <p:sp>
        <p:nvSpPr>
          <p:cNvPr id="32" name="TextBox 31"/>
          <p:cNvSpPr txBox="1"/>
          <p:nvPr/>
        </p:nvSpPr>
        <p:spPr>
          <a:xfrm>
            <a:off x="336948" y="1052736"/>
            <a:ext cx="8793824" cy="338554"/>
          </a:xfrm>
          <a:prstGeom prst="rect">
            <a:avLst/>
          </a:prstGeom>
          <a:noFill/>
        </p:spPr>
        <p:txBody>
          <a:bodyPr wrap="square" rtlCol="0">
            <a:spAutoFit/>
          </a:bodyPr>
          <a:lstStyle/>
          <a:p>
            <a:r>
              <a:rPr lang="en-US" sz="1600" dirty="0">
                <a:solidFill>
                  <a:srgbClr val="003BB8"/>
                </a:solidFill>
                <a:latin typeface="Helvetica Light" charset="0"/>
                <a:ea typeface="Helvetica Light" charset="0"/>
                <a:cs typeface="Helvetica Light" charset="0"/>
              </a:rPr>
              <a:t>Electroweak sector requires precise measurements of </a:t>
            </a:r>
            <a:r>
              <a:rPr lang="en-US" sz="1600" dirty="0" err="1">
                <a:solidFill>
                  <a:srgbClr val="003BB8"/>
                </a:solidFill>
                <a:latin typeface="Helvetica Light" charset="0"/>
                <a:ea typeface="Helvetica Light" charset="0"/>
                <a:cs typeface="Helvetica Light" charset="0"/>
              </a:rPr>
              <a:t>m</a:t>
            </a:r>
            <a:r>
              <a:rPr lang="en-US" sz="1600" baseline="-25000" dirty="0" err="1">
                <a:solidFill>
                  <a:srgbClr val="003BB8"/>
                </a:solidFill>
                <a:latin typeface="Helvetica Light" charset="0"/>
                <a:ea typeface="Helvetica Light" charset="0"/>
                <a:cs typeface="Helvetica Light" charset="0"/>
              </a:rPr>
              <a:t>top</a:t>
            </a:r>
            <a:r>
              <a:rPr lang="en-US" sz="1600" dirty="0">
                <a:solidFill>
                  <a:srgbClr val="003BB8"/>
                </a:solidFill>
                <a:latin typeface="Helvetica Light" charset="0"/>
                <a:ea typeface="Helvetica Light" charset="0"/>
                <a:cs typeface="Helvetica Light" charset="0"/>
              </a:rPr>
              <a:t>, </a:t>
            </a:r>
            <a:r>
              <a:rPr lang="en-US" sz="1600" dirty="0" smtClean="0">
                <a:solidFill>
                  <a:srgbClr val="003BB8"/>
                </a:solidFill>
                <a:latin typeface="Helvetica Light" charset="0"/>
                <a:ea typeface="Helvetica Light" charset="0"/>
                <a:cs typeface="Helvetica Light" charset="0"/>
              </a:rPr>
              <a:t>M</a:t>
            </a:r>
            <a:r>
              <a:rPr lang="en-US" sz="1600" baseline="-25000" dirty="0" smtClean="0">
                <a:solidFill>
                  <a:srgbClr val="003BB8"/>
                </a:solidFill>
                <a:latin typeface="Helvetica Light" charset="0"/>
                <a:ea typeface="Helvetica Light" charset="0"/>
                <a:cs typeface="Helvetica Light" charset="0"/>
              </a:rPr>
              <a:t>W</a:t>
            </a:r>
            <a:r>
              <a:rPr lang="en-US" sz="1600" dirty="0" smtClean="0">
                <a:solidFill>
                  <a:srgbClr val="003BB8"/>
                </a:solidFill>
                <a:latin typeface="Helvetica Light" charset="0"/>
                <a:ea typeface="Helvetica Light" charset="0"/>
                <a:cs typeface="Helvetica Light" charset="0"/>
              </a:rPr>
              <a:t>, sin</a:t>
            </a:r>
            <a:r>
              <a:rPr lang="en-US" sz="1600" baseline="30000" dirty="0" smtClean="0">
                <a:solidFill>
                  <a:srgbClr val="003BB8"/>
                </a:solidFill>
                <a:latin typeface="Helvetica Light" charset="0"/>
                <a:ea typeface="Helvetica Light" charset="0"/>
                <a:cs typeface="Helvetica Light" charset="0"/>
              </a:rPr>
              <a:t>2</a:t>
            </a:r>
            <a:r>
              <a:rPr lang="en-US" sz="1600" i="1" dirty="0" smtClean="0">
                <a:solidFill>
                  <a:srgbClr val="003BB8"/>
                </a:solidFill>
                <a:latin typeface="Helvetica Light" charset="0"/>
                <a:ea typeface="Helvetica Light" charset="0"/>
                <a:cs typeface="Helvetica Light" charset="0"/>
              </a:rPr>
              <a:t>θ</a:t>
            </a:r>
            <a:r>
              <a:rPr lang="en-US" sz="1600" i="1" baseline="-25000" dirty="0" smtClean="0">
                <a:solidFill>
                  <a:srgbClr val="003BB8"/>
                </a:solidFill>
                <a:latin typeface="Helvetica Light" charset="0"/>
                <a:ea typeface="Helvetica Light" charset="0"/>
                <a:cs typeface="Helvetica Light" charset="0"/>
              </a:rPr>
              <a:t>w</a:t>
            </a:r>
            <a:endParaRPr lang="en-US" sz="1600" i="1" baseline="-25000" dirty="0">
              <a:solidFill>
                <a:srgbClr val="003BB8"/>
              </a:solidFill>
              <a:latin typeface="Helvetica Light" charset="0"/>
              <a:ea typeface="Helvetica Light" charset="0"/>
              <a:cs typeface="Helvetica Light" charset="0"/>
            </a:endParaRPr>
          </a:p>
        </p:txBody>
      </p:sp>
      <p:sp>
        <p:nvSpPr>
          <p:cNvPr id="33" name="Rectangle 57"/>
          <p:cNvSpPr>
            <a:spLocks noChangeArrowheads="1"/>
          </p:cNvSpPr>
          <p:nvPr/>
        </p:nvSpPr>
        <p:spPr bwMode="auto">
          <a:xfrm>
            <a:off x="9404747" y="5836530"/>
            <a:ext cx="115616" cy="72287"/>
          </a:xfrm>
          <a:prstGeom prst="rect">
            <a:avLst/>
          </a:prstGeom>
          <a:solidFill>
            <a:schemeClr val="bg1"/>
          </a:solidFill>
          <a:ln w="3175">
            <a:noFill/>
            <a:miter lim="800000"/>
            <a:headEnd/>
            <a:tailEnd/>
          </a:ln>
          <a:effectLst/>
        </p:spPr>
        <p:txBody>
          <a:bodyPr wrap="square" lIns="90000" tIns="46800" rIns="90000" bIns="46800" anchor="ctr">
            <a:prstTxWarp prst="textNoShape">
              <a:avLst/>
            </a:prstTxWarp>
            <a:spAutoFit/>
          </a:bodyPr>
          <a:lstStyle/>
          <a:p>
            <a:endParaRPr lang="en-GB">
              <a:solidFill>
                <a:prstClr val="black"/>
              </a:solidFill>
            </a:endParaRPr>
          </a:p>
        </p:txBody>
      </p:sp>
      <p:sp>
        <p:nvSpPr>
          <p:cNvPr id="37" name="Rectangle 36"/>
          <p:cNvSpPr/>
          <p:nvPr/>
        </p:nvSpPr>
        <p:spPr>
          <a:xfrm>
            <a:off x="323528" y="1647671"/>
            <a:ext cx="3168352" cy="2446824"/>
          </a:xfrm>
          <a:prstGeom prst="rect">
            <a:avLst/>
          </a:prstGeom>
        </p:spPr>
        <p:txBody>
          <a:bodyPr wrap="square">
            <a:spAutoFit/>
          </a:bodyPr>
          <a:lstStyle/>
          <a:p>
            <a:pPr>
              <a:spcBef>
                <a:spcPts val="600"/>
              </a:spcBef>
            </a:pPr>
            <a:r>
              <a:rPr lang="en-GB" sz="1600" dirty="0" smtClean="0">
                <a:solidFill>
                  <a:srgbClr val="0038AC"/>
                </a:solidFill>
                <a:latin typeface="Helvetica Light" charset="0"/>
                <a:ea typeface="Helvetica Light" charset="0"/>
                <a:cs typeface="Helvetica Light" charset="0"/>
              </a:rPr>
              <a:t>Newest top mass combination from CMS features total uncertainty of 480 MeV </a:t>
            </a:r>
          </a:p>
          <a:p>
            <a:pPr>
              <a:spcBef>
                <a:spcPts val="1200"/>
              </a:spcBef>
            </a:pPr>
            <a:r>
              <a:rPr lang="en-US" sz="1200" dirty="0" smtClean="0">
                <a:solidFill>
                  <a:srgbClr val="D80017"/>
                </a:solidFill>
                <a:latin typeface="Helvetica Light"/>
                <a:cs typeface="Helvetica Light"/>
              </a:rPr>
              <a:t>Best </a:t>
            </a:r>
            <a:r>
              <a:rPr lang="en-US" sz="1200" dirty="0">
                <a:solidFill>
                  <a:srgbClr val="D80017"/>
                </a:solidFill>
                <a:latin typeface="Helvetica Light"/>
                <a:cs typeface="Helvetica Light"/>
              </a:rPr>
              <a:t>top mass from LHC: </a:t>
            </a:r>
            <a:endParaRPr lang="en-US" sz="1200" dirty="0" smtClean="0">
              <a:solidFill>
                <a:srgbClr val="D80017"/>
              </a:solidFill>
              <a:latin typeface="Helvetica Light"/>
              <a:cs typeface="Helvetica Light"/>
            </a:endParaRPr>
          </a:p>
          <a:p>
            <a:pPr marL="171450" indent="-171450">
              <a:spcBef>
                <a:spcPts val="600"/>
              </a:spcBef>
              <a:buFont typeface="Arial" charset="0"/>
              <a:buChar char="•"/>
            </a:pPr>
            <a:r>
              <a:rPr lang="en-US" sz="1200" dirty="0" smtClean="0">
                <a:solidFill>
                  <a:srgbClr val="D80017"/>
                </a:solidFill>
                <a:latin typeface="Helvetica Light"/>
                <a:cs typeface="Helvetica Light"/>
              </a:rPr>
              <a:t>172.44 </a:t>
            </a:r>
            <a:r>
              <a:rPr lang="en-US" sz="1200" dirty="0">
                <a:solidFill>
                  <a:srgbClr val="D80017"/>
                </a:solidFill>
                <a:latin typeface="Helvetica Light"/>
                <a:cs typeface="Helvetica Light"/>
              </a:rPr>
              <a:t>± 0.13 ± 0.47 GeV (</a:t>
            </a:r>
            <a:r>
              <a:rPr lang="en-US" sz="1200" dirty="0" smtClean="0">
                <a:solidFill>
                  <a:srgbClr val="D80017"/>
                </a:solidFill>
                <a:latin typeface="Helvetica Light"/>
                <a:cs typeface="Helvetica Light"/>
              </a:rPr>
              <a:t>CMS)</a:t>
            </a:r>
          </a:p>
          <a:p>
            <a:pPr marL="171450" indent="-171450">
              <a:spcBef>
                <a:spcPts val="600"/>
              </a:spcBef>
              <a:buFont typeface="Arial" charset="0"/>
              <a:buChar char="•"/>
            </a:pPr>
            <a:r>
              <a:rPr lang="en-US" sz="1200" dirty="0" smtClean="0">
                <a:solidFill>
                  <a:srgbClr val="D80017"/>
                </a:solidFill>
                <a:latin typeface="Helvetica Light"/>
                <a:cs typeface="Helvetica Light"/>
              </a:rPr>
              <a:t>172.84 </a:t>
            </a:r>
            <a:r>
              <a:rPr lang="en-US" sz="1200" dirty="0">
                <a:solidFill>
                  <a:srgbClr val="D80017"/>
                </a:solidFill>
                <a:latin typeface="Helvetica Light"/>
                <a:cs typeface="Helvetica Light"/>
              </a:rPr>
              <a:t>± 0.34 ± 0.61 GeV (ATLAS, not yet all 8 </a:t>
            </a:r>
            <a:r>
              <a:rPr lang="en-US" sz="1200" dirty="0" smtClean="0">
                <a:solidFill>
                  <a:srgbClr val="D80017"/>
                </a:solidFill>
                <a:latin typeface="Helvetica Light"/>
                <a:cs typeface="Helvetica Light"/>
              </a:rPr>
              <a:t>TeV results available) </a:t>
            </a:r>
            <a:endParaRPr lang="en-US" sz="1200" dirty="0">
              <a:solidFill>
                <a:srgbClr val="D80017"/>
              </a:solidFill>
              <a:latin typeface="Helvetica Light"/>
              <a:cs typeface="Helvetica Light"/>
            </a:endParaRPr>
          </a:p>
          <a:p>
            <a:pPr>
              <a:spcBef>
                <a:spcPts val="1200"/>
              </a:spcBef>
            </a:pPr>
            <a:r>
              <a:rPr lang="en-GB" sz="1200" dirty="0">
                <a:latin typeface="Helvetica Light" charset="0"/>
                <a:ea typeface="Helvetica Light" charset="0"/>
                <a:cs typeface="Helvetica Light" charset="0"/>
              </a:rPr>
              <a:t>640 MeV for Tevatron </a:t>
            </a:r>
            <a:r>
              <a:rPr lang="en-GB" sz="1200" dirty="0" smtClean="0">
                <a:latin typeface="Helvetica Light" charset="0"/>
                <a:ea typeface="Helvetica Light" charset="0"/>
                <a:cs typeface="Helvetica Light" charset="0"/>
              </a:rPr>
              <a:t>combination        </a:t>
            </a:r>
            <a:endParaRPr lang="en-GB" sz="1200" dirty="0">
              <a:latin typeface="Helvetica Light" charset="0"/>
              <a:ea typeface="Helvetica Light" charset="0"/>
              <a:cs typeface="Helvetica Light" charset="0"/>
            </a:endParaRPr>
          </a:p>
          <a:p>
            <a:pPr>
              <a:spcBef>
                <a:spcPts val="600"/>
              </a:spcBef>
            </a:pPr>
            <a:endParaRPr lang="en-GB" sz="1000" dirty="0">
              <a:latin typeface="Helvetica Light" charset="0"/>
              <a:ea typeface="Helvetica Light" charset="0"/>
              <a:cs typeface="Helvetica Light" charset="0"/>
            </a:endParaRPr>
          </a:p>
        </p:txBody>
      </p:sp>
      <p:pic>
        <p:nvPicPr>
          <p:cNvPr id="38" name="Picture 3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15408" y="1484784"/>
            <a:ext cx="5215105" cy="5077139"/>
          </a:xfrm>
          <a:prstGeom prst="rect">
            <a:avLst/>
          </a:prstGeom>
        </p:spPr>
      </p:pic>
      <p:sp>
        <p:nvSpPr>
          <p:cNvPr id="39" name="Rectangle 38"/>
          <p:cNvSpPr/>
          <p:nvPr/>
        </p:nvSpPr>
        <p:spPr>
          <a:xfrm>
            <a:off x="323528" y="3996353"/>
            <a:ext cx="3299782" cy="584775"/>
          </a:xfrm>
          <a:prstGeom prst="rect">
            <a:avLst/>
          </a:prstGeom>
        </p:spPr>
        <p:txBody>
          <a:bodyPr wrap="square">
            <a:spAutoFit/>
          </a:bodyPr>
          <a:lstStyle/>
          <a:p>
            <a:pPr>
              <a:spcBef>
                <a:spcPts val="600"/>
              </a:spcBef>
            </a:pPr>
            <a:r>
              <a:rPr lang="en-GB" sz="1600" dirty="0" smtClean="0">
                <a:latin typeface="Helvetica Light" charset="0"/>
                <a:ea typeface="Helvetica Light" charset="0"/>
                <a:cs typeface="Helvetica Light" charset="0"/>
              </a:rPr>
              <a:t>Reaching systematic limit from b-quark fragmentation</a:t>
            </a:r>
            <a:endParaRPr lang="en-GB" sz="1000" dirty="0">
              <a:latin typeface="Helvetica Light" charset="0"/>
              <a:ea typeface="Helvetica Light" charset="0"/>
              <a:cs typeface="Helvetica Light" charset="0"/>
            </a:endParaRPr>
          </a:p>
        </p:txBody>
      </p:sp>
      <p:sp>
        <p:nvSpPr>
          <p:cNvPr id="40" name="Rectangle 39"/>
          <p:cNvSpPr/>
          <p:nvPr/>
        </p:nvSpPr>
        <p:spPr>
          <a:xfrm>
            <a:off x="323528" y="4788441"/>
            <a:ext cx="3299782" cy="338554"/>
          </a:xfrm>
          <a:prstGeom prst="rect">
            <a:avLst/>
          </a:prstGeom>
        </p:spPr>
        <p:txBody>
          <a:bodyPr wrap="square">
            <a:spAutoFit/>
          </a:bodyPr>
          <a:lstStyle/>
          <a:p>
            <a:pPr>
              <a:spcBef>
                <a:spcPts val="600"/>
              </a:spcBef>
            </a:pPr>
            <a:r>
              <a:rPr lang="en-GB" sz="1600" dirty="0" smtClean="0">
                <a:latin typeface="Helvetica Light" charset="0"/>
                <a:ea typeface="Helvetica Light" charset="0"/>
                <a:cs typeface="Helvetica Light" charset="0"/>
              </a:rPr>
              <a:t>Alternative </a:t>
            </a:r>
            <a:r>
              <a:rPr lang="en-GB" sz="1600" i="1" dirty="0" err="1" smtClean="0">
                <a:latin typeface="Helvetica Light" charset="0"/>
                <a:ea typeface="Helvetica Light" charset="0"/>
                <a:cs typeface="Helvetica Light" charset="0"/>
              </a:rPr>
              <a:t>m</a:t>
            </a:r>
            <a:r>
              <a:rPr lang="en-GB" sz="1600" baseline="-25000" dirty="0" err="1" smtClean="0">
                <a:latin typeface="Helvetica Light" charset="0"/>
                <a:ea typeface="Helvetica Light" charset="0"/>
                <a:cs typeface="Helvetica Light" charset="0"/>
              </a:rPr>
              <a:t>top</a:t>
            </a:r>
            <a:r>
              <a:rPr lang="en-GB" sz="1600" dirty="0">
                <a:latin typeface="Helvetica Light" charset="0"/>
                <a:ea typeface="Helvetica Light" charset="0"/>
                <a:cs typeface="Helvetica Light" charset="0"/>
              </a:rPr>
              <a:t> </a:t>
            </a:r>
            <a:r>
              <a:rPr lang="en-GB" sz="1600" dirty="0" smtClean="0">
                <a:latin typeface="Helvetica Light" charset="0"/>
                <a:ea typeface="Helvetica Light" charset="0"/>
                <a:cs typeface="Helvetica Light" charset="0"/>
              </a:rPr>
              <a:t>determinations</a:t>
            </a:r>
            <a:endParaRPr lang="en-GB" sz="10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68281927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9046"/>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108</a:t>
            </a:fld>
            <a:endParaRPr lang="en-GB" dirty="0"/>
          </a:p>
        </p:txBody>
      </p:sp>
      <p:pic>
        <p:nvPicPr>
          <p:cNvPr id="3" name="Picture 2" descr="lhclumi7813_2013_v1.pdf"/>
          <p:cNvPicPr>
            <a:picLocks noChangeAspect="1"/>
          </p:cNvPicPr>
          <p:nvPr/>
        </p:nvPicPr>
        <p:blipFill>
          <a:blip r:embed="rId2">
            <a:extLst>
              <a:ext uri="{28A0092B-C50C-407E-A947-70E740481C1C}">
                <a14:useLocalDpi xmlns:a14="http://schemas.microsoft.com/office/drawing/2010/main"/>
              </a:ext>
            </a:extLst>
          </a:blip>
          <a:stretch>
            <a:fillRect/>
          </a:stretch>
        </p:blipFill>
        <p:spPr>
          <a:xfrm rot="5400000">
            <a:off x="1720543" y="-344279"/>
            <a:ext cx="5342874" cy="7560840"/>
          </a:xfrm>
          <a:prstGeom prst="rect">
            <a:avLst/>
          </a:prstGeom>
        </p:spPr>
      </p:pic>
      <p:sp>
        <p:nvSpPr>
          <p:cNvPr id="4" name="TextBox 3"/>
          <p:cNvSpPr txBox="1"/>
          <p:nvPr/>
        </p:nvSpPr>
        <p:spPr>
          <a:xfrm>
            <a:off x="6800867" y="5277018"/>
            <a:ext cx="556563" cy="276999"/>
          </a:xfrm>
          <a:prstGeom prst="rect">
            <a:avLst/>
          </a:prstGeom>
          <a:noFill/>
        </p:spPr>
        <p:txBody>
          <a:bodyPr wrap="none" rtlCol="0">
            <a:spAutoFit/>
          </a:bodyPr>
          <a:lstStyle/>
          <a:p>
            <a:r>
              <a:rPr lang="en-GB" sz="1200" dirty="0" smtClean="0">
                <a:solidFill>
                  <a:srgbClr val="AE2328"/>
                </a:solidFill>
                <a:latin typeface="Trebuchet MS"/>
                <a:cs typeface="Trebuchet MS"/>
              </a:rPr>
              <a:t>4 TeV</a:t>
            </a:r>
          </a:p>
        </p:txBody>
      </p:sp>
      <p:sp>
        <p:nvSpPr>
          <p:cNvPr id="5" name="Rectangle 4"/>
          <p:cNvSpPr/>
          <p:nvPr/>
        </p:nvSpPr>
        <p:spPr>
          <a:xfrm>
            <a:off x="3468999" y="2949472"/>
            <a:ext cx="1872208" cy="523220"/>
          </a:xfrm>
          <a:prstGeom prst="rect">
            <a:avLst/>
          </a:prstGeom>
        </p:spPr>
        <p:txBody>
          <a:bodyPr wrap="square">
            <a:spAutoFit/>
          </a:bodyPr>
          <a:lstStyle/>
          <a:p>
            <a:r>
              <a:rPr lang="en-GB" sz="1400" dirty="0" smtClean="0">
                <a:solidFill>
                  <a:schemeClr val="accent1">
                    <a:lumMod val="75000"/>
                  </a:schemeClr>
                </a:solidFill>
                <a:latin typeface="Trebuchet MS"/>
                <a:cs typeface="Trebuchet MS"/>
              </a:rPr>
              <a:t>Strong interaction dominated processes</a:t>
            </a:r>
            <a:endParaRPr lang="en-GB" sz="1400" dirty="0">
              <a:solidFill>
                <a:schemeClr val="accent1">
                  <a:lumMod val="75000"/>
                </a:schemeClr>
              </a:solidFill>
            </a:endParaRPr>
          </a:p>
        </p:txBody>
      </p:sp>
      <p:sp>
        <p:nvSpPr>
          <p:cNvPr id="6" name="Rectangle 5"/>
          <p:cNvSpPr/>
          <p:nvPr/>
        </p:nvSpPr>
        <p:spPr>
          <a:xfrm>
            <a:off x="3468998" y="4777407"/>
            <a:ext cx="2016224" cy="307777"/>
          </a:xfrm>
          <a:prstGeom prst="rect">
            <a:avLst/>
          </a:prstGeom>
        </p:spPr>
        <p:txBody>
          <a:bodyPr wrap="square">
            <a:spAutoFit/>
          </a:bodyPr>
          <a:lstStyle/>
          <a:p>
            <a:r>
              <a:rPr lang="en-GB" sz="1400" dirty="0" smtClean="0">
                <a:solidFill>
                  <a:schemeClr val="accent1">
                    <a:lumMod val="75000"/>
                  </a:schemeClr>
                </a:solidFill>
                <a:latin typeface="Trebuchet MS"/>
                <a:cs typeface="Trebuchet MS"/>
              </a:rPr>
              <a:t>Electroweak processes</a:t>
            </a:r>
            <a:endParaRPr lang="en-GB" sz="1400" dirty="0">
              <a:solidFill>
                <a:schemeClr val="accent1">
                  <a:lumMod val="75000"/>
                </a:schemeClr>
              </a:solidFill>
            </a:endParaRPr>
          </a:p>
        </p:txBody>
      </p:sp>
      <p:cxnSp>
        <p:nvCxnSpPr>
          <p:cNvPr id="7" name="Curved Connector 6"/>
          <p:cNvCxnSpPr/>
          <p:nvPr/>
        </p:nvCxnSpPr>
        <p:spPr>
          <a:xfrm>
            <a:off x="5269198" y="3211082"/>
            <a:ext cx="360039" cy="369039"/>
          </a:xfrm>
          <a:prstGeom prst="curvedConnector2">
            <a:avLst/>
          </a:prstGeom>
          <a:ln w="19050" cmpd="sng">
            <a:headEnd type="none"/>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8" name="Curved Connector 7"/>
          <p:cNvCxnSpPr/>
          <p:nvPr/>
        </p:nvCxnSpPr>
        <p:spPr>
          <a:xfrm flipV="1">
            <a:off x="5413214" y="4149080"/>
            <a:ext cx="216024" cy="782216"/>
          </a:xfrm>
          <a:prstGeom prst="curvedConnector2">
            <a:avLst/>
          </a:prstGeom>
          <a:ln w="19050" cmpd="sng">
            <a:headEnd type="none"/>
            <a:tailEnd type="triangle" w="lg" len="lg"/>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0" y="6021288"/>
            <a:ext cx="9130772" cy="600164"/>
          </a:xfrm>
          <a:prstGeom prst="rect">
            <a:avLst/>
          </a:prstGeom>
          <a:noFill/>
        </p:spPr>
        <p:txBody>
          <a:bodyPr wrap="square" rtlCol="0">
            <a:spAutoFit/>
          </a:bodyPr>
          <a:lstStyle/>
          <a:p>
            <a:pPr algn="ctr"/>
            <a:r>
              <a:rPr lang="en-US" sz="1400" dirty="0" smtClean="0">
                <a:solidFill>
                  <a:srgbClr val="003BB8"/>
                </a:solidFill>
                <a:latin typeface="Helvetica Light" charset="0"/>
                <a:ea typeface="Helvetica Light" charset="0"/>
                <a:cs typeface="Helvetica Light" charset="0"/>
              </a:rPr>
              <a:t>Larger cross section increase for gluon induced than for quark induced processes</a:t>
            </a:r>
            <a:endParaRPr lang="en-US" sz="1400" dirty="0">
              <a:solidFill>
                <a:srgbClr val="003BB8"/>
              </a:solidFill>
              <a:latin typeface="Helvetica Light" charset="0"/>
              <a:ea typeface="Helvetica Light" charset="0"/>
              <a:cs typeface="Helvetica Light" charset="0"/>
            </a:endParaRPr>
          </a:p>
          <a:p>
            <a:pPr algn="ctr">
              <a:spcBef>
                <a:spcPts val="600"/>
              </a:spcBef>
            </a:pPr>
            <a:r>
              <a:rPr lang="en-US" sz="1400" b="1" dirty="0" smtClean="0">
                <a:solidFill>
                  <a:srgbClr val="003BB8"/>
                </a:solidFill>
                <a:latin typeface="Helvetica Light" charset="0"/>
                <a:ea typeface="Helvetica Light" charset="0"/>
                <a:cs typeface="Helvetica Light" charset="0"/>
              </a:rPr>
              <a:t>Early Run-2 puts emphasis on searches</a:t>
            </a:r>
          </a:p>
        </p:txBody>
      </p:sp>
      <p:sp>
        <p:nvSpPr>
          <p:cNvPr id="10" name="Rectangle 9"/>
          <p:cNvSpPr/>
          <p:nvPr/>
        </p:nvSpPr>
        <p:spPr>
          <a:xfrm>
            <a:off x="2056221" y="1770927"/>
            <a:ext cx="4298279" cy="567159"/>
          </a:xfrm>
          <a:prstGeom prst="rect">
            <a:avLst/>
          </a:prstGeom>
          <a:solidFill>
            <a:srgbClr val="D0EAFF"/>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11" name="Picture 10"/>
          <p:cNvPicPr>
            <a:picLocks noChangeAspect="1"/>
          </p:cNvPicPr>
          <p:nvPr/>
        </p:nvPicPr>
        <p:blipFill>
          <a:blip r:embed="rId3"/>
          <a:stretch>
            <a:fillRect/>
          </a:stretch>
        </p:blipFill>
        <p:spPr>
          <a:xfrm>
            <a:off x="2056222" y="1734403"/>
            <a:ext cx="4289588" cy="571945"/>
          </a:xfrm>
          <a:prstGeom prst="rect">
            <a:avLst/>
          </a:prstGeom>
        </p:spPr>
      </p:pic>
      <p:sp>
        <p:nvSpPr>
          <p:cNvPr id="12" name="TextBox 11"/>
          <p:cNvSpPr txBox="1"/>
          <p:nvPr/>
        </p:nvSpPr>
        <p:spPr>
          <a:xfrm>
            <a:off x="3873185" y="2306348"/>
            <a:ext cx="522900" cy="261610"/>
          </a:xfrm>
          <a:prstGeom prst="rect">
            <a:avLst/>
          </a:prstGeom>
          <a:noFill/>
        </p:spPr>
        <p:txBody>
          <a:bodyPr wrap="none" rtlCol="0">
            <a:spAutoFit/>
          </a:bodyPr>
          <a:lstStyle/>
          <a:p>
            <a:r>
              <a:rPr lang="en-US" sz="1100" dirty="0" smtClean="0">
                <a:solidFill>
                  <a:schemeClr val="tx1">
                    <a:lumMod val="50000"/>
                    <a:lumOff val="50000"/>
                  </a:schemeClr>
                </a:solidFill>
                <a:latin typeface="Helvetica Light" charset="0"/>
                <a:ea typeface="Helvetica Light" charset="0"/>
                <a:cs typeface="Helvetica Light" charset="0"/>
              </a:rPr>
              <a:t>PDFs</a:t>
            </a:r>
          </a:p>
        </p:txBody>
      </p:sp>
      <p:cxnSp>
        <p:nvCxnSpPr>
          <p:cNvPr id="13" name="Straight Arrow Connector 12"/>
          <p:cNvCxnSpPr/>
          <p:nvPr/>
        </p:nvCxnSpPr>
        <p:spPr>
          <a:xfrm flipH="1" flipV="1">
            <a:off x="3689498" y="2190307"/>
            <a:ext cx="234430" cy="178757"/>
          </a:xfrm>
          <a:prstGeom prst="straightConnector1">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flipV="1">
            <a:off x="4284921" y="2179675"/>
            <a:ext cx="85060" cy="170122"/>
          </a:xfrm>
          <a:prstGeom prst="straightConnector1">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0" y="260648"/>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17" name="TextBox 16"/>
          <p:cNvSpPr txBox="1"/>
          <p:nvPr/>
        </p:nvSpPr>
        <p:spPr>
          <a:xfrm>
            <a:off x="1" y="332656"/>
            <a:ext cx="9144000" cy="369332"/>
          </a:xfrm>
          <a:prstGeom prst="rect">
            <a:avLst/>
          </a:prstGeom>
          <a:noFill/>
        </p:spPr>
        <p:txBody>
          <a:bodyPr wrap="square" rtlCol="0">
            <a:spAutoFit/>
          </a:bodyPr>
          <a:lstStyle/>
          <a:p>
            <a:pPr algn="ctr">
              <a:spcBef>
                <a:spcPts val="2600"/>
              </a:spcBef>
            </a:pPr>
            <a:r>
              <a:rPr lang="en-US" sz="1800" dirty="0" smtClean="0">
                <a:latin typeface="Helvetica Light" charset="0"/>
                <a:ea typeface="Helvetica Light" charset="0"/>
                <a:cs typeface="Helvetica Light" charset="0"/>
              </a:rPr>
              <a:t>The LHC Run-2: 13 </a:t>
            </a:r>
            <a:r>
              <a:rPr lang="en-US" sz="1800" dirty="0">
                <a:latin typeface="Helvetica Light" charset="0"/>
                <a:ea typeface="Helvetica Light" charset="0"/>
                <a:cs typeface="Helvetica Light" charset="0"/>
              </a:rPr>
              <a:t>TeV / 8 TeV inclusive </a:t>
            </a:r>
            <a:r>
              <a:rPr lang="en-US" sz="1800" dirty="0" smtClean="0">
                <a:latin typeface="Helvetica Light" charset="0"/>
                <a:ea typeface="Helvetica Light" charset="0"/>
                <a:cs typeface="Helvetica Light" charset="0"/>
              </a:rPr>
              <a:t>“parton luminosity” ratio</a:t>
            </a:r>
            <a:endParaRPr lang="en-US" sz="18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181689829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084168" y="2996952"/>
            <a:ext cx="2902588" cy="1031051"/>
          </a:xfrm>
          <a:prstGeom prst="rect">
            <a:avLst/>
          </a:prstGeom>
        </p:spPr>
        <p:txBody>
          <a:bodyPr wrap="square">
            <a:spAutoFit/>
          </a:bodyPr>
          <a:lstStyle/>
          <a:p>
            <a:r>
              <a:rPr lang="en-GB" sz="1400" dirty="0" smtClean="0">
                <a:latin typeface="Helvetica Light"/>
                <a:cs typeface="Helvetica Light"/>
              </a:rPr>
              <a:t>Measured inclusive inelastic cross section: </a:t>
            </a:r>
          </a:p>
          <a:p>
            <a:pPr>
              <a:spcBef>
                <a:spcPts val="600"/>
              </a:spcBef>
            </a:pPr>
            <a:r>
              <a:rPr lang="is-IS" sz="1400" dirty="0" smtClean="0">
                <a:latin typeface="Helvetica Light"/>
                <a:cs typeface="Helvetica Light"/>
              </a:rPr>
              <a:t>σ</a:t>
            </a:r>
            <a:r>
              <a:rPr lang="is-IS" sz="1400" baseline="-25000" dirty="0" smtClean="0">
                <a:latin typeface="Helvetica Light"/>
                <a:cs typeface="Helvetica Light"/>
              </a:rPr>
              <a:t>13 TeV</a:t>
            </a:r>
            <a:r>
              <a:rPr lang="is-IS" sz="1400" dirty="0" smtClean="0">
                <a:latin typeface="Helvetica Light"/>
                <a:cs typeface="Helvetica Light"/>
              </a:rPr>
              <a:t> </a:t>
            </a:r>
            <a:r>
              <a:rPr lang="is-IS" sz="1400" dirty="0">
                <a:latin typeface="Helvetica Light"/>
                <a:cs typeface="Helvetica Light"/>
              </a:rPr>
              <a:t>= </a:t>
            </a:r>
            <a:r>
              <a:rPr lang="is-IS" sz="1400" dirty="0" smtClean="0">
                <a:latin typeface="Helvetica Light"/>
                <a:cs typeface="Helvetica Light"/>
              </a:rPr>
              <a:t>79.3 ± 0.8 ± 1.3 (lumi) 	            </a:t>
            </a:r>
            <a:r>
              <a:rPr lang="is-IS" sz="1050" dirty="0" smtClean="0">
                <a:latin typeface="Helvetica Light"/>
                <a:cs typeface="Helvetica Light"/>
              </a:rPr>
              <a:t> </a:t>
            </a:r>
            <a:r>
              <a:rPr lang="is-IS" sz="1400" dirty="0" smtClean="0">
                <a:latin typeface="Helvetica Light"/>
                <a:cs typeface="Helvetica Light"/>
              </a:rPr>
              <a:t>± 2.5 (extr) mb</a:t>
            </a:r>
            <a:endParaRPr lang="is-IS" sz="1400" dirty="0">
              <a:latin typeface="Helvetica Light"/>
              <a:cs typeface="Helvetica Light"/>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109</a:t>
            </a:fld>
            <a:endParaRPr lang="en-GB" dirty="0"/>
          </a:p>
        </p:txBody>
      </p:sp>
      <p:sp>
        <p:nvSpPr>
          <p:cNvPr id="16" name="TextBox 15"/>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Inclusive inelastic cross-section measurement at 13 TeV</a:t>
            </a:r>
          </a:p>
          <a:p>
            <a:pPr>
              <a:spcBef>
                <a:spcPts val="600"/>
              </a:spcBef>
            </a:pPr>
            <a:r>
              <a:rPr lang="en-GB" sz="1600" dirty="0" smtClean="0">
                <a:solidFill>
                  <a:srgbClr val="000000"/>
                </a:solidFill>
                <a:latin typeface="Helvetica Light"/>
                <a:cs typeface="Helvetica Light"/>
              </a:rPr>
              <a:t>Fundamental initial measurement, based on forward scintillators</a:t>
            </a:r>
            <a:endParaRPr lang="en-GB" sz="1400" dirty="0" smtClean="0">
              <a:solidFill>
                <a:srgbClr val="000000"/>
              </a:solidFill>
              <a:latin typeface="Helvetica Light"/>
              <a:cs typeface="Helvetica Light"/>
            </a:endParaRPr>
          </a:p>
        </p:txBody>
      </p:sp>
      <p:sp>
        <p:nvSpPr>
          <p:cNvPr id="17" name="TextBox 16"/>
          <p:cNvSpPr txBox="1"/>
          <p:nvPr/>
        </p:nvSpPr>
        <p:spPr>
          <a:xfrm>
            <a:off x="323529" y="1412776"/>
            <a:ext cx="8820471" cy="1031051"/>
          </a:xfrm>
          <a:prstGeom prst="rect">
            <a:avLst/>
          </a:prstGeom>
          <a:noFill/>
        </p:spPr>
        <p:txBody>
          <a:bodyPr wrap="square" rtlCol="0">
            <a:spAutoFit/>
          </a:bodyPr>
          <a:lstStyle/>
          <a:p>
            <a:pPr>
              <a:spcBef>
                <a:spcPts val="2600"/>
              </a:spcBef>
            </a:pPr>
            <a:r>
              <a:rPr lang="en-GB" sz="1600" dirty="0" smtClean="0">
                <a:solidFill>
                  <a:srgbClr val="003BB8"/>
                </a:solidFill>
                <a:latin typeface="Helvetica"/>
                <a:cs typeface="Helvetica"/>
              </a:rPr>
              <a:t>Measurement in fiducial region </a:t>
            </a:r>
            <a:r>
              <a:rPr lang="en-GB" sz="1600" dirty="0" smtClean="0">
                <a:latin typeface="Symbol" charset="2"/>
                <a:ea typeface="Symbol" charset="2"/>
                <a:cs typeface="Symbol" charset="2"/>
              </a:rPr>
              <a:t>x</a:t>
            </a:r>
            <a:r>
              <a:rPr lang="en-GB" sz="1600" dirty="0">
                <a:latin typeface="Helvetica"/>
                <a:cs typeface="Helvetica"/>
              </a:rPr>
              <a:t> </a:t>
            </a:r>
            <a:r>
              <a:rPr lang="en-GB" sz="1600" dirty="0" smtClean="0">
                <a:latin typeface="Helvetica"/>
                <a:cs typeface="Helvetica"/>
              </a:rPr>
              <a:t>= </a:t>
            </a:r>
            <a:r>
              <a:rPr lang="en-GB" sz="1600" i="1" dirty="0" smtClean="0">
                <a:latin typeface="Helvetica"/>
                <a:cs typeface="Helvetica"/>
              </a:rPr>
              <a:t>M</a:t>
            </a:r>
            <a:r>
              <a:rPr lang="en-GB" sz="1600" i="1" baseline="-25000" dirty="0" smtClean="0">
                <a:latin typeface="Helvetica"/>
                <a:cs typeface="Helvetica"/>
              </a:rPr>
              <a:t>X</a:t>
            </a:r>
            <a:r>
              <a:rPr lang="en-GB" sz="1600" baseline="30000" dirty="0" smtClean="0">
                <a:latin typeface="Helvetica"/>
                <a:cs typeface="Helvetica"/>
              </a:rPr>
              <a:t>2</a:t>
            </a:r>
            <a:r>
              <a:rPr lang="en-GB" sz="1600" dirty="0" smtClean="0">
                <a:latin typeface="Helvetica"/>
                <a:cs typeface="Helvetica"/>
              </a:rPr>
              <a:t> / s &gt; 10</a:t>
            </a:r>
            <a:r>
              <a:rPr lang="en-GB" sz="1600" baseline="30000" dirty="0" smtClean="0">
                <a:latin typeface="Helvetica"/>
                <a:cs typeface="Helvetica"/>
              </a:rPr>
              <a:t>–6</a:t>
            </a:r>
            <a:r>
              <a:rPr lang="en-GB" sz="1600" dirty="0" smtClean="0">
                <a:latin typeface="Helvetica"/>
                <a:cs typeface="Helvetica"/>
              </a:rPr>
              <a:t> </a:t>
            </a:r>
            <a:r>
              <a:rPr lang="en-GB" sz="1100" dirty="0" smtClean="0">
                <a:latin typeface="Helvetica"/>
                <a:cs typeface="Helvetica"/>
              </a:rPr>
              <a:t>(</a:t>
            </a:r>
            <a:r>
              <a:rPr lang="en-GB" sz="1100" i="1" dirty="0" smtClean="0">
                <a:latin typeface="Helvetica"/>
                <a:cs typeface="Helvetica"/>
              </a:rPr>
              <a:t>M</a:t>
            </a:r>
            <a:r>
              <a:rPr lang="en-GB" sz="1100" i="1" baseline="-25000" dirty="0" smtClean="0">
                <a:latin typeface="Helvetica"/>
                <a:cs typeface="Helvetica"/>
              </a:rPr>
              <a:t>X</a:t>
            </a:r>
            <a:r>
              <a:rPr lang="en-GB" sz="1100" dirty="0" smtClean="0">
                <a:latin typeface="Helvetica"/>
                <a:cs typeface="Helvetica"/>
              </a:rPr>
              <a:t> largest mass of two proton-dissociation systems)</a:t>
            </a:r>
            <a:endParaRPr lang="en-GB" sz="1050" dirty="0" smtClean="0">
              <a:latin typeface="Helvetica"/>
              <a:cs typeface="Helvetica"/>
            </a:endParaRPr>
          </a:p>
          <a:p>
            <a:pPr marL="285750" indent="-285750">
              <a:spcBef>
                <a:spcPts val="1200"/>
              </a:spcBef>
              <a:buFont typeface="Arial"/>
              <a:buChar char="•"/>
            </a:pPr>
            <a:r>
              <a:rPr lang="en-GB" sz="1400" dirty="0" smtClean="0">
                <a:solidFill>
                  <a:prstClr val="black"/>
                </a:solidFill>
                <a:latin typeface="Helvetica Light"/>
                <a:cs typeface="Helvetica Light"/>
              </a:rPr>
              <a:t>Use Minimum Bias Trigger Scintillators (MBTS) with acceptance 2.07 &lt; |</a:t>
            </a:r>
            <a:r>
              <a:rPr lang="en-GB" sz="1400" i="1" dirty="0" err="1" smtClean="0">
                <a:solidFill>
                  <a:prstClr val="black"/>
                </a:solidFill>
                <a:latin typeface="Helvetica Light"/>
                <a:cs typeface="Helvetica Light"/>
              </a:rPr>
              <a:t>η</a:t>
            </a:r>
            <a:r>
              <a:rPr lang="en-GB" sz="800" i="1" dirty="0" smtClean="0">
                <a:solidFill>
                  <a:prstClr val="black"/>
                </a:solidFill>
                <a:latin typeface="Helvetica Light"/>
                <a:cs typeface="Helvetica Light"/>
              </a:rPr>
              <a:t> </a:t>
            </a:r>
            <a:r>
              <a:rPr lang="en-GB" sz="1400" dirty="0" smtClean="0">
                <a:solidFill>
                  <a:prstClr val="black"/>
                </a:solidFill>
                <a:latin typeface="Helvetica Light"/>
                <a:cs typeface="Helvetica Light"/>
              </a:rPr>
              <a:t>| &lt; 3.86, 4.2M selected events </a:t>
            </a:r>
            <a:endParaRPr lang="en-GB" sz="1400" i="1" baseline="-25000" dirty="0" smtClean="0">
              <a:solidFill>
                <a:prstClr val="black"/>
              </a:solidFill>
              <a:latin typeface="Helvetica Light"/>
              <a:cs typeface="Helvetica Light"/>
            </a:endParaRPr>
          </a:p>
          <a:p>
            <a:pPr marL="285750" lvl="0" indent="-285750">
              <a:spcBef>
                <a:spcPts val="600"/>
              </a:spcBef>
              <a:buFont typeface="Arial"/>
              <a:buChar char="•"/>
            </a:pPr>
            <a:r>
              <a:rPr lang="en-GB" sz="1400" dirty="0" smtClean="0">
                <a:solidFill>
                  <a:prstClr val="black"/>
                </a:solidFill>
                <a:latin typeface="Helvetica Light"/>
                <a:cs typeface="Helvetica Light"/>
              </a:rPr>
              <a:t>Systematic uncertainty fully dominated by luminosity</a:t>
            </a:r>
            <a:endParaRPr lang="en-GB" sz="1400" dirty="0">
              <a:solidFill>
                <a:prstClr val="black"/>
              </a:solidFill>
              <a:latin typeface="Helvetica Light"/>
              <a:cs typeface="Helvetica Light"/>
            </a:endParaRP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95537" y="2571718"/>
            <a:ext cx="5708508" cy="4097642"/>
          </a:xfrm>
          <a:prstGeom prst="rect">
            <a:avLst/>
          </a:prstGeom>
        </p:spPr>
      </p:pic>
      <p:sp>
        <p:nvSpPr>
          <p:cNvPr id="9" name="Rectangle 8"/>
          <p:cNvSpPr/>
          <p:nvPr/>
        </p:nvSpPr>
        <p:spPr>
          <a:xfrm>
            <a:off x="4823590" y="2571718"/>
            <a:ext cx="1106393" cy="215444"/>
          </a:xfrm>
          <a:prstGeom prst="rect">
            <a:avLst/>
          </a:prstGeom>
        </p:spPr>
        <p:txBody>
          <a:bodyPr wrap="none">
            <a:spAutoFit/>
          </a:bodyPr>
          <a:lstStyle/>
          <a:p>
            <a:r>
              <a:rPr lang="en-US" sz="800" smtClean="0">
                <a:solidFill>
                  <a:schemeClr val="tx1">
                    <a:lumMod val="50000"/>
                    <a:lumOff val="50000"/>
                  </a:schemeClr>
                </a:solidFill>
                <a:latin typeface="Helvetica Light" charset="0"/>
                <a:ea typeface="Helvetica Light" charset="0"/>
                <a:cs typeface="Helvetica Light" charset="0"/>
              </a:rPr>
              <a:t>ATLAS: 1606.02625</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8" name="Rectangle 7"/>
          <p:cNvSpPr/>
          <p:nvPr/>
        </p:nvSpPr>
        <p:spPr>
          <a:xfrm>
            <a:off x="6084168" y="4341584"/>
            <a:ext cx="2902588" cy="1754326"/>
          </a:xfrm>
          <a:prstGeom prst="rect">
            <a:avLst/>
          </a:prstGeom>
        </p:spPr>
        <p:txBody>
          <a:bodyPr wrap="square">
            <a:spAutoFit/>
          </a:bodyPr>
          <a:lstStyle/>
          <a:p>
            <a:r>
              <a:rPr lang="en-US" sz="1400" dirty="0" smtClean="0">
                <a:solidFill>
                  <a:schemeClr val="tx1">
                    <a:lumMod val="50000"/>
                    <a:lumOff val="50000"/>
                  </a:schemeClr>
                </a:solidFill>
                <a:latin typeface="Helvetica Light"/>
                <a:cs typeface="Helvetica Light"/>
              </a:rPr>
              <a:t>Best measurement of total cross section via elastic scattering and optical theorem:</a:t>
            </a:r>
          </a:p>
          <a:p>
            <a:pPr>
              <a:spcBef>
                <a:spcPts val="600"/>
              </a:spcBef>
            </a:pPr>
            <a:r>
              <a:rPr lang="is-IS" sz="1400" dirty="0" smtClean="0">
                <a:solidFill>
                  <a:schemeClr val="tx1">
                    <a:lumMod val="50000"/>
                    <a:lumOff val="50000"/>
                  </a:schemeClr>
                </a:solidFill>
                <a:latin typeface="Helvetica Light"/>
                <a:cs typeface="Helvetica Light"/>
              </a:rPr>
              <a:t>σ</a:t>
            </a:r>
            <a:r>
              <a:rPr lang="is-IS" sz="1400" baseline="-25000" dirty="0" smtClean="0">
                <a:solidFill>
                  <a:schemeClr val="tx1">
                    <a:lumMod val="50000"/>
                    <a:lumOff val="50000"/>
                  </a:schemeClr>
                </a:solidFill>
                <a:latin typeface="Helvetica Light"/>
                <a:cs typeface="Helvetica Light"/>
              </a:rPr>
              <a:t>tot</a:t>
            </a:r>
            <a:r>
              <a:rPr lang="is-IS" sz="1400" dirty="0">
                <a:solidFill>
                  <a:schemeClr val="tx1">
                    <a:lumMod val="50000"/>
                    <a:lumOff val="50000"/>
                  </a:schemeClr>
                </a:solidFill>
                <a:latin typeface="Helvetica Light"/>
                <a:cs typeface="Helvetica Light"/>
              </a:rPr>
              <a:t> ∝Im </a:t>
            </a:r>
            <a:r>
              <a:rPr lang="is-IS" sz="1400" dirty="0" smtClean="0">
                <a:solidFill>
                  <a:schemeClr val="tx1">
                    <a:lumMod val="50000"/>
                    <a:lumOff val="50000"/>
                  </a:schemeClr>
                </a:solidFill>
                <a:latin typeface="Helvetica Light"/>
                <a:cs typeface="Helvetica Light"/>
              </a:rPr>
              <a:t>f</a:t>
            </a:r>
            <a:r>
              <a:rPr lang="is-IS" sz="1400" baseline="-25000" dirty="0" smtClean="0">
                <a:solidFill>
                  <a:schemeClr val="tx1">
                    <a:lumMod val="50000"/>
                    <a:lumOff val="50000"/>
                  </a:schemeClr>
                </a:solidFill>
                <a:latin typeface="Helvetica Light"/>
                <a:cs typeface="Helvetica Light"/>
              </a:rPr>
              <a:t>elastic</a:t>
            </a:r>
            <a:r>
              <a:rPr lang="is-IS" sz="1400" dirty="0" smtClean="0">
                <a:solidFill>
                  <a:schemeClr val="tx1">
                    <a:lumMod val="50000"/>
                    <a:lumOff val="50000"/>
                  </a:schemeClr>
                </a:solidFill>
                <a:latin typeface="Helvetica Light"/>
                <a:cs typeface="Helvetica Light"/>
              </a:rPr>
              <a:t>(t </a:t>
            </a:r>
            <a:r>
              <a:rPr lang="is-IS" sz="1400" dirty="0" smtClean="0">
                <a:solidFill>
                  <a:schemeClr val="tx1">
                    <a:lumMod val="50000"/>
                    <a:lumOff val="50000"/>
                  </a:schemeClr>
                </a:solidFill>
                <a:latin typeface="Symbol" charset="2"/>
                <a:ea typeface="Symbol" charset="2"/>
                <a:cs typeface="Symbol" charset="2"/>
              </a:rPr>
              <a:t>®</a:t>
            </a:r>
            <a:r>
              <a:rPr lang="is-IS" sz="1400" dirty="0" smtClean="0">
                <a:solidFill>
                  <a:schemeClr val="tx1">
                    <a:lumMod val="50000"/>
                    <a:lumOff val="50000"/>
                  </a:schemeClr>
                </a:solidFill>
                <a:latin typeface="Helvetica Light"/>
                <a:cs typeface="Helvetica Light"/>
              </a:rPr>
              <a:t> </a:t>
            </a:r>
            <a:r>
              <a:rPr lang="is-IS" sz="1400" dirty="0">
                <a:solidFill>
                  <a:schemeClr val="tx1">
                    <a:lumMod val="50000"/>
                    <a:lumOff val="50000"/>
                  </a:schemeClr>
                </a:solidFill>
                <a:latin typeface="Helvetica Light"/>
                <a:cs typeface="Helvetica Light"/>
              </a:rPr>
              <a:t>0) </a:t>
            </a:r>
            <a:endParaRPr lang="is-IS" sz="1400" dirty="0" smtClean="0">
              <a:solidFill>
                <a:schemeClr val="tx1">
                  <a:lumMod val="50000"/>
                  <a:lumOff val="50000"/>
                </a:schemeClr>
              </a:solidFill>
              <a:latin typeface="Helvetica Light"/>
              <a:cs typeface="Helvetica Light"/>
            </a:endParaRPr>
          </a:p>
          <a:p>
            <a:pPr>
              <a:spcBef>
                <a:spcPts val="600"/>
              </a:spcBef>
            </a:pPr>
            <a:r>
              <a:rPr lang="is-IS" sz="1400" dirty="0" smtClean="0">
                <a:solidFill>
                  <a:schemeClr val="tx1">
                    <a:lumMod val="50000"/>
                    <a:lumOff val="50000"/>
                  </a:schemeClr>
                </a:solidFill>
                <a:latin typeface="Helvetica Light"/>
                <a:cs typeface="Helvetica Light"/>
              </a:rPr>
              <a:t>using dedicated forward devices (up to 1.4% precision in Run-1, dominated by luminosity error)</a:t>
            </a:r>
            <a:endParaRPr lang="is-IS" sz="1400" dirty="0">
              <a:solidFill>
                <a:schemeClr val="tx1">
                  <a:lumMod val="50000"/>
                  <a:lumOff val="50000"/>
                </a:schemeClr>
              </a:solidFill>
              <a:latin typeface="Helvetica Light"/>
              <a:cs typeface="Helvetica Light"/>
            </a:endParaRPr>
          </a:p>
        </p:txBody>
      </p:sp>
    </p:spTree>
    <p:extLst>
      <p:ext uri="{BB962C8B-B14F-4D97-AF65-F5344CB8AC3E}">
        <p14:creationId xmlns:p14="http://schemas.microsoft.com/office/powerpoint/2010/main" val="54571091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ERN_picture_sk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175"/>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Oval 4"/>
          <p:cNvSpPr/>
          <p:nvPr/>
        </p:nvSpPr>
        <p:spPr>
          <a:xfrm>
            <a:off x="4348534" y="3843378"/>
            <a:ext cx="2237584" cy="1402802"/>
          </a:xfrm>
          <a:prstGeom prst="ellipse">
            <a:avLst/>
          </a:prstGeom>
          <a:noFill/>
          <a:ln w="38100" cmpd="sng">
            <a:solidFill>
              <a:schemeClr val="accent5">
                <a:lumMod val="60000"/>
                <a:lumOff val="40000"/>
              </a:schemeClr>
            </a:solidFill>
          </a:ln>
          <a:effectLst>
            <a:glow rad="63500">
              <a:schemeClr val="bg1">
                <a:alpha val="53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Oval 5"/>
          <p:cNvSpPr/>
          <p:nvPr/>
        </p:nvSpPr>
        <p:spPr>
          <a:xfrm rot="21397720">
            <a:off x="1102505" y="1968509"/>
            <a:ext cx="6882104" cy="3416730"/>
          </a:xfrm>
          <a:prstGeom prst="ellipse">
            <a:avLst/>
          </a:prstGeom>
          <a:noFill/>
          <a:ln w="57150" cmpd="sng">
            <a:solidFill>
              <a:schemeClr val="tx2">
                <a:lumMod val="50000"/>
                <a:lumOff val="50000"/>
              </a:schemeClr>
            </a:solidFill>
          </a:ln>
          <a:effectLst>
            <a:glow rad="101600">
              <a:schemeClr val="bg1">
                <a:alpha val="7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8"/>
          <p:cNvSpPr>
            <a:spLocks noChangeArrowheads="1"/>
          </p:cNvSpPr>
          <p:nvPr/>
        </p:nvSpPr>
        <p:spPr bwMode="auto">
          <a:xfrm>
            <a:off x="3840934" y="1268760"/>
            <a:ext cx="2496196" cy="535531"/>
          </a:xfrm>
          <a:prstGeom prst="rect">
            <a:avLst/>
          </a:prstGeom>
          <a:noFill/>
          <a:ln w="9525">
            <a:noFill/>
            <a:miter lim="800000"/>
            <a:headEnd/>
            <a:tailEnd/>
          </a:ln>
        </p:spPr>
        <p:txBody>
          <a:bodyPr wrap="none">
            <a:spAutoFit/>
          </a:bodyPr>
          <a:lstStyle/>
          <a:p>
            <a:pPr algn="ctr">
              <a:lnSpc>
                <a:spcPct val="90000"/>
              </a:lnSpc>
              <a:defRPr/>
            </a:pPr>
            <a:r>
              <a:rPr lang="en-GB" sz="1400" b="1" dirty="0">
                <a:solidFill>
                  <a:srgbClr val="FFFFFF"/>
                </a:solidFill>
                <a:effectLst>
                  <a:glow rad="101600">
                    <a:prstClr val="black">
                      <a:alpha val="75000"/>
                    </a:prstClr>
                  </a:glow>
                </a:effectLst>
                <a:latin typeface="Trebuchet MS"/>
                <a:cs typeface="Trebuchet MS"/>
              </a:rPr>
              <a:t>LHC ring at CERN:</a:t>
            </a:r>
          </a:p>
          <a:p>
            <a:pPr algn="ctr">
              <a:lnSpc>
                <a:spcPct val="90000"/>
              </a:lnSpc>
              <a:defRPr/>
            </a:pPr>
            <a:r>
              <a:rPr lang="en-GB" b="1" dirty="0">
                <a:solidFill>
                  <a:srgbClr val="FFFFFF"/>
                </a:solidFill>
                <a:effectLst>
                  <a:glow rad="101600">
                    <a:prstClr val="black">
                      <a:alpha val="75000"/>
                    </a:prstClr>
                  </a:glow>
                </a:effectLst>
                <a:latin typeface="Trebuchet MS"/>
                <a:cs typeface="Trebuchet MS"/>
              </a:rPr>
              <a:t>27 km circumference</a:t>
            </a:r>
            <a:endParaRPr lang="en-GB" sz="1600" b="1" dirty="0">
              <a:solidFill>
                <a:prstClr val="black"/>
              </a:solidFill>
              <a:effectLst>
                <a:glow rad="101600">
                  <a:prstClr val="black">
                    <a:alpha val="75000"/>
                  </a:prstClr>
                </a:glow>
              </a:effectLst>
              <a:latin typeface="Trebuchet MS"/>
              <a:cs typeface="Trebuchet MS"/>
            </a:endParaRPr>
          </a:p>
        </p:txBody>
      </p:sp>
      <p:sp>
        <p:nvSpPr>
          <p:cNvPr id="29" name="Line 70"/>
          <p:cNvSpPr>
            <a:spLocks noChangeShapeType="1"/>
          </p:cNvSpPr>
          <p:nvPr/>
        </p:nvSpPr>
        <p:spPr bwMode="auto">
          <a:xfrm flipH="1" flipV="1">
            <a:off x="2133600" y="4974888"/>
            <a:ext cx="240837" cy="119427"/>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 name="Trapezoid 1"/>
          <p:cNvSpPr/>
          <p:nvPr/>
        </p:nvSpPr>
        <p:spPr>
          <a:xfrm rot="16002904">
            <a:off x="5121892" y="4420560"/>
            <a:ext cx="642302" cy="2290771"/>
          </a:xfrm>
          <a:prstGeom prst="trapezoid">
            <a:avLst>
              <a:gd name="adj" fmla="val 40873"/>
            </a:avLst>
          </a:prstGeom>
          <a:noFill/>
          <a:ln w="28575">
            <a:solidFill>
              <a:srgbClr val="FFFF00"/>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a:solidFill>
                  <a:schemeClr val="tx1"/>
                </a:solidFill>
              </a:ln>
            </a:endParaRPr>
          </a:p>
        </p:txBody>
      </p:sp>
      <p:sp>
        <p:nvSpPr>
          <p:cNvPr id="15" name="Rectangle 8"/>
          <p:cNvSpPr>
            <a:spLocks noChangeArrowheads="1"/>
          </p:cNvSpPr>
          <p:nvPr/>
        </p:nvSpPr>
        <p:spPr bwMode="auto">
          <a:xfrm>
            <a:off x="4635623" y="5821724"/>
            <a:ext cx="1737976" cy="286232"/>
          </a:xfrm>
          <a:prstGeom prst="rect">
            <a:avLst/>
          </a:prstGeom>
          <a:noFill/>
          <a:ln w="9525">
            <a:noFill/>
            <a:miter lim="800000"/>
            <a:headEnd/>
            <a:tailEnd/>
          </a:ln>
        </p:spPr>
        <p:txBody>
          <a:bodyPr wrap="none">
            <a:spAutoFit/>
          </a:bodyPr>
          <a:lstStyle/>
          <a:p>
            <a:pPr algn="ctr">
              <a:lnSpc>
                <a:spcPct val="90000"/>
              </a:lnSpc>
              <a:defRPr/>
            </a:pPr>
            <a:r>
              <a:rPr lang="en-GB" sz="1400" b="1" dirty="0" smtClean="0">
                <a:solidFill>
                  <a:srgbClr val="FFFF00"/>
                </a:solidFill>
                <a:effectLst>
                  <a:glow rad="101600">
                    <a:prstClr val="black">
                      <a:alpha val="75000"/>
                    </a:prstClr>
                  </a:glow>
                </a:effectLst>
                <a:latin typeface="Trebuchet MS"/>
                <a:cs typeface="Trebuchet MS"/>
              </a:rPr>
              <a:t>CERN (</a:t>
            </a:r>
            <a:r>
              <a:rPr lang="en-GB" sz="1400" b="1" dirty="0" err="1" smtClean="0">
                <a:solidFill>
                  <a:srgbClr val="FFFF00"/>
                </a:solidFill>
                <a:effectLst>
                  <a:glow rad="101600">
                    <a:prstClr val="black">
                      <a:alpha val="75000"/>
                    </a:prstClr>
                  </a:glow>
                </a:effectLst>
                <a:latin typeface="Trebuchet MS"/>
                <a:cs typeface="Trebuchet MS"/>
              </a:rPr>
              <a:t>Meyrin</a:t>
            </a:r>
            <a:r>
              <a:rPr lang="en-GB" sz="1400" b="1" dirty="0" smtClean="0">
                <a:solidFill>
                  <a:srgbClr val="FFFF00"/>
                </a:solidFill>
                <a:effectLst>
                  <a:glow rad="101600">
                    <a:prstClr val="black">
                      <a:alpha val="75000"/>
                    </a:prstClr>
                  </a:glow>
                </a:effectLst>
                <a:latin typeface="Trebuchet MS"/>
                <a:cs typeface="Trebuchet MS"/>
              </a:rPr>
              <a:t> site)</a:t>
            </a:r>
            <a:endParaRPr lang="en-GB" sz="1600" b="1" dirty="0">
              <a:solidFill>
                <a:srgbClr val="FFFF00"/>
              </a:solidFill>
              <a:effectLst>
                <a:glow rad="101600">
                  <a:prstClr val="black">
                    <a:alpha val="75000"/>
                  </a:prstClr>
                </a:glow>
              </a:effectLst>
              <a:latin typeface="Trebuchet MS"/>
              <a:cs typeface="Trebuchet MS"/>
            </a:endParaRPr>
          </a:p>
        </p:txBody>
      </p:sp>
      <p:sp>
        <p:nvSpPr>
          <p:cNvPr id="7" name="Slide Number Placeholder 6"/>
          <p:cNvSpPr>
            <a:spLocks noGrp="1"/>
          </p:cNvSpPr>
          <p:nvPr>
            <p:ph type="sldNum" sz="quarter" idx="4"/>
          </p:nvPr>
        </p:nvSpPr>
        <p:spPr/>
        <p:txBody>
          <a:bodyPr/>
          <a:lstStyle/>
          <a:p>
            <a:pPr>
              <a:defRPr/>
            </a:pPr>
            <a:fld id="{611C2F03-9E95-40C9-A99F-3C4F7EE8CF2A}" type="slidenum">
              <a:rPr lang="en-GB" smtClean="0"/>
              <a:pPr>
                <a:defRPr/>
              </a:pPr>
              <a:t>11</a:t>
            </a:fld>
            <a:endParaRPr lang="en-GB" dirty="0"/>
          </a:p>
        </p:txBody>
      </p:sp>
      <p:sp>
        <p:nvSpPr>
          <p:cNvPr id="3" name="Rectangle 2"/>
          <p:cNvSpPr/>
          <p:nvPr/>
        </p:nvSpPr>
        <p:spPr>
          <a:xfrm>
            <a:off x="0" y="0"/>
            <a:ext cx="9144000" cy="646331"/>
          </a:xfrm>
          <a:prstGeom prst="rect">
            <a:avLst/>
          </a:prstGeom>
        </p:spPr>
        <p:txBody>
          <a:bodyPr wrap="square">
            <a:spAutoFit/>
          </a:bodyPr>
          <a:lstStyle/>
          <a:p>
            <a:pPr algn="ctr"/>
            <a:r>
              <a:rPr lang="en-GB" dirty="0" smtClean="0">
                <a:solidFill>
                  <a:schemeClr val="bg1"/>
                </a:solidFill>
              </a:rPr>
              <a:t>Superconducting proton/ion accelerator and collider installed in a 27 km circumference underground </a:t>
            </a:r>
            <a:r>
              <a:rPr lang="en-GB" dirty="0">
                <a:solidFill>
                  <a:schemeClr val="bg1"/>
                </a:solidFill>
              </a:rPr>
              <a:t>tunnel (4 </a:t>
            </a:r>
            <a:r>
              <a:rPr lang="en-GB" dirty="0" smtClean="0">
                <a:solidFill>
                  <a:schemeClr val="bg1"/>
                </a:solidFill>
              </a:rPr>
              <a:t>m tunnel cross-section diameter )</a:t>
            </a:r>
            <a:endParaRPr lang="en-GB" dirty="0">
              <a:solidFill>
                <a:schemeClr val="bg1"/>
              </a:solidFill>
            </a:endParaRPr>
          </a:p>
        </p:txBody>
      </p:sp>
      <p:sp>
        <p:nvSpPr>
          <p:cNvPr id="8" name="TextBox 7"/>
          <p:cNvSpPr txBox="1"/>
          <p:nvPr/>
        </p:nvSpPr>
        <p:spPr>
          <a:xfrm>
            <a:off x="6012160" y="1751363"/>
            <a:ext cx="1385316" cy="261610"/>
          </a:xfrm>
          <a:prstGeom prst="rect">
            <a:avLst/>
          </a:prstGeom>
          <a:noFill/>
        </p:spPr>
        <p:txBody>
          <a:bodyPr wrap="none" rtlCol="0">
            <a:spAutoFit/>
          </a:bodyPr>
          <a:lstStyle/>
          <a:p>
            <a:r>
              <a:rPr lang="en-US" sz="1100" b="1" dirty="0" smtClean="0">
                <a:solidFill>
                  <a:srgbClr val="FFFFFF"/>
                </a:solidFill>
                <a:effectLst>
                  <a:glow rad="101600">
                    <a:prstClr val="black">
                      <a:alpha val="75000"/>
                    </a:prstClr>
                  </a:glow>
                </a:effectLst>
                <a:latin typeface="Trebuchet MS"/>
                <a:cs typeface="Trebuchet MS"/>
              </a:rPr>
              <a:t>70 — 140 </a:t>
            </a:r>
            <a:r>
              <a:rPr lang="en-US" sz="1100" b="1" dirty="0">
                <a:solidFill>
                  <a:srgbClr val="FFFFFF"/>
                </a:solidFill>
                <a:effectLst>
                  <a:glow rad="101600">
                    <a:prstClr val="black">
                      <a:alpha val="75000"/>
                    </a:prstClr>
                  </a:glow>
                </a:effectLst>
                <a:latin typeface="Trebuchet MS"/>
                <a:cs typeface="Trebuchet MS"/>
              </a:rPr>
              <a:t>m </a:t>
            </a:r>
            <a:r>
              <a:rPr lang="en-US" sz="1100" b="1" dirty="0" smtClean="0">
                <a:solidFill>
                  <a:srgbClr val="FFFFFF"/>
                </a:solidFill>
                <a:effectLst>
                  <a:glow rad="101600">
                    <a:prstClr val="black">
                      <a:alpha val="75000"/>
                    </a:prstClr>
                  </a:glow>
                </a:effectLst>
                <a:latin typeface="Trebuchet MS"/>
                <a:cs typeface="Trebuchet MS"/>
              </a:rPr>
              <a:t>depth</a:t>
            </a:r>
            <a:endParaRPr lang="en-US" sz="1100" b="1" dirty="0">
              <a:solidFill>
                <a:srgbClr val="FFFFFF"/>
              </a:solidFill>
              <a:effectLst>
                <a:glow rad="101600">
                  <a:prstClr val="black">
                    <a:alpha val="75000"/>
                  </a:prstClr>
                </a:glow>
              </a:effectLst>
              <a:latin typeface="Trebuchet MS"/>
              <a:cs typeface="Trebuchet MS"/>
            </a:endParaRPr>
          </a:p>
        </p:txBody>
      </p:sp>
      <p:sp>
        <p:nvSpPr>
          <p:cNvPr id="16" name="Trapezoid 15"/>
          <p:cNvSpPr/>
          <p:nvPr/>
        </p:nvSpPr>
        <p:spPr>
          <a:xfrm rot="12847420">
            <a:off x="4312921" y="3357153"/>
            <a:ext cx="776844" cy="948436"/>
          </a:xfrm>
          <a:prstGeom prst="trapezoid">
            <a:avLst>
              <a:gd name="adj" fmla="val 40873"/>
            </a:avLst>
          </a:prstGeom>
          <a:noFill/>
          <a:ln w="28575">
            <a:solidFill>
              <a:srgbClr val="FFFF00"/>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a:solidFill>
                  <a:schemeClr val="tx1"/>
                </a:solidFill>
              </a:ln>
            </a:endParaRPr>
          </a:p>
        </p:txBody>
      </p:sp>
      <p:sp>
        <p:nvSpPr>
          <p:cNvPr id="17" name="Rectangle 8"/>
          <p:cNvSpPr>
            <a:spLocks noChangeArrowheads="1"/>
          </p:cNvSpPr>
          <p:nvPr/>
        </p:nvSpPr>
        <p:spPr bwMode="auto">
          <a:xfrm>
            <a:off x="4932040" y="3220902"/>
            <a:ext cx="1965603" cy="286232"/>
          </a:xfrm>
          <a:prstGeom prst="rect">
            <a:avLst/>
          </a:prstGeom>
          <a:noFill/>
          <a:ln w="9525">
            <a:noFill/>
            <a:miter lim="800000"/>
            <a:headEnd/>
            <a:tailEnd/>
          </a:ln>
        </p:spPr>
        <p:txBody>
          <a:bodyPr wrap="none">
            <a:spAutoFit/>
          </a:bodyPr>
          <a:lstStyle/>
          <a:p>
            <a:pPr algn="ctr">
              <a:lnSpc>
                <a:spcPct val="90000"/>
              </a:lnSpc>
              <a:defRPr/>
            </a:pPr>
            <a:r>
              <a:rPr lang="en-GB" sz="1400" b="1" dirty="0" smtClean="0">
                <a:solidFill>
                  <a:srgbClr val="FFFF00"/>
                </a:solidFill>
                <a:effectLst>
                  <a:glow rad="101600">
                    <a:prstClr val="black">
                      <a:alpha val="75000"/>
                    </a:prstClr>
                  </a:glow>
                </a:effectLst>
                <a:latin typeface="Trebuchet MS"/>
                <a:cs typeface="Trebuchet MS"/>
              </a:rPr>
              <a:t>CERN (</a:t>
            </a:r>
            <a:r>
              <a:rPr lang="en-GB" sz="1400" b="1" dirty="0" err="1" smtClean="0">
                <a:solidFill>
                  <a:srgbClr val="FFFF00"/>
                </a:solidFill>
                <a:effectLst>
                  <a:glow rad="101600">
                    <a:prstClr val="black">
                      <a:alpha val="75000"/>
                    </a:prstClr>
                  </a:glow>
                </a:effectLst>
                <a:latin typeface="Trebuchet MS"/>
                <a:cs typeface="Trebuchet MS"/>
              </a:rPr>
              <a:t>Pr</a:t>
            </a:r>
            <a:r>
              <a:rPr lang="en-US" sz="1400" b="1" dirty="0" err="1" smtClean="0">
                <a:solidFill>
                  <a:srgbClr val="FFFF00"/>
                </a:solidFill>
                <a:effectLst>
                  <a:glow rad="101600">
                    <a:prstClr val="black">
                      <a:alpha val="75000"/>
                    </a:prstClr>
                  </a:glow>
                </a:effectLst>
                <a:latin typeface="Trebuchet MS"/>
                <a:cs typeface="Trebuchet MS"/>
              </a:rPr>
              <a:t>é</a:t>
            </a:r>
            <a:r>
              <a:rPr lang="en-GB" sz="1400" b="1" dirty="0" err="1" smtClean="0">
                <a:solidFill>
                  <a:srgbClr val="FFFF00"/>
                </a:solidFill>
                <a:effectLst>
                  <a:glow rad="101600">
                    <a:prstClr val="black">
                      <a:alpha val="75000"/>
                    </a:prstClr>
                  </a:glow>
                </a:effectLst>
                <a:latin typeface="Trebuchet MS"/>
                <a:cs typeface="Trebuchet MS"/>
              </a:rPr>
              <a:t>vessin</a:t>
            </a:r>
            <a:r>
              <a:rPr lang="en-GB" sz="1400" b="1" dirty="0" smtClean="0">
                <a:solidFill>
                  <a:srgbClr val="FFFF00"/>
                </a:solidFill>
                <a:effectLst>
                  <a:glow rad="101600">
                    <a:prstClr val="black">
                      <a:alpha val="75000"/>
                    </a:prstClr>
                  </a:glow>
                </a:effectLst>
                <a:latin typeface="Trebuchet MS"/>
                <a:cs typeface="Trebuchet MS"/>
              </a:rPr>
              <a:t> site)</a:t>
            </a:r>
            <a:endParaRPr lang="en-GB" sz="1600" b="1" dirty="0">
              <a:solidFill>
                <a:srgbClr val="FFFF00"/>
              </a:solidFill>
              <a:effectLst>
                <a:glow rad="101600">
                  <a:prstClr val="black">
                    <a:alpha val="75000"/>
                  </a:prstClr>
                </a:glow>
              </a:effectLst>
              <a:latin typeface="Trebuchet MS"/>
              <a:cs typeface="Trebuchet MS"/>
            </a:endParaRPr>
          </a:p>
        </p:txBody>
      </p:sp>
      <p:cxnSp>
        <p:nvCxnSpPr>
          <p:cNvPr id="10" name="Straight Arrow Connector 9"/>
          <p:cNvCxnSpPr/>
          <p:nvPr/>
        </p:nvCxnSpPr>
        <p:spPr>
          <a:xfrm>
            <a:off x="4113768" y="3507134"/>
            <a:ext cx="585823" cy="480075"/>
          </a:xfrm>
          <a:prstGeom prst="straightConnector1">
            <a:avLst/>
          </a:prstGeom>
          <a:ln>
            <a:solidFill>
              <a:schemeClr val="bg1"/>
            </a:solidFill>
            <a:tailEnd type="triangle"/>
          </a:ln>
          <a:effectLst/>
        </p:spPr>
        <p:style>
          <a:lnRef idx="2">
            <a:schemeClr val="accent1"/>
          </a:lnRef>
          <a:fillRef idx="0">
            <a:schemeClr val="accent1"/>
          </a:fillRef>
          <a:effectRef idx="1">
            <a:schemeClr val="accent1"/>
          </a:effectRef>
          <a:fontRef idx="minor">
            <a:schemeClr val="tx1"/>
          </a:fontRef>
        </p:style>
      </p:cxnSp>
      <p:sp>
        <p:nvSpPr>
          <p:cNvPr id="19" name="Rectangle 8"/>
          <p:cNvSpPr>
            <a:spLocks noChangeArrowheads="1"/>
          </p:cNvSpPr>
          <p:nvPr/>
        </p:nvSpPr>
        <p:spPr bwMode="auto">
          <a:xfrm>
            <a:off x="3590071" y="3095643"/>
            <a:ext cx="693897" cy="549381"/>
          </a:xfrm>
          <a:prstGeom prst="rect">
            <a:avLst/>
          </a:prstGeom>
          <a:noFill/>
          <a:ln w="9525">
            <a:noFill/>
            <a:miter lim="800000"/>
            <a:headEnd/>
            <a:tailEnd/>
          </a:ln>
        </p:spPr>
        <p:txBody>
          <a:bodyPr wrap="square">
            <a:spAutoFit/>
          </a:bodyPr>
          <a:lstStyle/>
          <a:p>
            <a:pPr>
              <a:lnSpc>
                <a:spcPct val="90000"/>
              </a:lnSpc>
              <a:defRPr/>
            </a:pPr>
            <a:r>
              <a:rPr lang="en-US" sz="1100" b="1" dirty="0" smtClean="0">
                <a:solidFill>
                  <a:schemeClr val="bg1"/>
                </a:solidFill>
                <a:effectLst>
                  <a:glow rad="101600">
                    <a:prstClr val="black">
                      <a:alpha val="75000"/>
                    </a:prstClr>
                  </a:glow>
                </a:effectLst>
                <a:latin typeface="Trebuchet MS"/>
                <a:cs typeface="Trebuchet MS"/>
              </a:rPr>
              <a:t>LHC </a:t>
            </a:r>
          </a:p>
          <a:p>
            <a:pPr>
              <a:lnSpc>
                <a:spcPct val="90000"/>
              </a:lnSpc>
              <a:defRPr/>
            </a:pPr>
            <a:r>
              <a:rPr lang="en-US" sz="1100" b="1" dirty="0" smtClean="0">
                <a:solidFill>
                  <a:schemeClr val="bg1"/>
                </a:solidFill>
                <a:effectLst>
                  <a:glow rad="101600">
                    <a:prstClr val="black">
                      <a:alpha val="75000"/>
                    </a:prstClr>
                  </a:glow>
                </a:effectLst>
                <a:latin typeface="Trebuchet MS"/>
                <a:cs typeface="Trebuchet MS"/>
              </a:rPr>
              <a:t>control room</a:t>
            </a:r>
            <a:endParaRPr lang="en-GB" sz="1200" b="1" dirty="0">
              <a:solidFill>
                <a:schemeClr val="bg1"/>
              </a:solidFill>
              <a:effectLst>
                <a:glow rad="101600">
                  <a:prstClr val="black">
                    <a:alpha val="75000"/>
                  </a:prstClr>
                </a:glow>
              </a:effectLst>
              <a:latin typeface="Trebuchet MS"/>
              <a:cs typeface="Trebuchet MS"/>
            </a:endParaRPr>
          </a:p>
        </p:txBody>
      </p:sp>
      <p:sp>
        <p:nvSpPr>
          <p:cNvPr id="18" name="Rectangle 8"/>
          <p:cNvSpPr>
            <a:spLocks noChangeArrowheads="1"/>
          </p:cNvSpPr>
          <p:nvPr/>
        </p:nvSpPr>
        <p:spPr bwMode="auto">
          <a:xfrm>
            <a:off x="4553851" y="3994508"/>
            <a:ext cx="1871025" cy="480131"/>
          </a:xfrm>
          <a:prstGeom prst="rect">
            <a:avLst/>
          </a:prstGeom>
          <a:noFill/>
          <a:ln w="9525">
            <a:noFill/>
            <a:miter lim="800000"/>
            <a:headEnd/>
            <a:tailEnd/>
          </a:ln>
        </p:spPr>
        <p:txBody>
          <a:bodyPr wrap="none">
            <a:spAutoFit/>
          </a:bodyPr>
          <a:lstStyle/>
          <a:p>
            <a:pPr algn="ctr" fontAlgn="base">
              <a:lnSpc>
                <a:spcPct val="90000"/>
              </a:lnSpc>
              <a:spcBef>
                <a:spcPct val="0"/>
              </a:spcBef>
              <a:spcAft>
                <a:spcPct val="0"/>
              </a:spcAft>
              <a:defRPr/>
            </a:pPr>
            <a:r>
              <a:rPr lang="fr-FR" sz="1400" b="1" dirty="0" smtClean="0">
                <a:solidFill>
                  <a:srgbClr val="FFFFFF"/>
                </a:solidFill>
                <a:effectLst>
                  <a:glow rad="101600">
                    <a:prstClr val="black">
                      <a:alpha val="75000"/>
                    </a:prstClr>
                  </a:glow>
                </a:effectLst>
                <a:latin typeface="Trebuchet MS"/>
                <a:ea typeface="ＭＳ Ｐゴシック" charset="-128"/>
                <a:cs typeface="Trebuchet MS"/>
              </a:rPr>
              <a:t>SPS ring:</a:t>
            </a:r>
          </a:p>
          <a:p>
            <a:pPr algn="ctr">
              <a:lnSpc>
                <a:spcPct val="90000"/>
              </a:lnSpc>
              <a:defRPr/>
            </a:pPr>
            <a:r>
              <a:rPr lang="fr-FR" sz="1400" b="1" dirty="0" smtClean="0">
                <a:solidFill>
                  <a:srgbClr val="FFFFFF"/>
                </a:solidFill>
                <a:effectLst>
                  <a:glow rad="101600">
                    <a:prstClr val="black">
                      <a:alpha val="75000"/>
                    </a:prstClr>
                  </a:glow>
                </a:effectLst>
                <a:latin typeface="Trebuchet MS"/>
                <a:ea typeface="ＭＳ Ｐゴシック" charset="-128"/>
                <a:cs typeface="Trebuchet MS"/>
              </a:rPr>
              <a:t>7 km </a:t>
            </a:r>
            <a:r>
              <a:rPr lang="en-GB" sz="1400" b="1" dirty="0">
                <a:solidFill>
                  <a:srgbClr val="FFFFFF"/>
                </a:solidFill>
                <a:effectLst>
                  <a:glow rad="101600">
                    <a:prstClr val="black">
                      <a:alpha val="75000"/>
                    </a:prstClr>
                  </a:glow>
                </a:effectLst>
                <a:latin typeface="Trebuchet MS"/>
                <a:cs typeface="Trebuchet MS"/>
              </a:rPr>
              <a:t>circumference</a:t>
            </a:r>
            <a:endParaRPr lang="fr-FR" sz="1200" b="1" dirty="0">
              <a:solidFill>
                <a:prstClr val="black"/>
              </a:solidFill>
              <a:effectLst>
                <a:glow rad="101600">
                  <a:prstClr val="black">
                    <a:alpha val="75000"/>
                  </a:prstClr>
                </a:glow>
              </a:effectLst>
              <a:latin typeface="Trebuchet MS"/>
              <a:ea typeface="ＭＳ Ｐゴシック" charset="-128"/>
              <a:cs typeface="Trebuchet MS"/>
            </a:endParaRPr>
          </a:p>
        </p:txBody>
      </p:sp>
      <p:sp>
        <p:nvSpPr>
          <p:cNvPr id="20" name="Text Box 13"/>
          <p:cNvSpPr txBox="1">
            <a:spLocks noChangeArrowheads="1"/>
          </p:cNvSpPr>
          <p:nvPr/>
        </p:nvSpPr>
        <p:spPr bwMode="auto">
          <a:xfrm>
            <a:off x="1" y="6547647"/>
            <a:ext cx="9144000" cy="309958"/>
          </a:xfrm>
          <a:prstGeom prst="rect">
            <a:avLst/>
          </a:prstGeom>
          <a:solidFill>
            <a:schemeClr val="tx1">
              <a:alpha val="62000"/>
            </a:schemeClr>
          </a:solidFill>
          <a:ln>
            <a:noFill/>
          </a:ln>
          <a:effectLst/>
        </p:spPr>
        <p:txBody>
          <a:bodyPr wrap="square" lIns="90000" tIns="46800" rIns="90000" bIns="46800">
            <a:spAutoFit/>
          </a:bodyPr>
          <a:lstStyle/>
          <a:p>
            <a:pPr algn="ctr"/>
            <a:r>
              <a:rPr lang="en-GB" altLang="en-US" sz="1400" dirty="0" smtClean="0">
                <a:solidFill>
                  <a:schemeClr val="bg1"/>
                </a:solidFill>
                <a:latin typeface="Helvetica Light" charset="0"/>
                <a:ea typeface="Helvetica Light" charset="0"/>
                <a:cs typeface="Helvetica Light" charset="0"/>
              </a:rPr>
              <a:t> ~20 </a:t>
            </a:r>
            <a:r>
              <a:rPr lang="en-GB" altLang="en-US" sz="1400" dirty="0">
                <a:solidFill>
                  <a:schemeClr val="bg1"/>
                </a:solidFill>
                <a:latin typeface="Helvetica Light" charset="0"/>
                <a:ea typeface="Helvetica Light" charset="0"/>
                <a:cs typeface="Helvetica Light" charset="0"/>
              </a:rPr>
              <a:t>minutes are required to accelerate </a:t>
            </a:r>
            <a:r>
              <a:rPr lang="en-GB" altLang="en-US" sz="1400" dirty="0" smtClean="0">
                <a:solidFill>
                  <a:schemeClr val="bg1"/>
                </a:solidFill>
                <a:latin typeface="Helvetica Light" charset="0"/>
                <a:ea typeface="Helvetica Light" charset="0"/>
                <a:cs typeface="Helvetica Light" charset="0"/>
              </a:rPr>
              <a:t>the protons in </a:t>
            </a:r>
            <a:r>
              <a:rPr lang="en-GB" altLang="en-US" sz="1400" dirty="0">
                <a:solidFill>
                  <a:schemeClr val="bg1"/>
                </a:solidFill>
                <a:latin typeface="Helvetica Light" charset="0"/>
                <a:ea typeface="Helvetica Light" charset="0"/>
                <a:cs typeface="Helvetica Light" charset="0"/>
              </a:rPr>
              <a:t>the LHC from 450 GeV to 7 TeV </a:t>
            </a:r>
          </a:p>
        </p:txBody>
      </p:sp>
    </p:spTree>
    <p:extLst>
      <p:ext uri="{BB962C8B-B14F-4D97-AF65-F5344CB8AC3E}">
        <p14:creationId xmlns:p14="http://schemas.microsoft.com/office/powerpoint/2010/main" val="73259818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Single top quark production</a:t>
            </a:r>
          </a:p>
          <a:p>
            <a:pPr>
              <a:spcBef>
                <a:spcPts val="600"/>
              </a:spcBef>
            </a:pPr>
            <a:r>
              <a:rPr lang="en-GB" sz="1600" dirty="0">
                <a:solidFill>
                  <a:prstClr val="black"/>
                </a:solidFill>
                <a:latin typeface="Helvetica Light"/>
                <a:cs typeface="Helvetica Light"/>
              </a:rPr>
              <a:t>Increase of cross section by factor of </a:t>
            </a:r>
            <a:r>
              <a:rPr lang="en-GB" sz="1600" dirty="0" smtClean="0">
                <a:solidFill>
                  <a:prstClr val="black"/>
                </a:solidFill>
                <a:latin typeface="Helvetica Light"/>
                <a:cs typeface="Helvetica Light"/>
              </a:rPr>
              <a:t>2.5 (t-channel) </a:t>
            </a:r>
            <a:r>
              <a:rPr lang="en-GB" sz="1600" dirty="0">
                <a:solidFill>
                  <a:prstClr val="black"/>
                </a:solidFill>
                <a:latin typeface="Helvetica Light"/>
                <a:cs typeface="Helvetica Light"/>
              </a:rPr>
              <a:t>over 8 </a:t>
            </a:r>
            <a:r>
              <a:rPr lang="en-GB" sz="1600" dirty="0" smtClean="0">
                <a:solidFill>
                  <a:prstClr val="black"/>
                </a:solidFill>
                <a:latin typeface="Helvetica Light"/>
                <a:cs typeface="Helvetica Light"/>
              </a:rPr>
              <a:t>TeV, </a:t>
            </a:r>
            <a:r>
              <a:rPr lang="en-GB" sz="1400" dirty="0" smtClean="0">
                <a:solidFill>
                  <a:prstClr val="black"/>
                </a:solidFill>
                <a:latin typeface="Helvetica Light"/>
                <a:cs typeface="Helvetica Light"/>
              </a:rPr>
              <a:t>roughly 1/3</a:t>
            </a:r>
            <a:r>
              <a:rPr lang="en-GB" sz="1400" baseline="30000" dirty="0" smtClean="0">
                <a:solidFill>
                  <a:prstClr val="black"/>
                </a:solidFill>
                <a:latin typeface="Helvetica Light"/>
                <a:cs typeface="Helvetica Light"/>
              </a:rPr>
              <a:t>rd</a:t>
            </a:r>
            <a:r>
              <a:rPr lang="en-GB" sz="1400" dirty="0" smtClean="0">
                <a:solidFill>
                  <a:prstClr val="black"/>
                </a:solidFill>
                <a:latin typeface="Helvetica Light"/>
                <a:cs typeface="Helvetica Light"/>
              </a:rPr>
              <a:t> of </a:t>
            </a:r>
            <a:r>
              <a:rPr lang="en-GB" sz="1400" dirty="0" err="1" smtClean="0">
                <a:solidFill>
                  <a:prstClr val="black"/>
                </a:solidFill>
                <a:latin typeface="Helvetica Light"/>
                <a:cs typeface="Helvetica Light"/>
              </a:rPr>
              <a:t>tt</a:t>
            </a:r>
            <a:r>
              <a:rPr lang="en-GB" sz="1400" dirty="0" smtClean="0">
                <a:solidFill>
                  <a:prstClr val="black"/>
                </a:solidFill>
                <a:latin typeface="Helvetica Light"/>
                <a:cs typeface="Helvetica Light"/>
              </a:rPr>
              <a:t> cross section</a:t>
            </a:r>
            <a:endParaRPr lang="en-GB" sz="1400" dirty="0">
              <a:solidFill>
                <a:prstClr val="black"/>
              </a:solidFill>
              <a:latin typeface="Helvetica Light"/>
              <a:cs typeface="Helvetica Light"/>
            </a:endParaRPr>
          </a:p>
        </p:txBody>
      </p:sp>
      <p:sp>
        <p:nvSpPr>
          <p:cNvPr id="3" name="TextBox 2"/>
          <p:cNvSpPr txBox="1"/>
          <p:nvPr/>
        </p:nvSpPr>
        <p:spPr>
          <a:xfrm>
            <a:off x="323529" y="1412776"/>
            <a:ext cx="5485429" cy="553998"/>
          </a:xfrm>
          <a:prstGeom prst="rect">
            <a:avLst/>
          </a:prstGeom>
          <a:noFill/>
        </p:spPr>
        <p:txBody>
          <a:bodyPr wrap="square" rtlCol="0">
            <a:spAutoFit/>
          </a:bodyPr>
          <a:lstStyle/>
          <a:p>
            <a:pPr>
              <a:spcBef>
                <a:spcPts val="3000"/>
              </a:spcBef>
            </a:pPr>
            <a:r>
              <a:rPr lang="en-GB" sz="1600" dirty="0" smtClean="0">
                <a:solidFill>
                  <a:srgbClr val="003BB8"/>
                </a:solidFill>
                <a:latin typeface="Arial"/>
                <a:cs typeface="Arial"/>
              </a:rPr>
              <a:t>ATLAS &amp; CMS </a:t>
            </a:r>
            <a:r>
              <a:rPr lang="en-GB" sz="1400" dirty="0" smtClean="0">
                <a:solidFill>
                  <a:prstClr val="black"/>
                </a:solidFill>
                <a:latin typeface="Helvetica Light"/>
                <a:cs typeface="Helvetica Light"/>
              </a:rPr>
              <a:t>have so far released preliminary t-channel measurements at 13 TeV </a:t>
            </a:r>
          </a:p>
        </p:txBody>
      </p:sp>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809323" y="4500468"/>
            <a:ext cx="1939141" cy="142341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65940" y="3068960"/>
            <a:ext cx="1722193" cy="1270744"/>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878286" y="1465391"/>
            <a:ext cx="1473280" cy="1290137"/>
          </a:xfrm>
          <a:prstGeom prst="rect">
            <a:avLst/>
          </a:prstGeom>
        </p:spPr>
      </p:pic>
      <p:sp>
        <p:nvSpPr>
          <p:cNvPr id="10" name="TextBox 9"/>
          <p:cNvSpPr txBox="1"/>
          <p:nvPr/>
        </p:nvSpPr>
        <p:spPr>
          <a:xfrm>
            <a:off x="6212689" y="1814666"/>
            <a:ext cx="1023607" cy="646331"/>
          </a:xfrm>
          <a:prstGeom prst="rect">
            <a:avLst/>
          </a:prstGeom>
          <a:noFill/>
        </p:spPr>
        <p:txBody>
          <a:bodyPr wrap="square" rtlCol="0">
            <a:spAutoFit/>
          </a:bodyPr>
          <a:lstStyle/>
          <a:p>
            <a:r>
              <a:rPr lang="en-US" sz="1200" dirty="0" smtClean="0">
                <a:solidFill>
                  <a:prstClr val="black">
                    <a:lumMod val="50000"/>
                    <a:lumOff val="50000"/>
                  </a:prstClr>
                </a:solidFill>
                <a:latin typeface="Helvetica Light" charset="0"/>
                <a:ea typeface="Helvetica Light" charset="0"/>
                <a:cs typeface="Helvetica Light" charset="0"/>
              </a:rPr>
              <a:t>“t-channel”</a:t>
            </a:r>
          </a:p>
          <a:p>
            <a:r>
              <a:rPr lang="en-US" sz="1200" dirty="0" smtClean="0">
                <a:solidFill>
                  <a:prstClr val="black">
                    <a:lumMod val="50000"/>
                    <a:lumOff val="50000"/>
                  </a:prstClr>
                </a:solidFill>
                <a:latin typeface="Helvetica Light" charset="0"/>
                <a:ea typeface="Helvetica Light" charset="0"/>
                <a:cs typeface="Helvetica Light" charset="0"/>
              </a:rPr>
              <a:t>(“4 </a:t>
            </a:r>
            <a:r>
              <a:rPr lang="en-US" sz="1200" dirty="0" err="1" smtClean="0">
                <a:solidFill>
                  <a:prstClr val="black">
                    <a:lumMod val="50000"/>
                    <a:lumOff val="50000"/>
                  </a:prstClr>
                </a:solidFill>
                <a:latin typeface="Helvetica Light" charset="0"/>
                <a:ea typeface="Helvetica Light" charset="0"/>
                <a:cs typeface="Helvetica Light" charset="0"/>
              </a:rPr>
              <a:t>flavour</a:t>
            </a:r>
            <a:r>
              <a:rPr lang="en-US" sz="1200" dirty="0" smtClean="0">
                <a:solidFill>
                  <a:prstClr val="black">
                    <a:lumMod val="50000"/>
                    <a:lumOff val="50000"/>
                  </a:prstClr>
                </a:solidFill>
                <a:latin typeface="Helvetica Light" charset="0"/>
                <a:ea typeface="Helvetica Light" charset="0"/>
                <a:cs typeface="Helvetica Light" charset="0"/>
              </a:rPr>
              <a:t> scheme”)</a:t>
            </a:r>
          </a:p>
        </p:txBody>
      </p:sp>
      <p:sp>
        <p:nvSpPr>
          <p:cNvPr id="11" name="TextBox 10"/>
          <p:cNvSpPr txBox="1"/>
          <p:nvPr/>
        </p:nvSpPr>
        <p:spPr>
          <a:xfrm>
            <a:off x="6217868" y="3512041"/>
            <a:ext cx="1077539" cy="276999"/>
          </a:xfrm>
          <a:prstGeom prst="rect">
            <a:avLst/>
          </a:prstGeom>
          <a:noFill/>
        </p:spPr>
        <p:txBody>
          <a:bodyPr wrap="none" rtlCol="0">
            <a:spAutoFit/>
          </a:bodyPr>
          <a:lstStyle/>
          <a:p>
            <a:r>
              <a:rPr lang="en-US" sz="1200" dirty="0" smtClean="0">
                <a:solidFill>
                  <a:prstClr val="black">
                    <a:lumMod val="50000"/>
                    <a:lumOff val="50000"/>
                  </a:prstClr>
                </a:solidFill>
                <a:latin typeface="Helvetica Light" charset="0"/>
                <a:ea typeface="Helvetica Light" charset="0"/>
                <a:cs typeface="Helvetica Light" charset="0"/>
              </a:rPr>
              <a:t>“</a:t>
            </a:r>
            <a:r>
              <a:rPr lang="en-US" sz="1200" dirty="0" err="1" smtClean="0">
                <a:solidFill>
                  <a:prstClr val="black">
                    <a:lumMod val="50000"/>
                    <a:lumOff val="50000"/>
                  </a:prstClr>
                </a:solidFill>
                <a:latin typeface="Helvetica Light" charset="0"/>
                <a:ea typeface="Helvetica Light" charset="0"/>
                <a:cs typeface="Helvetica Light" charset="0"/>
              </a:rPr>
              <a:t>Wt</a:t>
            </a:r>
            <a:r>
              <a:rPr lang="en-US" sz="1200" dirty="0" smtClean="0">
                <a:solidFill>
                  <a:prstClr val="black">
                    <a:lumMod val="50000"/>
                    <a:lumOff val="50000"/>
                  </a:prstClr>
                </a:solidFill>
                <a:latin typeface="Helvetica Light" charset="0"/>
                <a:ea typeface="Helvetica Light" charset="0"/>
                <a:cs typeface="Helvetica Light" charset="0"/>
              </a:rPr>
              <a:t>-channel”</a:t>
            </a:r>
          </a:p>
        </p:txBody>
      </p:sp>
      <p:sp>
        <p:nvSpPr>
          <p:cNvPr id="12" name="TextBox 11"/>
          <p:cNvSpPr txBox="1"/>
          <p:nvPr/>
        </p:nvSpPr>
        <p:spPr>
          <a:xfrm>
            <a:off x="6755333" y="5877272"/>
            <a:ext cx="1653018" cy="461665"/>
          </a:xfrm>
          <a:prstGeom prst="rect">
            <a:avLst/>
          </a:prstGeom>
          <a:noFill/>
        </p:spPr>
        <p:txBody>
          <a:bodyPr wrap="none" rtlCol="0">
            <a:spAutoFit/>
          </a:bodyPr>
          <a:lstStyle/>
          <a:p>
            <a:pPr algn="ctr"/>
            <a:r>
              <a:rPr lang="en-US" sz="1200" dirty="0" smtClean="0">
                <a:solidFill>
                  <a:prstClr val="black">
                    <a:lumMod val="50000"/>
                    <a:lumOff val="50000"/>
                  </a:prstClr>
                </a:solidFill>
                <a:latin typeface="Helvetica Light" charset="0"/>
                <a:ea typeface="Helvetica Light" charset="0"/>
                <a:cs typeface="Helvetica Light" charset="0"/>
              </a:rPr>
              <a:t>“s-channel”</a:t>
            </a:r>
          </a:p>
          <a:p>
            <a:pPr algn="ctr"/>
            <a:r>
              <a:rPr lang="en-US" sz="1200" dirty="0" smtClean="0">
                <a:solidFill>
                  <a:prstClr val="black">
                    <a:lumMod val="50000"/>
                    <a:lumOff val="50000"/>
                  </a:prstClr>
                </a:solidFill>
                <a:latin typeface="Helvetica Light" charset="0"/>
                <a:ea typeface="Helvetica Light" charset="0"/>
                <a:cs typeface="Helvetica Light" charset="0"/>
              </a:rPr>
              <a:t>(not easier at 13 TeV)</a:t>
            </a:r>
          </a:p>
        </p:txBody>
      </p:sp>
      <p:sp>
        <p:nvSpPr>
          <p:cNvPr id="9" name="Rectangle 8"/>
          <p:cNvSpPr/>
          <p:nvPr/>
        </p:nvSpPr>
        <p:spPr>
          <a:xfrm>
            <a:off x="6443549" y="6300978"/>
            <a:ext cx="2276585" cy="253916"/>
          </a:xfrm>
          <a:prstGeom prst="rect">
            <a:avLst/>
          </a:prstGeom>
        </p:spPr>
        <p:txBody>
          <a:bodyPr wrap="none">
            <a:spAutoFit/>
          </a:bodyPr>
          <a:lstStyle/>
          <a:p>
            <a:r>
              <a:rPr lang="en-GB" sz="1050" dirty="0" smtClean="0">
                <a:solidFill>
                  <a:prstClr val="black">
                    <a:lumMod val="50000"/>
                    <a:lumOff val="50000"/>
                  </a:prstClr>
                </a:solidFill>
                <a:latin typeface="Helvetica Light" charset="0"/>
                <a:ea typeface="Helvetica Light" charset="0"/>
                <a:cs typeface="Helvetica Light" charset="0"/>
              </a:rPr>
              <a:t>Tevatron: 6.3</a:t>
            </a:r>
            <a:r>
              <a:rPr lang="en-GB" sz="1050" dirty="0" smtClean="0">
                <a:solidFill>
                  <a:prstClr val="black">
                    <a:lumMod val="50000"/>
                    <a:lumOff val="50000"/>
                  </a:prstClr>
                </a:solidFill>
                <a:latin typeface="Symbol" charset="2"/>
                <a:ea typeface="Symbol" charset="2"/>
                <a:cs typeface="Symbol" charset="2"/>
              </a:rPr>
              <a:t>s,</a:t>
            </a:r>
            <a:r>
              <a:rPr lang="en-GB" sz="1050" dirty="0" smtClean="0">
                <a:solidFill>
                  <a:prstClr val="black">
                    <a:lumMod val="50000"/>
                    <a:lumOff val="50000"/>
                  </a:prstClr>
                </a:solidFill>
                <a:latin typeface="Helvetica Light" charset="0"/>
                <a:ea typeface="Helvetica Light" charset="0"/>
                <a:cs typeface="Helvetica Light" charset="0"/>
              </a:rPr>
              <a:t> ATLAS Run-1: 3.2</a:t>
            </a:r>
            <a:r>
              <a:rPr lang="en-GB" sz="1050" dirty="0" smtClean="0">
                <a:solidFill>
                  <a:prstClr val="black">
                    <a:lumMod val="50000"/>
                    <a:lumOff val="50000"/>
                  </a:prstClr>
                </a:solidFill>
                <a:latin typeface="Symbol" charset="2"/>
                <a:ea typeface="Symbol" charset="2"/>
                <a:cs typeface="Symbol" charset="2"/>
              </a:rPr>
              <a:t>s</a:t>
            </a:r>
            <a:endParaRPr lang="en-US" sz="1050" dirty="0">
              <a:solidFill>
                <a:prstClr val="black">
                  <a:lumMod val="50000"/>
                  <a:lumOff val="50000"/>
                </a:prstClr>
              </a:solidFill>
            </a:endParaRPr>
          </a:p>
        </p:txBody>
      </p:sp>
      <p:sp>
        <p:nvSpPr>
          <p:cNvPr id="13" name="Slide Number Placeholder 12"/>
          <p:cNvSpPr>
            <a:spLocks noGrp="1"/>
          </p:cNvSpPr>
          <p:nvPr>
            <p:ph type="sldNum" sz="quarter" idx="4"/>
          </p:nvPr>
        </p:nvSpPr>
        <p:spPr/>
        <p:txBody>
          <a:bodyPr/>
          <a:lstStyle/>
          <a:p>
            <a:pPr>
              <a:defRPr/>
            </a:pPr>
            <a:fld id="{611C2F03-9E95-40C9-A99F-3C4F7EE8CF2A}" type="slidenum">
              <a:rPr lang="en-GB" smtClean="0"/>
              <a:pPr>
                <a:defRPr/>
              </a:pPr>
              <a:t>110</a:t>
            </a:fld>
            <a:endParaRPr lang="en-GB" dirty="0"/>
          </a:p>
        </p:txBody>
      </p:sp>
      <p:pic>
        <p:nvPicPr>
          <p:cNvPr id="5" name="Picture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99530" y="2206893"/>
            <a:ext cx="5509355" cy="4265621"/>
          </a:xfrm>
          <a:prstGeom prst="rect">
            <a:avLst/>
          </a:prstGeom>
        </p:spPr>
      </p:pic>
      <p:sp>
        <p:nvSpPr>
          <p:cNvPr id="14" name="TextBox 13"/>
          <p:cNvSpPr txBox="1"/>
          <p:nvPr/>
        </p:nvSpPr>
        <p:spPr>
          <a:xfrm>
            <a:off x="2811909" y="2027311"/>
            <a:ext cx="3023086" cy="215444"/>
          </a:xfrm>
          <a:prstGeom prst="rect">
            <a:avLst/>
          </a:prstGeom>
          <a:noFill/>
        </p:spPr>
        <p:txBody>
          <a:bodyPr wrap="square" rtlCol="0">
            <a:spAutoFit/>
          </a:bodyPr>
          <a:lstStyle/>
          <a:p>
            <a:pPr algn="r"/>
            <a:r>
              <a:rPr lang="en-US" sz="800" dirty="0" smtClean="0">
                <a:solidFill>
                  <a:schemeClr val="tx1">
                    <a:lumMod val="50000"/>
                    <a:lumOff val="50000"/>
                  </a:schemeClr>
                </a:solidFill>
                <a:latin typeface="Helvetica Light"/>
                <a:cs typeface="Helvetica Light"/>
              </a:rPr>
              <a:t>13 TeV</a:t>
            </a:r>
            <a:r>
              <a:rPr lang="en-US" sz="800" dirty="0">
                <a:solidFill>
                  <a:schemeClr val="tx1">
                    <a:lumMod val="50000"/>
                    <a:lumOff val="50000"/>
                  </a:schemeClr>
                </a:solidFill>
                <a:latin typeface="Helvetica Light"/>
                <a:cs typeface="Helvetica Light"/>
              </a:rPr>
              <a:t>: ATLAS-CONF-2015-079</a:t>
            </a:r>
            <a:r>
              <a:rPr lang="is-IS" sz="800" dirty="0" smtClean="0">
                <a:solidFill>
                  <a:schemeClr val="tx1">
                    <a:lumMod val="50000"/>
                    <a:lumOff val="50000"/>
                  </a:schemeClr>
                </a:solidFill>
                <a:latin typeface="Helvetica Light"/>
                <a:cs typeface="Helvetica Light"/>
              </a:rPr>
              <a:t>, </a:t>
            </a:r>
            <a:r>
              <a:rPr lang="pt-BR" sz="800" dirty="0" smtClean="0">
                <a:solidFill>
                  <a:schemeClr val="tx1">
                    <a:lumMod val="50000"/>
                    <a:lumOff val="50000"/>
                  </a:schemeClr>
                </a:solidFill>
                <a:latin typeface="Helvetica Light"/>
                <a:cs typeface="Helvetica Light"/>
              </a:rPr>
              <a:t>CMS-PAS-TOP-16-003</a:t>
            </a:r>
            <a:endParaRPr lang="pt-BR" sz="800" dirty="0">
              <a:solidFill>
                <a:schemeClr val="tx1">
                  <a:lumMod val="50000"/>
                  <a:lumOff val="50000"/>
                </a:schemeClr>
              </a:solidFill>
              <a:latin typeface="Helvetica Light"/>
              <a:cs typeface="Helvetica Light"/>
            </a:endParaRPr>
          </a:p>
        </p:txBody>
      </p:sp>
    </p:spTree>
    <p:extLst>
      <p:ext uri="{BB962C8B-B14F-4D97-AF65-F5344CB8AC3E}">
        <p14:creationId xmlns:p14="http://schemas.microsoft.com/office/powerpoint/2010/main" val="42123753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066" y="2108153"/>
            <a:ext cx="3911682" cy="3794400"/>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Diphoton resonance searches, the 2015 data</a:t>
            </a:r>
            <a:endParaRPr lang="en-GB" sz="2400" dirty="0" smtClean="0">
              <a:solidFill>
                <a:srgbClr val="D70128"/>
              </a:solidFill>
              <a:latin typeface="Helvetica Light"/>
              <a:cs typeface="Helvetica Light"/>
            </a:endParaRPr>
          </a:p>
          <a:p>
            <a:pPr>
              <a:spcBef>
                <a:spcPts val="600"/>
              </a:spcBef>
            </a:pPr>
            <a:r>
              <a:rPr lang="en-GB" sz="1600" dirty="0" smtClean="0">
                <a:solidFill>
                  <a:prstClr val="black"/>
                </a:solidFill>
                <a:latin typeface="Helvetica Light"/>
                <a:cs typeface="Helvetica Light"/>
              </a:rPr>
              <a:t>Dedicated </a:t>
            </a:r>
            <a:r>
              <a:rPr lang="en-GB" sz="1600" dirty="0">
                <a:solidFill>
                  <a:prstClr val="black"/>
                </a:solidFill>
                <a:latin typeface="Helvetica Light"/>
                <a:cs typeface="Helvetica Light"/>
              </a:rPr>
              <a:t>searches for a spin-0 and a spin-2 diphoton </a:t>
            </a:r>
            <a:r>
              <a:rPr lang="en-GB" sz="1600" dirty="0" smtClean="0">
                <a:solidFill>
                  <a:prstClr val="black"/>
                </a:solidFill>
                <a:latin typeface="Helvetica Light"/>
                <a:cs typeface="Helvetica Light"/>
              </a:rPr>
              <a:t>resonance </a:t>
            </a:r>
            <a:endParaRPr lang="en-GB" sz="1600" dirty="0">
              <a:solidFill>
                <a:prstClr val="black"/>
              </a:solidFill>
              <a:latin typeface="Helvetica Light"/>
              <a:cs typeface="Helvetica Light"/>
            </a:endParaRPr>
          </a:p>
        </p:txBody>
      </p:sp>
      <p:sp>
        <p:nvSpPr>
          <p:cNvPr id="14" name="TextBox 13"/>
          <p:cNvSpPr txBox="1"/>
          <p:nvPr/>
        </p:nvSpPr>
        <p:spPr>
          <a:xfrm>
            <a:off x="323529" y="1340768"/>
            <a:ext cx="8352927" cy="523220"/>
          </a:xfrm>
          <a:prstGeom prst="rect">
            <a:avLst/>
          </a:prstGeom>
          <a:noFill/>
        </p:spPr>
        <p:txBody>
          <a:bodyPr wrap="square" rtlCol="0">
            <a:spAutoFit/>
          </a:bodyPr>
          <a:lstStyle/>
          <a:p>
            <a:pPr marL="285750" indent="-285750">
              <a:spcBef>
                <a:spcPts val="600"/>
              </a:spcBef>
              <a:buFont typeface="Arial" charset="0"/>
              <a:buChar char="•"/>
            </a:pPr>
            <a:r>
              <a:rPr lang="en-GB" sz="1400" dirty="0" smtClean="0">
                <a:solidFill>
                  <a:srgbClr val="003BB8"/>
                </a:solidFill>
                <a:latin typeface="Helvetica Light"/>
                <a:cs typeface="Helvetica Light"/>
              </a:rPr>
              <a:t>Photons are tightly identified and isolated. Typical purity ~94%, background modelling empirical in spin-0 (theoretical in spin-2 case for ATLAS)</a:t>
            </a:r>
          </a:p>
        </p:txBody>
      </p:sp>
      <p:sp>
        <p:nvSpPr>
          <p:cNvPr id="13" name="Rectangle 12"/>
          <p:cNvSpPr/>
          <p:nvPr/>
        </p:nvSpPr>
        <p:spPr>
          <a:xfrm>
            <a:off x="569627" y="6202759"/>
            <a:ext cx="4227811" cy="538609"/>
          </a:xfrm>
          <a:prstGeom prst="rect">
            <a:avLst/>
          </a:prstGeom>
        </p:spPr>
        <p:txBody>
          <a:bodyPr wrap="square">
            <a:spAutoFit/>
          </a:bodyPr>
          <a:lstStyle/>
          <a:p>
            <a:pPr algn="ctr">
              <a:spcBef>
                <a:spcPts val="1200"/>
              </a:spcBef>
            </a:pPr>
            <a:r>
              <a:rPr lang="en-GB" sz="1200" dirty="0" smtClean="0">
                <a:solidFill>
                  <a:srgbClr val="003BB8"/>
                </a:solidFill>
                <a:latin typeface="Helvetica Light"/>
                <a:cs typeface="Helvetica Light"/>
              </a:rPr>
              <a:t>Lowest p-value at ~750 GeV, </a:t>
            </a:r>
            <a:r>
              <a:rPr lang="en-GB" sz="1200" dirty="0" err="1" smtClean="0">
                <a:solidFill>
                  <a:srgbClr val="003BB8"/>
                </a:solidFill>
                <a:latin typeface="Helvetica Light"/>
                <a:cs typeface="Helvetica Light"/>
              </a:rPr>
              <a:t>Γ</a:t>
            </a:r>
            <a:r>
              <a:rPr lang="en-GB" sz="1200" dirty="0" smtClean="0">
                <a:solidFill>
                  <a:srgbClr val="003BB8"/>
                </a:solidFill>
                <a:latin typeface="Helvetica Light"/>
                <a:cs typeface="Helvetica Light"/>
              </a:rPr>
              <a:t> ~ 45 GeV (6%)</a:t>
            </a:r>
          </a:p>
          <a:p>
            <a:pPr algn="ctr">
              <a:spcBef>
                <a:spcPts val="600"/>
              </a:spcBef>
            </a:pPr>
            <a:r>
              <a:rPr lang="en-GB" sz="1200" dirty="0" smtClean="0">
                <a:solidFill>
                  <a:srgbClr val="003BB8"/>
                </a:solidFill>
                <a:latin typeface="Helvetica Light"/>
                <a:cs typeface="Helvetica Light"/>
              </a:rPr>
              <a:t>Local / </a:t>
            </a:r>
            <a:r>
              <a:rPr lang="en-GB" sz="1200" b="1" dirty="0" smtClean="0">
                <a:solidFill>
                  <a:srgbClr val="003BB8"/>
                </a:solidFill>
                <a:latin typeface="Helvetica Light"/>
                <a:cs typeface="Helvetica Light"/>
              </a:rPr>
              <a:t>global</a:t>
            </a:r>
            <a:r>
              <a:rPr lang="en-GB" sz="1200" dirty="0" smtClean="0">
                <a:solidFill>
                  <a:srgbClr val="003BB8"/>
                </a:solidFill>
                <a:latin typeface="Helvetica Light"/>
                <a:cs typeface="Helvetica Light"/>
              </a:rPr>
              <a:t> </a:t>
            </a:r>
            <a:r>
              <a:rPr lang="en-GB" sz="1200" b="1" dirty="0" smtClean="0">
                <a:solidFill>
                  <a:srgbClr val="003BB8"/>
                </a:solidFill>
                <a:latin typeface="Helvetica Light"/>
                <a:cs typeface="Helvetica Light"/>
              </a:rPr>
              <a:t>Z</a:t>
            </a:r>
            <a:r>
              <a:rPr lang="en-GB" sz="1200" dirty="0" smtClean="0">
                <a:solidFill>
                  <a:srgbClr val="003BB8"/>
                </a:solidFill>
                <a:latin typeface="Helvetica Light"/>
                <a:cs typeface="Helvetica Light"/>
              </a:rPr>
              <a:t> = 3.9 / </a:t>
            </a:r>
            <a:r>
              <a:rPr lang="en-GB" sz="1200" b="1" dirty="0" smtClean="0">
                <a:solidFill>
                  <a:srgbClr val="003BB8"/>
                </a:solidFill>
                <a:latin typeface="Helvetica Light"/>
                <a:cs typeface="Helvetica Light"/>
              </a:rPr>
              <a:t>2.1σ</a:t>
            </a:r>
            <a:endParaRPr lang="en-GB" sz="1200" b="1" dirty="0">
              <a:solidFill>
                <a:srgbClr val="003BB8"/>
              </a:solidFill>
              <a:latin typeface="Helvetica Light"/>
              <a:cs typeface="Helvetica Light"/>
            </a:endParaRPr>
          </a:p>
        </p:txBody>
      </p:sp>
      <p:sp>
        <p:nvSpPr>
          <p:cNvPr id="17" name="TextBox 16"/>
          <p:cNvSpPr txBox="1"/>
          <p:nvPr/>
        </p:nvSpPr>
        <p:spPr>
          <a:xfrm>
            <a:off x="3269711" y="2021075"/>
            <a:ext cx="1077539" cy="215444"/>
          </a:xfrm>
          <a:prstGeom prst="rect">
            <a:avLst/>
          </a:prstGeom>
          <a:noFill/>
        </p:spPr>
        <p:txBody>
          <a:bodyPr wrap="none" rtlCol="0">
            <a:spAutoFit/>
          </a:bodyPr>
          <a:lstStyle/>
          <a:p>
            <a:pPr algn="r"/>
            <a:r>
              <a:rPr lang="en-US" sz="800" dirty="0" smtClean="0">
                <a:solidFill>
                  <a:schemeClr val="tx1">
                    <a:lumMod val="50000"/>
                    <a:lumOff val="50000"/>
                  </a:schemeClr>
                </a:solidFill>
                <a:latin typeface="Helvetica Light" charset="0"/>
                <a:ea typeface="Helvetica Light" charset="0"/>
                <a:cs typeface="Helvetica Light" charset="0"/>
              </a:rPr>
              <a:t>ATLAS </a:t>
            </a:r>
            <a:r>
              <a:rPr lang="hr-HR" sz="800" dirty="0" smtClean="0">
                <a:solidFill>
                  <a:schemeClr val="tx1">
                    <a:lumMod val="50000"/>
                    <a:lumOff val="50000"/>
                  </a:schemeClr>
                </a:solidFill>
                <a:latin typeface="Helvetica Light" charset="0"/>
                <a:ea typeface="Helvetica Light" charset="0"/>
                <a:cs typeface="Helvetica Light" charset="0"/>
              </a:rPr>
              <a:t>1606.03833</a:t>
            </a:r>
            <a:endParaRPr lang="is-IS" sz="800" dirty="0">
              <a:solidFill>
                <a:schemeClr val="tx1">
                  <a:lumMod val="50000"/>
                  <a:lumOff val="50000"/>
                </a:schemeClr>
              </a:solidFill>
              <a:latin typeface="Helvetica Light" charset="0"/>
              <a:ea typeface="Helvetica Light" charset="0"/>
              <a:cs typeface="Helvetica Light" charset="0"/>
            </a:endParaRPr>
          </a:p>
        </p:txBody>
      </p:sp>
      <p:pic>
        <p:nvPicPr>
          <p:cNvPr id="21" name="Picture 20"/>
          <p:cNvPicPr>
            <a:picLocks noChangeAspect="1"/>
          </p:cNvPicPr>
          <p:nvPr/>
        </p:nvPicPr>
        <p:blipFill>
          <a:blip r:embed="rId3">
            <a:alphaModFix/>
            <a:extLst>
              <a:ext uri="{28A0092B-C50C-407E-A947-70E740481C1C}">
                <a14:useLocalDpi xmlns:a14="http://schemas.microsoft.com/office/drawing/2010/main"/>
              </a:ext>
            </a:extLst>
          </a:blip>
          <a:stretch>
            <a:fillRect/>
          </a:stretch>
        </p:blipFill>
        <p:spPr>
          <a:xfrm>
            <a:off x="4789538" y="2021288"/>
            <a:ext cx="3886918" cy="4072008"/>
          </a:xfrm>
          <a:prstGeom prst="rect">
            <a:avLst/>
          </a:prstGeom>
        </p:spPr>
      </p:pic>
      <p:sp>
        <p:nvSpPr>
          <p:cNvPr id="20" name="TextBox 19"/>
          <p:cNvSpPr txBox="1"/>
          <p:nvPr/>
        </p:nvSpPr>
        <p:spPr>
          <a:xfrm rot="5400000">
            <a:off x="7916048" y="2511708"/>
            <a:ext cx="982961" cy="215444"/>
          </a:xfrm>
          <a:prstGeom prst="rect">
            <a:avLst/>
          </a:prstGeom>
          <a:noFill/>
        </p:spPr>
        <p:txBody>
          <a:bodyPr wrap="none" rtlCol="0">
            <a:spAutoFit/>
          </a:bodyPr>
          <a:lstStyle/>
          <a:p>
            <a:pPr algn="r"/>
            <a:r>
              <a:rPr lang="en-US" sz="800" dirty="0" smtClean="0">
                <a:solidFill>
                  <a:schemeClr val="tx1">
                    <a:lumMod val="50000"/>
                    <a:lumOff val="50000"/>
                  </a:schemeClr>
                </a:solidFill>
                <a:latin typeface="Helvetica Light" charset="0"/>
                <a:ea typeface="Helvetica Light" charset="0"/>
                <a:cs typeface="Helvetica Light" charset="0"/>
              </a:rPr>
              <a:t>CMS </a:t>
            </a:r>
            <a:r>
              <a:rPr lang="is-IS" sz="800" dirty="0" smtClean="0">
                <a:solidFill>
                  <a:schemeClr val="tx1">
                    <a:lumMod val="50000"/>
                    <a:lumOff val="50000"/>
                  </a:schemeClr>
                </a:solidFill>
                <a:latin typeface="Helvetica Light" charset="0"/>
                <a:ea typeface="Helvetica Light" charset="0"/>
                <a:cs typeface="Helvetica Light" charset="0"/>
              </a:rPr>
              <a:t>1606.04093</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22" name="Rectangle 21"/>
          <p:cNvSpPr/>
          <p:nvPr/>
        </p:nvSpPr>
        <p:spPr>
          <a:xfrm>
            <a:off x="4773737" y="6202758"/>
            <a:ext cx="4227811" cy="538609"/>
          </a:xfrm>
          <a:prstGeom prst="rect">
            <a:avLst/>
          </a:prstGeom>
        </p:spPr>
        <p:txBody>
          <a:bodyPr wrap="square">
            <a:spAutoFit/>
          </a:bodyPr>
          <a:lstStyle/>
          <a:p>
            <a:pPr algn="ctr">
              <a:spcBef>
                <a:spcPts val="1200"/>
              </a:spcBef>
            </a:pPr>
            <a:r>
              <a:rPr lang="en-GB" sz="1200" dirty="0">
                <a:solidFill>
                  <a:srgbClr val="003BB8"/>
                </a:solidFill>
                <a:latin typeface="Helvetica Light"/>
                <a:cs typeface="Helvetica Light"/>
              </a:rPr>
              <a:t>Lowest p-value at ~750 </a:t>
            </a:r>
            <a:r>
              <a:rPr lang="en-GB" sz="1200" dirty="0" smtClean="0">
                <a:solidFill>
                  <a:srgbClr val="003BB8"/>
                </a:solidFill>
                <a:latin typeface="Helvetica Light"/>
                <a:cs typeface="Helvetica Light"/>
              </a:rPr>
              <a:t>GeV, narrow </a:t>
            </a:r>
            <a:r>
              <a:rPr lang="en-GB" sz="1200" dirty="0">
                <a:solidFill>
                  <a:srgbClr val="003BB8"/>
                </a:solidFill>
                <a:latin typeface="Helvetica Light"/>
                <a:cs typeface="Helvetica Light"/>
              </a:rPr>
              <a:t>width</a:t>
            </a:r>
          </a:p>
          <a:p>
            <a:pPr algn="ctr">
              <a:spcBef>
                <a:spcPts val="600"/>
              </a:spcBef>
            </a:pPr>
            <a:r>
              <a:rPr lang="en-GB" sz="1200" dirty="0">
                <a:solidFill>
                  <a:srgbClr val="003BB8"/>
                </a:solidFill>
                <a:latin typeface="Helvetica Light"/>
                <a:cs typeface="Helvetica Light"/>
              </a:rPr>
              <a:t>Local / </a:t>
            </a:r>
            <a:r>
              <a:rPr lang="en-GB" sz="1200" b="1" dirty="0">
                <a:solidFill>
                  <a:srgbClr val="003BB8"/>
                </a:solidFill>
                <a:latin typeface="Helvetica Light"/>
                <a:cs typeface="Helvetica Light"/>
              </a:rPr>
              <a:t>global Z</a:t>
            </a:r>
            <a:r>
              <a:rPr lang="en-GB" sz="1200" dirty="0">
                <a:solidFill>
                  <a:srgbClr val="003BB8"/>
                </a:solidFill>
                <a:latin typeface="Helvetica Light"/>
                <a:cs typeface="Helvetica Light"/>
              </a:rPr>
              <a:t> = 3.4σ / </a:t>
            </a:r>
            <a:r>
              <a:rPr lang="en-GB" sz="1200" b="1" dirty="0">
                <a:solidFill>
                  <a:srgbClr val="003BB8"/>
                </a:solidFill>
                <a:latin typeface="Helvetica Light"/>
                <a:cs typeface="Helvetica Light"/>
              </a:rPr>
              <a:t>1.6σ</a:t>
            </a:r>
            <a:r>
              <a:rPr lang="en-GB" sz="1200" dirty="0">
                <a:solidFill>
                  <a:srgbClr val="003BB8"/>
                </a:solidFill>
                <a:latin typeface="Helvetica Light"/>
                <a:cs typeface="Helvetica Light"/>
              </a:rPr>
              <a:t> </a:t>
            </a:r>
            <a:r>
              <a:rPr lang="en-GB" sz="1200" dirty="0" smtClean="0">
                <a:solidFill>
                  <a:srgbClr val="003BB8"/>
                </a:solidFill>
                <a:latin typeface="Helvetica Light"/>
                <a:cs typeface="Helvetica Light"/>
              </a:rPr>
              <a:t>(Run-1+2 combination)                                  </a:t>
            </a:r>
            <a:endParaRPr lang="en-GB" sz="1200" dirty="0">
              <a:solidFill>
                <a:srgbClr val="003BB8"/>
              </a:solidFill>
              <a:latin typeface="Helvetica Light"/>
              <a:cs typeface="Helvetica Light"/>
            </a:endParaRPr>
          </a:p>
        </p:txBody>
      </p:sp>
      <p:sp>
        <p:nvSpPr>
          <p:cNvPr id="4" name="TextBox 3"/>
          <p:cNvSpPr txBox="1"/>
          <p:nvPr/>
        </p:nvSpPr>
        <p:spPr>
          <a:xfrm>
            <a:off x="6896956" y="3066215"/>
            <a:ext cx="1512168" cy="430887"/>
          </a:xfrm>
          <a:prstGeom prst="rect">
            <a:avLst/>
          </a:prstGeom>
          <a:noFill/>
        </p:spPr>
        <p:txBody>
          <a:bodyPr wrap="square" rtlCol="0">
            <a:spAutoFit/>
          </a:bodyPr>
          <a:lstStyle/>
          <a:p>
            <a:r>
              <a:rPr lang="en-US" sz="1100" dirty="0" smtClean="0">
                <a:latin typeface="Helvetica Light" charset="0"/>
                <a:ea typeface="Helvetica Light" charset="0"/>
                <a:cs typeface="Helvetica Light" charset="0"/>
              </a:rPr>
              <a:t>Also: EBEE and B-field off categories</a:t>
            </a:r>
          </a:p>
        </p:txBody>
      </p:sp>
    </p:spTree>
    <p:extLst>
      <p:ext uri="{BB962C8B-B14F-4D97-AF65-F5344CB8AC3E}">
        <p14:creationId xmlns:p14="http://schemas.microsoft.com/office/powerpoint/2010/main" val="125257338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656" y="2110697"/>
            <a:ext cx="3904582" cy="3794400"/>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7438" y="2025296"/>
            <a:ext cx="3883091" cy="4068000"/>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a:solidFill>
                  <a:srgbClr val="000000"/>
                </a:solidFill>
                <a:latin typeface="Helvetica Light"/>
                <a:cs typeface="Helvetica Light"/>
              </a:rPr>
              <a:t>Diphoton resonance searches, the 2016 results</a:t>
            </a:r>
            <a:endParaRPr lang="en-GB" sz="2400" dirty="0">
              <a:solidFill>
                <a:srgbClr val="D70128"/>
              </a:solidFill>
              <a:latin typeface="Helvetica Light"/>
              <a:cs typeface="Helvetica Light"/>
            </a:endParaRPr>
          </a:p>
          <a:p>
            <a:pPr>
              <a:spcBef>
                <a:spcPts val="600"/>
              </a:spcBef>
            </a:pPr>
            <a:r>
              <a:rPr lang="en-GB" sz="1600" dirty="0">
                <a:solidFill>
                  <a:prstClr val="black"/>
                </a:solidFill>
                <a:latin typeface="Helvetica Light"/>
                <a:cs typeface="Helvetica Light"/>
              </a:rPr>
              <a:t>Repeated ~unchanged analyses with 2016 data</a:t>
            </a:r>
          </a:p>
        </p:txBody>
      </p:sp>
      <p:sp>
        <p:nvSpPr>
          <p:cNvPr id="14" name="TextBox 13"/>
          <p:cNvSpPr txBox="1"/>
          <p:nvPr/>
        </p:nvSpPr>
        <p:spPr>
          <a:xfrm>
            <a:off x="323529" y="1340768"/>
            <a:ext cx="8352927" cy="523220"/>
          </a:xfrm>
          <a:prstGeom prst="rect">
            <a:avLst/>
          </a:prstGeom>
          <a:noFill/>
        </p:spPr>
        <p:txBody>
          <a:bodyPr wrap="square" rtlCol="0">
            <a:spAutoFit/>
          </a:bodyPr>
          <a:lstStyle/>
          <a:p>
            <a:pPr marL="285750" indent="-285750">
              <a:spcBef>
                <a:spcPts val="600"/>
              </a:spcBef>
              <a:buFont typeface="Arial" charset="0"/>
              <a:buChar char="•"/>
            </a:pPr>
            <a:r>
              <a:rPr lang="en-GB" sz="1400" dirty="0" smtClean="0">
                <a:solidFill>
                  <a:srgbClr val="003BB8"/>
                </a:solidFill>
                <a:latin typeface="Helvetica Light"/>
                <a:cs typeface="Helvetica Light"/>
              </a:rPr>
              <a:t>Photons are tightly identified and isolated. Typical purity ~94%, background modelling empirical in spin-0 (theoretical in spin-2 case for ATLAS)</a:t>
            </a:r>
          </a:p>
        </p:txBody>
      </p:sp>
      <p:sp>
        <p:nvSpPr>
          <p:cNvPr id="13" name="Rectangle 12"/>
          <p:cNvSpPr/>
          <p:nvPr/>
        </p:nvSpPr>
        <p:spPr>
          <a:xfrm>
            <a:off x="2771800" y="6289575"/>
            <a:ext cx="4227811" cy="307777"/>
          </a:xfrm>
          <a:prstGeom prst="rect">
            <a:avLst/>
          </a:prstGeom>
        </p:spPr>
        <p:txBody>
          <a:bodyPr wrap="square">
            <a:spAutoFit/>
          </a:bodyPr>
          <a:lstStyle/>
          <a:p>
            <a:pPr algn="ctr">
              <a:spcBef>
                <a:spcPts val="1200"/>
              </a:spcBef>
            </a:pPr>
            <a:r>
              <a:rPr lang="en-GB" sz="1400" dirty="0" smtClean="0">
                <a:solidFill>
                  <a:srgbClr val="003BB8"/>
                </a:solidFill>
                <a:latin typeface="Helvetica Light"/>
                <a:cs typeface="Helvetica Light"/>
              </a:rPr>
              <a:t>No noticeable excess in 2016 data</a:t>
            </a:r>
            <a:endParaRPr lang="en-GB" sz="1400" b="1" dirty="0">
              <a:solidFill>
                <a:srgbClr val="003BB8"/>
              </a:solidFill>
              <a:latin typeface="Helvetica Light"/>
              <a:cs typeface="Helvetica Light"/>
            </a:endParaRPr>
          </a:p>
        </p:txBody>
      </p:sp>
      <p:sp>
        <p:nvSpPr>
          <p:cNvPr id="17" name="TextBox 16"/>
          <p:cNvSpPr txBox="1"/>
          <p:nvPr/>
        </p:nvSpPr>
        <p:spPr>
          <a:xfrm>
            <a:off x="3056511" y="2025083"/>
            <a:ext cx="1290739" cy="215444"/>
          </a:xfrm>
          <a:prstGeom prst="rect">
            <a:avLst/>
          </a:prstGeom>
          <a:noFill/>
        </p:spPr>
        <p:txBody>
          <a:bodyPr wrap="none" rtlCol="0">
            <a:spAutoFit/>
          </a:bodyPr>
          <a:lstStyle/>
          <a:p>
            <a:pPr algn="r"/>
            <a:r>
              <a:rPr lang="en-US" sz="800" dirty="0">
                <a:solidFill>
                  <a:schemeClr val="tx1">
                    <a:lumMod val="50000"/>
                    <a:lumOff val="50000"/>
                  </a:schemeClr>
                </a:solidFill>
                <a:latin typeface="Helvetica Light" charset="0"/>
                <a:ea typeface="Helvetica Light" charset="0"/>
                <a:cs typeface="Helvetica Light" charset="0"/>
              </a:rPr>
              <a:t>ATLAS-CONF-2016-059</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20" name="TextBox 19"/>
          <p:cNvSpPr txBox="1"/>
          <p:nvPr/>
        </p:nvSpPr>
        <p:spPr>
          <a:xfrm rot="5400000">
            <a:off x="7916048" y="2515716"/>
            <a:ext cx="982961" cy="215444"/>
          </a:xfrm>
          <a:prstGeom prst="rect">
            <a:avLst/>
          </a:prstGeom>
          <a:noFill/>
        </p:spPr>
        <p:txBody>
          <a:bodyPr wrap="none" rtlCol="0">
            <a:spAutoFit/>
          </a:bodyPr>
          <a:lstStyle/>
          <a:p>
            <a:pPr algn="r"/>
            <a:r>
              <a:rPr lang="en-US" sz="800" dirty="0">
                <a:solidFill>
                  <a:schemeClr val="tx1">
                    <a:lumMod val="50000"/>
                    <a:lumOff val="50000"/>
                  </a:schemeClr>
                </a:solidFill>
                <a:latin typeface="Helvetica Light" charset="0"/>
                <a:ea typeface="Helvetica Light" charset="0"/>
                <a:cs typeface="Helvetica Light" charset="0"/>
              </a:rPr>
              <a:t>CMS </a:t>
            </a:r>
            <a:r>
              <a:rPr lang="is-IS" sz="800" dirty="0">
                <a:solidFill>
                  <a:schemeClr val="tx1">
                    <a:lumMod val="50000"/>
                    <a:lumOff val="50000"/>
                  </a:schemeClr>
                </a:solidFill>
                <a:latin typeface="Helvetica Light" charset="0"/>
                <a:ea typeface="Helvetica Light" charset="0"/>
                <a:cs typeface="Helvetica Light" charset="0"/>
              </a:rPr>
              <a:t>1609.02507</a:t>
            </a:r>
          </a:p>
        </p:txBody>
      </p:sp>
      <p:sp>
        <p:nvSpPr>
          <p:cNvPr id="4" name="TextBox 3"/>
          <p:cNvSpPr txBox="1"/>
          <p:nvPr/>
        </p:nvSpPr>
        <p:spPr>
          <a:xfrm>
            <a:off x="6896956" y="3070223"/>
            <a:ext cx="1512168" cy="430887"/>
          </a:xfrm>
          <a:prstGeom prst="rect">
            <a:avLst/>
          </a:prstGeom>
          <a:noFill/>
        </p:spPr>
        <p:txBody>
          <a:bodyPr wrap="square" rtlCol="0">
            <a:spAutoFit/>
          </a:bodyPr>
          <a:lstStyle/>
          <a:p>
            <a:r>
              <a:rPr lang="en-US" sz="1100" dirty="0" smtClean="0">
                <a:latin typeface="Helvetica Light" charset="0"/>
                <a:ea typeface="Helvetica Light" charset="0"/>
                <a:cs typeface="Helvetica Light" charset="0"/>
              </a:rPr>
              <a:t>Also: EBEE categories</a:t>
            </a:r>
          </a:p>
        </p:txBody>
      </p:sp>
      <p:sp>
        <p:nvSpPr>
          <p:cNvPr id="6" name="TextBox 5"/>
          <p:cNvSpPr txBox="1"/>
          <p:nvPr/>
        </p:nvSpPr>
        <p:spPr>
          <a:xfrm>
            <a:off x="1259632" y="3897291"/>
            <a:ext cx="2304256" cy="430887"/>
          </a:xfrm>
          <a:prstGeom prst="rect">
            <a:avLst/>
          </a:prstGeom>
          <a:noFill/>
        </p:spPr>
        <p:txBody>
          <a:bodyPr wrap="square" rtlCol="0">
            <a:spAutoFit/>
          </a:bodyPr>
          <a:lstStyle/>
          <a:p>
            <a:r>
              <a:rPr lang="en-US" sz="1100" dirty="0" smtClean="0">
                <a:latin typeface="Helvetica Light" charset="0"/>
                <a:ea typeface="Helvetica Light" charset="0"/>
                <a:cs typeface="Helvetica Light" charset="0"/>
              </a:rPr>
              <a:t>Also: significance of 2015 result reduced after re-calibration</a:t>
            </a:r>
          </a:p>
        </p:txBody>
      </p:sp>
    </p:spTree>
    <p:extLst>
      <p:ext uri="{BB962C8B-B14F-4D97-AF65-F5344CB8AC3E}">
        <p14:creationId xmlns:p14="http://schemas.microsoft.com/office/powerpoint/2010/main" val="21872376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r="1710"/>
          <a:stretch/>
        </p:blipFill>
        <p:spPr>
          <a:xfrm>
            <a:off x="4339416" y="1865435"/>
            <a:ext cx="4758285" cy="3090788"/>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Diphoton resonance searches, the 2016 results</a:t>
            </a:r>
            <a:endParaRPr lang="en-GB" sz="2400" dirty="0">
              <a:solidFill>
                <a:srgbClr val="D70128"/>
              </a:solidFill>
              <a:latin typeface="Helvetica Light"/>
              <a:cs typeface="Helvetica Light"/>
            </a:endParaRPr>
          </a:p>
          <a:p>
            <a:pPr>
              <a:spcBef>
                <a:spcPts val="600"/>
              </a:spcBef>
            </a:pPr>
            <a:r>
              <a:rPr lang="en-GB" sz="1600" dirty="0" smtClean="0">
                <a:solidFill>
                  <a:prstClr val="black"/>
                </a:solidFill>
                <a:latin typeface="Helvetica Light"/>
                <a:cs typeface="Helvetica Light"/>
              </a:rPr>
              <a:t>Comparison of 2015 and 2016 p-values</a:t>
            </a:r>
            <a:endParaRPr lang="en-GB" sz="1600" dirty="0">
              <a:solidFill>
                <a:prstClr val="black"/>
              </a:solidFill>
              <a:latin typeface="Helvetica Light"/>
              <a:cs typeface="Helvetica Light"/>
            </a:endParaRPr>
          </a:p>
        </p:txBody>
      </p:sp>
      <p:sp>
        <p:nvSpPr>
          <p:cNvPr id="14" name="TextBox 13"/>
          <p:cNvSpPr txBox="1"/>
          <p:nvPr/>
        </p:nvSpPr>
        <p:spPr>
          <a:xfrm>
            <a:off x="323529" y="1340768"/>
            <a:ext cx="8352927" cy="307777"/>
          </a:xfrm>
          <a:prstGeom prst="rect">
            <a:avLst/>
          </a:prstGeom>
          <a:noFill/>
        </p:spPr>
        <p:txBody>
          <a:bodyPr wrap="square" rtlCol="0">
            <a:spAutoFit/>
          </a:bodyPr>
          <a:lstStyle/>
          <a:p>
            <a:pPr>
              <a:spcBef>
                <a:spcPts val="600"/>
              </a:spcBef>
            </a:pPr>
            <a:r>
              <a:rPr lang="en-GB" sz="1400" dirty="0" smtClean="0">
                <a:solidFill>
                  <a:srgbClr val="003BB8"/>
                </a:solidFill>
                <a:latin typeface="Helvetica Light"/>
                <a:cs typeface="Helvetica Light"/>
              </a:rPr>
              <a:t>Resulting background-only p-values</a:t>
            </a:r>
          </a:p>
        </p:txBody>
      </p:sp>
      <p:sp>
        <p:nvSpPr>
          <p:cNvPr id="20" name="TextBox 19"/>
          <p:cNvSpPr txBox="1"/>
          <p:nvPr/>
        </p:nvSpPr>
        <p:spPr>
          <a:xfrm>
            <a:off x="4821628" y="1911138"/>
            <a:ext cx="982961" cy="215444"/>
          </a:xfrm>
          <a:prstGeom prst="rect">
            <a:avLst/>
          </a:prstGeom>
          <a:noFill/>
        </p:spPr>
        <p:txBody>
          <a:bodyPr wrap="none" rtlCol="0">
            <a:spAutoFit/>
          </a:bodyPr>
          <a:lstStyle/>
          <a:p>
            <a:pPr algn="r"/>
            <a:r>
              <a:rPr lang="en-US" sz="800" dirty="0">
                <a:solidFill>
                  <a:schemeClr val="tx1">
                    <a:lumMod val="50000"/>
                    <a:lumOff val="50000"/>
                  </a:schemeClr>
                </a:solidFill>
                <a:latin typeface="Helvetica Light" charset="0"/>
                <a:ea typeface="Helvetica Light" charset="0"/>
                <a:cs typeface="Helvetica Light" charset="0"/>
              </a:rPr>
              <a:t>CMS </a:t>
            </a:r>
            <a:r>
              <a:rPr lang="is-IS" sz="800" dirty="0">
                <a:solidFill>
                  <a:schemeClr val="tx1">
                    <a:lumMod val="50000"/>
                    <a:lumOff val="50000"/>
                  </a:schemeClr>
                </a:solidFill>
                <a:latin typeface="Helvetica Light" charset="0"/>
                <a:ea typeface="Helvetica Light" charset="0"/>
                <a:cs typeface="Helvetica Light" charset="0"/>
              </a:rPr>
              <a:t>1609.02507</a:t>
            </a:r>
          </a:p>
        </p:txBody>
      </p:sp>
      <p:pic>
        <p:nvPicPr>
          <p:cNvPr id="5" name="Picture 4"/>
          <p:cNvPicPr>
            <a:picLocks noChangeAspect="1"/>
          </p:cNvPicPr>
          <p:nvPr/>
        </p:nvPicPr>
        <p:blipFill rotWithShape="1">
          <a:blip r:embed="rId3">
            <a:alphaModFix/>
            <a:extLst>
              <a:ext uri="{28A0092B-C50C-407E-A947-70E740481C1C}">
                <a14:useLocalDpi xmlns:a14="http://schemas.microsoft.com/office/drawing/2010/main" val="0"/>
              </a:ext>
            </a:extLst>
          </a:blip>
          <a:srcRect r="3170"/>
          <a:stretch/>
        </p:blipFill>
        <p:spPr>
          <a:xfrm>
            <a:off x="198712" y="1990083"/>
            <a:ext cx="4164944" cy="3095101"/>
          </a:xfrm>
          <a:prstGeom prst="rect">
            <a:avLst/>
          </a:prstGeom>
        </p:spPr>
      </p:pic>
      <p:sp>
        <p:nvSpPr>
          <p:cNvPr id="19" name="TextBox 18"/>
          <p:cNvSpPr txBox="1"/>
          <p:nvPr/>
        </p:nvSpPr>
        <p:spPr>
          <a:xfrm>
            <a:off x="3059832" y="1915327"/>
            <a:ext cx="1290739" cy="215444"/>
          </a:xfrm>
          <a:prstGeom prst="rect">
            <a:avLst/>
          </a:prstGeom>
          <a:noFill/>
        </p:spPr>
        <p:txBody>
          <a:bodyPr wrap="none" rtlCol="0">
            <a:spAutoFit/>
          </a:bodyPr>
          <a:lstStyle/>
          <a:p>
            <a:pPr algn="r"/>
            <a:r>
              <a:rPr lang="en-US" sz="800" dirty="0">
                <a:solidFill>
                  <a:schemeClr val="tx1">
                    <a:lumMod val="50000"/>
                    <a:lumOff val="50000"/>
                  </a:schemeClr>
                </a:solidFill>
                <a:latin typeface="Helvetica Light" charset="0"/>
                <a:ea typeface="Helvetica Light" charset="0"/>
                <a:cs typeface="Helvetica Light" charset="0"/>
              </a:rPr>
              <a:t>ATLAS-CONF-2016-059</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8" name="TextBox 7"/>
          <p:cNvSpPr txBox="1"/>
          <p:nvPr/>
        </p:nvSpPr>
        <p:spPr>
          <a:xfrm>
            <a:off x="323528" y="5301208"/>
            <a:ext cx="8352927" cy="1284967"/>
          </a:xfrm>
          <a:prstGeom prst="rect">
            <a:avLst/>
          </a:prstGeom>
          <a:noFill/>
        </p:spPr>
        <p:txBody>
          <a:bodyPr wrap="square" rtlCol="0">
            <a:spAutoFit/>
          </a:bodyPr>
          <a:lstStyle/>
          <a:p>
            <a:pPr>
              <a:spcBef>
                <a:spcPts val="600"/>
              </a:spcBef>
            </a:pPr>
            <a:r>
              <a:rPr lang="en-GB" sz="1400" b="1" dirty="0" smtClean="0">
                <a:solidFill>
                  <a:srgbClr val="003BB8"/>
                </a:solidFill>
                <a:latin typeface="Helvetica Light"/>
                <a:cs typeface="Helvetica Light"/>
              </a:rPr>
              <a:t>Lesson? Statistical fluctuation. Can happen, nothing wrong. </a:t>
            </a:r>
          </a:p>
          <a:p>
            <a:pPr>
              <a:spcBef>
                <a:spcPts val="900"/>
              </a:spcBef>
            </a:pPr>
            <a:r>
              <a:rPr lang="en-GB" sz="1400" dirty="0" smtClean="0">
                <a:latin typeface="Helvetica Light"/>
                <a:cs typeface="Helvetica Light"/>
              </a:rPr>
              <a:t>Actual trials factor larger than global factor quoted, as very many signatures probed by experiments (hard to estimate, but keep in mind!). Having a second experiment with a similar non-significant excess does not remove trials factor if you keep both. Removing 2015 data, and looking at 750 GeV in 2016 does remove trials factor.  </a:t>
            </a:r>
          </a:p>
        </p:txBody>
      </p:sp>
    </p:spTree>
    <p:extLst>
      <p:ext uri="{BB962C8B-B14F-4D97-AF65-F5344CB8AC3E}">
        <p14:creationId xmlns:p14="http://schemas.microsoft.com/office/powerpoint/2010/main" val="174584875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114</a:t>
            </a:fld>
            <a:endParaRPr lang="en-GB" dirty="0"/>
          </a:p>
        </p:txBody>
      </p:sp>
      <p:sp>
        <p:nvSpPr>
          <p:cNvPr id="5" name="Rectangle 4"/>
          <p:cNvSpPr/>
          <p:nvPr/>
        </p:nvSpPr>
        <p:spPr>
          <a:xfrm>
            <a:off x="0" y="0"/>
            <a:ext cx="9144000" cy="1628800"/>
          </a:xfrm>
          <a:prstGeom prst="rect">
            <a:avLst/>
          </a:prstGeom>
          <a:solidFill>
            <a:schemeClr val="bg1"/>
          </a:solidFill>
          <a:ln>
            <a:solidFill>
              <a:schemeClr val="bg1"/>
            </a:solid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6" name="TextBox 5"/>
          <p:cNvSpPr txBox="1"/>
          <p:nvPr/>
        </p:nvSpPr>
        <p:spPr>
          <a:xfrm>
            <a:off x="179512" y="282134"/>
            <a:ext cx="4012637" cy="338554"/>
          </a:xfrm>
          <a:prstGeom prst="rect">
            <a:avLst/>
          </a:prstGeom>
          <a:noFill/>
        </p:spPr>
        <p:txBody>
          <a:bodyPr wrap="none" rtlCol="0">
            <a:spAutoFit/>
          </a:bodyPr>
          <a:lstStyle/>
          <a:p>
            <a:r>
              <a:rPr lang="en-US" sz="1400" dirty="0" smtClean="0">
                <a:solidFill>
                  <a:schemeClr val="tx1">
                    <a:lumMod val="50000"/>
                    <a:lumOff val="50000"/>
                  </a:schemeClr>
                </a:solidFill>
                <a:latin typeface="Helvetica Light" charset="0"/>
                <a:ea typeface="Helvetica Light" charset="0"/>
                <a:cs typeface="Helvetica Light" charset="0"/>
              </a:rPr>
              <a:t>Nathanial Craig @ SEARCH 2016:  </a:t>
            </a:r>
            <a:r>
              <a:rPr lang="en-US" sz="1600" b="1" dirty="0" smtClean="0">
                <a:latin typeface="Helvetica Light" charset="0"/>
                <a:ea typeface="Helvetica Light" charset="0"/>
                <a:cs typeface="Helvetica Light" charset="0"/>
              </a:rPr>
              <a:t>PICK TWO</a:t>
            </a:r>
          </a:p>
        </p:txBody>
      </p:sp>
      <p:pic>
        <p:nvPicPr>
          <p:cNvPr id="4" name="Picture 3"/>
          <p:cNvPicPr>
            <a:picLocks noChangeAspect="1"/>
          </p:cNvPicPr>
          <p:nvPr/>
        </p:nvPicPr>
        <p:blipFill rotWithShape="1">
          <a:blip r:embed="rId2"/>
          <a:srcRect t="6568"/>
          <a:stretch/>
        </p:blipFill>
        <p:spPr>
          <a:xfrm>
            <a:off x="1115616" y="1111970"/>
            <a:ext cx="7031027" cy="5039379"/>
          </a:xfrm>
          <a:prstGeom prst="rect">
            <a:avLst/>
          </a:prstGeom>
        </p:spPr>
      </p:pic>
      <p:cxnSp>
        <p:nvCxnSpPr>
          <p:cNvPr id="8" name="Straight Connector 7"/>
          <p:cNvCxnSpPr/>
          <p:nvPr/>
        </p:nvCxnSpPr>
        <p:spPr>
          <a:xfrm>
            <a:off x="266218" y="659758"/>
            <a:ext cx="3831221" cy="0"/>
          </a:xfrm>
          <a:prstGeom prst="line">
            <a:avLst/>
          </a:prstGeom>
          <a:ln w="635">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7548420" y="6175882"/>
            <a:ext cx="1031051" cy="276999"/>
          </a:xfrm>
          <a:prstGeom prst="rect">
            <a:avLst/>
          </a:prstGeom>
          <a:noFill/>
        </p:spPr>
        <p:txBody>
          <a:bodyPr wrap="none" rtlCol="0">
            <a:spAutoFit/>
          </a:bodyPr>
          <a:lstStyle/>
          <a:p>
            <a:r>
              <a:rPr lang="en-US" sz="1200" smtClean="0">
                <a:solidFill>
                  <a:srgbClr val="D80017"/>
                </a:solidFill>
                <a:latin typeface="Helvetica Light" charset="0"/>
                <a:ea typeface="Helvetica Light" charset="0"/>
                <a:cs typeface="Helvetica Light" charset="0"/>
              </a:rPr>
              <a:t>Good idea ?</a:t>
            </a:r>
            <a:endParaRPr lang="en-US" sz="1200" dirty="0" smtClean="0">
              <a:solidFill>
                <a:srgbClr val="D80017"/>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54331706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a:solidFill>
                  <a:srgbClr val="000000"/>
                </a:solidFill>
                <a:latin typeface="Helvetica Light"/>
                <a:cs typeface="Helvetica Light"/>
              </a:rPr>
              <a:t>L</a:t>
            </a:r>
            <a:r>
              <a:rPr lang="en-GB" sz="2400" dirty="0" smtClean="0">
                <a:solidFill>
                  <a:srgbClr val="000000"/>
                </a:solidFill>
                <a:latin typeface="Helvetica Light"/>
                <a:cs typeface="Helvetica Light"/>
              </a:rPr>
              <a:t>ong-lived particles predicted in many new physics models</a:t>
            </a:r>
          </a:p>
          <a:p>
            <a:pPr>
              <a:spcBef>
                <a:spcPts val="600"/>
              </a:spcBef>
            </a:pPr>
            <a:r>
              <a:rPr lang="en-GB" sz="1600" dirty="0" smtClean="0">
                <a:solidFill>
                  <a:prstClr val="black"/>
                </a:solidFill>
                <a:latin typeface="Helvetica Light"/>
                <a:cs typeface="Helvetica Light"/>
              </a:rPr>
              <a:t>Reason</a:t>
            </a:r>
            <a:r>
              <a:rPr lang="en-GB" sz="1600" dirty="0">
                <a:solidFill>
                  <a:prstClr val="black"/>
                </a:solidFill>
                <a:latin typeface="Helvetica Light"/>
                <a:cs typeface="Helvetica Light"/>
              </a:rPr>
              <a:t>: large </a:t>
            </a:r>
            <a:r>
              <a:rPr lang="en-GB" sz="1600" dirty="0" err="1" smtClean="0">
                <a:solidFill>
                  <a:prstClr val="black"/>
                </a:solidFill>
                <a:latin typeface="Helvetica Light"/>
                <a:cs typeface="Helvetica Light"/>
              </a:rPr>
              <a:t>virtuality</a:t>
            </a:r>
            <a:r>
              <a:rPr lang="en-GB" sz="1600" dirty="0" smtClean="0">
                <a:solidFill>
                  <a:prstClr val="black"/>
                </a:solidFill>
                <a:latin typeface="Helvetica Light"/>
                <a:cs typeface="Helvetica Light"/>
              </a:rPr>
              <a:t> in decay, </a:t>
            </a:r>
            <a:r>
              <a:rPr lang="en-GB" sz="1600" dirty="0">
                <a:solidFill>
                  <a:prstClr val="black"/>
                </a:solidFill>
                <a:latin typeface="Helvetica Light"/>
                <a:cs typeface="Helvetica Light"/>
              </a:rPr>
              <a:t>low coupling, </a:t>
            </a:r>
            <a:r>
              <a:rPr lang="en-GB" sz="1600" dirty="0" smtClean="0">
                <a:solidFill>
                  <a:prstClr val="black"/>
                </a:solidFill>
                <a:latin typeface="Helvetica Light"/>
                <a:cs typeface="Helvetica Light"/>
              </a:rPr>
              <a:t>or mass </a:t>
            </a:r>
            <a:r>
              <a:rPr lang="en-GB" sz="1600" dirty="0">
                <a:solidFill>
                  <a:prstClr val="black"/>
                </a:solidFill>
                <a:latin typeface="Helvetica Light"/>
                <a:cs typeface="Helvetica Light"/>
              </a:rPr>
              <a:t>degeneracy</a:t>
            </a:r>
          </a:p>
        </p:txBody>
      </p:sp>
      <p:sp>
        <p:nvSpPr>
          <p:cNvPr id="4" name="TextBox 3"/>
          <p:cNvSpPr txBox="1"/>
          <p:nvPr/>
        </p:nvSpPr>
        <p:spPr>
          <a:xfrm>
            <a:off x="323529" y="1412776"/>
            <a:ext cx="8208911" cy="1261884"/>
          </a:xfrm>
          <a:prstGeom prst="rect">
            <a:avLst/>
          </a:prstGeom>
          <a:noFill/>
        </p:spPr>
        <p:txBody>
          <a:bodyPr wrap="square" rtlCol="0">
            <a:spAutoFit/>
          </a:bodyPr>
          <a:lstStyle/>
          <a:p>
            <a:pPr>
              <a:spcBef>
                <a:spcPts val="0"/>
              </a:spcBef>
            </a:pPr>
            <a:r>
              <a:rPr lang="en-GB" sz="1400" dirty="0" smtClean="0">
                <a:solidFill>
                  <a:prstClr val="black"/>
                </a:solidFill>
                <a:latin typeface="Helvetica Light"/>
                <a:cs typeface="Helvetica Light"/>
              </a:rPr>
              <a:t>Multitude </a:t>
            </a:r>
            <a:r>
              <a:rPr lang="en-GB" sz="1400" dirty="0">
                <a:solidFill>
                  <a:prstClr val="black"/>
                </a:solidFill>
                <a:latin typeface="Helvetica Light"/>
                <a:cs typeface="Helvetica Light"/>
              </a:rPr>
              <a:t>of </a:t>
            </a:r>
            <a:r>
              <a:rPr lang="en-GB" sz="1400" dirty="0" smtClean="0">
                <a:solidFill>
                  <a:prstClr val="black"/>
                </a:solidFill>
                <a:latin typeface="Helvetica Light"/>
                <a:cs typeface="Helvetica Light"/>
              </a:rPr>
              <a:t>signatures depending on lifetime, charge, </a:t>
            </a:r>
            <a:r>
              <a:rPr lang="en-GB" sz="1400" dirty="0">
                <a:solidFill>
                  <a:prstClr val="black"/>
                </a:solidFill>
                <a:latin typeface="Helvetica Light"/>
                <a:cs typeface="Helvetica Light"/>
              </a:rPr>
              <a:t>decay: </a:t>
            </a:r>
            <a:r>
              <a:rPr lang="en-GB" sz="1400" dirty="0" smtClean="0">
                <a:solidFill>
                  <a:prstClr val="black"/>
                </a:solidFill>
                <a:latin typeface="Helvetica Light"/>
                <a:cs typeface="Helvetica Light"/>
              </a:rPr>
              <a:t>highly </a:t>
            </a:r>
            <a:r>
              <a:rPr lang="en-GB" sz="1400" dirty="0">
                <a:solidFill>
                  <a:prstClr val="black"/>
                </a:solidFill>
                <a:latin typeface="Helvetica Light"/>
                <a:cs typeface="Helvetica Light"/>
              </a:rPr>
              <a:t>ionising, slow, </a:t>
            </a:r>
            <a:r>
              <a:rPr lang="en-GB" sz="1400" dirty="0" smtClean="0">
                <a:solidFill>
                  <a:prstClr val="black"/>
                </a:solidFill>
                <a:latin typeface="Helvetica Light"/>
                <a:cs typeface="Helvetica Light"/>
              </a:rPr>
              <a:t>out-of-time decay</a:t>
            </a:r>
            <a:r>
              <a:rPr lang="en-GB" sz="1400" dirty="0">
                <a:solidFill>
                  <a:prstClr val="black"/>
                </a:solidFill>
                <a:latin typeface="Helvetica Light"/>
                <a:cs typeface="Helvetica Light"/>
              </a:rPr>
              <a:t>, displaced vertex, kinked or disappearing track, lepton-jets, </a:t>
            </a:r>
            <a:r>
              <a:rPr lang="is-IS" sz="1400" dirty="0" smtClean="0">
                <a:solidFill>
                  <a:prstClr val="black"/>
                </a:solidFill>
                <a:latin typeface="Helvetica Light"/>
                <a:cs typeface="Helvetica Light"/>
              </a:rPr>
              <a:t>…</a:t>
            </a:r>
          </a:p>
          <a:p>
            <a:pPr>
              <a:spcBef>
                <a:spcPts val="1200"/>
              </a:spcBef>
            </a:pPr>
            <a:r>
              <a:rPr lang="en-GB" sz="1400" dirty="0">
                <a:solidFill>
                  <a:prstClr val="black"/>
                </a:solidFill>
                <a:latin typeface="Helvetica Light"/>
                <a:cs typeface="Helvetica Light"/>
              </a:rPr>
              <a:t>Some signatures require dedicated triggers, most requiring dedicated analysis strategies</a:t>
            </a:r>
            <a:r>
              <a:rPr lang="en-GB" sz="1400" dirty="0" smtClean="0">
                <a:solidFill>
                  <a:prstClr val="black"/>
                </a:solidFill>
                <a:latin typeface="Helvetica Light"/>
                <a:cs typeface="Helvetica Light"/>
              </a:rPr>
              <a:t>.</a:t>
            </a:r>
          </a:p>
          <a:p>
            <a:pPr>
              <a:spcBef>
                <a:spcPts val="1200"/>
              </a:spcBef>
            </a:pPr>
            <a:r>
              <a:rPr lang="en-GB" sz="1400" dirty="0" smtClean="0">
                <a:solidFill>
                  <a:prstClr val="black"/>
                </a:solidFill>
                <a:latin typeface="Helvetica Light"/>
                <a:cs typeface="Helvetica Light"/>
              </a:rPr>
              <a:t>Standard searches sometimes sensitive to signatures with long-lived particles as well</a:t>
            </a:r>
            <a:endParaRPr lang="en-GB" sz="1400" dirty="0">
              <a:solidFill>
                <a:prstClr val="black"/>
              </a:solidFill>
              <a:latin typeface="Helvetica Light"/>
              <a:cs typeface="Helvetica Light"/>
            </a:endParaRPr>
          </a:p>
        </p:txBody>
      </p:sp>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115</a:t>
            </a:fld>
            <a:endParaRPr lang="en-GB" dirty="0"/>
          </a:p>
        </p:txBody>
      </p:sp>
      <p:pic>
        <p:nvPicPr>
          <p:cNvPr id="12" name="Picture 11"/>
          <p:cNvPicPr>
            <a:picLocks noChangeAspect="1"/>
          </p:cNvPicPr>
          <p:nvPr/>
        </p:nvPicPr>
        <p:blipFill>
          <a:blip r:embed="rId2">
            <a:alphaModFix/>
            <a:extLst>
              <a:ext uri="{28A0092B-C50C-407E-A947-70E740481C1C}">
                <a14:useLocalDpi xmlns:a14="http://schemas.microsoft.com/office/drawing/2010/main"/>
              </a:ext>
            </a:extLst>
          </a:blip>
          <a:stretch>
            <a:fillRect/>
          </a:stretch>
        </p:blipFill>
        <p:spPr>
          <a:xfrm>
            <a:off x="4609880" y="2858463"/>
            <a:ext cx="4210592" cy="3623932"/>
          </a:xfrm>
          <a:prstGeom prst="rect">
            <a:avLst/>
          </a:prstGeom>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2852936"/>
            <a:ext cx="4216138" cy="3628704"/>
          </a:xfrm>
          <a:prstGeom prst="rect">
            <a:avLst/>
          </a:prstGeom>
        </p:spPr>
      </p:pic>
    </p:spTree>
    <p:extLst>
      <p:ext uri="{BB962C8B-B14F-4D97-AF65-F5344CB8AC3E}">
        <p14:creationId xmlns:p14="http://schemas.microsoft.com/office/powerpoint/2010/main" val="42946121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0"/>
            <a:ext cx="9144001" cy="6857999"/>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281" y="1022269"/>
            <a:ext cx="7200900" cy="5194300"/>
          </a:xfrm>
          <a:prstGeom prst="rect">
            <a:avLst/>
          </a:prstGeom>
        </p:spPr>
      </p:pic>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116</a:t>
            </a:fld>
            <a:endParaRPr lang="en-GB" dirty="0"/>
          </a:p>
        </p:txBody>
      </p:sp>
      <p:sp>
        <p:nvSpPr>
          <p:cNvPr id="6" name="TextBox 5"/>
          <p:cNvSpPr txBox="1"/>
          <p:nvPr/>
        </p:nvSpPr>
        <p:spPr>
          <a:xfrm>
            <a:off x="827584" y="404664"/>
            <a:ext cx="7488832" cy="646331"/>
          </a:xfrm>
          <a:prstGeom prst="rect">
            <a:avLst/>
          </a:prstGeom>
          <a:noFill/>
        </p:spPr>
        <p:txBody>
          <a:bodyPr wrap="square" rtlCol="0">
            <a:spAutoFit/>
          </a:bodyPr>
          <a:lstStyle/>
          <a:p>
            <a:r>
              <a:rPr lang="en-US" smtClean="0">
                <a:solidFill>
                  <a:schemeClr val="tx1">
                    <a:lumMod val="65000"/>
                    <a:lumOff val="35000"/>
                  </a:schemeClr>
                </a:solidFill>
                <a:latin typeface="Helvetica Light" charset="0"/>
                <a:ea typeface="Helvetica Light" charset="0"/>
                <a:cs typeface="Helvetica Light" charset="0"/>
              </a:rPr>
              <a:t>Exclusion regions for </a:t>
            </a:r>
            <a:r>
              <a:rPr lang="en-US" dirty="0" smtClean="0">
                <a:solidFill>
                  <a:schemeClr val="tx1">
                    <a:lumMod val="65000"/>
                    <a:lumOff val="35000"/>
                  </a:schemeClr>
                </a:solidFill>
                <a:latin typeface="Helvetica Light" charset="0"/>
                <a:ea typeface="Helvetica Light" charset="0"/>
                <a:cs typeface="Helvetica Light" charset="0"/>
              </a:rPr>
              <a:t>simplified models with heavy particle mediating interaction between initial state quarks and final state WIMPs</a:t>
            </a:r>
          </a:p>
        </p:txBody>
      </p:sp>
      <p:sp>
        <p:nvSpPr>
          <p:cNvPr id="7" name="TextBox 6"/>
          <p:cNvSpPr txBox="1"/>
          <p:nvPr/>
        </p:nvSpPr>
        <p:spPr>
          <a:xfrm>
            <a:off x="31004" y="6591133"/>
            <a:ext cx="7186583" cy="215444"/>
          </a:xfrm>
          <a:prstGeom prst="rect">
            <a:avLst/>
          </a:prstGeom>
          <a:noFill/>
        </p:spPr>
        <p:txBody>
          <a:bodyPr wrap="none" rtlCol="0">
            <a:spAutoFit/>
          </a:bodyPr>
          <a:lstStyle/>
          <a:p>
            <a:r>
              <a:rPr lang="en-US" sz="800" dirty="0">
                <a:solidFill>
                  <a:schemeClr val="tx1">
                    <a:lumMod val="50000"/>
                    <a:lumOff val="50000"/>
                  </a:schemeClr>
                </a:solidFill>
                <a:latin typeface="Helvetica Light" charset="0"/>
                <a:ea typeface="Helvetica Light" charset="0"/>
                <a:cs typeface="Helvetica Light" charset="0"/>
              </a:rPr>
              <a:t>For full explanation, see: https://</a:t>
            </a:r>
            <a:r>
              <a:rPr lang="en-US" sz="800" dirty="0" err="1">
                <a:solidFill>
                  <a:schemeClr val="tx1">
                    <a:lumMod val="50000"/>
                    <a:lumOff val="50000"/>
                  </a:schemeClr>
                </a:solidFill>
                <a:latin typeface="Helvetica Light" charset="0"/>
                <a:ea typeface="Helvetica Light" charset="0"/>
                <a:cs typeface="Helvetica Light" charset="0"/>
              </a:rPr>
              <a:t>atlas.web.cern.ch</a:t>
            </a:r>
            <a:r>
              <a:rPr lang="en-US" sz="800" dirty="0">
                <a:solidFill>
                  <a:schemeClr val="tx1">
                    <a:lumMod val="50000"/>
                    <a:lumOff val="50000"/>
                  </a:schemeClr>
                </a:solidFill>
                <a:latin typeface="Helvetica Light" charset="0"/>
                <a:ea typeface="Helvetica Light" charset="0"/>
                <a:cs typeface="Helvetica Light" charset="0"/>
              </a:rPr>
              <a:t>/Atlas/GROUPS/PHYSICS/</a:t>
            </a:r>
            <a:r>
              <a:rPr lang="en-US" sz="800" dirty="0" err="1">
                <a:solidFill>
                  <a:schemeClr val="tx1">
                    <a:lumMod val="50000"/>
                    <a:lumOff val="50000"/>
                  </a:schemeClr>
                </a:solidFill>
                <a:latin typeface="Helvetica Light" charset="0"/>
                <a:ea typeface="Helvetica Light" charset="0"/>
                <a:cs typeface="Helvetica Light" charset="0"/>
              </a:rPr>
              <a:t>CombinedSummaryPlots</a:t>
            </a:r>
            <a:r>
              <a:rPr lang="en-US" sz="800" dirty="0">
                <a:solidFill>
                  <a:schemeClr val="tx1">
                    <a:lumMod val="50000"/>
                    <a:lumOff val="50000"/>
                  </a:schemeClr>
                </a:solidFill>
                <a:latin typeface="Helvetica Light" charset="0"/>
                <a:ea typeface="Helvetica Light" charset="0"/>
                <a:cs typeface="Helvetica Light" charset="0"/>
              </a:rPr>
              <a:t>/EXOTICS/</a:t>
            </a:r>
            <a:r>
              <a:rPr lang="en-US" sz="800" dirty="0" err="1">
                <a:solidFill>
                  <a:schemeClr val="tx1">
                    <a:lumMod val="50000"/>
                    <a:lumOff val="50000"/>
                  </a:schemeClr>
                </a:solidFill>
                <a:latin typeface="Helvetica Light" charset="0"/>
                <a:ea typeface="Helvetica Light" charset="0"/>
                <a:cs typeface="Helvetica Light" charset="0"/>
              </a:rPr>
              <a:t>index.html#ATLAS_DarkMatter_Summary</a:t>
            </a:r>
            <a:endParaRPr lang="en-US" sz="800" dirty="0" smtClean="0">
              <a:solidFill>
                <a:schemeClr val="tx1">
                  <a:lumMod val="50000"/>
                  <a:lumOff val="50000"/>
                </a:schemeClr>
              </a:solidFill>
              <a:latin typeface="Helvetica Light" charset="0"/>
              <a:ea typeface="Helvetica Light" charset="0"/>
              <a:cs typeface="Helvetica Light" charset="0"/>
            </a:endParaRPr>
          </a:p>
        </p:txBody>
      </p:sp>
      <p:sp>
        <p:nvSpPr>
          <p:cNvPr id="8" name="TextBox 7"/>
          <p:cNvSpPr txBox="1"/>
          <p:nvPr/>
        </p:nvSpPr>
        <p:spPr>
          <a:xfrm>
            <a:off x="7668344" y="4722529"/>
            <a:ext cx="1462427" cy="938719"/>
          </a:xfrm>
          <a:prstGeom prst="rect">
            <a:avLst/>
          </a:prstGeom>
          <a:noFill/>
        </p:spPr>
        <p:txBody>
          <a:bodyPr wrap="square" rtlCol="0">
            <a:spAutoFit/>
          </a:bodyPr>
          <a:lstStyle/>
          <a:p>
            <a:r>
              <a:rPr lang="en-US" sz="1100" dirty="0" smtClean="0">
                <a:solidFill>
                  <a:schemeClr val="tx1">
                    <a:lumMod val="50000"/>
                    <a:lumOff val="50000"/>
                  </a:schemeClr>
                </a:solidFill>
                <a:latin typeface="Helvetica Light" charset="0"/>
                <a:ea typeface="Helvetica Light" charset="0"/>
                <a:cs typeface="Helvetica Light" charset="0"/>
              </a:rPr>
              <a:t>Since the mediator is produced via quark annihilation (</a:t>
            </a:r>
            <a:r>
              <a:rPr lang="en-US" sz="1100" dirty="0" err="1" smtClean="0">
                <a:solidFill>
                  <a:schemeClr val="tx1">
                    <a:lumMod val="50000"/>
                    <a:lumOff val="50000"/>
                  </a:schemeClr>
                </a:solidFill>
                <a:latin typeface="Helvetica Light" charset="0"/>
                <a:ea typeface="Helvetica Light" charset="0"/>
                <a:cs typeface="Helvetica Light" charset="0"/>
              </a:rPr>
              <a:t>g</a:t>
            </a:r>
            <a:r>
              <a:rPr lang="en-US" sz="1100" baseline="-25000" dirty="0" err="1" smtClean="0">
                <a:solidFill>
                  <a:schemeClr val="tx1">
                    <a:lumMod val="50000"/>
                    <a:lumOff val="50000"/>
                  </a:schemeClr>
                </a:solidFill>
                <a:latin typeface="Helvetica Light" charset="0"/>
                <a:ea typeface="Helvetica Light" charset="0"/>
                <a:cs typeface="Helvetica Light" charset="0"/>
              </a:rPr>
              <a:t>q</a:t>
            </a:r>
            <a:r>
              <a:rPr lang="en-US" sz="1100" dirty="0" smtClean="0">
                <a:solidFill>
                  <a:schemeClr val="tx1">
                    <a:lumMod val="50000"/>
                    <a:lumOff val="50000"/>
                  </a:schemeClr>
                </a:solidFill>
                <a:latin typeface="Helvetica Light" charset="0"/>
                <a:ea typeface="Helvetica Light" charset="0"/>
                <a:cs typeface="Helvetica Light" charset="0"/>
              </a:rPr>
              <a:t>), it can also decay to quarks</a:t>
            </a:r>
          </a:p>
        </p:txBody>
      </p:sp>
    </p:spTree>
    <p:extLst>
      <p:ext uri="{BB962C8B-B14F-4D97-AF65-F5344CB8AC3E}">
        <p14:creationId xmlns:p14="http://schemas.microsoft.com/office/powerpoint/2010/main" val="202075548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CERN_picture_sk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175"/>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4" name="Rectangle 101"/>
          <p:cNvSpPr>
            <a:spLocks noChangeArrowheads="1"/>
          </p:cNvSpPr>
          <p:nvPr/>
        </p:nvSpPr>
        <p:spPr bwMode="auto">
          <a:xfrm>
            <a:off x="339725" y="1250602"/>
            <a:ext cx="8507413" cy="4338638"/>
          </a:xfrm>
          <a:prstGeom prst="rect">
            <a:avLst/>
          </a:prstGeom>
          <a:solidFill>
            <a:schemeClr val="tx1">
              <a:lumMod val="85000"/>
              <a:lumOff val="15000"/>
            </a:schemeClr>
          </a:solidFill>
          <a:ln w="63500">
            <a:solidFill>
              <a:schemeClr val="bg1"/>
            </a:solidFill>
            <a:miter lim="800000"/>
            <a:headEnd/>
            <a:tailEnd/>
          </a:ln>
          <a:effectLst>
            <a:outerShdw blurRad="355600" dist="107763" dir="2700000" algn="ctr" rotWithShape="0">
              <a:sysClr val="windowText" lastClr="000000">
                <a:alpha val="50000"/>
              </a:sysClr>
            </a:outerShdw>
          </a:effectLst>
        </p:spPr>
        <p:txBody>
          <a:bodyPr anchor="ctr">
            <a:prstTxWarp prst="textNoShape">
              <a:avLst/>
            </a:prstTxWarp>
            <a:spAutoFit/>
          </a:bodyPr>
          <a:lstStyle/>
          <a:p>
            <a:pPr defTabSz="914400">
              <a:defRPr/>
            </a:pPr>
            <a:endParaRPr lang="en-GB" kern="0" smtClean="0">
              <a:solidFill>
                <a:prstClr val="black"/>
              </a:solidFill>
              <a:ea typeface="ＭＳ Ｐゴシック" charset="-128"/>
              <a:cs typeface="ＭＳ Ｐゴシック" charset="-128"/>
            </a:endParaRPr>
          </a:p>
        </p:txBody>
      </p:sp>
      <p:sp>
        <p:nvSpPr>
          <p:cNvPr id="2" name="TextBox 1"/>
          <p:cNvSpPr txBox="1"/>
          <p:nvPr/>
        </p:nvSpPr>
        <p:spPr>
          <a:xfrm>
            <a:off x="0" y="827420"/>
            <a:ext cx="9144000" cy="369332"/>
          </a:xfrm>
          <a:prstGeom prst="rect">
            <a:avLst/>
          </a:prstGeom>
          <a:noFill/>
        </p:spPr>
        <p:txBody>
          <a:bodyPr wrap="square" rtlCol="0">
            <a:spAutoFit/>
          </a:bodyPr>
          <a:lstStyle/>
          <a:p>
            <a:pPr algn="ctr"/>
            <a:r>
              <a:rPr lang="en-US" i="1" dirty="0" smtClean="0">
                <a:solidFill>
                  <a:prstClr val="white"/>
                </a:solidFill>
                <a:latin typeface="Helvetica" charset="0"/>
                <a:ea typeface="Helvetica" charset="0"/>
                <a:cs typeface="Helvetica" charset="0"/>
              </a:rPr>
              <a:t>The detectors measure interaction of particles with active material</a:t>
            </a:r>
          </a:p>
        </p:txBody>
      </p:sp>
      <p:pic>
        <p:nvPicPr>
          <p:cNvPr id="16" name="Picture 3" descr="Detector_Cut_Section"/>
          <p:cNvPicPr>
            <a:picLocks noChangeAspect="1" noChangeArrowheads="1"/>
          </p:cNvPicPr>
          <p:nvPr/>
        </p:nvPicPr>
        <p:blipFill>
          <a:blip r:embed="rId3">
            <a:clrChange>
              <a:clrFrom>
                <a:srgbClr val="0F0800"/>
              </a:clrFrom>
              <a:clrTo>
                <a:srgbClr val="0F0800">
                  <a:alpha val="0"/>
                </a:srgbClr>
              </a:clrTo>
            </a:clrChange>
            <a:extLst>
              <a:ext uri="{28A0092B-C50C-407E-A947-70E740481C1C}">
                <a14:useLocalDpi xmlns:a14="http://schemas.microsoft.com/office/drawing/2010/main"/>
              </a:ext>
            </a:extLst>
          </a:blip>
          <a:srcRect/>
          <a:stretch>
            <a:fillRect/>
          </a:stretch>
        </p:blipFill>
        <p:spPr bwMode="auto">
          <a:xfrm>
            <a:off x="899592" y="1285681"/>
            <a:ext cx="5220558" cy="4233376"/>
          </a:xfrm>
          <a:prstGeom prst="rect">
            <a:avLst/>
          </a:prstGeom>
          <a:noFill/>
          <a:extLst>
            <a:ext uri="{909E8E84-426E-40DD-AFC4-6F175D3DCCD1}">
              <a14:hiddenFill xmlns:a14="http://schemas.microsoft.com/office/drawing/2010/main">
                <a:solidFill>
                  <a:srgbClr val="FFFFFF"/>
                </a:solidFill>
              </a14:hiddenFill>
            </a:ext>
          </a:extLst>
        </p:spPr>
      </p:pic>
      <p:sp>
        <p:nvSpPr>
          <p:cNvPr id="17" name="Text Box 108"/>
          <p:cNvSpPr txBox="1">
            <a:spLocks noChangeArrowheads="1"/>
          </p:cNvSpPr>
          <p:nvPr/>
        </p:nvSpPr>
        <p:spPr bwMode="auto">
          <a:xfrm>
            <a:off x="6156176" y="2924944"/>
            <a:ext cx="2376264" cy="1323439"/>
          </a:xfrm>
          <a:prstGeom prst="rect">
            <a:avLst/>
          </a:prstGeom>
          <a:noFill/>
          <a:ln w="9525">
            <a:noFill/>
            <a:miter lim="800000"/>
            <a:headEnd/>
            <a:tailEnd/>
          </a:ln>
          <a:effectLst/>
        </p:spPr>
        <p:txBody>
          <a:bodyPr wrap="square">
            <a:prstTxWarp prst="textNoShape">
              <a:avLst/>
            </a:prstTxWarp>
            <a:spAutoFit/>
          </a:bodyPr>
          <a:lstStyle/>
          <a:p>
            <a:pPr defTabSz="914400">
              <a:defRPr/>
            </a:pPr>
            <a:r>
              <a:rPr lang="en-GB" sz="1600" kern="0" dirty="0" smtClean="0">
                <a:solidFill>
                  <a:prstClr val="white"/>
                </a:solidFill>
                <a:latin typeface="Helvetica Light" charset="0"/>
                <a:ea typeface="Helvetica Light" charset="0"/>
                <a:cs typeface="Helvetica Light" charset="0"/>
              </a:rPr>
              <a:t>Ensemble of measured interactions in a given proton–proton bunch crossing makes up an “event”</a:t>
            </a:r>
            <a:endParaRPr lang="en-GB" sz="1600" kern="0" dirty="0">
              <a:solidFill>
                <a:prstClr val="white"/>
              </a:solidFill>
              <a:latin typeface="Helvetica Light" charset="0"/>
              <a:ea typeface="Helvetica Light" charset="0"/>
              <a:cs typeface="Helvetica Light" charset="0"/>
            </a:endParaRPr>
          </a:p>
        </p:txBody>
      </p:sp>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117</a:t>
            </a:fld>
            <a:endParaRPr lang="en-GB" dirty="0"/>
          </a:p>
        </p:txBody>
      </p:sp>
    </p:spTree>
    <p:extLst>
      <p:ext uri="{BB962C8B-B14F-4D97-AF65-F5344CB8AC3E}">
        <p14:creationId xmlns:p14="http://schemas.microsoft.com/office/powerpoint/2010/main" val="193568314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ERN_picture_sk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175"/>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Oval 4"/>
          <p:cNvSpPr/>
          <p:nvPr/>
        </p:nvSpPr>
        <p:spPr>
          <a:xfrm>
            <a:off x="4348534" y="3843378"/>
            <a:ext cx="2237584" cy="1402802"/>
          </a:xfrm>
          <a:prstGeom prst="ellipse">
            <a:avLst/>
          </a:prstGeom>
          <a:noFill/>
          <a:ln w="38100" cmpd="sng">
            <a:solidFill>
              <a:schemeClr val="accent5">
                <a:lumMod val="60000"/>
                <a:lumOff val="40000"/>
              </a:schemeClr>
            </a:solidFill>
          </a:ln>
          <a:effectLst>
            <a:glow rad="63500">
              <a:schemeClr val="bg1">
                <a:alpha val="53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Oval 5"/>
          <p:cNvSpPr/>
          <p:nvPr/>
        </p:nvSpPr>
        <p:spPr>
          <a:xfrm rot="21397720">
            <a:off x="1102505" y="1968509"/>
            <a:ext cx="6882104" cy="3416730"/>
          </a:xfrm>
          <a:prstGeom prst="ellipse">
            <a:avLst/>
          </a:prstGeom>
          <a:noFill/>
          <a:ln w="57150" cmpd="sng">
            <a:solidFill>
              <a:schemeClr val="tx2">
                <a:lumMod val="50000"/>
                <a:lumOff val="50000"/>
              </a:schemeClr>
            </a:solidFill>
          </a:ln>
          <a:effectLst>
            <a:glow rad="101600">
              <a:schemeClr val="bg1">
                <a:alpha val="7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Rectangle 8"/>
          <p:cNvSpPr>
            <a:spLocks noChangeArrowheads="1"/>
          </p:cNvSpPr>
          <p:nvPr/>
        </p:nvSpPr>
        <p:spPr bwMode="auto">
          <a:xfrm>
            <a:off x="3840934" y="1268760"/>
            <a:ext cx="2496196" cy="535531"/>
          </a:xfrm>
          <a:prstGeom prst="rect">
            <a:avLst/>
          </a:prstGeom>
          <a:noFill/>
          <a:ln w="9525">
            <a:noFill/>
            <a:miter lim="800000"/>
            <a:headEnd/>
            <a:tailEnd/>
          </a:ln>
        </p:spPr>
        <p:txBody>
          <a:bodyPr wrap="none">
            <a:spAutoFit/>
          </a:bodyPr>
          <a:lstStyle/>
          <a:p>
            <a:pPr algn="ctr">
              <a:lnSpc>
                <a:spcPct val="90000"/>
              </a:lnSpc>
              <a:defRPr/>
            </a:pPr>
            <a:r>
              <a:rPr lang="en-GB" sz="1400" b="1" dirty="0">
                <a:solidFill>
                  <a:srgbClr val="FFFFFF"/>
                </a:solidFill>
                <a:effectLst>
                  <a:glow rad="101600">
                    <a:prstClr val="black">
                      <a:alpha val="75000"/>
                    </a:prstClr>
                  </a:glow>
                </a:effectLst>
                <a:latin typeface="Trebuchet MS"/>
                <a:cs typeface="Trebuchet MS"/>
              </a:rPr>
              <a:t>LHC ring at CERN:</a:t>
            </a:r>
          </a:p>
          <a:p>
            <a:pPr algn="ctr">
              <a:lnSpc>
                <a:spcPct val="90000"/>
              </a:lnSpc>
              <a:defRPr/>
            </a:pPr>
            <a:r>
              <a:rPr lang="en-GB" b="1" dirty="0">
                <a:solidFill>
                  <a:srgbClr val="FFFFFF"/>
                </a:solidFill>
                <a:effectLst>
                  <a:glow rad="101600">
                    <a:prstClr val="black">
                      <a:alpha val="75000"/>
                    </a:prstClr>
                  </a:glow>
                </a:effectLst>
                <a:latin typeface="Trebuchet MS"/>
                <a:cs typeface="Trebuchet MS"/>
              </a:rPr>
              <a:t>27 km circumference</a:t>
            </a:r>
            <a:endParaRPr lang="en-GB" sz="1600" b="1" dirty="0">
              <a:solidFill>
                <a:prstClr val="black"/>
              </a:solidFill>
              <a:effectLst>
                <a:glow rad="101600">
                  <a:prstClr val="black">
                    <a:alpha val="75000"/>
                  </a:prstClr>
                </a:glow>
              </a:effectLst>
              <a:latin typeface="Trebuchet MS"/>
              <a:cs typeface="Trebuchet MS"/>
            </a:endParaRPr>
          </a:p>
        </p:txBody>
      </p:sp>
      <p:sp>
        <p:nvSpPr>
          <p:cNvPr id="29" name="Line 70"/>
          <p:cNvSpPr>
            <a:spLocks noChangeShapeType="1"/>
          </p:cNvSpPr>
          <p:nvPr/>
        </p:nvSpPr>
        <p:spPr bwMode="auto">
          <a:xfrm flipH="1" flipV="1">
            <a:off x="2133600" y="4974888"/>
            <a:ext cx="240837" cy="119427"/>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 name="Trapezoid 1"/>
          <p:cNvSpPr/>
          <p:nvPr/>
        </p:nvSpPr>
        <p:spPr>
          <a:xfrm rot="16002904">
            <a:off x="5121892" y="4420560"/>
            <a:ext cx="642302" cy="2290771"/>
          </a:xfrm>
          <a:prstGeom prst="trapezoid">
            <a:avLst>
              <a:gd name="adj" fmla="val 40873"/>
            </a:avLst>
          </a:prstGeom>
          <a:noFill/>
          <a:ln w="28575">
            <a:solidFill>
              <a:srgbClr val="FFFF00"/>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a:solidFill>
                  <a:schemeClr val="tx1"/>
                </a:solidFill>
              </a:ln>
            </a:endParaRPr>
          </a:p>
        </p:txBody>
      </p:sp>
      <p:sp>
        <p:nvSpPr>
          <p:cNvPr id="15" name="Rectangle 8"/>
          <p:cNvSpPr>
            <a:spLocks noChangeArrowheads="1"/>
          </p:cNvSpPr>
          <p:nvPr/>
        </p:nvSpPr>
        <p:spPr bwMode="auto">
          <a:xfrm>
            <a:off x="4635623" y="5821724"/>
            <a:ext cx="1737976" cy="286232"/>
          </a:xfrm>
          <a:prstGeom prst="rect">
            <a:avLst/>
          </a:prstGeom>
          <a:noFill/>
          <a:ln w="9525">
            <a:noFill/>
            <a:miter lim="800000"/>
            <a:headEnd/>
            <a:tailEnd/>
          </a:ln>
        </p:spPr>
        <p:txBody>
          <a:bodyPr wrap="none">
            <a:spAutoFit/>
          </a:bodyPr>
          <a:lstStyle/>
          <a:p>
            <a:pPr algn="ctr">
              <a:lnSpc>
                <a:spcPct val="90000"/>
              </a:lnSpc>
              <a:defRPr/>
            </a:pPr>
            <a:r>
              <a:rPr lang="en-GB" sz="1400" b="1" dirty="0" smtClean="0">
                <a:solidFill>
                  <a:srgbClr val="FFFF00"/>
                </a:solidFill>
                <a:effectLst>
                  <a:glow rad="101600">
                    <a:prstClr val="black">
                      <a:alpha val="75000"/>
                    </a:prstClr>
                  </a:glow>
                </a:effectLst>
                <a:latin typeface="Trebuchet MS"/>
                <a:cs typeface="Trebuchet MS"/>
              </a:rPr>
              <a:t>CERN (</a:t>
            </a:r>
            <a:r>
              <a:rPr lang="en-GB" sz="1400" b="1" dirty="0" err="1" smtClean="0">
                <a:solidFill>
                  <a:srgbClr val="FFFF00"/>
                </a:solidFill>
                <a:effectLst>
                  <a:glow rad="101600">
                    <a:prstClr val="black">
                      <a:alpha val="75000"/>
                    </a:prstClr>
                  </a:glow>
                </a:effectLst>
                <a:latin typeface="Trebuchet MS"/>
                <a:cs typeface="Trebuchet MS"/>
              </a:rPr>
              <a:t>Meyrin</a:t>
            </a:r>
            <a:r>
              <a:rPr lang="en-GB" sz="1400" b="1" dirty="0" smtClean="0">
                <a:solidFill>
                  <a:srgbClr val="FFFF00"/>
                </a:solidFill>
                <a:effectLst>
                  <a:glow rad="101600">
                    <a:prstClr val="black">
                      <a:alpha val="75000"/>
                    </a:prstClr>
                  </a:glow>
                </a:effectLst>
                <a:latin typeface="Trebuchet MS"/>
                <a:cs typeface="Trebuchet MS"/>
              </a:rPr>
              <a:t> site)</a:t>
            </a:r>
            <a:endParaRPr lang="en-GB" sz="1600" b="1" dirty="0">
              <a:solidFill>
                <a:srgbClr val="FFFF00"/>
              </a:solidFill>
              <a:effectLst>
                <a:glow rad="101600">
                  <a:prstClr val="black">
                    <a:alpha val="75000"/>
                  </a:prstClr>
                </a:glow>
              </a:effectLst>
              <a:latin typeface="Trebuchet MS"/>
              <a:cs typeface="Trebuchet MS"/>
            </a:endParaRPr>
          </a:p>
        </p:txBody>
      </p:sp>
      <p:sp>
        <p:nvSpPr>
          <p:cNvPr id="7" name="Slide Number Placeholder 6"/>
          <p:cNvSpPr>
            <a:spLocks noGrp="1"/>
          </p:cNvSpPr>
          <p:nvPr>
            <p:ph type="sldNum" sz="quarter" idx="4"/>
          </p:nvPr>
        </p:nvSpPr>
        <p:spPr/>
        <p:txBody>
          <a:bodyPr/>
          <a:lstStyle/>
          <a:p>
            <a:pPr>
              <a:defRPr/>
            </a:pPr>
            <a:fld id="{611C2F03-9E95-40C9-A99F-3C4F7EE8CF2A}" type="slidenum">
              <a:rPr lang="en-GB" smtClean="0"/>
              <a:pPr>
                <a:defRPr/>
              </a:pPr>
              <a:t>12</a:t>
            </a:fld>
            <a:endParaRPr lang="en-GB" dirty="0"/>
          </a:p>
        </p:txBody>
      </p:sp>
      <p:sp>
        <p:nvSpPr>
          <p:cNvPr id="8" name="TextBox 7"/>
          <p:cNvSpPr txBox="1"/>
          <p:nvPr/>
        </p:nvSpPr>
        <p:spPr>
          <a:xfrm>
            <a:off x="6012160" y="1751363"/>
            <a:ext cx="1385316" cy="261610"/>
          </a:xfrm>
          <a:prstGeom prst="rect">
            <a:avLst/>
          </a:prstGeom>
          <a:noFill/>
        </p:spPr>
        <p:txBody>
          <a:bodyPr wrap="none" rtlCol="0">
            <a:spAutoFit/>
          </a:bodyPr>
          <a:lstStyle/>
          <a:p>
            <a:r>
              <a:rPr lang="en-US" sz="1100" b="1" dirty="0" smtClean="0">
                <a:solidFill>
                  <a:srgbClr val="FFFFFF"/>
                </a:solidFill>
                <a:effectLst>
                  <a:glow rad="101600">
                    <a:prstClr val="black">
                      <a:alpha val="75000"/>
                    </a:prstClr>
                  </a:glow>
                </a:effectLst>
                <a:latin typeface="Trebuchet MS"/>
                <a:cs typeface="Trebuchet MS"/>
              </a:rPr>
              <a:t>70 — 140 </a:t>
            </a:r>
            <a:r>
              <a:rPr lang="en-US" sz="1100" b="1" dirty="0">
                <a:solidFill>
                  <a:srgbClr val="FFFFFF"/>
                </a:solidFill>
                <a:effectLst>
                  <a:glow rad="101600">
                    <a:prstClr val="black">
                      <a:alpha val="75000"/>
                    </a:prstClr>
                  </a:glow>
                </a:effectLst>
                <a:latin typeface="Trebuchet MS"/>
                <a:cs typeface="Trebuchet MS"/>
              </a:rPr>
              <a:t>m </a:t>
            </a:r>
            <a:r>
              <a:rPr lang="en-US" sz="1100" b="1" dirty="0" smtClean="0">
                <a:solidFill>
                  <a:srgbClr val="FFFFFF"/>
                </a:solidFill>
                <a:effectLst>
                  <a:glow rad="101600">
                    <a:prstClr val="black">
                      <a:alpha val="75000"/>
                    </a:prstClr>
                  </a:glow>
                </a:effectLst>
                <a:latin typeface="Trebuchet MS"/>
                <a:cs typeface="Trebuchet MS"/>
              </a:rPr>
              <a:t>depth</a:t>
            </a:r>
            <a:endParaRPr lang="en-US" sz="1100" b="1" dirty="0">
              <a:solidFill>
                <a:srgbClr val="FFFFFF"/>
              </a:solidFill>
              <a:effectLst>
                <a:glow rad="101600">
                  <a:prstClr val="black">
                    <a:alpha val="75000"/>
                  </a:prstClr>
                </a:glow>
              </a:effectLst>
              <a:latin typeface="Trebuchet MS"/>
              <a:cs typeface="Trebuchet MS"/>
            </a:endParaRPr>
          </a:p>
        </p:txBody>
      </p:sp>
      <p:sp>
        <p:nvSpPr>
          <p:cNvPr id="16" name="Trapezoid 15"/>
          <p:cNvSpPr/>
          <p:nvPr/>
        </p:nvSpPr>
        <p:spPr>
          <a:xfrm rot="12847420">
            <a:off x="4312921" y="3357153"/>
            <a:ext cx="776844" cy="948436"/>
          </a:xfrm>
          <a:prstGeom prst="trapezoid">
            <a:avLst>
              <a:gd name="adj" fmla="val 40873"/>
            </a:avLst>
          </a:prstGeom>
          <a:noFill/>
          <a:ln w="28575">
            <a:solidFill>
              <a:srgbClr val="FFFF00"/>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a:solidFill>
                  <a:schemeClr val="tx1"/>
                </a:solidFill>
              </a:ln>
            </a:endParaRPr>
          </a:p>
        </p:txBody>
      </p:sp>
      <p:sp>
        <p:nvSpPr>
          <p:cNvPr id="17" name="Rectangle 8"/>
          <p:cNvSpPr>
            <a:spLocks noChangeArrowheads="1"/>
          </p:cNvSpPr>
          <p:nvPr/>
        </p:nvSpPr>
        <p:spPr bwMode="auto">
          <a:xfrm>
            <a:off x="4932040" y="3220902"/>
            <a:ext cx="1965603" cy="286232"/>
          </a:xfrm>
          <a:prstGeom prst="rect">
            <a:avLst/>
          </a:prstGeom>
          <a:noFill/>
          <a:ln w="9525">
            <a:noFill/>
            <a:miter lim="800000"/>
            <a:headEnd/>
            <a:tailEnd/>
          </a:ln>
        </p:spPr>
        <p:txBody>
          <a:bodyPr wrap="none">
            <a:spAutoFit/>
          </a:bodyPr>
          <a:lstStyle/>
          <a:p>
            <a:pPr algn="ctr">
              <a:lnSpc>
                <a:spcPct val="90000"/>
              </a:lnSpc>
              <a:defRPr/>
            </a:pPr>
            <a:r>
              <a:rPr lang="en-GB" sz="1400" b="1" dirty="0" smtClean="0">
                <a:solidFill>
                  <a:srgbClr val="FFFF00"/>
                </a:solidFill>
                <a:effectLst>
                  <a:glow rad="101600">
                    <a:prstClr val="black">
                      <a:alpha val="75000"/>
                    </a:prstClr>
                  </a:glow>
                </a:effectLst>
                <a:latin typeface="Trebuchet MS"/>
                <a:cs typeface="Trebuchet MS"/>
              </a:rPr>
              <a:t>CERN (</a:t>
            </a:r>
            <a:r>
              <a:rPr lang="en-GB" sz="1400" b="1" dirty="0" err="1" smtClean="0">
                <a:solidFill>
                  <a:srgbClr val="FFFF00"/>
                </a:solidFill>
                <a:effectLst>
                  <a:glow rad="101600">
                    <a:prstClr val="black">
                      <a:alpha val="75000"/>
                    </a:prstClr>
                  </a:glow>
                </a:effectLst>
                <a:latin typeface="Trebuchet MS"/>
                <a:cs typeface="Trebuchet MS"/>
              </a:rPr>
              <a:t>Pr</a:t>
            </a:r>
            <a:r>
              <a:rPr lang="en-US" sz="1400" b="1" dirty="0" err="1" smtClean="0">
                <a:solidFill>
                  <a:srgbClr val="FFFF00"/>
                </a:solidFill>
                <a:effectLst>
                  <a:glow rad="101600">
                    <a:prstClr val="black">
                      <a:alpha val="75000"/>
                    </a:prstClr>
                  </a:glow>
                </a:effectLst>
                <a:latin typeface="Trebuchet MS"/>
                <a:cs typeface="Trebuchet MS"/>
              </a:rPr>
              <a:t>é</a:t>
            </a:r>
            <a:r>
              <a:rPr lang="en-GB" sz="1400" b="1" dirty="0" err="1" smtClean="0">
                <a:solidFill>
                  <a:srgbClr val="FFFF00"/>
                </a:solidFill>
                <a:effectLst>
                  <a:glow rad="101600">
                    <a:prstClr val="black">
                      <a:alpha val="75000"/>
                    </a:prstClr>
                  </a:glow>
                </a:effectLst>
                <a:latin typeface="Trebuchet MS"/>
                <a:cs typeface="Trebuchet MS"/>
              </a:rPr>
              <a:t>vessin</a:t>
            </a:r>
            <a:r>
              <a:rPr lang="en-GB" sz="1400" b="1" dirty="0" smtClean="0">
                <a:solidFill>
                  <a:srgbClr val="FFFF00"/>
                </a:solidFill>
                <a:effectLst>
                  <a:glow rad="101600">
                    <a:prstClr val="black">
                      <a:alpha val="75000"/>
                    </a:prstClr>
                  </a:glow>
                </a:effectLst>
                <a:latin typeface="Trebuchet MS"/>
                <a:cs typeface="Trebuchet MS"/>
              </a:rPr>
              <a:t> site)</a:t>
            </a:r>
            <a:endParaRPr lang="en-GB" sz="1600" b="1" dirty="0">
              <a:solidFill>
                <a:srgbClr val="FFFF00"/>
              </a:solidFill>
              <a:effectLst>
                <a:glow rad="101600">
                  <a:prstClr val="black">
                    <a:alpha val="75000"/>
                  </a:prstClr>
                </a:glow>
              </a:effectLst>
              <a:latin typeface="Trebuchet MS"/>
              <a:cs typeface="Trebuchet MS"/>
            </a:endParaRPr>
          </a:p>
        </p:txBody>
      </p:sp>
      <p:cxnSp>
        <p:nvCxnSpPr>
          <p:cNvPr id="10" name="Straight Arrow Connector 9"/>
          <p:cNvCxnSpPr/>
          <p:nvPr/>
        </p:nvCxnSpPr>
        <p:spPr>
          <a:xfrm>
            <a:off x="4113768" y="3507134"/>
            <a:ext cx="585823" cy="480075"/>
          </a:xfrm>
          <a:prstGeom prst="straightConnector1">
            <a:avLst/>
          </a:prstGeom>
          <a:ln>
            <a:solidFill>
              <a:schemeClr val="bg1"/>
            </a:solidFill>
            <a:tailEnd type="triangle"/>
          </a:ln>
          <a:effectLst/>
        </p:spPr>
        <p:style>
          <a:lnRef idx="2">
            <a:schemeClr val="accent1"/>
          </a:lnRef>
          <a:fillRef idx="0">
            <a:schemeClr val="accent1"/>
          </a:fillRef>
          <a:effectRef idx="1">
            <a:schemeClr val="accent1"/>
          </a:effectRef>
          <a:fontRef idx="minor">
            <a:schemeClr val="tx1"/>
          </a:fontRef>
        </p:style>
      </p:cxnSp>
      <p:sp>
        <p:nvSpPr>
          <p:cNvPr id="19" name="Rectangle 8"/>
          <p:cNvSpPr>
            <a:spLocks noChangeArrowheads="1"/>
          </p:cNvSpPr>
          <p:nvPr/>
        </p:nvSpPr>
        <p:spPr bwMode="auto">
          <a:xfrm>
            <a:off x="3590071" y="3095643"/>
            <a:ext cx="693897" cy="549381"/>
          </a:xfrm>
          <a:prstGeom prst="rect">
            <a:avLst/>
          </a:prstGeom>
          <a:noFill/>
          <a:ln w="9525">
            <a:noFill/>
            <a:miter lim="800000"/>
            <a:headEnd/>
            <a:tailEnd/>
          </a:ln>
        </p:spPr>
        <p:txBody>
          <a:bodyPr wrap="square">
            <a:spAutoFit/>
          </a:bodyPr>
          <a:lstStyle/>
          <a:p>
            <a:pPr>
              <a:lnSpc>
                <a:spcPct val="90000"/>
              </a:lnSpc>
              <a:defRPr/>
            </a:pPr>
            <a:r>
              <a:rPr lang="en-US" sz="1100" b="1" dirty="0" smtClean="0">
                <a:solidFill>
                  <a:schemeClr val="bg1"/>
                </a:solidFill>
                <a:effectLst>
                  <a:glow rad="101600">
                    <a:prstClr val="black">
                      <a:alpha val="75000"/>
                    </a:prstClr>
                  </a:glow>
                </a:effectLst>
                <a:latin typeface="Trebuchet MS"/>
                <a:cs typeface="Trebuchet MS"/>
              </a:rPr>
              <a:t>LHC </a:t>
            </a:r>
          </a:p>
          <a:p>
            <a:pPr>
              <a:lnSpc>
                <a:spcPct val="90000"/>
              </a:lnSpc>
              <a:defRPr/>
            </a:pPr>
            <a:r>
              <a:rPr lang="en-US" sz="1100" b="1" dirty="0" smtClean="0">
                <a:solidFill>
                  <a:schemeClr val="bg1"/>
                </a:solidFill>
                <a:effectLst>
                  <a:glow rad="101600">
                    <a:prstClr val="black">
                      <a:alpha val="75000"/>
                    </a:prstClr>
                  </a:glow>
                </a:effectLst>
                <a:latin typeface="Trebuchet MS"/>
                <a:cs typeface="Trebuchet MS"/>
              </a:rPr>
              <a:t>control room</a:t>
            </a:r>
            <a:endParaRPr lang="en-GB" sz="1200" b="1" dirty="0">
              <a:solidFill>
                <a:schemeClr val="bg1"/>
              </a:solidFill>
              <a:effectLst>
                <a:glow rad="101600">
                  <a:prstClr val="black">
                    <a:alpha val="75000"/>
                  </a:prstClr>
                </a:glow>
              </a:effectLst>
              <a:latin typeface="Trebuchet MS"/>
              <a:cs typeface="Trebuchet MS"/>
            </a:endParaRPr>
          </a:p>
        </p:txBody>
      </p:sp>
      <p:sp>
        <p:nvSpPr>
          <p:cNvPr id="18" name="Rectangle 8"/>
          <p:cNvSpPr>
            <a:spLocks noChangeArrowheads="1"/>
          </p:cNvSpPr>
          <p:nvPr/>
        </p:nvSpPr>
        <p:spPr bwMode="auto">
          <a:xfrm>
            <a:off x="4553851" y="3994508"/>
            <a:ext cx="1871025" cy="480131"/>
          </a:xfrm>
          <a:prstGeom prst="rect">
            <a:avLst/>
          </a:prstGeom>
          <a:noFill/>
          <a:ln w="9525">
            <a:noFill/>
            <a:miter lim="800000"/>
            <a:headEnd/>
            <a:tailEnd/>
          </a:ln>
        </p:spPr>
        <p:txBody>
          <a:bodyPr wrap="none">
            <a:spAutoFit/>
          </a:bodyPr>
          <a:lstStyle/>
          <a:p>
            <a:pPr algn="ctr" fontAlgn="base">
              <a:lnSpc>
                <a:spcPct val="90000"/>
              </a:lnSpc>
              <a:spcBef>
                <a:spcPct val="0"/>
              </a:spcBef>
              <a:spcAft>
                <a:spcPct val="0"/>
              </a:spcAft>
              <a:defRPr/>
            </a:pPr>
            <a:r>
              <a:rPr lang="fr-FR" sz="1400" b="1" dirty="0" smtClean="0">
                <a:solidFill>
                  <a:srgbClr val="FFFFFF"/>
                </a:solidFill>
                <a:effectLst>
                  <a:glow rad="101600">
                    <a:prstClr val="black">
                      <a:alpha val="75000"/>
                    </a:prstClr>
                  </a:glow>
                </a:effectLst>
                <a:latin typeface="Trebuchet MS"/>
                <a:ea typeface="ＭＳ Ｐゴシック" charset="-128"/>
                <a:cs typeface="Trebuchet MS"/>
              </a:rPr>
              <a:t>SPS ring:</a:t>
            </a:r>
          </a:p>
          <a:p>
            <a:pPr algn="ctr">
              <a:lnSpc>
                <a:spcPct val="90000"/>
              </a:lnSpc>
              <a:defRPr/>
            </a:pPr>
            <a:r>
              <a:rPr lang="fr-FR" sz="1400" b="1" dirty="0" smtClean="0">
                <a:solidFill>
                  <a:srgbClr val="FFFFFF"/>
                </a:solidFill>
                <a:effectLst>
                  <a:glow rad="101600">
                    <a:prstClr val="black">
                      <a:alpha val="75000"/>
                    </a:prstClr>
                  </a:glow>
                </a:effectLst>
                <a:latin typeface="Trebuchet MS"/>
                <a:ea typeface="ＭＳ Ｐゴシック" charset="-128"/>
                <a:cs typeface="Trebuchet MS"/>
              </a:rPr>
              <a:t>7 km </a:t>
            </a:r>
            <a:r>
              <a:rPr lang="en-GB" sz="1400" b="1" dirty="0">
                <a:solidFill>
                  <a:srgbClr val="FFFFFF"/>
                </a:solidFill>
                <a:effectLst>
                  <a:glow rad="101600">
                    <a:prstClr val="black">
                      <a:alpha val="75000"/>
                    </a:prstClr>
                  </a:glow>
                </a:effectLst>
                <a:latin typeface="Trebuchet MS"/>
                <a:cs typeface="Trebuchet MS"/>
              </a:rPr>
              <a:t>circumference</a:t>
            </a:r>
            <a:endParaRPr lang="fr-FR" sz="1200" b="1" dirty="0">
              <a:solidFill>
                <a:prstClr val="black"/>
              </a:solidFill>
              <a:effectLst>
                <a:glow rad="101600">
                  <a:prstClr val="black">
                    <a:alpha val="75000"/>
                  </a:prstClr>
                </a:glow>
              </a:effectLst>
              <a:latin typeface="Trebuchet MS"/>
              <a:ea typeface="ＭＳ Ｐゴシック" charset="-128"/>
              <a:cs typeface="Trebuchet MS"/>
            </a:endParaRPr>
          </a:p>
        </p:txBody>
      </p:sp>
      <p:sp>
        <p:nvSpPr>
          <p:cNvPr id="20" name="Text Box 13"/>
          <p:cNvSpPr txBox="1">
            <a:spLocks noChangeArrowheads="1"/>
          </p:cNvSpPr>
          <p:nvPr/>
        </p:nvSpPr>
        <p:spPr bwMode="auto">
          <a:xfrm>
            <a:off x="1" y="6547647"/>
            <a:ext cx="9144000" cy="309958"/>
          </a:xfrm>
          <a:prstGeom prst="rect">
            <a:avLst/>
          </a:prstGeom>
          <a:solidFill>
            <a:schemeClr val="tx1">
              <a:alpha val="62000"/>
            </a:schemeClr>
          </a:solidFill>
          <a:ln>
            <a:noFill/>
          </a:ln>
          <a:effectLst/>
        </p:spPr>
        <p:txBody>
          <a:bodyPr wrap="square" lIns="90000" tIns="46800" rIns="90000" bIns="46800">
            <a:spAutoFit/>
          </a:bodyPr>
          <a:lstStyle/>
          <a:p>
            <a:pPr algn="ctr"/>
            <a:r>
              <a:rPr lang="en-GB" altLang="en-US" sz="1400" dirty="0" smtClean="0">
                <a:solidFill>
                  <a:schemeClr val="bg1"/>
                </a:solidFill>
                <a:latin typeface="Helvetica Light" charset="0"/>
                <a:ea typeface="Helvetica Light" charset="0"/>
                <a:cs typeface="Helvetica Light" charset="0"/>
              </a:rPr>
              <a:t> ~20 </a:t>
            </a:r>
            <a:r>
              <a:rPr lang="en-GB" altLang="en-US" sz="1400" dirty="0">
                <a:solidFill>
                  <a:schemeClr val="bg1"/>
                </a:solidFill>
                <a:latin typeface="Helvetica Light" charset="0"/>
                <a:ea typeface="Helvetica Light" charset="0"/>
                <a:cs typeface="Helvetica Light" charset="0"/>
              </a:rPr>
              <a:t>minutes are required to accelerate </a:t>
            </a:r>
            <a:r>
              <a:rPr lang="en-GB" altLang="en-US" sz="1400" dirty="0" smtClean="0">
                <a:solidFill>
                  <a:schemeClr val="bg1"/>
                </a:solidFill>
                <a:latin typeface="Helvetica Light" charset="0"/>
                <a:ea typeface="Helvetica Light" charset="0"/>
                <a:cs typeface="Helvetica Light" charset="0"/>
              </a:rPr>
              <a:t>the protons in </a:t>
            </a:r>
            <a:r>
              <a:rPr lang="en-GB" altLang="en-US" sz="1400" dirty="0">
                <a:solidFill>
                  <a:schemeClr val="bg1"/>
                </a:solidFill>
                <a:latin typeface="Helvetica Light" charset="0"/>
                <a:ea typeface="Helvetica Light" charset="0"/>
                <a:cs typeface="Helvetica Light" charset="0"/>
              </a:rPr>
              <a:t>the LHC from 450 GeV to 7 TeV </a:t>
            </a:r>
          </a:p>
        </p:txBody>
      </p:sp>
      <p:sp>
        <p:nvSpPr>
          <p:cNvPr id="22" name="Rectangle 25"/>
          <p:cNvSpPr>
            <a:spLocks noChangeArrowheads="1"/>
          </p:cNvSpPr>
          <p:nvPr/>
        </p:nvSpPr>
        <p:spPr bwMode="auto">
          <a:xfrm>
            <a:off x="-19050" y="0"/>
            <a:ext cx="1420871" cy="6858000"/>
          </a:xfrm>
          <a:prstGeom prst="rect">
            <a:avLst/>
          </a:prstGeom>
          <a:solidFill>
            <a:schemeClr val="bg1">
              <a:alpha val="89000"/>
            </a:schemeClr>
          </a:solidFill>
          <a:ln w="3175">
            <a:solidFill>
              <a:schemeClr val="bg2"/>
            </a:solidFill>
            <a:miter lim="800000"/>
            <a:headEnd/>
            <a:tailEnd/>
          </a:ln>
          <a:effectLst/>
        </p:spPr>
        <p:txBody>
          <a:bodyPr wrap="square" lIns="90000" tIns="46800" rIns="90000" bIns="46800" anchor="ctr">
            <a:spAutoFit/>
          </a:bodyPr>
          <a:lstStyle/>
          <a:p>
            <a:endParaRPr lang="en-US"/>
          </a:p>
        </p:txBody>
      </p:sp>
      <p:grpSp>
        <p:nvGrpSpPr>
          <p:cNvPr id="23" name="Group 26"/>
          <p:cNvGrpSpPr>
            <a:grpSpLocks/>
          </p:cNvGrpSpPr>
          <p:nvPr/>
        </p:nvGrpSpPr>
        <p:grpSpPr bwMode="auto">
          <a:xfrm>
            <a:off x="179512" y="329332"/>
            <a:ext cx="1298575" cy="6196012"/>
            <a:chOff x="142" y="119"/>
            <a:chExt cx="818" cy="3903"/>
          </a:xfrm>
        </p:grpSpPr>
        <p:sp>
          <p:nvSpPr>
            <p:cNvPr id="24" name="Text Box 27"/>
            <p:cNvSpPr txBox="1">
              <a:spLocks noChangeArrowheads="1"/>
            </p:cNvSpPr>
            <p:nvPr/>
          </p:nvSpPr>
          <p:spPr bwMode="auto">
            <a:xfrm>
              <a:off x="499" y="2796"/>
              <a:ext cx="461"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dirty="0">
                  <a:solidFill>
                    <a:schemeClr val="tx1">
                      <a:lumMod val="65000"/>
                      <a:lumOff val="35000"/>
                    </a:schemeClr>
                  </a:solidFill>
                  <a:latin typeface="Helvetica" charset="0"/>
                  <a:ea typeface="Helvetica" charset="0"/>
                  <a:cs typeface="Helvetica" charset="0"/>
                </a:rPr>
                <a:t>LIN-</a:t>
              </a:r>
            </a:p>
            <a:p>
              <a:pPr eaLnBrk="1">
                <a:lnSpc>
                  <a:spcPct val="87000"/>
                </a:lnSpc>
                <a:buClr>
                  <a:srgbClr val="000000"/>
                </a:buClr>
                <a:buSzPct val="45000"/>
                <a:buFont typeface="Wingdings" charset="2"/>
                <a:buNone/>
              </a:pPr>
              <a:r>
                <a:rPr lang="en-GB" altLang="en-US" sz="1600" dirty="0">
                  <a:solidFill>
                    <a:schemeClr val="tx1">
                      <a:lumMod val="65000"/>
                      <a:lumOff val="35000"/>
                    </a:schemeClr>
                  </a:solidFill>
                  <a:latin typeface="Helvetica" charset="0"/>
                  <a:ea typeface="Helvetica" charset="0"/>
                  <a:cs typeface="Helvetica" charset="0"/>
                </a:rPr>
                <a:t>AC2</a:t>
              </a:r>
            </a:p>
          </p:txBody>
        </p:sp>
        <p:sp>
          <p:nvSpPr>
            <p:cNvPr id="25" name="Text Box 28"/>
            <p:cNvSpPr txBox="1">
              <a:spLocks noChangeArrowheads="1"/>
            </p:cNvSpPr>
            <p:nvPr/>
          </p:nvSpPr>
          <p:spPr bwMode="auto">
            <a:xfrm>
              <a:off x="499" y="2180"/>
              <a:ext cx="397" cy="1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a:solidFill>
                    <a:schemeClr val="tx1">
                      <a:lumMod val="65000"/>
                      <a:lumOff val="35000"/>
                    </a:schemeClr>
                  </a:solidFill>
                  <a:latin typeface="Helvetica" charset="0"/>
                  <a:ea typeface="Helvetica" charset="0"/>
                  <a:cs typeface="Helvetica" charset="0"/>
                </a:rPr>
                <a:t>BOO-</a:t>
              </a:r>
            </a:p>
            <a:p>
              <a:pPr eaLnBrk="1">
                <a:lnSpc>
                  <a:spcPct val="87000"/>
                </a:lnSpc>
                <a:buClr>
                  <a:srgbClr val="000000"/>
                </a:buClr>
                <a:buSzPct val="45000"/>
                <a:buFont typeface="Wingdings" charset="2"/>
                <a:buNone/>
              </a:pPr>
              <a:r>
                <a:rPr lang="en-GB" altLang="en-US" sz="1600">
                  <a:solidFill>
                    <a:schemeClr val="tx1">
                      <a:lumMod val="65000"/>
                      <a:lumOff val="35000"/>
                    </a:schemeClr>
                  </a:solidFill>
                  <a:latin typeface="Helvetica" charset="0"/>
                  <a:ea typeface="Helvetica" charset="0"/>
                  <a:cs typeface="Helvetica" charset="0"/>
                </a:rPr>
                <a:t>STER</a:t>
              </a:r>
            </a:p>
          </p:txBody>
        </p:sp>
        <p:sp>
          <p:nvSpPr>
            <p:cNvPr id="26" name="Text Box 29"/>
            <p:cNvSpPr txBox="1">
              <a:spLocks noChangeArrowheads="1"/>
            </p:cNvSpPr>
            <p:nvPr/>
          </p:nvSpPr>
          <p:spPr bwMode="auto">
            <a:xfrm>
              <a:off x="499" y="1634"/>
              <a:ext cx="171"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a:solidFill>
                    <a:srgbClr val="292929"/>
                  </a:solidFill>
                  <a:latin typeface="Helvetica" charset="0"/>
                  <a:ea typeface="Helvetica" charset="0"/>
                  <a:cs typeface="Helvetica" charset="0"/>
                </a:rPr>
                <a:t>PS</a:t>
              </a:r>
            </a:p>
          </p:txBody>
        </p:sp>
        <p:sp>
          <p:nvSpPr>
            <p:cNvPr id="27" name="Text Box 30"/>
            <p:cNvSpPr txBox="1">
              <a:spLocks noChangeArrowheads="1"/>
            </p:cNvSpPr>
            <p:nvPr/>
          </p:nvSpPr>
          <p:spPr bwMode="auto">
            <a:xfrm>
              <a:off x="499" y="1038"/>
              <a:ext cx="257"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dirty="0">
                  <a:solidFill>
                    <a:schemeClr val="tx1">
                      <a:lumMod val="65000"/>
                      <a:lumOff val="35000"/>
                    </a:schemeClr>
                  </a:solidFill>
                  <a:latin typeface="Helvetica" charset="0"/>
                  <a:ea typeface="Helvetica" charset="0"/>
                  <a:cs typeface="Helvetica" charset="0"/>
                </a:rPr>
                <a:t>SPS</a:t>
              </a:r>
            </a:p>
          </p:txBody>
        </p:sp>
        <p:sp>
          <p:nvSpPr>
            <p:cNvPr id="28" name="Text Box 31"/>
            <p:cNvSpPr txBox="1">
              <a:spLocks noChangeArrowheads="1"/>
            </p:cNvSpPr>
            <p:nvPr/>
          </p:nvSpPr>
          <p:spPr bwMode="auto">
            <a:xfrm>
              <a:off x="499" y="443"/>
              <a:ext cx="263"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dirty="0">
                  <a:solidFill>
                    <a:schemeClr val="tx1">
                      <a:lumMod val="65000"/>
                      <a:lumOff val="35000"/>
                    </a:schemeClr>
                  </a:solidFill>
                  <a:latin typeface="Helvetica" charset="0"/>
                  <a:ea typeface="Helvetica" charset="0"/>
                  <a:cs typeface="Helvetica" charset="0"/>
                </a:rPr>
                <a:t>LHC</a:t>
              </a:r>
            </a:p>
          </p:txBody>
        </p:sp>
        <p:sp>
          <p:nvSpPr>
            <p:cNvPr id="30" name="Line 32"/>
            <p:cNvSpPr>
              <a:spLocks noChangeShapeType="1"/>
            </p:cNvSpPr>
            <p:nvPr/>
          </p:nvSpPr>
          <p:spPr bwMode="auto">
            <a:xfrm flipV="1">
              <a:off x="404" y="2719"/>
              <a:ext cx="1" cy="353"/>
            </a:xfrm>
            <a:prstGeom prst="line">
              <a:avLst/>
            </a:prstGeom>
            <a:noFill/>
            <a:ln w="19050">
              <a:solidFill>
                <a:srgbClr val="D80017"/>
              </a:solidFill>
              <a:prstDash val="sysDot"/>
              <a:round/>
              <a:headEnd type="diamo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latin typeface="Helvetica" charset="0"/>
                <a:ea typeface="Helvetica" charset="0"/>
                <a:cs typeface="Helvetica" charset="0"/>
              </a:endParaRPr>
            </a:p>
          </p:txBody>
        </p:sp>
        <p:sp>
          <p:nvSpPr>
            <p:cNvPr id="31" name="Text Box 33"/>
            <p:cNvSpPr txBox="1">
              <a:spLocks noChangeArrowheads="1"/>
            </p:cNvSpPr>
            <p:nvPr/>
          </p:nvSpPr>
          <p:spPr bwMode="auto">
            <a:xfrm>
              <a:off x="168" y="2546"/>
              <a:ext cx="441"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dirty="0">
                  <a:solidFill>
                    <a:srgbClr val="D80017"/>
                  </a:solidFill>
                  <a:latin typeface="Helvetica" charset="0"/>
                  <a:ea typeface="Helvetica" charset="0"/>
                  <a:cs typeface="Helvetica" charset="0"/>
                </a:rPr>
                <a:t>50 MeV</a:t>
              </a:r>
            </a:p>
          </p:txBody>
        </p:sp>
        <p:sp>
          <p:nvSpPr>
            <p:cNvPr id="32" name="Line 34"/>
            <p:cNvSpPr>
              <a:spLocks noChangeShapeType="1"/>
            </p:cNvSpPr>
            <p:nvPr/>
          </p:nvSpPr>
          <p:spPr bwMode="auto">
            <a:xfrm flipV="1">
              <a:off x="405" y="2106"/>
              <a:ext cx="1" cy="353"/>
            </a:xfrm>
            <a:prstGeom prst="line">
              <a:avLst/>
            </a:prstGeom>
            <a:noFill/>
            <a:ln w="19050">
              <a:solidFill>
                <a:srgbClr val="D80017"/>
              </a:solidFill>
              <a:prstDash val="sysDot"/>
              <a:round/>
              <a:headEnd type="diamo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latin typeface="Helvetica" charset="0"/>
                <a:ea typeface="Helvetica" charset="0"/>
                <a:cs typeface="Helvetica" charset="0"/>
              </a:endParaRPr>
            </a:p>
          </p:txBody>
        </p:sp>
        <p:sp>
          <p:nvSpPr>
            <p:cNvPr id="33" name="Text Box 35"/>
            <p:cNvSpPr txBox="1">
              <a:spLocks noChangeArrowheads="1"/>
            </p:cNvSpPr>
            <p:nvPr/>
          </p:nvSpPr>
          <p:spPr bwMode="auto">
            <a:xfrm>
              <a:off x="169" y="1935"/>
              <a:ext cx="506" cy="1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dirty="0">
                  <a:solidFill>
                    <a:srgbClr val="D80017"/>
                  </a:solidFill>
                  <a:latin typeface="Helvetica" charset="0"/>
                  <a:ea typeface="Helvetica" charset="0"/>
                  <a:cs typeface="Helvetica" charset="0"/>
                </a:rPr>
                <a:t>1.4 GeV</a:t>
              </a:r>
            </a:p>
          </p:txBody>
        </p:sp>
        <p:sp>
          <p:nvSpPr>
            <p:cNvPr id="34" name="Line 36"/>
            <p:cNvSpPr>
              <a:spLocks noChangeShapeType="1"/>
            </p:cNvSpPr>
            <p:nvPr/>
          </p:nvSpPr>
          <p:spPr bwMode="auto">
            <a:xfrm flipV="1">
              <a:off x="405" y="1517"/>
              <a:ext cx="1" cy="353"/>
            </a:xfrm>
            <a:prstGeom prst="line">
              <a:avLst/>
            </a:prstGeom>
            <a:noFill/>
            <a:ln w="19050">
              <a:solidFill>
                <a:srgbClr val="D80017"/>
              </a:solidFill>
              <a:prstDash val="sysDot"/>
              <a:round/>
              <a:headEnd type="diamo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latin typeface="Helvetica" charset="0"/>
                <a:ea typeface="Helvetica" charset="0"/>
                <a:cs typeface="Helvetica" charset="0"/>
              </a:endParaRPr>
            </a:p>
          </p:txBody>
        </p:sp>
        <p:sp>
          <p:nvSpPr>
            <p:cNvPr id="35" name="Text Box 37"/>
            <p:cNvSpPr txBox="1">
              <a:spLocks noChangeArrowheads="1"/>
            </p:cNvSpPr>
            <p:nvPr/>
          </p:nvSpPr>
          <p:spPr bwMode="auto">
            <a:xfrm>
              <a:off x="170" y="1346"/>
              <a:ext cx="433"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a:solidFill>
                    <a:srgbClr val="D80017"/>
                  </a:solidFill>
                  <a:latin typeface="Helvetica" charset="0"/>
                  <a:ea typeface="Helvetica" charset="0"/>
                  <a:cs typeface="Helvetica" charset="0"/>
                </a:rPr>
                <a:t>26 GeV</a:t>
              </a:r>
            </a:p>
          </p:txBody>
        </p:sp>
        <p:sp>
          <p:nvSpPr>
            <p:cNvPr id="36" name="Line 38"/>
            <p:cNvSpPr>
              <a:spLocks noChangeShapeType="1"/>
            </p:cNvSpPr>
            <p:nvPr/>
          </p:nvSpPr>
          <p:spPr bwMode="auto">
            <a:xfrm flipV="1">
              <a:off x="405" y="904"/>
              <a:ext cx="1" cy="353"/>
            </a:xfrm>
            <a:prstGeom prst="line">
              <a:avLst/>
            </a:prstGeom>
            <a:noFill/>
            <a:ln w="19050">
              <a:solidFill>
                <a:srgbClr val="D80017"/>
              </a:solidFill>
              <a:prstDash val="sysDot"/>
              <a:round/>
              <a:headEnd type="diamo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latin typeface="Helvetica" charset="0"/>
                <a:ea typeface="Helvetica" charset="0"/>
                <a:cs typeface="Helvetica" charset="0"/>
              </a:endParaRPr>
            </a:p>
          </p:txBody>
        </p:sp>
        <p:sp>
          <p:nvSpPr>
            <p:cNvPr id="37" name="Text Box 39"/>
            <p:cNvSpPr txBox="1">
              <a:spLocks noChangeArrowheads="1"/>
            </p:cNvSpPr>
            <p:nvPr/>
          </p:nvSpPr>
          <p:spPr bwMode="auto">
            <a:xfrm>
              <a:off x="169" y="743"/>
              <a:ext cx="505"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a:solidFill>
                    <a:srgbClr val="D80017"/>
                  </a:solidFill>
                  <a:latin typeface="Helvetica" charset="0"/>
                  <a:ea typeface="Helvetica" charset="0"/>
                  <a:cs typeface="Helvetica" charset="0"/>
                </a:rPr>
                <a:t>450 GeV</a:t>
              </a:r>
            </a:p>
          </p:txBody>
        </p:sp>
        <p:sp>
          <p:nvSpPr>
            <p:cNvPr id="38" name="Line 40"/>
            <p:cNvSpPr>
              <a:spLocks noChangeShapeType="1"/>
            </p:cNvSpPr>
            <p:nvPr/>
          </p:nvSpPr>
          <p:spPr bwMode="auto">
            <a:xfrm flipV="1">
              <a:off x="405" y="315"/>
              <a:ext cx="1" cy="353"/>
            </a:xfrm>
            <a:prstGeom prst="line">
              <a:avLst/>
            </a:prstGeom>
            <a:noFill/>
            <a:ln w="19050">
              <a:solidFill>
                <a:srgbClr val="D80017"/>
              </a:solidFill>
              <a:prstDash val="sysDot"/>
              <a:round/>
              <a:headEnd type="diamo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latin typeface="Helvetica" charset="0"/>
                <a:ea typeface="Helvetica" charset="0"/>
                <a:cs typeface="Helvetica" charset="0"/>
              </a:endParaRPr>
            </a:p>
          </p:txBody>
        </p:sp>
        <p:sp>
          <p:nvSpPr>
            <p:cNvPr id="39" name="Text Box 41"/>
            <p:cNvSpPr txBox="1">
              <a:spLocks noChangeArrowheads="1"/>
            </p:cNvSpPr>
            <p:nvPr/>
          </p:nvSpPr>
          <p:spPr bwMode="auto">
            <a:xfrm>
              <a:off x="191" y="119"/>
              <a:ext cx="432"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7000"/>
                </a:lnSpc>
                <a:buClr>
                  <a:srgbClr val="000000"/>
                </a:buClr>
                <a:buSzPct val="45000"/>
                <a:buFont typeface="Wingdings" charset="2"/>
                <a:buNone/>
              </a:pPr>
              <a:r>
                <a:rPr lang="en-GB" altLang="en-US" sz="1600">
                  <a:solidFill>
                    <a:srgbClr val="D80017"/>
                  </a:solidFill>
                  <a:latin typeface="Helvetica" charset="0"/>
                  <a:ea typeface="Helvetica" charset="0"/>
                  <a:cs typeface="Helvetica" charset="0"/>
                </a:rPr>
                <a:t>7 TeV</a:t>
              </a:r>
            </a:p>
          </p:txBody>
        </p:sp>
        <p:pic>
          <p:nvPicPr>
            <p:cNvPr id="40" name="Picture 4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2" y="3158"/>
              <a:ext cx="510" cy="864"/>
            </a:xfrm>
            <a:prstGeom prst="rect">
              <a:avLst/>
            </a:prstGeom>
            <a:noFill/>
            <a:ln w="9525">
              <a:solidFill>
                <a:schemeClr val="bg2"/>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1" name="Text Box 43"/>
            <p:cNvSpPr txBox="1">
              <a:spLocks noChangeArrowheads="1"/>
            </p:cNvSpPr>
            <p:nvPr/>
          </p:nvSpPr>
          <p:spPr bwMode="auto">
            <a:xfrm>
              <a:off x="196" y="3537"/>
              <a:ext cx="454" cy="1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type="triangl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1pPr>
              <a:lvl2pPr marL="427038" indent="-215900"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2pPr>
              <a:lvl3pPr marL="6429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3pPr>
              <a:lvl4pPr marL="858838" indent="-212725"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4pPr>
              <a:lvl5pPr marL="1074738" indent="-214313" defTabSz="447675"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5pPr>
              <a:lvl6pPr marL="15319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6pPr>
              <a:lvl7pPr marL="19891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7pPr>
              <a:lvl8pPr marL="24463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8pPr>
              <a:lvl9pPr marL="2903538" indent="-214313" defTabSz="447675"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charset="0"/>
                  <a:ea typeface="ＭＳ Ｐゴシック" charset="-128"/>
                </a:defRPr>
              </a:lvl9pPr>
            </a:lstStyle>
            <a:p>
              <a:pPr eaLnBrk="1">
                <a:lnSpc>
                  <a:spcPct val="86000"/>
                </a:lnSpc>
                <a:buClr>
                  <a:srgbClr val="000000"/>
                </a:buClr>
                <a:buSzPct val="45000"/>
                <a:buFont typeface="Wingdings" charset="2"/>
                <a:buNone/>
              </a:pPr>
              <a:r>
                <a:rPr lang="en-GB" altLang="en-US">
                  <a:solidFill>
                    <a:srgbClr val="333366"/>
                  </a:solidFill>
                  <a:latin typeface="Helvetica" charset="0"/>
                  <a:ea typeface="Helvetica" charset="0"/>
                  <a:cs typeface="Helvetica" charset="0"/>
                </a:rPr>
                <a:t>PROTONS</a:t>
              </a:r>
            </a:p>
          </p:txBody>
        </p:sp>
      </p:grpSp>
    </p:spTree>
    <p:extLst>
      <p:ext uri="{BB962C8B-B14F-4D97-AF65-F5344CB8AC3E}">
        <p14:creationId xmlns:p14="http://schemas.microsoft.com/office/powerpoint/2010/main" val="196762934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ERN_picture_sky"/>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175"/>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Oval 4"/>
          <p:cNvSpPr/>
          <p:nvPr/>
        </p:nvSpPr>
        <p:spPr>
          <a:xfrm>
            <a:off x="4348534" y="3843378"/>
            <a:ext cx="2237584" cy="1402802"/>
          </a:xfrm>
          <a:prstGeom prst="ellipse">
            <a:avLst/>
          </a:prstGeom>
          <a:noFill/>
          <a:ln w="38100" cmpd="sng">
            <a:solidFill>
              <a:schemeClr val="accent5">
                <a:lumMod val="60000"/>
                <a:lumOff val="40000"/>
              </a:schemeClr>
            </a:solidFill>
          </a:ln>
          <a:effectLst>
            <a:glow rad="63500">
              <a:schemeClr val="bg1">
                <a:alpha val="53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Oval 5"/>
          <p:cNvSpPr/>
          <p:nvPr/>
        </p:nvSpPr>
        <p:spPr>
          <a:xfrm rot="21397720">
            <a:off x="1102505" y="1968509"/>
            <a:ext cx="6882104" cy="3416730"/>
          </a:xfrm>
          <a:prstGeom prst="ellipse">
            <a:avLst/>
          </a:prstGeom>
          <a:noFill/>
          <a:ln w="57150" cmpd="sng">
            <a:solidFill>
              <a:schemeClr val="tx2">
                <a:lumMod val="50000"/>
                <a:lumOff val="50000"/>
              </a:schemeClr>
            </a:solidFill>
          </a:ln>
          <a:effectLst>
            <a:glow rad="101600">
              <a:schemeClr val="bg1">
                <a:alpha val="75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73" descr="bul-pho-2007-079"/>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39585" y="693688"/>
            <a:ext cx="2590800" cy="1727200"/>
          </a:xfrm>
          <a:prstGeom prst="rect">
            <a:avLst/>
          </a:prstGeom>
          <a:noFill/>
          <a:ln w="38100" cap="flat" cmpd="sng" algn="ctr">
            <a:solidFill>
              <a:srgbClr val="FFFFFF"/>
            </a:solidFill>
            <a:prstDash val="solid"/>
            <a:miter lim="800000"/>
            <a:headEnd type="none" w="med" len="med"/>
            <a:tailEnd type="none" w="med" len="med"/>
          </a:ln>
          <a:effectLst>
            <a:outerShdw blurRad="304800" dist="38100" dir="2700000" sx="101000" sy="101000">
              <a:srgbClr val="000000"/>
            </a:outerShdw>
          </a:effectLst>
          <a:extLst>
            <a:ext uri="{909E8E84-426E-40dd-AFC4-6F175D3DCCD1}">
              <a14:hiddenFill xmlns:a14="http://schemas.microsoft.com/office/drawing/2010/main" xmlns="">
                <a:solidFill>
                  <a:srgbClr val="FFFFFF"/>
                </a:solidFill>
              </a14:hiddenFill>
            </a:ext>
          </a:extLst>
        </p:spPr>
      </p:pic>
      <p:sp>
        <p:nvSpPr>
          <p:cNvPr id="8" name="Rectangle 95"/>
          <p:cNvSpPr>
            <a:spLocks noChangeArrowheads="1"/>
          </p:cNvSpPr>
          <p:nvPr/>
        </p:nvSpPr>
        <p:spPr bwMode="auto">
          <a:xfrm>
            <a:off x="2170039" y="697826"/>
            <a:ext cx="554618" cy="304800"/>
          </a:xfrm>
          <a:prstGeom prst="rect">
            <a:avLst/>
          </a:prstGeom>
          <a:gradFill rotWithShape="0">
            <a:gsLst>
              <a:gs pos="0">
                <a:srgbClr val="A52B2B"/>
              </a:gs>
              <a:gs pos="100000">
                <a:srgbClr val="820101"/>
              </a:gs>
            </a:gsLst>
            <a:lin ang="5400000" scaled="1"/>
          </a:gradFill>
          <a:ln w="9525">
            <a:noFill/>
            <a:miter lim="800000"/>
            <a:headEnd/>
            <a:tailEnd/>
          </a:ln>
        </p:spPr>
        <p:txBody>
          <a:bodyPr wrap="none" anchor="ctr"/>
          <a:lstStyle/>
          <a:p>
            <a:pPr fontAlgn="base">
              <a:spcBef>
                <a:spcPct val="0"/>
              </a:spcBef>
              <a:spcAft>
                <a:spcPct val="0"/>
              </a:spcAft>
              <a:defRPr/>
            </a:pPr>
            <a:endParaRPr lang="en-US" sz="240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9" name="Text Box 74"/>
          <p:cNvSpPr txBox="1">
            <a:spLocks noChangeArrowheads="1"/>
          </p:cNvSpPr>
          <p:nvPr/>
        </p:nvSpPr>
        <p:spPr bwMode="auto">
          <a:xfrm>
            <a:off x="2135212" y="677851"/>
            <a:ext cx="636588" cy="336550"/>
          </a:xfrm>
          <a:prstGeom prst="rect">
            <a:avLst/>
          </a:prstGeom>
          <a:noFill/>
          <a:ln w="9525">
            <a:noFill/>
            <a:miter lim="800000"/>
            <a:headEnd/>
            <a:tailEnd/>
          </a:ln>
          <a:effectLst/>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fontAlgn="base">
              <a:spcBef>
                <a:spcPct val="0"/>
              </a:spcBef>
              <a:spcAft>
                <a:spcPct val="0"/>
              </a:spcAft>
              <a:defRPr/>
            </a:pPr>
            <a:r>
              <a:rPr lang="de-CH" b="1" dirty="0" smtClean="0">
                <a:solidFill>
                  <a:prstClr val="white"/>
                </a:solidFill>
                <a:latin typeface="Century Gothic" charset="0"/>
              </a:rPr>
              <a:t>CMS</a:t>
            </a:r>
            <a:endParaRPr lang="de-CH" sz="2000" b="1" dirty="0" smtClean="0">
              <a:solidFill>
                <a:prstClr val="white"/>
              </a:solidFill>
              <a:latin typeface="Tahoma" charset="0"/>
            </a:endParaRPr>
          </a:p>
        </p:txBody>
      </p:sp>
      <p:pic>
        <p:nvPicPr>
          <p:cNvPr id="10" name="Picture 79" descr="Picture 2"/>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52400" y="4974889"/>
            <a:ext cx="1955800" cy="1449388"/>
          </a:xfrm>
          <a:prstGeom prst="rect">
            <a:avLst/>
          </a:prstGeom>
          <a:noFill/>
          <a:ln w="38100">
            <a:solidFill>
              <a:srgbClr val="FFFFFF"/>
            </a:solidFill>
            <a:miter lim="800000"/>
            <a:headEnd/>
            <a:tailEnd/>
          </a:ln>
          <a:effectLst>
            <a:outerShdw blurRad="304800" dist="38100" dir="2700000" sx="101000" sy="101000">
              <a:srgbClr val="000000"/>
            </a:outerShdw>
          </a:effectLst>
          <a:extLst>
            <a:ext uri="{909E8E84-426E-40dd-AFC4-6F175D3DCCD1}">
              <a14:hiddenFill xmlns:a14="http://schemas.microsoft.com/office/drawing/2010/main" xmlns="">
                <a:solidFill>
                  <a:srgbClr val="FFFFFF"/>
                </a:solidFill>
              </a14:hiddenFill>
            </a:ext>
          </a:extLst>
        </p:spPr>
      </p:pic>
      <p:sp>
        <p:nvSpPr>
          <p:cNvPr id="11" name="Rectangle 95"/>
          <p:cNvSpPr>
            <a:spLocks noChangeArrowheads="1"/>
          </p:cNvSpPr>
          <p:nvPr/>
        </p:nvSpPr>
        <p:spPr bwMode="auto">
          <a:xfrm>
            <a:off x="1385887" y="6140337"/>
            <a:ext cx="719138" cy="283940"/>
          </a:xfrm>
          <a:prstGeom prst="rect">
            <a:avLst/>
          </a:prstGeom>
          <a:gradFill rotWithShape="0">
            <a:gsLst>
              <a:gs pos="0">
                <a:srgbClr val="A52B2B"/>
              </a:gs>
              <a:gs pos="100000">
                <a:srgbClr val="820101"/>
              </a:gs>
            </a:gsLst>
            <a:lin ang="5400000" scaled="1"/>
          </a:gradFill>
          <a:ln w="9525">
            <a:noFill/>
            <a:miter lim="800000"/>
            <a:headEnd/>
            <a:tailEnd/>
          </a:ln>
        </p:spPr>
        <p:txBody>
          <a:bodyPr wrap="none" anchor="ctr"/>
          <a:lstStyle/>
          <a:p>
            <a:pPr fontAlgn="base">
              <a:spcBef>
                <a:spcPct val="0"/>
              </a:spcBef>
              <a:spcAft>
                <a:spcPct val="0"/>
              </a:spcAft>
              <a:defRPr/>
            </a:pPr>
            <a:endParaRPr lang="en-US" sz="240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12" name="Text Box 80"/>
          <p:cNvSpPr txBox="1">
            <a:spLocks noChangeArrowheads="1"/>
          </p:cNvSpPr>
          <p:nvPr/>
        </p:nvSpPr>
        <p:spPr bwMode="auto">
          <a:xfrm>
            <a:off x="1374457" y="6093926"/>
            <a:ext cx="747713" cy="336550"/>
          </a:xfrm>
          <a:prstGeom prst="rect">
            <a:avLst/>
          </a:prstGeom>
          <a:noFill/>
          <a:ln w="9525">
            <a:noFill/>
            <a:miter lim="800000"/>
            <a:headEnd/>
            <a:tailEnd/>
          </a:ln>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fontAlgn="base">
              <a:spcBef>
                <a:spcPct val="0"/>
              </a:spcBef>
              <a:spcAft>
                <a:spcPct val="0"/>
              </a:spcAft>
              <a:defRPr/>
            </a:pPr>
            <a:r>
              <a:rPr lang="de-CH" b="1" dirty="0" smtClean="0">
                <a:solidFill>
                  <a:prstClr val="white"/>
                </a:solidFill>
                <a:latin typeface="Century Gothic" charset="0"/>
              </a:rPr>
              <a:t>ALICE</a:t>
            </a:r>
            <a:endParaRPr lang="de-CH" sz="2000" b="1" dirty="0" smtClean="0">
              <a:solidFill>
                <a:prstClr val="white"/>
              </a:solidFill>
              <a:latin typeface="Tahoma" charset="0"/>
            </a:endParaRPr>
          </a:p>
        </p:txBody>
      </p:sp>
      <p:pic>
        <p:nvPicPr>
          <p:cNvPr id="13" name="Picture 86" descr="Picture 3"/>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719763" y="1372518"/>
            <a:ext cx="2165350" cy="1376363"/>
          </a:xfrm>
          <a:prstGeom prst="rect">
            <a:avLst/>
          </a:prstGeom>
          <a:noFill/>
          <a:ln w="38100">
            <a:solidFill>
              <a:srgbClr val="FFFFFF"/>
            </a:solidFill>
            <a:miter lim="800000"/>
            <a:headEnd/>
            <a:tailEnd/>
          </a:ln>
          <a:effectLst>
            <a:outerShdw blurRad="304800" dist="38100" dir="2700000" sx="101000" sy="101000">
              <a:srgbClr val="000000"/>
            </a:outerShdw>
          </a:effectLst>
          <a:extLst>
            <a:ext uri="{909E8E84-426E-40dd-AFC4-6F175D3DCCD1}">
              <a14:hiddenFill xmlns:a14="http://schemas.microsoft.com/office/drawing/2010/main" xmlns="">
                <a:solidFill>
                  <a:srgbClr val="FFFFFF"/>
                </a:solidFill>
              </a14:hiddenFill>
            </a:ext>
          </a:extLst>
        </p:spPr>
      </p:pic>
      <p:sp>
        <p:nvSpPr>
          <p:cNvPr id="14" name="Rectangle 87"/>
          <p:cNvSpPr>
            <a:spLocks noChangeArrowheads="1"/>
          </p:cNvSpPr>
          <p:nvPr/>
        </p:nvSpPr>
        <p:spPr bwMode="auto">
          <a:xfrm>
            <a:off x="8281863" y="1372518"/>
            <a:ext cx="609600" cy="304800"/>
          </a:xfrm>
          <a:prstGeom prst="rect">
            <a:avLst/>
          </a:prstGeom>
          <a:gradFill rotWithShape="0">
            <a:gsLst>
              <a:gs pos="0">
                <a:srgbClr val="C89A09"/>
              </a:gs>
              <a:gs pos="100000">
                <a:srgbClr val="D3D90D"/>
              </a:gs>
            </a:gsLst>
            <a:lin ang="5400000" scaled="1"/>
          </a:gradFill>
          <a:ln w="9525">
            <a:noFill/>
            <a:miter lim="800000"/>
            <a:headEnd/>
            <a:tailEnd/>
          </a:ln>
        </p:spPr>
        <p:txBody>
          <a:bodyPr wrap="none" anchor="ctr"/>
          <a:lstStyle/>
          <a:p>
            <a:pPr fontAlgn="base">
              <a:spcBef>
                <a:spcPct val="0"/>
              </a:spcBef>
              <a:spcAft>
                <a:spcPct val="0"/>
              </a:spcAft>
              <a:defRPr/>
            </a:pPr>
            <a:endParaRPr lang="en-US" sz="240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15" name="Text Box 88"/>
          <p:cNvSpPr txBox="1">
            <a:spLocks noChangeArrowheads="1"/>
          </p:cNvSpPr>
          <p:nvPr/>
        </p:nvSpPr>
        <p:spPr bwMode="auto">
          <a:xfrm>
            <a:off x="8243763" y="1340768"/>
            <a:ext cx="720725" cy="336550"/>
          </a:xfrm>
          <a:prstGeom prst="rect">
            <a:avLst/>
          </a:prstGeom>
          <a:noFill/>
          <a:ln w="9525">
            <a:noFill/>
            <a:miter lim="800000"/>
            <a:headEnd/>
            <a:tailEnd/>
          </a:ln>
          <a:effectLst/>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fontAlgn="base">
              <a:spcBef>
                <a:spcPct val="0"/>
              </a:spcBef>
              <a:spcAft>
                <a:spcPct val="0"/>
              </a:spcAft>
              <a:defRPr/>
            </a:pPr>
            <a:r>
              <a:rPr lang="de-CH" b="1" dirty="0" err="1" smtClean="0">
                <a:solidFill>
                  <a:prstClr val="white"/>
                </a:solidFill>
                <a:latin typeface="Century Gothic" charset="0"/>
              </a:rPr>
              <a:t>LHCb</a:t>
            </a:r>
            <a:endParaRPr lang="de-CH" sz="2000" b="1" dirty="0" smtClean="0">
              <a:solidFill>
                <a:prstClr val="white"/>
              </a:solidFill>
              <a:latin typeface="Tahoma" charset="0"/>
            </a:endParaRPr>
          </a:p>
        </p:txBody>
      </p:sp>
      <p:pic>
        <p:nvPicPr>
          <p:cNvPr id="16" name="Picture 94" descr="0511013_01"/>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6302250" y="4738950"/>
            <a:ext cx="2590800" cy="1687513"/>
          </a:xfrm>
          <a:prstGeom prst="rect">
            <a:avLst/>
          </a:prstGeom>
          <a:noFill/>
          <a:ln w="38100">
            <a:solidFill>
              <a:srgbClr val="FFFFFF"/>
            </a:solidFill>
            <a:miter lim="800000"/>
            <a:headEnd/>
            <a:tailEnd/>
          </a:ln>
          <a:effectLst>
            <a:outerShdw blurRad="304800" dist="38100" dir="2700000" sx="101000" sy="101000">
              <a:srgbClr val="000000"/>
            </a:outerShdw>
          </a:effectLst>
          <a:extLst>
            <a:ext uri="{909E8E84-426E-40dd-AFC4-6F175D3DCCD1}">
              <a14:hiddenFill xmlns:a14="http://schemas.microsoft.com/office/drawing/2010/main" xmlns="">
                <a:solidFill>
                  <a:srgbClr val="FFFFFF"/>
                </a:solidFill>
              </a14:hiddenFill>
            </a:ext>
          </a:extLst>
        </p:spPr>
      </p:pic>
      <p:sp>
        <p:nvSpPr>
          <p:cNvPr id="17" name="Rectangle 95"/>
          <p:cNvSpPr>
            <a:spLocks noChangeArrowheads="1"/>
          </p:cNvSpPr>
          <p:nvPr/>
        </p:nvSpPr>
        <p:spPr bwMode="auto">
          <a:xfrm>
            <a:off x="8273925" y="6120075"/>
            <a:ext cx="609600" cy="304800"/>
          </a:xfrm>
          <a:prstGeom prst="rect">
            <a:avLst/>
          </a:prstGeom>
          <a:gradFill rotWithShape="0">
            <a:gsLst>
              <a:gs pos="0">
                <a:schemeClr val="accent1"/>
              </a:gs>
              <a:gs pos="100000">
                <a:schemeClr val="accent2"/>
              </a:gs>
            </a:gsLst>
            <a:lin ang="5400000" scaled="1"/>
          </a:gradFill>
          <a:ln w="9525">
            <a:noFill/>
            <a:miter lim="800000"/>
            <a:headEnd/>
            <a:tailEnd/>
          </a:ln>
        </p:spPr>
        <p:txBody>
          <a:bodyPr wrap="none" anchor="ctr"/>
          <a:lstStyle/>
          <a:p>
            <a:pPr fontAlgn="base">
              <a:spcBef>
                <a:spcPct val="0"/>
              </a:spcBef>
              <a:spcAft>
                <a:spcPct val="0"/>
              </a:spcAft>
              <a:defRPr/>
            </a:pPr>
            <a:endParaRPr lang="en-US" sz="240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18" name="Text Box 96"/>
          <p:cNvSpPr txBox="1">
            <a:spLocks noChangeArrowheads="1"/>
          </p:cNvSpPr>
          <p:nvPr/>
        </p:nvSpPr>
        <p:spPr bwMode="auto">
          <a:xfrm>
            <a:off x="8197725" y="6086420"/>
            <a:ext cx="766763" cy="336550"/>
          </a:xfrm>
          <a:prstGeom prst="rect">
            <a:avLst/>
          </a:prstGeom>
          <a:noFill/>
          <a:ln w="9525">
            <a:noFill/>
            <a:miter lim="800000"/>
            <a:headEnd/>
            <a:tailEnd/>
          </a:ln>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fontAlgn="base">
              <a:spcBef>
                <a:spcPct val="0"/>
              </a:spcBef>
              <a:spcAft>
                <a:spcPct val="0"/>
              </a:spcAft>
              <a:defRPr/>
            </a:pPr>
            <a:r>
              <a:rPr lang="de-CH" b="1" dirty="0" smtClean="0">
                <a:solidFill>
                  <a:prstClr val="white"/>
                </a:solidFill>
                <a:latin typeface="Century Gothic" charset="0"/>
              </a:rPr>
              <a:t>ATLAS</a:t>
            </a:r>
          </a:p>
        </p:txBody>
      </p:sp>
      <p:sp>
        <p:nvSpPr>
          <p:cNvPr id="19" name="Line 70"/>
          <p:cNvSpPr>
            <a:spLocks noChangeShapeType="1"/>
          </p:cNvSpPr>
          <p:nvPr/>
        </p:nvSpPr>
        <p:spPr bwMode="auto">
          <a:xfrm flipH="1" flipV="1">
            <a:off x="2771799" y="693687"/>
            <a:ext cx="930249" cy="1330853"/>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0" name="Line 70"/>
          <p:cNvSpPr>
            <a:spLocks noChangeShapeType="1"/>
          </p:cNvSpPr>
          <p:nvPr/>
        </p:nvSpPr>
        <p:spPr bwMode="auto">
          <a:xfrm flipV="1">
            <a:off x="2730385" y="2014538"/>
            <a:ext cx="971665" cy="406350"/>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3" name="Oval 72"/>
          <p:cNvSpPr>
            <a:spLocks noChangeArrowheads="1"/>
          </p:cNvSpPr>
          <p:nvPr/>
        </p:nvSpPr>
        <p:spPr bwMode="auto">
          <a:xfrm>
            <a:off x="3613633" y="1981990"/>
            <a:ext cx="147638" cy="112713"/>
          </a:xfrm>
          <a:prstGeom prst="ellipse">
            <a:avLst/>
          </a:prstGeom>
          <a:solidFill>
            <a:schemeClr val="accent6">
              <a:lumMod val="60000"/>
              <a:lumOff val="40000"/>
            </a:schemeClr>
          </a:solidFill>
          <a:ln w="9525">
            <a:solidFill>
              <a:schemeClr val="accent6">
                <a:lumMod val="60000"/>
                <a:lumOff val="40000"/>
              </a:schemeClr>
            </a:solidFill>
            <a:round/>
            <a:headEnd/>
            <a:tailEnd/>
          </a:ln>
          <a:effectLst>
            <a:outerShdw blurRad="50800" dist="38100" dir="2700000" algn="tl" rotWithShape="0">
              <a:srgbClr val="000000">
                <a:alpha val="43000"/>
              </a:srgbClr>
            </a:outerShdw>
          </a:effectLst>
        </p:spPr>
        <p:txBody>
          <a:bodyPr wrap="none" anchor="ctr"/>
          <a:lstStyle/>
          <a:p>
            <a:pPr fontAlgn="base">
              <a:spcBef>
                <a:spcPct val="0"/>
              </a:spcBef>
              <a:spcAft>
                <a:spcPct val="0"/>
              </a:spcAft>
              <a:defRPr/>
            </a:pPr>
            <a:endParaRPr lang="en-US" sz="2400" dirty="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24" name="Oval 72"/>
          <p:cNvSpPr>
            <a:spLocks noChangeArrowheads="1"/>
          </p:cNvSpPr>
          <p:nvPr/>
        </p:nvSpPr>
        <p:spPr bwMode="auto">
          <a:xfrm>
            <a:off x="7894551" y="3604319"/>
            <a:ext cx="147638" cy="112713"/>
          </a:xfrm>
          <a:prstGeom prst="ellipse">
            <a:avLst/>
          </a:prstGeom>
          <a:solidFill>
            <a:schemeClr val="accent6">
              <a:lumMod val="60000"/>
              <a:lumOff val="40000"/>
            </a:schemeClr>
          </a:solidFill>
          <a:ln w="9525">
            <a:solidFill>
              <a:schemeClr val="accent6">
                <a:lumMod val="60000"/>
                <a:lumOff val="40000"/>
              </a:schemeClr>
            </a:solidFill>
            <a:round/>
            <a:headEnd/>
            <a:tailEnd/>
          </a:ln>
          <a:effectLst>
            <a:outerShdw blurRad="50800" dist="38100" dir="2700000" algn="tl" rotWithShape="0">
              <a:srgbClr val="000000">
                <a:alpha val="43000"/>
              </a:srgbClr>
            </a:outerShdw>
          </a:effectLst>
        </p:spPr>
        <p:txBody>
          <a:bodyPr wrap="none" anchor="ctr"/>
          <a:lstStyle/>
          <a:p>
            <a:pPr fontAlgn="base">
              <a:spcBef>
                <a:spcPct val="0"/>
              </a:spcBef>
              <a:spcAft>
                <a:spcPct val="0"/>
              </a:spcAft>
              <a:defRPr/>
            </a:pPr>
            <a:endParaRPr lang="en-US" sz="2400" dirty="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25" name="Line 70"/>
          <p:cNvSpPr>
            <a:spLocks noChangeShapeType="1"/>
          </p:cNvSpPr>
          <p:nvPr/>
        </p:nvSpPr>
        <p:spPr bwMode="auto">
          <a:xfrm flipV="1">
            <a:off x="5812924" y="4711771"/>
            <a:ext cx="489326" cy="422677"/>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6" name="Line 70"/>
          <p:cNvSpPr>
            <a:spLocks noChangeShapeType="1"/>
          </p:cNvSpPr>
          <p:nvPr/>
        </p:nvSpPr>
        <p:spPr bwMode="auto">
          <a:xfrm flipH="1" flipV="1">
            <a:off x="5798043" y="5218568"/>
            <a:ext cx="504206" cy="1234767"/>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7" name="Line 70"/>
          <p:cNvSpPr>
            <a:spLocks noChangeShapeType="1"/>
          </p:cNvSpPr>
          <p:nvPr/>
        </p:nvSpPr>
        <p:spPr bwMode="auto">
          <a:xfrm flipV="1">
            <a:off x="8042190" y="2748881"/>
            <a:ext cx="848888" cy="869403"/>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8" name="Line 70"/>
          <p:cNvSpPr>
            <a:spLocks noChangeShapeType="1"/>
          </p:cNvSpPr>
          <p:nvPr/>
        </p:nvSpPr>
        <p:spPr bwMode="auto">
          <a:xfrm flipH="1" flipV="1">
            <a:off x="6705599" y="2748881"/>
            <a:ext cx="1188951" cy="883209"/>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29" name="Line 70"/>
          <p:cNvSpPr>
            <a:spLocks noChangeShapeType="1"/>
          </p:cNvSpPr>
          <p:nvPr/>
        </p:nvSpPr>
        <p:spPr bwMode="auto">
          <a:xfrm flipH="1" flipV="1">
            <a:off x="2133600" y="4974888"/>
            <a:ext cx="240837" cy="119427"/>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30" name="Line 70"/>
          <p:cNvSpPr>
            <a:spLocks noChangeShapeType="1"/>
          </p:cNvSpPr>
          <p:nvPr/>
        </p:nvSpPr>
        <p:spPr bwMode="auto">
          <a:xfrm flipH="1">
            <a:off x="2135212" y="5094316"/>
            <a:ext cx="239225" cy="1335859"/>
          </a:xfrm>
          <a:prstGeom prst="line">
            <a:avLst/>
          </a:prstGeom>
          <a:noFill/>
          <a:ln w="19050" cmpd="sng">
            <a:solidFill>
              <a:schemeClr val="bg1"/>
            </a:solidFill>
            <a:prstDash val="sysDash"/>
            <a:round/>
            <a:headEnd/>
            <a:tailEnd/>
          </a:ln>
          <a:effectLst>
            <a:outerShdw blurRad="539750" dist="190500" dir="2700000" sx="28000" sy="28000" algn="tl" rotWithShape="0">
              <a:srgbClr val="000000"/>
            </a:outerShdw>
          </a:effectLst>
        </p:spPr>
        <p:txBody>
          <a:bodyPr wrap="none" anchor="ctr"/>
          <a:lstStyle/>
          <a:p>
            <a:pPr fontAlgn="base">
              <a:spcBef>
                <a:spcPct val="0"/>
              </a:spcBef>
              <a:spcAft>
                <a:spcPct val="0"/>
              </a:spcAft>
              <a:defRPr/>
            </a:pPr>
            <a:endParaRPr lang="en-US" sz="2400">
              <a:solidFill>
                <a:prstClr val="black"/>
              </a:solidFill>
              <a:latin typeface="Arial" charset="0"/>
              <a:ea typeface="ＭＳ Ｐゴシック" charset="-128"/>
              <a:cs typeface="ＭＳ Ｐゴシック" charset="-128"/>
            </a:endParaRPr>
          </a:p>
        </p:txBody>
      </p:sp>
      <p:sp>
        <p:nvSpPr>
          <p:cNvPr id="31" name="Oval 72"/>
          <p:cNvSpPr>
            <a:spLocks noChangeArrowheads="1"/>
          </p:cNvSpPr>
          <p:nvPr/>
        </p:nvSpPr>
        <p:spPr bwMode="auto">
          <a:xfrm>
            <a:off x="2309159" y="5040788"/>
            <a:ext cx="147638" cy="112713"/>
          </a:xfrm>
          <a:prstGeom prst="ellipse">
            <a:avLst/>
          </a:prstGeom>
          <a:solidFill>
            <a:schemeClr val="accent6">
              <a:lumMod val="60000"/>
              <a:lumOff val="40000"/>
            </a:schemeClr>
          </a:solidFill>
          <a:ln w="9525">
            <a:solidFill>
              <a:schemeClr val="accent6">
                <a:lumMod val="60000"/>
                <a:lumOff val="40000"/>
              </a:schemeClr>
            </a:solidFill>
            <a:round/>
            <a:headEnd/>
            <a:tailEnd/>
          </a:ln>
          <a:effectLst>
            <a:outerShdw blurRad="50800" dist="38100" dir="2700000" algn="tl" rotWithShape="0">
              <a:srgbClr val="000000">
                <a:alpha val="43000"/>
              </a:srgbClr>
            </a:outerShdw>
          </a:effectLst>
        </p:spPr>
        <p:txBody>
          <a:bodyPr wrap="none" anchor="ctr"/>
          <a:lstStyle/>
          <a:p>
            <a:pPr fontAlgn="base">
              <a:spcBef>
                <a:spcPct val="0"/>
              </a:spcBef>
              <a:spcAft>
                <a:spcPct val="0"/>
              </a:spcAft>
              <a:defRPr/>
            </a:pPr>
            <a:endParaRPr lang="en-US" sz="2400" dirty="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32" name="Oval 72"/>
          <p:cNvSpPr>
            <a:spLocks noChangeArrowheads="1"/>
          </p:cNvSpPr>
          <p:nvPr/>
        </p:nvSpPr>
        <p:spPr bwMode="auto">
          <a:xfrm>
            <a:off x="5706701" y="5147077"/>
            <a:ext cx="147638" cy="112713"/>
          </a:xfrm>
          <a:prstGeom prst="ellipse">
            <a:avLst/>
          </a:prstGeom>
          <a:solidFill>
            <a:schemeClr val="accent6">
              <a:lumMod val="60000"/>
              <a:lumOff val="40000"/>
            </a:schemeClr>
          </a:solidFill>
          <a:ln w="9525">
            <a:solidFill>
              <a:schemeClr val="accent6">
                <a:lumMod val="60000"/>
                <a:lumOff val="40000"/>
              </a:schemeClr>
            </a:solidFill>
            <a:round/>
            <a:headEnd/>
            <a:tailEnd/>
          </a:ln>
          <a:effectLst>
            <a:outerShdw blurRad="50800" dist="38100" dir="2700000" algn="tl" rotWithShape="0">
              <a:srgbClr val="000000">
                <a:alpha val="43000"/>
              </a:srgbClr>
            </a:outerShdw>
          </a:effectLst>
        </p:spPr>
        <p:txBody>
          <a:bodyPr wrap="none" anchor="ctr"/>
          <a:lstStyle/>
          <a:p>
            <a:pPr fontAlgn="base">
              <a:spcBef>
                <a:spcPct val="0"/>
              </a:spcBef>
              <a:spcAft>
                <a:spcPct val="0"/>
              </a:spcAft>
              <a:defRPr/>
            </a:pPr>
            <a:endParaRPr lang="en-US" sz="2400" dirty="0">
              <a:solidFill>
                <a:prstClr val="black"/>
              </a:solidFill>
              <a:effectLst>
                <a:outerShdw blurRad="38100" dist="38100" dir="2700000" algn="tl">
                  <a:srgbClr val="FFFFFF"/>
                </a:outerShdw>
              </a:effectLst>
              <a:latin typeface="Arial" charset="0"/>
              <a:ea typeface="ＭＳ Ｐゴシック" charset="-128"/>
              <a:cs typeface="ＭＳ Ｐゴシック" charset="-128"/>
            </a:endParaRPr>
          </a:p>
        </p:txBody>
      </p:sp>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13</a:t>
            </a:fld>
            <a:endParaRPr lang="en-GB" dirty="0"/>
          </a:p>
        </p:txBody>
      </p:sp>
    </p:spTree>
    <p:extLst>
      <p:ext uri="{BB962C8B-B14F-4D97-AF65-F5344CB8AC3E}">
        <p14:creationId xmlns:p14="http://schemas.microsoft.com/office/powerpoint/2010/main" val="125396385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14" name="Picture 2" descr="CERN_picture_sk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175"/>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35" name="Group 99"/>
          <p:cNvGrpSpPr>
            <a:grpSpLocks/>
          </p:cNvGrpSpPr>
          <p:nvPr/>
        </p:nvGrpSpPr>
        <p:grpSpPr bwMode="auto">
          <a:xfrm>
            <a:off x="339725" y="1250602"/>
            <a:ext cx="8507413" cy="4338638"/>
            <a:chOff x="214" y="816"/>
            <a:chExt cx="5359" cy="2733"/>
          </a:xfrm>
        </p:grpSpPr>
        <p:grpSp>
          <p:nvGrpSpPr>
            <p:cNvPr id="36" name="Group 100"/>
            <p:cNvGrpSpPr>
              <a:grpSpLocks/>
            </p:cNvGrpSpPr>
            <p:nvPr/>
          </p:nvGrpSpPr>
          <p:grpSpPr bwMode="auto">
            <a:xfrm>
              <a:off x="214" y="816"/>
              <a:ext cx="5359" cy="2733"/>
              <a:chOff x="214" y="913"/>
              <a:chExt cx="5359" cy="2494"/>
            </a:xfrm>
          </p:grpSpPr>
          <p:sp>
            <p:nvSpPr>
              <p:cNvPr id="44" name="Rectangle 101"/>
              <p:cNvSpPr>
                <a:spLocks noChangeArrowheads="1"/>
              </p:cNvSpPr>
              <p:nvPr/>
            </p:nvSpPr>
            <p:spPr bwMode="auto">
              <a:xfrm>
                <a:off x="214" y="913"/>
                <a:ext cx="5359" cy="2494"/>
              </a:xfrm>
              <a:prstGeom prst="rect">
                <a:avLst/>
              </a:prstGeom>
              <a:solidFill>
                <a:schemeClr val="accent5">
                  <a:lumMod val="50000"/>
                </a:schemeClr>
              </a:solidFill>
              <a:ln w="63500">
                <a:solidFill>
                  <a:schemeClr val="bg1"/>
                </a:solidFill>
                <a:miter lim="800000"/>
                <a:headEnd/>
                <a:tailEnd/>
              </a:ln>
              <a:effectLst>
                <a:outerShdw blurRad="355600" dist="107763" dir="2700000" algn="ctr" rotWithShape="0">
                  <a:sysClr val="windowText" lastClr="000000">
                    <a:alpha val="50000"/>
                  </a:sysClr>
                </a:outerShdw>
              </a:effectLst>
            </p:spPr>
            <p:txBody>
              <a:bodyPr anchor="ctr">
                <a:prstTxWarp prst="textNoShape">
                  <a:avLst/>
                </a:prstTxWarp>
                <a:spAutoFit/>
              </a:bodyPr>
              <a:lstStyle/>
              <a:p>
                <a:pPr defTabSz="914400">
                  <a:defRPr/>
                </a:pPr>
                <a:endParaRPr lang="en-GB" kern="0" smtClean="0">
                  <a:solidFill>
                    <a:prstClr val="black"/>
                  </a:solidFill>
                  <a:ea typeface="ＭＳ Ｐゴシック" charset="-128"/>
                  <a:cs typeface="ＭＳ Ｐゴシック" charset="-128"/>
                </a:endParaRPr>
              </a:p>
            </p:txBody>
          </p:sp>
          <p:pic>
            <p:nvPicPr>
              <p:cNvPr id="45" name="Picture 102" descr="Atlas_Gold_1024x768"/>
              <p:cNvPicPr>
                <a:picLocks noChangeAspect="1" noChangeArrowheads="1"/>
              </p:cNvPicPr>
              <p:nvPr/>
            </p:nvPicPr>
            <p:blipFill>
              <a:blip r:embed="rId3"/>
              <a:stretch>
                <a:fillRect/>
              </a:stretch>
            </p:blipFill>
            <p:spPr bwMode="auto">
              <a:xfrm>
                <a:off x="613" y="983"/>
                <a:ext cx="2209" cy="1461"/>
              </a:xfrm>
              <a:prstGeom prst="rect">
                <a:avLst/>
              </a:prstGeom>
              <a:noFill/>
            </p:spPr>
          </p:pic>
          <p:sp>
            <p:nvSpPr>
              <p:cNvPr id="47" name="Text Box 104"/>
              <p:cNvSpPr txBox="1">
                <a:spLocks noChangeArrowheads="1"/>
              </p:cNvSpPr>
              <p:nvPr/>
            </p:nvSpPr>
            <p:spPr bwMode="auto">
              <a:xfrm>
                <a:off x="3192" y="2383"/>
                <a:ext cx="2069" cy="620"/>
              </a:xfrm>
              <a:prstGeom prst="rect">
                <a:avLst/>
              </a:prstGeom>
              <a:noFill/>
              <a:ln w="3175">
                <a:noFill/>
                <a:miter lim="800000"/>
                <a:headEnd/>
                <a:tailEnd/>
              </a:ln>
              <a:effectLst/>
            </p:spPr>
            <p:txBody>
              <a:bodyPr lIns="90000" tIns="46800" rIns="90000" bIns="46800">
                <a:prstTxWarp prst="textNoShape">
                  <a:avLst/>
                </a:prstTxWarp>
                <a:spAutoFit/>
              </a:bodyPr>
              <a:lstStyle/>
              <a:p>
                <a:pPr defTabSz="914400">
                  <a:defRPr/>
                </a:pPr>
                <a:r>
                  <a:rPr lang="en-GB" sz="1600" b="1" kern="0" dirty="0">
                    <a:solidFill>
                      <a:srgbClr val="FFABAB"/>
                    </a:solidFill>
                    <a:latin typeface="Helvetica Light" charset="0"/>
                    <a:ea typeface="Helvetica Light" charset="0"/>
                    <a:cs typeface="Helvetica Light" charset="0"/>
                  </a:rPr>
                  <a:t>CMS</a:t>
                </a:r>
                <a:r>
                  <a:rPr lang="en-GB" sz="1600" kern="0" dirty="0">
                    <a:solidFill>
                      <a:srgbClr val="FFABAB"/>
                    </a:solidFill>
                    <a:latin typeface="Helvetica Light" charset="0"/>
                    <a:ea typeface="Helvetica Light" charset="0"/>
                    <a:cs typeface="Helvetica Light" charset="0"/>
                  </a:rPr>
                  <a:t>:</a:t>
                </a:r>
                <a:r>
                  <a:rPr lang="en-GB" sz="1600" kern="0" dirty="0">
                    <a:solidFill>
                      <a:prstClr val="white"/>
                    </a:solidFill>
                    <a:latin typeface="Helvetica Light" charset="0"/>
                    <a:ea typeface="Helvetica Light" charset="0"/>
                    <a:cs typeface="Helvetica Light" charset="0"/>
                  </a:rPr>
                  <a:t> emphasis on excellent electron/photon </a:t>
                </a:r>
                <a:r>
                  <a:rPr lang="en-GB" sz="1600" kern="0" dirty="0" smtClean="0">
                    <a:solidFill>
                      <a:prstClr val="white"/>
                    </a:solidFill>
                    <a:latin typeface="Helvetica Light" charset="0"/>
                    <a:ea typeface="Helvetica Light" charset="0"/>
                    <a:cs typeface="Helvetica Light" charset="0"/>
                  </a:rPr>
                  <a:t>energy &amp; track (muon) momentum resolution, and flavour tagging</a:t>
                </a:r>
                <a:endParaRPr lang="en-GB" sz="1600" kern="0" dirty="0">
                  <a:solidFill>
                    <a:prstClr val="white"/>
                  </a:solidFill>
                  <a:latin typeface="Helvetica Light" charset="0"/>
                  <a:ea typeface="Helvetica Light" charset="0"/>
                  <a:cs typeface="Helvetica Light" charset="0"/>
                </a:endParaRPr>
              </a:p>
            </p:txBody>
          </p:sp>
          <p:sp>
            <p:nvSpPr>
              <p:cNvPr id="49" name="Rectangle 105"/>
              <p:cNvSpPr>
                <a:spLocks noChangeArrowheads="1"/>
              </p:cNvSpPr>
              <p:nvPr/>
            </p:nvSpPr>
            <p:spPr bwMode="auto">
              <a:xfrm>
                <a:off x="754" y="2383"/>
                <a:ext cx="2211" cy="620"/>
              </a:xfrm>
              <a:prstGeom prst="rect">
                <a:avLst/>
              </a:prstGeom>
              <a:noFill/>
              <a:ln w="3175">
                <a:noFill/>
                <a:miter lim="800000"/>
                <a:headEnd/>
                <a:tailEnd/>
              </a:ln>
              <a:effectLst/>
            </p:spPr>
            <p:txBody>
              <a:bodyPr lIns="90000" tIns="46800" rIns="90000" bIns="46800">
                <a:prstTxWarp prst="textNoShape">
                  <a:avLst/>
                </a:prstTxWarp>
                <a:spAutoFit/>
              </a:bodyPr>
              <a:lstStyle/>
              <a:p>
                <a:pPr defTabSz="914400">
                  <a:defRPr/>
                </a:pPr>
                <a:r>
                  <a:rPr lang="en-GB" sz="1600" b="1" kern="0" dirty="0">
                    <a:solidFill>
                      <a:srgbClr val="A0D9FF"/>
                    </a:solidFill>
                    <a:latin typeface="Helvetica Light" charset="0"/>
                    <a:ea typeface="Helvetica Light" charset="0"/>
                    <a:cs typeface="Helvetica Light" charset="0"/>
                  </a:rPr>
                  <a:t>ATLAS</a:t>
                </a:r>
                <a:r>
                  <a:rPr lang="en-GB" sz="1600" kern="0" dirty="0">
                    <a:solidFill>
                      <a:srgbClr val="BDDEFF"/>
                    </a:solidFill>
                    <a:latin typeface="Helvetica Light" charset="0"/>
                    <a:ea typeface="Helvetica Light" charset="0"/>
                    <a:cs typeface="Helvetica Light" charset="0"/>
                  </a:rPr>
                  <a:t>:</a:t>
                </a:r>
                <a:r>
                  <a:rPr lang="en-GB" sz="1600" kern="0" dirty="0">
                    <a:solidFill>
                      <a:prstClr val="white"/>
                    </a:solidFill>
                    <a:latin typeface="Helvetica Light" charset="0"/>
                    <a:ea typeface="Helvetica Light" charset="0"/>
                    <a:cs typeface="Helvetica Light" charset="0"/>
                  </a:rPr>
                  <a:t> emphasis on excellent jet and missing-</a:t>
                </a:r>
                <a:r>
                  <a:rPr lang="en-GB" sz="1600" i="1" kern="0" dirty="0">
                    <a:solidFill>
                      <a:prstClr val="white"/>
                    </a:solidFill>
                    <a:latin typeface="Helvetica Light" charset="0"/>
                    <a:ea typeface="Helvetica Light" charset="0"/>
                    <a:cs typeface="Helvetica Light" charset="0"/>
                  </a:rPr>
                  <a:t>E</a:t>
                </a:r>
                <a:r>
                  <a:rPr lang="en-GB" sz="1600" i="1" kern="0" baseline="-25000" dirty="0">
                    <a:solidFill>
                      <a:prstClr val="white"/>
                    </a:solidFill>
                    <a:latin typeface="Helvetica Light" charset="0"/>
                    <a:ea typeface="Helvetica Light" charset="0"/>
                    <a:cs typeface="Helvetica Light" charset="0"/>
                  </a:rPr>
                  <a:t>T</a:t>
                </a:r>
                <a:r>
                  <a:rPr lang="en-GB" sz="1600" kern="0" dirty="0">
                    <a:solidFill>
                      <a:prstClr val="white"/>
                    </a:solidFill>
                    <a:latin typeface="Helvetica Light" charset="0"/>
                    <a:ea typeface="Helvetica Light" charset="0"/>
                    <a:cs typeface="Helvetica Light" charset="0"/>
                  </a:rPr>
                  <a:t> resolution, particle identification, </a:t>
                </a:r>
                <a:r>
                  <a:rPr lang="en-GB" sz="1600" kern="0" dirty="0" smtClean="0">
                    <a:solidFill>
                      <a:prstClr val="white"/>
                    </a:solidFill>
                    <a:latin typeface="Helvetica Light" charset="0"/>
                    <a:ea typeface="Helvetica Light" charset="0"/>
                    <a:cs typeface="Helvetica Light" charset="0"/>
                  </a:rPr>
                  <a:t>flavour tagging, and </a:t>
                </a:r>
                <a:r>
                  <a:rPr lang="en-GB" sz="1600" kern="0" dirty="0">
                    <a:solidFill>
                      <a:prstClr val="white"/>
                    </a:solidFill>
                    <a:latin typeface="Helvetica Light" charset="0"/>
                    <a:ea typeface="Helvetica Light" charset="0"/>
                    <a:cs typeface="Helvetica Light" charset="0"/>
                  </a:rPr>
                  <a:t>standalone muon measurement</a:t>
                </a:r>
              </a:p>
            </p:txBody>
          </p:sp>
          <p:pic>
            <p:nvPicPr>
              <p:cNvPr id="50" name="Picture 106" descr="Slice_black_hires"/>
              <p:cNvPicPr>
                <a:picLocks noChangeAspect="1" noChangeArrowheads="1"/>
              </p:cNvPicPr>
              <p:nvPr/>
            </p:nvPicPr>
            <p:blipFill>
              <a:blip r:embed="rId4"/>
              <a:stretch>
                <a:fillRect/>
              </a:stretch>
            </p:blipFill>
            <p:spPr bwMode="auto">
              <a:xfrm>
                <a:off x="3065" y="1130"/>
                <a:ext cx="1797" cy="1156"/>
              </a:xfrm>
              <a:prstGeom prst="rect">
                <a:avLst/>
              </a:prstGeom>
              <a:noFill/>
            </p:spPr>
          </p:pic>
          <p:pic>
            <p:nvPicPr>
              <p:cNvPr id="51" name="Picture 107" descr="cms"/>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133" y="1040"/>
                <a:ext cx="297" cy="297"/>
              </a:xfrm>
              <a:prstGeom prst="rect">
                <a:avLst/>
              </a:prstGeom>
              <a:noFill/>
              <a:ln w="9525">
                <a:solidFill>
                  <a:srgbClr val="CCFF33"/>
                </a:solidFill>
                <a:miter lim="800000"/>
                <a:headEnd/>
                <a:tailEnd/>
              </a:ln>
            </p:spPr>
          </p:pic>
        </p:grpSp>
        <p:sp>
          <p:nvSpPr>
            <p:cNvPr id="43" name="Text Box 108"/>
            <p:cNvSpPr txBox="1">
              <a:spLocks noChangeArrowheads="1"/>
            </p:cNvSpPr>
            <p:nvPr/>
          </p:nvSpPr>
          <p:spPr bwMode="auto">
            <a:xfrm>
              <a:off x="214" y="3216"/>
              <a:ext cx="5359" cy="213"/>
            </a:xfrm>
            <a:prstGeom prst="rect">
              <a:avLst/>
            </a:prstGeom>
            <a:noFill/>
            <a:ln w="9525">
              <a:noFill/>
              <a:miter lim="800000"/>
              <a:headEnd/>
              <a:tailEnd/>
            </a:ln>
            <a:effectLst/>
          </p:spPr>
          <p:txBody>
            <a:bodyPr wrap="square">
              <a:prstTxWarp prst="textNoShape">
                <a:avLst/>
              </a:prstTxWarp>
              <a:spAutoFit/>
            </a:bodyPr>
            <a:lstStyle/>
            <a:p>
              <a:pPr algn="ctr" defTabSz="914400">
                <a:defRPr/>
              </a:pPr>
              <a:r>
                <a:rPr lang="en-GB" sz="1600" kern="0" dirty="0">
                  <a:solidFill>
                    <a:prstClr val="white"/>
                  </a:solidFill>
                  <a:latin typeface="Helvetica Light" charset="0"/>
                  <a:ea typeface="Helvetica Light" charset="0"/>
                  <a:cs typeface="Helvetica Light" charset="0"/>
                </a:rPr>
                <a:t>Both: excellent </a:t>
              </a:r>
              <a:r>
                <a:rPr lang="en-GB" sz="1600" kern="0" dirty="0" err="1">
                  <a:solidFill>
                    <a:prstClr val="white"/>
                  </a:solidFill>
                  <a:latin typeface="Helvetica Light" charset="0"/>
                  <a:ea typeface="Helvetica Light" charset="0"/>
                  <a:cs typeface="Helvetica Light" charset="0"/>
                </a:rPr>
                <a:t>hermeticity</a:t>
              </a:r>
              <a:r>
                <a:rPr lang="en-GB" sz="1600" kern="0" dirty="0">
                  <a:solidFill>
                    <a:prstClr val="white"/>
                  </a:solidFill>
                  <a:latin typeface="Helvetica Light" charset="0"/>
                  <a:ea typeface="Helvetica Light" charset="0"/>
                  <a:cs typeface="Helvetica Light" charset="0"/>
                </a:rPr>
                <a:t> – very few “cracks” </a:t>
              </a:r>
            </a:p>
          </p:txBody>
        </p:sp>
      </p:grpSp>
      <p:pic>
        <p:nvPicPr>
          <p:cNvPr id="15" name="Picture 14" descr="ATLAS-Logo-Blue-Pantone.pdf"/>
          <p:cNvPicPr>
            <a:picLocks noChangeAspect="1"/>
          </p:cNvPicPr>
          <p:nvPr/>
        </p:nvPicPr>
        <p:blipFill>
          <a:blip r:embed="rId6" cstate="print">
            <a:lum bright="20000" contrast="20000"/>
            <a:extLst>
              <a:ext uri="{28A0092B-C50C-407E-A947-70E740481C1C}">
                <a14:useLocalDpi xmlns:a14="http://schemas.microsoft.com/office/drawing/2010/main"/>
              </a:ext>
            </a:extLst>
          </a:blip>
          <a:stretch>
            <a:fillRect/>
          </a:stretch>
        </p:blipFill>
        <p:spPr>
          <a:xfrm>
            <a:off x="394019" y="1256716"/>
            <a:ext cx="1392471" cy="732124"/>
          </a:xfrm>
          <a:prstGeom prst="rect">
            <a:avLst/>
          </a:prstGeom>
        </p:spPr>
      </p:pic>
      <p:sp>
        <p:nvSpPr>
          <p:cNvPr id="2" name="TextBox 1"/>
          <p:cNvSpPr txBox="1"/>
          <p:nvPr/>
        </p:nvSpPr>
        <p:spPr>
          <a:xfrm>
            <a:off x="0" y="827420"/>
            <a:ext cx="9144000" cy="369332"/>
          </a:xfrm>
          <a:prstGeom prst="rect">
            <a:avLst/>
          </a:prstGeom>
          <a:noFill/>
        </p:spPr>
        <p:txBody>
          <a:bodyPr wrap="square" rtlCol="0">
            <a:spAutoFit/>
          </a:bodyPr>
          <a:lstStyle/>
          <a:p>
            <a:pPr algn="ctr"/>
            <a:r>
              <a:rPr lang="en-US" i="1" dirty="0" smtClean="0">
                <a:solidFill>
                  <a:prstClr val="white"/>
                </a:solidFill>
                <a:latin typeface="Helvetica" charset="0"/>
                <a:ea typeface="Helvetica" charset="0"/>
                <a:cs typeface="Helvetica" charset="0"/>
              </a:rPr>
              <a:t>ATLAS &amp; CMS: giant, </a:t>
            </a:r>
            <a:r>
              <a:rPr lang="en-US" i="1" dirty="0">
                <a:solidFill>
                  <a:prstClr val="white"/>
                </a:solidFill>
                <a:latin typeface="Helvetica" charset="0"/>
                <a:ea typeface="Helvetica" charset="0"/>
                <a:cs typeface="Helvetica" charset="0"/>
              </a:rPr>
              <a:t>ultra sophisticated </a:t>
            </a:r>
            <a:r>
              <a:rPr lang="en-US" i="1" dirty="0" smtClean="0">
                <a:solidFill>
                  <a:prstClr val="white"/>
                </a:solidFill>
                <a:latin typeface="Helvetica" charset="0"/>
                <a:ea typeface="Helvetica" charset="0"/>
                <a:cs typeface="Helvetica" charset="0"/>
              </a:rPr>
              <a:t>particle detectors</a:t>
            </a:r>
          </a:p>
        </p:txBody>
      </p:sp>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14</a:t>
            </a:fld>
            <a:endParaRPr lang="en-GB" dirty="0"/>
          </a:p>
        </p:txBody>
      </p:sp>
    </p:spTree>
    <p:extLst>
      <p:ext uri="{BB962C8B-B14F-4D97-AF65-F5344CB8AC3E}">
        <p14:creationId xmlns:p14="http://schemas.microsoft.com/office/powerpoint/2010/main" val="161024799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CERN_picture_sk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175"/>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15</a:t>
            </a:fld>
            <a:endParaRPr lang="en-GB" dirty="0"/>
          </a:p>
        </p:txBody>
      </p:sp>
      <p:sp>
        <p:nvSpPr>
          <p:cNvPr id="62" name="Rectangle 101"/>
          <p:cNvSpPr>
            <a:spLocks noChangeArrowheads="1"/>
          </p:cNvSpPr>
          <p:nvPr/>
        </p:nvSpPr>
        <p:spPr bwMode="auto">
          <a:xfrm>
            <a:off x="492125" y="1403002"/>
            <a:ext cx="8507413" cy="4338638"/>
          </a:xfrm>
          <a:prstGeom prst="rect">
            <a:avLst/>
          </a:prstGeom>
          <a:solidFill>
            <a:schemeClr val="accent5">
              <a:lumMod val="50000"/>
            </a:schemeClr>
          </a:solidFill>
          <a:ln w="63500">
            <a:solidFill>
              <a:schemeClr val="bg1"/>
            </a:solidFill>
            <a:miter lim="800000"/>
            <a:headEnd/>
            <a:tailEnd/>
          </a:ln>
          <a:effectLst>
            <a:outerShdw blurRad="355600" dist="107763" dir="2700000" algn="ctr" rotWithShape="0">
              <a:sysClr val="windowText" lastClr="000000">
                <a:alpha val="50000"/>
              </a:sysClr>
            </a:outerShdw>
          </a:effectLst>
        </p:spPr>
        <p:txBody>
          <a:bodyPr anchor="ctr">
            <a:prstTxWarp prst="textNoShape">
              <a:avLst/>
            </a:prstTxWarp>
            <a:spAutoFit/>
          </a:bodyPr>
          <a:lstStyle/>
          <a:p>
            <a:pPr defTabSz="914400">
              <a:defRPr/>
            </a:pPr>
            <a:endParaRPr lang="en-GB" kern="0" smtClean="0">
              <a:solidFill>
                <a:prstClr val="black"/>
              </a:solidFill>
              <a:ea typeface="ＭＳ Ｐゴシック" charset="-128"/>
              <a:cs typeface="ＭＳ Ｐゴシック" charset="-128"/>
            </a:endParaRPr>
          </a:p>
        </p:txBody>
      </p:sp>
      <p:sp>
        <p:nvSpPr>
          <p:cNvPr id="63" name="TextBox 62"/>
          <p:cNvSpPr txBox="1"/>
          <p:nvPr/>
        </p:nvSpPr>
        <p:spPr>
          <a:xfrm>
            <a:off x="152400" y="979820"/>
            <a:ext cx="9144000" cy="369332"/>
          </a:xfrm>
          <a:prstGeom prst="rect">
            <a:avLst/>
          </a:prstGeom>
          <a:noFill/>
        </p:spPr>
        <p:txBody>
          <a:bodyPr wrap="square" rtlCol="0">
            <a:spAutoFit/>
          </a:bodyPr>
          <a:lstStyle/>
          <a:p>
            <a:pPr algn="ctr"/>
            <a:r>
              <a:rPr lang="en-US" i="1" dirty="0" smtClean="0">
                <a:solidFill>
                  <a:prstClr val="white"/>
                </a:solidFill>
                <a:latin typeface="Helvetica" charset="0"/>
                <a:ea typeface="Helvetica" charset="0"/>
                <a:cs typeface="Helvetica" charset="0"/>
              </a:rPr>
              <a:t>LHC computing is big data</a:t>
            </a:r>
          </a:p>
        </p:txBody>
      </p:sp>
      <p:pic>
        <p:nvPicPr>
          <p:cNvPr id="64" name="Picture 63"/>
          <p:cNvPicPr>
            <a:picLocks noChangeAspect="1"/>
          </p:cNvPicPr>
          <p:nvPr/>
        </p:nvPicPr>
        <p:blipFill>
          <a:blip r:embed="rId3"/>
          <a:stretch>
            <a:fillRect/>
          </a:stretch>
        </p:blipFill>
        <p:spPr>
          <a:xfrm>
            <a:off x="4690110" y="1428016"/>
            <a:ext cx="4273674" cy="4273674"/>
          </a:xfrm>
          <a:prstGeom prst="rect">
            <a:avLst/>
          </a:prstGeom>
        </p:spPr>
      </p:pic>
      <p:sp>
        <p:nvSpPr>
          <p:cNvPr id="65" name="Rectangle 64"/>
          <p:cNvSpPr/>
          <p:nvPr/>
        </p:nvSpPr>
        <p:spPr>
          <a:xfrm>
            <a:off x="691952" y="1565176"/>
            <a:ext cx="3819883" cy="1477328"/>
          </a:xfrm>
          <a:prstGeom prst="rect">
            <a:avLst/>
          </a:prstGeom>
        </p:spPr>
        <p:txBody>
          <a:bodyPr wrap="square">
            <a:spAutoFit/>
          </a:bodyPr>
          <a:lstStyle/>
          <a:p>
            <a:r>
              <a:rPr lang="en-US" sz="1600" dirty="0" smtClean="0">
                <a:solidFill>
                  <a:srgbClr val="FFFFFF"/>
                </a:solidFill>
                <a:latin typeface="Helvetica Light" charset="0"/>
                <a:ea typeface="Helvetica Light" charset="0"/>
                <a:cs typeface="Helvetica Light" charset="0"/>
              </a:rPr>
              <a:t>LHC experiments started </a:t>
            </a:r>
            <a:r>
              <a:rPr lang="en-US" sz="1600" dirty="0">
                <a:solidFill>
                  <a:srgbClr val="FFFFFF"/>
                </a:solidFill>
                <a:latin typeface="Helvetica Light" charset="0"/>
                <a:ea typeface="Helvetica Light" charset="0"/>
                <a:cs typeface="Helvetica Light" charset="0"/>
              </a:rPr>
              <a:t>more than a decade </a:t>
            </a:r>
            <a:r>
              <a:rPr lang="en-US" sz="1600" dirty="0" smtClean="0">
                <a:solidFill>
                  <a:srgbClr val="FFFFFF"/>
                </a:solidFill>
                <a:latin typeface="Helvetica Light" charset="0"/>
                <a:ea typeface="Helvetica Light" charset="0"/>
                <a:cs typeface="Helvetica Light" charset="0"/>
              </a:rPr>
              <a:t>ago with large scale computing — now big data is everywhere</a:t>
            </a:r>
            <a:endParaRPr lang="en-US" sz="1600" dirty="0">
              <a:solidFill>
                <a:srgbClr val="FFFFFF"/>
              </a:solidFill>
              <a:latin typeface="Helvetica Light" charset="0"/>
              <a:ea typeface="Helvetica Light" charset="0"/>
              <a:cs typeface="Helvetica Light" charset="0"/>
            </a:endParaRPr>
          </a:p>
          <a:p>
            <a:endParaRPr lang="en-US" sz="1400" dirty="0" smtClean="0">
              <a:solidFill>
                <a:srgbClr val="FFFFFF"/>
              </a:solidFill>
              <a:latin typeface="Helvetica Light" charset="0"/>
              <a:ea typeface="Helvetica Light" charset="0"/>
              <a:cs typeface="Helvetica Light" charset="0"/>
            </a:endParaRPr>
          </a:p>
          <a:p>
            <a:r>
              <a:rPr lang="en-US" sz="1400" dirty="0" smtClean="0">
                <a:solidFill>
                  <a:srgbClr val="FFFFFF"/>
                </a:solidFill>
                <a:latin typeface="Helvetica Light" charset="0"/>
                <a:ea typeface="Helvetica Light" charset="0"/>
                <a:cs typeface="Helvetica Light" charset="0"/>
              </a:rPr>
              <a:t>Note: LHC has a </a:t>
            </a:r>
            <a:r>
              <a:rPr lang="en-US" sz="1400" dirty="0" smtClean="0">
                <a:solidFill>
                  <a:srgbClr val="FFC000"/>
                </a:solidFill>
                <a:latin typeface="Helvetica Light" charset="0"/>
                <a:ea typeface="Helvetica Light" charset="0"/>
                <a:cs typeface="Helvetica Light" charset="0"/>
              </a:rPr>
              <a:t>public science </a:t>
            </a:r>
            <a:r>
              <a:rPr lang="en-US" sz="1400" dirty="0">
                <a:solidFill>
                  <a:srgbClr val="FFC000"/>
                </a:solidFill>
                <a:latin typeface="Helvetica Light" charset="0"/>
                <a:ea typeface="Helvetica Light" charset="0"/>
                <a:cs typeface="Helvetica Light" charset="0"/>
              </a:rPr>
              <a:t>budget</a:t>
            </a:r>
            <a:r>
              <a:rPr lang="en-US" sz="1400" dirty="0">
                <a:solidFill>
                  <a:srgbClr val="FD8008"/>
                </a:solidFill>
                <a:latin typeface="Helvetica Light" charset="0"/>
                <a:ea typeface="Helvetica Light" charset="0"/>
                <a:cs typeface="Helvetica Light" charset="0"/>
              </a:rPr>
              <a:t>,</a:t>
            </a:r>
            <a:r>
              <a:rPr lang="en-US" sz="1400" dirty="0">
                <a:solidFill>
                  <a:srgbClr val="FFFFFF"/>
                </a:solidFill>
                <a:latin typeface="Helvetica Light" charset="0"/>
                <a:ea typeface="Helvetica Light" charset="0"/>
                <a:cs typeface="Helvetica Light" charset="0"/>
              </a:rPr>
              <a:t> </a:t>
            </a:r>
            <a:r>
              <a:rPr lang="en-US" sz="1400" dirty="0" smtClean="0">
                <a:solidFill>
                  <a:srgbClr val="FFFFFF"/>
                </a:solidFill>
                <a:latin typeface="Helvetica Light" charset="0"/>
                <a:ea typeface="Helvetica Light" charset="0"/>
                <a:cs typeface="Helvetica Light" charset="0"/>
              </a:rPr>
              <a:t>                             unlike Google or </a:t>
            </a:r>
            <a:r>
              <a:rPr lang="en-US" sz="1400" dirty="0">
                <a:solidFill>
                  <a:srgbClr val="FFFFFF"/>
                </a:solidFill>
                <a:latin typeface="Helvetica Light" charset="0"/>
                <a:ea typeface="Helvetica Light" charset="0"/>
                <a:cs typeface="Helvetica Light" charset="0"/>
              </a:rPr>
              <a:t>Facebook</a:t>
            </a:r>
            <a:endParaRPr lang="en-US" sz="2000" dirty="0">
              <a:solidFill>
                <a:prstClr val="black"/>
              </a:solidFill>
              <a:latin typeface="Helvetica Light" charset="0"/>
              <a:ea typeface="Helvetica Light" charset="0"/>
              <a:cs typeface="Helvetica Light" charset="0"/>
            </a:endParaRPr>
          </a:p>
        </p:txBody>
      </p:sp>
      <p:sp>
        <p:nvSpPr>
          <p:cNvPr id="66" name="TextBox 65"/>
          <p:cNvSpPr txBox="1"/>
          <p:nvPr/>
        </p:nvSpPr>
        <p:spPr>
          <a:xfrm>
            <a:off x="4846918" y="2173397"/>
            <a:ext cx="1617751" cy="461665"/>
          </a:xfrm>
          <a:prstGeom prst="rect">
            <a:avLst/>
          </a:prstGeom>
          <a:noFill/>
        </p:spPr>
        <p:txBody>
          <a:bodyPr wrap="none" rtlCol="0">
            <a:spAutoFit/>
          </a:bodyPr>
          <a:lstStyle/>
          <a:p>
            <a:pPr algn="ctr"/>
            <a:r>
              <a:rPr lang="en-US" sz="1200" dirty="0" smtClean="0">
                <a:solidFill>
                  <a:prstClr val="white"/>
                </a:solidFill>
                <a:latin typeface="Helvetica Light" charset="0"/>
                <a:ea typeface="Helvetica Light" charset="0"/>
                <a:cs typeface="Helvetica Light" charset="0"/>
              </a:rPr>
              <a:t>Google search index</a:t>
            </a:r>
          </a:p>
          <a:p>
            <a:pPr algn="ctr"/>
            <a:r>
              <a:rPr lang="en-US" sz="1200" dirty="0" smtClean="0">
                <a:solidFill>
                  <a:prstClr val="white"/>
                </a:solidFill>
                <a:latin typeface="Helvetica Light" charset="0"/>
                <a:ea typeface="Helvetica Light" charset="0"/>
                <a:cs typeface="Helvetica Light" charset="0"/>
              </a:rPr>
              <a:t>98 PB</a:t>
            </a:r>
          </a:p>
        </p:txBody>
      </p:sp>
      <p:sp>
        <p:nvSpPr>
          <p:cNvPr id="67" name="TextBox 66"/>
          <p:cNvSpPr txBox="1"/>
          <p:nvPr/>
        </p:nvSpPr>
        <p:spPr>
          <a:xfrm>
            <a:off x="6150475" y="3439125"/>
            <a:ext cx="1958301" cy="646331"/>
          </a:xfrm>
          <a:prstGeom prst="rect">
            <a:avLst/>
          </a:prstGeom>
          <a:noFill/>
        </p:spPr>
        <p:txBody>
          <a:bodyPr wrap="square" rtlCol="0">
            <a:spAutoFit/>
          </a:bodyPr>
          <a:lstStyle/>
          <a:p>
            <a:pPr algn="ctr"/>
            <a:r>
              <a:rPr lang="en-US" sz="1200" dirty="0" smtClean="0">
                <a:solidFill>
                  <a:prstClr val="black"/>
                </a:solidFill>
                <a:latin typeface="Helvetica Light" charset="0"/>
                <a:ea typeface="Helvetica Light" charset="0"/>
                <a:cs typeface="Helvetica Light" charset="0"/>
              </a:rPr>
              <a:t>Content uploaded to Facebook each year </a:t>
            </a:r>
          </a:p>
          <a:p>
            <a:pPr algn="ctr"/>
            <a:r>
              <a:rPr lang="en-US" sz="1200" dirty="0" smtClean="0">
                <a:solidFill>
                  <a:prstClr val="black"/>
                </a:solidFill>
                <a:latin typeface="Helvetica Light" charset="0"/>
                <a:ea typeface="Helvetica Light" charset="0"/>
                <a:cs typeface="Helvetica Light" charset="0"/>
              </a:rPr>
              <a:t>182 PB</a:t>
            </a:r>
          </a:p>
        </p:txBody>
      </p:sp>
      <p:sp>
        <p:nvSpPr>
          <p:cNvPr id="68" name="TextBox 67"/>
          <p:cNvSpPr txBox="1"/>
          <p:nvPr/>
        </p:nvSpPr>
        <p:spPr>
          <a:xfrm>
            <a:off x="7441812" y="1777470"/>
            <a:ext cx="1343697" cy="646331"/>
          </a:xfrm>
          <a:prstGeom prst="rect">
            <a:avLst/>
          </a:prstGeom>
          <a:noFill/>
        </p:spPr>
        <p:txBody>
          <a:bodyPr wrap="square" rtlCol="0">
            <a:spAutoFit/>
          </a:bodyPr>
          <a:lstStyle/>
          <a:p>
            <a:pPr algn="ctr"/>
            <a:r>
              <a:rPr lang="en-US" sz="1200" dirty="0" smtClean="0">
                <a:solidFill>
                  <a:prstClr val="white"/>
                </a:solidFill>
                <a:latin typeface="Helvetica Light" charset="0"/>
                <a:ea typeface="Helvetica Light" charset="0"/>
                <a:cs typeface="Helvetica Light" charset="0"/>
              </a:rPr>
              <a:t>Business email sent per year</a:t>
            </a:r>
          </a:p>
          <a:p>
            <a:pPr algn="ctr"/>
            <a:r>
              <a:rPr lang="en-US" sz="1200" dirty="0" smtClean="0">
                <a:solidFill>
                  <a:prstClr val="white"/>
                </a:solidFill>
                <a:latin typeface="Helvetica Light" charset="0"/>
                <a:ea typeface="Helvetica Light" charset="0"/>
                <a:cs typeface="Helvetica Light" charset="0"/>
              </a:rPr>
              <a:t>2,986 PB</a:t>
            </a:r>
          </a:p>
        </p:txBody>
      </p:sp>
      <p:sp>
        <p:nvSpPr>
          <p:cNvPr id="69" name="Rectangle 68"/>
          <p:cNvSpPr/>
          <p:nvPr/>
        </p:nvSpPr>
        <p:spPr>
          <a:xfrm>
            <a:off x="4655820" y="5514773"/>
            <a:ext cx="4572000" cy="215444"/>
          </a:xfrm>
          <a:prstGeom prst="rect">
            <a:avLst/>
          </a:prstGeom>
        </p:spPr>
        <p:txBody>
          <a:bodyPr>
            <a:spAutoFit/>
          </a:bodyPr>
          <a:lstStyle/>
          <a:p>
            <a:r>
              <a:rPr lang="en-US" sz="800" dirty="0" smtClean="0">
                <a:solidFill>
                  <a:prstClr val="white"/>
                </a:solidFill>
                <a:latin typeface="Helvetica Light" charset="0"/>
                <a:ea typeface="Helvetica Light" charset="0"/>
                <a:cs typeface="Helvetica Light" charset="0"/>
              </a:rPr>
              <a:t>Source: http</a:t>
            </a:r>
            <a:r>
              <a:rPr lang="en-US" sz="800" dirty="0">
                <a:solidFill>
                  <a:prstClr val="white"/>
                </a:solidFill>
                <a:latin typeface="Helvetica Light" charset="0"/>
                <a:ea typeface="Helvetica Light" charset="0"/>
                <a:cs typeface="Helvetica Light" charset="0"/>
              </a:rPr>
              <a:t>://</a:t>
            </a:r>
            <a:r>
              <a:rPr lang="en-US" sz="800" dirty="0" err="1">
                <a:solidFill>
                  <a:prstClr val="white"/>
                </a:solidFill>
                <a:latin typeface="Helvetica Light" charset="0"/>
                <a:ea typeface="Helvetica Light" charset="0"/>
                <a:cs typeface="Helvetica Light" charset="0"/>
              </a:rPr>
              <a:t>www.wired.com</a:t>
            </a:r>
            <a:r>
              <a:rPr lang="en-US" sz="800" dirty="0">
                <a:solidFill>
                  <a:prstClr val="white"/>
                </a:solidFill>
                <a:latin typeface="Helvetica Light" charset="0"/>
                <a:ea typeface="Helvetica Light" charset="0"/>
                <a:cs typeface="Helvetica Light" charset="0"/>
              </a:rPr>
              <a:t>/2013/04/</a:t>
            </a:r>
            <a:r>
              <a:rPr lang="en-US" sz="800" dirty="0" err="1">
                <a:solidFill>
                  <a:prstClr val="white"/>
                </a:solidFill>
                <a:latin typeface="Helvetica Light" charset="0"/>
                <a:ea typeface="Helvetica Light" charset="0"/>
                <a:cs typeface="Helvetica Light" charset="0"/>
              </a:rPr>
              <a:t>bigdata</a:t>
            </a:r>
            <a:endParaRPr lang="en-US" sz="800" dirty="0">
              <a:solidFill>
                <a:prstClr val="white"/>
              </a:solidFill>
              <a:latin typeface="Helvetica Light" charset="0"/>
              <a:ea typeface="Helvetica Light" charset="0"/>
              <a:cs typeface="Helvetica Light" charset="0"/>
            </a:endParaRPr>
          </a:p>
        </p:txBody>
      </p:sp>
      <p:sp>
        <p:nvSpPr>
          <p:cNvPr id="70" name="Chord 69"/>
          <p:cNvSpPr/>
          <p:nvPr/>
        </p:nvSpPr>
        <p:spPr>
          <a:xfrm rot="6740982">
            <a:off x="4537596" y="3786803"/>
            <a:ext cx="2736304" cy="2781567"/>
          </a:xfrm>
          <a:prstGeom prst="chord">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solidFill>
                <a:prstClr val="white"/>
              </a:solidFill>
            </a:endParaRPr>
          </a:p>
        </p:txBody>
      </p:sp>
      <p:sp>
        <p:nvSpPr>
          <p:cNvPr id="71" name="TextBox 70"/>
          <p:cNvSpPr txBox="1"/>
          <p:nvPr/>
        </p:nvSpPr>
        <p:spPr>
          <a:xfrm>
            <a:off x="3632978" y="3597950"/>
            <a:ext cx="1667486" cy="415498"/>
          </a:xfrm>
          <a:prstGeom prst="rect">
            <a:avLst/>
          </a:prstGeom>
          <a:noFill/>
        </p:spPr>
        <p:txBody>
          <a:bodyPr wrap="square" rtlCol="0">
            <a:spAutoFit/>
          </a:bodyPr>
          <a:lstStyle/>
          <a:p>
            <a:pPr algn="r"/>
            <a:r>
              <a:rPr lang="en-US" sz="1050" dirty="0" smtClean="0">
                <a:solidFill>
                  <a:prstClr val="white"/>
                </a:solidFill>
                <a:latin typeface="Helvetica Light" charset="0"/>
                <a:ea typeface="Helvetica Light" charset="0"/>
                <a:cs typeface="Helvetica Light" charset="0"/>
              </a:rPr>
              <a:t>Video upload to YouTube </a:t>
            </a:r>
            <a:r>
              <a:rPr lang="en-US" sz="1050" smtClean="0">
                <a:solidFill>
                  <a:prstClr val="white"/>
                </a:solidFill>
                <a:latin typeface="Helvetica Light" charset="0"/>
                <a:ea typeface="Helvetica Light" charset="0"/>
                <a:cs typeface="Helvetica Light" charset="0"/>
              </a:rPr>
              <a:t>/ year: 15 </a:t>
            </a:r>
            <a:r>
              <a:rPr lang="en-US" sz="1050" dirty="0" smtClean="0">
                <a:solidFill>
                  <a:prstClr val="white"/>
                </a:solidFill>
                <a:latin typeface="Helvetica Light" charset="0"/>
                <a:ea typeface="Helvetica Light" charset="0"/>
                <a:cs typeface="Helvetica Light" charset="0"/>
              </a:rPr>
              <a:t>PB</a:t>
            </a:r>
          </a:p>
        </p:txBody>
      </p:sp>
      <p:sp>
        <p:nvSpPr>
          <p:cNvPr id="72" name="TextBox 71"/>
          <p:cNvSpPr txBox="1"/>
          <p:nvPr/>
        </p:nvSpPr>
        <p:spPr>
          <a:xfrm>
            <a:off x="5122480" y="4177535"/>
            <a:ext cx="1451462" cy="646331"/>
          </a:xfrm>
          <a:prstGeom prst="rect">
            <a:avLst/>
          </a:prstGeom>
          <a:noFill/>
        </p:spPr>
        <p:txBody>
          <a:bodyPr wrap="square" rtlCol="0">
            <a:spAutoFit/>
          </a:bodyPr>
          <a:lstStyle/>
          <a:p>
            <a:pPr algn="ctr"/>
            <a:r>
              <a:rPr lang="en-US" sz="1200" dirty="0" smtClean="0">
                <a:solidFill>
                  <a:prstClr val="white"/>
                </a:solidFill>
                <a:latin typeface="Helvetica Light" charset="0"/>
                <a:ea typeface="Helvetica Light" charset="0"/>
                <a:cs typeface="Helvetica Light" charset="0"/>
              </a:rPr>
              <a:t>ATLAS managed data volume </a:t>
            </a:r>
          </a:p>
          <a:p>
            <a:pPr algn="ctr"/>
            <a:r>
              <a:rPr lang="en-US" sz="1200" dirty="0" smtClean="0">
                <a:solidFill>
                  <a:prstClr val="white"/>
                </a:solidFill>
                <a:latin typeface="Helvetica Light" charset="0"/>
                <a:ea typeface="Helvetica Light" charset="0"/>
                <a:cs typeface="Helvetica Light" charset="0"/>
              </a:rPr>
              <a:t>230 PB</a:t>
            </a:r>
          </a:p>
        </p:txBody>
      </p:sp>
      <p:sp>
        <p:nvSpPr>
          <p:cNvPr id="73" name="TextBox 72"/>
          <p:cNvSpPr txBox="1"/>
          <p:nvPr/>
        </p:nvSpPr>
        <p:spPr>
          <a:xfrm>
            <a:off x="5136243" y="4949552"/>
            <a:ext cx="1451462" cy="646331"/>
          </a:xfrm>
          <a:prstGeom prst="rect">
            <a:avLst/>
          </a:prstGeom>
          <a:noFill/>
        </p:spPr>
        <p:txBody>
          <a:bodyPr wrap="square" rtlCol="0">
            <a:spAutoFit/>
          </a:bodyPr>
          <a:lstStyle/>
          <a:p>
            <a:pPr algn="ctr"/>
            <a:r>
              <a:rPr lang="en-US" sz="1200" dirty="0" smtClean="0">
                <a:solidFill>
                  <a:prstClr val="white"/>
                </a:solidFill>
                <a:latin typeface="Helvetica Light" charset="0"/>
                <a:ea typeface="Helvetica Light" charset="0"/>
                <a:cs typeface="Helvetica Light" charset="0"/>
              </a:rPr>
              <a:t>ATLAS annual data volume </a:t>
            </a:r>
          </a:p>
          <a:p>
            <a:pPr algn="ctr"/>
            <a:r>
              <a:rPr lang="en-US" sz="1200" dirty="0" smtClean="0">
                <a:solidFill>
                  <a:prstClr val="white"/>
                </a:solidFill>
                <a:latin typeface="Helvetica Light" charset="0"/>
                <a:ea typeface="Helvetica Light" charset="0"/>
                <a:cs typeface="Helvetica Light" charset="0"/>
              </a:rPr>
              <a:t>~</a:t>
            </a:r>
            <a:r>
              <a:rPr lang="en-US" sz="1200" dirty="0">
                <a:solidFill>
                  <a:prstClr val="white"/>
                </a:solidFill>
                <a:latin typeface="Helvetica Light" charset="0"/>
                <a:ea typeface="Helvetica Light" charset="0"/>
                <a:cs typeface="Helvetica Light" charset="0"/>
              </a:rPr>
              <a:t>4</a:t>
            </a:r>
            <a:r>
              <a:rPr lang="en-US" sz="1200" dirty="0" smtClean="0">
                <a:solidFill>
                  <a:prstClr val="white"/>
                </a:solidFill>
                <a:latin typeface="Helvetica Light" charset="0"/>
                <a:ea typeface="Helvetica Light" charset="0"/>
                <a:cs typeface="Helvetica Light" charset="0"/>
              </a:rPr>
              <a:t>0 PB</a:t>
            </a:r>
          </a:p>
        </p:txBody>
      </p:sp>
      <p:sp>
        <p:nvSpPr>
          <p:cNvPr id="74" name="TextBox 73"/>
          <p:cNvSpPr txBox="1"/>
          <p:nvPr/>
        </p:nvSpPr>
        <p:spPr>
          <a:xfrm>
            <a:off x="6503946" y="2572271"/>
            <a:ext cx="1002478" cy="507831"/>
          </a:xfrm>
          <a:prstGeom prst="rect">
            <a:avLst/>
          </a:prstGeom>
          <a:noFill/>
        </p:spPr>
        <p:txBody>
          <a:bodyPr wrap="square" rtlCol="0">
            <a:spAutoFit/>
          </a:bodyPr>
          <a:lstStyle/>
          <a:p>
            <a:pPr algn="ctr"/>
            <a:r>
              <a:rPr lang="en-US" sz="900" dirty="0" smtClean="0">
                <a:solidFill>
                  <a:prstClr val="black"/>
                </a:solidFill>
                <a:latin typeface="Helvetica Light" charset="0"/>
                <a:ea typeface="Helvetica Light" charset="0"/>
                <a:cs typeface="Helvetica Light" charset="0"/>
              </a:rPr>
              <a:t>US </a:t>
            </a:r>
            <a:r>
              <a:rPr lang="en-US" sz="900" smtClean="0">
                <a:solidFill>
                  <a:prstClr val="black"/>
                </a:solidFill>
                <a:latin typeface="Helvetica Light" charset="0"/>
                <a:ea typeface="Helvetica Light" charset="0"/>
                <a:cs typeface="Helvetica Light" charset="0"/>
              </a:rPr>
              <a:t>climate database </a:t>
            </a:r>
            <a:endParaRPr lang="en-US" sz="900" dirty="0" smtClean="0">
              <a:solidFill>
                <a:prstClr val="black"/>
              </a:solidFill>
              <a:latin typeface="Helvetica Light" charset="0"/>
              <a:ea typeface="Helvetica Light" charset="0"/>
              <a:cs typeface="Helvetica Light" charset="0"/>
            </a:endParaRPr>
          </a:p>
          <a:p>
            <a:pPr algn="ctr"/>
            <a:r>
              <a:rPr lang="en-US" sz="900" dirty="0" smtClean="0">
                <a:solidFill>
                  <a:prstClr val="black"/>
                </a:solidFill>
                <a:latin typeface="Helvetica Light" charset="0"/>
                <a:ea typeface="Helvetica Light" charset="0"/>
                <a:cs typeface="Helvetica Light" charset="0"/>
              </a:rPr>
              <a:t>6 PB</a:t>
            </a:r>
          </a:p>
        </p:txBody>
      </p:sp>
      <p:sp>
        <p:nvSpPr>
          <p:cNvPr id="75" name="TextBox 74"/>
          <p:cNvSpPr txBox="1"/>
          <p:nvPr/>
        </p:nvSpPr>
        <p:spPr>
          <a:xfrm>
            <a:off x="7999050" y="4047391"/>
            <a:ext cx="1002478" cy="507831"/>
          </a:xfrm>
          <a:prstGeom prst="rect">
            <a:avLst/>
          </a:prstGeom>
          <a:noFill/>
        </p:spPr>
        <p:txBody>
          <a:bodyPr wrap="square" rtlCol="0">
            <a:spAutoFit/>
          </a:bodyPr>
          <a:lstStyle/>
          <a:p>
            <a:pPr algn="r"/>
            <a:r>
              <a:rPr lang="en-US" sz="900" dirty="0" smtClean="0">
                <a:solidFill>
                  <a:prstClr val="black"/>
                </a:solidFill>
                <a:latin typeface="Helvetica Light" charset="0"/>
                <a:ea typeface="Helvetica Light" charset="0"/>
                <a:cs typeface="Helvetica Light" charset="0"/>
              </a:rPr>
              <a:t>US </a:t>
            </a:r>
            <a:r>
              <a:rPr lang="en-US" sz="900" smtClean="0">
                <a:solidFill>
                  <a:prstClr val="black"/>
                </a:solidFill>
                <a:latin typeface="Helvetica Light" charset="0"/>
                <a:ea typeface="Helvetica Light" charset="0"/>
                <a:cs typeface="Helvetica Light" charset="0"/>
              </a:rPr>
              <a:t>Congress library</a:t>
            </a:r>
            <a:endParaRPr lang="en-US" sz="900" dirty="0" smtClean="0">
              <a:solidFill>
                <a:prstClr val="black"/>
              </a:solidFill>
              <a:latin typeface="Helvetica Light" charset="0"/>
              <a:ea typeface="Helvetica Light" charset="0"/>
              <a:cs typeface="Helvetica Light" charset="0"/>
            </a:endParaRPr>
          </a:p>
          <a:p>
            <a:pPr algn="r"/>
            <a:r>
              <a:rPr lang="en-US" sz="900" dirty="0" smtClean="0">
                <a:solidFill>
                  <a:prstClr val="black"/>
                </a:solidFill>
                <a:latin typeface="Helvetica Light" charset="0"/>
                <a:ea typeface="Helvetica Light" charset="0"/>
                <a:cs typeface="Helvetica Light" charset="0"/>
              </a:rPr>
              <a:t>6 PB</a:t>
            </a:r>
          </a:p>
        </p:txBody>
      </p:sp>
      <p:sp>
        <p:nvSpPr>
          <p:cNvPr id="76" name="Rectangle 75"/>
          <p:cNvSpPr/>
          <p:nvPr/>
        </p:nvSpPr>
        <p:spPr>
          <a:xfrm>
            <a:off x="691952" y="5021560"/>
            <a:ext cx="3405246" cy="523220"/>
          </a:xfrm>
          <a:prstGeom prst="rect">
            <a:avLst/>
          </a:prstGeom>
        </p:spPr>
        <p:txBody>
          <a:bodyPr wrap="square">
            <a:spAutoFit/>
          </a:bodyPr>
          <a:lstStyle/>
          <a:p>
            <a:r>
              <a:rPr lang="en-US" sz="1400" dirty="0" smtClean="0">
                <a:solidFill>
                  <a:srgbClr val="FFFF00"/>
                </a:solidFill>
                <a:latin typeface="Helvetica Light" charset="0"/>
                <a:ea typeface="Helvetica Light" charset="0"/>
                <a:cs typeface="Helvetica Light" charset="0"/>
              </a:rPr>
              <a:t>Largest data volume from simulated events, not from real collision data ! </a:t>
            </a:r>
            <a:endParaRPr lang="en-US" sz="1400" dirty="0">
              <a:solidFill>
                <a:srgbClr val="FFFF00"/>
              </a:solidFill>
              <a:latin typeface="Helvetica Light" charset="0"/>
              <a:ea typeface="Helvetica Light" charset="0"/>
              <a:cs typeface="Helvetica Light" charset="0"/>
            </a:endParaRPr>
          </a:p>
        </p:txBody>
      </p:sp>
      <p:sp>
        <p:nvSpPr>
          <p:cNvPr id="77" name="Rectangle 76"/>
          <p:cNvSpPr/>
          <p:nvPr/>
        </p:nvSpPr>
        <p:spPr>
          <a:xfrm>
            <a:off x="4418286" y="5528977"/>
            <a:ext cx="4572000" cy="215444"/>
          </a:xfrm>
          <a:prstGeom prst="rect">
            <a:avLst/>
          </a:prstGeom>
        </p:spPr>
        <p:txBody>
          <a:bodyPr>
            <a:spAutoFit/>
          </a:bodyPr>
          <a:lstStyle/>
          <a:p>
            <a:pPr algn="r"/>
            <a:r>
              <a:rPr lang="en-US" sz="800" dirty="0">
                <a:solidFill>
                  <a:prstClr val="white"/>
                </a:solidFill>
                <a:latin typeface="Helvetica Light" charset="0"/>
                <a:ea typeface="Helvetica Light" charset="0"/>
                <a:cs typeface="Helvetica Light" charset="0"/>
              </a:rPr>
              <a:t>http://</a:t>
            </a:r>
            <a:r>
              <a:rPr lang="en-US" sz="800" dirty="0" err="1">
                <a:solidFill>
                  <a:prstClr val="white"/>
                </a:solidFill>
                <a:latin typeface="Helvetica Light" charset="0"/>
                <a:ea typeface="Helvetica Light" charset="0"/>
                <a:cs typeface="Helvetica Light" charset="0"/>
              </a:rPr>
              <a:t>www.wired.com</a:t>
            </a:r>
            <a:r>
              <a:rPr lang="en-US" sz="800" dirty="0">
                <a:solidFill>
                  <a:prstClr val="white"/>
                </a:solidFill>
                <a:latin typeface="Helvetica Light" charset="0"/>
                <a:ea typeface="Helvetica Light" charset="0"/>
                <a:cs typeface="Helvetica Light" charset="0"/>
              </a:rPr>
              <a:t>/2013/04/</a:t>
            </a:r>
            <a:r>
              <a:rPr lang="en-US" sz="800" dirty="0" err="1">
                <a:solidFill>
                  <a:prstClr val="white"/>
                </a:solidFill>
                <a:latin typeface="Helvetica Light" charset="0"/>
                <a:ea typeface="Helvetica Light" charset="0"/>
                <a:cs typeface="Helvetica Light" charset="0"/>
              </a:rPr>
              <a:t>bigdata</a:t>
            </a:r>
            <a:endParaRPr lang="en-US" sz="800" dirty="0">
              <a:solidFill>
                <a:prstClr val="white"/>
              </a:solidFill>
              <a:latin typeface="Helvetica Light" charset="0"/>
              <a:ea typeface="Helvetica Light" charset="0"/>
              <a:cs typeface="Helvetica Light" charset="0"/>
            </a:endParaRPr>
          </a:p>
        </p:txBody>
      </p:sp>
      <p:sp>
        <p:nvSpPr>
          <p:cNvPr id="78" name="Slide Number Placeholder 7"/>
          <p:cNvSpPr txBox="1">
            <a:spLocks/>
          </p:cNvSpPr>
          <p:nvPr/>
        </p:nvSpPr>
        <p:spPr>
          <a:xfrm>
            <a:off x="7149572" y="6698195"/>
            <a:ext cx="2133600" cy="365125"/>
          </a:xfrm>
          <a:prstGeom prst="rect">
            <a:avLst/>
          </a:prstGeom>
        </p:spPr>
        <p:txBody>
          <a:bodyPr/>
          <a:lstStyle>
            <a:defPPr>
              <a:defRPr lang="en-GB"/>
            </a:defPPr>
            <a:lvl1pPr algn="r" defTabSz="457200" rtl="0" fontAlgn="base">
              <a:spcBef>
                <a:spcPct val="0"/>
              </a:spcBef>
              <a:spcAft>
                <a:spcPct val="0"/>
              </a:spcAft>
              <a:defRPr sz="1400" b="0" i="0" kern="1200">
                <a:solidFill>
                  <a:schemeClr val="tx1">
                    <a:lumMod val="50000"/>
                    <a:lumOff val="50000"/>
                  </a:schemeClr>
                </a:solidFill>
                <a:latin typeface="Helvetica Light" charset="0"/>
                <a:ea typeface="Helvetica Light" charset="0"/>
                <a:cs typeface="Helvetica Light" charset="0"/>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611C2F03-9E95-40C9-A99F-3C4F7EE8CF2A}" type="slidenum">
              <a:rPr lang="en-GB" smtClean="0"/>
              <a:pPr>
                <a:defRPr/>
              </a:pPr>
              <a:t>15</a:t>
            </a:fld>
            <a:endParaRPr lang="en-GB" dirty="0"/>
          </a:p>
        </p:txBody>
      </p:sp>
    </p:spTree>
    <p:extLst>
      <p:ext uri="{BB962C8B-B14F-4D97-AF65-F5344CB8AC3E}">
        <p14:creationId xmlns:p14="http://schemas.microsoft.com/office/powerpoint/2010/main" val="36744512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10" name="Slide Number Placeholder 9"/>
          <p:cNvSpPr>
            <a:spLocks noGrp="1"/>
          </p:cNvSpPr>
          <p:nvPr>
            <p:ph type="sldNum" sz="quarter" idx="4"/>
          </p:nvPr>
        </p:nvSpPr>
        <p:spPr/>
        <p:txBody>
          <a:bodyPr/>
          <a:lstStyle/>
          <a:p>
            <a:pPr>
              <a:defRPr/>
            </a:pPr>
            <a:fld id="{611C2F03-9E95-40C9-A99F-3C4F7EE8CF2A}" type="slidenum">
              <a:rPr lang="en-GB" smtClean="0"/>
              <a:pPr>
                <a:defRPr/>
              </a:pPr>
              <a:t>16</a:t>
            </a:fld>
            <a:endParaRPr lang="en-GB" dirty="0"/>
          </a:p>
        </p:txBody>
      </p:sp>
      <p:sp>
        <p:nvSpPr>
          <p:cNvPr id="16" name="TextBox 15"/>
          <p:cNvSpPr txBox="1"/>
          <p:nvPr/>
        </p:nvSpPr>
        <p:spPr>
          <a:xfrm>
            <a:off x="5015362" y="404664"/>
            <a:ext cx="3805110" cy="830997"/>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Luminosity — </a:t>
            </a:r>
            <a:r>
              <a:rPr lang="en-US" sz="2400" dirty="0" smtClean="0">
                <a:solidFill>
                  <a:schemeClr val="bg1"/>
                </a:solidFill>
                <a:latin typeface="Helvetica Light" charset="0"/>
                <a:ea typeface="Helvetica Light" charset="0"/>
                <a:cs typeface="Helvetica Light" charset="0"/>
              </a:rPr>
              <a:t>single </a:t>
            </a:r>
            <a:r>
              <a:rPr lang="en-US" sz="2400" dirty="0">
                <a:solidFill>
                  <a:schemeClr val="bg1"/>
                </a:solidFill>
                <a:latin typeface="Helvetica Light" charset="0"/>
                <a:ea typeface="Helvetica Light" charset="0"/>
                <a:cs typeface="Helvetica Light" charset="0"/>
              </a:rPr>
              <a:t>most important </a:t>
            </a:r>
            <a:r>
              <a:rPr lang="en-US" sz="2400" dirty="0" smtClean="0">
                <a:solidFill>
                  <a:schemeClr val="bg1"/>
                </a:solidFill>
                <a:latin typeface="Helvetica Light" charset="0"/>
                <a:ea typeface="Helvetica Light" charset="0"/>
                <a:cs typeface="Helvetica Light" charset="0"/>
              </a:rPr>
              <a:t>quantity</a:t>
            </a:r>
            <a:endParaRPr lang="en-US" sz="2400" dirty="0">
              <a:solidFill>
                <a:schemeClr val="bg1"/>
              </a:solidFill>
              <a:latin typeface="Helvetica Light" charset="0"/>
              <a:ea typeface="Helvetica Light" charset="0"/>
              <a:cs typeface="Helvetica Light" charset="0"/>
            </a:endParaRPr>
          </a:p>
        </p:txBody>
      </p:sp>
      <p:sp>
        <p:nvSpPr>
          <p:cNvPr id="18" name="Text Box 25"/>
          <p:cNvSpPr txBox="1">
            <a:spLocks noChangeArrowheads="1"/>
          </p:cNvSpPr>
          <p:nvPr/>
        </p:nvSpPr>
        <p:spPr bwMode="auto">
          <a:xfrm>
            <a:off x="257174" y="2190400"/>
            <a:ext cx="8353426" cy="363176"/>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US" sz="1600" dirty="0" smtClean="0">
                <a:latin typeface="Helvetica Light" charset="0"/>
                <a:ea typeface="Helvetica Light" charset="0"/>
                <a:cs typeface="Helvetica Light" charset="0"/>
              </a:rPr>
              <a:t>Luminosity drives our ability to detect low cross-section processes</a:t>
            </a:r>
            <a:endParaRPr lang="en-GB" sz="1600" dirty="0" smtClean="0">
              <a:latin typeface="Helvetica Light" charset="0"/>
              <a:ea typeface="Helvetica Light" charset="0"/>
              <a:cs typeface="Helvetica Light" charset="0"/>
            </a:endParaRPr>
          </a:p>
        </p:txBody>
      </p:sp>
      <p:sp>
        <p:nvSpPr>
          <p:cNvPr id="23" name="Rectangle 22"/>
          <p:cNvSpPr/>
          <p:nvPr/>
        </p:nvSpPr>
        <p:spPr>
          <a:xfrm>
            <a:off x="1126249" y="2777209"/>
            <a:ext cx="4453863" cy="565319"/>
          </a:xfrm>
          <a:prstGeom prst="rect">
            <a:avLst/>
          </a:prstGeom>
          <a:noFill/>
          <a:ln>
            <a:solidFill>
              <a:srgbClr val="EB000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5" name="TextBox 24"/>
          <p:cNvSpPr txBox="1"/>
          <p:nvPr/>
        </p:nvSpPr>
        <p:spPr>
          <a:xfrm>
            <a:off x="5773659" y="2588131"/>
            <a:ext cx="2974805" cy="984885"/>
          </a:xfrm>
          <a:prstGeom prst="rect">
            <a:avLst/>
          </a:prstGeom>
          <a:noFill/>
        </p:spPr>
        <p:txBody>
          <a:bodyPr wrap="square" rtlCol="0">
            <a:spAutoFit/>
          </a:bodyPr>
          <a:lstStyle/>
          <a:p>
            <a:pPr>
              <a:spcBef>
                <a:spcPts val="600"/>
              </a:spcBef>
            </a:pPr>
            <a:r>
              <a:rPr lang="en-GB" sz="1200" dirty="0">
                <a:solidFill>
                  <a:srgbClr val="008000"/>
                </a:solidFill>
                <a:latin typeface="Helvetica Light" charset="0"/>
                <a:ea typeface="Helvetica Light" charset="0"/>
                <a:cs typeface="Helvetica Light" charset="0"/>
              </a:rPr>
              <a:t>“Cross section” given by Nature</a:t>
            </a:r>
          </a:p>
          <a:p>
            <a:pPr>
              <a:spcBef>
                <a:spcPts val="600"/>
              </a:spcBef>
            </a:pPr>
            <a:r>
              <a:rPr lang="en-GB" sz="1200" dirty="0" smtClean="0">
                <a:solidFill>
                  <a:srgbClr val="18579B"/>
                </a:solidFill>
                <a:latin typeface="Helvetica Light" charset="0"/>
                <a:ea typeface="Helvetica Light" charset="0"/>
                <a:cs typeface="Helvetica Light" charset="0"/>
              </a:rPr>
              <a:t>“Efficiency” of detection optimised by experimentalist</a:t>
            </a:r>
            <a:endParaRPr lang="en-GB" sz="1200" dirty="0">
              <a:solidFill>
                <a:srgbClr val="18579B"/>
              </a:solidFill>
              <a:latin typeface="Helvetica Light" charset="0"/>
              <a:ea typeface="Helvetica Light" charset="0"/>
              <a:cs typeface="Helvetica Light" charset="0"/>
            </a:endParaRPr>
          </a:p>
          <a:p>
            <a:pPr>
              <a:spcBef>
                <a:spcPts val="600"/>
              </a:spcBef>
            </a:pPr>
            <a:r>
              <a:rPr lang="en-GB" sz="1200" dirty="0" smtClean="0">
                <a:solidFill>
                  <a:srgbClr val="D80017"/>
                </a:solidFill>
                <a:latin typeface="Helvetica Light" charset="0"/>
                <a:ea typeface="Helvetica Light" charset="0"/>
                <a:cs typeface="Helvetica Light" charset="0"/>
              </a:rPr>
              <a:t>Integrated luminosity delivered by LHC</a:t>
            </a:r>
          </a:p>
        </p:txBody>
      </p:sp>
      <mc:AlternateContent xmlns:mc="http://schemas.openxmlformats.org/markup-compatibility/2006" xmlns:a14="http://schemas.microsoft.com/office/drawing/2010/main">
        <mc:Choice Requires="a14">
          <p:sp>
            <p:nvSpPr>
              <p:cNvPr id="28" name="TextBox 27"/>
              <p:cNvSpPr txBox="1"/>
              <p:nvPr/>
            </p:nvSpPr>
            <p:spPr>
              <a:xfrm>
                <a:off x="1031416" y="2768718"/>
                <a:ext cx="4620704" cy="64581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1600" b="0" i="1" smtClean="0">
                              <a:latin typeface="Cambria Math" charset="0"/>
                              <a:ea typeface="Arial" charset="0"/>
                              <a:cs typeface="Arial" charset="0"/>
                            </a:rPr>
                          </m:ctrlPr>
                        </m:sSubSupPr>
                        <m:e>
                          <m:r>
                            <a:rPr lang="en-US" sz="1600" b="0" i="1" smtClean="0">
                              <a:latin typeface="Cambria Math" charset="0"/>
                              <a:ea typeface="Arial" charset="0"/>
                              <a:cs typeface="Arial" charset="0"/>
                            </a:rPr>
                            <m:t>𝑁</m:t>
                          </m:r>
                        </m:e>
                        <m:sub>
                          <m:r>
                            <m:rPr>
                              <m:sty m:val="p"/>
                            </m:rPr>
                            <a:rPr lang="en-US" sz="1600" b="0" i="0" smtClean="0">
                              <a:latin typeface="Cambria Math" charset="0"/>
                              <a:ea typeface="Arial" charset="0"/>
                              <a:cs typeface="Arial" charset="0"/>
                            </a:rPr>
                            <m:t>events</m:t>
                          </m:r>
                        </m:sub>
                        <m:sup>
                          <m:r>
                            <m:rPr>
                              <m:sty m:val="p"/>
                            </m:rPr>
                            <a:rPr lang="en-US" sz="1600" b="0" i="0" smtClean="0">
                              <a:latin typeface="Cambria Math" charset="0"/>
                              <a:ea typeface="Arial" charset="0"/>
                              <a:cs typeface="Arial" charset="0"/>
                            </a:rPr>
                            <m:t>obs</m:t>
                          </m:r>
                        </m:sup>
                      </m:sSubSup>
                      <m:r>
                        <a:rPr lang="en-US" sz="1600" b="0" i="0" smtClean="0">
                          <a:latin typeface="Cambria Math" charset="0"/>
                          <a:ea typeface="Arial" charset="0"/>
                          <a:cs typeface="Arial" charset="0"/>
                        </a:rPr>
                        <m:t>=</m:t>
                      </m:r>
                      <m:r>
                        <m:rPr>
                          <m:sty m:val="p"/>
                        </m:rPr>
                        <a:rPr lang="en-US" sz="1600" b="0" i="0" smtClean="0">
                          <a:solidFill>
                            <a:srgbClr val="00B050"/>
                          </a:solidFill>
                          <a:latin typeface="Cambria Math" charset="0"/>
                          <a:ea typeface="Arial" charset="0"/>
                          <a:cs typeface="Arial" charset="0"/>
                        </a:rPr>
                        <m:t>cross</m:t>
                      </m:r>
                      <m:r>
                        <a:rPr lang="en-US" sz="1600" b="0" i="0" smtClean="0">
                          <a:solidFill>
                            <a:srgbClr val="00B050"/>
                          </a:solidFill>
                          <a:latin typeface="Cambria Math" charset="0"/>
                          <a:ea typeface="Arial" charset="0"/>
                          <a:cs typeface="Arial" charset="0"/>
                        </a:rPr>
                        <m:t> </m:t>
                      </m:r>
                      <m:r>
                        <m:rPr>
                          <m:sty m:val="p"/>
                        </m:rPr>
                        <a:rPr lang="en-US" sz="1600" b="0" i="0" smtClean="0">
                          <a:solidFill>
                            <a:srgbClr val="00B050"/>
                          </a:solidFill>
                          <a:latin typeface="Cambria Math" charset="0"/>
                          <a:ea typeface="Arial" charset="0"/>
                          <a:cs typeface="Arial" charset="0"/>
                        </a:rPr>
                        <m:t>section</m:t>
                      </m:r>
                      <m:r>
                        <a:rPr lang="en-US" sz="1600" b="0" i="0" smtClean="0">
                          <a:solidFill>
                            <a:srgbClr val="00B050"/>
                          </a:solidFill>
                          <a:latin typeface="Cambria Math" charset="0"/>
                          <a:ea typeface="Arial" charset="0"/>
                          <a:cs typeface="Arial" charset="0"/>
                        </a:rPr>
                        <m:t> </m:t>
                      </m:r>
                      <m:r>
                        <a:rPr lang="en-US" sz="1600" b="0" i="1" smtClean="0">
                          <a:latin typeface="Cambria Math" charset="0"/>
                          <a:ea typeface="Cambria Math" charset="0"/>
                          <a:cs typeface="Cambria Math" charset="0"/>
                        </a:rPr>
                        <m:t>× </m:t>
                      </m:r>
                      <m:r>
                        <m:rPr>
                          <m:sty m:val="p"/>
                        </m:rPr>
                        <a:rPr lang="en-US" sz="1600" b="0" i="0" smtClean="0">
                          <a:solidFill>
                            <a:srgbClr val="003BB8"/>
                          </a:solidFill>
                          <a:latin typeface="Cambria Math" charset="0"/>
                          <a:ea typeface="Cambria Math" charset="0"/>
                          <a:cs typeface="Cambria Math" charset="0"/>
                        </a:rPr>
                        <m:t>efficiency</m:t>
                      </m:r>
                      <m:r>
                        <a:rPr lang="en-US" sz="1600" b="0" i="1" smtClean="0">
                          <a:solidFill>
                            <a:srgbClr val="003BB8"/>
                          </a:solidFill>
                          <a:latin typeface="Cambria Math" charset="0"/>
                          <a:ea typeface="Cambria Math" charset="0"/>
                          <a:cs typeface="Cambria Math" charset="0"/>
                        </a:rPr>
                        <m:t> </m:t>
                      </m:r>
                      <m:r>
                        <a:rPr lang="en-US" sz="1600" b="0" i="1" smtClean="0">
                          <a:latin typeface="Cambria Math" charset="0"/>
                          <a:ea typeface="Cambria Math" charset="0"/>
                          <a:cs typeface="Cambria Math" charset="0"/>
                        </a:rPr>
                        <m:t>× </m:t>
                      </m:r>
                      <m:nary>
                        <m:naryPr>
                          <m:limLoc m:val="undOvr"/>
                          <m:subHide m:val="on"/>
                          <m:supHide m:val="on"/>
                          <m:ctrlPr>
                            <a:rPr lang="en-US" sz="1600" b="0" i="1" smtClean="0">
                              <a:solidFill>
                                <a:srgbClr val="D80017"/>
                              </a:solidFill>
                              <a:latin typeface="Cambria Math" charset="0"/>
                              <a:ea typeface="Cambria Math" charset="0"/>
                              <a:cs typeface="Cambria Math" charset="0"/>
                            </a:rPr>
                          </m:ctrlPr>
                        </m:naryPr>
                        <m:sub/>
                        <m:sup/>
                        <m:e>
                          <m:r>
                            <a:rPr lang="en-US" sz="1600" b="0" i="1" smtClean="0">
                              <a:solidFill>
                                <a:srgbClr val="D80017"/>
                              </a:solidFill>
                              <a:latin typeface="Cambria Math" charset="0"/>
                              <a:ea typeface="Cambria Math" charset="0"/>
                              <a:cs typeface="Cambria Math" charset="0"/>
                            </a:rPr>
                            <m:t>𝐿</m:t>
                          </m:r>
                          <m:r>
                            <a:rPr lang="en-US" sz="1600" b="0" i="1" smtClean="0">
                              <a:solidFill>
                                <a:srgbClr val="D80017"/>
                              </a:solidFill>
                              <a:latin typeface="Cambria Math" charset="0"/>
                              <a:ea typeface="Cambria Math" charset="0"/>
                              <a:cs typeface="Cambria Math" charset="0"/>
                            </a:rPr>
                            <m:t>∙</m:t>
                          </m:r>
                          <m:r>
                            <a:rPr lang="en-US" sz="1600" b="0" i="1" smtClean="0">
                              <a:solidFill>
                                <a:srgbClr val="D80017"/>
                              </a:solidFill>
                              <a:latin typeface="Cambria Math" charset="0"/>
                              <a:ea typeface="Cambria Math" charset="0"/>
                              <a:cs typeface="Cambria Math" charset="0"/>
                            </a:rPr>
                            <m:t>𝑑𝑡</m:t>
                          </m:r>
                        </m:e>
                      </m:nary>
                    </m:oMath>
                  </m:oMathPara>
                </a14:m>
                <a:endParaRPr lang="en-US" sz="1600" dirty="0" smtClean="0">
                  <a:solidFill>
                    <a:srgbClr val="D80017"/>
                  </a:solidFill>
                  <a:ea typeface="Arial" charset="0"/>
                  <a:cs typeface="Arial"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1031416" y="2768718"/>
                <a:ext cx="4620704" cy="645818"/>
              </a:xfrm>
              <a:prstGeom prst="rect">
                <a:avLst/>
              </a:prstGeom>
              <a:blipFill rotWithShape="0">
                <a:blip r:embed="rId4"/>
                <a:stretch>
                  <a:fillRect/>
                </a:stretch>
              </a:blipFill>
            </p:spPr>
            <p:txBody>
              <a:bodyPr/>
              <a:lstStyle/>
              <a:p>
                <a:r>
                  <a:rPr lang="en-US">
                    <a:noFill/>
                  </a:rPr>
                  <a:t> </a:t>
                </a:r>
              </a:p>
            </p:txBody>
          </p:sp>
        </mc:Fallback>
      </mc:AlternateContent>
      <p:sp>
        <p:nvSpPr>
          <p:cNvPr id="21" name="Text Box 25"/>
          <p:cNvSpPr txBox="1">
            <a:spLocks noChangeArrowheads="1"/>
          </p:cNvSpPr>
          <p:nvPr/>
        </p:nvSpPr>
        <p:spPr bwMode="auto">
          <a:xfrm>
            <a:off x="257174" y="3933056"/>
            <a:ext cx="6755726" cy="363176"/>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600" dirty="0">
                <a:solidFill>
                  <a:prstClr val="black"/>
                </a:solidFill>
                <a:latin typeface="Helvetica Light" charset="0"/>
                <a:ea typeface="Helvetica Light" charset="0"/>
                <a:cs typeface="Helvetica Light" charset="0"/>
              </a:rPr>
              <a:t>Luminosity is a function of the LHC beam parameters</a:t>
            </a:r>
          </a:p>
        </p:txBody>
      </p:sp>
      <p:sp>
        <p:nvSpPr>
          <p:cNvPr id="22" name="Rectangle 21"/>
          <p:cNvSpPr/>
          <p:nvPr/>
        </p:nvSpPr>
        <p:spPr>
          <a:xfrm>
            <a:off x="1115616" y="4495148"/>
            <a:ext cx="7848872" cy="835062"/>
          </a:xfrm>
          <a:prstGeom prst="rect">
            <a:avLst/>
          </a:prstGeom>
          <a:noFill/>
          <a:ln>
            <a:solidFill>
              <a:srgbClr val="EB000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4" name="TextBox 23"/>
              <p:cNvSpPr txBox="1"/>
              <p:nvPr/>
            </p:nvSpPr>
            <p:spPr>
              <a:xfrm>
                <a:off x="1403648" y="4653136"/>
                <a:ext cx="7272808" cy="569387"/>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en-US" sz="1600" i="1" smtClean="0">
                          <a:latin typeface="Cambria Math" charset="0"/>
                          <a:ea typeface="Arial" charset="0"/>
                          <a:cs typeface="Arial" charset="0"/>
                        </a:rPr>
                        <m:t>𝐿</m:t>
                      </m:r>
                      <m:r>
                        <a:rPr lang="en-US" sz="1600" b="0" i="0" smtClean="0">
                          <a:latin typeface="Cambria Math" charset="0"/>
                          <a:ea typeface="Arial" charset="0"/>
                          <a:cs typeface="Arial" charset="0"/>
                        </a:rPr>
                        <m:t>=</m:t>
                      </m:r>
                      <m:f>
                        <m:fPr>
                          <m:ctrlPr>
                            <a:rPr lang="is-IS" sz="1600" i="1">
                              <a:latin typeface="Cambria Math" charset="0"/>
                              <a:ea typeface="Arial" charset="0"/>
                              <a:cs typeface="Arial" charset="0"/>
                            </a:rPr>
                          </m:ctrlPr>
                        </m:fPr>
                        <m:num>
                          <m:sSub>
                            <m:sSubPr>
                              <m:ctrlPr>
                                <a:rPr lang="en-US" sz="1600" i="1">
                                  <a:latin typeface="Cambria Math" charset="0"/>
                                  <a:ea typeface="Arial" charset="0"/>
                                  <a:cs typeface="Arial" charset="0"/>
                                </a:rPr>
                              </m:ctrlPr>
                            </m:sSubPr>
                            <m:e>
                              <m:r>
                                <a:rPr lang="en-US" sz="1600" i="1">
                                  <a:latin typeface="Cambria Math" charset="0"/>
                                  <a:ea typeface="Arial" charset="0"/>
                                  <a:cs typeface="Arial" charset="0"/>
                                </a:rPr>
                                <m:t>𝑓</m:t>
                              </m:r>
                            </m:e>
                            <m:sub>
                              <m:r>
                                <m:rPr>
                                  <m:sty m:val="p"/>
                                </m:rPr>
                                <a:rPr lang="en-US" sz="1600">
                                  <a:latin typeface="Cambria Math" charset="0"/>
                                  <a:ea typeface="Arial" charset="0"/>
                                  <a:cs typeface="Arial" charset="0"/>
                                </a:rPr>
                                <m:t>rev</m:t>
                              </m:r>
                            </m:sub>
                          </m:sSub>
                          <m:sSub>
                            <m:sSubPr>
                              <m:ctrlPr>
                                <a:rPr lang="en-US" sz="1600" i="1">
                                  <a:latin typeface="Cambria Math" charset="0"/>
                                  <a:ea typeface="Arial" charset="0"/>
                                  <a:cs typeface="Arial" charset="0"/>
                                </a:rPr>
                              </m:ctrlPr>
                            </m:sSubPr>
                            <m:e>
                              <m:r>
                                <a:rPr lang="en-US" sz="1600" i="1">
                                  <a:latin typeface="Cambria Math" charset="0"/>
                                  <a:ea typeface="Arial" charset="0"/>
                                  <a:cs typeface="Arial" charset="0"/>
                                </a:rPr>
                                <m:t>𝑛</m:t>
                              </m:r>
                            </m:e>
                            <m:sub>
                              <m:r>
                                <m:rPr>
                                  <m:sty m:val="p"/>
                                </m:rPr>
                                <a:rPr lang="en-US" sz="1600">
                                  <a:latin typeface="Cambria Math" charset="0"/>
                                  <a:ea typeface="Arial" charset="0"/>
                                  <a:cs typeface="Arial" charset="0"/>
                                </a:rPr>
                                <m:t>bunch</m:t>
                              </m:r>
                            </m:sub>
                          </m:sSub>
                          <m:sSubSup>
                            <m:sSubSupPr>
                              <m:ctrlPr>
                                <a:rPr lang="en-US" sz="1600" i="1">
                                  <a:latin typeface="Cambria Math" charset="0"/>
                                  <a:ea typeface="Arial" charset="0"/>
                                  <a:cs typeface="Arial" charset="0"/>
                                </a:rPr>
                              </m:ctrlPr>
                            </m:sSubSupPr>
                            <m:e>
                              <m:r>
                                <a:rPr lang="en-US" sz="1600" i="1">
                                  <a:latin typeface="Cambria Math" charset="0"/>
                                  <a:ea typeface="Arial" charset="0"/>
                                  <a:cs typeface="Arial" charset="0"/>
                                </a:rPr>
                                <m:t>𝑁</m:t>
                              </m:r>
                            </m:e>
                            <m:sub>
                              <m:r>
                                <a:rPr lang="en-US" sz="1600" i="1">
                                  <a:latin typeface="Cambria Math" charset="0"/>
                                  <a:ea typeface="Arial" charset="0"/>
                                  <a:cs typeface="Arial" charset="0"/>
                                </a:rPr>
                                <m:t>𝑝</m:t>
                              </m:r>
                            </m:sub>
                            <m:sup>
                              <m:r>
                                <a:rPr lang="en-US" sz="1600" i="1">
                                  <a:latin typeface="Cambria Math" charset="0"/>
                                  <a:ea typeface="Arial" charset="0"/>
                                  <a:cs typeface="Arial" charset="0"/>
                                </a:rPr>
                                <m:t>2</m:t>
                              </m:r>
                            </m:sup>
                          </m:sSubSup>
                        </m:num>
                        <m:den>
                          <m:r>
                            <a:rPr lang="en-US" sz="1600" b="0" i="1" smtClean="0">
                              <a:latin typeface="Cambria Math" charset="0"/>
                              <a:ea typeface="Arial" charset="0"/>
                              <a:cs typeface="Arial" charset="0"/>
                            </a:rPr>
                            <m:t>4</m:t>
                          </m:r>
                          <m:r>
                            <a:rPr lang="en-US" sz="1600" b="0" i="1" smtClean="0">
                              <a:latin typeface="Cambria Math" charset="0"/>
                              <a:ea typeface="Cambria Math" charset="0"/>
                              <a:cs typeface="Cambria Math" charset="0"/>
                            </a:rPr>
                            <m:t>𝜋</m:t>
                          </m:r>
                          <m:sSub>
                            <m:sSubPr>
                              <m:ctrlPr>
                                <a:rPr lang="en-US" sz="1600" b="0" i="1" smtClean="0">
                                  <a:solidFill>
                                    <a:srgbClr val="D80017"/>
                                  </a:solidFill>
                                  <a:latin typeface="Cambria Math" charset="0"/>
                                  <a:ea typeface="Cambria Math" charset="0"/>
                                  <a:cs typeface="Cambria Math" charset="0"/>
                                </a:rPr>
                              </m:ctrlPr>
                            </m:sSubPr>
                            <m:e>
                              <m:r>
                                <a:rPr lang="en-US" sz="1600" i="1">
                                  <a:solidFill>
                                    <a:srgbClr val="D80017"/>
                                  </a:solidFill>
                                  <a:latin typeface="Cambria Math" charset="0"/>
                                  <a:ea typeface="Cambria Math" charset="0"/>
                                  <a:cs typeface="Cambria Math" charset="0"/>
                                </a:rPr>
                                <m:t>𝜎</m:t>
                              </m:r>
                            </m:e>
                            <m:sub>
                              <m:r>
                                <a:rPr lang="en-US" sz="1600" b="0" i="1" smtClean="0">
                                  <a:solidFill>
                                    <a:srgbClr val="D80017"/>
                                  </a:solidFill>
                                  <a:latin typeface="Cambria Math" charset="0"/>
                                  <a:ea typeface="Cambria Math" charset="0"/>
                                  <a:cs typeface="Cambria Math" charset="0"/>
                                </a:rPr>
                                <m:t>𝑥</m:t>
                              </m:r>
                            </m:sub>
                          </m:sSub>
                          <m:sSub>
                            <m:sSubPr>
                              <m:ctrlPr>
                                <a:rPr lang="en-US" sz="1600" i="1">
                                  <a:solidFill>
                                    <a:srgbClr val="D80017"/>
                                  </a:solidFill>
                                  <a:latin typeface="Cambria Math" charset="0"/>
                                  <a:ea typeface="Cambria Math" charset="0"/>
                                  <a:cs typeface="Cambria Math" charset="0"/>
                                </a:rPr>
                              </m:ctrlPr>
                            </m:sSubPr>
                            <m:e>
                              <m:r>
                                <a:rPr lang="en-US" sz="1600" i="1">
                                  <a:solidFill>
                                    <a:srgbClr val="D80017"/>
                                  </a:solidFill>
                                  <a:latin typeface="Cambria Math" charset="0"/>
                                  <a:ea typeface="Cambria Math" charset="0"/>
                                  <a:cs typeface="Cambria Math" charset="0"/>
                                </a:rPr>
                                <m:t>𝜎</m:t>
                              </m:r>
                            </m:e>
                            <m:sub>
                              <m:r>
                                <a:rPr lang="en-US" sz="1600" b="0" i="1" smtClean="0">
                                  <a:solidFill>
                                    <a:srgbClr val="D80017"/>
                                  </a:solidFill>
                                  <a:latin typeface="Cambria Math" charset="0"/>
                                  <a:ea typeface="Cambria Math" charset="0"/>
                                  <a:cs typeface="Cambria Math" charset="0"/>
                                </a:rPr>
                                <m:t>𝑦</m:t>
                              </m:r>
                            </m:sub>
                          </m:sSub>
                        </m:den>
                      </m:f>
                      <m:r>
                        <a:rPr lang="en-US" sz="1600" i="1" smtClean="0">
                          <a:latin typeface="Cambria Math" charset="0"/>
                          <a:ea typeface="Cambria Math" charset="0"/>
                          <a:cs typeface="Cambria Math" charset="0"/>
                        </a:rPr>
                        <m:t>∙</m:t>
                      </m:r>
                      <m:r>
                        <a:rPr lang="en-US" sz="1600" b="0" i="1" smtClean="0">
                          <a:solidFill>
                            <a:srgbClr val="019645"/>
                          </a:solidFill>
                          <a:latin typeface="Cambria Math" charset="0"/>
                          <a:ea typeface="Cambria Math" charset="0"/>
                          <a:cs typeface="Cambria Math" charset="0"/>
                        </a:rPr>
                        <m:t>𝑅</m:t>
                      </m:r>
                      <m:d>
                        <m:dPr>
                          <m:ctrlPr>
                            <a:rPr lang="en-US" sz="1600" b="0" i="1" smtClean="0">
                              <a:solidFill>
                                <a:srgbClr val="019645"/>
                              </a:solidFill>
                              <a:latin typeface="Cambria Math" charset="0"/>
                              <a:ea typeface="Cambria Math" charset="0"/>
                              <a:cs typeface="Cambria Math" charset="0"/>
                            </a:rPr>
                          </m:ctrlPr>
                        </m:dPr>
                        <m:e>
                          <m:sSub>
                            <m:sSubPr>
                              <m:ctrlPr>
                                <a:rPr lang="en-US" sz="1600" b="0" i="1" smtClean="0">
                                  <a:solidFill>
                                    <a:srgbClr val="019645"/>
                                  </a:solidFill>
                                  <a:latin typeface="Cambria Math" charset="0"/>
                                  <a:ea typeface="Cambria Math" charset="0"/>
                                  <a:cs typeface="Cambria Math" charset="0"/>
                                </a:rPr>
                              </m:ctrlPr>
                            </m:sSubPr>
                            <m:e>
                              <m:r>
                                <a:rPr lang="en-US" sz="1600" i="1">
                                  <a:solidFill>
                                    <a:srgbClr val="019645"/>
                                  </a:solidFill>
                                  <a:latin typeface="Cambria Math" charset="0"/>
                                  <a:ea typeface="Cambria Math" charset="0"/>
                                  <a:cs typeface="Cambria Math" charset="0"/>
                                </a:rPr>
                                <m:t>𝜃</m:t>
                              </m:r>
                            </m:e>
                            <m:sub>
                              <m:r>
                                <a:rPr lang="en-US" sz="1600" b="0" i="1" smtClean="0">
                                  <a:solidFill>
                                    <a:srgbClr val="019645"/>
                                  </a:solidFill>
                                  <a:latin typeface="Cambria Math" charset="0"/>
                                  <a:ea typeface="Cambria Math" charset="0"/>
                                  <a:cs typeface="Cambria Math" charset="0"/>
                                </a:rPr>
                                <m:t>𝑐</m:t>
                              </m:r>
                            </m:sub>
                          </m:sSub>
                          <m:r>
                            <a:rPr lang="en-US" sz="1600" b="0" i="1" smtClean="0">
                              <a:solidFill>
                                <a:srgbClr val="019645"/>
                              </a:solidFill>
                              <a:latin typeface="Cambria Math" charset="0"/>
                              <a:ea typeface="Cambria Math" charset="0"/>
                              <a:cs typeface="Cambria Math" charset="0"/>
                            </a:rPr>
                            <m:t>,</m:t>
                          </m:r>
                          <m:r>
                            <a:rPr lang="en-US" sz="1600" b="0" i="1" smtClean="0">
                              <a:solidFill>
                                <a:srgbClr val="019645"/>
                              </a:solidFill>
                              <a:latin typeface="Cambria Math" charset="0"/>
                              <a:ea typeface="Cambria Math" charset="0"/>
                              <a:cs typeface="Cambria Math" charset="0"/>
                            </a:rPr>
                            <m:t>𝜀</m:t>
                          </m:r>
                          <m:r>
                            <a:rPr lang="en-US" sz="1600" b="0" i="1" smtClean="0">
                              <a:solidFill>
                                <a:srgbClr val="019645"/>
                              </a:solidFill>
                              <a:latin typeface="Cambria Math" charset="0"/>
                              <a:ea typeface="Cambria Math" charset="0"/>
                              <a:cs typeface="Cambria Math" charset="0"/>
                            </a:rPr>
                            <m:t>,</m:t>
                          </m:r>
                          <m:sSup>
                            <m:sSupPr>
                              <m:ctrlPr>
                                <a:rPr lang="en-US" sz="1600" b="0" i="1" smtClean="0">
                                  <a:solidFill>
                                    <a:srgbClr val="019645"/>
                                  </a:solidFill>
                                  <a:latin typeface="Cambria Math" charset="0"/>
                                  <a:ea typeface="Cambria Math" charset="0"/>
                                  <a:cs typeface="Cambria Math" charset="0"/>
                                </a:rPr>
                              </m:ctrlPr>
                            </m:sSupPr>
                            <m:e>
                              <m:r>
                                <a:rPr lang="en-US" sz="1600" i="1">
                                  <a:solidFill>
                                    <a:srgbClr val="019645"/>
                                  </a:solidFill>
                                  <a:latin typeface="Cambria Math" charset="0"/>
                                  <a:ea typeface="Cambria Math" charset="0"/>
                                  <a:cs typeface="Cambria Math" charset="0"/>
                                </a:rPr>
                                <m:t>𝛽</m:t>
                              </m:r>
                            </m:e>
                            <m:sup>
                              <m:r>
                                <a:rPr lang="en-US" sz="1600" i="1">
                                  <a:solidFill>
                                    <a:srgbClr val="019645"/>
                                  </a:solidFill>
                                  <a:latin typeface="Cambria Math" charset="0"/>
                                  <a:ea typeface="Cambria Math" charset="0"/>
                                  <a:cs typeface="Cambria Math" charset="0"/>
                                </a:rPr>
                                <m:t>∗</m:t>
                              </m:r>
                            </m:sup>
                          </m:sSup>
                          <m:r>
                            <a:rPr lang="en-US" sz="1600" b="0" i="1" smtClean="0">
                              <a:solidFill>
                                <a:srgbClr val="019645"/>
                              </a:solidFill>
                              <a:latin typeface="Cambria Math" charset="0"/>
                              <a:ea typeface="Cambria Math" charset="0"/>
                              <a:cs typeface="Cambria Math" charset="0"/>
                            </a:rPr>
                            <m:t>,</m:t>
                          </m:r>
                          <m:sSub>
                            <m:sSubPr>
                              <m:ctrlPr>
                                <a:rPr lang="en-US" sz="1600" b="0" i="1" smtClean="0">
                                  <a:solidFill>
                                    <a:srgbClr val="019645"/>
                                  </a:solidFill>
                                  <a:latin typeface="Cambria Math" charset="0"/>
                                  <a:ea typeface="Cambria Math" charset="0"/>
                                  <a:cs typeface="Cambria Math" charset="0"/>
                                </a:rPr>
                              </m:ctrlPr>
                            </m:sSubPr>
                            <m:e>
                              <m:r>
                                <a:rPr lang="en-US" sz="1600" i="1">
                                  <a:solidFill>
                                    <a:srgbClr val="019645"/>
                                  </a:solidFill>
                                  <a:latin typeface="Cambria Math" charset="0"/>
                                  <a:ea typeface="Cambria Math" charset="0"/>
                                  <a:cs typeface="Cambria Math" charset="0"/>
                                </a:rPr>
                                <m:t>𝜎</m:t>
                              </m:r>
                            </m:e>
                            <m:sub>
                              <m:r>
                                <a:rPr lang="en-US" sz="1600" b="0" i="1" smtClean="0">
                                  <a:solidFill>
                                    <a:srgbClr val="019645"/>
                                  </a:solidFill>
                                  <a:latin typeface="Cambria Math" charset="0"/>
                                  <a:ea typeface="Cambria Math" charset="0"/>
                                  <a:cs typeface="Cambria Math" charset="0"/>
                                </a:rPr>
                                <m:t>𝑧</m:t>
                              </m:r>
                            </m:sub>
                          </m:sSub>
                        </m:e>
                      </m:d>
                      <m:r>
                        <a:rPr lang="en-US" sz="1600" b="0" i="1" smtClean="0">
                          <a:latin typeface="Cambria Math" charset="0"/>
                          <a:ea typeface="Cambria Math" charset="0"/>
                          <a:cs typeface="Cambria Math" charset="0"/>
                        </a:rPr>
                        <m:t>=</m:t>
                      </m:r>
                      <m:f>
                        <m:fPr>
                          <m:ctrlPr>
                            <a:rPr lang="bg-BG" sz="1600" b="0" i="1" smtClean="0">
                              <a:latin typeface="Cambria Math" charset="0"/>
                              <a:ea typeface="Cambria Math" charset="0"/>
                              <a:cs typeface="Cambria Math" charset="0"/>
                            </a:rPr>
                          </m:ctrlPr>
                        </m:fPr>
                        <m:num>
                          <m:r>
                            <a:rPr lang="en-US" sz="1600" b="0" i="1" smtClean="0">
                              <a:latin typeface="Cambria Math" charset="0"/>
                              <a:ea typeface="Cambria Math" charset="0"/>
                              <a:cs typeface="Cambria Math" charset="0"/>
                            </a:rPr>
                            <m:t>1</m:t>
                          </m:r>
                        </m:num>
                        <m:den>
                          <m:r>
                            <a:rPr lang="en-US" sz="1600" i="1">
                              <a:latin typeface="Cambria Math" charset="0"/>
                              <a:ea typeface="Arial" charset="0"/>
                              <a:cs typeface="Arial" charset="0"/>
                            </a:rPr>
                            <m:t>4</m:t>
                          </m:r>
                          <m:r>
                            <a:rPr lang="en-US" sz="1600" i="1">
                              <a:latin typeface="Cambria Math" charset="0"/>
                              <a:ea typeface="Cambria Math" charset="0"/>
                              <a:cs typeface="Cambria Math" charset="0"/>
                            </a:rPr>
                            <m:t>𝜋</m:t>
                          </m:r>
                        </m:den>
                      </m:f>
                      <m:sSub>
                        <m:sSubPr>
                          <m:ctrlPr>
                            <a:rPr lang="en-US" sz="1600" i="1" smtClean="0">
                              <a:solidFill>
                                <a:srgbClr val="D80017"/>
                              </a:solidFill>
                              <a:latin typeface="Cambria Math" charset="0"/>
                              <a:ea typeface="Arial" charset="0"/>
                              <a:cs typeface="Arial" charset="0"/>
                            </a:rPr>
                          </m:ctrlPr>
                        </m:sSubPr>
                        <m:e>
                          <m:r>
                            <a:rPr lang="en-US" sz="1600" i="1" smtClean="0">
                              <a:solidFill>
                                <a:srgbClr val="D80017"/>
                              </a:solidFill>
                              <a:latin typeface="Cambria Math" charset="0"/>
                              <a:ea typeface="Cambria Math" charset="0"/>
                              <a:cs typeface="Cambria Math" charset="0"/>
                            </a:rPr>
                            <m:t>∙</m:t>
                          </m:r>
                          <m:r>
                            <a:rPr lang="en-US" sz="1600" i="1">
                              <a:solidFill>
                                <a:srgbClr val="D80017"/>
                              </a:solidFill>
                              <a:latin typeface="Cambria Math" charset="0"/>
                              <a:ea typeface="Arial" charset="0"/>
                              <a:cs typeface="Arial" charset="0"/>
                            </a:rPr>
                            <m:t>𝑓</m:t>
                          </m:r>
                        </m:e>
                        <m:sub>
                          <m:r>
                            <m:rPr>
                              <m:sty m:val="p"/>
                            </m:rPr>
                            <a:rPr lang="en-US" sz="1600">
                              <a:solidFill>
                                <a:srgbClr val="D80017"/>
                              </a:solidFill>
                              <a:latin typeface="Cambria Math" charset="0"/>
                              <a:ea typeface="Arial" charset="0"/>
                              <a:cs typeface="Arial" charset="0"/>
                            </a:rPr>
                            <m:t>rev</m:t>
                          </m:r>
                        </m:sub>
                      </m:sSub>
                      <m:sSub>
                        <m:sSubPr>
                          <m:ctrlPr>
                            <a:rPr lang="en-US" sz="1600" i="1">
                              <a:solidFill>
                                <a:srgbClr val="D80017"/>
                              </a:solidFill>
                              <a:latin typeface="Cambria Math" charset="0"/>
                              <a:ea typeface="Arial" charset="0"/>
                              <a:cs typeface="Arial" charset="0"/>
                            </a:rPr>
                          </m:ctrlPr>
                        </m:sSubPr>
                        <m:e>
                          <m:r>
                            <a:rPr lang="en-US" sz="1600" i="1">
                              <a:solidFill>
                                <a:srgbClr val="D80017"/>
                              </a:solidFill>
                              <a:latin typeface="Cambria Math" charset="0"/>
                              <a:ea typeface="Arial" charset="0"/>
                              <a:cs typeface="Arial" charset="0"/>
                            </a:rPr>
                            <m:t>𝑛</m:t>
                          </m:r>
                        </m:e>
                        <m:sub>
                          <m:r>
                            <m:rPr>
                              <m:sty m:val="p"/>
                            </m:rPr>
                            <a:rPr lang="en-US" sz="1600">
                              <a:solidFill>
                                <a:srgbClr val="D80017"/>
                              </a:solidFill>
                              <a:latin typeface="Cambria Math" charset="0"/>
                              <a:ea typeface="Arial" charset="0"/>
                              <a:cs typeface="Arial" charset="0"/>
                            </a:rPr>
                            <m:t>bunch</m:t>
                          </m:r>
                        </m:sub>
                      </m:sSub>
                      <m:sSub>
                        <m:sSubPr>
                          <m:ctrlPr>
                            <a:rPr lang="en-US" sz="1600" i="1" smtClean="0">
                              <a:solidFill>
                                <a:srgbClr val="D80017"/>
                              </a:solidFill>
                              <a:latin typeface="Cambria Math" charset="0"/>
                              <a:ea typeface="Arial" charset="0"/>
                              <a:cs typeface="Arial" charset="0"/>
                            </a:rPr>
                          </m:ctrlPr>
                        </m:sSubPr>
                        <m:e>
                          <m:r>
                            <a:rPr lang="en-US" sz="1600" b="0" i="1" smtClean="0">
                              <a:solidFill>
                                <a:srgbClr val="D80017"/>
                              </a:solidFill>
                              <a:latin typeface="Cambria Math" charset="0"/>
                              <a:ea typeface="Arial" charset="0"/>
                              <a:cs typeface="Arial" charset="0"/>
                            </a:rPr>
                            <m:t>𝑁</m:t>
                          </m:r>
                        </m:e>
                        <m:sub>
                          <m:r>
                            <a:rPr lang="en-US" sz="1600" b="0" i="1" smtClean="0">
                              <a:solidFill>
                                <a:srgbClr val="D80017"/>
                              </a:solidFill>
                              <a:latin typeface="Cambria Math" charset="0"/>
                              <a:ea typeface="Arial" charset="0"/>
                              <a:cs typeface="Arial" charset="0"/>
                            </a:rPr>
                            <m:t>𝑝</m:t>
                          </m:r>
                        </m:sub>
                      </m:sSub>
                      <m:r>
                        <a:rPr lang="en-US" sz="1600" i="1">
                          <a:latin typeface="Cambria Math" charset="0"/>
                          <a:ea typeface="Cambria Math" charset="0"/>
                          <a:cs typeface="Cambria Math" charset="0"/>
                        </a:rPr>
                        <m:t>∙</m:t>
                      </m:r>
                      <m:f>
                        <m:fPr>
                          <m:ctrlPr>
                            <a:rPr lang="bg-BG" sz="1600" i="1" smtClean="0">
                              <a:solidFill>
                                <a:srgbClr val="003BB8"/>
                              </a:solidFill>
                              <a:latin typeface="Cambria Math" charset="0"/>
                              <a:ea typeface="Cambria Math" charset="0"/>
                              <a:cs typeface="Cambria Math" charset="0"/>
                            </a:rPr>
                          </m:ctrlPr>
                        </m:fPr>
                        <m:num>
                          <m:sSub>
                            <m:sSubPr>
                              <m:ctrlPr>
                                <a:rPr lang="en-US" sz="1600" i="1">
                                  <a:solidFill>
                                    <a:srgbClr val="003BB8"/>
                                  </a:solidFill>
                                  <a:latin typeface="Cambria Math" charset="0"/>
                                  <a:ea typeface="Arial" charset="0"/>
                                  <a:cs typeface="Arial" charset="0"/>
                                </a:rPr>
                              </m:ctrlPr>
                            </m:sSubPr>
                            <m:e>
                              <m:r>
                                <a:rPr lang="en-US" sz="1600" i="1">
                                  <a:solidFill>
                                    <a:srgbClr val="003BB8"/>
                                  </a:solidFill>
                                  <a:latin typeface="Cambria Math" charset="0"/>
                                  <a:ea typeface="Arial" charset="0"/>
                                  <a:cs typeface="Arial" charset="0"/>
                                </a:rPr>
                                <m:t>𝑁</m:t>
                              </m:r>
                            </m:e>
                            <m:sub>
                              <m:r>
                                <a:rPr lang="en-US" sz="1600" i="1">
                                  <a:solidFill>
                                    <a:srgbClr val="003BB8"/>
                                  </a:solidFill>
                                  <a:latin typeface="Cambria Math" charset="0"/>
                                  <a:ea typeface="Arial" charset="0"/>
                                  <a:cs typeface="Arial" charset="0"/>
                                </a:rPr>
                                <m:t>𝑝</m:t>
                              </m:r>
                            </m:sub>
                          </m:sSub>
                        </m:num>
                        <m:den>
                          <m:sSub>
                            <m:sSubPr>
                              <m:ctrlPr>
                                <a:rPr lang="en-US" sz="1600" i="1" smtClean="0">
                                  <a:solidFill>
                                    <a:srgbClr val="003BB8"/>
                                  </a:solidFill>
                                  <a:latin typeface="Cambria Math" charset="0"/>
                                  <a:ea typeface="Cambria Math" charset="0"/>
                                  <a:cs typeface="Cambria Math" charset="0"/>
                                </a:rPr>
                              </m:ctrlPr>
                            </m:sSubPr>
                            <m:e>
                              <m:r>
                                <a:rPr lang="bg-BG" sz="1600" i="1">
                                  <a:solidFill>
                                    <a:srgbClr val="003BB8"/>
                                  </a:solidFill>
                                  <a:latin typeface="Cambria Math" charset="0"/>
                                  <a:ea typeface="Cambria Math" charset="0"/>
                                  <a:cs typeface="Cambria Math" charset="0"/>
                                </a:rPr>
                                <m:t>𝜀</m:t>
                              </m:r>
                            </m:e>
                            <m:sub>
                              <m:r>
                                <a:rPr lang="en-US" sz="1600" b="0" i="1" smtClean="0">
                                  <a:solidFill>
                                    <a:srgbClr val="003BB8"/>
                                  </a:solidFill>
                                  <a:latin typeface="Cambria Math" charset="0"/>
                                  <a:ea typeface="Cambria Math" charset="0"/>
                                  <a:cs typeface="Cambria Math" charset="0"/>
                                </a:rPr>
                                <m:t>𝑛</m:t>
                              </m:r>
                            </m:sub>
                          </m:sSub>
                        </m:den>
                      </m:f>
                      <m:r>
                        <a:rPr lang="en-US" sz="1600" i="1">
                          <a:solidFill>
                            <a:srgbClr val="003BB8"/>
                          </a:solidFill>
                          <a:latin typeface="Cambria Math" charset="0"/>
                          <a:ea typeface="Cambria Math" charset="0"/>
                          <a:cs typeface="Cambria Math" charset="0"/>
                        </a:rPr>
                        <m:t>∙</m:t>
                      </m:r>
                      <m:f>
                        <m:fPr>
                          <m:ctrlPr>
                            <a:rPr lang="bg-BG" sz="1600" i="1" smtClean="0">
                              <a:solidFill>
                                <a:srgbClr val="003BB8"/>
                              </a:solidFill>
                              <a:latin typeface="Cambria Math" charset="0"/>
                              <a:ea typeface="Cambria Math" charset="0"/>
                              <a:cs typeface="Cambria Math" charset="0"/>
                            </a:rPr>
                          </m:ctrlPr>
                        </m:fPr>
                        <m:num>
                          <m:r>
                            <a:rPr lang="bg-BG" sz="1600" i="1" smtClean="0">
                              <a:solidFill>
                                <a:srgbClr val="003BB8"/>
                              </a:solidFill>
                              <a:latin typeface="Cambria Math" charset="0"/>
                              <a:ea typeface="Cambria Math" charset="0"/>
                              <a:cs typeface="Cambria Math" charset="0"/>
                            </a:rPr>
                            <m:t>𝛾</m:t>
                          </m:r>
                        </m:num>
                        <m:den>
                          <m:sSup>
                            <m:sSupPr>
                              <m:ctrlPr>
                                <a:rPr lang="en-US" sz="1600" i="1" smtClean="0">
                                  <a:solidFill>
                                    <a:srgbClr val="003BB8"/>
                                  </a:solidFill>
                                  <a:latin typeface="Cambria Math" charset="0"/>
                                  <a:ea typeface="Arial" charset="0"/>
                                  <a:cs typeface="Arial" charset="0"/>
                                </a:rPr>
                              </m:ctrlPr>
                            </m:sSupPr>
                            <m:e>
                              <m:r>
                                <a:rPr lang="en-US" sz="1600" i="1">
                                  <a:solidFill>
                                    <a:srgbClr val="003BB8"/>
                                  </a:solidFill>
                                  <a:latin typeface="Cambria Math" charset="0"/>
                                  <a:ea typeface="Cambria Math" charset="0"/>
                                  <a:cs typeface="Cambria Math" charset="0"/>
                                </a:rPr>
                                <m:t>𝛽</m:t>
                              </m:r>
                            </m:e>
                            <m:sup>
                              <m:r>
                                <a:rPr lang="en-US" sz="1600" i="1" smtClean="0">
                                  <a:solidFill>
                                    <a:srgbClr val="003BB8"/>
                                  </a:solidFill>
                                  <a:latin typeface="Cambria Math" charset="0"/>
                                  <a:ea typeface="Cambria Math" charset="0"/>
                                  <a:cs typeface="Cambria Math" charset="0"/>
                                </a:rPr>
                                <m:t>∗</m:t>
                              </m:r>
                            </m:sup>
                          </m:sSup>
                        </m:den>
                      </m:f>
                      <m:r>
                        <a:rPr lang="en-US" sz="1600" i="1">
                          <a:latin typeface="Cambria Math" charset="0"/>
                          <a:ea typeface="Cambria Math" charset="0"/>
                          <a:cs typeface="Cambria Math" charset="0"/>
                        </a:rPr>
                        <m:t>∙</m:t>
                      </m:r>
                      <m:r>
                        <a:rPr lang="en-US" sz="1600" i="1" smtClean="0">
                          <a:solidFill>
                            <a:srgbClr val="019645"/>
                          </a:solidFill>
                          <a:latin typeface="Cambria Math" charset="0"/>
                          <a:ea typeface="Cambria Math" charset="0"/>
                          <a:cs typeface="Cambria Math" charset="0"/>
                        </a:rPr>
                        <m:t>𝑅</m:t>
                      </m:r>
                      <m:d>
                        <m:dPr>
                          <m:ctrlPr>
                            <a:rPr lang="en-US" sz="1600" i="1">
                              <a:solidFill>
                                <a:srgbClr val="019645"/>
                              </a:solidFill>
                              <a:latin typeface="Cambria Math" charset="0"/>
                              <a:ea typeface="Cambria Math" charset="0"/>
                              <a:cs typeface="Cambria Math" charset="0"/>
                            </a:rPr>
                          </m:ctrlPr>
                        </m:dPr>
                        <m:e>
                          <m:sSub>
                            <m:sSubPr>
                              <m:ctrlPr>
                                <a:rPr lang="en-US" sz="1600" i="1">
                                  <a:solidFill>
                                    <a:srgbClr val="019645"/>
                                  </a:solidFill>
                                  <a:latin typeface="Cambria Math" charset="0"/>
                                  <a:ea typeface="Cambria Math" charset="0"/>
                                  <a:cs typeface="Cambria Math" charset="0"/>
                                </a:rPr>
                              </m:ctrlPr>
                            </m:sSubPr>
                            <m:e>
                              <m:r>
                                <a:rPr lang="en-US" sz="1600" i="1">
                                  <a:solidFill>
                                    <a:srgbClr val="019645"/>
                                  </a:solidFill>
                                  <a:latin typeface="Cambria Math" charset="0"/>
                                  <a:ea typeface="Cambria Math" charset="0"/>
                                  <a:cs typeface="Cambria Math" charset="0"/>
                                </a:rPr>
                                <m:t>𝜃</m:t>
                              </m:r>
                            </m:e>
                            <m:sub>
                              <m:r>
                                <a:rPr lang="en-US" sz="1600" i="1">
                                  <a:solidFill>
                                    <a:srgbClr val="019645"/>
                                  </a:solidFill>
                                  <a:latin typeface="Cambria Math" charset="0"/>
                                  <a:ea typeface="Cambria Math" charset="0"/>
                                  <a:cs typeface="Cambria Math" charset="0"/>
                                </a:rPr>
                                <m:t>𝑐</m:t>
                              </m:r>
                            </m:sub>
                          </m:sSub>
                          <m:r>
                            <a:rPr lang="en-US" sz="1600" i="1">
                              <a:solidFill>
                                <a:srgbClr val="019645"/>
                              </a:solidFill>
                              <a:latin typeface="Cambria Math" charset="0"/>
                              <a:ea typeface="Cambria Math" charset="0"/>
                              <a:cs typeface="Cambria Math" charset="0"/>
                            </a:rPr>
                            <m:t>,</m:t>
                          </m:r>
                          <m:r>
                            <a:rPr lang="en-US" sz="1600" i="1">
                              <a:solidFill>
                                <a:srgbClr val="019645"/>
                              </a:solidFill>
                              <a:latin typeface="Cambria Math" charset="0"/>
                              <a:ea typeface="Cambria Math" charset="0"/>
                              <a:cs typeface="Cambria Math" charset="0"/>
                            </a:rPr>
                            <m:t>𝜀</m:t>
                          </m:r>
                          <m:r>
                            <a:rPr lang="en-US" sz="1600" i="1">
                              <a:solidFill>
                                <a:srgbClr val="019645"/>
                              </a:solidFill>
                              <a:latin typeface="Cambria Math" charset="0"/>
                              <a:ea typeface="Cambria Math" charset="0"/>
                              <a:cs typeface="Cambria Math" charset="0"/>
                            </a:rPr>
                            <m:t>,</m:t>
                          </m:r>
                          <m:sSup>
                            <m:sSupPr>
                              <m:ctrlPr>
                                <a:rPr lang="en-US" sz="1600" i="1">
                                  <a:solidFill>
                                    <a:srgbClr val="019645"/>
                                  </a:solidFill>
                                  <a:latin typeface="Cambria Math" charset="0"/>
                                  <a:ea typeface="Cambria Math" charset="0"/>
                                  <a:cs typeface="Cambria Math" charset="0"/>
                                </a:rPr>
                              </m:ctrlPr>
                            </m:sSupPr>
                            <m:e>
                              <m:r>
                                <a:rPr lang="en-US" sz="1600" i="1">
                                  <a:solidFill>
                                    <a:srgbClr val="019645"/>
                                  </a:solidFill>
                                  <a:latin typeface="Cambria Math" charset="0"/>
                                  <a:ea typeface="Cambria Math" charset="0"/>
                                  <a:cs typeface="Cambria Math" charset="0"/>
                                </a:rPr>
                                <m:t>𝛽</m:t>
                              </m:r>
                            </m:e>
                            <m:sup>
                              <m:r>
                                <a:rPr lang="en-US" sz="1600" i="1">
                                  <a:solidFill>
                                    <a:srgbClr val="019645"/>
                                  </a:solidFill>
                                  <a:latin typeface="Cambria Math" charset="0"/>
                                  <a:ea typeface="Cambria Math" charset="0"/>
                                  <a:cs typeface="Cambria Math" charset="0"/>
                                </a:rPr>
                                <m:t>∗</m:t>
                              </m:r>
                            </m:sup>
                          </m:sSup>
                          <m:r>
                            <a:rPr lang="en-US" sz="1600" i="1">
                              <a:solidFill>
                                <a:srgbClr val="019645"/>
                              </a:solidFill>
                              <a:latin typeface="Cambria Math" charset="0"/>
                              <a:ea typeface="Cambria Math" charset="0"/>
                              <a:cs typeface="Cambria Math" charset="0"/>
                            </a:rPr>
                            <m:t>,</m:t>
                          </m:r>
                          <m:sSub>
                            <m:sSubPr>
                              <m:ctrlPr>
                                <a:rPr lang="en-US" sz="1600" i="1">
                                  <a:solidFill>
                                    <a:srgbClr val="019645"/>
                                  </a:solidFill>
                                  <a:latin typeface="Cambria Math" charset="0"/>
                                  <a:ea typeface="Cambria Math" charset="0"/>
                                  <a:cs typeface="Cambria Math" charset="0"/>
                                </a:rPr>
                              </m:ctrlPr>
                            </m:sSubPr>
                            <m:e>
                              <m:r>
                                <a:rPr lang="en-US" sz="1600" i="1">
                                  <a:solidFill>
                                    <a:srgbClr val="019645"/>
                                  </a:solidFill>
                                  <a:latin typeface="Cambria Math" charset="0"/>
                                  <a:ea typeface="Cambria Math" charset="0"/>
                                  <a:cs typeface="Cambria Math" charset="0"/>
                                </a:rPr>
                                <m:t>𝜎</m:t>
                              </m:r>
                            </m:e>
                            <m:sub>
                              <m:r>
                                <a:rPr lang="en-US" sz="1600" i="1">
                                  <a:solidFill>
                                    <a:srgbClr val="019645"/>
                                  </a:solidFill>
                                  <a:latin typeface="Cambria Math" charset="0"/>
                                  <a:ea typeface="Cambria Math" charset="0"/>
                                  <a:cs typeface="Cambria Math" charset="0"/>
                                </a:rPr>
                                <m:t>𝑧</m:t>
                              </m:r>
                            </m:sub>
                          </m:sSub>
                        </m:e>
                      </m:d>
                    </m:oMath>
                  </m:oMathPara>
                </a14:m>
                <a:endParaRPr lang="en-US" sz="1600" dirty="0">
                  <a:solidFill>
                    <a:srgbClr val="019645"/>
                  </a:solidFill>
                  <a:ea typeface="Arial" charset="0"/>
                  <a:cs typeface="Arial"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1403648" y="4653136"/>
                <a:ext cx="7272808" cy="569387"/>
              </a:xfrm>
              <a:prstGeom prst="rect">
                <a:avLst/>
              </a:prstGeom>
              <a:blipFill rotWithShape="0">
                <a:blip r:embed="rId5"/>
                <a:stretch>
                  <a:fillRect/>
                </a:stretch>
              </a:blipFill>
            </p:spPr>
            <p:txBody>
              <a:bodyPr/>
              <a:lstStyle/>
              <a:p>
                <a:r>
                  <a:rPr lang="en-US">
                    <a:noFill/>
                  </a:rPr>
                  <a:t> </a:t>
                </a:r>
              </a:p>
            </p:txBody>
          </p:sp>
        </mc:Fallback>
      </mc:AlternateContent>
      <p:sp>
        <p:nvSpPr>
          <p:cNvPr id="29" name="Rectangle 28"/>
          <p:cNvSpPr/>
          <p:nvPr/>
        </p:nvSpPr>
        <p:spPr>
          <a:xfrm>
            <a:off x="2915816" y="5658053"/>
            <a:ext cx="2785212" cy="723275"/>
          </a:xfrm>
          <a:prstGeom prst="rect">
            <a:avLst/>
          </a:prstGeom>
        </p:spPr>
        <p:txBody>
          <a:bodyPr wrap="square">
            <a:spAutoFit/>
          </a:bodyPr>
          <a:lstStyle/>
          <a:p>
            <a:pPr lvl="0">
              <a:spcBef>
                <a:spcPts val="600"/>
              </a:spcBef>
            </a:pPr>
            <a:r>
              <a:rPr lang="en-GB" sz="1200" b="1" dirty="0" smtClean="0">
                <a:solidFill>
                  <a:srgbClr val="019645"/>
                </a:solidFill>
                <a:latin typeface="Helvetica Light" charset="0"/>
                <a:ea typeface="Helvetica Light" charset="0"/>
                <a:cs typeface="Helvetica Light" charset="0"/>
              </a:rPr>
              <a:t>Reduction factor</a:t>
            </a:r>
          </a:p>
          <a:p>
            <a:pPr lvl="0">
              <a:spcBef>
                <a:spcPts val="600"/>
              </a:spcBef>
            </a:pPr>
            <a:r>
              <a:rPr lang="en-GB" sz="1200" dirty="0" smtClean="0">
                <a:solidFill>
                  <a:srgbClr val="019645"/>
                </a:solidFill>
                <a:latin typeface="Helvetica Light" charset="0"/>
                <a:ea typeface="Helvetica Light" charset="0"/>
                <a:cs typeface="Helvetica Light" charset="0"/>
              </a:rPr>
              <a:t>Crossing angle (0.3 </a:t>
            </a:r>
            <a:r>
              <a:rPr lang="en-GB" sz="1200" dirty="0" err="1" smtClean="0">
                <a:solidFill>
                  <a:srgbClr val="019645"/>
                </a:solidFill>
                <a:latin typeface="Helvetica Light" charset="0"/>
                <a:ea typeface="Helvetica Light" charset="0"/>
                <a:cs typeface="Helvetica Light" charset="0"/>
              </a:rPr>
              <a:t>mrad</a:t>
            </a:r>
            <a:r>
              <a:rPr lang="en-GB" sz="1200" dirty="0" smtClean="0">
                <a:solidFill>
                  <a:srgbClr val="019645"/>
                </a:solidFill>
                <a:latin typeface="Helvetica Light" charset="0"/>
                <a:ea typeface="Helvetica Light" charset="0"/>
                <a:cs typeface="Helvetica Light" charset="0"/>
              </a:rPr>
              <a:t>) and “hourglass effect” (</a:t>
            </a:r>
            <a:r>
              <a:rPr lang="en-GB" sz="1200" dirty="0" err="1" smtClean="0">
                <a:solidFill>
                  <a:srgbClr val="019645"/>
                </a:solidFill>
                <a:latin typeface="Helvetica Light" charset="0"/>
                <a:ea typeface="Helvetica Light" charset="0"/>
                <a:cs typeface="Helvetica Light" charset="0"/>
              </a:rPr>
              <a:t>σ</a:t>
            </a:r>
            <a:r>
              <a:rPr lang="en-GB" sz="1200" baseline="-25000" dirty="0" err="1" smtClean="0">
                <a:solidFill>
                  <a:srgbClr val="019645"/>
                </a:solidFill>
                <a:latin typeface="Helvetica Light" charset="0"/>
                <a:ea typeface="Helvetica Light" charset="0"/>
                <a:cs typeface="Helvetica Light" charset="0"/>
              </a:rPr>
              <a:t>z</a:t>
            </a:r>
            <a:r>
              <a:rPr lang="en-GB" sz="1200" dirty="0" smtClean="0">
                <a:solidFill>
                  <a:srgbClr val="019645"/>
                </a:solidFill>
                <a:latin typeface="Helvetica Light" charset="0"/>
                <a:ea typeface="Helvetica Light" charset="0"/>
                <a:cs typeface="Helvetica Light" charset="0"/>
              </a:rPr>
              <a:t> ~ 4–</a:t>
            </a:r>
            <a:r>
              <a:rPr lang="en-GB" sz="1200" dirty="0">
                <a:solidFill>
                  <a:srgbClr val="019645"/>
                </a:solidFill>
                <a:latin typeface="Helvetica Light" charset="0"/>
                <a:ea typeface="Helvetica Light" charset="0"/>
                <a:cs typeface="Helvetica Light" charset="0"/>
              </a:rPr>
              <a:t>6</a:t>
            </a:r>
            <a:r>
              <a:rPr lang="en-GB" sz="1200" dirty="0" smtClean="0">
                <a:solidFill>
                  <a:srgbClr val="019645"/>
                </a:solidFill>
                <a:latin typeface="Helvetica Light" charset="0"/>
                <a:ea typeface="Helvetica Light" charset="0"/>
                <a:cs typeface="Helvetica Light" charset="0"/>
              </a:rPr>
              <a:t> cm)</a:t>
            </a:r>
            <a:endParaRPr lang="en-GB" sz="1200" dirty="0">
              <a:solidFill>
                <a:srgbClr val="019645"/>
              </a:solidFill>
              <a:latin typeface="Helvetica Light" charset="0"/>
              <a:ea typeface="Helvetica Light" charset="0"/>
              <a:cs typeface="Helvetica Light" charset="0"/>
            </a:endParaRPr>
          </a:p>
        </p:txBody>
      </p:sp>
      <p:cxnSp>
        <p:nvCxnSpPr>
          <p:cNvPr id="30" name="Straight Arrow Connector 29"/>
          <p:cNvCxnSpPr/>
          <p:nvPr/>
        </p:nvCxnSpPr>
        <p:spPr>
          <a:xfrm flipV="1">
            <a:off x="3136739" y="5092861"/>
            <a:ext cx="0" cy="555584"/>
          </a:xfrm>
          <a:prstGeom prst="straightConnector1">
            <a:avLst/>
          </a:prstGeom>
          <a:ln w="3175">
            <a:solidFill>
              <a:srgbClr val="019645"/>
            </a:solidFill>
            <a:tailEnd type="triangle"/>
          </a:ln>
          <a:effectLst/>
        </p:spPr>
        <p:style>
          <a:lnRef idx="2">
            <a:schemeClr val="accent1"/>
          </a:lnRef>
          <a:fillRef idx="0">
            <a:schemeClr val="accent1"/>
          </a:fillRef>
          <a:effectRef idx="1">
            <a:schemeClr val="accent1"/>
          </a:effectRef>
          <a:fontRef idx="minor">
            <a:schemeClr val="tx1"/>
          </a:fontRef>
        </p:style>
      </p:cxnSp>
      <p:grpSp>
        <p:nvGrpSpPr>
          <p:cNvPr id="5" name="Group 4"/>
          <p:cNvGrpSpPr/>
          <p:nvPr/>
        </p:nvGrpSpPr>
        <p:grpSpPr>
          <a:xfrm>
            <a:off x="5472394" y="5721841"/>
            <a:ext cx="2160240" cy="595407"/>
            <a:chOff x="6937631" y="5912530"/>
            <a:chExt cx="2160240" cy="595407"/>
          </a:xfrm>
        </p:grpSpPr>
        <p:sp>
          <p:nvSpPr>
            <p:cNvPr id="31" name="Oval 30"/>
            <p:cNvSpPr/>
            <p:nvPr/>
          </p:nvSpPr>
          <p:spPr>
            <a:xfrm rot="952614">
              <a:off x="7258762" y="5973782"/>
              <a:ext cx="504056" cy="121532"/>
            </a:xfrm>
            <a:prstGeom prst="ellipse">
              <a:avLst/>
            </a:prstGeom>
            <a:solidFill>
              <a:schemeClr val="tx2">
                <a:lumMod val="60000"/>
                <a:lumOff val="40000"/>
              </a:schemeClr>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2" name="Oval 31"/>
            <p:cNvSpPr/>
            <p:nvPr/>
          </p:nvSpPr>
          <p:spPr>
            <a:xfrm rot="20647386" flipV="1">
              <a:off x="7258762" y="5979160"/>
              <a:ext cx="504056" cy="121532"/>
            </a:xfrm>
            <a:prstGeom prst="ellipse">
              <a:avLst/>
            </a:prstGeom>
            <a:solidFill>
              <a:srgbClr val="FF002D">
                <a:alpha val="61000"/>
              </a:srgbClr>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grpSp>
          <p:nvGrpSpPr>
            <p:cNvPr id="33" name="Group 32"/>
            <p:cNvGrpSpPr/>
            <p:nvPr/>
          </p:nvGrpSpPr>
          <p:grpSpPr>
            <a:xfrm>
              <a:off x="7523922" y="6311338"/>
              <a:ext cx="590115" cy="195564"/>
              <a:chOff x="7808536" y="2276872"/>
              <a:chExt cx="590115" cy="195564"/>
            </a:xfrm>
          </p:grpSpPr>
          <p:sp>
            <p:nvSpPr>
              <p:cNvPr id="34" name="Oval 33"/>
              <p:cNvSpPr/>
              <p:nvPr/>
            </p:nvSpPr>
            <p:spPr>
              <a:xfrm rot="20980918" flipV="1">
                <a:off x="7812360" y="2276872"/>
                <a:ext cx="504056" cy="121532"/>
              </a:xfrm>
              <a:prstGeom prst="ellipse">
                <a:avLst/>
              </a:prstGeom>
              <a:solidFill>
                <a:srgbClr val="FF6293"/>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5" name="Oval 34"/>
              <p:cNvSpPr/>
              <p:nvPr/>
            </p:nvSpPr>
            <p:spPr>
              <a:xfrm rot="619082">
                <a:off x="7808536" y="2346051"/>
                <a:ext cx="504056" cy="121532"/>
              </a:xfrm>
              <a:prstGeom prst="ellipse">
                <a:avLst/>
              </a:prstGeom>
              <a:solidFill>
                <a:srgbClr val="FF6293"/>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6" name="Oval 35"/>
              <p:cNvSpPr/>
              <p:nvPr/>
            </p:nvSpPr>
            <p:spPr>
              <a:xfrm flipV="1">
                <a:off x="8121658" y="2276872"/>
                <a:ext cx="276993" cy="195564"/>
              </a:xfrm>
              <a:prstGeom prst="ellipse">
                <a:avLst/>
              </a:prstGeom>
              <a:solidFill>
                <a:srgbClr val="FF6293"/>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grpSp>
        <p:grpSp>
          <p:nvGrpSpPr>
            <p:cNvPr id="37" name="Group 36"/>
            <p:cNvGrpSpPr/>
            <p:nvPr/>
          </p:nvGrpSpPr>
          <p:grpSpPr>
            <a:xfrm flipH="1">
              <a:off x="6937631" y="6311338"/>
              <a:ext cx="590115" cy="195564"/>
              <a:chOff x="7808536" y="2276872"/>
              <a:chExt cx="590115" cy="195564"/>
            </a:xfrm>
            <a:solidFill>
              <a:schemeClr val="tx2">
                <a:lumMod val="60000"/>
                <a:lumOff val="40000"/>
              </a:schemeClr>
            </a:solidFill>
          </p:grpSpPr>
          <p:sp>
            <p:nvSpPr>
              <p:cNvPr id="38" name="Oval 37"/>
              <p:cNvSpPr/>
              <p:nvPr/>
            </p:nvSpPr>
            <p:spPr>
              <a:xfrm rot="20980918" flipV="1">
                <a:off x="7812360" y="2276872"/>
                <a:ext cx="504056" cy="121532"/>
              </a:xfrm>
              <a:prstGeom prst="ellipse">
                <a:avLst/>
              </a:prstGeom>
              <a:grp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9" name="Oval 38"/>
              <p:cNvSpPr/>
              <p:nvPr/>
            </p:nvSpPr>
            <p:spPr>
              <a:xfrm rot="619082">
                <a:off x="7808536" y="2346051"/>
                <a:ext cx="504056" cy="121532"/>
              </a:xfrm>
              <a:prstGeom prst="ellipse">
                <a:avLst/>
              </a:prstGeom>
              <a:grp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40" name="Oval 39"/>
              <p:cNvSpPr/>
              <p:nvPr/>
            </p:nvSpPr>
            <p:spPr>
              <a:xfrm flipV="1">
                <a:off x="8121658" y="2276872"/>
                <a:ext cx="276993" cy="195564"/>
              </a:xfrm>
              <a:prstGeom prst="ellipse">
                <a:avLst/>
              </a:prstGeom>
              <a:grp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grpSp>
        <p:sp>
          <p:nvSpPr>
            <p:cNvPr id="41" name="TextBox 40"/>
            <p:cNvSpPr txBox="1"/>
            <p:nvPr/>
          </p:nvSpPr>
          <p:spPr>
            <a:xfrm>
              <a:off x="8231928" y="5912530"/>
              <a:ext cx="865943" cy="215444"/>
            </a:xfrm>
            <a:prstGeom prst="rect">
              <a:avLst/>
            </a:prstGeom>
            <a:noFill/>
          </p:spPr>
          <p:txBody>
            <a:bodyPr wrap="none" rtlCol="0">
              <a:spAutoFit/>
            </a:bodyPr>
            <a:lstStyle/>
            <a:p>
              <a:r>
                <a:rPr lang="en-US" sz="800" dirty="0" smtClean="0">
                  <a:solidFill>
                    <a:schemeClr val="tx1">
                      <a:lumMod val="50000"/>
                      <a:lumOff val="50000"/>
                    </a:schemeClr>
                  </a:solidFill>
                  <a:latin typeface="Helvetica Light" charset="0"/>
                  <a:ea typeface="Helvetica Light" charset="0"/>
                  <a:cs typeface="Helvetica Light" charset="0"/>
                </a:rPr>
                <a:t>crossing angle</a:t>
              </a:r>
            </a:p>
          </p:txBody>
        </p:sp>
        <p:sp>
          <p:nvSpPr>
            <p:cNvPr id="42" name="TextBox 41"/>
            <p:cNvSpPr txBox="1"/>
            <p:nvPr/>
          </p:nvSpPr>
          <p:spPr>
            <a:xfrm>
              <a:off x="8233775" y="6292493"/>
              <a:ext cx="665567" cy="215444"/>
            </a:xfrm>
            <a:prstGeom prst="rect">
              <a:avLst/>
            </a:prstGeom>
            <a:noFill/>
          </p:spPr>
          <p:txBody>
            <a:bodyPr wrap="none" rtlCol="0">
              <a:spAutoFit/>
            </a:bodyPr>
            <a:lstStyle/>
            <a:p>
              <a:r>
                <a:rPr lang="en-US" sz="800" dirty="0" smtClean="0">
                  <a:solidFill>
                    <a:schemeClr val="tx1">
                      <a:lumMod val="50000"/>
                      <a:lumOff val="50000"/>
                    </a:schemeClr>
                  </a:solidFill>
                  <a:latin typeface="Helvetica Light" charset="0"/>
                  <a:ea typeface="Helvetica Light" charset="0"/>
                  <a:cs typeface="Helvetica Light" charset="0"/>
                </a:rPr>
                <a:t>hour glass</a:t>
              </a:r>
            </a:p>
          </p:txBody>
        </p:sp>
      </p:grpSp>
    </p:spTree>
    <p:extLst>
      <p:ext uri="{BB962C8B-B14F-4D97-AF65-F5344CB8AC3E}">
        <p14:creationId xmlns:p14="http://schemas.microsoft.com/office/powerpoint/2010/main" val="108345292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4" name="Slide Number Placeholder 3"/>
          <p:cNvSpPr>
            <a:spLocks noGrp="1"/>
          </p:cNvSpPr>
          <p:nvPr>
            <p:ph type="sldNum" sz="quarter" idx="4"/>
          </p:nvPr>
        </p:nvSpPr>
        <p:spPr/>
        <p:txBody>
          <a:bodyPr/>
          <a:lstStyle/>
          <a:p>
            <a:pPr>
              <a:defRPr/>
            </a:pPr>
            <a:fld id="{611C2F03-9E95-40C9-A99F-3C4F7EE8CF2A}" type="slidenum">
              <a:rPr lang="en-GB" smtClean="0"/>
              <a:pPr>
                <a:defRPr/>
              </a:pPr>
              <a:t>17</a:t>
            </a:fld>
            <a:endParaRPr lang="en-GB" dirty="0"/>
          </a:p>
        </p:txBody>
      </p:sp>
      <p:pic>
        <p:nvPicPr>
          <p:cNvPr id="9" name="Picture 8"/>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78726" y="2369187"/>
            <a:ext cx="3909718" cy="3822539"/>
          </a:xfrm>
          <a:prstGeom prst="rect">
            <a:avLst/>
          </a:prstGeom>
        </p:spPr>
      </p:pic>
      <p:sp>
        <p:nvSpPr>
          <p:cNvPr id="12" name="TextBox 11"/>
          <p:cNvSpPr txBox="1"/>
          <p:nvPr/>
        </p:nvSpPr>
        <p:spPr>
          <a:xfrm>
            <a:off x="5015362" y="260648"/>
            <a:ext cx="3805110" cy="1200329"/>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High luminosity comes at </a:t>
            </a:r>
            <a:r>
              <a:rPr lang="en-US" sz="2400" dirty="0" smtClean="0">
                <a:solidFill>
                  <a:schemeClr val="bg1"/>
                </a:solidFill>
                <a:latin typeface="Helvetica Light" charset="0"/>
                <a:ea typeface="Helvetica Light" charset="0"/>
                <a:cs typeface="Helvetica Light" charset="0"/>
              </a:rPr>
              <a:t>price </a:t>
            </a:r>
            <a:r>
              <a:rPr lang="en-US" sz="2400" dirty="0">
                <a:solidFill>
                  <a:schemeClr val="bg1"/>
                </a:solidFill>
                <a:latin typeface="Helvetica Light" charset="0"/>
                <a:ea typeface="Helvetica Light" charset="0"/>
                <a:cs typeface="Helvetica Light" charset="0"/>
              </a:rPr>
              <a:t>of pileup interactions</a:t>
            </a:r>
          </a:p>
        </p:txBody>
      </p:sp>
      <p:sp>
        <p:nvSpPr>
          <p:cNvPr id="11" name="Rectangle 10"/>
          <p:cNvSpPr/>
          <p:nvPr/>
        </p:nvSpPr>
        <p:spPr>
          <a:xfrm>
            <a:off x="5004048" y="2708920"/>
            <a:ext cx="1869423" cy="338554"/>
          </a:xfrm>
          <a:prstGeom prst="rect">
            <a:avLst/>
          </a:prstGeom>
        </p:spPr>
        <p:txBody>
          <a:bodyPr wrap="none">
            <a:spAutoFit/>
          </a:bodyPr>
          <a:lstStyle/>
          <a:p>
            <a:r>
              <a:rPr lang="en-GB" sz="1600" dirty="0" smtClean="0">
                <a:latin typeface="Helvetica Light" charset="0"/>
                <a:ea typeface="Helvetica Light" charset="0"/>
                <a:cs typeface="Helvetica Light" charset="0"/>
              </a:rPr>
              <a:t>Pileup interactions</a:t>
            </a:r>
            <a:endParaRPr lang="en-GB" sz="700" dirty="0">
              <a:latin typeface="Helvetica Light" charset="0"/>
              <a:ea typeface="Helvetica Light" charset="0"/>
              <a:cs typeface="Helvetica Light" charset="0"/>
            </a:endParaRPr>
          </a:p>
        </p:txBody>
      </p:sp>
      <p:sp>
        <p:nvSpPr>
          <p:cNvPr id="13" name="TextBox 12"/>
          <p:cNvSpPr txBox="1"/>
          <p:nvPr/>
        </p:nvSpPr>
        <p:spPr>
          <a:xfrm>
            <a:off x="5067265" y="3200916"/>
            <a:ext cx="3825215" cy="2646878"/>
          </a:xfrm>
          <a:prstGeom prst="rect">
            <a:avLst/>
          </a:prstGeom>
          <a:noFill/>
        </p:spPr>
        <p:txBody>
          <a:bodyPr wrap="square" rtlCol="0">
            <a:spAutoFit/>
          </a:bodyPr>
          <a:lstStyle/>
          <a:p>
            <a:pPr marL="177800" lvl="1" indent="-177800">
              <a:spcBef>
                <a:spcPts val="1200"/>
              </a:spcBef>
              <a:buFont typeface="Arial"/>
              <a:buChar char="•"/>
            </a:pPr>
            <a:r>
              <a:rPr lang="en-GB" sz="1400" dirty="0" smtClean="0">
                <a:latin typeface="Helvetica Light" charset="0"/>
                <a:ea typeface="Helvetica Light" charset="0"/>
                <a:cs typeface="Helvetica Light" charset="0"/>
              </a:rPr>
              <a:t>Average of 21 (peak: 40) interactions per </a:t>
            </a:r>
            <a:r>
              <a:rPr lang="en-GB" sz="1400" dirty="0">
                <a:latin typeface="Helvetica Light" charset="0"/>
                <a:ea typeface="Helvetica Light" charset="0"/>
                <a:cs typeface="Helvetica Light" charset="0"/>
              </a:rPr>
              <a:t>crossing in </a:t>
            </a:r>
            <a:r>
              <a:rPr lang="en-GB" sz="1400" dirty="0" smtClean="0">
                <a:latin typeface="Helvetica Light" charset="0"/>
                <a:ea typeface="Helvetica Light" charset="0"/>
                <a:cs typeface="Helvetica Light" charset="0"/>
              </a:rPr>
              <a:t>2012. Similar in 2016.                  LHC design value:</a:t>
            </a:r>
          </a:p>
          <a:p>
            <a:pPr marL="0" lvl="1">
              <a:spcBef>
                <a:spcPts val="1200"/>
              </a:spcBef>
            </a:pPr>
            <a:r>
              <a:rPr lang="en-GB" sz="1400" dirty="0" smtClean="0">
                <a:latin typeface="Helvetica Light" charset="0"/>
                <a:ea typeface="Helvetica Light" charset="0"/>
                <a:cs typeface="Helvetica Light" charset="0"/>
              </a:rPr>
              <a:t>	</a:t>
            </a:r>
            <a:endParaRPr lang="en-GB" sz="1400" dirty="0">
              <a:latin typeface="Helvetica Light" charset="0"/>
              <a:ea typeface="Helvetica Light" charset="0"/>
              <a:cs typeface="Helvetica Light" charset="0"/>
            </a:endParaRPr>
          </a:p>
          <a:p>
            <a:pPr marL="177800" lvl="1" indent="-177800">
              <a:spcBef>
                <a:spcPts val="1200"/>
              </a:spcBef>
              <a:buFont typeface="Arial"/>
              <a:buChar char="•"/>
            </a:pPr>
            <a:endParaRPr lang="en-GB" sz="1400" dirty="0">
              <a:latin typeface="Helvetica Light" charset="0"/>
              <a:ea typeface="Helvetica Light" charset="0"/>
              <a:cs typeface="Helvetica Light" charset="0"/>
            </a:endParaRPr>
          </a:p>
          <a:p>
            <a:pPr marL="177800" lvl="1" indent="-177800">
              <a:spcBef>
                <a:spcPts val="1200"/>
              </a:spcBef>
              <a:buFont typeface="Arial"/>
              <a:buChar char="•"/>
            </a:pPr>
            <a:r>
              <a:rPr lang="en-GB" sz="1400" dirty="0" smtClean="0">
                <a:latin typeface="Helvetica Light" charset="0"/>
                <a:ea typeface="Helvetica Light" charset="0"/>
                <a:cs typeface="Helvetica Light" charset="0"/>
              </a:rPr>
              <a:t>Most analyses quite insensitive to pileup at this rate, several mitigation methods used</a:t>
            </a:r>
          </a:p>
          <a:p>
            <a:pPr marL="177800" lvl="1" indent="-177800">
              <a:spcBef>
                <a:spcPts val="1200"/>
              </a:spcBef>
              <a:buFont typeface="Arial"/>
              <a:buChar char="•"/>
            </a:pPr>
            <a:r>
              <a:rPr lang="en-GB" sz="1400" dirty="0" smtClean="0">
                <a:latin typeface="Helvetica Light" charset="0"/>
                <a:ea typeface="Helvetica Light" charset="0"/>
                <a:cs typeface="Helvetica Light" charset="0"/>
              </a:rPr>
              <a:t>However: higher trigger thresholds             </a:t>
            </a:r>
            <a:r>
              <a:rPr lang="en-GB" sz="1400" dirty="0" smtClean="0">
                <a:latin typeface="Symbol" charset="2"/>
                <a:ea typeface="Symbol" charset="2"/>
                <a:cs typeface="Symbol" charset="2"/>
              </a:rPr>
              <a:t>®</a:t>
            </a:r>
            <a:r>
              <a:rPr lang="en-GB" sz="1400" dirty="0" smtClean="0">
                <a:latin typeface="Helvetica Light" charset="0"/>
                <a:ea typeface="Helvetica Light" charset="0"/>
                <a:cs typeface="Helvetica Light" charset="0"/>
              </a:rPr>
              <a:t> low-</a:t>
            </a:r>
            <a:r>
              <a:rPr lang="en-GB" sz="1400" i="1" dirty="0" err="1" smtClean="0">
                <a:latin typeface="Helvetica Light" charset="0"/>
                <a:ea typeface="Helvetica Light" charset="0"/>
                <a:cs typeface="Helvetica Light" charset="0"/>
              </a:rPr>
              <a:t>p</a:t>
            </a:r>
            <a:r>
              <a:rPr lang="en-GB" sz="1400" i="1" baseline="-25000" dirty="0" err="1" smtClean="0">
                <a:latin typeface="Helvetica Light" charset="0"/>
                <a:ea typeface="Helvetica Light" charset="0"/>
                <a:cs typeface="Helvetica Light" charset="0"/>
              </a:rPr>
              <a:t>T</a:t>
            </a:r>
            <a:r>
              <a:rPr lang="en-GB" sz="1400" dirty="0" smtClean="0">
                <a:latin typeface="Helvetica Light" charset="0"/>
                <a:ea typeface="Helvetica Light" charset="0"/>
                <a:cs typeface="Helvetica Light" charset="0"/>
              </a:rPr>
              <a:t> physics suffers</a:t>
            </a:r>
            <a:endParaRPr lang="en-GB" sz="1400"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10" name="TextBox 9"/>
              <p:cNvSpPr txBox="1"/>
              <p:nvPr/>
            </p:nvSpPr>
            <p:spPr>
              <a:xfrm>
                <a:off x="5364088" y="4005064"/>
                <a:ext cx="3521584" cy="469552"/>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en-US" sz="1400" b="1" i="1" smtClean="0">
                          <a:solidFill>
                            <a:srgbClr val="D80017"/>
                          </a:solidFill>
                          <a:latin typeface="Cambria Math" charset="0"/>
                          <a:ea typeface="Cambria Math" charset="0"/>
                          <a:cs typeface="Cambria Math" charset="0"/>
                        </a:rPr>
                        <m:t>𝝁</m:t>
                      </m:r>
                      <m:r>
                        <a:rPr lang="en-US" sz="1400" b="0" i="1" smtClean="0">
                          <a:latin typeface="Cambria Math" charset="0"/>
                          <a:ea typeface="Arial" charset="0"/>
                          <a:cs typeface="Arial" charset="0"/>
                        </a:rPr>
                        <m:t>=</m:t>
                      </m:r>
                      <m:f>
                        <m:fPr>
                          <m:ctrlPr>
                            <a:rPr lang="is-IS" sz="1400" i="1">
                              <a:latin typeface="Cambria Math" charset="0"/>
                              <a:ea typeface="Arial" charset="0"/>
                              <a:cs typeface="Arial" charset="0"/>
                            </a:rPr>
                          </m:ctrlPr>
                        </m:fPr>
                        <m:num>
                          <m:sSub>
                            <m:sSubPr>
                              <m:ctrlPr>
                                <a:rPr lang="en-US" sz="1400" i="1" smtClean="0">
                                  <a:latin typeface="Cambria Math" charset="0"/>
                                  <a:ea typeface="Arial" charset="0"/>
                                  <a:cs typeface="Arial" charset="0"/>
                                </a:rPr>
                              </m:ctrlPr>
                            </m:sSubPr>
                            <m:e>
                              <m:r>
                                <a:rPr lang="en-US" sz="1400" i="1" smtClean="0">
                                  <a:latin typeface="Cambria Math" charset="0"/>
                                  <a:ea typeface="Cambria Math" charset="0"/>
                                  <a:cs typeface="Cambria Math" charset="0"/>
                                </a:rPr>
                                <m:t>𝜎</m:t>
                              </m:r>
                            </m:e>
                            <m:sub>
                              <m:r>
                                <m:rPr>
                                  <m:sty m:val="p"/>
                                </m:rPr>
                                <a:rPr lang="en-US" sz="1400" b="0" i="0" smtClean="0">
                                  <a:latin typeface="Cambria Math" charset="0"/>
                                  <a:ea typeface="Arial" charset="0"/>
                                  <a:cs typeface="Arial" charset="0"/>
                                </a:rPr>
                                <m:t>inel</m:t>
                              </m:r>
                            </m:sub>
                          </m:sSub>
                          <m:r>
                            <a:rPr lang="en-US" sz="1400" i="1" smtClean="0">
                              <a:latin typeface="Cambria Math" charset="0"/>
                              <a:ea typeface="Cambria Math" charset="0"/>
                              <a:cs typeface="Cambria Math" charset="0"/>
                            </a:rPr>
                            <m:t>∙</m:t>
                          </m:r>
                          <m:r>
                            <a:rPr lang="en-US" sz="1400" b="1" i="1" smtClean="0">
                              <a:solidFill>
                                <a:srgbClr val="D80017"/>
                              </a:solidFill>
                              <a:latin typeface="Cambria Math" charset="0"/>
                              <a:ea typeface="Cambria Math" charset="0"/>
                              <a:cs typeface="Cambria Math" charset="0"/>
                            </a:rPr>
                            <m:t>𝑳</m:t>
                          </m:r>
                        </m:num>
                        <m:den>
                          <m:sSub>
                            <m:sSubPr>
                              <m:ctrlPr>
                                <a:rPr lang="en-US" sz="1400" i="1">
                                  <a:latin typeface="Cambria Math" charset="0"/>
                                  <a:ea typeface="Arial" charset="0"/>
                                  <a:cs typeface="Arial" charset="0"/>
                                </a:rPr>
                              </m:ctrlPr>
                            </m:sSubPr>
                            <m:e>
                              <m:r>
                                <a:rPr lang="en-US" sz="1400" i="1">
                                  <a:latin typeface="Cambria Math" charset="0"/>
                                  <a:ea typeface="Arial" charset="0"/>
                                  <a:cs typeface="Arial" charset="0"/>
                                </a:rPr>
                                <m:t>𝑓</m:t>
                              </m:r>
                            </m:e>
                            <m:sub>
                              <m:r>
                                <m:rPr>
                                  <m:sty m:val="p"/>
                                </m:rPr>
                                <a:rPr lang="en-US" sz="1400">
                                  <a:latin typeface="Cambria Math" charset="0"/>
                                  <a:ea typeface="Arial" charset="0"/>
                                  <a:cs typeface="Arial" charset="0"/>
                                </a:rPr>
                                <m:t>rev</m:t>
                              </m:r>
                            </m:sub>
                          </m:sSub>
                          <m:r>
                            <a:rPr lang="en-US" sz="1400" i="1">
                              <a:latin typeface="Cambria Math" charset="0"/>
                              <a:ea typeface="Cambria Math" charset="0"/>
                              <a:cs typeface="Cambria Math" charset="0"/>
                            </a:rPr>
                            <m:t>∙</m:t>
                          </m:r>
                          <m:sSub>
                            <m:sSubPr>
                              <m:ctrlPr>
                                <a:rPr lang="en-US" sz="1400" i="1">
                                  <a:latin typeface="Cambria Math" charset="0"/>
                                  <a:ea typeface="Arial" charset="0"/>
                                  <a:cs typeface="Arial" charset="0"/>
                                </a:rPr>
                              </m:ctrlPr>
                            </m:sSubPr>
                            <m:e>
                              <m:r>
                                <a:rPr lang="en-US" sz="1400" i="1">
                                  <a:latin typeface="Cambria Math" charset="0"/>
                                  <a:ea typeface="Arial" charset="0"/>
                                  <a:cs typeface="Arial" charset="0"/>
                                </a:rPr>
                                <m:t>𝑛</m:t>
                              </m:r>
                            </m:e>
                            <m:sub>
                              <m:r>
                                <m:rPr>
                                  <m:sty m:val="p"/>
                                </m:rPr>
                                <a:rPr lang="en-US" sz="1400">
                                  <a:latin typeface="Cambria Math" charset="0"/>
                                  <a:ea typeface="Arial" charset="0"/>
                                  <a:cs typeface="Arial" charset="0"/>
                                </a:rPr>
                                <m:t>bunch</m:t>
                              </m:r>
                            </m:sub>
                          </m:sSub>
                        </m:den>
                      </m:f>
                      <m:r>
                        <a:rPr lang="en-US" sz="1400" b="0" i="1" smtClean="0">
                          <a:latin typeface="Cambria Math" charset="0"/>
                          <a:ea typeface="Cambria Math" charset="0"/>
                          <a:cs typeface="Cambria Math" charset="0"/>
                        </a:rPr>
                        <m:t>≈</m:t>
                      </m:r>
                      <m:f>
                        <m:fPr>
                          <m:ctrlPr>
                            <a:rPr lang="is-IS" sz="1400" i="1">
                              <a:latin typeface="Cambria Math" charset="0"/>
                              <a:ea typeface="Arial" charset="0"/>
                              <a:cs typeface="Arial" charset="0"/>
                            </a:rPr>
                          </m:ctrlPr>
                        </m:fPr>
                        <m:num>
                          <m:r>
                            <a:rPr lang="en-US" sz="1400" b="0" i="1" smtClean="0">
                              <a:latin typeface="Cambria Math" charset="0"/>
                              <a:ea typeface="Arial" charset="0"/>
                              <a:cs typeface="Arial" charset="0"/>
                            </a:rPr>
                            <m:t>80 </m:t>
                          </m:r>
                          <m:r>
                            <m:rPr>
                              <m:sty m:val="p"/>
                            </m:rPr>
                            <a:rPr lang="en-US" sz="1400" b="0" i="0" smtClean="0">
                              <a:latin typeface="Cambria Math" charset="0"/>
                              <a:ea typeface="Arial" charset="0"/>
                              <a:cs typeface="Arial" charset="0"/>
                            </a:rPr>
                            <m:t>mb</m:t>
                          </m:r>
                          <m:r>
                            <a:rPr lang="en-US" sz="1400" i="1">
                              <a:latin typeface="Cambria Math" charset="0"/>
                              <a:ea typeface="Cambria Math" charset="0"/>
                              <a:cs typeface="Cambria Math" charset="0"/>
                            </a:rPr>
                            <m:t>∙</m:t>
                          </m:r>
                          <m:r>
                            <a:rPr lang="en-US" sz="1400" b="0" i="1" smtClean="0">
                              <a:latin typeface="Cambria Math" charset="0"/>
                              <a:ea typeface="Cambria Math" charset="0"/>
                              <a:cs typeface="Cambria Math" charset="0"/>
                            </a:rPr>
                            <m:t>10 </m:t>
                          </m:r>
                          <m:sSup>
                            <m:sSupPr>
                              <m:ctrlPr>
                                <a:rPr lang="en-US" sz="1400" b="0" i="1" smtClean="0">
                                  <a:latin typeface="Cambria Math" charset="0"/>
                                  <a:ea typeface="Cambria Math" charset="0"/>
                                  <a:cs typeface="Cambria Math" charset="0"/>
                                </a:rPr>
                              </m:ctrlPr>
                            </m:sSupPr>
                            <m:e>
                              <m:r>
                                <m:rPr>
                                  <m:sty m:val="p"/>
                                </m:rPr>
                                <a:rPr lang="en-US" sz="1400">
                                  <a:latin typeface="Cambria Math" charset="0"/>
                                  <a:ea typeface="Cambria Math" charset="0"/>
                                  <a:cs typeface="Cambria Math" charset="0"/>
                                </a:rPr>
                                <m:t>nb</m:t>
                              </m:r>
                            </m:e>
                            <m:sup>
                              <m:r>
                                <a:rPr lang="en-US" sz="1400" b="0" i="1" smtClean="0">
                                  <a:latin typeface="Cambria Math" charset="0"/>
                                  <a:ea typeface="Cambria Math" charset="0"/>
                                  <a:cs typeface="Cambria Math" charset="0"/>
                                </a:rPr>
                                <m:t>−1</m:t>
                              </m:r>
                            </m:sup>
                          </m:sSup>
                          <m:sSup>
                            <m:sSupPr>
                              <m:ctrlPr>
                                <a:rPr lang="en-US" sz="1400" b="0" i="1" smtClean="0">
                                  <a:latin typeface="Cambria Math" charset="0"/>
                                  <a:ea typeface="Cambria Math" charset="0"/>
                                  <a:cs typeface="Cambria Math" charset="0"/>
                                </a:rPr>
                              </m:ctrlPr>
                            </m:sSupPr>
                            <m:e>
                              <m:r>
                                <m:rPr>
                                  <m:sty m:val="p"/>
                                </m:rPr>
                                <a:rPr lang="en-US" sz="1400" b="0" i="0" smtClean="0">
                                  <a:latin typeface="Cambria Math" charset="0"/>
                                  <a:ea typeface="Cambria Math" charset="0"/>
                                  <a:cs typeface="Cambria Math" charset="0"/>
                                </a:rPr>
                                <m:t>s</m:t>
                              </m:r>
                            </m:e>
                            <m:sup>
                              <m:r>
                                <a:rPr lang="en-US" sz="1400" b="0" i="1" smtClean="0">
                                  <a:latin typeface="Cambria Math" charset="0"/>
                                  <a:ea typeface="Cambria Math" charset="0"/>
                                  <a:cs typeface="Cambria Math" charset="0"/>
                                </a:rPr>
                                <m:t>−1</m:t>
                              </m:r>
                            </m:sup>
                          </m:sSup>
                        </m:num>
                        <m:den>
                          <m:r>
                            <a:rPr lang="en-US" sz="1400" b="0" i="1" smtClean="0">
                              <a:latin typeface="Cambria Math" charset="0"/>
                              <a:ea typeface="Cambria Math" charset="0"/>
                              <a:cs typeface="Cambria Math" charset="0"/>
                            </a:rPr>
                            <m:t>11245 </m:t>
                          </m:r>
                          <m:sSup>
                            <m:sSupPr>
                              <m:ctrlPr>
                                <a:rPr lang="en-US" sz="1400" i="1">
                                  <a:latin typeface="Cambria Math" charset="0"/>
                                  <a:ea typeface="Cambria Math" charset="0"/>
                                  <a:cs typeface="Cambria Math" charset="0"/>
                                </a:rPr>
                              </m:ctrlPr>
                            </m:sSupPr>
                            <m:e>
                              <m:r>
                                <m:rPr>
                                  <m:sty m:val="p"/>
                                </m:rPr>
                                <a:rPr lang="en-US" sz="1400">
                                  <a:latin typeface="Cambria Math" charset="0"/>
                                  <a:ea typeface="Cambria Math" charset="0"/>
                                  <a:cs typeface="Cambria Math" charset="0"/>
                                </a:rPr>
                                <m:t>s</m:t>
                              </m:r>
                            </m:e>
                            <m:sup>
                              <m:r>
                                <a:rPr lang="en-US" sz="1400" i="1">
                                  <a:latin typeface="Cambria Math" charset="0"/>
                                  <a:ea typeface="Cambria Math" charset="0"/>
                                  <a:cs typeface="Cambria Math" charset="0"/>
                                </a:rPr>
                                <m:t>−1</m:t>
                              </m:r>
                            </m:sup>
                          </m:sSup>
                          <m:r>
                            <a:rPr lang="en-US" sz="1400" i="1">
                              <a:latin typeface="Cambria Math" charset="0"/>
                              <a:ea typeface="Cambria Math" charset="0"/>
                              <a:cs typeface="Cambria Math" charset="0"/>
                            </a:rPr>
                            <m:t>∙</m:t>
                          </m:r>
                          <m:r>
                            <a:rPr lang="en-US" sz="1400" b="0" i="1" smtClean="0">
                              <a:latin typeface="Cambria Math" charset="0"/>
                              <a:ea typeface="Arial" charset="0"/>
                              <a:cs typeface="Arial" charset="0"/>
                            </a:rPr>
                            <m:t>2808</m:t>
                          </m:r>
                        </m:den>
                      </m:f>
                      <m:r>
                        <a:rPr lang="en-US" sz="1400" b="0" i="1" smtClean="0">
                          <a:latin typeface="Cambria Math" charset="0"/>
                          <a:ea typeface="Arial" charset="0"/>
                          <a:cs typeface="Arial" charset="0"/>
                        </a:rPr>
                        <m:t>=25</m:t>
                      </m:r>
                    </m:oMath>
                  </m:oMathPara>
                </a14:m>
                <a:endParaRPr lang="en-US" sz="1400" dirty="0" smtClean="0">
                  <a:ea typeface="Arial" charset="0"/>
                  <a:cs typeface="Arial"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5364088" y="4005064"/>
                <a:ext cx="3521584" cy="469552"/>
              </a:xfrm>
              <a:prstGeom prst="rect">
                <a:avLst/>
              </a:prstGeom>
              <a:blipFill rotWithShape="0">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07916239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9" name="Text Box 25"/>
          <p:cNvSpPr txBox="1">
            <a:spLocks noChangeArrowheads="1"/>
          </p:cNvSpPr>
          <p:nvPr/>
        </p:nvSpPr>
        <p:spPr bwMode="auto">
          <a:xfrm>
            <a:off x="257174" y="1916832"/>
            <a:ext cx="8505826" cy="634020"/>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600" dirty="0" smtClean="0">
                <a:solidFill>
                  <a:prstClr val="black"/>
                </a:solidFill>
                <a:latin typeface="Helvetica Light" charset="0"/>
                <a:ea typeface="Helvetica Light" charset="0"/>
                <a:cs typeface="Helvetica Light" charset="0"/>
              </a:rPr>
              <a:t>For proton–proton collisions, cross section is </a:t>
            </a:r>
            <a:r>
              <a:rPr lang="en-GB" sz="1600" b="1" dirty="0" smtClean="0">
                <a:solidFill>
                  <a:prstClr val="black"/>
                </a:solidFill>
                <a:latin typeface="Helvetica Light" charset="0"/>
                <a:ea typeface="Helvetica Light" charset="0"/>
                <a:cs typeface="Helvetica Light" charset="0"/>
              </a:rPr>
              <a:t>convolution of Parton Density Functions (PDF) with parton scattering Matrix Element</a:t>
            </a:r>
          </a:p>
        </p:txBody>
      </p:sp>
      <p:cxnSp>
        <p:nvCxnSpPr>
          <p:cNvPr id="66" name="Curved Connector 65"/>
          <p:cNvCxnSpPr/>
          <p:nvPr/>
        </p:nvCxnSpPr>
        <p:spPr>
          <a:xfrm>
            <a:off x="3221100" y="3042955"/>
            <a:ext cx="817498" cy="170021"/>
          </a:xfrm>
          <a:prstGeom prst="curvedConnector2">
            <a:avLst/>
          </a:prstGeom>
          <a:ln w="635" cap="flat" cmpd="sng" algn="ctr">
            <a:solidFill>
              <a:srgbClr val="D00209"/>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pic>
        <p:nvPicPr>
          <p:cNvPr id="67" name="Picture 6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33800" y="2937699"/>
            <a:ext cx="2003469" cy="2003469"/>
          </a:xfrm>
          <a:prstGeom prst="rect">
            <a:avLst/>
          </a:prstGeom>
        </p:spPr>
      </p:pic>
      <p:cxnSp>
        <p:nvCxnSpPr>
          <p:cNvPr id="69" name="Straight Connector 68"/>
          <p:cNvCxnSpPr/>
          <p:nvPr/>
        </p:nvCxnSpPr>
        <p:spPr>
          <a:xfrm rot="5400000" flipH="1" flipV="1">
            <a:off x="4062343" y="3369560"/>
            <a:ext cx="1292450" cy="1143001"/>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grpSp>
        <p:nvGrpSpPr>
          <p:cNvPr id="4" name="Group 72"/>
          <p:cNvGrpSpPr/>
          <p:nvPr/>
        </p:nvGrpSpPr>
        <p:grpSpPr>
          <a:xfrm>
            <a:off x="5556699" y="3221585"/>
            <a:ext cx="2009370" cy="1510468"/>
            <a:chOff x="5556699" y="2395217"/>
            <a:chExt cx="2009370" cy="1510468"/>
          </a:xfrm>
        </p:grpSpPr>
        <p:pic>
          <p:nvPicPr>
            <p:cNvPr id="68" name="Picture 67"/>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995296" y="2395217"/>
              <a:ext cx="1570773" cy="1510468"/>
            </a:xfrm>
            <a:prstGeom prst="rect">
              <a:avLst/>
            </a:prstGeom>
          </p:spPr>
        </p:pic>
        <p:sp>
          <p:nvSpPr>
            <p:cNvPr id="70" name="Right Arrow 69"/>
            <p:cNvSpPr/>
            <p:nvPr/>
          </p:nvSpPr>
          <p:spPr>
            <a:xfrm>
              <a:off x="5556699" y="2980701"/>
              <a:ext cx="377421" cy="261150"/>
            </a:xfrm>
            <a:prstGeom prst="rightArrow">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solidFill>
                  <a:prstClr val="black"/>
                </a:solidFill>
              </a:endParaRPr>
            </a:p>
          </p:txBody>
        </p:sp>
      </p:grpSp>
      <p:cxnSp>
        <p:nvCxnSpPr>
          <p:cNvPr id="71" name="Straight Connector 70"/>
          <p:cNvCxnSpPr/>
          <p:nvPr/>
        </p:nvCxnSpPr>
        <p:spPr>
          <a:xfrm rot="16200000" flipV="1">
            <a:off x="4062343" y="3369560"/>
            <a:ext cx="1292450" cy="1143001"/>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838200" y="2780928"/>
            <a:ext cx="2286000" cy="900246"/>
          </a:xfrm>
          <a:prstGeom prst="rect">
            <a:avLst/>
          </a:prstGeom>
          <a:noFill/>
        </p:spPr>
        <p:txBody>
          <a:bodyPr wrap="square" lIns="0" rIns="0" rtlCol="0">
            <a:spAutoFit/>
          </a:bodyPr>
          <a:lstStyle/>
          <a:p>
            <a:r>
              <a:rPr lang="en-GB" sz="1400" dirty="0" smtClean="0">
                <a:solidFill>
                  <a:srgbClr val="BC010C"/>
                </a:solidFill>
                <a:latin typeface="Helvetica Light" charset="0"/>
                <a:ea typeface="Helvetica Light" charset="0"/>
                <a:cs typeface="Helvetica Light" charset="0"/>
              </a:rPr>
              <a:t>Parton distribution functions</a:t>
            </a:r>
          </a:p>
          <a:p>
            <a:pPr>
              <a:spcBef>
                <a:spcPts val="300"/>
              </a:spcBef>
            </a:pPr>
            <a:r>
              <a:rPr lang="en-GB" sz="1200" dirty="0" smtClean="0">
                <a:solidFill>
                  <a:srgbClr val="BC010C"/>
                </a:solidFill>
                <a:latin typeface="Helvetica Light" charset="0"/>
                <a:ea typeface="Helvetica Light" charset="0"/>
                <a:cs typeface="Helvetica Light" charset="0"/>
              </a:rPr>
              <a:t>Representing structure of proton, extracted using experimental data and QCD properties</a:t>
            </a:r>
            <a:endParaRPr lang="en-GB" sz="1100" dirty="0">
              <a:solidFill>
                <a:srgbClr val="BC010C"/>
              </a:solidFill>
              <a:latin typeface="Helvetica Light" charset="0"/>
              <a:ea typeface="Helvetica Light" charset="0"/>
              <a:cs typeface="Helvetica Light" charset="0"/>
            </a:endParaRPr>
          </a:p>
        </p:txBody>
      </p:sp>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18</a:t>
            </a:fld>
            <a:endParaRPr lang="en-GB" dirty="0"/>
          </a:p>
        </p:txBody>
      </p:sp>
      <p:sp>
        <p:nvSpPr>
          <p:cNvPr id="16" name="TextBox 15"/>
          <p:cNvSpPr txBox="1"/>
          <p:nvPr/>
        </p:nvSpPr>
        <p:spPr>
          <a:xfrm>
            <a:off x="5700715" y="437763"/>
            <a:ext cx="3119757"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Proton–Proton Collisions</a:t>
            </a:r>
          </a:p>
        </p:txBody>
      </p:sp>
    </p:spTree>
    <p:extLst>
      <p:ext uri="{BB962C8B-B14F-4D97-AF65-F5344CB8AC3E}">
        <p14:creationId xmlns:p14="http://schemas.microsoft.com/office/powerpoint/2010/main" val="175412833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4" cstate="print">
            <a:duotone>
              <a:schemeClr val="accent1">
                <a:shade val="45000"/>
                <a:satMod val="135000"/>
              </a:schemeClr>
              <a:prstClr val="white"/>
            </a:duotone>
            <a:alphaModFix/>
          </a:blip>
          <a:srcRect/>
          <a:stretch>
            <a:fillRect/>
          </a:stretch>
        </p:blipFill>
        <p:spPr bwMode="auto">
          <a:xfrm>
            <a:off x="0" y="0"/>
            <a:ext cx="9144000" cy="1714499"/>
          </a:xfrm>
          <a:prstGeom prst="rect">
            <a:avLst/>
          </a:prstGeom>
          <a:noFill/>
          <a:ln w="9525">
            <a:noFill/>
            <a:miter lim="800000"/>
            <a:headEnd/>
            <a:tailEnd/>
          </a:ln>
        </p:spPr>
      </p:pic>
      <p:sp>
        <p:nvSpPr>
          <p:cNvPr id="9" name="Text Box 25"/>
          <p:cNvSpPr txBox="1">
            <a:spLocks noChangeArrowheads="1"/>
          </p:cNvSpPr>
          <p:nvPr/>
        </p:nvSpPr>
        <p:spPr bwMode="auto">
          <a:xfrm>
            <a:off x="257174" y="1916832"/>
            <a:ext cx="8505826" cy="634020"/>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600" dirty="0" smtClean="0">
                <a:solidFill>
                  <a:prstClr val="black"/>
                </a:solidFill>
                <a:latin typeface="Helvetica Light" charset="0"/>
                <a:ea typeface="Helvetica Light" charset="0"/>
                <a:cs typeface="Helvetica Light" charset="0"/>
              </a:rPr>
              <a:t>For proton–proton collisions, cross section is </a:t>
            </a:r>
            <a:r>
              <a:rPr lang="en-GB" sz="1600" b="1" dirty="0" smtClean="0">
                <a:solidFill>
                  <a:prstClr val="black"/>
                </a:solidFill>
                <a:latin typeface="Helvetica Light" charset="0"/>
                <a:ea typeface="Helvetica Light" charset="0"/>
                <a:cs typeface="Helvetica Light" charset="0"/>
              </a:rPr>
              <a:t>convolution of Parton Density Functions (PDF) with parton scattering Matrix Element</a:t>
            </a:r>
          </a:p>
        </p:txBody>
      </p:sp>
      <p:cxnSp>
        <p:nvCxnSpPr>
          <p:cNvPr id="66" name="Curved Connector 65"/>
          <p:cNvCxnSpPr/>
          <p:nvPr/>
        </p:nvCxnSpPr>
        <p:spPr>
          <a:xfrm>
            <a:off x="3221100" y="3042955"/>
            <a:ext cx="817498" cy="170021"/>
          </a:xfrm>
          <a:prstGeom prst="curvedConnector2">
            <a:avLst/>
          </a:prstGeom>
          <a:ln w="635" cap="flat" cmpd="sng" algn="ctr">
            <a:solidFill>
              <a:srgbClr val="D00209"/>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838200" y="2780928"/>
            <a:ext cx="2286000" cy="900246"/>
          </a:xfrm>
          <a:prstGeom prst="rect">
            <a:avLst/>
          </a:prstGeom>
          <a:noFill/>
        </p:spPr>
        <p:txBody>
          <a:bodyPr wrap="square" lIns="0" rIns="0" rtlCol="0">
            <a:spAutoFit/>
          </a:bodyPr>
          <a:lstStyle/>
          <a:p>
            <a:r>
              <a:rPr lang="en-GB" sz="1400" dirty="0" smtClean="0">
                <a:solidFill>
                  <a:srgbClr val="BC010C"/>
                </a:solidFill>
                <a:latin typeface="Helvetica Light" charset="0"/>
                <a:ea typeface="Helvetica Light" charset="0"/>
                <a:cs typeface="Helvetica Light" charset="0"/>
              </a:rPr>
              <a:t>Parton distribution functions</a:t>
            </a:r>
          </a:p>
          <a:p>
            <a:pPr>
              <a:spcBef>
                <a:spcPts val="300"/>
              </a:spcBef>
            </a:pPr>
            <a:r>
              <a:rPr lang="en-GB" sz="1200" dirty="0" smtClean="0">
                <a:solidFill>
                  <a:srgbClr val="BC010C"/>
                </a:solidFill>
                <a:latin typeface="Helvetica Light" charset="0"/>
                <a:ea typeface="Helvetica Light" charset="0"/>
                <a:cs typeface="Helvetica Light" charset="0"/>
              </a:rPr>
              <a:t>Representing structure of proton, extracted using experimental data and QCD properties</a:t>
            </a:r>
            <a:endParaRPr lang="en-GB" sz="1100" dirty="0">
              <a:solidFill>
                <a:srgbClr val="BC010C"/>
              </a:solidFill>
              <a:latin typeface="Helvetica Light" charset="0"/>
              <a:ea typeface="Helvetica Light" charset="0"/>
              <a:cs typeface="Helvetica Light" charset="0"/>
            </a:endParaRPr>
          </a:p>
        </p:txBody>
      </p:sp>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19</a:t>
            </a:fld>
            <a:endParaRPr lang="en-GB" dirty="0"/>
          </a:p>
        </p:txBody>
      </p:sp>
      <p:grpSp>
        <p:nvGrpSpPr>
          <p:cNvPr id="16" name="Group 110"/>
          <p:cNvGrpSpPr/>
          <p:nvPr/>
        </p:nvGrpSpPr>
        <p:grpSpPr>
          <a:xfrm>
            <a:off x="4603564" y="2789093"/>
            <a:ext cx="4235636" cy="1070479"/>
            <a:chOff x="4603564" y="3850957"/>
            <a:chExt cx="4235636" cy="1070479"/>
          </a:xfrm>
        </p:grpSpPr>
        <p:sp>
          <p:nvSpPr>
            <p:cNvPr id="17" name="TextBox 16"/>
            <p:cNvSpPr txBox="1"/>
            <p:nvPr/>
          </p:nvSpPr>
          <p:spPr>
            <a:xfrm>
              <a:off x="5943600" y="3850957"/>
              <a:ext cx="2895600" cy="715581"/>
            </a:xfrm>
            <a:prstGeom prst="rect">
              <a:avLst/>
            </a:prstGeom>
            <a:noFill/>
          </p:spPr>
          <p:txBody>
            <a:bodyPr wrap="square" rtlCol="0">
              <a:spAutoFit/>
            </a:bodyPr>
            <a:lstStyle/>
            <a:p>
              <a:r>
                <a:rPr lang="en-GB" sz="1400" dirty="0" smtClean="0">
                  <a:solidFill>
                    <a:srgbClr val="A47501"/>
                  </a:solidFill>
                  <a:latin typeface="Helvetica Light" charset="0"/>
                  <a:ea typeface="Helvetica Light" charset="0"/>
                  <a:cs typeface="Helvetica Light" charset="0"/>
                </a:rPr>
                <a:t>Hard scatter </a:t>
              </a:r>
              <a:r>
                <a:rPr lang="en-GB" sz="1400" dirty="0" err="1" smtClean="0">
                  <a:solidFill>
                    <a:srgbClr val="A47501"/>
                  </a:solidFill>
                  <a:latin typeface="Helvetica Light" charset="0"/>
                  <a:ea typeface="Helvetica Light" charset="0"/>
                  <a:cs typeface="Helvetica Light" charset="0"/>
                </a:rPr>
                <a:t>parton</a:t>
              </a:r>
              <a:r>
                <a:rPr lang="en-GB" sz="1400" dirty="0" smtClean="0">
                  <a:solidFill>
                    <a:srgbClr val="A47501"/>
                  </a:solidFill>
                  <a:latin typeface="Helvetica Light" charset="0"/>
                  <a:ea typeface="Helvetica Light" charset="0"/>
                  <a:cs typeface="Helvetica Light" charset="0"/>
                </a:rPr>
                <a:t> cross section </a:t>
              </a:r>
            </a:p>
            <a:p>
              <a:pPr>
                <a:spcBef>
                  <a:spcPts val="300"/>
                </a:spcBef>
              </a:pPr>
              <a:r>
                <a:rPr lang="en-GB" sz="1200" dirty="0" smtClean="0">
                  <a:solidFill>
                    <a:srgbClr val="A47501"/>
                  </a:solidFill>
                  <a:latin typeface="Helvetica Light" charset="0"/>
                  <a:ea typeface="Helvetica Light" charset="0"/>
                  <a:cs typeface="Helvetica Light" charset="0"/>
                </a:rPr>
                <a:t>Higher order </a:t>
              </a:r>
              <a:r>
                <a:rPr lang="en-GB" sz="1200" dirty="0" err="1" smtClean="0">
                  <a:solidFill>
                    <a:srgbClr val="A47501"/>
                  </a:solidFill>
                  <a:latin typeface="Helvetica Light" charset="0"/>
                  <a:ea typeface="Helvetica Light" charset="0"/>
                  <a:cs typeface="Helvetica Light" charset="0"/>
                </a:rPr>
                <a:t>pQCD</a:t>
              </a:r>
              <a:r>
                <a:rPr lang="en-GB" sz="1200" dirty="0" smtClean="0">
                  <a:solidFill>
                    <a:srgbClr val="A47501"/>
                  </a:solidFill>
                  <a:latin typeface="Helvetica Light" charset="0"/>
                  <a:ea typeface="Helvetica Light" charset="0"/>
                  <a:cs typeface="Helvetica Light" charset="0"/>
                </a:rPr>
                <a:t> correction; accompanying radiation, jets, …</a:t>
              </a:r>
              <a:endParaRPr lang="en-GB" sz="1200" dirty="0">
                <a:solidFill>
                  <a:srgbClr val="A47501"/>
                </a:solidFill>
                <a:latin typeface="Helvetica Light" charset="0"/>
                <a:ea typeface="Helvetica Light" charset="0"/>
                <a:cs typeface="Helvetica Light" charset="0"/>
              </a:endParaRPr>
            </a:p>
          </p:txBody>
        </p:sp>
        <p:cxnSp>
          <p:nvCxnSpPr>
            <p:cNvPr id="18" name="Curved Connector 65"/>
            <p:cNvCxnSpPr/>
            <p:nvPr/>
          </p:nvCxnSpPr>
          <p:spPr>
            <a:xfrm rot="10800000" flipV="1">
              <a:off x="4603564" y="4208747"/>
              <a:ext cx="1340037" cy="712689"/>
            </a:xfrm>
            <a:prstGeom prst="curvedConnector2">
              <a:avLst/>
            </a:prstGeom>
            <a:ln w="635" cap="flat" cmpd="sng" algn="ctr">
              <a:solidFill>
                <a:srgbClr val="A47501"/>
              </a:solidFill>
              <a:prstDash val="sysDash"/>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grpSp>
        <p:nvGrpSpPr>
          <p:cNvPr id="19" name="Group 59"/>
          <p:cNvGrpSpPr/>
          <p:nvPr/>
        </p:nvGrpSpPr>
        <p:grpSpPr>
          <a:xfrm>
            <a:off x="3135808" y="3205336"/>
            <a:ext cx="5805566" cy="1447800"/>
            <a:chOff x="3135808" y="2397443"/>
            <a:chExt cx="5805566" cy="1447800"/>
          </a:xfrm>
        </p:grpSpPr>
        <p:sp>
          <p:nvSpPr>
            <p:cNvPr id="20" name="TextBox 19"/>
            <p:cNvSpPr txBox="1"/>
            <p:nvPr/>
          </p:nvSpPr>
          <p:spPr>
            <a:xfrm>
              <a:off x="3135808" y="2397443"/>
              <a:ext cx="325730" cy="369332"/>
            </a:xfrm>
            <a:prstGeom prst="rect">
              <a:avLst/>
            </a:prstGeom>
            <a:noFill/>
          </p:spPr>
          <p:txBody>
            <a:bodyPr wrap="none" rtlCol="0">
              <a:spAutoFit/>
            </a:bodyPr>
            <a:lstStyle/>
            <a:p>
              <a:r>
                <a:rPr lang="en-GB" sz="1800" dirty="0" err="1" smtClean="0">
                  <a:solidFill>
                    <a:prstClr val="black"/>
                  </a:solidFill>
                  <a:latin typeface="Helvetica Light" charset="0"/>
                  <a:ea typeface="Helvetica Light" charset="0"/>
                  <a:cs typeface="Helvetica Light" charset="0"/>
                </a:rPr>
                <a:t>p</a:t>
              </a:r>
              <a:endParaRPr lang="en-GB" sz="1800" dirty="0">
                <a:solidFill>
                  <a:prstClr val="black"/>
                </a:solidFill>
                <a:latin typeface="Helvetica Light" charset="0"/>
                <a:ea typeface="Helvetica Light" charset="0"/>
                <a:cs typeface="Helvetica Light" charset="0"/>
              </a:endParaRPr>
            </a:p>
          </p:txBody>
        </p:sp>
        <p:grpSp>
          <p:nvGrpSpPr>
            <p:cNvPr id="21" name="Group 109"/>
            <p:cNvGrpSpPr/>
            <p:nvPr/>
          </p:nvGrpSpPr>
          <p:grpSpPr>
            <a:xfrm>
              <a:off x="3135808" y="2473643"/>
              <a:ext cx="5805566" cy="1371600"/>
              <a:chOff x="3135808" y="4343400"/>
              <a:chExt cx="5805566" cy="1371600"/>
            </a:xfrm>
          </p:grpSpPr>
          <p:cxnSp>
            <p:nvCxnSpPr>
              <p:cNvPr id="22" name="Straight Connector 21"/>
              <p:cNvCxnSpPr/>
              <p:nvPr/>
            </p:nvCxnSpPr>
            <p:spPr>
              <a:xfrm>
                <a:off x="3429000" y="4495800"/>
                <a:ext cx="457200" cy="1588"/>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3886200" y="4343400"/>
                <a:ext cx="304800" cy="304800"/>
              </a:xfrm>
              <a:prstGeom prst="ellipse">
                <a:avLst/>
              </a:prstGeom>
              <a:solidFill>
                <a:srgbClr val="D00209">
                  <a:alpha val="82000"/>
                </a:srgbClr>
              </a:solidFill>
              <a:ln>
                <a:noFill/>
              </a:ln>
              <a:effectLst>
                <a:outerShdw blurRad="508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latin typeface="Helvetica Light" charset="0"/>
                  <a:ea typeface="Helvetica Light" charset="0"/>
                  <a:cs typeface="Helvetica Light" charset="0"/>
                </a:endParaRPr>
              </a:p>
            </p:txBody>
          </p:sp>
          <p:cxnSp>
            <p:nvCxnSpPr>
              <p:cNvPr id="24" name="Straight Connector 23"/>
              <p:cNvCxnSpPr/>
              <p:nvPr/>
            </p:nvCxnSpPr>
            <p:spPr>
              <a:xfrm>
                <a:off x="3429000" y="5562600"/>
                <a:ext cx="457200" cy="1588"/>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5" name="Oval 24"/>
              <p:cNvSpPr/>
              <p:nvPr/>
            </p:nvSpPr>
            <p:spPr>
              <a:xfrm>
                <a:off x="3886200" y="5410200"/>
                <a:ext cx="304800" cy="304800"/>
              </a:xfrm>
              <a:prstGeom prst="ellipse">
                <a:avLst/>
              </a:prstGeom>
              <a:solidFill>
                <a:srgbClr val="D00209">
                  <a:alpha val="82000"/>
                </a:srgbClr>
              </a:solidFill>
              <a:ln>
                <a:noFill/>
              </a:ln>
              <a:effectLst>
                <a:outerShdw blurRad="508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latin typeface="Helvetica Light" charset="0"/>
                  <a:ea typeface="Helvetica Light" charset="0"/>
                  <a:cs typeface="Helvetica Light" charset="0"/>
                </a:endParaRPr>
              </a:p>
            </p:txBody>
          </p:sp>
          <p:cxnSp>
            <p:nvCxnSpPr>
              <p:cNvPr id="26" name="Straight Connector 25"/>
              <p:cNvCxnSpPr/>
              <p:nvPr/>
            </p:nvCxnSpPr>
            <p:spPr>
              <a:xfrm>
                <a:off x="4191000" y="5564188"/>
                <a:ext cx="457200" cy="1588"/>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V="1">
                <a:off x="4191000" y="5490633"/>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191000" y="5566833"/>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4191000" y="4493155"/>
                <a:ext cx="457200" cy="1588"/>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V="1">
                <a:off x="4191000" y="4419600"/>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4191000" y="4495800"/>
                <a:ext cx="455083" cy="71967"/>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flipH="1" flipV="1">
                <a:off x="4152900" y="5219700"/>
                <a:ext cx="381000" cy="304800"/>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16200000" flipV="1">
                <a:off x="4152900" y="4533900"/>
                <a:ext cx="381000" cy="304800"/>
              </a:xfrm>
              <a:prstGeom prst="line">
                <a:avLst/>
              </a:prstGeom>
              <a:ln>
                <a:solidFill>
                  <a:srgbClr val="D00209"/>
                </a:solidFill>
              </a:ln>
            </p:spPr>
            <p:style>
              <a:lnRef idx="2">
                <a:schemeClr val="accent1"/>
              </a:lnRef>
              <a:fillRef idx="0">
                <a:schemeClr val="accent1"/>
              </a:fillRef>
              <a:effectRef idx="1">
                <a:schemeClr val="accent1"/>
              </a:effectRef>
              <a:fontRef idx="minor">
                <a:schemeClr val="tx1"/>
              </a:fontRef>
            </p:style>
          </p:cxnSp>
          <p:sp>
            <p:nvSpPr>
              <p:cNvPr id="34" name="Oval 33"/>
              <p:cNvSpPr/>
              <p:nvPr/>
            </p:nvSpPr>
            <p:spPr>
              <a:xfrm>
                <a:off x="4343400" y="4876800"/>
                <a:ext cx="304800" cy="304800"/>
              </a:xfrm>
              <a:prstGeom prst="ellipse">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solidFill>
                    <a:prstClr val="white"/>
                  </a:solidFill>
                  <a:latin typeface="Helvetica Light" charset="0"/>
                  <a:ea typeface="Helvetica Light" charset="0"/>
                  <a:cs typeface="Helvetica Light" charset="0"/>
                </a:endParaRPr>
              </a:p>
            </p:txBody>
          </p:sp>
          <p:sp>
            <p:nvSpPr>
              <p:cNvPr id="35" name="TextBox 34"/>
              <p:cNvSpPr txBox="1"/>
              <p:nvPr/>
            </p:nvSpPr>
            <p:spPr>
              <a:xfrm>
                <a:off x="3135808" y="5334000"/>
                <a:ext cx="325730" cy="369332"/>
              </a:xfrm>
              <a:prstGeom prst="rect">
                <a:avLst/>
              </a:prstGeom>
              <a:noFill/>
            </p:spPr>
            <p:txBody>
              <a:bodyPr wrap="none" rtlCol="0">
                <a:spAutoFit/>
              </a:bodyPr>
              <a:lstStyle/>
              <a:p>
                <a:r>
                  <a:rPr lang="en-GB" sz="1800" dirty="0" err="1" smtClean="0">
                    <a:solidFill>
                      <a:prstClr val="black"/>
                    </a:solidFill>
                    <a:latin typeface="Helvetica Light" charset="0"/>
                    <a:ea typeface="Helvetica Light" charset="0"/>
                    <a:cs typeface="Helvetica Light" charset="0"/>
                  </a:rPr>
                  <a:t>p</a:t>
                </a:r>
                <a:endParaRPr lang="en-GB" sz="1800" dirty="0">
                  <a:solidFill>
                    <a:prstClr val="black"/>
                  </a:solidFill>
                  <a:latin typeface="Helvetica Light" charset="0"/>
                  <a:ea typeface="Helvetica Light" charset="0"/>
                  <a:cs typeface="Helvetica Light" charset="0"/>
                </a:endParaRPr>
              </a:p>
            </p:txBody>
          </p:sp>
          <p:sp>
            <p:nvSpPr>
              <p:cNvPr id="36" name="TextBox 35"/>
              <p:cNvSpPr txBox="1"/>
              <p:nvPr/>
            </p:nvSpPr>
            <p:spPr>
              <a:xfrm>
                <a:off x="4724400" y="5407223"/>
                <a:ext cx="1556836" cy="307777"/>
              </a:xfrm>
              <a:prstGeom prst="rect">
                <a:avLst/>
              </a:prstGeom>
              <a:noFill/>
            </p:spPr>
            <p:txBody>
              <a:bodyPr wrap="none" rtlCol="0">
                <a:spAutoFit/>
              </a:bodyPr>
              <a:lstStyle/>
              <a:p>
                <a:r>
                  <a:rPr lang="en-GB" sz="1400" dirty="0" smtClean="0">
                    <a:solidFill>
                      <a:srgbClr val="008000"/>
                    </a:solidFill>
                    <a:latin typeface="Helvetica Light" charset="0"/>
                    <a:ea typeface="Helvetica Light" charset="0"/>
                    <a:cs typeface="Helvetica Light" charset="0"/>
                  </a:rPr>
                  <a:t>Underlying event</a:t>
                </a:r>
                <a:endParaRPr lang="en-GB" sz="1400" dirty="0">
                  <a:solidFill>
                    <a:srgbClr val="008000"/>
                  </a:solidFill>
                  <a:latin typeface="Helvetica Light" charset="0"/>
                  <a:ea typeface="Helvetica Light" charset="0"/>
                  <a:cs typeface="Helvetica Light" charset="0"/>
                </a:endParaRPr>
              </a:p>
            </p:txBody>
          </p:sp>
          <p:cxnSp>
            <p:nvCxnSpPr>
              <p:cNvPr id="37" name="Straight Connector 36"/>
              <p:cNvCxnSpPr/>
              <p:nvPr/>
            </p:nvCxnSpPr>
            <p:spPr>
              <a:xfrm flipV="1">
                <a:off x="4648200" y="4953000"/>
                <a:ext cx="455083" cy="71967"/>
              </a:xfrm>
              <a:prstGeom prst="line">
                <a:avLst/>
              </a:prstGeom>
              <a:ln>
                <a:solidFill>
                  <a:srgbClr val="3F8DE2"/>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4648200" y="5029200"/>
                <a:ext cx="455083" cy="71967"/>
              </a:xfrm>
              <a:prstGeom prst="line">
                <a:avLst/>
              </a:prstGeom>
              <a:ln>
                <a:solidFill>
                  <a:srgbClr val="3F8DE2"/>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4648200" y="5029200"/>
                <a:ext cx="1143000" cy="1588"/>
              </a:xfrm>
              <a:prstGeom prst="line">
                <a:avLst/>
              </a:prstGeom>
              <a:ln w="50800" cap="flat" cmpd="sng" algn="ctr">
                <a:solidFill>
                  <a:schemeClr val="tx2">
                    <a:lumMod val="75000"/>
                    <a:lumOff val="25000"/>
                  </a:schemeClr>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5801782" y="4842932"/>
                <a:ext cx="3139592" cy="369332"/>
              </a:xfrm>
              <a:prstGeom prst="rect">
                <a:avLst/>
              </a:prstGeom>
              <a:noFill/>
            </p:spPr>
            <p:txBody>
              <a:bodyPr wrap="square" rtlCol="0">
                <a:spAutoFit/>
              </a:bodyPr>
              <a:lstStyle/>
              <a:p>
                <a:pPr defTabSz="360363"/>
                <a:r>
                  <a:rPr lang="en-GB" sz="1800" i="1" dirty="0" smtClean="0">
                    <a:solidFill>
                      <a:srgbClr val="09213B">
                        <a:lumMod val="75000"/>
                        <a:lumOff val="25000"/>
                      </a:srgbClr>
                    </a:solidFill>
                    <a:latin typeface="Helvetica Light" charset="0"/>
                    <a:ea typeface="Helvetica Light" charset="0"/>
                    <a:cs typeface="Helvetica Light" charset="0"/>
                  </a:rPr>
                  <a:t>X</a:t>
                </a:r>
                <a:r>
                  <a:rPr lang="en-GB" sz="1400" dirty="0" smtClean="0">
                    <a:solidFill>
                      <a:srgbClr val="09213B">
                        <a:lumMod val="75000"/>
                        <a:lumOff val="25000"/>
                      </a:srgbClr>
                    </a:solidFill>
                    <a:latin typeface="Helvetica Light" charset="0"/>
                    <a:ea typeface="Helvetica Light" charset="0"/>
                    <a:cs typeface="Helvetica Light" charset="0"/>
                  </a:rPr>
                  <a:t> = 	jets, </a:t>
                </a:r>
                <a:r>
                  <a:rPr lang="en-GB" sz="1400" i="1" dirty="0" smtClean="0">
                    <a:solidFill>
                      <a:srgbClr val="09213B">
                        <a:lumMod val="75000"/>
                        <a:lumOff val="25000"/>
                      </a:srgbClr>
                    </a:solidFill>
                    <a:latin typeface="Helvetica Light" charset="0"/>
                    <a:ea typeface="Helvetica Light" charset="0"/>
                    <a:cs typeface="Helvetica Light" charset="0"/>
                  </a:rPr>
                  <a:t>W</a:t>
                </a:r>
                <a:r>
                  <a:rPr lang="en-GB" sz="1400" dirty="0" smtClean="0">
                    <a:solidFill>
                      <a:srgbClr val="09213B">
                        <a:lumMod val="75000"/>
                        <a:lumOff val="25000"/>
                      </a:srgbClr>
                    </a:solidFill>
                    <a:latin typeface="Helvetica Light" charset="0"/>
                    <a:ea typeface="Helvetica Light" charset="0"/>
                    <a:cs typeface="Helvetica Light" charset="0"/>
                  </a:rPr>
                  <a:t>, </a:t>
                </a:r>
                <a:r>
                  <a:rPr lang="en-GB" sz="1400" i="1" dirty="0" smtClean="0">
                    <a:solidFill>
                      <a:srgbClr val="09213B">
                        <a:lumMod val="75000"/>
                        <a:lumOff val="25000"/>
                      </a:srgbClr>
                    </a:solidFill>
                    <a:latin typeface="Helvetica Light" charset="0"/>
                    <a:ea typeface="Helvetica Light" charset="0"/>
                    <a:cs typeface="Helvetica Light" charset="0"/>
                  </a:rPr>
                  <a:t>Z</a:t>
                </a:r>
                <a:r>
                  <a:rPr lang="en-GB" sz="1400" dirty="0" smtClean="0">
                    <a:solidFill>
                      <a:srgbClr val="09213B">
                        <a:lumMod val="75000"/>
                        <a:lumOff val="25000"/>
                      </a:srgbClr>
                    </a:solidFill>
                    <a:latin typeface="Helvetica Light" charset="0"/>
                    <a:ea typeface="Helvetica Light" charset="0"/>
                    <a:cs typeface="Helvetica Light" charset="0"/>
                  </a:rPr>
                  <a:t>, top, Higgs, SUSY, … </a:t>
                </a:r>
                <a:endParaRPr lang="en-GB" sz="1400" dirty="0">
                  <a:solidFill>
                    <a:srgbClr val="09213B">
                      <a:lumMod val="75000"/>
                      <a:lumOff val="25000"/>
                    </a:srgbClr>
                  </a:solidFill>
                  <a:latin typeface="Helvetica Light" charset="0"/>
                  <a:ea typeface="Helvetica Light" charset="0"/>
                  <a:cs typeface="Helvetica Light" charset="0"/>
                </a:endParaRPr>
              </a:p>
            </p:txBody>
          </p:sp>
          <p:sp>
            <p:nvSpPr>
              <p:cNvPr id="41" name="TextBox 40"/>
              <p:cNvSpPr txBox="1"/>
              <p:nvPr/>
            </p:nvSpPr>
            <p:spPr>
              <a:xfrm>
                <a:off x="4648200" y="4604266"/>
                <a:ext cx="1101584" cy="369332"/>
              </a:xfrm>
              <a:prstGeom prst="rect">
                <a:avLst/>
              </a:prstGeom>
              <a:noFill/>
            </p:spPr>
            <p:txBody>
              <a:bodyPr wrap="none" rtlCol="0">
                <a:spAutoFit/>
              </a:bodyPr>
              <a:lstStyle/>
              <a:p>
                <a:r>
                  <a:rPr lang="en-GB" sz="1800" i="1" dirty="0" smtClean="0">
                    <a:solidFill>
                      <a:srgbClr val="09213B">
                        <a:lumMod val="75000"/>
                        <a:lumOff val="25000"/>
                      </a:srgbClr>
                    </a:solidFill>
                    <a:latin typeface="Helvetica Light" charset="0"/>
                    <a:ea typeface="Helvetica Light" charset="0"/>
                    <a:cs typeface="Helvetica Light" charset="0"/>
                  </a:rPr>
                  <a:t>Q</a:t>
                </a:r>
                <a:r>
                  <a:rPr lang="en-GB" sz="600" dirty="0" smtClean="0">
                    <a:solidFill>
                      <a:srgbClr val="09213B">
                        <a:lumMod val="75000"/>
                        <a:lumOff val="25000"/>
                      </a:srgbClr>
                    </a:solidFill>
                    <a:latin typeface="Helvetica Light" charset="0"/>
                    <a:ea typeface="Helvetica Light" charset="0"/>
                    <a:cs typeface="Helvetica Light" charset="0"/>
                  </a:rPr>
                  <a:t> </a:t>
                </a:r>
                <a:r>
                  <a:rPr lang="en-GB" sz="1800" baseline="30000" dirty="0" smtClean="0">
                    <a:solidFill>
                      <a:srgbClr val="09213B">
                        <a:lumMod val="75000"/>
                        <a:lumOff val="25000"/>
                      </a:srgbClr>
                    </a:solidFill>
                    <a:latin typeface="Helvetica Light" charset="0"/>
                    <a:ea typeface="Helvetica Light" charset="0"/>
                    <a:cs typeface="Helvetica Light" charset="0"/>
                  </a:rPr>
                  <a:t>2 </a:t>
                </a:r>
                <a:r>
                  <a:rPr lang="en-GB" sz="1800" dirty="0" smtClean="0">
                    <a:solidFill>
                      <a:srgbClr val="09213B">
                        <a:lumMod val="75000"/>
                        <a:lumOff val="25000"/>
                      </a:srgbClr>
                    </a:solidFill>
                    <a:latin typeface="Helvetica Light" charset="0"/>
                    <a:ea typeface="Helvetica Light" charset="0"/>
                    <a:cs typeface="Helvetica Light" charset="0"/>
                  </a:rPr>
                  <a:t>= </a:t>
                </a:r>
                <a:r>
                  <a:rPr lang="en-GB" sz="1800" i="1" dirty="0" smtClean="0">
                    <a:solidFill>
                      <a:srgbClr val="09213B">
                        <a:lumMod val="75000"/>
                        <a:lumOff val="25000"/>
                      </a:srgbClr>
                    </a:solidFill>
                    <a:latin typeface="Helvetica Light" charset="0"/>
                    <a:ea typeface="Helvetica Light" charset="0"/>
                    <a:cs typeface="Helvetica Light" charset="0"/>
                  </a:rPr>
                  <a:t>M</a:t>
                </a:r>
                <a:r>
                  <a:rPr lang="en-GB" sz="1800" i="1" baseline="-25000" dirty="0" smtClean="0">
                    <a:solidFill>
                      <a:srgbClr val="09213B">
                        <a:lumMod val="75000"/>
                        <a:lumOff val="25000"/>
                      </a:srgbClr>
                    </a:solidFill>
                    <a:latin typeface="Helvetica Light" charset="0"/>
                    <a:ea typeface="Helvetica Light" charset="0"/>
                    <a:cs typeface="Helvetica Light" charset="0"/>
                  </a:rPr>
                  <a:t>X</a:t>
                </a:r>
                <a:r>
                  <a:rPr lang="en-GB" sz="1800" baseline="30000" dirty="0" smtClean="0">
                    <a:solidFill>
                      <a:srgbClr val="09213B">
                        <a:lumMod val="75000"/>
                        <a:lumOff val="25000"/>
                      </a:srgbClr>
                    </a:solidFill>
                    <a:latin typeface="Helvetica Light" charset="0"/>
                    <a:ea typeface="Helvetica Light" charset="0"/>
                    <a:cs typeface="Helvetica Light" charset="0"/>
                  </a:rPr>
                  <a:t>2</a:t>
                </a:r>
                <a:endParaRPr lang="en-GB" sz="1800" baseline="30000" dirty="0">
                  <a:solidFill>
                    <a:srgbClr val="09213B">
                      <a:lumMod val="75000"/>
                      <a:lumOff val="25000"/>
                    </a:srgbClr>
                  </a:solidFill>
                  <a:latin typeface="Helvetica Light" charset="0"/>
                  <a:ea typeface="Helvetica Light" charset="0"/>
                  <a:cs typeface="Helvetica Light" charset="0"/>
                </a:endParaRPr>
              </a:p>
            </p:txBody>
          </p:sp>
          <p:graphicFrame>
            <p:nvGraphicFramePr>
              <p:cNvPr id="42" name="Object 3"/>
              <p:cNvGraphicFramePr>
                <a:graphicFrameLocks noChangeAspect="1"/>
              </p:cNvGraphicFramePr>
              <p:nvPr/>
            </p:nvGraphicFramePr>
            <p:xfrm>
              <a:off x="3877207" y="4635498"/>
              <a:ext cx="478895" cy="315666"/>
            </p:xfrm>
            <a:graphic>
              <a:graphicData uri="http://schemas.openxmlformats.org/presentationml/2006/ole">
                <mc:AlternateContent xmlns:mc="http://schemas.openxmlformats.org/markup-compatibility/2006">
                  <mc:Choice xmlns:v="urn:schemas-microsoft-com:vml" Requires="v">
                    <p:oleObj spid="_x0000_s68214" name="Equation" r:id="rId5" imgW="406400" imgH="266700" progId="Equation.DSMT4">
                      <p:embed/>
                    </p:oleObj>
                  </mc:Choice>
                  <mc:Fallback>
                    <p:oleObj name="Equation" r:id="rId5" imgW="406400" imgH="2667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7207" y="4635498"/>
                            <a:ext cx="478895" cy="315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 name="Object 4"/>
              <p:cNvGraphicFramePr>
                <a:graphicFrameLocks noChangeAspect="1"/>
              </p:cNvGraphicFramePr>
              <p:nvPr/>
            </p:nvGraphicFramePr>
            <p:xfrm>
              <a:off x="3870326" y="5081057"/>
              <a:ext cx="493713" cy="315913"/>
            </p:xfrm>
            <a:graphic>
              <a:graphicData uri="http://schemas.openxmlformats.org/presentationml/2006/ole">
                <mc:AlternateContent xmlns:mc="http://schemas.openxmlformats.org/markup-compatibility/2006">
                  <mc:Choice xmlns:v="urn:schemas-microsoft-com:vml" Requires="v">
                    <p:oleObj spid="_x0000_s68215" name="Equation" r:id="rId7" imgW="419100" imgH="266700" progId="Equation.DSMT4">
                      <p:embed/>
                    </p:oleObj>
                  </mc:Choice>
                  <mc:Fallback>
                    <p:oleObj name="Equation" r:id="rId7" imgW="419100" imgH="2667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70326" y="5081057"/>
                            <a:ext cx="493713" cy="315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46" name="Text Box 25"/>
          <p:cNvSpPr txBox="1">
            <a:spLocks noChangeArrowheads="1"/>
          </p:cNvSpPr>
          <p:nvPr/>
        </p:nvSpPr>
        <p:spPr bwMode="auto">
          <a:xfrm>
            <a:off x="257174" y="5405618"/>
            <a:ext cx="8582026" cy="1258806"/>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600" dirty="0" smtClean="0">
                <a:solidFill>
                  <a:prstClr val="black"/>
                </a:solidFill>
                <a:latin typeface="Helvetica Light" charset="0"/>
                <a:ea typeface="Helvetica Light" charset="0"/>
                <a:cs typeface="Helvetica Light" charset="0"/>
              </a:rPr>
              <a:t>The PDFs rise dramatically towards low x:</a:t>
            </a:r>
          </a:p>
          <a:p>
            <a:pPr marL="800100" lvl="1" indent="-342900">
              <a:lnSpc>
                <a:spcPct val="110000"/>
              </a:lnSpc>
              <a:spcBef>
                <a:spcPct val="50000"/>
              </a:spcBef>
              <a:buFont typeface="LucidaGrande" charset="0"/>
              <a:buChar char="—"/>
            </a:pPr>
            <a:r>
              <a:rPr lang="en-US" sz="1400" dirty="0" smtClean="0">
                <a:solidFill>
                  <a:srgbClr val="0038AC"/>
                </a:solidFill>
                <a:latin typeface="Helvetica Light" charset="0"/>
                <a:ea typeface="Helvetica Light" charset="0"/>
                <a:cs typeface="Helvetica Light" charset="0"/>
                <a:sym typeface="Wingdings"/>
              </a:rPr>
              <a:t>Higher cross section at higher </a:t>
            </a:r>
            <a:r>
              <a:rPr lang="en-US" sz="1400" dirty="0" err="1" smtClean="0">
                <a:solidFill>
                  <a:srgbClr val="0038AC"/>
                </a:solidFill>
                <a:latin typeface="Helvetica Light" charset="0"/>
                <a:ea typeface="Helvetica Light" charset="0"/>
                <a:cs typeface="Helvetica Light" charset="0"/>
                <a:sym typeface="Wingdings"/>
              </a:rPr>
              <a:t>proton−proton</a:t>
            </a:r>
            <a:r>
              <a:rPr lang="en-US" sz="1400" dirty="0" smtClean="0">
                <a:solidFill>
                  <a:srgbClr val="0038AC"/>
                </a:solidFill>
                <a:latin typeface="Helvetica Light" charset="0"/>
                <a:ea typeface="Helvetica Light" charset="0"/>
                <a:cs typeface="Helvetica Light" charset="0"/>
                <a:sym typeface="Wingdings"/>
              </a:rPr>
              <a:t> collision energy</a:t>
            </a:r>
          </a:p>
          <a:p>
            <a:pPr marL="800100" lvl="1" indent="-342900">
              <a:lnSpc>
                <a:spcPct val="110000"/>
              </a:lnSpc>
              <a:spcBef>
                <a:spcPts val="300"/>
              </a:spcBef>
              <a:buFont typeface="LucidaGrande" charset="0"/>
              <a:buChar char="—"/>
            </a:pPr>
            <a:r>
              <a:rPr lang="en-US" sz="1400" dirty="0" smtClean="0">
                <a:solidFill>
                  <a:srgbClr val="0038AC"/>
                </a:solidFill>
                <a:latin typeface="Helvetica Light" charset="0"/>
                <a:ea typeface="Helvetica Light" charset="0"/>
                <a:cs typeface="Helvetica Light" charset="0"/>
                <a:sym typeface="Wingdings"/>
              </a:rPr>
              <a:t>More luminosity also achieves higher achievable energy </a:t>
            </a:r>
          </a:p>
          <a:p>
            <a:pPr marL="800100" lvl="1" indent="-342900">
              <a:lnSpc>
                <a:spcPct val="110000"/>
              </a:lnSpc>
              <a:spcBef>
                <a:spcPts val="200"/>
              </a:spcBef>
              <a:buFont typeface="LucidaGrande" charset="0"/>
              <a:buChar char="—"/>
            </a:pPr>
            <a:r>
              <a:rPr lang="en-US" sz="1400" dirty="0" smtClean="0">
                <a:solidFill>
                  <a:srgbClr val="0038AC"/>
                </a:solidFill>
                <a:latin typeface="Helvetica Light" charset="0"/>
                <a:ea typeface="Helvetica Light" charset="0"/>
                <a:cs typeface="Helvetica Light" charset="0"/>
                <a:sym typeface="Wingdings"/>
              </a:rPr>
              <a:t>Low-</a:t>
            </a:r>
            <a:r>
              <a:rPr lang="en-US" sz="1400" i="1" dirty="0" smtClean="0">
                <a:solidFill>
                  <a:srgbClr val="0038AC"/>
                </a:solidFill>
                <a:latin typeface="Helvetica Light" charset="0"/>
                <a:ea typeface="Helvetica Light" charset="0"/>
                <a:cs typeface="Helvetica Light" charset="0"/>
                <a:sym typeface="Wingdings"/>
              </a:rPr>
              <a:t>x</a:t>
            </a:r>
            <a:r>
              <a:rPr lang="en-US" sz="1400" dirty="0" smtClean="0">
                <a:solidFill>
                  <a:srgbClr val="0038AC"/>
                </a:solidFill>
                <a:latin typeface="Helvetica Light" charset="0"/>
                <a:ea typeface="Helvetica Light" charset="0"/>
                <a:cs typeface="Helvetica Light" charset="0"/>
                <a:sym typeface="Wingdings"/>
              </a:rPr>
              <a:t> regime (</a:t>
            </a:r>
            <a:r>
              <a:rPr lang="en-US" sz="1400" dirty="0" err="1" smtClean="0">
                <a:solidFill>
                  <a:srgbClr val="0038AC"/>
                </a:solidFill>
                <a:latin typeface="Helvetica Light" charset="0"/>
                <a:ea typeface="Helvetica Light" charset="0"/>
                <a:cs typeface="Helvetica Light" charset="0"/>
                <a:sym typeface="Wingdings"/>
              </a:rPr>
              <a:t>eg</a:t>
            </a:r>
            <a:r>
              <a:rPr lang="en-US" sz="1400" dirty="0" smtClean="0">
                <a:solidFill>
                  <a:srgbClr val="0038AC"/>
                </a:solidFill>
                <a:latin typeface="Helvetica Light" charset="0"/>
                <a:ea typeface="Helvetica Light" charset="0"/>
                <a:cs typeface="Helvetica Light" charset="0"/>
                <a:sym typeface="Wingdings"/>
              </a:rPr>
              <a:t>, Higgs production) dominated by gluon−gluon collisions: “gluon collider” </a:t>
            </a:r>
            <a:endParaRPr lang="en-GB" sz="1400" dirty="0" smtClean="0">
              <a:solidFill>
                <a:srgbClr val="0038AC"/>
              </a:solidFill>
              <a:latin typeface="Helvetica Light" charset="0"/>
              <a:ea typeface="Helvetica Light" charset="0"/>
              <a:cs typeface="Helvetica Light" charset="0"/>
            </a:endParaRPr>
          </a:p>
        </p:txBody>
      </p:sp>
      <p:grpSp>
        <p:nvGrpSpPr>
          <p:cNvPr id="47" name="Group 66"/>
          <p:cNvGrpSpPr/>
          <p:nvPr/>
        </p:nvGrpSpPr>
        <p:grpSpPr>
          <a:xfrm>
            <a:off x="257173" y="4948418"/>
            <a:ext cx="5898561" cy="374009"/>
            <a:chOff x="257173" y="4343400"/>
            <a:chExt cx="5898561" cy="374009"/>
          </a:xfrm>
        </p:grpSpPr>
        <p:sp>
          <p:nvSpPr>
            <p:cNvPr id="48" name="Text Box 25"/>
            <p:cNvSpPr txBox="1">
              <a:spLocks noChangeArrowheads="1"/>
            </p:cNvSpPr>
            <p:nvPr/>
          </p:nvSpPr>
          <p:spPr bwMode="auto">
            <a:xfrm>
              <a:off x="257173" y="4343400"/>
              <a:ext cx="4106865" cy="363176"/>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US" sz="1600" dirty="0" smtClean="0">
                  <a:solidFill>
                    <a:prstClr val="black"/>
                  </a:solidFill>
                  <a:latin typeface="Helvetica Light" charset="0"/>
                  <a:ea typeface="Helvetica Light" charset="0"/>
                  <a:cs typeface="Helvetica Light" charset="0"/>
                </a:rPr>
                <a:t>CM energy-squared of parton collision:</a:t>
              </a:r>
            </a:p>
          </p:txBody>
        </p:sp>
        <p:graphicFrame>
          <p:nvGraphicFramePr>
            <p:cNvPr id="49" name="Object 2"/>
            <p:cNvGraphicFramePr>
              <a:graphicFrameLocks noChangeAspect="1"/>
            </p:cNvGraphicFramePr>
            <p:nvPr>
              <p:extLst/>
            </p:nvPr>
          </p:nvGraphicFramePr>
          <p:xfrm>
            <a:off x="4294854" y="4344917"/>
            <a:ext cx="1860880" cy="372492"/>
          </p:xfrm>
          <a:graphic>
            <a:graphicData uri="http://schemas.openxmlformats.org/presentationml/2006/ole">
              <mc:AlternateContent xmlns:mc="http://schemas.openxmlformats.org/markup-compatibility/2006">
                <mc:Choice xmlns:v="urn:schemas-microsoft-com:vml" Requires="v">
                  <p:oleObj spid="_x0000_s68216" name="Equation" r:id="rId9" imgW="1346200" imgH="266700" progId="Equation.DSMT4">
                    <p:embed/>
                  </p:oleObj>
                </mc:Choice>
                <mc:Fallback>
                  <p:oleObj name="Equation" r:id="rId9" imgW="1346200" imgH="2667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94854" y="4344917"/>
                          <a:ext cx="1860880" cy="372492"/>
                        </a:xfrm>
                        <a:prstGeom prst="rect">
                          <a:avLst/>
                        </a:prstGeom>
                        <a:noFill/>
                        <a:extLst/>
                      </p:spPr>
                    </p:pic>
                  </p:oleObj>
                </mc:Fallback>
              </mc:AlternateContent>
            </a:graphicData>
          </a:graphic>
        </p:graphicFrame>
      </p:grpSp>
      <p:sp>
        <p:nvSpPr>
          <p:cNvPr id="45" name="TextBox 44"/>
          <p:cNvSpPr txBox="1"/>
          <p:nvPr/>
        </p:nvSpPr>
        <p:spPr>
          <a:xfrm>
            <a:off x="5700715" y="437763"/>
            <a:ext cx="3119757"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Proton–Proton Collisions</a:t>
            </a:r>
          </a:p>
        </p:txBody>
      </p:sp>
    </p:spTree>
    <p:extLst>
      <p:ext uri="{BB962C8B-B14F-4D97-AF65-F5344CB8AC3E}">
        <p14:creationId xmlns:p14="http://schemas.microsoft.com/office/powerpoint/2010/main" val="138425894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77281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2"/>
          <p:cNvPicPr>
            <a:picLocks noChangeAspect="1" noChangeArrowheads="1"/>
          </p:cNvPicPr>
          <p:nvPr/>
        </p:nvPicPr>
        <p:blipFill>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2</a:t>
            </a:fld>
            <a:endParaRPr lang="en-GB" dirty="0"/>
          </a:p>
        </p:txBody>
      </p:sp>
      <p:sp>
        <p:nvSpPr>
          <p:cNvPr id="8" name="Rectangle 7"/>
          <p:cNvSpPr/>
          <p:nvPr/>
        </p:nvSpPr>
        <p:spPr>
          <a:xfrm>
            <a:off x="5436096" y="260648"/>
            <a:ext cx="3496816" cy="1169551"/>
          </a:xfrm>
          <a:prstGeom prst="rect">
            <a:avLst/>
          </a:prstGeom>
        </p:spPr>
        <p:txBody>
          <a:bodyPr wrap="square">
            <a:spAutoFit/>
          </a:bodyPr>
          <a:lstStyle/>
          <a:p>
            <a:pPr lvl="0" algn="r" defTabSz="914400" fontAlgn="auto">
              <a:spcBef>
                <a:spcPct val="50000"/>
              </a:spcBef>
              <a:spcAft>
                <a:spcPts val="0"/>
              </a:spcAft>
              <a:defRPr/>
            </a:pPr>
            <a:r>
              <a:rPr lang="en-GB" sz="1400" i="1" kern="0" dirty="0">
                <a:solidFill>
                  <a:schemeClr val="bg1"/>
                </a:solidFill>
                <a:latin typeface="Helvetica Light" charset="0"/>
                <a:ea typeface="Helvetica Light" charset="0"/>
                <a:cs typeface="Helvetica Light" charset="0"/>
              </a:rPr>
              <a:t>The LHC at CERN probes nature at the smallest distances ever explored on Earth to study and improve our current knowledge </a:t>
            </a:r>
            <a:r>
              <a:rPr lang="en-GB" sz="1400" i="1" kern="0">
                <a:solidFill>
                  <a:schemeClr val="bg1"/>
                </a:solidFill>
                <a:latin typeface="Helvetica Light" charset="0"/>
                <a:ea typeface="Helvetica Light" charset="0"/>
                <a:cs typeface="Helvetica Light" charset="0"/>
              </a:rPr>
              <a:t>of </a:t>
            </a:r>
            <a:r>
              <a:rPr lang="en-GB" sz="1400" i="1" kern="0" smtClean="0">
                <a:solidFill>
                  <a:schemeClr val="bg1"/>
                </a:solidFill>
                <a:latin typeface="Helvetica Light" charset="0"/>
                <a:ea typeface="Helvetica Light" charset="0"/>
                <a:cs typeface="Helvetica Light" charset="0"/>
              </a:rPr>
              <a:t>matter </a:t>
            </a:r>
            <a:r>
              <a:rPr lang="en-GB" sz="1400" i="1" kern="0" dirty="0">
                <a:solidFill>
                  <a:schemeClr val="bg1"/>
                </a:solidFill>
                <a:latin typeface="Helvetica Light" charset="0"/>
                <a:ea typeface="Helvetica Light" charset="0"/>
                <a:cs typeface="Helvetica Light" charset="0"/>
              </a:rPr>
              <a:t>and force as it is encoded in the SM of particle physics.</a:t>
            </a:r>
          </a:p>
        </p:txBody>
      </p:sp>
      <p:sp>
        <p:nvSpPr>
          <p:cNvPr id="9" name="Rectangle 8"/>
          <p:cNvSpPr/>
          <p:nvPr/>
        </p:nvSpPr>
        <p:spPr>
          <a:xfrm>
            <a:off x="5076056" y="2807443"/>
            <a:ext cx="4067944" cy="2421757"/>
          </a:xfrm>
          <a:prstGeom prst="rect">
            <a:avLst/>
          </a:prstGeom>
          <a:solidFill>
            <a:schemeClr val="bg1">
              <a:lumMod val="95000"/>
              <a:alpha val="9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bg1">
                  <a:lumMod val="95000"/>
                </a:schemeClr>
              </a:solidFill>
            </a:endParaRPr>
          </a:p>
        </p:txBody>
      </p:sp>
      <p:pic>
        <p:nvPicPr>
          <p:cNvPr id="10" name="Picture 9"/>
          <p:cNvPicPr>
            <a:picLocks noChangeAspect="1"/>
          </p:cNvPicPr>
          <p:nvPr/>
        </p:nvPicPr>
        <p:blipFill>
          <a:blip r:embed="rId5"/>
          <a:stretch>
            <a:fillRect/>
          </a:stretch>
        </p:blipFill>
        <p:spPr>
          <a:xfrm>
            <a:off x="539552" y="2758585"/>
            <a:ext cx="4184145" cy="3141940"/>
          </a:xfrm>
          <a:prstGeom prst="rect">
            <a:avLst/>
          </a:prstGeom>
        </p:spPr>
      </p:pic>
      <p:sp>
        <p:nvSpPr>
          <p:cNvPr id="11" name="Rectangle 10"/>
          <p:cNvSpPr/>
          <p:nvPr/>
        </p:nvSpPr>
        <p:spPr>
          <a:xfrm>
            <a:off x="5258091" y="2947851"/>
            <a:ext cx="3850413" cy="2185214"/>
          </a:xfrm>
          <a:prstGeom prst="rect">
            <a:avLst/>
          </a:prstGeom>
        </p:spPr>
        <p:txBody>
          <a:bodyPr wrap="square">
            <a:spAutoFit/>
          </a:bodyPr>
          <a:lstStyle/>
          <a:p>
            <a:pPr>
              <a:spcBef>
                <a:spcPts val="1200"/>
              </a:spcBef>
            </a:pPr>
            <a:r>
              <a:rPr lang="en-US" sz="1800" dirty="0" smtClean="0">
                <a:latin typeface="Helvetica Light" charset="0"/>
                <a:ea typeface="Helvetica Light" charset="0"/>
                <a:cs typeface="Helvetica Light" charset="0"/>
              </a:rPr>
              <a:t>The Standard Model is </a:t>
            </a:r>
            <a:r>
              <a:rPr lang="en-US" sz="1800" b="1" dirty="0" smtClean="0">
                <a:latin typeface="Helvetica Light" charset="0"/>
                <a:ea typeface="Helvetica Light" charset="0"/>
                <a:cs typeface="Helvetica Light" charset="0"/>
              </a:rPr>
              <a:t>the</a:t>
            </a:r>
            <a:r>
              <a:rPr lang="en-US" sz="1800" dirty="0" smtClean="0">
                <a:latin typeface="Helvetica Light" charset="0"/>
                <a:ea typeface="Helvetica Light" charset="0"/>
                <a:cs typeface="Helvetica Light" charset="0"/>
              </a:rPr>
              <a:t> legacy of 20</a:t>
            </a:r>
            <a:r>
              <a:rPr lang="en-US" sz="1800" baseline="30000" dirty="0" smtClean="0">
                <a:latin typeface="Helvetica Light" charset="0"/>
                <a:ea typeface="Helvetica Light" charset="0"/>
                <a:cs typeface="Helvetica Light" charset="0"/>
              </a:rPr>
              <a:t>th</a:t>
            </a:r>
            <a:r>
              <a:rPr lang="en-US" sz="1800" dirty="0" smtClean="0">
                <a:latin typeface="Helvetica Light" charset="0"/>
                <a:ea typeface="Helvetica Light" charset="0"/>
                <a:cs typeface="Helvetica Light" charset="0"/>
              </a:rPr>
              <a:t> century particle physics</a:t>
            </a:r>
          </a:p>
          <a:p>
            <a:pPr marL="266700" indent="-266700">
              <a:spcBef>
                <a:spcPts val="1200"/>
              </a:spcBef>
              <a:buFont typeface="Lucida Grande"/>
              <a:buChar char="-"/>
            </a:pPr>
            <a:r>
              <a:rPr lang="en-US" sz="1400" dirty="0" smtClean="0">
                <a:latin typeface="Helvetica Light" charset="0"/>
                <a:ea typeface="Helvetica Light" charset="0"/>
                <a:cs typeface="Helvetica Light" charset="0"/>
              </a:rPr>
              <a:t>It unifies quantum mechanics, special relativity and field theory</a:t>
            </a:r>
          </a:p>
          <a:p>
            <a:pPr marL="266700" indent="-266700">
              <a:spcBef>
                <a:spcPts val="1200"/>
              </a:spcBef>
              <a:buFont typeface="Lucida Grande"/>
              <a:buChar char="-"/>
            </a:pPr>
            <a:r>
              <a:rPr lang="en-US" sz="1400" dirty="0" smtClean="0">
                <a:latin typeface="Helvetica Light" charset="0"/>
                <a:ea typeface="Helvetica Light" charset="0"/>
                <a:cs typeface="Helvetica Light" charset="0"/>
              </a:rPr>
              <a:t>It unifies electromagnetic and weak interactions</a:t>
            </a:r>
          </a:p>
          <a:p>
            <a:pPr marL="266700" indent="-266700">
              <a:spcBef>
                <a:spcPts val="1200"/>
              </a:spcBef>
              <a:buFont typeface="Lucida Grande"/>
              <a:buChar char="-"/>
            </a:pPr>
            <a:r>
              <a:rPr lang="en-US" sz="1400" dirty="0" smtClean="0">
                <a:latin typeface="Helvetica Light" charset="0"/>
                <a:ea typeface="Helvetica Light" charset="0"/>
                <a:cs typeface="Helvetica Light" charset="0"/>
              </a:rPr>
              <a:t>It describes ~ all laboratory data</a:t>
            </a:r>
          </a:p>
        </p:txBody>
      </p:sp>
      <p:sp>
        <p:nvSpPr>
          <p:cNvPr id="12" name="Oval 11"/>
          <p:cNvSpPr/>
          <p:nvPr/>
        </p:nvSpPr>
        <p:spPr>
          <a:xfrm>
            <a:off x="4110476" y="2811051"/>
            <a:ext cx="432048" cy="284424"/>
          </a:xfrm>
          <a:prstGeom prst="ellipse">
            <a:avLst/>
          </a:prstGeom>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6" name="TextBox 15"/>
          <p:cNvSpPr txBox="1"/>
          <p:nvPr/>
        </p:nvSpPr>
        <p:spPr>
          <a:xfrm>
            <a:off x="3080941" y="2303387"/>
            <a:ext cx="1231427" cy="246221"/>
          </a:xfrm>
          <a:prstGeom prst="rect">
            <a:avLst/>
          </a:prstGeom>
          <a:noFill/>
        </p:spPr>
        <p:txBody>
          <a:bodyPr wrap="none" rtlCol="0">
            <a:spAutoFit/>
          </a:bodyPr>
          <a:lstStyle/>
          <a:p>
            <a:r>
              <a:rPr lang="en-US" sz="1000" dirty="0" smtClean="0">
                <a:solidFill>
                  <a:srgbClr val="C00000"/>
                </a:solidFill>
                <a:latin typeface="Helvetica Light" charset="0"/>
                <a:ea typeface="Helvetica Light" charset="0"/>
                <a:cs typeface="Helvetica Light" charset="0"/>
              </a:rPr>
              <a:t>Force quanta </a:t>
            </a:r>
            <a:r>
              <a:rPr lang="en-US" sz="800" dirty="0" smtClean="0">
                <a:solidFill>
                  <a:srgbClr val="C00000"/>
                </a:solidFill>
                <a:latin typeface="Helvetica Light" charset="0"/>
                <a:ea typeface="Helvetica Light" charset="0"/>
                <a:cs typeface="Helvetica Light" charset="0"/>
              </a:rPr>
              <a:t>(S=1)</a:t>
            </a:r>
            <a:endParaRPr lang="en-US" sz="1000" dirty="0" smtClean="0">
              <a:solidFill>
                <a:srgbClr val="C00000"/>
              </a:solidFill>
              <a:latin typeface="Helvetica Light" charset="0"/>
              <a:ea typeface="Helvetica Light" charset="0"/>
              <a:cs typeface="Helvetica Light" charset="0"/>
            </a:endParaRPr>
          </a:p>
        </p:txBody>
      </p:sp>
      <p:sp>
        <p:nvSpPr>
          <p:cNvPr id="17" name="TextBox 16"/>
          <p:cNvSpPr txBox="1"/>
          <p:nvPr/>
        </p:nvSpPr>
        <p:spPr>
          <a:xfrm>
            <a:off x="1210484" y="2303388"/>
            <a:ext cx="1597895" cy="246221"/>
          </a:xfrm>
          <a:prstGeom prst="rect">
            <a:avLst/>
          </a:prstGeom>
          <a:noFill/>
        </p:spPr>
        <p:txBody>
          <a:bodyPr wrap="square" rtlCol="0">
            <a:spAutoFit/>
          </a:bodyPr>
          <a:lstStyle/>
          <a:p>
            <a:pPr algn="ctr"/>
            <a:r>
              <a:rPr lang="en-US" sz="1000" dirty="0" smtClean="0">
                <a:solidFill>
                  <a:srgbClr val="0070C0"/>
                </a:solidFill>
                <a:latin typeface="Helvetica Light" charset="0"/>
                <a:ea typeface="Helvetica Light" charset="0"/>
                <a:cs typeface="Helvetica Light" charset="0"/>
              </a:rPr>
              <a:t>Matter particles </a:t>
            </a:r>
            <a:r>
              <a:rPr lang="en-US" sz="800" dirty="0" smtClean="0">
                <a:solidFill>
                  <a:srgbClr val="0070C0"/>
                </a:solidFill>
                <a:latin typeface="Helvetica Light" charset="0"/>
                <a:ea typeface="Helvetica Light" charset="0"/>
                <a:cs typeface="Helvetica Light" charset="0"/>
              </a:rPr>
              <a:t>(S=1/2)</a:t>
            </a:r>
            <a:endParaRPr lang="en-US" sz="1000" dirty="0" smtClean="0">
              <a:solidFill>
                <a:srgbClr val="0070C0"/>
              </a:solidFill>
              <a:latin typeface="Helvetica Light" charset="0"/>
              <a:ea typeface="Helvetica Light" charset="0"/>
              <a:cs typeface="Helvetica Light" charset="0"/>
            </a:endParaRPr>
          </a:p>
        </p:txBody>
      </p:sp>
      <p:cxnSp>
        <p:nvCxnSpPr>
          <p:cNvPr id="18" name="Straight Arrow Connector 17"/>
          <p:cNvCxnSpPr/>
          <p:nvPr/>
        </p:nvCxnSpPr>
        <p:spPr>
          <a:xfrm>
            <a:off x="3549030" y="2519411"/>
            <a:ext cx="1" cy="242774"/>
          </a:xfrm>
          <a:prstGeom prst="straightConnector1">
            <a:avLst/>
          </a:prstGeom>
          <a:ln w="3175">
            <a:solidFill>
              <a:srgbClr val="C0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9" name="Left Brace 18"/>
          <p:cNvSpPr/>
          <p:nvPr/>
        </p:nvSpPr>
        <p:spPr>
          <a:xfrm rot="5400000">
            <a:off x="1897501" y="1519381"/>
            <a:ext cx="210464" cy="2281035"/>
          </a:xfrm>
          <a:prstGeom prst="leftBrace">
            <a:avLst/>
          </a:prstGeom>
          <a:ln w="3175">
            <a:solidFill>
              <a:srgbClr val="0070C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TextBox 19"/>
          <p:cNvSpPr txBox="1"/>
          <p:nvPr/>
        </p:nvSpPr>
        <p:spPr>
          <a:xfrm>
            <a:off x="4524782" y="2154162"/>
            <a:ext cx="4551823" cy="400110"/>
          </a:xfrm>
          <a:prstGeom prst="rect">
            <a:avLst/>
          </a:prstGeom>
          <a:noFill/>
        </p:spPr>
        <p:txBody>
          <a:bodyPr wrap="square" rtlCol="0">
            <a:spAutoFit/>
          </a:bodyPr>
          <a:lstStyle/>
          <a:p>
            <a:r>
              <a:rPr lang="en-US" sz="1000" dirty="0" smtClean="0">
                <a:latin typeface="Helvetica Light" charset="0"/>
                <a:ea typeface="Helvetica Light" charset="0"/>
                <a:cs typeface="Helvetica Light" charset="0"/>
              </a:rPr>
              <a:t>Quite special — only known elementary scalar particle. </a:t>
            </a:r>
            <a:r>
              <a:rPr lang="en-US" sz="1000" dirty="0">
                <a:latin typeface="Helvetica Light" charset="0"/>
                <a:ea typeface="Helvetica Light" charset="0"/>
                <a:cs typeface="Helvetica Light" charset="0"/>
              </a:rPr>
              <a:t>P</a:t>
            </a:r>
            <a:r>
              <a:rPr lang="en-US" sz="1000" dirty="0" smtClean="0">
                <a:latin typeface="Helvetica Light" charset="0"/>
                <a:ea typeface="Helvetica Light" charset="0"/>
                <a:cs typeface="Helvetica Light" charset="0"/>
              </a:rPr>
              <a:t>roduct of BEH mechanism required by gauge symmetry and massive bosons and fermions</a:t>
            </a:r>
          </a:p>
        </p:txBody>
      </p:sp>
      <p:cxnSp>
        <p:nvCxnSpPr>
          <p:cNvPr id="21" name="Curved Connector 20"/>
          <p:cNvCxnSpPr/>
          <p:nvPr/>
        </p:nvCxnSpPr>
        <p:spPr>
          <a:xfrm rot="10800000" flipV="1">
            <a:off x="4326500" y="2391412"/>
            <a:ext cx="230180" cy="379494"/>
          </a:xfrm>
          <a:prstGeom prst="curvedConnector2">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5076056" y="5445224"/>
            <a:ext cx="3870548" cy="307777"/>
          </a:xfrm>
          <a:prstGeom prst="rect">
            <a:avLst/>
          </a:prstGeom>
          <a:noFill/>
        </p:spPr>
        <p:txBody>
          <a:bodyPr wrap="square" rtlCol="0">
            <a:spAutoFit/>
          </a:bodyPr>
          <a:lstStyle/>
          <a:p>
            <a:pPr>
              <a:spcBef>
                <a:spcPts val="1800"/>
              </a:spcBef>
            </a:pPr>
            <a:r>
              <a:rPr lang="en-US" sz="1400" dirty="0" smtClean="0">
                <a:solidFill>
                  <a:prstClr val="black">
                    <a:lumMod val="85000"/>
                    <a:lumOff val="15000"/>
                  </a:prstClr>
                </a:solidFill>
                <a:latin typeface="Helvetica Light" charset="0"/>
                <a:ea typeface="Helvetica Light" charset="0"/>
                <a:cs typeface="Helvetica Light" charset="0"/>
              </a:rPr>
              <a:t>Tree-level BEH potential at zero temperature: </a:t>
            </a:r>
            <a:endParaRPr lang="en-US" sz="1400" dirty="0" smtClean="0">
              <a:solidFill>
                <a:srgbClr val="595959"/>
              </a:solidFill>
              <a:latin typeface="Helvetica Light" charset="0"/>
              <a:ea typeface="Helvetica Light" charset="0"/>
              <a:cs typeface="Helvetica Light" charset="0"/>
            </a:endParaRPr>
          </a:p>
        </p:txBody>
      </p:sp>
      <p:graphicFrame>
        <p:nvGraphicFramePr>
          <p:cNvPr id="23" name="Object 36"/>
          <p:cNvGraphicFramePr>
            <a:graphicFrameLocks noChangeAspect="1"/>
          </p:cNvGraphicFramePr>
          <p:nvPr>
            <p:extLst>
              <p:ext uri="{D42A27DB-BD31-4B8C-83A1-F6EECF244321}">
                <p14:modId xmlns:p14="http://schemas.microsoft.com/office/powerpoint/2010/main" val="644391546"/>
              </p:ext>
            </p:extLst>
          </p:nvPr>
        </p:nvGraphicFramePr>
        <p:xfrm>
          <a:off x="5177362" y="5761230"/>
          <a:ext cx="3246437" cy="509857"/>
        </p:xfrm>
        <a:graphic>
          <a:graphicData uri="http://schemas.openxmlformats.org/presentationml/2006/ole">
            <mc:AlternateContent xmlns:mc="http://schemas.openxmlformats.org/markup-compatibility/2006">
              <mc:Choice xmlns:v="urn:schemas-microsoft-com:vml" Requires="v">
                <p:oleObj spid="_x0000_s1073" name="Equation" r:id="rId6" imgW="2133600" imgH="330200" progId="Equation.DSMT4">
                  <p:embed/>
                </p:oleObj>
              </mc:Choice>
              <mc:Fallback>
                <p:oleObj name="Equation" r:id="rId6" imgW="2133600" imgH="3302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77362" y="5761230"/>
                        <a:ext cx="3246437" cy="509857"/>
                      </a:xfrm>
                      <a:prstGeom prst="rect">
                        <a:avLst/>
                      </a:prstGeom>
                      <a:noFill/>
                    </p:spPr>
                  </p:pic>
                </p:oleObj>
              </mc:Fallback>
            </mc:AlternateContent>
          </a:graphicData>
        </a:graphic>
      </p:graphicFrame>
      <p:sp>
        <p:nvSpPr>
          <p:cNvPr id="24" name="TextBox 23"/>
          <p:cNvSpPr txBox="1"/>
          <p:nvPr/>
        </p:nvSpPr>
        <p:spPr>
          <a:xfrm>
            <a:off x="5808540" y="6351131"/>
            <a:ext cx="2674130" cy="246221"/>
          </a:xfrm>
          <a:prstGeom prst="rect">
            <a:avLst/>
          </a:prstGeom>
          <a:noFill/>
        </p:spPr>
        <p:txBody>
          <a:bodyPr wrap="none" rtlCol="0">
            <a:spAutoFit/>
          </a:bodyPr>
          <a:lstStyle/>
          <a:p>
            <a:r>
              <a:rPr lang="en-US" sz="1000" dirty="0" smtClean="0">
                <a:solidFill>
                  <a:schemeClr val="tx1">
                    <a:lumMod val="50000"/>
                    <a:lumOff val="50000"/>
                  </a:schemeClr>
                </a:solidFill>
                <a:latin typeface="Helvetica Light" charset="0"/>
                <a:ea typeface="Helvetica Light" charset="0"/>
                <a:cs typeface="Helvetica Light" charset="0"/>
              </a:rPr>
              <a:t>(</a:t>
            </a:r>
            <a:r>
              <a:rPr lang="en-US" sz="1000" i="1" dirty="0" smtClean="0">
                <a:solidFill>
                  <a:schemeClr val="tx1">
                    <a:lumMod val="50000"/>
                    <a:lumOff val="50000"/>
                  </a:schemeClr>
                </a:solidFill>
                <a:latin typeface="Helvetica Light" charset="0"/>
                <a:ea typeface="Helvetica Light" charset="0"/>
                <a:cs typeface="Helvetica Light" charset="0"/>
              </a:rPr>
              <a:t> |µ| </a:t>
            </a:r>
            <a:r>
              <a:rPr lang="en-US" sz="1000" dirty="0" smtClean="0">
                <a:solidFill>
                  <a:schemeClr val="tx1">
                    <a:lumMod val="50000"/>
                    <a:lumOff val="50000"/>
                  </a:schemeClr>
                </a:solidFill>
                <a:latin typeface="Helvetica Light" charset="0"/>
                <a:ea typeface="Helvetica Light" charset="0"/>
                <a:cs typeface="Helvetica Light" charset="0"/>
              </a:rPr>
              <a:t>= 89 GeV, </a:t>
            </a:r>
            <a:r>
              <a:rPr lang="en-US" sz="1000" i="1" dirty="0" smtClean="0">
                <a:solidFill>
                  <a:schemeClr val="tx1">
                    <a:lumMod val="50000"/>
                    <a:lumOff val="50000"/>
                  </a:schemeClr>
                </a:solidFill>
                <a:latin typeface="Symbol" charset="2"/>
                <a:ea typeface="Symbol" charset="2"/>
                <a:cs typeface="Symbol" charset="2"/>
              </a:rPr>
              <a:t>l </a:t>
            </a:r>
            <a:r>
              <a:rPr lang="en-US" sz="1000" dirty="0" smtClean="0">
                <a:solidFill>
                  <a:schemeClr val="tx1">
                    <a:lumMod val="50000"/>
                    <a:lumOff val="50000"/>
                  </a:schemeClr>
                </a:solidFill>
                <a:latin typeface="Helvetica Light" charset="0"/>
                <a:ea typeface="Helvetica Light" charset="0"/>
                <a:cs typeface="Helvetica Light" charset="0"/>
              </a:rPr>
              <a:t>= 0.13 for </a:t>
            </a:r>
            <a:r>
              <a:rPr lang="en-US" sz="1000" i="1" dirty="0" err="1" smtClean="0">
                <a:solidFill>
                  <a:schemeClr val="tx1">
                    <a:lumMod val="50000"/>
                    <a:lumOff val="50000"/>
                  </a:schemeClr>
                </a:solidFill>
                <a:latin typeface="Helvetica Light" charset="0"/>
                <a:ea typeface="Helvetica Light" charset="0"/>
                <a:cs typeface="Helvetica Light" charset="0"/>
              </a:rPr>
              <a:t>m</a:t>
            </a:r>
            <a:r>
              <a:rPr lang="en-US" sz="1000" i="1" baseline="-25000" dirty="0" err="1" smtClean="0">
                <a:solidFill>
                  <a:schemeClr val="tx1">
                    <a:lumMod val="50000"/>
                    <a:lumOff val="50000"/>
                  </a:schemeClr>
                </a:solidFill>
                <a:latin typeface="Helvetica Light" charset="0"/>
                <a:ea typeface="Helvetica Light" charset="0"/>
                <a:cs typeface="Helvetica Light" charset="0"/>
              </a:rPr>
              <a:t>H</a:t>
            </a:r>
            <a:r>
              <a:rPr lang="en-US" sz="1000" dirty="0" smtClean="0">
                <a:solidFill>
                  <a:schemeClr val="tx1">
                    <a:lumMod val="50000"/>
                    <a:lumOff val="50000"/>
                  </a:schemeClr>
                </a:solidFill>
                <a:latin typeface="Helvetica Light" charset="0"/>
                <a:ea typeface="Helvetica Light" charset="0"/>
                <a:cs typeface="Helvetica Light" charset="0"/>
              </a:rPr>
              <a:t> = 125 GeV )</a:t>
            </a:r>
            <a:endParaRPr lang="en-US" sz="100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305816052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20</a:t>
            </a:fld>
            <a:endParaRPr lang="en-GB" dirty="0"/>
          </a:p>
        </p:txBody>
      </p:sp>
      <p:sp>
        <p:nvSpPr>
          <p:cNvPr id="2" name="Rectangle 1"/>
          <p:cNvSpPr/>
          <p:nvPr/>
        </p:nvSpPr>
        <p:spPr>
          <a:xfrm>
            <a:off x="1" y="980728"/>
            <a:ext cx="4499992" cy="733771"/>
          </a:xfrm>
          <a:prstGeom prst="rect">
            <a:avLst/>
          </a:prstGeom>
          <a:solidFill>
            <a:schemeClr val="bg1"/>
          </a:solidFill>
          <a:effectLst>
            <a:outerShdw blurRad="50800" dist="76200" dir="16200000" rotWithShape="0">
              <a:prstClr val="black">
                <a:alpha val="10000"/>
              </a:prstClr>
            </a:outerShdw>
          </a:effectLst>
        </p:spPr>
        <p:txBody>
          <a:bodyPr wrap="square" rtlCol="0" anchor="ctr">
            <a:spAutoFit/>
          </a:bodyPr>
          <a:lstStyle/>
          <a:p>
            <a:pPr algn="ctr"/>
            <a:endParaRPr lang="en-US" sz="1600">
              <a:latin typeface="Helvetica Light" charset="0"/>
              <a:ea typeface="Helvetica Light" charset="0"/>
              <a:cs typeface="Helvetica Light" charset="0"/>
            </a:endParaRPr>
          </a:p>
        </p:txBody>
      </p:sp>
      <p:pic>
        <p:nvPicPr>
          <p:cNvPr id="45" name="Picture 4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76393" y="836712"/>
            <a:ext cx="4323599" cy="6118438"/>
          </a:xfrm>
          <a:prstGeom prst="rect">
            <a:avLst/>
          </a:prstGeom>
        </p:spPr>
      </p:pic>
      <p:sp>
        <p:nvSpPr>
          <p:cNvPr id="3" name="TextBox 2"/>
          <p:cNvSpPr txBox="1"/>
          <p:nvPr/>
        </p:nvSpPr>
        <p:spPr>
          <a:xfrm>
            <a:off x="4981780" y="6552867"/>
            <a:ext cx="3666388" cy="253916"/>
          </a:xfrm>
          <a:prstGeom prst="rect">
            <a:avLst/>
          </a:prstGeom>
          <a:noFill/>
        </p:spPr>
        <p:txBody>
          <a:bodyPr wrap="none" rtlCol="0">
            <a:spAutoFit/>
          </a:bodyPr>
          <a:lstStyle/>
          <a:p>
            <a:r>
              <a:rPr lang="en-US" sz="1050" dirty="0" smtClean="0">
                <a:solidFill>
                  <a:schemeClr val="tx1">
                    <a:lumMod val="50000"/>
                    <a:lumOff val="50000"/>
                  </a:schemeClr>
                </a:solidFill>
                <a:latin typeface="Helvetica Light" charset="0"/>
                <a:ea typeface="Helvetica Light" charset="0"/>
                <a:cs typeface="Helvetica Light" charset="0"/>
              </a:rPr>
              <a:t>*The LHCb phase-1 upgrade is preparing for exactly that!</a:t>
            </a:r>
          </a:p>
        </p:txBody>
      </p:sp>
      <p:sp>
        <p:nvSpPr>
          <p:cNvPr id="9" name="Text Box 25"/>
          <p:cNvSpPr txBox="1">
            <a:spLocks noChangeArrowheads="1"/>
          </p:cNvSpPr>
          <p:nvPr/>
        </p:nvSpPr>
        <p:spPr bwMode="auto">
          <a:xfrm>
            <a:off x="4981780" y="2348880"/>
            <a:ext cx="3838692" cy="3619452"/>
          </a:xfrm>
          <a:prstGeom prst="rect">
            <a:avLst/>
          </a:prstGeom>
          <a:noFill/>
          <a:ln w="12700">
            <a:noFill/>
            <a:miter lim="800000"/>
            <a:headEnd/>
            <a:tailEnd/>
          </a:ln>
          <a:effectLst/>
        </p:spPr>
        <p:txBody>
          <a:bodyPr wrap="square">
            <a:prstTxWarp prst="textNoShape">
              <a:avLst/>
            </a:prstTxWarp>
            <a:spAutoFit/>
          </a:bodyPr>
          <a:lstStyle/>
          <a:p>
            <a:pPr marL="342900" indent="-342900">
              <a:lnSpc>
                <a:spcPct val="110000"/>
              </a:lnSpc>
              <a:spcBef>
                <a:spcPct val="50000"/>
              </a:spcBef>
              <a:buFont typeface="Arial"/>
              <a:buChar char="•"/>
            </a:pPr>
            <a:r>
              <a:rPr lang="en-GB" sz="1600" dirty="0" smtClean="0">
                <a:solidFill>
                  <a:prstClr val="black"/>
                </a:solidFill>
                <a:latin typeface="Helvetica Light" charset="0"/>
                <a:ea typeface="Helvetica Light" charset="0"/>
                <a:cs typeface="Helvetica Light" charset="0"/>
              </a:rPr>
              <a:t>Cross-section fully dominated by inelastic strong interaction “minimum bias” events</a:t>
            </a:r>
          </a:p>
          <a:p>
            <a:pPr marL="342900" indent="-342900">
              <a:lnSpc>
                <a:spcPct val="110000"/>
              </a:lnSpc>
              <a:spcBef>
                <a:spcPts val="2400"/>
              </a:spcBef>
              <a:buFont typeface="Arial"/>
              <a:buChar char="•"/>
            </a:pPr>
            <a:r>
              <a:rPr lang="en-GB" sz="1600" dirty="0" smtClean="0">
                <a:solidFill>
                  <a:prstClr val="black"/>
                </a:solidFill>
                <a:latin typeface="Helvetica Light" charset="0"/>
                <a:ea typeface="Helvetica Light" charset="0"/>
                <a:cs typeface="Helvetica Light" charset="0"/>
              </a:rPr>
              <a:t>Detectors cannot record 40 MHz event rate*</a:t>
            </a:r>
            <a:r>
              <a:rPr lang="en-GB" sz="1200" dirty="0" smtClean="0">
                <a:solidFill>
                  <a:prstClr val="black"/>
                </a:solidFill>
                <a:latin typeface="Helvetica Light" charset="0"/>
                <a:ea typeface="Helvetica Light" charset="0"/>
                <a:cs typeface="Helvetica Light" charset="0"/>
              </a:rPr>
              <a:t> (each event ~2 MB size </a:t>
            </a:r>
            <a:r>
              <a:rPr lang="en-GB" sz="1200" dirty="0" smtClean="0">
                <a:solidFill>
                  <a:prstClr val="black"/>
                </a:solidFill>
                <a:latin typeface="Symbol" charset="2"/>
                <a:ea typeface="Symbol" charset="2"/>
                <a:cs typeface="Symbol" charset="2"/>
              </a:rPr>
              <a:t>®</a:t>
            </a:r>
            <a:r>
              <a:rPr lang="en-GB" sz="1200" dirty="0" smtClean="0">
                <a:solidFill>
                  <a:prstClr val="black"/>
                </a:solidFill>
                <a:latin typeface="Helvetica Light" charset="0"/>
                <a:ea typeface="Helvetica Light" charset="0"/>
                <a:cs typeface="Helvetica Light" charset="0"/>
              </a:rPr>
              <a:t> 80 TB / second) </a:t>
            </a:r>
          </a:p>
          <a:p>
            <a:pPr marL="342900" indent="-342900">
              <a:lnSpc>
                <a:spcPct val="110000"/>
              </a:lnSpc>
              <a:spcBef>
                <a:spcPts val="2400"/>
              </a:spcBef>
              <a:buFont typeface="Arial"/>
              <a:buChar char="•"/>
            </a:pPr>
            <a:r>
              <a:rPr lang="en-GB" sz="1600" dirty="0" smtClean="0">
                <a:solidFill>
                  <a:prstClr val="black"/>
                </a:solidFill>
                <a:latin typeface="Helvetica Light" charset="0"/>
                <a:ea typeface="Helvetica Light" charset="0"/>
                <a:cs typeface="Helvetica Light" charset="0"/>
              </a:rPr>
              <a:t>Online custom hardware and software “triggers” reduce rate to filter out events with a million &amp; more times </a:t>
            </a:r>
            <a:r>
              <a:rPr lang="en-GB" sz="1600" dirty="0">
                <a:solidFill>
                  <a:prstClr val="black"/>
                </a:solidFill>
                <a:latin typeface="Helvetica Light" charset="0"/>
                <a:ea typeface="Helvetica Light" charset="0"/>
                <a:cs typeface="Helvetica Light" charset="0"/>
              </a:rPr>
              <a:t>smaller cross-sections than </a:t>
            </a:r>
            <a:r>
              <a:rPr lang="en-GB" sz="1600" dirty="0" smtClean="0">
                <a:solidFill>
                  <a:prstClr val="black"/>
                </a:solidFill>
                <a:latin typeface="Helvetica Light" charset="0"/>
                <a:ea typeface="Helvetica Light" charset="0"/>
                <a:cs typeface="Helvetica Light" charset="0"/>
              </a:rPr>
              <a:t>minimum bias events</a:t>
            </a:r>
          </a:p>
        </p:txBody>
      </p:sp>
      <p:sp>
        <p:nvSpPr>
          <p:cNvPr id="10" name="TextBox 9"/>
          <p:cNvSpPr txBox="1"/>
          <p:nvPr/>
        </p:nvSpPr>
        <p:spPr>
          <a:xfrm>
            <a:off x="5700715" y="437763"/>
            <a:ext cx="3119757"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Proton–Proton Collisions</a:t>
            </a:r>
          </a:p>
        </p:txBody>
      </p:sp>
    </p:spTree>
    <p:extLst>
      <p:ext uri="{BB962C8B-B14F-4D97-AF65-F5344CB8AC3E}">
        <p14:creationId xmlns:p14="http://schemas.microsoft.com/office/powerpoint/2010/main" val="3008957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11" name="TextBox 10"/>
          <p:cNvSpPr txBox="1"/>
          <p:nvPr/>
        </p:nvSpPr>
        <p:spPr>
          <a:xfrm>
            <a:off x="4496619" y="437763"/>
            <a:ext cx="4323853"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Theoretical predictions based on </a:t>
            </a:r>
            <a:r>
              <a:rPr lang="en-US" sz="2400" i="1" dirty="0" smtClean="0">
                <a:solidFill>
                  <a:schemeClr val="bg1"/>
                </a:solidFill>
                <a:latin typeface="Helvetica Light" charset="0"/>
                <a:ea typeface="Helvetica Light" charset="0"/>
                <a:cs typeface="Helvetica Light" charset="0"/>
              </a:rPr>
              <a:t>perturbation theory</a:t>
            </a:r>
          </a:p>
        </p:txBody>
      </p:sp>
      <p:sp>
        <p:nvSpPr>
          <p:cNvPr id="12" name="Text Box 25"/>
          <p:cNvSpPr txBox="1">
            <a:spLocks noChangeArrowheads="1"/>
          </p:cNvSpPr>
          <p:nvPr/>
        </p:nvSpPr>
        <p:spPr bwMode="auto">
          <a:xfrm>
            <a:off x="263712" y="1916832"/>
            <a:ext cx="8867060" cy="338554"/>
          </a:xfrm>
          <a:prstGeom prst="rect">
            <a:avLst/>
          </a:prstGeom>
          <a:noFill/>
          <a:ln w="12700">
            <a:noFill/>
            <a:miter lim="800000"/>
            <a:headEnd/>
            <a:tailEnd/>
          </a:ln>
          <a:effectLst/>
        </p:spPr>
        <p:txBody>
          <a:bodyPr wrap="square">
            <a:prstTxWarp prst="textNoShape">
              <a:avLst/>
            </a:prstTxWarp>
            <a:spAutoFit/>
          </a:bodyPr>
          <a:lstStyle/>
          <a:p>
            <a:pPr>
              <a:spcBef>
                <a:spcPts val="600"/>
              </a:spcBef>
            </a:pPr>
            <a:r>
              <a:rPr lang="en-US" sz="1600" dirty="0" smtClean="0">
                <a:solidFill>
                  <a:srgbClr val="003BB8"/>
                </a:solidFill>
                <a:latin typeface="Helvetica Light"/>
                <a:cs typeface="Helvetica Light"/>
              </a:rPr>
              <a:t>Progress in theoretical calculations</a:t>
            </a:r>
            <a:r>
              <a:rPr lang="en-US" sz="1600" dirty="0">
                <a:solidFill>
                  <a:srgbClr val="003BB8"/>
                </a:solidFill>
                <a:latin typeface="Helvetica Light"/>
                <a:cs typeface="Helvetica Light"/>
              </a:rPr>
              <a:t> </a:t>
            </a:r>
            <a:r>
              <a:rPr lang="en-US" sz="1600" dirty="0" smtClean="0">
                <a:solidFill>
                  <a:srgbClr val="003BB8"/>
                </a:solidFill>
                <a:latin typeface="Helvetica Light"/>
                <a:cs typeface="Helvetica Light"/>
              </a:rPr>
              <a:t>— </a:t>
            </a:r>
            <a:r>
              <a:rPr lang="en-US" sz="1600" b="1" dirty="0" smtClean="0">
                <a:solidFill>
                  <a:srgbClr val="D80017"/>
                </a:solidFill>
                <a:latin typeface="Helvetica Light"/>
                <a:cs typeface="Helvetica Light"/>
              </a:rPr>
              <a:t>NNLO revolution</a:t>
            </a:r>
            <a:endParaRPr lang="en-US" sz="1400" dirty="0">
              <a:solidFill>
                <a:srgbClr val="003BB8"/>
              </a:solidFill>
              <a:latin typeface="Helvetica Light"/>
              <a:cs typeface="Helvetica Light"/>
            </a:endParaRPr>
          </a:p>
        </p:txBody>
      </p:sp>
      <p:sp>
        <p:nvSpPr>
          <p:cNvPr id="13" name="TextBox 12"/>
          <p:cNvSpPr txBox="1"/>
          <p:nvPr/>
        </p:nvSpPr>
        <p:spPr>
          <a:xfrm>
            <a:off x="5220072" y="4978145"/>
            <a:ext cx="338554" cy="261610"/>
          </a:xfrm>
          <a:prstGeom prst="rect">
            <a:avLst/>
          </a:prstGeom>
          <a:solidFill>
            <a:schemeClr val="bg1"/>
          </a:solidFill>
        </p:spPr>
        <p:txBody>
          <a:bodyPr wrap="none" rtlCol="0">
            <a:spAutoFit/>
          </a:bodyPr>
          <a:lstStyle/>
          <a:p>
            <a:r>
              <a:rPr lang="en-US" sz="1100" smtClean="0">
                <a:latin typeface="Helvetica Light"/>
                <a:cs typeface="Helvetica Light"/>
              </a:rPr>
              <a:t>    </a:t>
            </a:r>
            <a:endParaRPr lang="en-US" sz="1100" dirty="0" smtClean="0">
              <a:latin typeface="Helvetica Light"/>
              <a:cs typeface="Helvetica Light"/>
            </a:endParaRPr>
          </a:p>
        </p:txBody>
      </p:sp>
      <p:pic>
        <p:nvPicPr>
          <p:cNvPr id="14" name="Picture 13"/>
          <p:cNvPicPr>
            <a:picLocks noChangeAspect="1"/>
          </p:cNvPicPr>
          <p:nvPr/>
        </p:nvPicPr>
        <p:blipFill>
          <a:blip r:embed="rId4"/>
          <a:stretch>
            <a:fillRect/>
          </a:stretch>
        </p:blipFill>
        <p:spPr>
          <a:xfrm>
            <a:off x="971600" y="2420888"/>
            <a:ext cx="7413365" cy="4091161"/>
          </a:xfrm>
          <a:prstGeom prst="rect">
            <a:avLst/>
          </a:prstGeom>
        </p:spPr>
      </p:pic>
      <p:sp>
        <p:nvSpPr>
          <p:cNvPr id="16" name="TextBox 15"/>
          <p:cNvSpPr txBox="1"/>
          <p:nvPr/>
        </p:nvSpPr>
        <p:spPr>
          <a:xfrm>
            <a:off x="263712" y="6279703"/>
            <a:ext cx="3084152" cy="461665"/>
          </a:xfrm>
          <a:prstGeom prst="rect">
            <a:avLst/>
          </a:prstGeom>
          <a:noFill/>
        </p:spPr>
        <p:txBody>
          <a:bodyPr wrap="square" rtlCol="0">
            <a:spAutoFit/>
          </a:bodyPr>
          <a:lstStyle/>
          <a:p>
            <a:r>
              <a:rPr lang="en-US" sz="1200" dirty="0" smtClean="0">
                <a:latin typeface="Helvetica Light" charset="0"/>
                <a:ea typeface="Helvetica Light" charset="0"/>
                <a:cs typeface="Helvetica Light" charset="0"/>
              </a:rPr>
              <a:t>Also experimental knowledge of PDFs </a:t>
            </a:r>
            <a:r>
              <a:rPr lang="en-US" sz="1200" smtClean="0">
                <a:latin typeface="Helvetica Light" charset="0"/>
                <a:ea typeface="Helvetica Light" charset="0"/>
                <a:cs typeface="Helvetica Light" charset="0"/>
              </a:rPr>
              <a:t>limits precision </a:t>
            </a:r>
            <a:r>
              <a:rPr lang="en-US" sz="1200" dirty="0" smtClean="0">
                <a:latin typeface="Helvetica Light" charset="0"/>
                <a:ea typeface="Helvetica Light" charset="0"/>
                <a:cs typeface="Helvetica Light" charset="0"/>
              </a:rPr>
              <a:t>in many LHC analyses !</a:t>
            </a:r>
          </a:p>
        </p:txBody>
      </p:sp>
      <p:sp>
        <p:nvSpPr>
          <p:cNvPr id="17" name="Rectangle 16"/>
          <p:cNvSpPr/>
          <p:nvPr/>
        </p:nvSpPr>
        <p:spPr>
          <a:xfrm>
            <a:off x="971600" y="5567998"/>
            <a:ext cx="2582758" cy="261610"/>
          </a:xfrm>
          <a:prstGeom prst="rect">
            <a:avLst/>
          </a:prstGeom>
        </p:spPr>
        <p:txBody>
          <a:bodyPr wrap="none">
            <a:spAutoFit/>
          </a:bodyPr>
          <a:lstStyle/>
          <a:p>
            <a:pPr lvl="0">
              <a:spcBef>
                <a:spcPts val="600"/>
              </a:spcBef>
            </a:pPr>
            <a:r>
              <a:rPr lang="en-US" sz="1100" i="1" dirty="0" smtClean="0">
                <a:solidFill>
                  <a:schemeClr val="tx1">
                    <a:lumMod val="50000"/>
                    <a:lumOff val="50000"/>
                  </a:schemeClr>
                </a:solidFill>
                <a:latin typeface="Helvetica Light"/>
                <a:cs typeface="Helvetica Light"/>
              </a:rPr>
              <a:t>Figure by Gavin </a:t>
            </a:r>
            <a:r>
              <a:rPr lang="en-US" sz="1100" i="1" dirty="0">
                <a:solidFill>
                  <a:schemeClr val="tx1">
                    <a:lumMod val="50000"/>
                    <a:lumOff val="50000"/>
                  </a:schemeClr>
                </a:solidFill>
                <a:latin typeface="Helvetica Light"/>
                <a:cs typeface="Helvetica Light"/>
              </a:rPr>
              <a:t>Salam at LHCP </a:t>
            </a:r>
            <a:r>
              <a:rPr lang="en-US" sz="1100" i="1" dirty="0" smtClean="0">
                <a:solidFill>
                  <a:schemeClr val="tx1">
                    <a:lumMod val="50000"/>
                    <a:lumOff val="50000"/>
                  </a:schemeClr>
                </a:solidFill>
                <a:latin typeface="Helvetica Light"/>
                <a:cs typeface="Helvetica Light"/>
              </a:rPr>
              <a:t>2016</a:t>
            </a:r>
            <a:endParaRPr lang="en-US" sz="1400" i="1" dirty="0">
              <a:solidFill>
                <a:schemeClr val="tx1">
                  <a:lumMod val="50000"/>
                  <a:lumOff val="50000"/>
                </a:schemeClr>
              </a:solidFill>
              <a:latin typeface="Helvetica Light"/>
              <a:cs typeface="Helvetica Light"/>
            </a:endParaRPr>
          </a:p>
        </p:txBody>
      </p:sp>
    </p:spTree>
    <p:extLst>
      <p:ext uri="{BB962C8B-B14F-4D97-AF65-F5344CB8AC3E}">
        <p14:creationId xmlns:p14="http://schemas.microsoft.com/office/powerpoint/2010/main" val="112560562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22</a:t>
            </a:fld>
            <a:endParaRPr lang="en-GB" dirty="0"/>
          </a:p>
        </p:txBody>
      </p:sp>
      <p:sp>
        <p:nvSpPr>
          <p:cNvPr id="10" name="TextBox 9"/>
          <p:cNvSpPr txBox="1"/>
          <p:nvPr/>
        </p:nvSpPr>
        <p:spPr>
          <a:xfrm>
            <a:off x="0" y="5065439"/>
            <a:ext cx="9130772" cy="307777"/>
          </a:xfrm>
          <a:prstGeom prst="rect">
            <a:avLst/>
          </a:prstGeom>
          <a:noFill/>
        </p:spPr>
        <p:txBody>
          <a:bodyPr wrap="square" rtlCol="0">
            <a:spAutoFit/>
          </a:bodyPr>
          <a:lstStyle/>
          <a:p>
            <a:pPr algn="ctr"/>
            <a:r>
              <a:rPr lang="en-US" sz="1400" i="1" dirty="0" smtClean="0">
                <a:latin typeface="Helvetica Light"/>
                <a:cs typeface="Helvetica Light"/>
              </a:rPr>
              <a:t>A brief history of selected highlights</a:t>
            </a:r>
          </a:p>
        </p:txBody>
      </p:sp>
      <p:pic>
        <p:nvPicPr>
          <p:cNvPr id="24" name="Picture 23"/>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a:ext>
            </a:extLst>
          </a:blip>
          <a:srcRect b="-2"/>
          <a:stretch/>
        </p:blipFill>
        <p:spPr>
          <a:xfrm>
            <a:off x="-2" y="0"/>
            <a:ext cx="9144002" cy="3573016"/>
          </a:xfrm>
          <a:prstGeom prst="rect">
            <a:avLst/>
          </a:prstGeom>
        </p:spPr>
      </p:pic>
      <p:sp>
        <p:nvSpPr>
          <p:cNvPr id="25" name="TextBox 24"/>
          <p:cNvSpPr txBox="1"/>
          <p:nvPr/>
        </p:nvSpPr>
        <p:spPr>
          <a:xfrm>
            <a:off x="-3" y="4417948"/>
            <a:ext cx="9144000" cy="523220"/>
          </a:xfrm>
          <a:prstGeom prst="rect">
            <a:avLst/>
          </a:prstGeom>
          <a:solidFill>
            <a:schemeClr val="bg1">
              <a:alpha val="92000"/>
            </a:schemeClr>
          </a:solidFill>
        </p:spPr>
        <p:txBody>
          <a:bodyPr wrap="square" rtlCol="0" anchor="ctr">
            <a:spAutoFit/>
          </a:bodyPr>
          <a:lstStyle/>
          <a:p>
            <a:pPr algn="ctr"/>
            <a:r>
              <a:rPr lang="en-GB" sz="2800" dirty="0" smtClean="0">
                <a:latin typeface="Helvetica Light"/>
                <a:cs typeface="Helvetica Light"/>
              </a:rPr>
              <a:t>The LHC Run-1: </a:t>
            </a:r>
            <a:r>
              <a:rPr lang="nb-NO" sz="2800" dirty="0">
                <a:latin typeface="Helvetica Light"/>
                <a:cs typeface="Helvetica Light"/>
              </a:rPr>
              <a:t>7 &amp; 8 TeV </a:t>
            </a:r>
            <a:r>
              <a:rPr lang="nb-NO" sz="2800" dirty="0" err="1">
                <a:latin typeface="Helvetica Light"/>
                <a:cs typeface="Helvetica Light"/>
              </a:rPr>
              <a:t>pp</a:t>
            </a:r>
            <a:r>
              <a:rPr lang="nb-NO" sz="2800" dirty="0">
                <a:latin typeface="Helvetica Light"/>
                <a:cs typeface="Helvetica Light"/>
              </a:rPr>
              <a:t>, 5 &amp; 20 </a:t>
            </a:r>
            <a:r>
              <a:rPr lang="nb-NO" sz="2800" dirty="0" err="1" smtClean="0">
                <a:latin typeface="Helvetica Light"/>
                <a:cs typeface="Helvetica Light"/>
              </a:rPr>
              <a:t>fb</a:t>
            </a:r>
            <a:r>
              <a:rPr lang="nb-NO" sz="2800" baseline="30000" dirty="0" smtClean="0">
                <a:latin typeface="Helvetica Light"/>
                <a:cs typeface="Helvetica Light"/>
              </a:rPr>
              <a:t>–1</a:t>
            </a:r>
            <a:r>
              <a:rPr lang="en-GB" sz="2800" dirty="0" smtClean="0">
                <a:latin typeface="Helvetica Light"/>
                <a:cs typeface="Helvetica Light"/>
              </a:rPr>
              <a:t>  </a:t>
            </a:r>
          </a:p>
        </p:txBody>
      </p:sp>
    </p:spTree>
    <p:extLst>
      <p:ext uri="{BB962C8B-B14F-4D97-AF65-F5344CB8AC3E}">
        <p14:creationId xmlns:p14="http://schemas.microsoft.com/office/powerpoint/2010/main" val="137444823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556792"/>
            <a:ext cx="9144000" cy="53012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smtClean="0">
                <a:solidFill>
                  <a:prstClr val="black"/>
                </a:solidFill>
                <a:latin typeface="Helvetica Light" charset="0"/>
                <a:ea typeface="Helvetica Light" charset="0"/>
                <a:cs typeface="Helvetica Light" charset="0"/>
              </a:rPr>
              <a:t>Theory so far agrees with all measured cross-sections</a:t>
            </a:r>
          </a:p>
          <a:p>
            <a:pPr>
              <a:spcBef>
                <a:spcPts val="900"/>
              </a:spcBef>
            </a:pPr>
            <a:r>
              <a:rPr lang="en-US" sz="1600" dirty="0" smtClean="0">
                <a:solidFill>
                  <a:prstClr val="black"/>
                </a:solidFill>
                <a:latin typeface="Helvetica Light" charset="0"/>
                <a:ea typeface="Helvetica Light" charset="0"/>
                <a:cs typeface="Helvetica Light" charset="0"/>
              </a:rPr>
              <a:t>Across widely different processes</a:t>
            </a:r>
            <a:endParaRPr lang="en-US" sz="1600" dirty="0">
              <a:solidFill>
                <a:prstClr val="black"/>
              </a:solidFill>
              <a:latin typeface="Helvetica Light" charset="0"/>
              <a:ea typeface="Helvetica Light" charset="0"/>
              <a:cs typeface="Helvetica Light" charset="0"/>
            </a:endParaRPr>
          </a:p>
        </p:txBody>
      </p:sp>
      <p:sp>
        <p:nvSpPr>
          <p:cNvPr id="5" name="Rectangle 4"/>
          <p:cNvSpPr/>
          <p:nvPr/>
        </p:nvSpPr>
        <p:spPr>
          <a:xfrm>
            <a:off x="251520" y="1700808"/>
            <a:ext cx="4608512" cy="288032"/>
          </a:xfrm>
          <a:prstGeom prst="rect">
            <a:avLst/>
          </a:prstGeom>
          <a:solidFill>
            <a:schemeClr val="bg1"/>
          </a:solidFill>
        </p:spPr>
        <p:txBody>
          <a:bodyPr rtlCol="0" anchor="ctr">
            <a:spAutoFit/>
          </a:bodyPr>
          <a:lstStyle/>
          <a:p>
            <a:pPr algn="ctr"/>
            <a:endParaRPr lang="en-US" sz="1600">
              <a:latin typeface="Helvetica Light" charset="0"/>
              <a:ea typeface="Helvetica Light" charset="0"/>
              <a:cs typeface="Helvetica Light" charset="0"/>
            </a:endParaRPr>
          </a:p>
        </p:txBody>
      </p:sp>
      <p:sp>
        <p:nvSpPr>
          <p:cNvPr id="4" name="TextBox 3"/>
          <p:cNvSpPr txBox="1"/>
          <p:nvPr/>
        </p:nvSpPr>
        <p:spPr>
          <a:xfrm>
            <a:off x="757240" y="1794302"/>
            <a:ext cx="4358886" cy="338554"/>
          </a:xfrm>
          <a:prstGeom prst="rect">
            <a:avLst/>
          </a:prstGeom>
          <a:noFill/>
        </p:spPr>
        <p:txBody>
          <a:bodyPr wrap="none" rtlCol="0">
            <a:spAutoFit/>
          </a:bodyPr>
          <a:lstStyle/>
          <a:p>
            <a:r>
              <a:rPr lang="en-US" sz="1600" dirty="0" smtClean="0">
                <a:latin typeface="Helvetica Light" charset="0"/>
                <a:ea typeface="Helvetica Light" charset="0"/>
                <a:cs typeface="Helvetica Light" charset="0"/>
              </a:rPr>
              <a:t>Standard Model </a:t>
            </a:r>
            <a:r>
              <a:rPr lang="en-US" sz="1600" smtClean="0">
                <a:latin typeface="Helvetica Light" charset="0"/>
                <a:ea typeface="Helvetica Light" charset="0"/>
                <a:cs typeface="Helvetica Light" charset="0"/>
              </a:rPr>
              <a:t>cross-section measurements</a:t>
            </a: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23</a:t>
            </a:fld>
            <a:endParaRPr lang="en-GB" dirty="0"/>
          </a:p>
        </p:txBody>
      </p:sp>
      <p:sp>
        <p:nvSpPr>
          <p:cNvPr id="17" name="TextBox 16"/>
          <p:cNvSpPr txBox="1"/>
          <p:nvPr/>
        </p:nvSpPr>
        <p:spPr>
          <a:xfrm>
            <a:off x="7074024" y="2132856"/>
            <a:ext cx="1962472" cy="1815882"/>
          </a:xfrm>
          <a:prstGeom prst="rect">
            <a:avLst/>
          </a:prstGeom>
          <a:noFill/>
        </p:spPr>
        <p:txBody>
          <a:bodyPr wrap="square" rtlCol="0">
            <a:spAutoFit/>
          </a:bodyPr>
          <a:lstStyle/>
          <a:p>
            <a:r>
              <a:rPr lang="en-US" sz="1400" dirty="0" smtClean="0">
                <a:solidFill>
                  <a:srgbClr val="0038AC"/>
                </a:solidFill>
                <a:latin typeface="Helvetica Light" charset="0"/>
                <a:ea typeface="Helvetica Light" charset="0"/>
                <a:cs typeface="Helvetica Light" charset="0"/>
              </a:rPr>
              <a:t>Harvest of cross-section measure-</a:t>
            </a:r>
            <a:r>
              <a:rPr lang="en-US" sz="1400" dirty="0" err="1" smtClean="0">
                <a:solidFill>
                  <a:srgbClr val="0038AC"/>
                </a:solidFill>
                <a:latin typeface="Helvetica Light" charset="0"/>
                <a:ea typeface="Helvetica Light" charset="0"/>
                <a:cs typeface="Helvetica Light" charset="0"/>
              </a:rPr>
              <a:t>ments</a:t>
            </a:r>
            <a:r>
              <a:rPr lang="en-US" sz="1400" dirty="0" smtClean="0">
                <a:solidFill>
                  <a:srgbClr val="0038AC"/>
                </a:solidFill>
                <a:latin typeface="Helvetica Light" charset="0"/>
                <a:ea typeface="Helvetica Light" charset="0"/>
                <a:cs typeface="Helvetica Light" charset="0"/>
              </a:rPr>
              <a:t> from LHC experiments (</a:t>
            </a:r>
            <a:r>
              <a:rPr lang="en-US" sz="1400" dirty="0" smtClean="0">
                <a:solidFill>
                  <a:srgbClr val="003BB8"/>
                </a:solidFill>
                <a:latin typeface="Helvetica Light"/>
                <a:cs typeface="Helvetica Light"/>
              </a:rPr>
              <a:t>&gt; </a:t>
            </a:r>
            <a:r>
              <a:rPr lang="en-US" sz="1400" dirty="0">
                <a:solidFill>
                  <a:srgbClr val="003BB8"/>
                </a:solidFill>
                <a:latin typeface="Helvetica Light"/>
                <a:cs typeface="Helvetica Light"/>
              </a:rPr>
              <a:t>500 papers / </a:t>
            </a:r>
            <a:r>
              <a:rPr lang="en-US" sz="1400" dirty="0" err="1">
                <a:solidFill>
                  <a:srgbClr val="003BB8"/>
                </a:solidFill>
                <a:latin typeface="Helvetica Light"/>
                <a:cs typeface="Helvetica Light"/>
              </a:rPr>
              <a:t>exp</a:t>
            </a:r>
            <a:r>
              <a:rPr lang="en-US" sz="1400" dirty="0">
                <a:solidFill>
                  <a:srgbClr val="003BB8"/>
                </a:solidFill>
                <a:latin typeface="Helvetica Light"/>
                <a:cs typeface="Helvetica Light"/>
              </a:rPr>
              <a:t>)</a:t>
            </a:r>
            <a:r>
              <a:rPr lang="en-US" sz="1400" dirty="0">
                <a:solidFill>
                  <a:srgbClr val="003BB8"/>
                </a:solidFill>
                <a:latin typeface="Arial"/>
                <a:cs typeface="Arial"/>
              </a:rPr>
              <a:t> </a:t>
            </a:r>
            <a:r>
              <a:rPr lang="en-US" sz="1400" dirty="0" smtClean="0">
                <a:solidFill>
                  <a:srgbClr val="0038AC"/>
                </a:solidFill>
                <a:latin typeface="Helvetica Light" charset="0"/>
                <a:ea typeface="Helvetica Light" charset="0"/>
                <a:cs typeface="Helvetica Light" charset="0"/>
              </a:rPr>
              <a:t>confirmed the predictive power of the Standard Model</a:t>
            </a:r>
            <a:endParaRPr lang="en-US" sz="1400" dirty="0">
              <a:solidFill>
                <a:srgbClr val="0038AC"/>
              </a:solidFill>
              <a:latin typeface="Helvetica Light" charset="0"/>
              <a:ea typeface="Helvetica Light" charset="0"/>
              <a:cs typeface="Helvetica Light" charset="0"/>
            </a:endParaRPr>
          </a:p>
        </p:txBody>
      </p:sp>
      <p:sp>
        <p:nvSpPr>
          <p:cNvPr id="20" name="TextBox 19"/>
          <p:cNvSpPr txBox="1"/>
          <p:nvPr/>
        </p:nvSpPr>
        <p:spPr>
          <a:xfrm>
            <a:off x="7074024" y="4517251"/>
            <a:ext cx="1962472" cy="1015663"/>
          </a:xfrm>
          <a:prstGeom prst="rect">
            <a:avLst/>
          </a:prstGeom>
          <a:noFill/>
        </p:spPr>
        <p:txBody>
          <a:bodyPr wrap="square" rtlCol="0">
            <a:spAutoFit/>
          </a:bodyPr>
          <a:lstStyle/>
          <a:p>
            <a:pPr>
              <a:spcBef>
                <a:spcPts val="3200"/>
              </a:spcBef>
            </a:pPr>
            <a:r>
              <a:rPr lang="en-GB" sz="1200" dirty="0" smtClean="0">
                <a:solidFill>
                  <a:schemeClr val="tx1">
                    <a:lumMod val="50000"/>
                    <a:lumOff val="50000"/>
                  </a:schemeClr>
                </a:solidFill>
                <a:latin typeface="Helvetica Light"/>
                <a:cs typeface="Helvetica Light"/>
              </a:rPr>
              <a:t>Run-1 is not over yet: high-quality, extremely well understood data sample for precision measurements</a:t>
            </a:r>
            <a:endParaRPr lang="en-GB" sz="500" dirty="0" smtClean="0">
              <a:solidFill>
                <a:schemeClr val="tx1">
                  <a:lumMod val="50000"/>
                  <a:lumOff val="50000"/>
                </a:schemeClr>
              </a:solidFill>
              <a:latin typeface="Helvetica Light"/>
              <a:cs typeface="Helvetica Light"/>
            </a:endParaRPr>
          </a:p>
        </p:txBody>
      </p:sp>
      <p:pic>
        <p:nvPicPr>
          <p:cNvPr id="21" name="Picture 20"/>
          <p:cNvPicPr>
            <a:picLocks noChangeAspect="1"/>
          </p:cNvPicPr>
          <p:nvPr/>
        </p:nvPicPr>
        <p:blipFill rotWithShape="1">
          <a:blip r:embed="rId3">
            <a:extLst>
              <a:ext uri="{28A0092B-C50C-407E-A947-70E740481C1C}">
                <a14:useLocalDpi xmlns:a14="http://schemas.microsoft.com/office/drawing/2010/main" val="0"/>
              </a:ext>
            </a:extLst>
          </a:blip>
          <a:srcRect t="6855"/>
          <a:stretch/>
        </p:blipFill>
        <p:spPr>
          <a:xfrm>
            <a:off x="35496" y="2132668"/>
            <a:ext cx="6933318" cy="4726859"/>
          </a:xfrm>
          <a:prstGeom prst="rect">
            <a:avLst/>
          </a:prstGeom>
        </p:spPr>
      </p:pic>
    </p:spTree>
    <p:extLst>
      <p:ext uri="{BB962C8B-B14F-4D97-AF65-F5344CB8AC3E}">
        <p14:creationId xmlns:p14="http://schemas.microsoft.com/office/powerpoint/2010/main" val="126101995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556792"/>
            <a:ext cx="9144000" cy="53012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a:solidFill>
                  <a:prstClr val="black"/>
                </a:solidFill>
                <a:latin typeface="Helvetica Light" charset="0"/>
                <a:ea typeface="Helvetica Light" charset="0"/>
                <a:cs typeface="Helvetica Light" charset="0"/>
              </a:rPr>
              <a:t>Run-1 allowed critical first electroweak studies</a:t>
            </a:r>
          </a:p>
          <a:p>
            <a:pPr>
              <a:spcBef>
                <a:spcPts val="900"/>
              </a:spcBef>
            </a:pPr>
            <a:r>
              <a:rPr lang="en-US" sz="1600" dirty="0">
                <a:solidFill>
                  <a:prstClr val="black"/>
                </a:solidFill>
                <a:latin typeface="Helvetica Light" charset="0"/>
                <a:ea typeface="Helvetica Light" charset="0"/>
                <a:cs typeface="Helvetica Light" charset="0"/>
              </a:rPr>
              <a:t>Higgs boson acts as “moderator” to </a:t>
            </a:r>
            <a:r>
              <a:rPr lang="en-US" sz="1600" dirty="0" err="1">
                <a:solidFill>
                  <a:prstClr val="black"/>
                </a:solidFill>
                <a:latin typeface="Helvetica Light" charset="0"/>
                <a:ea typeface="Helvetica Light" charset="0"/>
                <a:cs typeface="Helvetica Light" charset="0"/>
              </a:rPr>
              <a:t>unitarise</a:t>
            </a:r>
            <a:r>
              <a:rPr lang="en-US" sz="1600" dirty="0">
                <a:solidFill>
                  <a:prstClr val="black"/>
                </a:solidFill>
                <a:latin typeface="Helvetica Light" charset="0"/>
                <a:ea typeface="Helvetica Light" charset="0"/>
                <a:cs typeface="Helvetica Light" charset="0"/>
              </a:rPr>
              <a:t> high-energy longitudinal vector boson scattering</a:t>
            </a:r>
          </a:p>
        </p:txBody>
      </p:sp>
      <p:sp>
        <p:nvSpPr>
          <p:cNvPr id="4" name="Slide Number Placeholder 3"/>
          <p:cNvSpPr>
            <a:spLocks noGrp="1"/>
          </p:cNvSpPr>
          <p:nvPr>
            <p:ph type="sldNum" sz="quarter" idx="4"/>
          </p:nvPr>
        </p:nvSpPr>
        <p:spPr/>
        <p:txBody>
          <a:bodyPr/>
          <a:lstStyle/>
          <a:p>
            <a:pPr>
              <a:defRPr/>
            </a:pPr>
            <a:fld id="{611C2F03-9E95-40C9-A99F-3C4F7EE8CF2A}" type="slidenum">
              <a:rPr lang="en-GB" smtClean="0"/>
              <a:pPr>
                <a:defRPr/>
              </a:pPr>
              <a:t>24</a:t>
            </a:fld>
            <a:endParaRPr lang="en-GB" dirty="0"/>
          </a:p>
        </p:txBody>
      </p:sp>
      <p:sp>
        <p:nvSpPr>
          <p:cNvPr id="15" name="TextBox 14"/>
          <p:cNvSpPr txBox="1"/>
          <p:nvPr/>
        </p:nvSpPr>
        <p:spPr>
          <a:xfrm>
            <a:off x="323529" y="1844824"/>
            <a:ext cx="4608512" cy="523220"/>
          </a:xfrm>
          <a:prstGeom prst="rect">
            <a:avLst/>
          </a:prstGeom>
          <a:noFill/>
        </p:spPr>
        <p:txBody>
          <a:bodyPr wrap="square" rtlCol="0">
            <a:spAutoFit/>
          </a:bodyPr>
          <a:lstStyle/>
          <a:p>
            <a:pPr>
              <a:spcBef>
                <a:spcPts val="3000"/>
              </a:spcBef>
            </a:pPr>
            <a:r>
              <a:rPr lang="en-US" sz="1400" dirty="0">
                <a:solidFill>
                  <a:srgbClr val="003BB8"/>
                </a:solidFill>
                <a:latin typeface="Helvetica" charset="0"/>
                <a:ea typeface="Helvetica" charset="0"/>
                <a:cs typeface="Helvetica" charset="0"/>
              </a:rPr>
              <a:t>Unitarity</a:t>
            </a:r>
            <a:r>
              <a:rPr lang="en-US" sz="1400" dirty="0">
                <a:solidFill>
                  <a:srgbClr val="003BB8"/>
                </a:solidFill>
                <a:latin typeface="Arial"/>
                <a:cs typeface="Arial"/>
              </a:rPr>
              <a:t>: </a:t>
            </a:r>
            <a:r>
              <a:rPr lang="en-US" sz="1400" dirty="0">
                <a:latin typeface="Helvetica Light" charset="0"/>
                <a:ea typeface="Helvetica Light" charset="0"/>
                <a:cs typeface="Helvetica Light" charset="0"/>
              </a:rPr>
              <a:t>if only Z and </a:t>
            </a:r>
            <a:r>
              <a:rPr lang="en-US" sz="1400" dirty="0" smtClean="0">
                <a:latin typeface="Helvetica Light" charset="0"/>
                <a:ea typeface="Helvetica Light" charset="0"/>
                <a:cs typeface="Helvetica Light" charset="0"/>
              </a:rPr>
              <a:t>W </a:t>
            </a:r>
            <a:r>
              <a:rPr lang="en-US" sz="1400" dirty="0">
                <a:latin typeface="Helvetica Light" charset="0"/>
                <a:ea typeface="Helvetica Light" charset="0"/>
                <a:cs typeface="Helvetica Light" charset="0"/>
              </a:rPr>
              <a:t>are exchanged, the amplitude of (longitudinal) </a:t>
            </a:r>
            <a:r>
              <a:rPr lang="en-US" sz="1400" dirty="0" smtClean="0">
                <a:latin typeface="Helvetica Light" charset="0"/>
                <a:ea typeface="Helvetica Light" charset="0"/>
                <a:cs typeface="Helvetica Light" charset="0"/>
              </a:rPr>
              <a:t>W</a:t>
            </a:r>
            <a:r>
              <a:rPr lang="en-US" sz="1400" baseline="-25000"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W</a:t>
            </a:r>
            <a:r>
              <a:rPr lang="en-US" sz="1400" baseline="-25000"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a:t>
            </a:r>
            <a:r>
              <a:rPr lang="en-US" sz="1400" dirty="0">
                <a:latin typeface="Helvetica Light" charset="0"/>
                <a:ea typeface="Helvetica Light" charset="0"/>
                <a:cs typeface="Helvetica Light" charset="0"/>
              </a:rPr>
              <a:t>scattering </a:t>
            </a:r>
            <a:r>
              <a:rPr lang="en-US" sz="1400" dirty="0" smtClean="0">
                <a:latin typeface="Helvetica Light" charset="0"/>
                <a:ea typeface="Helvetica Light" charset="0"/>
                <a:cs typeface="Helvetica Light" charset="0"/>
              </a:rPr>
              <a:t>violates unitarity</a:t>
            </a:r>
            <a:endParaRPr lang="en-US" sz="1400" dirty="0">
              <a:latin typeface="Helvetica Light" charset="0"/>
              <a:ea typeface="Helvetica Light" charset="0"/>
              <a:cs typeface="Helvetica Light" charset="0"/>
            </a:endParaRPr>
          </a:p>
        </p:txBody>
      </p:sp>
      <p:graphicFrame>
        <p:nvGraphicFramePr>
          <p:cNvPr id="26" name="Object 12"/>
          <p:cNvGraphicFramePr>
            <a:graphicFrameLocks noChangeAspect="1"/>
          </p:cNvGraphicFramePr>
          <p:nvPr>
            <p:extLst/>
          </p:nvPr>
        </p:nvGraphicFramePr>
        <p:xfrm>
          <a:off x="881063" y="2469740"/>
          <a:ext cx="2682825" cy="455204"/>
        </p:xfrm>
        <a:graphic>
          <a:graphicData uri="http://schemas.openxmlformats.org/presentationml/2006/ole">
            <mc:AlternateContent xmlns:mc="http://schemas.openxmlformats.org/markup-compatibility/2006">
              <mc:Choice xmlns:v="urn:schemas-microsoft-com:vml" Requires="v">
                <p:oleObj spid="_x0000_s57027" name="Equation" r:id="rId4" imgW="2323800" imgH="393480" progId="Equation.DSMT4">
                  <p:embed/>
                </p:oleObj>
              </mc:Choice>
              <mc:Fallback>
                <p:oleObj name="Equation" r:id="rId4" imgW="2323800" imgH="3934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1063" y="2469740"/>
                        <a:ext cx="2682825" cy="455204"/>
                      </a:xfrm>
                      <a:prstGeom prst="rect">
                        <a:avLst/>
                      </a:prstGeom>
                      <a:noFill/>
                      <a:ln>
                        <a:noFill/>
                      </a:ln>
                      <a:effectLst/>
                    </p:spPr>
                  </p:pic>
                </p:oleObj>
              </mc:Fallback>
            </mc:AlternateContent>
          </a:graphicData>
        </a:graphic>
      </p:graphicFrame>
      <p:graphicFrame>
        <p:nvGraphicFramePr>
          <p:cNvPr id="27" name="Object 14"/>
          <p:cNvGraphicFramePr>
            <a:graphicFrameLocks noChangeAspect="1"/>
          </p:cNvGraphicFramePr>
          <p:nvPr>
            <p:extLst/>
          </p:nvPr>
        </p:nvGraphicFramePr>
        <p:xfrm>
          <a:off x="876300" y="3445512"/>
          <a:ext cx="3711191" cy="559552"/>
        </p:xfrm>
        <a:graphic>
          <a:graphicData uri="http://schemas.openxmlformats.org/presentationml/2006/ole">
            <mc:AlternateContent xmlns:mc="http://schemas.openxmlformats.org/markup-compatibility/2006">
              <mc:Choice xmlns:v="urn:schemas-microsoft-com:vml" Requires="v">
                <p:oleObj spid="_x0000_s57028" name="Equation" r:id="rId6" imgW="3213000" imgH="482400" progId="Equation.DSMT4">
                  <p:embed/>
                </p:oleObj>
              </mc:Choice>
              <mc:Fallback>
                <p:oleObj name="Equation" r:id="rId6" imgW="3213000" imgH="4824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6300" y="3445512"/>
                        <a:ext cx="3711191" cy="559552"/>
                      </a:xfrm>
                      <a:prstGeom prst="rect">
                        <a:avLst/>
                      </a:prstGeom>
                      <a:noFill/>
                      <a:ln>
                        <a:noFill/>
                      </a:ln>
                      <a:effectLst/>
                    </p:spPr>
                  </p:pic>
                </p:oleObj>
              </mc:Fallback>
            </mc:AlternateContent>
          </a:graphicData>
        </a:graphic>
      </p:graphicFrame>
      <p:sp>
        <p:nvSpPr>
          <p:cNvPr id="28" name="TextBox 27"/>
          <p:cNvSpPr txBox="1"/>
          <p:nvPr/>
        </p:nvSpPr>
        <p:spPr>
          <a:xfrm>
            <a:off x="323528" y="3049215"/>
            <a:ext cx="8807243" cy="307777"/>
          </a:xfrm>
          <a:prstGeom prst="rect">
            <a:avLst/>
          </a:prstGeom>
          <a:noFill/>
        </p:spPr>
        <p:txBody>
          <a:bodyPr wrap="square" rtlCol="0">
            <a:spAutoFit/>
          </a:bodyPr>
          <a:lstStyle/>
          <a:p>
            <a:pPr>
              <a:spcBef>
                <a:spcPts val="3000"/>
              </a:spcBef>
            </a:pPr>
            <a:r>
              <a:rPr lang="en-US" sz="1400" dirty="0" smtClean="0">
                <a:latin typeface="Helvetica Light" charset="0"/>
                <a:ea typeface="Helvetica Light" charset="0"/>
                <a:cs typeface="Helvetica Light" charset="0"/>
              </a:rPr>
              <a:t>Higgs boson restores unitarity of total amplitude:</a:t>
            </a:r>
            <a:endParaRPr lang="en-US" sz="1400" dirty="0">
              <a:latin typeface="Helvetica Light" charset="0"/>
              <a:ea typeface="Helvetica Light" charset="0"/>
              <a:cs typeface="Helvetica Light" charset="0"/>
            </a:endParaRPr>
          </a:p>
        </p:txBody>
      </p:sp>
      <p:grpSp>
        <p:nvGrpSpPr>
          <p:cNvPr id="29" name="Group 6"/>
          <p:cNvGrpSpPr>
            <a:grpSpLocks/>
          </p:cNvGrpSpPr>
          <p:nvPr/>
        </p:nvGrpSpPr>
        <p:grpSpPr bwMode="auto">
          <a:xfrm>
            <a:off x="5185667" y="1916832"/>
            <a:ext cx="3706813" cy="1058862"/>
            <a:chOff x="3130" y="1012"/>
            <a:chExt cx="2335" cy="667"/>
          </a:xfrm>
        </p:grpSpPr>
        <p:sp>
          <p:nvSpPr>
            <p:cNvPr id="30" name="Rectangle 7"/>
            <p:cNvSpPr>
              <a:spLocks noChangeArrowheads="1"/>
            </p:cNvSpPr>
            <p:nvPr/>
          </p:nvSpPr>
          <p:spPr bwMode="auto">
            <a:xfrm>
              <a:off x="3130" y="1012"/>
              <a:ext cx="2335" cy="667"/>
            </a:xfrm>
            <a:prstGeom prst="rect">
              <a:avLst/>
            </a:prstGeom>
            <a:solidFill>
              <a:srgbClr val="FFFFFF"/>
            </a:solidFill>
            <a:ln w="3175">
              <a:solidFill>
                <a:srgbClr val="777777"/>
              </a:solidFill>
              <a:miter lim="800000"/>
              <a:headEnd/>
              <a:tailEnd/>
            </a:ln>
            <a:effectLst/>
            <a:extLst>
              <a:ext uri="{AF507438-7753-43E0-B8FC-AC1667EBCBE1}">
                <a14:hiddenEffects xmlns:a14="http://schemas.microsoft.com/office/drawing/2010/main">
                  <a:effectLst>
                    <a:outerShdw blurRad="63500" dist="107763" dir="2700000" algn="ctr" rotWithShape="0">
                      <a:schemeClr val="bg2">
                        <a:alpha val="50000"/>
                      </a:schemeClr>
                    </a:outerShdw>
                  </a:effectLst>
                </a14:hiddenEffects>
              </a:ext>
            </a:extLst>
          </p:spPr>
          <p:txBody>
            <a:bodyPr anchor="ctr">
              <a:spAutoFit/>
            </a:bodyPr>
            <a:lstStyle/>
            <a:p>
              <a:endParaRPr lang="en-US"/>
            </a:p>
          </p:txBody>
        </p:sp>
        <p:pic>
          <p:nvPicPr>
            <p:cNvPr id="31" name="Picture 8"/>
            <p:cNvPicPr>
              <a:picLocks noChangeAspect="1" noChangeArrowheads="1"/>
            </p:cNvPicPr>
            <p:nvPr/>
          </p:nvPicPr>
          <p:blipFill>
            <a:blip r:embed="rId8">
              <a:extLst>
                <a:ext uri="{28A0092B-C50C-407E-A947-70E740481C1C}">
                  <a14:useLocalDpi xmlns:a14="http://schemas.microsoft.com/office/drawing/2010/main"/>
                </a:ext>
              </a:extLst>
            </a:blip>
            <a:srcRect l="72704" b="7217"/>
            <a:stretch>
              <a:fillRect/>
            </a:stretch>
          </p:blipFill>
          <p:spPr bwMode="auto">
            <a:xfrm>
              <a:off x="4687" y="1026"/>
              <a:ext cx="749" cy="6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2" name="Picture 9"/>
            <p:cNvPicPr>
              <a:picLocks noChangeAspect="1" noChangeArrowheads="1"/>
            </p:cNvPicPr>
            <p:nvPr/>
          </p:nvPicPr>
          <p:blipFill>
            <a:blip r:embed="rId8">
              <a:extLst>
                <a:ext uri="{28A0092B-C50C-407E-A947-70E740481C1C}">
                  <a14:useLocalDpi xmlns:a14="http://schemas.microsoft.com/office/drawing/2010/main"/>
                </a:ext>
              </a:extLst>
            </a:blip>
            <a:srcRect l="36371" r="35532" b="7068"/>
            <a:stretch>
              <a:fillRect/>
            </a:stretch>
          </p:blipFill>
          <p:spPr bwMode="auto">
            <a:xfrm>
              <a:off x="3915" y="1026"/>
              <a:ext cx="771" cy="6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3" name="Picture 10"/>
            <p:cNvPicPr>
              <a:picLocks noChangeAspect="1" noChangeArrowheads="1"/>
            </p:cNvPicPr>
            <p:nvPr/>
          </p:nvPicPr>
          <p:blipFill>
            <a:blip r:embed="rId8">
              <a:extLst>
                <a:ext uri="{28A0092B-C50C-407E-A947-70E740481C1C}">
                  <a14:useLocalDpi xmlns:a14="http://schemas.microsoft.com/office/drawing/2010/main"/>
                </a:ext>
              </a:extLst>
            </a:blip>
            <a:srcRect r="70226" b="7217"/>
            <a:stretch>
              <a:fillRect/>
            </a:stretch>
          </p:blipFill>
          <p:spPr bwMode="auto">
            <a:xfrm>
              <a:off x="3144" y="1026"/>
              <a:ext cx="817" cy="6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grpSp>
        <p:nvGrpSpPr>
          <p:cNvPr id="34" name="Group 16"/>
          <p:cNvGrpSpPr>
            <a:grpSpLocks/>
          </p:cNvGrpSpPr>
          <p:nvPr/>
        </p:nvGrpSpPr>
        <p:grpSpPr bwMode="auto">
          <a:xfrm>
            <a:off x="5185667" y="3018557"/>
            <a:ext cx="2520950" cy="1058862"/>
            <a:chOff x="3152" y="1706"/>
            <a:chExt cx="1588" cy="667"/>
          </a:xfrm>
        </p:grpSpPr>
        <p:sp>
          <p:nvSpPr>
            <p:cNvPr id="35" name="Rectangle 18"/>
            <p:cNvSpPr>
              <a:spLocks noChangeArrowheads="1"/>
            </p:cNvSpPr>
            <p:nvPr/>
          </p:nvSpPr>
          <p:spPr bwMode="auto">
            <a:xfrm>
              <a:off x="3152" y="1706"/>
              <a:ext cx="1588" cy="667"/>
            </a:xfrm>
            <a:prstGeom prst="rect">
              <a:avLst/>
            </a:prstGeom>
            <a:solidFill>
              <a:srgbClr val="FFFFFF"/>
            </a:solidFill>
            <a:ln w="3175">
              <a:solidFill>
                <a:srgbClr val="777777"/>
              </a:solidFill>
              <a:miter lim="800000"/>
              <a:headEnd/>
              <a:tailEnd/>
            </a:ln>
            <a:effectLst/>
            <a:extLst>
              <a:ext uri="{AF507438-7753-43E0-B8FC-AC1667EBCBE1}">
                <a14:hiddenEffects xmlns:a14="http://schemas.microsoft.com/office/drawing/2010/main">
                  <a:effectLst>
                    <a:outerShdw blurRad="63500" dist="107763" dir="2700000" algn="ctr" rotWithShape="0">
                      <a:schemeClr val="bg2">
                        <a:alpha val="50000"/>
                      </a:schemeClr>
                    </a:outerShdw>
                  </a:effectLst>
                </a14:hiddenEffects>
              </a:ext>
            </a:extLst>
          </p:spPr>
          <p:txBody>
            <a:bodyPr anchor="ctr">
              <a:spAutoFit/>
            </a:bodyPr>
            <a:lstStyle/>
            <a:p>
              <a:endParaRPr lang="en-US"/>
            </a:p>
          </p:txBody>
        </p:sp>
        <p:grpSp>
          <p:nvGrpSpPr>
            <p:cNvPr id="36" name="Group 19"/>
            <p:cNvGrpSpPr>
              <a:grpSpLocks/>
            </p:cNvGrpSpPr>
            <p:nvPr/>
          </p:nvGrpSpPr>
          <p:grpSpPr bwMode="auto">
            <a:xfrm>
              <a:off x="3167" y="1720"/>
              <a:ext cx="1566" cy="618"/>
              <a:chOff x="2608" y="2614"/>
              <a:chExt cx="1566" cy="618"/>
            </a:xfrm>
          </p:grpSpPr>
          <p:pic>
            <p:nvPicPr>
              <p:cNvPr id="37" name="Picture 20"/>
              <p:cNvPicPr>
                <a:picLocks noChangeAspect="1" noChangeArrowheads="1"/>
              </p:cNvPicPr>
              <p:nvPr/>
            </p:nvPicPr>
            <p:blipFill>
              <a:blip r:embed="rId8">
                <a:extLst>
                  <a:ext uri="{28A0092B-C50C-407E-A947-70E740481C1C}">
                    <a14:useLocalDpi xmlns:a14="http://schemas.microsoft.com/office/drawing/2010/main"/>
                  </a:ext>
                </a:extLst>
              </a:blip>
              <a:srcRect l="36371" r="35532" b="7068"/>
              <a:stretch>
                <a:fillRect/>
              </a:stretch>
            </p:blipFill>
            <p:spPr bwMode="auto">
              <a:xfrm>
                <a:off x="3403" y="2614"/>
                <a:ext cx="771" cy="6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8" name="Rectangle 21"/>
              <p:cNvSpPr>
                <a:spLocks noChangeArrowheads="1"/>
              </p:cNvSpPr>
              <p:nvPr/>
            </p:nvSpPr>
            <p:spPr bwMode="auto">
              <a:xfrm>
                <a:off x="3584" y="2841"/>
                <a:ext cx="363" cy="272"/>
              </a:xfrm>
              <a:prstGeom prst="rect">
                <a:avLst/>
              </a:prstGeom>
              <a:solidFill>
                <a:srgbClr val="FFFFFF"/>
              </a:solidFill>
              <a:ln w="12700">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sp>
            <p:nvSpPr>
              <p:cNvPr id="39" name="Line 22"/>
              <p:cNvSpPr>
                <a:spLocks noChangeShapeType="1"/>
              </p:cNvSpPr>
              <p:nvPr/>
            </p:nvSpPr>
            <p:spPr bwMode="auto">
              <a:xfrm>
                <a:off x="3752" y="2841"/>
                <a:ext cx="0" cy="272"/>
              </a:xfrm>
              <a:prstGeom prst="line">
                <a:avLst/>
              </a:prstGeom>
              <a:noFill/>
              <a:ln w="12700">
                <a:solidFill>
                  <a:srgbClr val="4D4D4D"/>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pic>
            <p:nvPicPr>
              <p:cNvPr id="40" name="Picture 23"/>
              <p:cNvPicPr>
                <a:picLocks noChangeAspect="1" noChangeArrowheads="1"/>
              </p:cNvPicPr>
              <p:nvPr/>
            </p:nvPicPr>
            <p:blipFill>
              <a:blip r:embed="rId8">
                <a:extLst>
                  <a:ext uri="{28A0092B-C50C-407E-A947-70E740481C1C}">
                    <a14:useLocalDpi xmlns:a14="http://schemas.microsoft.com/office/drawing/2010/main"/>
                  </a:ext>
                </a:extLst>
              </a:blip>
              <a:srcRect r="70226" b="7217"/>
              <a:stretch>
                <a:fillRect/>
              </a:stretch>
            </p:blipFill>
            <p:spPr bwMode="auto">
              <a:xfrm>
                <a:off x="2608" y="2614"/>
                <a:ext cx="817" cy="6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1" name="Rectangle 24"/>
              <p:cNvSpPr>
                <a:spLocks noChangeArrowheads="1"/>
              </p:cNvSpPr>
              <p:nvPr/>
            </p:nvSpPr>
            <p:spPr bwMode="auto">
              <a:xfrm>
                <a:off x="2899" y="2830"/>
                <a:ext cx="140" cy="272"/>
              </a:xfrm>
              <a:prstGeom prst="rect">
                <a:avLst/>
              </a:prstGeom>
              <a:solidFill>
                <a:srgbClr val="FFFFFF"/>
              </a:solidFill>
              <a:ln w="12700">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42" name="Line 25"/>
              <p:cNvSpPr>
                <a:spLocks noChangeShapeType="1"/>
              </p:cNvSpPr>
              <p:nvPr/>
            </p:nvSpPr>
            <p:spPr bwMode="auto">
              <a:xfrm>
                <a:off x="2905" y="2969"/>
                <a:ext cx="136" cy="0"/>
              </a:xfrm>
              <a:prstGeom prst="line">
                <a:avLst/>
              </a:prstGeom>
              <a:noFill/>
              <a:ln w="12700">
                <a:solidFill>
                  <a:srgbClr val="4D4D4D"/>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43" name="Text Box 26"/>
              <p:cNvSpPr txBox="1">
                <a:spLocks noChangeArrowheads="1"/>
              </p:cNvSpPr>
              <p:nvPr/>
            </p:nvSpPr>
            <p:spPr bwMode="auto">
              <a:xfrm>
                <a:off x="3720" y="2869"/>
                <a:ext cx="197"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marL="342900" indent="-342900">
                  <a:defRPr sz="2400">
                    <a:solidFill>
                      <a:schemeClr val="tx1"/>
                    </a:solidFill>
                    <a:latin typeface="Times New Roman" charset="0"/>
                  </a:defRPr>
                </a:lvl1pPr>
                <a:lvl2pPr>
                  <a:defRPr sz="2400">
                    <a:solidFill>
                      <a:schemeClr val="tx1"/>
                    </a:solidFill>
                    <a:latin typeface="Times New Roman" charset="0"/>
                  </a:defRPr>
                </a:lvl2pPr>
                <a:lvl3pPr>
                  <a:defRPr sz="2400">
                    <a:solidFill>
                      <a:schemeClr val="tx1"/>
                    </a:solidFill>
                    <a:latin typeface="Times New Roman" charset="0"/>
                  </a:defRPr>
                </a:lvl3pPr>
                <a:lvl4pPr>
                  <a:defRPr sz="2400">
                    <a:solidFill>
                      <a:schemeClr val="tx1"/>
                    </a:solidFill>
                    <a:latin typeface="Times New Roman" charset="0"/>
                  </a:defRPr>
                </a:lvl4pPr>
                <a:lvl5pPr>
                  <a:defRPr sz="2400">
                    <a:solidFill>
                      <a:schemeClr val="tx1"/>
                    </a:solidFill>
                    <a:latin typeface="Times New Roman" charset="0"/>
                  </a:defRPr>
                </a:lvl5pPr>
                <a:lvl6pPr fontAlgn="base">
                  <a:spcBef>
                    <a:spcPct val="0"/>
                  </a:spcBef>
                  <a:spcAft>
                    <a:spcPct val="0"/>
                  </a:spcAft>
                  <a:defRPr sz="2400">
                    <a:solidFill>
                      <a:schemeClr val="tx1"/>
                    </a:solidFill>
                    <a:latin typeface="Times New Roman" charset="0"/>
                  </a:defRPr>
                </a:lvl6pPr>
                <a:lvl7pPr fontAlgn="base">
                  <a:spcBef>
                    <a:spcPct val="0"/>
                  </a:spcBef>
                  <a:spcAft>
                    <a:spcPct val="0"/>
                  </a:spcAft>
                  <a:defRPr sz="2400">
                    <a:solidFill>
                      <a:schemeClr val="tx1"/>
                    </a:solidFill>
                    <a:latin typeface="Times New Roman" charset="0"/>
                  </a:defRPr>
                </a:lvl7pPr>
                <a:lvl8pPr fontAlgn="base">
                  <a:spcBef>
                    <a:spcPct val="0"/>
                  </a:spcBef>
                  <a:spcAft>
                    <a:spcPct val="0"/>
                  </a:spcAft>
                  <a:defRPr sz="2400">
                    <a:solidFill>
                      <a:schemeClr val="tx1"/>
                    </a:solidFill>
                    <a:latin typeface="Times New Roman" charset="0"/>
                  </a:defRPr>
                </a:lvl8pPr>
                <a:lvl9pPr fontAlgn="base">
                  <a:spcBef>
                    <a:spcPct val="0"/>
                  </a:spcBef>
                  <a:spcAft>
                    <a:spcPct val="0"/>
                  </a:spcAft>
                  <a:defRPr sz="2400">
                    <a:solidFill>
                      <a:schemeClr val="tx1"/>
                    </a:solidFill>
                    <a:latin typeface="Times New Roman" charset="0"/>
                  </a:defRPr>
                </a:lvl9pPr>
              </a:lstStyle>
              <a:p>
                <a:pPr algn="ctr">
                  <a:spcBef>
                    <a:spcPct val="50000"/>
                  </a:spcBef>
                </a:pPr>
                <a:r>
                  <a:rPr lang="en-US" altLang="en-US" sz="1400" i="1">
                    <a:solidFill>
                      <a:srgbClr val="4D4D4D"/>
                    </a:solidFill>
                    <a:ea typeface="Arial" charset="0"/>
                    <a:cs typeface="Arial" charset="0"/>
                  </a:rPr>
                  <a:t>H</a:t>
                </a:r>
                <a:endParaRPr lang="fr-FR" altLang="en-US" sz="1400" i="1">
                  <a:solidFill>
                    <a:srgbClr val="4D4D4D"/>
                  </a:solidFill>
                  <a:ea typeface="Arial" charset="0"/>
                  <a:cs typeface="Arial" charset="0"/>
                </a:endParaRPr>
              </a:p>
            </p:txBody>
          </p:sp>
          <p:sp>
            <p:nvSpPr>
              <p:cNvPr id="44" name="Text Box 27"/>
              <p:cNvSpPr txBox="1">
                <a:spLocks noChangeArrowheads="1"/>
              </p:cNvSpPr>
              <p:nvPr/>
            </p:nvSpPr>
            <p:spPr bwMode="auto">
              <a:xfrm>
                <a:off x="2878" y="2802"/>
                <a:ext cx="197"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marL="342900" indent="-342900">
                  <a:defRPr sz="2400">
                    <a:solidFill>
                      <a:schemeClr val="tx1"/>
                    </a:solidFill>
                    <a:latin typeface="Times New Roman" charset="0"/>
                  </a:defRPr>
                </a:lvl1pPr>
                <a:lvl2pPr>
                  <a:defRPr sz="2400">
                    <a:solidFill>
                      <a:schemeClr val="tx1"/>
                    </a:solidFill>
                    <a:latin typeface="Times New Roman" charset="0"/>
                  </a:defRPr>
                </a:lvl2pPr>
                <a:lvl3pPr>
                  <a:defRPr sz="2400">
                    <a:solidFill>
                      <a:schemeClr val="tx1"/>
                    </a:solidFill>
                    <a:latin typeface="Times New Roman" charset="0"/>
                  </a:defRPr>
                </a:lvl3pPr>
                <a:lvl4pPr>
                  <a:defRPr sz="2400">
                    <a:solidFill>
                      <a:schemeClr val="tx1"/>
                    </a:solidFill>
                    <a:latin typeface="Times New Roman" charset="0"/>
                  </a:defRPr>
                </a:lvl4pPr>
                <a:lvl5pPr>
                  <a:defRPr sz="2400">
                    <a:solidFill>
                      <a:schemeClr val="tx1"/>
                    </a:solidFill>
                    <a:latin typeface="Times New Roman" charset="0"/>
                  </a:defRPr>
                </a:lvl5pPr>
                <a:lvl6pPr fontAlgn="base">
                  <a:spcBef>
                    <a:spcPct val="0"/>
                  </a:spcBef>
                  <a:spcAft>
                    <a:spcPct val="0"/>
                  </a:spcAft>
                  <a:defRPr sz="2400">
                    <a:solidFill>
                      <a:schemeClr val="tx1"/>
                    </a:solidFill>
                    <a:latin typeface="Times New Roman" charset="0"/>
                  </a:defRPr>
                </a:lvl6pPr>
                <a:lvl7pPr fontAlgn="base">
                  <a:spcBef>
                    <a:spcPct val="0"/>
                  </a:spcBef>
                  <a:spcAft>
                    <a:spcPct val="0"/>
                  </a:spcAft>
                  <a:defRPr sz="2400">
                    <a:solidFill>
                      <a:schemeClr val="tx1"/>
                    </a:solidFill>
                    <a:latin typeface="Times New Roman" charset="0"/>
                  </a:defRPr>
                </a:lvl7pPr>
                <a:lvl8pPr fontAlgn="base">
                  <a:spcBef>
                    <a:spcPct val="0"/>
                  </a:spcBef>
                  <a:spcAft>
                    <a:spcPct val="0"/>
                  </a:spcAft>
                  <a:defRPr sz="2400">
                    <a:solidFill>
                      <a:schemeClr val="tx1"/>
                    </a:solidFill>
                    <a:latin typeface="Times New Roman" charset="0"/>
                  </a:defRPr>
                </a:lvl8pPr>
                <a:lvl9pPr fontAlgn="base">
                  <a:spcBef>
                    <a:spcPct val="0"/>
                  </a:spcBef>
                  <a:spcAft>
                    <a:spcPct val="0"/>
                  </a:spcAft>
                  <a:defRPr sz="2400">
                    <a:solidFill>
                      <a:schemeClr val="tx1"/>
                    </a:solidFill>
                    <a:latin typeface="Times New Roman" charset="0"/>
                  </a:defRPr>
                </a:lvl9pPr>
              </a:lstStyle>
              <a:p>
                <a:pPr algn="ctr">
                  <a:spcBef>
                    <a:spcPct val="50000"/>
                  </a:spcBef>
                </a:pPr>
                <a:r>
                  <a:rPr lang="en-US" altLang="en-US" sz="1400" i="1">
                    <a:solidFill>
                      <a:srgbClr val="4D4D4D"/>
                    </a:solidFill>
                    <a:ea typeface="Arial" charset="0"/>
                    <a:cs typeface="Arial" charset="0"/>
                  </a:rPr>
                  <a:t>H</a:t>
                </a:r>
                <a:endParaRPr lang="fr-FR" altLang="en-US" sz="1400" i="1">
                  <a:solidFill>
                    <a:srgbClr val="4D4D4D"/>
                  </a:solidFill>
                  <a:ea typeface="Arial" charset="0"/>
                  <a:cs typeface="Arial" charset="0"/>
                </a:endParaRPr>
              </a:p>
            </p:txBody>
          </p:sp>
        </p:grpSp>
      </p:grpSp>
      <p:sp>
        <p:nvSpPr>
          <p:cNvPr id="45" name="TextBox 44"/>
          <p:cNvSpPr txBox="1"/>
          <p:nvPr/>
        </p:nvSpPr>
        <p:spPr>
          <a:xfrm>
            <a:off x="7808052" y="3279423"/>
            <a:ext cx="1187624" cy="553998"/>
          </a:xfrm>
          <a:prstGeom prst="rect">
            <a:avLst/>
          </a:prstGeom>
          <a:noFill/>
        </p:spPr>
        <p:txBody>
          <a:bodyPr wrap="square" rtlCol="0">
            <a:spAutoFit/>
          </a:bodyPr>
          <a:lstStyle/>
          <a:p>
            <a:r>
              <a:rPr lang="en-US" sz="1000" i="1" dirty="0" err="1" smtClean="0">
                <a:solidFill>
                  <a:schemeClr val="tx1">
                    <a:lumMod val="50000"/>
                    <a:lumOff val="50000"/>
                  </a:schemeClr>
                </a:solidFill>
                <a:latin typeface="Helvetica Light" charset="0"/>
                <a:ea typeface="Helvetica Light" charset="0"/>
                <a:cs typeface="Helvetica Light" charset="0"/>
              </a:rPr>
              <a:t>m</a:t>
            </a:r>
            <a:r>
              <a:rPr lang="en-US" sz="1000" i="1" baseline="-25000" dirty="0" err="1" smtClean="0">
                <a:solidFill>
                  <a:schemeClr val="tx1">
                    <a:lumMod val="50000"/>
                    <a:lumOff val="50000"/>
                  </a:schemeClr>
                </a:solidFill>
                <a:latin typeface="Helvetica Light" charset="0"/>
                <a:ea typeface="Helvetica Light" charset="0"/>
                <a:cs typeface="Helvetica Light" charset="0"/>
              </a:rPr>
              <a:t>H</a:t>
            </a:r>
            <a:r>
              <a:rPr lang="en-US" sz="1000" dirty="0" smtClean="0">
                <a:solidFill>
                  <a:schemeClr val="tx1">
                    <a:lumMod val="50000"/>
                    <a:lumOff val="50000"/>
                  </a:schemeClr>
                </a:solidFill>
                <a:latin typeface="Helvetica Light" charset="0"/>
                <a:ea typeface="Helvetica Light" charset="0"/>
                <a:cs typeface="Helvetica Light" charset="0"/>
              </a:rPr>
              <a:t> must not be too large (which is fulfilled)</a:t>
            </a:r>
          </a:p>
        </p:txBody>
      </p:sp>
      <p:pic>
        <p:nvPicPr>
          <p:cNvPr id="54" name="Picture 53" descr="figaux_01d.pdf"/>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482323" y="4936482"/>
            <a:ext cx="1603477" cy="1080120"/>
          </a:xfrm>
          <a:prstGeom prst="rect">
            <a:avLst/>
          </a:prstGeom>
        </p:spPr>
      </p:pic>
      <p:pic>
        <p:nvPicPr>
          <p:cNvPr id="55" name="Picture 54" descr="figaux_01a.pdf"/>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464654" y="4936482"/>
            <a:ext cx="1603477" cy="1080120"/>
          </a:xfrm>
          <a:prstGeom prst="rect">
            <a:avLst/>
          </a:prstGeom>
        </p:spPr>
      </p:pic>
      <p:sp>
        <p:nvSpPr>
          <p:cNvPr id="56" name="TextBox 55"/>
          <p:cNvSpPr txBox="1"/>
          <p:nvPr/>
        </p:nvSpPr>
        <p:spPr>
          <a:xfrm>
            <a:off x="467544" y="6160618"/>
            <a:ext cx="1641796" cy="276999"/>
          </a:xfrm>
          <a:prstGeom prst="rect">
            <a:avLst/>
          </a:prstGeom>
          <a:noFill/>
        </p:spPr>
        <p:txBody>
          <a:bodyPr wrap="none" rtlCol="0">
            <a:spAutoFit/>
          </a:bodyPr>
          <a:lstStyle/>
          <a:p>
            <a:r>
              <a:rPr lang="en-GB" sz="1200" b="1" dirty="0" smtClean="0">
                <a:solidFill>
                  <a:srgbClr val="7F7F7F"/>
                </a:solidFill>
                <a:latin typeface="Helvetica Light"/>
                <a:cs typeface="Helvetica Light"/>
              </a:rPr>
              <a:t>EW VBS production</a:t>
            </a:r>
          </a:p>
        </p:txBody>
      </p:sp>
      <p:sp>
        <p:nvSpPr>
          <p:cNvPr id="57" name="TextBox 56"/>
          <p:cNvSpPr txBox="1"/>
          <p:nvPr/>
        </p:nvSpPr>
        <p:spPr>
          <a:xfrm>
            <a:off x="2470845" y="6160618"/>
            <a:ext cx="1595654" cy="276999"/>
          </a:xfrm>
          <a:prstGeom prst="rect">
            <a:avLst/>
          </a:prstGeom>
          <a:noFill/>
        </p:spPr>
        <p:txBody>
          <a:bodyPr wrap="none" rtlCol="0">
            <a:spAutoFit/>
          </a:bodyPr>
          <a:lstStyle/>
          <a:p>
            <a:r>
              <a:rPr lang="en-GB" sz="1200" dirty="0" smtClean="0">
                <a:solidFill>
                  <a:srgbClr val="7F7F7F"/>
                </a:solidFill>
                <a:latin typeface="Helvetica Light"/>
                <a:cs typeface="Helvetica Light"/>
              </a:rPr>
              <a:t>Non-VBS production</a:t>
            </a:r>
          </a:p>
        </p:txBody>
      </p:sp>
      <p:pic>
        <p:nvPicPr>
          <p:cNvPr id="58" name="Picture 57" descr="figaux_02b.pdf"/>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4282523" y="4936482"/>
            <a:ext cx="1525361" cy="1080000"/>
          </a:xfrm>
          <a:prstGeom prst="rect">
            <a:avLst/>
          </a:prstGeom>
        </p:spPr>
      </p:pic>
      <p:sp>
        <p:nvSpPr>
          <p:cNvPr id="59" name="TextBox 58"/>
          <p:cNvSpPr txBox="1"/>
          <p:nvPr/>
        </p:nvSpPr>
        <p:spPr>
          <a:xfrm>
            <a:off x="4370003" y="6160618"/>
            <a:ext cx="1424688" cy="276999"/>
          </a:xfrm>
          <a:prstGeom prst="rect">
            <a:avLst/>
          </a:prstGeom>
          <a:noFill/>
        </p:spPr>
        <p:txBody>
          <a:bodyPr wrap="none" rtlCol="0">
            <a:spAutoFit/>
          </a:bodyPr>
          <a:lstStyle/>
          <a:p>
            <a:r>
              <a:rPr lang="en-GB" sz="1200" dirty="0" smtClean="0">
                <a:solidFill>
                  <a:srgbClr val="7F7F7F"/>
                </a:solidFill>
                <a:latin typeface="Helvetica Light"/>
                <a:cs typeface="Helvetica Light"/>
              </a:rPr>
              <a:t>Strong production</a:t>
            </a:r>
          </a:p>
        </p:txBody>
      </p:sp>
      <p:sp>
        <p:nvSpPr>
          <p:cNvPr id="60" name="TextBox 59"/>
          <p:cNvSpPr txBox="1"/>
          <p:nvPr/>
        </p:nvSpPr>
        <p:spPr>
          <a:xfrm>
            <a:off x="6133901" y="5229200"/>
            <a:ext cx="2806957" cy="523220"/>
          </a:xfrm>
          <a:prstGeom prst="rect">
            <a:avLst/>
          </a:prstGeom>
          <a:noFill/>
        </p:spPr>
        <p:txBody>
          <a:bodyPr wrap="square" rtlCol="0">
            <a:spAutoFit/>
          </a:bodyPr>
          <a:lstStyle/>
          <a:p>
            <a:r>
              <a:rPr lang="en-US" sz="1400" dirty="0" smtClean="0">
                <a:solidFill>
                  <a:srgbClr val="003BB8"/>
                </a:solidFill>
                <a:latin typeface="Helvetica Light" charset="0"/>
                <a:ea typeface="Helvetica Light" charset="0"/>
                <a:cs typeface="Helvetica Light" charset="0"/>
              </a:rPr>
              <a:t>Look for VBS scattering in high dijet invariant mass distributions</a:t>
            </a:r>
          </a:p>
        </p:txBody>
      </p:sp>
      <p:sp>
        <p:nvSpPr>
          <p:cNvPr id="61" name="TextBox 60"/>
          <p:cNvSpPr txBox="1"/>
          <p:nvPr/>
        </p:nvSpPr>
        <p:spPr>
          <a:xfrm>
            <a:off x="323528" y="4221088"/>
            <a:ext cx="4608513" cy="461665"/>
          </a:xfrm>
          <a:prstGeom prst="rect">
            <a:avLst/>
          </a:prstGeom>
          <a:noFill/>
        </p:spPr>
        <p:txBody>
          <a:bodyPr wrap="square" rtlCol="0">
            <a:spAutoFit/>
          </a:bodyPr>
          <a:lstStyle/>
          <a:p>
            <a:r>
              <a:rPr lang="en-GB" sz="1200" dirty="0" smtClean="0">
                <a:latin typeface="Helvetica Light"/>
                <a:cs typeface="Helvetica Light"/>
              </a:rPr>
              <a:t>Same-sign WW selection greatly </a:t>
            </a:r>
            <a:r>
              <a:rPr lang="en-GB" sz="1200" dirty="0">
                <a:latin typeface="Helvetica Light"/>
                <a:cs typeface="Helvetica Light"/>
              </a:rPr>
              <a:t>reduces strong production. </a:t>
            </a:r>
            <a:r>
              <a:rPr lang="en-GB" sz="1200" dirty="0" smtClean="0">
                <a:latin typeface="Helvetica Light"/>
                <a:cs typeface="Helvetica Light"/>
              </a:rPr>
              <a:t>Removes </a:t>
            </a:r>
            <a:r>
              <a:rPr lang="en-GB" sz="1200" dirty="0">
                <a:latin typeface="Helvetica Light"/>
                <a:cs typeface="Helvetica Light"/>
              </a:rPr>
              <a:t>s-channel </a:t>
            </a:r>
            <a:r>
              <a:rPr lang="en-GB" sz="1200" dirty="0" smtClean="0">
                <a:latin typeface="Helvetica Light"/>
                <a:cs typeface="Helvetica Light"/>
              </a:rPr>
              <a:t>Higgs process:</a:t>
            </a:r>
          </a:p>
        </p:txBody>
      </p:sp>
    </p:spTree>
    <p:extLst>
      <p:ext uri="{BB962C8B-B14F-4D97-AF65-F5344CB8AC3E}">
        <p14:creationId xmlns:p14="http://schemas.microsoft.com/office/powerpoint/2010/main" val="168188128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556792"/>
            <a:ext cx="9144000" cy="53012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a:solidFill>
                  <a:prstClr val="black"/>
                </a:solidFill>
                <a:latin typeface="Helvetica Light" charset="0"/>
                <a:ea typeface="Helvetica Light" charset="0"/>
                <a:cs typeface="Helvetica Light" charset="0"/>
              </a:rPr>
              <a:t>Run-1 allowed critical first electroweak studies</a:t>
            </a:r>
          </a:p>
          <a:p>
            <a:pPr>
              <a:spcBef>
                <a:spcPts val="900"/>
              </a:spcBef>
            </a:pPr>
            <a:r>
              <a:rPr lang="en-US" sz="1600" dirty="0">
                <a:solidFill>
                  <a:prstClr val="black"/>
                </a:solidFill>
                <a:latin typeface="Helvetica Light" charset="0"/>
                <a:ea typeface="Helvetica Light" charset="0"/>
                <a:cs typeface="Helvetica Light" charset="0"/>
              </a:rPr>
              <a:t>Higgs boson acts as “moderator” to </a:t>
            </a:r>
            <a:r>
              <a:rPr lang="en-US" sz="1600" dirty="0" err="1">
                <a:solidFill>
                  <a:prstClr val="black"/>
                </a:solidFill>
                <a:latin typeface="Helvetica Light" charset="0"/>
                <a:ea typeface="Helvetica Light" charset="0"/>
                <a:cs typeface="Helvetica Light" charset="0"/>
              </a:rPr>
              <a:t>unitarise</a:t>
            </a:r>
            <a:r>
              <a:rPr lang="en-US" sz="1600" dirty="0">
                <a:solidFill>
                  <a:prstClr val="black"/>
                </a:solidFill>
                <a:latin typeface="Helvetica Light" charset="0"/>
                <a:ea typeface="Helvetica Light" charset="0"/>
                <a:cs typeface="Helvetica Light" charset="0"/>
              </a:rPr>
              <a:t> high-energy longitudinal vector boson scattering</a:t>
            </a:r>
          </a:p>
        </p:txBody>
      </p:sp>
      <p:sp>
        <p:nvSpPr>
          <p:cNvPr id="4" name="Slide Number Placeholder 3"/>
          <p:cNvSpPr>
            <a:spLocks noGrp="1"/>
          </p:cNvSpPr>
          <p:nvPr>
            <p:ph type="sldNum" sz="quarter" idx="4"/>
          </p:nvPr>
        </p:nvSpPr>
        <p:spPr/>
        <p:txBody>
          <a:bodyPr/>
          <a:lstStyle/>
          <a:p>
            <a:pPr>
              <a:defRPr/>
            </a:pPr>
            <a:fld id="{611C2F03-9E95-40C9-A99F-3C4F7EE8CF2A}" type="slidenum">
              <a:rPr lang="en-GB" smtClean="0"/>
              <a:pPr>
                <a:defRPr/>
              </a:pPr>
              <a:t>25</a:t>
            </a:fld>
            <a:endParaRPr lang="en-GB" dirty="0"/>
          </a:p>
        </p:txBody>
      </p:sp>
      <p:sp>
        <p:nvSpPr>
          <p:cNvPr id="15" name="TextBox 14"/>
          <p:cNvSpPr txBox="1"/>
          <p:nvPr/>
        </p:nvSpPr>
        <p:spPr>
          <a:xfrm>
            <a:off x="323529" y="1844824"/>
            <a:ext cx="4608512" cy="523220"/>
          </a:xfrm>
          <a:prstGeom prst="rect">
            <a:avLst/>
          </a:prstGeom>
          <a:noFill/>
        </p:spPr>
        <p:txBody>
          <a:bodyPr wrap="square" rtlCol="0">
            <a:spAutoFit/>
          </a:bodyPr>
          <a:lstStyle/>
          <a:p>
            <a:pPr>
              <a:spcBef>
                <a:spcPts val="3000"/>
              </a:spcBef>
            </a:pPr>
            <a:r>
              <a:rPr lang="en-US" sz="1400" dirty="0">
                <a:solidFill>
                  <a:srgbClr val="003BB8"/>
                </a:solidFill>
                <a:latin typeface="Helvetica" charset="0"/>
                <a:ea typeface="Helvetica" charset="0"/>
                <a:cs typeface="Helvetica" charset="0"/>
              </a:rPr>
              <a:t>Unitarity</a:t>
            </a:r>
            <a:r>
              <a:rPr lang="en-US" sz="1400" dirty="0">
                <a:solidFill>
                  <a:srgbClr val="003BB8"/>
                </a:solidFill>
                <a:latin typeface="Arial"/>
                <a:cs typeface="Arial"/>
              </a:rPr>
              <a:t>: </a:t>
            </a:r>
            <a:r>
              <a:rPr lang="en-US" sz="1400" dirty="0">
                <a:latin typeface="Helvetica Light" charset="0"/>
                <a:ea typeface="Helvetica Light" charset="0"/>
                <a:cs typeface="Helvetica Light" charset="0"/>
              </a:rPr>
              <a:t>if only Z and </a:t>
            </a:r>
            <a:r>
              <a:rPr lang="en-US" sz="1400" dirty="0" smtClean="0">
                <a:latin typeface="Helvetica Light" charset="0"/>
                <a:ea typeface="Helvetica Light" charset="0"/>
                <a:cs typeface="Helvetica Light" charset="0"/>
              </a:rPr>
              <a:t>W </a:t>
            </a:r>
            <a:r>
              <a:rPr lang="en-US" sz="1400" dirty="0">
                <a:latin typeface="Helvetica Light" charset="0"/>
                <a:ea typeface="Helvetica Light" charset="0"/>
                <a:cs typeface="Helvetica Light" charset="0"/>
              </a:rPr>
              <a:t>are exchanged, the amplitude of (longitudinal) </a:t>
            </a:r>
            <a:r>
              <a:rPr lang="en-US" sz="1400" dirty="0" smtClean="0">
                <a:latin typeface="Helvetica Light" charset="0"/>
                <a:ea typeface="Helvetica Light" charset="0"/>
                <a:cs typeface="Helvetica Light" charset="0"/>
              </a:rPr>
              <a:t>W</a:t>
            </a:r>
            <a:r>
              <a:rPr lang="en-US" sz="1400" baseline="-25000"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W</a:t>
            </a:r>
            <a:r>
              <a:rPr lang="en-US" sz="1400" baseline="-25000"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a:t>
            </a:r>
            <a:r>
              <a:rPr lang="en-US" sz="1400" dirty="0">
                <a:latin typeface="Helvetica Light" charset="0"/>
                <a:ea typeface="Helvetica Light" charset="0"/>
                <a:cs typeface="Helvetica Light" charset="0"/>
              </a:rPr>
              <a:t>scattering </a:t>
            </a:r>
            <a:r>
              <a:rPr lang="en-US" sz="1400" dirty="0" smtClean="0">
                <a:latin typeface="Helvetica Light" charset="0"/>
                <a:ea typeface="Helvetica Light" charset="0"/>
                <a:cs typeface="Helvetica Light" charset="0"/>
              </a:rPr>
              <a:t>violates unitarity</a:t>
            </a:r>
            <a:endParaRPr lang="en-US" sz="1400" dirty="0">
              <a:latin typeface="Helvetica Light" charset="0"/>
              <a:ea typeface="Helvetica Light" charset="0"/>
              <a:cs typeface="Helvetica Light" charset="0"/>
            </a:endParaRPr>
          </a:p>
        </p:txBody>
      </p:sp>
      <p:graphicFrame>
        <p:nvGraphicFramePr>
          <p:cNvPr id="26" name="Object 12"/>
          <p:cNvGraphicFramePr>
            <a:graphicFrameLocks noChangeAspect="1"/>
          </p:cNvGraphicFramePr>
          <p:nvPr>
            <p:extLst/>
          </p:nvPr>
        </p:nvGraphicFramePr>
        <p:xfrm>
          <a:off x="881063" y="2469740"/>
          <a:ext cx="2682825" cy="455204"/>
        </p:xfrm>
        <a:graphic>
          <a:graphicData uri="http://schemas.openxmlformats.org/presentationml/2006/ole">
            <mc:AlternateContent xmlns:mc="http://schemas.openxmlformats.org/markup-compatibility/2006">
              <mc:Choice xmlns:v="urn:schemas-microsoft-com:vml" Requires="v">
                <p:oleObj spid="_x0000_s62030" name="Equation" r:id="rId4" imgW="2323800" imgH="393480" progId="Equation.DSMT4">
                  <p:embed/>
                </p:oleObj>
              </mc:Choice>
              <mc:Fallback>
                <p:oleObj name="Equation" r:id="rId4" imgW="2323800" imgH="3934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1063" y="2469740"/>
                        <a:ext cx="2682825" cy="455204"/>
                      </a:xfrm>
                      <a:prstGeom prst="rect">
                        <a:avLst/>
                      </a:prstGeom>
                      <a:noFill/>
                      <a:ln>
                        <a:noFill/>
                      </a:ln>
                      <a:effectLst/>
                    </p:spPr>
                  </p:pic>
                </p:oleObj>
              </mc:Fallback>
            </mc:AlternateContent>
          </a:graphicData>
        </a:graphic>
      </p:graphicFrame>
      <p:graphicFrame>
        <p:nvGraphicFramePr>
          <p:cNvPr id="27" name="Object 14"/>
          <p:cNvGraphicFramePr>
            <a:graphicFrameLocks noChangeAspect="1"/>
          </p:cNvGraphicFramePr>
          <p:nvPr>
            <p:extLst/>
          </p:nvPr>
        </p:nvGraphicFramePr>
        <p:xfrm>
          <a:off x="876300" y="3445512"/>
          <a:ext cx="3711191" cy="559552"/>
        </p:xfrm>
        <a:graphic>
          <a:graphicData uri="http://schemas.openxmlformats.org/presentationml/2006/ole">
            <mc:AlternateContent xmlns:mc="http://schemas.openxmlformats.org/markup-compatibility/2006">
              <mc:Choice xmlns:v="urn:schemas-microsoft-com:vml" Requires="v">
                <p:oleObj spid="_x0000_s62031" name="Equation" r:id="rId6" imgW="3213000" imgH="482400" progId="Equation.DSMT4">
                  <p:embed/>
                </p:oleObj>
              </mc:Choice>
              <mc:Fallback>
                <p:oleObj name="Equation" r:id="rId6" imgW="3213000" imgH="4824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6300" y="3445512"/>
                        <a:ext cx="3711191" cy="559552"/>
                      </a:xfrm>
                      <a:prstGeom prst="rect">
                        <a:avLst/>
                      </a:prstGeom>
                      <a:noFill/>
                      <a:ln>
                        <a:noFill/>
                      </a:ln>
                      <a:effectLst/>
                    </p:spPr>
                  </p:pic>
                </p:oleObj>
              </mc:Fallback>
            </mc:AlternateContent>
          </a:graphicData>
        </a:graphic>
      </p:graphicFrame>
      <p:sp>
        <p:nvSpPr>
          <p:cNvPr id="28" name="TextBox 27"/>
          <p:cNvSpPr txBox="1"/>
          <p:nvPr/>
        </p:nvSpPr>
        <p:spPr>
          <a:xfrm>
            <a:off x="323528" y="3049215"/>
            <a:ext cx="8807243" cy="307777"/>
          </a:xfrm>
          <a:prstGeom prst="rect">
            <a:avLst/>
          </a:prstGeom>
          <a:noFill/>
        </p:spPr>
        <p:txBody>
          <a:bodyPr wrap="square" rtlCol="0">
            <a:spAutoFit/>
          </a:bodyPr>
          <a:lstStyle/>
          <a:p>
            <a:pPr>
              <a:spcBef>
                <a:spcPts val="3000"/>
              </a:spcBef>
            </a:pPr>
            <a:r>
              <a:rPr lang="en-US" sz="1400" dirty="0" smtClean="0">
                <a:latin typeface="Helvetica Light" charset="0"/>
                <a:ea typeface="Helvetica Light" charset="0"/>
                <a:cs typeface="Helvetica Light" charset="0"/>
              </a:rPr>
              <a:t>Higgs boson restores unitarity of total amplitude:</a:t>
            </a:r>
            <a:endParaRPr lang="en-US" sz="1400" dirty="0">
              <a:latin typeface="Helvetica Light" charset="0"/>
              <a:ea typeface="Helvetica Light" charset="0"/>
              <a:cs typeface="Helvetica Light" charset="0"/>
            </a:endParaRPr>
          </a:p>
        </p:txBody>
      </p:sp>
      <p:sp>
        <p:nvSpPr>
          <p:cNvPr id="2" name="Rectangle 1"/>
          <p:cNvSpPr/>
          <p:nvPr/>
        </p:nvSpPr>
        <p:spPr>
          <a:xfrm>
            <a:off x="5148064" y="1302542"/>
            <a:ext cx="3982707" cy="470274"/>
          </a:xfrm>
          <a:prstGeom prst="rect">
            <a:avLst/>
          </a:prstGeom>
          <a:solidFill>
            <a:schemeClr val="bg1"/>
          </a:solidFill>
          <a:effectLst>
            <a:outerShdw blurRad="50800" dist="76200" dir="16200000" rotWithShape="0">
              <a:prstClr val="black">
                <a:alpha val="7000"/>
              </a:prstClr>
            </a:outerShdw>
          </a:effectLst>
        </p:spPr>
        <p:txBody>
          <a:bodyPr rtlCol="0" anchor="ctr">
            <a:spAutoFit/>
          </a:bodyPr>
          <a:lstStyle/>
          <a:p>
            <a:pPr algn="ctr"/>
            <a:endParaRPr lang="en-US" sz="1600">
              <a:latin typeface="Helvetica Light" charset="0"/>
              <a:ea typeface="Helvetica Light" charset="0"/>
              <a:cs typeface="Helvetica Light" charset="0"/>
            </a:endParaRPr>
          </a:p>
        </p:txBody>
      </p:sp>
      <p:pic>
        <p:nvPicPr>
          <p:cNvPr id="20" name="Picture 19" descr="figaux_01d.pdf"/>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482323" y="4936482"/>
            <a:ext cx="1603477" cy="1080120"/>
          </a:xfrm>
          <a:prstGeom prst="rect">
            <a:avLst/>
          </a:prstGeom>
        </p:spPr>
      </p:pic>
      <p:pic>
        <p:nvPicPr>
          <p:cNvPr id="21" name="Picture 20" descr="figaux_01a.pdf"/>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464654" y="4936482"/>
            <a:ext cx="1603477" cy="1080120"/>
          </a:xfrm>
          <a:prstGeom prst="rect">
            <a:avLst/>
          </a:prstGeom>
        </p:spPr>
      </p:pic>
      <p:sp>
        <p:nvSpPr>
          <p:cNvPr id="22" name="TextBox 21"/>
          <p:cNvSpPr txBox="1"/>
          <p:nvPr/>
        </p:nvSpPr>
        <p:spPr>
          <a:xfrm>
            <a:off x="467544" y="6160618"/>
            <a:ext cx="1641796" cy="276999"/>
          </a:xfrm>
          <a:prstGeom prst="rect">
            <a:avLst/>
          </a:prstGeom>
          <a:noFill/>
        </p:spPr>
        <p:txBody>
          <a:bodyPr wrap="none" rtlCol="0">
            <a:spAutoFit/>
          </a:bodyPr>
          <a:lstStyle/>
          <a:p>
            <a:r>
              <a:rPr lang="en-GB" sz="1200" b="1" dirty="0" smtClean="0">
                <a:solidFill>
                  <a:srgbClr val="7F7F7F"/>
                </a:solidFill>
                <a:latin typeface="Helvetica Light"/>
                <a:cs typeface="Helvetica Light"/>
              </a:rPr>
              <a:t>EW VBS production</a:t>
            </a:r>
          </a:p>
        </p:txBody>
      </p:sp>
      <p:sp>
        <p:nvSpPr>
          <p:cNvPr id="23" name="TextBox 22"/>
          <p:cNvSpPr txBox="1"/>
          <p:nvPr/>
        </p:nvSpPr>
        <p:spPr>
          <a:xfrm>
            <a:off x="2470845" y="6160618"/>
            <a:ext cx="1595654" cy="276999"/>
          </a:xfrm>
          <a:prstGeom prst="rect">
            <a:avLst/>
          </a:prstGeom>
          <a:noFill/>
        </p:spPr>
        <p:txBody>
          <a:bodyPr wrap="none" rtlCol="0">
            <a:spAutoFit/>
          </a:bodyPr>
          <a:lstStyle/>
          <a:p>
            <a:r>
              <a:rPr lang="en-GB" sz="1200" dirty="0" smtClean="0">
                <a:solidFill>
                  <a:srgbClr val="7F7F7F"/>
                </a:solidFill>
                <a:latin typeface="Helvetica Light"/>
                <a:cs typeface="Helvetica Light"/>
              </a:rPr>
              <a:t>Non-VBS production</a:t>
            </a:r>
          </a:p>
        </p:txBody>
      </p:sp>
      <p:pic>
        <p:nvPicPr>
          <p:cNvPr id="24" name="Picture 23" descr="figaux_02b.pdf"/>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4282523" y="4936482"/>
            <a:ext cx="1525361" cy="1080000"/>
          </a:xfrm>
          <a:prstGeom prst="rect">
            <a:avLst/>
          </a:prstGeom>
        </p:spPr>
      </p:pic>
      <p:sp>
        <p:nvSpPr>
          <p:cNvPr id="25" name="TextBox 24"/>
          <p:cNvSpPr txBox="1"/>
          <p:nvPr/>
        </p:nvSpPr>
        <p:spPr>
          <a:xfrm>
            <a:off x="4370003" y="6160618"/>
            <a:ext cx="1424688" cy="276999"/>
          </a:xfrm>
          <a:prstGeom prst="rect">
            <a:avLst/>
          </a:prstGeom>
          <a:noFill/>
        </p:spPr>
        <p:txBody>
          <a:bodyPr wrap="none" rtlCol="0">
            <a:spAutoFit/>
          </a:bodyPr>
          <a:lstStyle/>
          <a:p>
            <a:r>
              <a:rPr lang="en-GB" sz="1200" dirty="0" smtClean="0">
                <a:solidFill>
                  <a:srgbClr val="7F7F7F"/>
                </a:solidFill>
                <a:latin typeface="Helvetica Light"/>
                <a:cs typeface="Helvetica Light"/>
              </a:rPr>
              <a:t>Strong production</a:t>
            </a:r>
          </a:p>
        </p:txBody>
      </p:sp>
      <p:sp>
        <p:nvSpPr>
          <p:cNvPr id="29" name="TextBox 28"/>
          <p:cNvSpPr txBox="1"/>
          <p:nvPr/>
        </p:nvSpPr>
        <p:spPr>
          <a:xfrm>
            <a:off x="6133901" y="5229200"/>
            <a:ext cx="2806957" cy="1046440"/>
          </a:xfrm>
          <a:prstGeom prst="rect">
            <a:avLst/>
          </a:prstGeom>
          <a:noFill/>
        </p:spPr>
        <p:txBody>
          <a:bodyPr wrap="square" rtlCol="0">
            <a:spAutoFit/>
          </a:bodyPr>
          <a:lstStyle/>
          <a:p>
            <a:r>
              <a:rPr lang="en-US" sz="1400" dirty="0" smtClean="0">
                <a:solidFill>
                  <a:srgbClr val="003BB8"/>
                </a:solidFill>
                <a:latin typeface="Helvetica Light" charset="0"/>
                <a:ea typeface="Helvetica Light" charset="0"/>
                <a:cs typeface="Helvetica Light" charset="0"/>
              </a:rPr>
              <a:t>Look for VBS scattering in high dijet invariant mass distributions</a:t>
            </a:r>
          </a:p>
          <a:p>
            <a:pPr>
              <a:spcBef>
                <a:spcPts val="1200"/>
              </a:spcBef>
            </a:pPr>
            <a:r>
              <a:rPr lang="en-US" sz="1200" dirty="0" smtClean="0">
                <a:solidFill>
                  <a:srgbClr val="003BB8"/>
                </a:solidFill>
                <a:latin typeface="Helvetica Light" charset="0"/>
                <a:ea typeface="Helvetica Light" charset="0"/>
                <a:cs typeface="Helvetica Light" charset="0"/>
              </a:rPr>
              <a:t>ATLAS finds 3.6σ evidence for EW production </a:t>
            </a:r>
            <a:r>
              <a:rPr lang="en-US" sz="1200" dirty="0">
                <a:solidFill>
                  <a:srgbClr val="003BB8"/>
                </a:solidFill>
                <a:latin typeface="Helvetica Light" charset="0"/>
                <a:ea typeface="Helvetica Light" charset="0"/>
                <a:cs typeface="Helvetica Light" charset="0"/>
              </a:rPr>
              <a:t>(2.3σ </a:t>
            </a:r>
            <a:r>
              <a:rPr lang="en-US" sz="1200" dirty="0" smtClean="0">
                <a:solidFill>
                  <a:srgbClr val="003BB8"/>
                </a:solidFill>
                <a:latin typeface="Helvetica Light" charset="0"/>
                <a:ea typeface="Helvetica Light" charset="0"/>
                <a:cs typeface="Helvetica Light" charset="0"/>
              </a:rPr>
              <a:t>expected)</a:t>
            </a:r>
          </a:p>
        </p:txBody>
      </p:sp>
      <p:pic>
        <p:nvPicPr>
          <p:cNvPr id="30" name="Picture 29" descr="fig_03-3.pdf"/>
          <p:cNvPicPr>
            <a:picLocks noChangeAspect="1"/>
          </p:cNvPicPr>
          <p:nvPr/>
        </p:nvPicPr>
        <p:blipFill>
          <a:blip r:embed="rId11">
            <a:extLst>
              <a:ext uri="{28A0092B-C50C-407E-A947-70E740481C1C}">
                <a14:useLocalDpi xmlns:a14="http://schemas.microsoft.com/office/drawing/2010/main"/>
              </a:ext>
            </a:extLst>
          </a:blip>
          <a:stretch>
            <a:fillRect/>
          </a:stretch>
        </p:blipFill>
        <p:spPr>
          <a:xfrm rot="5400000">
            <a:off x="5274104" y="1248511"/>
            <a:ext cx="3509212" cy="3761291"/>
          </a:xfrm>
          <a:prstGeom prst="rect">
            <a:avLst/>
          </a:prstGeom>
        </p:spPr>
      </p:pic>
      <p:sp>
        <p:nvSpPr>
          <p:cNvPr id="31" name="Rectangle 30"/>
          <p:cNvSpPr/>
          <p:nvPr/>
        </p:nvSpPr>
        <p:spPr>
          <a:xfrm rot="16200000">
            <a:off x="7964252" y="2140859"/>
            <a:ext cx="1737767" cy="215444"/>
          </a:xfrm>
          <a:prstGeom prst="rect">
            <a:avLst/>
          </a:prstGeom>
        </p:spPr>
        <p:txBody>
          <a:bodyPr wrap="square">
            <a:spAutoFit/>
          </a:bodyPr>
          <a:lstStyle/>
          <a:p>
            <a:pPr algn="r"/>
            <a:r>
              <a:rPr lang="hr-HR" sz="800" dirty="0" smtClean="0">
                <a:solidFill>
                  <a:schemeClr val="tx1">
                    <a:lumMod val="50000"/>
                    <a:lumOff val="50000"/>
                  </a:schemeClr>
                </a:solidFill>
                <a:latin typeface="Helvetica Light" charset="0"/>
                <a:ea typeface="Helvetica Light" charset="0"/>
                <a:cs typeface="Helvetica Light" charset="0"/>
              </a:rPr>
              <a:t>1405.6241</a:t>
            </a:r>
            <a:r>
              <a:rPr lang="en-US" sz="800" dirty="0" smtClean="0">
                <a:solidFill>
                  <a:schemeClr val="tx1">
                    <a:lumMod val="50000"/>
                    <a:lumOff val="50000"/>
                  </a:schemeClr>
                </a:solidFill>
                <a:latin typeface="Helvetica Light" charset="0"/>
                <a:ea typeface="Helvetica Light" charset="0"/>
                <a:cs typeface="Helvetica Light" charset="0"/>
              </a:rPr>
              <a:t>, 1611.02428</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32" name="TextBox 31"/>
          <p:cNvSpPr txBox="1"/>
          <p:nvPr/>
        </p:nvSpPr>
        <p:spPr>
          <a:xfrm>
            <a:off x="323528" y="4221088"/>
            <a:ext cx="4608513" cy="461665"/>
          </a:xfrm>
          <a:prstGeom prst="rect">
            <a:avLst/>
          </a:prstGeom>
          <a:noFill/>
        </p:spPr>
        <p:txBody>
          <a:bodyPr wrap="square" rtlCol="0">
            <a:spAutoFit/>
          </a:bodyPr>
          <a:lstStyle/>
          <a:p>
            <a:r>
              <a:rPr lang="en-GB" sz="1200" dirty="0" smtClean="0">
                <a:latin typeface="Helvetica Light"/>
                <a:cs typeface="Helvetica Light"/>
              </a:rPr>
              <a:t>Same-sign WW selection greatly </a:t>
            </a:r>
            <a:r>
              <a:rPr lang="en-GB" sz="1200" dirty="0">
                <a:latin typeface="Helvetica Light"/>
                <a:cs typeface="Helvetica Light"/>
              </a:rPr>
              <a:t>reduces strong production. </a:t>
            </a:r>
            <a:r>
              <a:rPr lang="en-GB" sz="1200" dirty="0" smtClean="0">
                <a:latin typeface="Helvetica Light"/>
                <a:cs typeface="Helvetica Light"/>
              </a:rPr>
              <a:t>Removes </a:t>
            </a:r>
            <a:r>
              <a:rPr lang="en-GB" sz="1200" dirty="0">
                <a:latin typeface="Helvetica Light"/>
                <a:cs typeface="Helvetica Light"/>
              </a:rPr>
              <a:t>s-channel </a:t>
            </a:r>
            <a:r>
              <a:rPr lang="en-GB" sz="1200" smtClean="0">
                <a:latin typeface="Helvetica Light"/>
                <a:cs typeface="Helvetica Light"/>
              </a:rPr>
              <a:t>Higgs process:</a:t>
            </a:r>
            <a:endParaRPr lang="en-GB" sz="1200" dirty="0" smtClean="0">
              <a:latin typeface="Helvetica Light"/>
              <a:cs typeface="Helvetica Light"/>
            </a:endParaRPr>
          </a:p>
        </p:txBody>
      </p:sp>
    </p:spTree>
    <p:extLst>
      <p:ext uri="{BB962C8B-B14F-4D97-AF65-F5344CB8AC3E}">
        <p14:creationId xmlns:p14="http://schemas.microsoft.com/office/powerpoint/2010/main" val="103998291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0932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8" name="Picture 7"/>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pic>
        <p:nvPicPr>
          <p:cNvPr id="9" name="Picture 8"/>
          <p:cNvPicPr>
            <a:picLocks noChangeAspect="1"/>
          </p:cNvPicPr>
          <p:nvPr/>
        </p:nvPicPr>
        <p:blipFill>
          <a:blip r:embed="rId4" cstate="print">
            <a:grayscl/>
            <a:lum bright="20000" contrast="3000"/>
            <a:extLst>
              <a:ext uri="{28A0092B-C50C-407E-A947-70E740481C1C}">
                <a14:useLocalDpi xmlns:a14="http://schemas.microsoft.com/office/drawing/2010/main"/>
              </a:ext>
            </a:extLst>
          </a:blip>
          <a:stretch>
            <a:fillRect/>
          </a:stretch>
        </p:blipFill>
        <p:spPr>
          <a:xfrm>
            <a:off x="7859909" y="0"/>
            <a:ext cx="1284091" cy="1714499"/>
          </a:xfrm>
          <a:prstGeom prst="rect">
            <a:avLst/>
          </a:prstGeom>
        </p:spPr>
      </p:pic>
      <p:sp>
        <p:nvSpPr>
          <p:cNvPr id="10" name="Rectangle 9"/>
          <p:cNvSpPr/>
          <p:nvPr/>
        </p:nvSpPr>
        <p:spPr>
          <a:xfrm>
            <a:off x="0" y="3088435"/>
            <a:ext cx="9144000" cy="3769565"/>
          </a:xfrm>
          <a:prstGeom prst="rect">
            <a:avLst/>
          </a:prstGeom>
          <a:solidFill>
            <a:srgbClr val="E7E7E7"/>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1" name="Picture 10"/>
          <p:cNvPicPr>
            <a:picLocks noChangeAspect="1"/>
          </p:cNvPicPr>
          <p:nvPr/>
        </p:nvPicPr>
        <p:blipFill>
          <a:blip r:embed="rId5" cstate="print">
            <a:grayscl/>
            <a:lum bright="32000" contrast="9000"/>
            <a:extLst>
              <a:ext uri="{28A0092B-C50C-407E-A947-70E740481C1C}">
                <a14:useLocalDpi xmlns:a14="http://schemas.microsoft.com/office/drawing/2010/main"/>
              </a:ext>
            </a:extLst>
          </a:blip>
          <a:stretch>
            <a:fillRect/>
          </a:stretch>
        </p:blipFill>
        <p:spPr>
          <a:xfrm>
            <a:off x="1654841" y="3092668"/>
            <a:ext cx="5869487" cy="3765331"/>
          </a:xfrm>
          <a:prstGeom prst="rect">
            <a:avLst/>
          </a:prstGeom>
        </p:spPr>
      </p:pic>
      <p:sp>
        <p:nvSpPr>
          <p:cNvPr id="12" name="Text Box 5"/>
          <p:cNvSpPr txBox="1">
            <a:spLocks noChangeArrowheads="1"/>
          </p:cNvSpPr>
          <p:nvPr/>
        </p:nvSpPr>
        <p:spPr bwMode="auto">
          <a:xfrm>
            <a:off x="0" y="2539424"/>
            <a:ext cx="9144000" cy="538851"/>
          </a:xfrm>
          <a:prstGeom prst="rect">
            <a:avLst/>
          </a:prstGeom>
          <a:solidFill>
            <a:srgbClr val="FFFFFF">
              <a:alpha val="95000"/>
            </a:srgbClr>
          </a:solidFill>
          <a:ln w="9525">
            <a:noFill/>
            <a:miter lim="800000"/>
            <a:headEnd/>
            <a:tailEnd/>
          </a:ln>
          <a:effectLst/>
        </p:spPr>
        <p:txBody>
          <a:bodyPr bIns="61200">
            <a:prstTxWarp prst="textNoShape">
              <a:avLst/>
            </a:prstTxWarp>
            <a:spAutoFit/>
          </a:bodyPr>
          <a:lstStyle/>
          <a:p>
            <a:pPr algn="ctr"/>
            <a:r>
              <a:rPr lang="en-US" sz="2800" dirty="0">
                <a:solidFill>
                  <a:srgbClr val="262626"/>
                </a:solidFill>
                <a:latin typeface="Helvetica Light" charset="0"/>
                <a:ea typeface="Helvetica Light" charset="0"/>
                <a:cs typeface="Helvetica Light" charset="0"/>
              </a:rPr>
              <a:t>Higgs Boson — Run-1 magnum opus</a:t>
            </a: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26</a:t>
            </a:fld>
            <a:endParaRPr lang="en-GB" dirty="0"/>
          </a:p>
        </p:txBody>
      </p:sp>
    </p:spTree>
    <p:extLst>
      <p:ext uri="{BB962C8B-B14F-4D97-AF65-F5344CB8AC3E}">
        <p14:creationId xmlns:p14="http://schemas.microsoft.com/office/powerpoint/2010/main" val="212994955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3"/>
          <a:stretch>
            <a:fillRect/>
          </a:stretch>
        </p:blipFill>
        <p:spPr>
          <a:xfrm>
            <a:off x="1" y="0"/>
            <a:ext cx="9144000" cy="6858000"/>
          </a:xfrm>
          <a:prstGeom prst="rect">
            <a:avLst/>
          </a:prstGeom>
        </p:spPr>
      </p:pic>
      <p:sp>
        <p:nvSpPr>
          <p:cNvPr id="28" name="Rectangle 27"/>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7"/>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Higgs boson production at the LHC</a:t>
            </a:r>
            <a:endParaRPr lang="en-GB" dirty="0">
              <a:latin typeface="Helvetica Light" charset="0"/>
              <a:ea typeface="Helvetica Light" charset="0"/>
              <a:cs typeface="Helvetica Light" charset="0"/>
            </a:endParaRPr>
          </a:p>
        </p:txBody>
      </p:sp>
      <p:sp>
        <p:nvSpPr>
          <p:cNvPr id="33" name="Text Box 11"/>
          <p:cNvSpPr txBox="1">
            <a:spLocks noChangeArrowheads="1"/>
          </p:cNvSpPr>
          <p:nvPr/>
        </p:nvSpPr>
        <p:spPr bwMode="auto">
          <a:xfrm>
            <a:off x="152398" y="1275401"/>
            <a:ext cx="5447394" cy="987066"/>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dirty="0" smtClean="0">
                <a:solidFill>
                  <a:srgbClr val="F1F1F5"/>
                </a:solidFill>
                <a:latin typeface="Helvetica Light" charset="0"/>
                <a:ea typeface="Helvetica Light" charset="0"/>
                <a:cs typeface="Helvetica Light" charset="0"/>
                <a:sym typeface="Symbol" charset="2"/>
              </a:rPr>
              <a:t>At the LHC, the Higgs boson is </a:t>
            </a:r>
            <a:r>
              <a:rPr lang="en-US" sz="1600" dirty="0">
                <a:solidFill>
                  <a:srgbClr val="F1F1F5"/>
                </a:solidFill>
                <a:latin typeface="Helvetica Light" charset="0"/>
                <a:ea typeface="Helvetica Light" charset="0"/>
                <a:cs typeface="Helvetica Light" charset="0"/>
                <a:sym typeface="Symbol" charset="2"/>
              </a:rPr>
              <a:t>dominantly produced via </a:t>
            </a:r>
            <a:r>
              <a:rPr lang="en-US" sz="1600" dirty="0" smtClean="0">
                <a:solidFill>
                  <a:srgbClr val="F1F1F5"/>
                </a:solidFill>
                <a:latin typeface="Helvetica Light" charset="0"/>
                <a:ea typeface="Helvetica Light" charset="0"/>
                <a:cs typeface="Helvetica Light" charset="0"/>
                <a:sym typeface="Symbol" charset="2"/>
              </a:rPr>
              <a:t>gluon fusion for </a:t>
            </a:r>
            <a:r>
              <a:rPr lang="en-US" sz="1600" dirty="0" err="1" smtClean="0">
                <a:solidFill>
                  <a:srgbClr val="F1F1F5"/>
                </a:solidFill>
                <a:latin typeface="Helvetica Light" charset="0"/>
                <a:ea typeface="Helvetica Light" charset="0"/>
                <a:cs typeface="Helvetica Light" charset="0"/>
                <a:sym typeface="Symbol" charset="2"/>
              </a:rPr>
              <a:t>σ</a:t>
            </a:r>
            <a:r>
              <a:rPr lang="en-US" sz="1600" baseline="-25000" dirty="0" err="1" smtClean="0">
                <a:solidFill>
                  <a:srgbClr val="F1F1F5"/>
                </a:solidFill>
                <a:latin typeface="Helvetica Light" charset="0"/>
                <a:ea typeface="Helvetica Light" charset="0"/>
                <a:cs typeface="Helvetica Light" charset="0"/>
                <a:sym typeface="Symbol" charset="2"/>
              </a:rPr>
              <a:t>H,total</a:t>
            </a:r>
            <a:r>
              <a:rPr lang="en-US" sz="1600" dirty="0" smtClean="0">
                <a:solidFill>
                  <a:srgbClr val="F1F1F5"/>
                </a:solidFill>
                <a:latin typeface="Helvetica Light" charset="0"/>
                <a:ea typeface="Helvetica Light" charset="0"/>
                <a:cs typeface="Helvetica Light" charset="0"/>
                <a:sym typeface="Symbol" charset="2"/>
              </a:rPr>
              <a:t> ~22 </a:t>
            </a:r>
            <a:r>
              <a:rPr lang="en-US" sz="1600" dirty="0" err="1" smtClean="0">
                <a:solidFill>
                  <a:srgbClr val="F1F1F5"/>
                </a:solidFill>
                <a:latin typeface="Helvetica Light" charset="0"/>
                <a:ea typeface="Helvetica Light" charset="0"/>
                <a:cs typeface="Helvetica Light" charset="0"/>
                <a:sym typeface="Symbol" charset="2"/>
              </a:rPr>
              <a:t>pb</a:t>
            </a:r>
            <a:r>
              <a:rPr lang="en-US" sz="1600" dirty="0" smtClean="0">
                <a:solidFill>
                  <a:srgbClr val="F1F1F5"/>
                </a:solidFill>
                <a:latin typeface="Helvetica Light" charset="0"/>
                <a:ea typeface="Helvetica Light" charset="0"/>
                <a:cs typeface="Helvetica Light" charset="0"/>
                <a:sym typeface="Symbol" charset="2"/>
              </a:rPr>
              <a:t> at 8 TeV for </a:t>
            </a:r>
            <a:r>
              <a:rPr lang="en-US" sz="1600" dirty="0" err="1" smtClean="0">
                <a:solidFill>
                  <a:srgbClr val="F1F1F5"/>
                </a:solidFill>
                <a:latin typeface="Helvetica Light" charset="0"/>
                <a:ea typeface="Helvetica Light" charset="0"/>
                <a:cs typeface="Helvetica Light" charset="0"/>
                <a:sym typeface="Symbol" charset="2"/>
              </a:rPr>
              <a:t>m</a:t>
            </a:r>
            <a:r>
              <a:rPr lang="en-US" sz="1600" baseline="-25000" dirty="0" err="1" smtClean="0">
                <a:solidFill>
                  <a:srgbClr val="F1F1F5"/>
                </a:solidFill>
                <a:latin typeface="Helvetica Light" charset="0"/>
                <a:ea typeface="Helvetica Light" charset="0"/>
                <a:cs typeface="Helvetica Light" charset="0"/>
                <a:sym typeface="Symbol" charset="2"/>
              </a:rPr>
              <a:t>H</a:t>
            </a:r>
            <a:r>
              <a:rPr lang="en-US" sz="1600" dirty="0" smtClean="0">
                <a:solidFill>
                  <a:srgbClr val="F1F1F5"/>
                </a:solidFill>
                <a:latin typeface="Helvetica Light" charset="0"/>
                <a:ea typeface="Helvetica Light" charset="0"/>
                <a:cs typeface="Helvetica Light" charset="0"/>
                <a:sym typeface="Symbol" charset="2"/>
              </a:rPr>
              <a:t> = 125 GeV </a:t>
            </a:r>
          </a:p>
          <a:p>
            <a:pPr>
              <a:spcBef>
                <a:spcPts val="1200"/>
              </a:spcBef>
            </a:pPr>
            <a:r>
              <a:rPr lang="en-US" sz="1600" dirty="0" smtClean="0">
                <a:solidFill>
                  <a:srgbClr val="F1F1F5"/>
                </a:solidFill>
                <a:latin typeface="Helvetica Light" charset="0"/>
                <a:ea typeface="Helvetica Light" charset="0"/>
                <a:cs typeface="Helvetica Light" charset="0"/>
                <a:sym typeface="Symbol" charset="2"/>
              </a:rPr>
              <a:t>Cross section steeply falling with Higgs mass</a:t>
            </a:r>
            <a:endParaRPr lang="en-US" sz="1200" dirty="0" smtClean="0">
              <a:solidFill>
                <a:srgbClr val="F1F1F5"/>
              </a:solidFill>
              <a:latin typeface="Helvetica Light" charset="0"/>
              <a:ea typeface="Helvetica Light" charset="0"/>
              <a:cs typeface="Helvetica Light" charset="0"/>
              <a:sym typeface="Symbol" charset="2"/>
            </a:endParaRPr>
          </a:p>
        </p:txBody>
      </p:sp>
      <p:grpSp>
        <p:nvGrpSpPr>
          <p:cNvPr id="34" name="Group 33"/>
          <p:cNvGrpSpPr/>
          <p:nvPr/>
        </p:nvGrpSpPr>
        <p:grpSpPr>
          <a:xfrm>
            <a:off x="721119" y="2895327"/>
            <a:ext cx="4103144" cy="1492442"/>
            <a:chOff x="1017568" y="3284873"/>
            <a:chExt cx="4103144" cy="1492442"/>
          </a:xfrm>
        </p:grpSpPr>
        <p:sp>
          <p:nvSpPr>
            <p:cNvPr id="35" name="TextBox 34"/>
            <p:cNvSpPr txBox="1"/>
            <p:nvPr/>
          </p:nvSpPr>
          <p:spPr>
            <a:xfrm>
              <a:off x="4205983" y="3674530"/>
              <a:ext cx="374434" cy="461665"/>
            </a:xfrm>
            <a:prstGeom prst="rect">
              <a:avLst/>
            </a:prstGeom>
            <a:noFill/>
          </p:spPr>
          <p:txBody>
            <a:bodyPr wrap="none" rtlCol="0">
              <a:spAutoFit/>
            </a:bodyPr>
            <a:lstStyle/>
            <a:p>
              <a:r>
                <a:rPr lang="en-GB" dirty="0" smtClean="0">
                  <a:solidFill>
                    <a:srgbClr val="F1F1F5"/>
                  </a:solidFill>
                  <a:latin typeface="Chalkduster"/>
                  <a:cs typeface="Chalkduster"/>
                </a:rPr>
                <a:t>H</a:t>
              </a:r>
              <a:endParaRPr lang="en-GB" dirty="0">
                <a:solidFill>
                  <a:srgbClr val="F1F1F5"/>
                </a:solidFill>
                <a:latin typeface="Chalkduster"/>
                <a:cs typeface="Chalkduster"/>
              </a:endParaRPr>
            </a:p>
          </p:txBody>
        </p:sp>
        <p:sp>
          <p:nvSpPr>
            <p:cNvPr id="36" name="Freeform 35"/>
            <p:cNvSpPr/>
            <p:nvPr/>
          </p:nvSpPr>
          <p:spPr>
            <a:xfrm rot="21414403">
              <a:off x="3552487" y="4001354"/>
              <a:ext cx="1568225" cy="147441"/>
            </a:xfrm>
            <a:custGeom>
              <a:avLst/>
              <a:gdLst>
                <a:gd name="connsiteX0" fmla="*/ 2201333 w 2316269"/>
                <a:gd name="connsiteY0" fmla="*/ 101020 h 107014"/>
                <a:gd name="connsiteX1" fmla="*/ 1259417 w 2316269"/>
                <a:gd name="connsiteY1" fmla="*/ 69270 h 107014"/>
                <a:gd name="connsiteX2" fmla="*/ 867833 w 2316269"/>
                <a:gd name="connsiteY2" fmla="*/ 48103 h 107014"/>
                <a:gd name="connsiteX3" fmla="*/ 698500 w 2316269"/>
                <a:gd name="connsiteY3" fmla="*/ 26936 h 107014"/>
                <a:gd name="connsiteX4" fmla="*/ 571500 w 2316269"/>
                <a:gd name="connsiteY4" fmla="*/ 5770 h 107014"/>
                <a:gd name="connsiteX5" fmla="*/ 0 w 2316269"/>
                <a:gd name="connsiteY5" fmla="*/ 5770 h 10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6269" h="107014">
                  <a:moveTo>
                    <a:pt x="2201333" y="101020"/>
                  </a:moveTo>
                  <a:cubicBezTo>
                    <a:pt x="1749202" y="68723"/>
                    <a:pt x="2316269" y="107014"/>
                    <a:pt x="1259417" y="69270"/>
                  </a:cubicBezTo>
                  <a:cubicBezTo>
                    <a:pt x="1128782" y="64604"/>
                    <a:pt x="867833" y="48103"/>
                    <a:pt x="867833" y="48103"/>
                  </a:cubicBezTo>
                  <a:lnTo>
                    <a:pt x="698500" y="26936"/>
                  </a:lnTo>
                  <a:cubicBezTo>
                    <a:pt x="656014" y="20867"/>
                    <a:pt x="614398" y="7070"/>
                    <a:pt x="571500" y="5770"/>
                  </a:cubicBezTo>
                  <a:cubicBezTo>
                    <a:pt x="381087" y="0"/>
                    <a:pt x="190500" y="5770"/>
                    <a:pt x="0" y="5770"/>
                  </a:cubicBezTo>
                </a:path>
              </a:pathLst>
            </a:custGeom>
            <a:ln w="38100" cap="flat" cmpd="sng" algn="ctr">
              <a:solidFill>
                <a:srgbClr val="F1F1F5"/>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7" name="Freeform 36"/>
            <p:cNvSpPr/>
            <p:nvPr/>
          </p:nvSpPr>
          <p:spPr>
            <a:xfrm flipH="1" flipV="1">
              <a:off x="2808816" y="4047201"/>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8" name="Freeform 37"/>
            <p:cNvSpPr/>
            <p:nvPr/>
          </p:nvSpPr>
          <p:spPr>
            <a:xfrm flipH="1">
              <a:off x="2808817" y="3558115"/>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9" name="Freeform 38"/>
            <p:cNvSpPr/>
            <p:nvPr/>
          </p:nvSpPr>
          <p:spPr>
            <a:xfrm rot="3361181" flipH="1">
              <a:off x="2443691" y="3820514"/>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0" name="Freeform 39"/>
            <p:cNvSpPr/>
            <p:nvPr/>
          </p:nvSpPr>
          <p:spPr>
            <a:xfrm>
              <a:off x="1438469" y="3432965"/>
              <a:ext cx="1370347" cy="200518"/>
            </a:xfrm>
            <a:custGeom>
              <a:avLst/>
              <a:gdLst>
                <a:gd name="connsiteX0" fmla="*/ 0 w 1270077"/>
                <a:gd name="connsiteY0" fmla="*/ 66839 h 190959"/>
                <a:gd name="connsiteX1" fmla="*/ 33423 w 1270077"/>
                <a:gd name="connsiteY1" fmla="*/ 89119 h 190959"/>
                <a:gd name="connsiteX2" fmla="*/ 44564 w 1270077"/>
                <a:gd name="connsiteY2" fmla="*/ 122539 h 190959"/>
                <a:gd name="connsiteX3" fmla="*/ 111410 w 1270077"/>
                <a:gd name="connsiteY3" fmla="*/ 144819 h 190959"/>
                <a:gd name="connsiteX4" fmla="*/ 200538 w 1270077"/>
                <a:gd name="connsiteY4" fmla="*/ 133679 h 190959"/>
                <a:gd name="connsiteX5" fmla="*/ 200538 w 1270077"/>
                <a:gd name="connsiteY5" fmla="*/ 11140 h 190959"/>
                <a:gd name="connsiteX6" fmla="*/ 178256 w 1270077"/>
                <a:gd name="connsiteY6" fmla="*/ 133679 h 190959"/>
                <a:gd name="connsiteX7" fmla="*/ 245103 w 1270077"/>
                <a:gd name="connsiteY7" fmla="*/ 155959 h 190959"/>
                <a:gd name="connsiteX8" fmla="*/ 378795 w 1270077"/>
                <a:gd name="connsiteY8" fmla="*/ 122539 h 190959"/>
                <a:gd name="connsiteX9" fmla="*/ 389936 w 1270077"/>
                <a:gd name="connsiteY9" fmla="*/ 77979 h 190959"/>
                <a:gd name="connsiteX10" fmla="*/ 378795 w 1270077"/>
                <a:gd name="connsiteY10" fmla="*/ 33420 h 190959"/>
                <a:gd name="connsiteX11" fmla="*/ 311949 w 1270077"/>
                <a:gd name="connsiteY11" fmla="*/ 33420 h 190959"/>
                <a:gd name="connsiteX12" fmla="*/ 334231 w 1270077"/>
                <a:gd name="connsiteY12" fmla="*/ 122539 h 190959"/>
                <a:gd name="connsiteX13" fmla="*/ 367654 w 1270077"/>
                <a:gd name="connsiteY13" fmla="*/ 144819 h 190959"/>
                <a:gd name="connsiteX14" fmla="*/ 434500 w 1270077"/>
                <a:gd name="connsiteY14" fmla="*/ 167098 h 190959"/>
                <a:gd name="connsiteX15" fmla="*/ 545910 w 1270077"/>
                <a:gd name="connsiteY15" fmla="*/ 133679 h 190959"/>
                <a:gd name="connsiteX16" fmla="*/ 579333 w 1270077"/>
                <a:gd name="connsiteY16" fmla="*/ 122539 h 190959"/>
                <a:gd name="connsiteX17" fmla="*/ 568192 w 1270077"/>
                <a:gd name="connsiteY17" fmla="*/ 44560 h 190959"/>
                <a:gd name="connsiteX18" fmla="*/ 557051 w 1270077"/>
                <a:gd name="connsiteY18" fmla="*/ 11140 h 190959"/>
                <a:gd name="connsiteX19" fmla="*/ 479064 w 1270077"/>
                <a:gd name="connsiteY19" fmla="*/ 22280 h 190959"/>
                <a:gd name="connsiteX20" fmla="*/ 512487 w 1270077"/>
                <a:gd name="connsiteY20" fmla="*/ 144819 h 190959"/>
                <a:gd name="connsiteX21" fmla="*/ 557051 w 1270077"/>
                <a:gd name="connsiteY21" fmla="*/ 155959 h 190959"/>
                <a:gd name="connsiteX22" fmla="*/ 735308 w 1270077"/>
                <a:gd name="connsiteY22" fmla="*/ 144819 h 190959"/>
                <a:gd name="connsiteX23" fmla="*/ 757590 w 1270077"/>
                <a:gd name="connsiteY23" fmla="*/ 55700 h 190959"/>
                <a:gd name="connsiteX24" fmla="*/ 690744 w 1270077"/>
                <a:gd name="connsiteY24" fmla="*/ 11140 h 190959"/>
                <a:gd name="connsiteX25" fmla="*/ 690744 w 1270077"/>
                <a:gd name="connsiteY25" fmla="*/ 100259 h 190959"/>
                <a:gd name="connsiteX26" fmla="*/ 724167 w 1270077"/>
                <a:gd name="connsiteY26" fmla="*/ 111399 h 190959"/>
                <a:gd name="connsiteX27" fmla="*/ 757590 w 1270077"/>
                <a:gd name="connsiteY27" fmla="*/ 133679 h 190959"/>
                <a:gd name="connsiteX28" fmla="*/ 791013 w 1270077"/>
                <a:gd name="connsiteY28" fmla="*/ 144819 h 190959"/>
                <a:gd name="connsiteX29" fmla="*/ 857859 w 1270077"/>
                <a:gd name="connsiteY29" fmla="*/ 178238 h 190959"/>
                <a:gd name="connsiteX30" fmla="*/ 946987 w 1270077"/>
                <a:gd name="connsiteY30" fmla="*/ 122539 h 190959"/>
                <a:gd name="connsiteX31" fmla="*/ 958128 w 1270077"/>
                <a:gd name="connsiteY31" fmla="*/ 89119 h 190959"/>
                <a:gd name="connsiteX32" fmla="*/ 946987 w 1270077"/>
                <a:gd name="connsiteY32" fmla="*/ 44560 h 190959"/>
                <a:gd name="connsiteX33" fmla="*/ 869000 w 1270077"/>
                <a:gd name="connsiteY33" fmla="*/ 0 h 190959"/>
                <a:gd name="connsiteX34" fmla="*/ 857859 w 1270077"/>
                <a:gd name="connsiteY34" fmla="*/ 33420 h 190959"/>
                <a:gd name="connsiteX35" fmla="*/ 902423 w 1270077"/>
                <a:gd name="connsiteY35" fmla="*/ 133679 h 190959"/>
                <a:gd name="connsiteX36" fmla="*/ 969269 w 1270077"/>
                <a:gd name="connsiteY36" fmla="*/ 155959 h 190959"/>
                <a:gd name="connsiteX37" fmla="*/ 1147526 w 1270077"/>
                <a:gd name="connsiteY37" fmla="*/ 100259 h 190959"/>
                <a:gd name="connsiteX38" fmla="*/ 1158667 w 1270077"/>
                <a:gd name="connsiteY38" fmla="*/ 66839 h 190959"/>
                <a:gd name="connsiteX39" fmla="*/ 1136385 w 1270077"/>
                <a:gd name="connsiteY39" fmla="*/ 33420 h 190959"/>
                <a:gd name="connsiteX40" fmla="*/ 1069539 w 1270077"/>
                <a:gd name="connsiteY40" fmla="*/ 11140 h 190959"/>
                <a:gd name="connsiteX41" fmla="*/ 1080680 w 1270077"/>
                <a:gd name="connsiteY41" fmla="*/ 100259 h 190959"/>
                <a:gd name="connsiteX42" fmla="*/ 1091821 w 1270077"/>
                <a:gd name="connsiteY42" fmla="*/ 133679 h 190959"/>
                <a:gd name="connsiteX43" fmla="*/ 1158667 w 1270077"/>
                <a:gd name="connsiteY43" fmla="*/ 155959 h 190959"/>
                <a:gd name="connsiteX44" fmla="*/ 1270077 w 1270077"/>
                <a:gd name="connsiteY44" fmla="*/ 167098 h 190959"/>
                <a:gd name="connsiteX45" fmla="*/ 1270077 w 1270077"/>
                <a:gd name="connsiteY45" fmla="*/ 167098 h 19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70077" h="190959">
                  <a:moveTo>
                    <a:pt x="0" y="66839"/>
                  </a:moveTo>
                  <a:cubicBezTo>
                    <a:pt x="11141" y="74266"/>
                    <a:pt x="25058" y="78664"/>
                    <a:pt x="33423" y="89119"/>
                  </a:cubicBezTo>
                  <a:cubicBezTo>
                    <a:pt x="40759" y="98288"/>
                    <a:pt x="35008" y="115714"/>
                    <a:pt x="44564" y="122539"/>
                  </a:cubicBezTo>
                  <a:cubicBezTo>
                    <a:pt x="63677" y="136190"/>
                    <a:pt x="111410" y="144819"/>
                    <a:pt x="111410" y="144819"/>
                  </a:cubicBezTo>
                  <a:cubicBezTo>
                    <a:pt x="141119" y="141106"/>
                    <a:pt x="175625" y="150286"/>
                    <a:pt x="200538" y="133679"/>
                  </a:cubicBezTo>
                  <a:cubicBezTo>
                    <a:pt x="226230" y="116552"/>
                    <a:pt x="202718" y="24220"/>
                    <a:pt x="200538" y="11140"/>
                  </a:cubicBezTo>
                  <a:cubicBezTo>
                    <a:pt x="147387" y="28856"/>
                    <a:pt x="116135" y="27197"/>
                    <a:pt x="178256" y="133679"/>
                  </a:cubicBezTo>
                  <a:cubicBezTo>
                    <a:pt x="190092" y="153966"/>
                    <a:pt x="245103" y="155959"/>
                    <a:pt x="245103" y="155959"/>
                  </a:cubicBezTo>
                  <a:cubicBezTo>
                    <a:pt x="266146" y="153621"/>
                    <a:pt x="354233" y="159378"/>
                    <a:pt x="378795" y="122539"/>
                  </a:cubicBezTo>
                  <a:cubicBezTo>
                    <a:pt x="387288" y="109800"/>
                    <a:pt x="386222" y="92832"/>
                    <a:pt x="389936" y="77979"/>
                  </a:cubicBezTo>
                  <a:cubicBezTo>
                    <a:pt x="386222" y="63126"/>
                    <a:pt x="388360" y="45375"/>
                    <a:pt x="378795" y="33420"/>
                  </a:cubicBezTo>
                  <a:cubicBezTo>
                    <a:pt x="360031" y="9967"/>
                    <a:pt x="330713" y="27166"/>
                    <a:pt x="311949" y="33420"/>
                  </a:cubicBezTo>
                  <a:cubicBezTo>
                    <a:pt x="312504" y="36195"/>
                    <a:pt x="325096" y="111121"/>
                    <a:pt x="334231" y="122539"/>
                  </a:cubicBezTo>
                  <a:cubicBezTo>
                    <a:pt x="342596" y="132994"/>
                    <a:pt x="355418" y="139382"/>
                    <a:pt x="367654" y="144819"/>
                  </a:cubicBezTo>
                  <a:cubicBezTo>
                    <a:pt x="389117" y="154357"/>
                    <a:pt x="434500" y="167098"/>
                    <a:pt x="434500" y="167098"/>
                  </a:cubicBezTo>
                  <a:cubicBezTo>
                    <a:pt x="501850" y="150264"/>
                    <a:pt x="464538" y="160801"/>
                    <a:pt x="545910" y="133679"/>
                  </a:cubicBezTo>
                  <a:lnTo>
                    <a:pt x="579333" y="122539"/>
                  </a:lnTo>
                  <a:cubicBezTo>
                    <a:pt x="575619" y="96546"/>
                    <a:pt x="573342" y="70307"/>
                    <a:pt x="568192" y="44560"/>
                  </a:cubicBezTo>
                  <a:cubicBezTo>
                    <a:pt x="565889" y="33045"/>
                    <a:pt x="568443" y="13988"/>
                    <a:pt x="557051" y="11140"/>
                  </a:cubicBezTo>
                  <a:cubicBezTo>
                    <a:pt x="531575" y="4772"/>
                    <a:pt x="505060" y="18567"/>
                    <a:pt x="479064" y="22280"/>
                  </a:cubicBezTo>
                  <a:cubicBezTo>
                    <a:pt x="481984" y="45641"/>
                    <a:pt x="478017" y="121841"/>
                    <a:pt x="512487" y="144819"/>
                  </a:cubicBezTo>
                  <a:cubicBezTo>
                    <a:pt x="525228" y="153312"/>
                    <a:pt x="542196" y="152246"/>
                    <a:pt x="557051" y="155959"/>
                  </a:cubicBezTo>
                  <a:cubicBezTo>
                    <a:pt x="616470" y="152246"/>
                    <a:pt x="676501" y="154103"/>
                    <a:pt x="735308" y="144819"/>
                  </a:cubicBezTo>
                  <a:cubicBezTo>
                    <a:pt x="786241" y="136778"/>
                    <a:pt x="773099" y="90592"/>
                    <a:pt x="757590" y="55700"/>
                  </a:cubicBezTo>
                  <a:cubicBezTo>
                    <a:pt x="743076" y="23047"/>
                    <a:pt x="718829" y="20501"/>
                    <a:pt x="690744" y="11140"/>
                  </a:cubicBezTo>
                  <a:cubicBezTo>
                    <a:pt x="680100" y="43069"/>
                    <a:pt x="666843" y="64412"/>
                    <a:pt x="690744" y="100259"/>
                  </a:cubicBezTo>
                  <a:cubicBezTo>
                    <a:pt x="697259" y="110030"/>
                    <a:pt x="713663" y="106148"/>
                    <a:pt x="724167" y="111399"/>
                  </a:cubicBezTo>
                  <a:cubicBezTo>
                    <a:pt x="736143" y="117387"/>
                    <a:pt x="745614" y="127691"/>
                    <a:pt x="757590" y="133679"/>
                  </a:cubicBezTo>
                  <a:cubicBezTo>
                    <a:pt x="768094" y="138930"/>
                    <a:pt x="780509" y="139568"/>
                    <a:pt x="791013" y="144819"/>
                  </a:cubicBezTo>
                  <a:cubicBezTo>
                    <a:pt x="877402" y="188008"/>
                    <a:pt x="773848" y="150237"/>
                    <a:pt x="857859" y="178238"/>
                  </a:cubicBezTo>
                  <a:cubicBezTo>
                    <a:pt x="918824" y="157919"/>
                    <a:pt x="922269" y="171970"/>
                    <a:pt x="946987" y="122539"/>
                  </a:cubicBezTo>
                  <a:cubicBezTo>
                    <a:pt x="952239" y="112036"/>
                    <a:pt x="954414" y="100259"/>
                    <a:pt x="958128" y="89119"/>
                  </a:cubicBezTo>
                  <a:cubicBezTo>
                    <a:pt x="954414" y="74266"/>
                    <a:pt x="954584" y="57853"/>
                    <a:pt x="946987" y="44560"/>
                  </a:cubicBezTo>
                  <a:cubicBezTo>
                    <a:pt x="924861" y="5844"/>
                    <a:pt x="907346" y="9586"/>
                    <a:pt x="869000" y="0"/>
                  </a:cubicBezTo>
                  <a:cubicBezTo>
                    <a:pt x="865286" y="11140"/>
                    <a:pt x="857859" y="21677"/>
                    <a:pt x="857859" y="33420"/>
                  </a:cubicBezTo>
                  <a:cubicBezTo>
                    <a:pt x="857859" y="76701"/>
                    <a:pt x="862606" y="111560"/>
                    <a:pt x="902423" y="133679"/>
                  </a:cubicBezTo>
                  <a:cubicBezTo>
                    <a:pt x="922955" y="145085"/>
                    <a:pt x="969269" y="155959"/>
                    <a:pt x="969269" y="155959"/>
                  </a:cubicBezTo>
                  <a:cubicBezTo>
                    <a:pt x="1120719" y="145142"/>
                    <a:pt x="1108651" y="190959"/>
                    <a:pt x="1147526" y="100259"/>
                  </a:cubicBezTo>
                  <a:cubicBezTo>
                    <a:pt x="1152152" y="89466"/>
                    <a:pt x="1154953" y="77979"/>
                    <a:pt x="1158667" y="66839"/>
                  </a:cubicBezTo>
                  <a:cubicBezTo>
                    <a:pt x="1151240" y="55699"/>
                    <a:pt x="1147739" y="40515"/>
                    <a:pt x="1136385" y="33420"/>
                  </a:cubicBezTo>
                  <a:cubicBezTo>
                    <a:pt x="1116467" y="20973"/>
                    <a:pt x="1069539" y="11140"/>
                    <a:pt x="1069539" y="11140"/>
                  </a:cubicBezTo>
                  <a:cubicBezTo>
                    <a:pt x="1073253" y="40846"/>
                    <a:pt x="1075324" y="70804"/>
                    <a:pt x="1080680" y="100259"/>
                  </a:cubicBezTo>
                  <a:cubicBezTo>
                    <a:pt x="1082781" y="111812"/>
                    <a:pt x="1082265" y="126854"/>
                    <a:pt x="1091821" y="133679"/>
                  </a:cubicBezTo>
                  <a:cubicBezTo>
                    <a:pt x="1110934" y="147330"/>
                    <a:pt x="1136385" y="148533"/>
                    <a:pt x="1158667" y="155959"/>
                  </a:cubicBezTo>
                  <a:cubicBezTo>
                    <a:pt x="1216749" y="175317"/>
                    <a:pt x="1180354" y="167098"/>
                    <a:pt x="1270077" y="167098"/>
                  </a:cubicBezTo>
                  <a:lnTo>
                    <a:pt x="1270077" y="167098"/>
                  </a:ln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41" name="Freeform 40"/>
            <p:cNvSpPr/>
            <p:nvPr/>
          </p:nvSpPr>
          <p:spPr>
            <a:xfrm>
              <a:off x="1438469" y="4371482"/>
              <a:ext cx="1370347" cy="200518"/>
            </a:xfrm>
            <a:custGeom>
              <a:avLst/>
              <a:gdLst>
                <a:gd name="connsiteX0" fmla="*/ 0 w 1270077"/>
                <a:gd name="connsiteY0" fmla="*/ 66839 h 190959"/>
                <a:gd name="connsiteX1" fmla="*/ 33423 w 1270077"/>
                <a:gd name="connsiteY1" fmla="*/ 89119 h 190959"/>
                <a:gd name="connsiteX2" fmla="*/ 44564 w 1270077"/>
                <a:gd name="connsiteY2" fmla="*/ 122539 h 190959"/>
                <a:gd name="connsiteX3" fmla="*/ 111410 w 1270077"/>
                <a:gd name="connsiteY3" fmla="*/ 144819 h 190959"/>
                <a:gd name="connsiteX4" fmla="*/ 200538 w 1270077"/>
                <a:gd name="connsiteY4" fmla="*/ 133679 h 190959"/>
                <a:gd name="connsiteX5" fmla="*/ 200538 w 1270077"/>
                <a:gd name="connsiteY5" fmla="*/ 11140 h 190959"/>
                <a:gd name="connsiteX6" fmla="*/ 178256 w 1270077"/>
                <a:gd name="connsiteY6" fmla="*/ 133679 h 190959"/>
                <a:gd name="connsiteX7" fmla="*/ 245103 w 1270077"/>
                <a:gd name="connsiteY7" fmla="*/ 155959 h 190959"/>
                <a:gd name="connsiteX8" fmla="*/ 378795 w 1270077"/>
                <a:gd name="connsiteY8" fmla="*/ 122539 h 190959"/>
                <a:gd name="connsiteX9" fmla="*/ 389936 w 1270077"/>
                <a:gd name="connsiteY9" fmla="*/ 77979 h 190959"/>
                <a:gd name="connsiteX10" fmla="*/ 378795 w 1270077"/>
                <a:gd name="connsiteY10" fmla="*/ 33420 h 190959"/>
                <a:gd name="connsiteX11" fmla="*/ 311949 w 1270077"/>
                <a:gd name="connsiteY11" fmla="*/ 33420 h 190959"/>
                <a:gd name="connsiteX12" fmla="*/ 334231 w 1270077"/>
                <a:gd name="connsiteY12" fmla="*/ 122539 h 190959"/>
                <a:gd name="connsiteX13" fmla="*/ 367654 w 1270077"/>
                <a:gd name="connsiteY13" fmla="*/ 144819 h 190959"/>
                <a:gd name="connsiteX14" fmla="*/ 434500 w 1270077"/>
                <a:gd name="connsiteY14" fmla="*/ 167098 h 190959"/>
                <a:gd name="connsiteX15" fmla="*/ 545910 w 1270077"/>
                <a:gd name="connsiteY15" fmla="*/ 133679 h 190959"/>
                <a:gd name="connsiteX16" fmla="*/ 579333 w 1270077"/>
                <a:gd name="connsiteY16" fmla="*/ 122539 h 190959"/>
                <a:gd name="connsiteX17" fmla="*/ 568192 w 1270077"/>
                <a:gd name="connsiteY17" fmla="*/ 44560 h 190959"/>
                <a:gd name="connsiteX18" fmla="*/ 557051 w 1270077"/>
                <a:gd name="connsiteY18" fmla="*/ 11140 h 190959"/>
                <a:gd name="connsiteX19" fmla="*/ 479064 w 1270077"/>
                <a:gd name="connsiteY19" fmla="*/ 22280 h 190959"/>
                <a:gd name="connsiteX20" fmla="*/ 512487 w 1270077"/>
                <a:gd name="connsiteY20" fmla="*/ 144819 h 190959"/>
                <a:gd name="connsiteX21" fmla="*/ 557051 w 1270077"/>
                <a:gd name="connsiteY21" fmla="*/ 155959 h 190959"/>
                <a:gd name="connsiteX22" fmla="*/ 735308 w 1270077"/>
                <a:gd name="connsiteY22" fmla="*/ 144819 h 190959"/>
                <a:gd name="connsiteX23" fmla="*/ 757590 w 1270077"/>
                <a:gd name="connsiteY23" fmla="*/ 55700 h 190959"/>
                <a:gd name="connsiteX24" fmla="*/ 690744 w 1270077"/>
                <a:gd name="connsiteY24" fmla="*/ 11140 h 190959"/>
                <a:gd name="connsiteX25" fmla="*/ 690744 w 1270077"/>
                <a:gd name="connsiteY25" fmla="*/ 100259 h 190959"/>
                <a:gd name="connsiteX26" fmla="*/ 724167 w 1270077"/>
                <a:gd name="connsiteY26" fmla="*/ 111399 h 190959"/>
                <a:gd name="connsiteX27" fmla="*/ 757590 w 1270077"/>
                <a:gd name="connsiteY27" fmla="*/ 133679 h 190959"/>
                <a:gd name="connsiteX28" fmla="*/ 791013 w 1270077"/>
                <a:gd name="connsiteY28" fmla="*/ 144819 h 190959"/>
                <a:gd name="connsiteX29" fmla="*/ 857859 w 1270077"/>
                <a:gd name="connsiteY29" fmla="*/ 178238 h 190959"/>
                <a:gd name="connsiteX30" fmla="*/ 946987 w 1270077"/>
                <a:gd name="connsiteY30" fmla="*/ 122539 h 190959"/>
                <a:gd name="connsiteX31" fmla="*/ 958128 w 1270077"/>
                <a:gd name="connsiteY31" fmla="*/ 89119 h 190959"/>
                <a:gd name="connsiteX32" fmla="*/ 946987 w 1270077"/>
                <a:gd name="connsiteY32" fmla="*/ 44560 h 190959"/>
                <a:gd name="connsiteX33" fmla="*/ 869000 w 1270077"/>
                <a:gd name="connsiteY33" fmla="*/ 0 h 190959"/>
                <a:gd name="connsiteX34" fmla="*/ 857859 w 1270077"/>
                <a:gd name="connsiteY34" fmla="*/ 33420 h 190959"/>
                <a:gd name="connsiteX35" fmla="*/ 902423 w 1270077"/>
                <a:gd name="connsiteY35" fmla="*/ 133679 h 190959"/>
                <a:gd name="connsiteX36" fmla="*/ 969269 w 1270077"/>
                <a:gd name="connsiteY36" fmla="*/ 155959 h 190959"/>
                <a:gd name="connsiteX37" fmla="*/ 1147526 w 1270077"/>
                <a:gd name="connsiteY37" fmla="*/ 100259 h 190959"/>
                <a:gd name="connsiteX38" fmla="*/ 1158667 w 1270077"/>
                <a:gd name="connsiteY38" fmla="*/ 66839 h 190959"/>
                <a:gd name="connsiteX39" fmla="*/ 1136385 w 1270077"/>
                <a:gd name="connsiteY39" fmla="*/ 33420 h 190959"/>
                <a:gd name="connsiteX40" fmla="*/ 1069539 w 1270077"/>
                <a:gd name="connsiteY40" fmla="*/ 11140 h 190959"/>
                <a:gd name="connsiteX41" fmla="*/ 1080680 w 1270077"/>
                <a:gd name="connsiteY41" fmla="*/ 100259 h 190959"/>
                <a:gd name="connsiteX42" fmla="*/ 1091821 w 1270077"/>
                <a:gd name="connsiteY42" fmla="*/ 133679 h 190959"/>
                <a:gd name="connsiteX43" fmla="*/ 1158667 w 1270077"/>
                <a:gd name="connsiteY43" fmla="*/ 155959 h 190959"/>
                <a:gd name="connsiteX44" fmla="*/ 1270077 w 1270077"/>
                <a:gd name="connsiteY44" fmla="*/ 167098 h 190959"/>
                <a:gd name="connsiteX45" fmla="*/ 1270077 w 1270077"/>
                <a:gd name="connsiteY45" fmla="*/ 167098 h 19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70077" h="190959">
                  <a:moveTo>
                    <a:pt x="0" y="66839"/>
                  </a:moveTo>
                  <a:cubicBezTo>
                    <a:pt x="11141" y="74266"/>
                    <a:pt x="25058" y="78664"/>
                    <a:pt x="33423" y="89119"/>
                  </a:cubicBezTo>
                  <a:cubicBezTo>
                    <a:pt x="40759" y="98288"/>
                    <a:pt x="35008" y="115714"/>
                    <a:pt x="44564" y="122539"/>
                  </a:cubicBezTo>
                  <a:cubicBezTo>
                    <a:pt x="63677" y="136190"/>
                    <a:pt x="111410" y="144819"/>
                    <a:pt x="111410" y="144819"/>
                  </a:cubicBezTo>
                  <a:cubicBezTo>
                    <a:pt x="141119" y="141106"/>
                    <a:pt x="175625" y="150286"/>
                    <a:pt x="200538" y="133679"/>
                  </a:cubicBezTo>
                  <a:cubicBezTo>
                    <a:pt x="226230" y="116552"/>
                    <a:pt x="202718" y="24220"/>
                    <a:pt x="200538" y="11140"/>
                  </a:cubicBezTo>
                  <a:cubicBezTo>
                    <a:pt x="147387" y="28856"/>
                    <a:pt x="116135" y="27197"/>
                    <a:pt x="178256" y="133679"/>
                  </a:cubicBezTo>
                  <a:cubicBezTo>
                    <a:pt x="190092" y="153966"/>
                    <a:pt x="245103" y="155959"/>
                    <a:pt x="245103" y="155959"/>
                  </a:cubicBezTo>
                  <a:cubicBezTo>
                    <a:pt x="266146" y="153621"/>
                    <a:pt x="354233" y="159378"/>
                    <a:pt x="378795" y="122539"/>
                  </a:cubicBezTo>
                  <a:cubicBezTo>
                    <a:pt x="387288" y="109800"/>
                    <a:pt x="386222" y="92832"/>
                    <a:pt x="389936" y="77979"/>
                  </a:cubicBezTo>
                  <a:cubicBezTo>
                    <a:pt x="386222" y="63126"/>
                    <a:pt x="388360" y="45375"/>
                    <a:pt x="378795" y="33420"/>
                  </a:cubicBezTo>
                  <a:cubicBezTo>
                    <a:pt x="360031" y="9967"/>
                    <a:pt x="330713" y="27166"/>
                    <a:pt x="311949" y="33420"/>
                  </a:cubicBezTo>
                  <a:cubicBezTo>
                    <a:pt x="312504" y="36195"/>
                    <a:pt x="325096" y="111121"/>
                    <a:pt x="334231" y="122539"/>
                  </a:cubicBezTo>
                  <a:cubicBezTo>
                    <a:pt x="342596" y="132994"/>
                    <a:pt x="355418" y="139382"/>
                    <a:pt x="367654" y="144819"/>
                  </a:cubicBezTo>
                  <a:cubicBezTo>
                    <a:pt x="389117" y="154357"/>
                    <a:pt x="434500" y="167098"/>
                    <a:pt x="434500" y="167098"/>
                  </a:cubicBezTo>
                  <a:cubicBezTo>
                    <a:pt x="501850" y="150264"/>
                    <a:pt x="464538" y="160801"/>
                    <a:pt x="545910" y="133679"/>
                  </a:cubicBezTo>
                  <a:lnTo>
                    <a:pt x="579333" y="122539"/>
                  </a:lnTo>
                  <a:cubicBezTo>
                    <a:pt x="575619" y="96546"/>
                    <a:pt x="573342" y="70307"/>
                    <a:pt x="568192" y="44560"/>
                  </a:cubicBezTo>
                  <a:cubicBezTo>
                    <a:pt x="565889" y="33045"/>
                    <a:pt x="568443" y="13988"/>
                    <a:pt x="557051" y="11140"/>
                  </a:cubicBezTo>
                  <a:cubicBezTo>
                    <a:pt x="531575" y="4772"/>
                    <a:pt x="505060" y="18567"/>
                    <a:pt x="479064" y="22280"/>
                  </a:cubicBezTo>
                  <a:cubicBezTo>
                    <a:pt x="481984" y="45641"/>
                    <a:pt x="478017" y="121841"/>
                    <a:pt x="512487" y="144819"/>
                  </a:cubicBezTo>
                  <a:cubicBezTo>
                    <a:pt x="525228" y="153312"/>
                    <a:pt x="542196" y="152246"/>
                    <a:pt x="557051" y="155959"/>
                  </a:cubicBezTo>
                  <a:cubicBezTo>
                    <a:pt x="616470" y="152246"/>
                    <a:pt x="676501" y="154103"/>
                    <a:pt x="735308" y="144819"/>
                  </a:cubicBezTo>
                  <a:cubicBezTo>
                    <a:pt x="786241" y="136778"/>
                    <a:pt x="773099" y="90592"/>
                    <a:pt x="757590" y="55700"/>
                  </a:cubicBezTo>
                  <a:cubicBezTo>
                    <a:pt x="743076" y="23047"/>
                    <a:pt x="718829" y="20501"/>
                    <a:pt x="690744" y="11140"/>
                  </a:cubicBezTo>
                  <a:cubicBezTo>
                    <a:pt x="680100" y="43069"/>
                    <a:pt x="666843" y="64412"/>
                    <a:pt x="690744" y="100259"/>
                  </a:cubicBezTo>
                  <a:cubicBezTo>
                    <a:pt x="697259" y="110030"/>
                    <a:pt x="713663" y="106148"/>
                    <a:pt x="724167" y="111399"/>
                  </a:cubicBezTo>
                  <a:cubicBezTo>
                    <a:pt x="736143" y="117387"/>
                    <a:pt x="745614" y="127691"/>
                    <a:pt x="757590" y="133679"/>
                  </a:cubicBezTo>
                  <a:cubicBezTo>
                    <a:pt x="768094" y="138930"/>
                    <a:pt x="780509" y="139568"/>
                    <a:pt x="791013" y="144819"/>
                  </a:cubicBezTo>
                  <a:cubicBezTo>
                    <a:pt x="877402" y="188008"/>
                    <a:pt x="773848" y="150237"/>
                    <a:pt x="857859" y="178238"/>
                  </a:cubicBezTo>
                  <a:cubicBezTo>
                    <a:pt x="918824" y="157919"/>
                    <a:pt x="922269" y="171970"/>
                    <a:pt x="946987" y="122539"/>
                  </a:cubicBezTo>
                  <a:cubicBezTo>
                    <a:pt x="952239" y="112036"/>
                    <a:pt x="954414" y="100259"/>
                    <a:pt x="958128" y="89119"/>
                  </a:cubicBezTo>
                  <a:cubicBezTo>
                    <a:pt x="954414" y="74266"/>
                    <a:pt x="954584" y="57853"/>
                    <a:pt x="946987" y="44560"/>
                  </a:cubicBezTo>
                  <a:cubicBezTo>
                    <a:pt x="924861" y="5844"/>
                    <a:pt x="907346" y="9586"/>
                    <a:pt x="869000" y="0"/>
                  </a:cubicBezTo>
                  <a:cubicBezTo>
                    <a:pt x="865286" y="11140"/>
                    <a:pt x="857859" y="21677"/>
                    <a:pt x="857859" y="33420"/>
                  </a:cubicBezTo>
                  <a:cubicBezTo>
                    <a:pt x="857859" y="76701"/>
                    <a:pt x="862606" y="111560"/>
                    <a:pt x="902423" y="133679"/>
                  </a:cubicBezTo>
                  <a:cubicBezTo>
                    <a:pt x="922955" y="145085"/>
                    <a:pt x="969269" y="155959"/>
                    <a:pt x="969269" y="155959"/>
                  </a:cubicBezTo>
                  <a:cubicBezTo>
                    <a:pt x="1120719" y="145142"/>
                    <a:pt x="1108651" y="190959"/>
                    <a:pt x="1147526" y="100259"/>
                  </a:cubicBezTo>
                  <a:cubicBezTo>
                    <a:pt x="1152152" y="89466"/>
                    <a:pt x="1154953" y="77979"/>
                    <a:pt x="1158667" y="66839"/>
                  </a:cubicBezTo>
                  <a:cubicBezTo>
                    <a:pt x="1151240" y="55699"/>
                    <a:pt x="1147739" y="40515"/>
                    <a:pt x="1136385" y="33420"/>
                  </a:cubicBezTo>
                  <a:cubicBezTo>
                    <a:pt x="1116467" y="20973"/>
                    <a:pt x="1069539" y="11140"/>
                    <a:pt x="1069539" y="11140"/>
                  </a:cubicBezTo>
                  <a:cubicBezTo>
                    <a:pt x="1073253" y="40846"/>
                    <a:pt x="1075324" y="70804"/>
                    <a:pt x="1080680" y="100259"/>
                  </a:cubicBezTo>
                  <a:cubicBezTo>
                    <a:pt x="1082781" y="111812"/>
                    <a:pt x="1082265" y="126854"/>
                    <a:pt x="1091821" y="133679"/>
                  </a:cubicBezTo>
                  <a:cubicBezTo>
                    <a:pt x="1110934" y="147330"/>
                    <a:pt x="1136385" y="148533"/>
                    <a:pt x="1158667" y="155959"/>
                  </a:cubicBezTo>
                  <a:cubicBezTo>
                    <a:pt x="1216749" y="175317"/>
                    <a:pt x="1180354" y="167098"/>
                    <a:pt x="1270077" y="167098"/>
                  </a:cubicBezTo>
                  <a:lnTo>
                    <a:pt x="1270077" y="167098"/>
                  </a:ln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42" name="Rectangle 41"/>
            <p:cNvSpPr/>
            <p:nvPr/>
          </p:nvSpPr>
          <p:spPr>
            <a:xfrm>
              <a:off x="3093299" y="3428889"/>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sp>
          <p:nvSpPr>
            <p:cNvPr id="43" name="Rectangle 42"/>
            <p:cNvSpPr/>
            <p:nvPr/>
          </p:nvSpPr>
          <p:spPr>
            <a:xfrm>
              <a:off x="1017568" y="3284873"/>
              <a:ext cx="394497" cy="461665"/>
            </a:xfrm>
            <a:prstGeom prst="rect">
              <a:avLst/>
            </a:prstGeom>
          </p:spPr>
          <p:txBody>
            <a:bodyPr wrap="none">
              <a:spAutoFit/>
            </a:bodyPr>
            <a:lstStyle/>
            <a:p>
              <a:r>
                <a:rPr lang="en-GB" dirty="0" err="1" smtClean="0">
                  <a:solidFill>
                    <a:srgbClr val="F1F1F5"/>
                  </a:solidFill>
                  <a:latin typeface="Chalkduster"/>
                  <a:cs typeface="Chalkduster"/>
                </a:rPr>
                <a:t>g</a:t>
              </a:r>
              <a:endParaRPr lang="en-GB" dirty="0"/>
            </a:p>
          </p:txBody>
        </p:sp>
        <p:sp>
          <p:nvSpPr>
            <p:cNvPr id="44" name="Rectangle 43"/>
            <p:cNvSpPr/>
            <p:nvPr/>
          </p:nvSpPr>
          <p:spPr>
            <a:xfrm>
              <a:off x="1017568" y="4220977"/>
              <a:ext cx="394497" cy="461665"/>
            </a:xfrm>
            <a:prstGeom prst="rect">
              <a:avLst/>
            </a:prstGeom>
          </p:spPr>
          <p:txBody>
            <a:bodyPr wrap="none">
              <a:spAutoFit/>
            </a:bodyPr>
            <a:lstStyle/>
            <a:p>
              <a:r>
                <a:rPr lang="en-GB" dirty="0" err="1" smtClean="0">
                  <a:solidFill>
                    <a:srgbClr val="F1F1F5"/>
                  </a:solidFill>
                  <a:latin typeface="Chalkduster"/>
                  <a:cs typeface="Chalkduster"/>
                </a:rPr>
                <a:t>g</a:t>
              </a:r>
              <a:endParaRPr lang="en-GB" dirty="0"/>
            </a:p>
          </p:txBody>
        </p:sp>
        <p:sp>
          <p:nvSpPr>
            <p:cNvPr id="45" name="Rectangle 44"/>
            <p:cNvSpPr/>
            <p:nvPr/>
          </p:nvSpPr>
          <p:spPr>
            <a:xfrm>
              <a:off x="3113617" y="4315650"/>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sp>
          <p:nvSpPr>
            <p:cNvPr id="46" name="Rectangle 45"/>
            <p:cNvSpPr/>
            <p:nvPr/>
          </p:nvSpPr>
          <p:spPr>
            <a:xfrm>
              <a:off x="2427817" y="3782250"/>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grpSp>
      <p:sp>
        <p:nvSpPr>
          <p:cNvPr id="47" name="TextBox 46"/>
          <p:cNvSpPr txBox="1"/>
          <p:nvPr/>
        </p:nvSpPr>
        <p:spPr>
          <a:xfrm>
            <a:off x="152398" y="5619320"/>
            <a:ext cx="5447394" cy="473976"/>
          </a:xfrm>
          <a:prstGeom prst="rect">
            <a:avLst/>
          </a:prstGeom>
          <a:noFill/>
        </p:spPr>
        <p:txBody>
          <a:bodyPr wrap="square" tIns="0" bIns="0" rtlCol="0">
            <a:spAutoFit/>
          </a:bodyPr>
          <a:lstStyle/>
          <a:p>
            <a:pPr>
              <a:lnSpc>
                <a:spcPct val="110000"/>
              </a:lnSpc>
              <a:spcBef>
                <a:spcPct val="50000"/>
              </a:spcBef>
            </a:pPr>
            <a:r>
              <a:rPr lang="en-US" sz="1400" i="1" dirty="0" smtClean="0">
                <a:solidFill>
                  <a:schemeClr val="bg1">
                    <a:lumMod val="95000"/>
                  </a:schemeClr>
                </a:solidFill>
                <a:latin typeface="Helvetica Light" charset="0"/>
                <a:ea typeface="Helvetica Light" charset="0"/>
                <a:cs typeface="Helvetica Light" charset="0"/>
              </a:rPr>
              <a:t>Total production of ~470 thousand SM Higgs bosons of 125 GeV in 2012 in each ATLAS and CMS </a:t>
            </a:r>
            <a:endParaRPr lang="en-US" sz="300" i="1" dirty="0" smtClean="0">
              <a:solidFill>
                <a:schemeClr val="bg1">
                  <a:lumMod val="95000"/>
                </a:schemeClr>
              </a:solidFill>
              <a:latin typeface="Helvetica Light" charset="0"/>
              <a:ea typeface="Helvetica Light" charset="0"/>
              <a:cs typeface="Helvetica Light" charset="0"/>
            </a:endParaRPr>
          </a:p>
        </p:txBody>
      </p:sp>
      <p:pic>
        <p:nvPicPr>
          <p:cNvPr id="48" name="Picture 4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56481" y="5061977"/>
            <a:ext cx="2160240" cy="1607383"/>
          </a:xfrm>
          <a:prstGeom prst="rect">
            <a:avLst/>
          </a:prstGeom>
        </p:spPr>
      </p:pic>
      <p:pic>
        <p:nvPicPr>
          <p:cNvPr id="49" name="Picture 48"/>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482176" y="3573016"/>
            <a:ext cx="2416193" cy="1177382"/>
          </a:xfrm>
          <a:prstGeom prst="rect">
            <a:avLst/>
          </a:prstGeom>
        </p:spPr>
      </p:pic>
      <p:pic>
        <p:nvPicPr>
          <p:cNvPr id="50" name="Picture 49"/>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444208" y="1628800"/>
            <a:ext cx="2334288" cy="1607383"/>
          </a:xfrm>
          <a:prstGeom prst="rect">
            <a:avLst/>
          </a:prstGeom>
        </p:spPr>
      </p:pic>
      <p:sp>
        <p:nvSpPr>
          <p:cNvPr id="51" name="Rectangle 50"/>
          <p:cNvSpPr/>
          <p:nvPr/>
        </p:nvSpPr>
        <p:spPr>
          <a:xfrm>
            <a:off x="1115616" y="4489375"/>
            <a:ext cx="1340432" cy="307777"/>
          </a:xfrm>
          <a:prstGeom prst="rect">
            <a:avLst/>
          </a:prstGeom>
        </p:spPr>
        <p:txBody>
          <a:bodyPr wrap="none">
            <a:spAutoFit/>
          </a:bodyPr>
          <a:lstStyle/>
          <a:p>
            <a:r>
              <a:rPr lang="en-US" sz="1400" dirty="0" err="1" smtClean="0">
                <a:solidFill>
                  <a:srgbClr val="F1F1F5"/>
                </a:solidFill>
                <a:latin typeface="Helvetica Light" charset="0"/>
                <a:ea typeface="Helvetica Light" charset="0"/>
                <a:cs typeface="Helvetica Light" charset="0"/>
                <a:sym typeface="Symbol" charset="2"/>
              </a:rPr>
              <a:t>σ</a:t>
            </a:r>
            <a:r>
              <a:rPr lang="en-US" sz="1400" baseline="-25000" dirty="0" err="1" smtClean="0">
                <a:solidFill>
                  <a:srgbClr val="F1F1F5"/>
                </a:solidFill>
                <a:latin typeface="Helvetica Light" charset="0"/>
                <a:ea typeface="Helvetica Light" charset="0"/>
                <a:cs typeface="Helvetica Light" charset="0"/>
                <a:sym typeface="Symbol" charset="2"/>
              </a:rPr>
              <a:t>H,ggF</a:t>
            </a:r>
            <a:r>
              <a:rPr lang="en-US" sz="1400" baseline="-25000" dirty="0" smtClean="0">
                <a:solidFill>
                  <a:srgbClr val="F1F1F5"/>
                </a:solidFill>
                <a:latin typeface="Helvetica Light" charset="0"/>
                <a:ea typeface="Helvetica Light" charset="0"/>
                <a:cs typeface="Helvetica Light" charset="0"/>
                <a:sym typeface="Symbol" charset="2"/>
              </a:rPr>
              <a:t> </a:t>
            </a:r>
            <a:r>
              <a:rPr lang="en-US" sz="1400" dirty="0" smtClean="0">
                <a:solidFill>
                  <a:srgbClr val="F1F1F5"/>
                </a:solidFill>
                <a:latin typeface="Helvetica Light" charset="0"/>
                <a:ea typeface="Helvetica Light" charset="0"/>
                <a:cs typeface="Helvetica Light" charset="0"/>
                <a:sym typeface="Symbol" charset="2"/>
              </a:rPr>
              <a:t>~ 19 </a:t>
            </a:r>
            <a:r>
              <a:rPr lang="en-US" sz="1400" dirty="0" err="1">
                <a:solidFill>
                  <a:srgbClr val="F1F1F5"/>
                </a:solidFill>
                <a:latin typeface="Helvetica Light" charset="0"/>
                <a:ea typeface="Helvetica Light" charset="0"/>
                <a:cs typeface="Helvetica Light" charset="0"/>
                <a:sym typeface="Symbol" charset="2"/>
              </a:rPr>
              <a:t>pb</a:t>
            </a:r>
            <a:r>
              <a:rPr lang="en-US" sz="1400" dirty="0">
                <a:solidFill>
                  <a:srgbClr val="F1F1F5"/>
                </a:solidFill>
                <a:latin typeface="Helvetica Light" charset="0"/>
                <a:ea typeface="Helvetica Light" charset="0"/>
                <a:cs typeface="Helvetica Light" charset="0"/>
                <a:sym typeface="Symbol" charset="2"/>
              </a:rPr>
              <a:t> </a:t>
            </a:r>
            <a:endParaRPr lang="en-US" sz="1400" dirty="0"/>
          </a:p>
        </p:txBody>
      </p:sp>
      <p:sp>
        <p:nvSpPr>
          <p:cNvPr id="52" name="Rectangle 51"/>
          <p:cNvSpPr/>
          <p:nvPr/>
        </p:nvSpPr>
        <p:spPr>
          <a:xfrm>
            <a:off x="5724128" y="1312684"/>
            <a:ext cx="2880320" cy="276999"/>
          </a:xfrm>
          <a:prstGeom prst="rect">
            <a:avLst/>
          </a:prstGeom>
        </p:spPr>
        <p:txBody>
          <a:bodyPr wrap="square">
            <a:spAutoFit/>
          </a:bodyPr>
          <a:lstStyle/>
          <a:p>
            <a:r>
              <a:rPr lang="en-US" sz="1200" dirty="0" smtClean="0">
                <a:solidFill>
                  <a:srgbClr val="F1F1F5"/>
                </a:solidFill>
                <a:latin typeface="Helvetica Light" charset="0"/>
                <a:ea typeface="Helvetica Light" charset="0"/>
                <a:cs typeface="Helvetica Light" charset="0"/>
                <a:sym typeface="Symbol" charset="2"/>
              </a:rPr>
              <a:t>Vector boson </a:t>
            </a:r>
            <a:r>
              <a:rPr lang="en-US" sz="1200" dirty="0">
                <a:solidFill>
                  <a:srgbClr val="F1F1F5"/>
                </a:solidFill>
                <a:latin typeface="Helvetica Light" charset="0"/>
                <a:ea typeface="Helvetica Light" charset="0"/>
                <a:cs typeface="Helvetica Light" charset="0"/>
                <a:sym typeface="Symbol" charset="2"/>
              </a:rPr>
              <a:t>fusion (</a:t>
            </a:r>
            <a:r>
              <a:rPr lang="en-US" sz="1200" dirty="0" err="1">
                <a:solidFill>
                  <a:srgbClr val="F1F1F5"/>
                </a:solidFill>
                <a:latin typeface="Helvetica Light" charset="0"/>
                <a:ea typeface="Helvetica Light" charset="0"/>
                <a:cs typeface="Helvetica Light" charset="0"/>
                <a:sym typeface="Symbol" charset="2"/>
              </a:rPr>
              <a:t>σ</a:t>
            </a:r>
            <a:r>
              <a:rPr lang="en-US" sz="1200" baseline="-25000" dirty="0" err="1">
                <a:solidFill>
                  <a:srgbClr val="F1F1F5"/>
                </a:solidFill>
                <a:latin typeface="Helvetica Light" charset="0"/>
                <a:ea typeface="Helvetica Light" charset="0"/>
                <a:cs typeface="Helvetica Light" charset="0"/>
                <a:sym typeface="Symbol" charset="2"/>
              </a:rPr>
              <a:t>W</a:t>
            </a:r>
            <a:r>
              <a:rPr lang="en-US" sz="1200" baseline="-25000" dirty="0">
                <a:solidFill>
                  <a:srgbClr val="F1F1F5"/>
                </a:solidFill>
                <a:latin typeface="Helvetica Light" charset="0"/>
                <a:ea typeface="Helvetica Light" charset="0"/>
                <a:cs typeface="Helvetica Light" charset="0"/>
                <a:sym typeface="Symbol" charset="2"/>
              </a:rPr>
              <a:t>/Z+H </a:t>
            </a:r>
            <a:r>
              <a:rPr lang="en-US" sz="1200" dirty="0">
                <a:solidFill>
                  <a:srgbClr val="F1F1F5"/>
                </a:solidFill>
                <a:latin typeface="Helvetica Light" charset="0"/>
                <a:ea typeface="Helvetica Light" charset="0"/>
                <a:cs typeface="Helvetica Light" charset="0"/>
                <a:sym typeface="Symbol" charset="2"/>
              </a:rPr>
              <a:t>~ </a:t>
            </a:r>
            <a:r>
              <a:rPr lang="en-US" sz="1200" dirty="0" smtClean="0">
                <a:solidFill>
                  <a:srgbClr val="F1F1F5"/>
                </a:solidFill>
                <a:latin typeface="Helvetica Light" charset="0"/>
                <a:ea typeface="Helvetica Light" charset="0"/>
                <a:cs typeface="Helvetica Light" charset="0"/>
                <a:sym typeface="Symbol" charset="2"/>
              </a:rPr>
              <a:t>1.6 </a:t>
            </a:r>
            <a:r>
              <a:rPr lang="en-US" sz="1200" dirty="0" err="1">
                <a:solidFill>
                  <a:srgbClr val="F1F1F5"/>
                </a:solidFill>
                <a:latin typeface="Helvetica Light" charset="0"/>
                <a:ea typeface="Helvetica Light" charset="0"/>
                <a:cs typeface="Helvetica Light" charset="0"/>
                <a:sym typeface="Symbol" charset="2"/>
              </a:rPr>
              <a:t>pb</a:t>
            </a:r>
            <a:r>
              <a:rPr lang="en-US" sz="1200" dirty="0" smtClean="0">
                <a:solidFill>
                  <a:srgbClr val="F1F1F5"/>
                </a:solidFill>
                <a:latin typeface="Helvetica Light" charset="0"/>
                <a:ea typeface="Helvetica Light" charset="0"/>
                <a:cs typeface="Helvetica Light" charset="0"/>
                <a:sym typeface="Symbol" charset="2"/>
              </a:rPr>
              <a:t>): </a:t>
            </a:r>
            <a:endParaRPr lang="en-US" sz="1200" dirty="0"/>
          </a:p>
        </p:txBody>
      </p:sp>
      <p:sp>
        <p:nvSpPr>
          <p:cNvPr id="53" name="Rectangle 52"/>
          <p:cNvSpPr/>
          <p:nvPr/>
        </p:nvSpPr>
        <p:spPr>
          <a:xfrm>
            <a:off x="5724128" y="3356992"/>
            <a:ext cx="2736304" cy="461665"/>
          </a:xfrm>
          <a:prstGeom prst="rect">
            <a:avLst/>
          </a:prstGeom>
        </p:spPr>
        <p:txBody>
          <a:bodyPr wrap="square">
            <a:spAutoFit/>
          </a:bodyPr>
          <a:lstStyle/>
          <a:p>
            <a:r>
              <a:rPr lang="en-US" sz="1200" dirty="0" smtClean="0">
                <a:solidFill>
                  <a:srgbClr val="F1F1F5"/>
                </a:solidFill>
                <a:latin typeface="Helvetica Light" charset="0"/>
                <a:ea typeface="Helvetica Light" charset="0"/>
                <a:cs typeface="Helvetica Light" charset="0"/>
                <a:sym typeface="Symbol" charset="2"/>
              </a:rPr>
              <a:t>Higgs-</a:t>
            </a:r>
            <a:r>
              <a:rPr lang="en-US" sz="1200" dirty="0" err="1" smtClean="0">
                <a:solidFill>
                  <a:srgbClr val="F1F1F5"/>
                </a:solidFill>
                <a:latin typeface="Helvetica Light" charset="0"/>
                <a:ea typeface="Helvetica Light" charset="0"/>
                <a:cs typeface="Helvetica Light" charset="0"/>
                <a:sym typeface="Symbol" charset="2"/>
              </a:rPr>
              <a:t>strahlung</a:t>
            </a:r>
            <a:r>
              <a:rPr lang="en-US" sz="1200" dirty="0">
                <a:solidFill>
                  <a:srgbClr val="F1F1F5"/>
                </a:solidFill>
                <a:latin typeface="Helvetica Light" charset="0"/>
                <a:ea typeface="Helvetica Light" charset="0"/>
                <a:cs typeface="Helvetica Light" charset="0"/>
                <a:sym typeface="Symbol" charset="2"/>
              </a:rPr>
              <a:t> </a:t>
            </a:r>
            <a:r>
              <a:rPr lang="en-US" sz="1200" dirty="0" smtClean="0">
                <a:solidFill>
                  <a:srgbClr val="F1F1F5"/>
                </a:solidFill>
                <a:latin typeface="Helvetica Light" charset="0"/>
                <a:ea typeface="Helvetica Light" charset="0"/>
                <a:cs typeface="Helvetica Light" charset="0"/>
                <a:sym typeface="Symbol" charset="2"/>
              </a:rPr>
              <a:t>(</a:t>
            </a:r>
            <a:r>
              <a:rPr lang="en-US" sz="1200" dirty="0" err="1" smtClean="0">
                <a:solidFill>
                  <a:srgbClr val="F1F1F5"/>
                </a:solidFill>
                <a:latin typeface="Helvetica Light" charset="0"/>
                <a:ea typeface="Helvetica Light" charset="0"/>
                <a:cs typeface="Helvetica Light" charset="0"/>
                <a:sym typeface="Symbol" charset="2"/>
              </a:rPr>
              <a:t>σ</a:t>
            </a:r>
            <a:r>
              <a:rPr lang="en-US" sz="1200" baseline="-25000" dirty="0" err="1" smtClean="0">
                <a:solidFill>
                  <a:srgbClr val="F1F1F5"/>
                </a:solidFill>
                <a:latin typeface="Helvetica Light" charset="0"/>
                <a:ea typeface="Helvetica Light" charset="0"/>
                <a:cs typeface="Helvetica Light" charset="0"/>
                <a:sym typeface="Symbol" charset="2"/>
              </a:rPr>
              <a:t>W</a:t>
            </a:r>
            <a:r>
              <a:rPr lang="en-US" sz="1200" baseline="-25000" dirty="0" smtClean="0">
                <a:solidFill>
                  <a:srgbClr val="F1F1F5"/>
                </a:solidFill>
                <a:latin typeface="Helvetica Light" charset="0"/>
                <a:ea typeface="Helvetica Light" charset="0"/>
                <a:cs typeface="Helvetica Light" charset="0"/>
                <a:sym typeface="Symbol" charset="2"/>
              </a:rPr>
              <a:t>/Z+H </a:t>
            </a:r>
            <a:r>
              <a:rPr lang="en-US" sz="1200" dirty="0">
                <a:solidFill>
                  <a:srgbClr val="F1F1F5"/>
                </a:solidFill>
                <a:latin typeface="Helvetica Light" charset="0"/>
                <a:ea typeface="Helvetica Light" charset="0"/>
                <a:cs typeface="Helvetica Light" charset="0"/>
                <a:sym typeface="Symbol" charset="2"/>
              </a:rPr>
              <a:t>~ </a:t>
            </a:r>
            <a:r>
              <a:rPr lang="en-US" sz="1200" dirty="0" smtClean="0">
                <a:solidFill>
                  <a:srgbClr val="F1F1F5"/>
                </a:solidFill>
                <a:latin typeface="Helvetica Light" charset="0"/>
                <a:ea typeface="Helvetica Light" charset="0"/>
                <a:cs typeface="Helvetica Light" charset="0"/>
                <a:sym typeface="Symbol" charset="2"/>
              </a:rPr>
              <a:t>0.7/0.4 </a:t>
            </a:r>
            <a:r>
              <a:rPr lang="en-US" sz="1200" dirty="0" err="1" smtClean="0">
                <a:solidFill>
                  <a:srgbClr val="F1F1F5"/>
                </a:solidFill>
                <a:latin typeface="Helvetica Light" charset="0"/>
                <a:ea typeface="Helvetica Light" charset="0"/>
                <a:cs typeface="Helvetica Light" charset="0"/>
                <a:sym typeface="Symbol" charset="2"/>
              </a:rPr>
              <a:t>pb</a:t>
            </a:r>
            <a:r>
              <a:rPr lang="en-US" sz="1200" dirty="0" smtClean="0">
                <a:solidFill>
                  <a:srgbClr val="F1F1F5"/>
                </a:solidFill>
                <a:latin typeface="Helvetica Light" charset="0"/>
                <a:ea typeface="Helvetica Light" charset="0"/>
                <a:cs typeface="Helvetica Light" charset="0"/>
                <a:sym typeface="Symbol" charset="2"/>
              </a:rPr>
              <a:t>): </a:t>
            </a:r>
            <a:endParaRPr lang="en-US" sz="1200" dirty="0"/>
          </a:p>
          <a:p>
            <a:endParaRPr lang="en-US" sz="1200" dirty="0" smtClean="0">
              <a:solidFill>
                <a:srgbClr val="F1F1F5"/>
              </a:solidFill>
              <a:latin typeface="Helvetica Light" charset="0"/>
              <a:ea typeface="Helvetica Light" charset="0"/>
              <a:cs typeface="Helvetica Light" charset="0"/>
              <a:sym typeface="Symbol" charset="2"/>
            </a:endParaRPr>
          </a:p>
        </p:txBody>
      </p:sp>
      <p:sp>
        <p:nvSpPr>
          <p:cNvPr id="54" name="Rectangle 53"/>
          <p:cNvSpPr/>
          <p:nvPr/>
        </p:nvSpPr>
        <p:spPr>
          <a:xfrm>
            <a:off x="5724128" y="5028378"/>
            <a:ext cx="2664296" cy="276999"/>
          </a:xfrm>
          <a:prstGeom prst="rect">
            <a:avLst/>
          </a:prstGeom>
        </p:spPr>
        <p:txBody>
          <a:bodyPr wrap="square">
            <a:spAutoFit/>
          </a:bodyPr>
          <a:lstStyle/>
          <a:p>
            <a:r>
              <a:rPr lang="en-US" sz="1200" dirty="0" smtClean="0">
                <a:solidFill>
                  <a:srgbClr val="F1F1F5"/>
                </a:solidFill>
                <a:latin typeface="Helvetica Light" charset="0"/>
                <a:ea typeface="Helvetica Light" charset="0"/>
                <a:cs typeface="Helvetica Light" charset="0"/>
                <a:sym typeface="Symbol" charset="2"/>
              </a:rPr>
              <a:t>“ttH” production </a:t>
            </a:r>
            <a:r>
              <a:rPr lang="en-US" sz="1200" dirty="0">
                <a:solidFill>
                  <a:srgbClr val="F1F1F5"/>
                </a:solidFill>
                <a:latin typeface="Helvetica Light" charset="0"/>
                <a:ea typeface="Helvetica Light" charset="0"/>
                <a:cs typeface="Helvetica Light" charset="0"/>
                <a:sym typeface="Symbol" charset="2"/>
              </a:rPr>
              <a:t>(</a:t>
            </a:r>
            <a:r>
              <a:rPr lang="en-US" sz="1200" dirty="0" err="1" smtClean="0">
                <a:solidFill>
                  <a:srgbClr val="F1F1F5"/>
                </a:solidFill>
                <a:latin typeface="Helvetica Light" charset="0"/>
                <a:ea typeface="Helvetica Light" charset="0"/>
                <a:cs typeface="Helvetica Light" charset="0"/>
                <a:sym typeface="Symbol" charset="2"/>
              </a:rPr>
              <a:t>σ</a:t>
            </a:r>
            <a:r>
              <a:rPr lang="en-US" sz="1200" baseline="-25000" dirty="0" err="1" smtClean="0">
                <a:solidFill>
                  <a:srgbClr val="F1F1F5"/>
                </a:solidFill>
                <a:latin typeface="Helvetica Light" charset="0"/>
                <a:ea typeface="Helvetica Light" charset="0"/>
                <a:cs typeface="Helvetica Light" charset="0"/>
                <a:sym typeface="Symbol" charset="2"/>
              </a:rPr>
              <a:t>ttH</a:t>
            </a:r>
            <a:r>
              <a:rPr lang="en-US" sz="1200" baseline="-25000" dirty="0" smtClean="0">
                <a:solidFill>
                  <a:srgbClr val="F1F1F5"/>
                </a:solidFill>
                <a:latin typeface="Helvetica Light" charset="0"/>
                <a:ea typeface="Helvetica Light" charset="0"/>
                <a:cs typeface="Helvetica Light" charset="0"/>
                <a:sym typeface="Symbol" charset="2"/>
              </a:rPr>
              <a:t> </a:t>
            </a:r>
            <a:r>
              <a:rPr lang="en-US" sz="1200" dirty="0">
                <a:solidFill>
                  <a:srgbClr val="F1F1F5"/>
                </a:solidFill>
                <a:latin typeface="Helvetica Light" charset="0"/>
                <a:ea typeface="Helvetica Light" charset="0"/>
                <a:cs typeface="Helvetica Light" charset="0"/>
                <a:sym typeface="Symbol" charset="2"/>
              </a:rPr>
              <a:t>~ </a:t>
            </a:r>
            <a:r>
              <a:rPr lang="en-US" sz="1200" dirty="0" smtClean="0">
                <a:solidFill>
                  <a:srgbClr val="F1F1F5"/>
                </a:solidFill>
                <a:latin typeface="Helvetica Light" charset="0"/>
                <a:ea typeface="Helvetica Light" charset="0"/>
                <a:cs typeface="Helvetica Light" charset="0"/>
                <a:sym typeface="Symbol" charset="2"/>
              </a:rPr>
              <a:t>0.13 </a:t>
            </a:r>
            <a:r>
              <a:rPr lang="en-US" sz="1200" dirty="0" err="1">
                <a:solidFill>
                  <a:srgbClr val="F1F1F5"/>
                </a:solidFill>
                <a:latin typeface="Helvetica Light" charset="0"/>
                <a:ea typeface="Helvetica Light" charset="0"/>
                <a:cs typeface="Helvetica Light" charset="0"/>
                <a:sym typeface="Symbol" charset="2"/>
              </a:rPr>
              <a:t>pb</a:t>
            </a:r>
            <a:r>
              <a:rPr lang="en-US" sz="1200" dirty="0">
                <a:solidFill>
                  <a:srgbClr val="F1F1F5"/>
                </a:solidFill>
                <a:latin typeface="Helvetica Light" charset="0"/>
                <a:ea typeface="Helvetica Light" charset="0"/>
                <a:cs typeface="Helvetica Light" charset="0"/>
                <a:sym typeface="Symbol" charset="2"/>
              </a:rPr>
              <a:t>): </a:t>
            </a:r>
            <a:endParaRPr lang="en-US" sz="1200" dirty="0"/>
          </a:p>
        </p:txBody>
      </p:sp>
    </p:spTree>
    <p:extLst>
      <p:ext uri="{BB962C8B-B14F-4D97-AF65-F5344CB8AC3E}">
        <p14:creationId xmlns:p14="http://schemas.microsoft.com/office/powerpoint/2010/main" val="10001200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a:stretch>
            <a:fillRect/>
          </a:stretch>
        </p:blipFill>
        <p:spPr>
          <a:xfrm>
            <a:off x="1" y="0"/>
            <a:ext cx="9144000" cy="6858000"/>
          </a:xfrm>
          <a:prstGeom prst="rect">
            <a:avLst/>
          </a:prstGeom>
        </p:spPr>
      </p:pic>
      <p:sp>
        <p:nvSpPr>
          <p:cNvPr id="28" name="Rectangle 27"/>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tx1"/>
              </a:solidFill>
            </a:endParaRPr>
          </a:p>
        </p:txBody>
      </p:sp>
      <p:sp>
        <p:nvSpPr>
          <p:cNvPr id="29" name="TextBox 28"/>
          <p:cNvSpPr txBox="1"/>
          <p:nvPr/>
        </p:nvSpPr>
        <p:spPr>
          <a:xfrm>
            <a:off x="1" y="332657"/>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Higgs boson production at the LHC</a:t>
            </a:r>
            <a:endParaRPr lang="en-GB" dirty="0">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28</a:t>
            </a:fld>
            <a:endParaRPr lang="en-GB" dirty="0"/>
          </a:p>
        </p:txBody>
      </p:sp>
      <p:sp>
        <p:nvSpPr>
          <p:cNvPr id="12" name="TextBox 11"/>
          <p:cNvSpPr txBox="1"/>
          <p:nvPr/>
        </p:nvSpPr>
        <p:spPr>
          <a:xfrm>
            <a:off x="6534241" y="5771671"/>
            <a:ext cx="1660731" cy="276999"/>
          </a:xfrm>
          <a:prstGeom prst="rect">
            <a:avLst/>
          </a:prstGeom>
          <a:noFill/>
        </p:spPr>
        <p:txBody>
          <a:bodyPr wrap="none" rtlCol="0">
            <a:spAutoFit/>
          </a:bodyPr>
          <a:lstStyle/>
          <a:p>
            <a:r>
              <a:rPr lang="en-GB" sz="1200" b="1" dirty="0" smtClean="0">
                <a:solidFill>
                  <a:srgbClr val="FFC000"/>
                </a:solidFill>
                <a:latin typeface="Trebuchet MS"/>
                <a:cs typeface="Trebuchet MS"/>
              </a:rPr>
              <a:t>Uncertainties 3</a:t>
            </a:r>
            <a:r>
              <a:rPr lang="en-GB" sz="1200" b="1" dirty="0" smtClean="0">
                <a:solidFill>
                  <a:srgbClr val="FFC000"/>
                </a:solidFill>
                <a:latin typeface="Symbol" charset="2"/>
                <a:cs typeface="Symbol" charset="2"/>
              </a:rPr>
              <a:t>~</a:t>
            </a:r>
            <a:r>
              <a:rPr lang="en-GB" sz="1200" b="1" dirty="0" smtClean="0">
                <a:solidFill>
                  <a:srgbClr val="FFC000"/>
                </a:solidFill>
                <a:latin typeface="Trebuchet MS"/>
                <a:cs typeface="Trebuchet MS"/>
              </a:rPr>
              <a:t>12%</a:t>
            </a:r>
          </a:p>
        </p:txBody>
      </p:sp>
      <p:sp>
        <p:nvSpPr>
          <p:cNvPr id="13" name="Text Box 11"/>
          <p:cNvSpPr txBox="1">
            <a:spLocks noChangeArrowheads="1"/>
          </p:cNvSpPr>
          <p:nvPr/>
        </p:nvSpPr>
        <p:spPr bwMode="auto">
          <a:xfrm>
            <a:off x="7791616" y="1296142"/>
            <a:ext cx="1316888" cy="83317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dirty="0" smtClean="0">
                <a:solidFill>
                  <a:srgbClr val="F1F1F5"/>
                </a:solidFill>
                <a:latin typeface="Helvetica Light" charset="0"/>
                <a:ea typeface="Helvetica Light" charset="0"/>
                <a:cs typeface="Helvetica Light" charset="0"/>
                <a:sym typeface="Symbol" charset="2"/>
              </a:rPr>
              <a:t>H(125 GeV) branching fractions:</a:t>
            </a:r>
          </a:p>
        </p:txBody>
      </p:sp>
      <p:sp>
        <p:nvSpPr>
          <p:cNvPr id="15" name="Text Box 11"/>
          <p:cNvSpPr txBox="1">
            <a:spLocks noChangeArrowheads="1"/>
          </p:cNvSpPr>
          <p:nvPr/>
        </p:nvSpPr>
        <p:spPr bwMode="auto">
          <a:xfrm>
            <a:off x="152400" y="1512166"/>
            <a:ext cx="3048000" cy="3418501"/>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600" dirty="0" smtClean="0">
                <a:solidFill>
                  <a:srgbClr val="F1F1F5"/>
                </a:solidFill>
                <a:latin typeface="Helvetica Light" charset="0"/>
                <a:ea typeface="Helvetica Light" charset="0"/>
                <a:cs typeface="Helvetica Light" charset="0"/>
                <a:sym typeface="Symbol" charset="2"/>
              </a:rPr>
              <a:t>Because of the coupling to the mass of the decay particles: </a:t>
            </a:r>
          </a:p>
          <a:p>
            <a:pPr marL="265113" lvl="1">
              <a:spcBef>
                <a:spcPts val="2400"/>
              </a:spcBef>
            </a:pPr>
            <a:r>
              <a:rPr lang="en-US" sz="1600" dirty="0" smtClean="0">
                <a:solidFill>
                  <a:srgbClr val="F1F1F5"/>
                </a:solidFill>
                <a:latin typeface="Helvetica Light" charset="0"/>
                <a:ea typeface="Helvetica Light" charset="0"/>
                <a:cs typeface="Helvetica Light" charset="0"/>
                <a:sym typeface="Symbol" charset="2"/>
              </a:rPr>
              <a:t>… the Higgs will decay with preference to the heaviest particles allowed </a:t>
            </a:r>
          </a:p>
          <a:p>
            <a:pPr marL="265113" lvl="1">
              <a:spcBef>
                <a:spcPts val="2400"/>
              </a:spcBef>
            </a:pPr>
            <a:r>
              <a:rPr lang="en-US" sz="1600" dirty="0" smtClean="0">
                <a:solidFill>
                  <a:srgbClr val="F1F1F5"/>
                </a:solidFill>
                <a:latin typeface="Helvetica Light" charset="0"/>
                <a:ea typeface="Helvetica Light" charset="0"/>
                <a:cs typeface="Helvetica Light" charset="0"/>
                <a:sym typeface="Symbol" charset="2"/>
              </a:rPr>
              <a:t>… the Higgs does not couple directly to photons and gluons, but only via “loops” involving preferentially heavy particles (e.g., top, </a:t>
            </a:r>
            <a:r>
              <a:rPr lang="en-US" sz="1600" i="1" dirty="0" smtClean="0">
                <a:solidFill>
                  <a:srgbClr val="F1F1F5"/>
                </a:solidFill>
                <a:latin typeface="Helvetica Light" charset="0"/>
                <a:ea typeface="Helvetica Light" charset="0"/>
                <a:cs typeface="Helvetica Light" charset="0"/>
                <a:sym typeface="Symbol" charset="2"/>
              </a:rPr>
              <a:t>W</a:t>
            </a:r>
            <a:r>
              <a:rPr lang="en-US" sz="900" i="1" dirty="0" smtClean="0">
                <a:solidFill>
                  <a:srgbClr val="F1F1F5"/>
                </a:solidFill>
                <a:latin typeface="Helvetica Light" charset="0"/>
                <a:ea typeface="Helvetica Light" charset="0"/>
                <a:cs typeface="Helvetica Light" charset="0"/>
                <a:sym typeface="Symbol" charset="2"/>
              </a:rPr>
              <a:t> </a:t>
            </a:r>
            <a:r>
              <a:rPr lang="en-US" sz="700" dirty="0" smtClean="0">
                <a:solidFill>
                  <a:srgbClr val="F1F1F5"/>
                </a:solidFill>
                <a:latin typeface="Helvetica Light" charset="0"/>
                <a:ea typeface="Helvetica Light" charset="0"/>
                <a:cs typeface="Helvetica Light" charset="0"/>
                <a:sym typeface="Symbol" charset="2"/>
              </a:rPr>
              <a:t> </a:t>
            </a:r>
            <a:r>
              <a:rPr lang="en-US" sz="1600" dirty="0" smtClean="0">
                <a:solidFill>
                  <a:srgbClr val="F1F1F5"/>
                </a:solidFill>
                <a:latin typeface="Helvetica Light" charset="0"/>
                <a:ea typeface="Helvetica Light" charset="0"/>
                <a:cs typeface="Helvetica Light" charset="0"/>
                <a:sym typeface="Symbol" charset="2"/>
              </a:rPr>
              <a:t>)</a:t>
            </a: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7029" y="1334033"/>
            <a:ext cx="4510446" cy="5141195"/>
          </a:xfrm>
          <a:prstGeom prst="rect">
            <a:avLst/>
          </a:prstGeom>
        </p:spPr>
      </p:pic>
      <p:sp>
        <p:nvSpPr>
          <p:cNvPr id="3" name="TextBox 2"/>
          <p:cNvSpPr txBox="1"/>
          <p:nvPr/>
        </p:nvSpPr>
        <p:spPr>
          <a:xfrm>
            <a:off x="4439559" y="3893055"/>
            <a:ext cx="776175" cy="246221"/>
          </a:xfrm>
          <a:prstGeom prst="rect">
            <a:avLst/>
          </a:prstGeom>
          <a:noFill/>
        </p:spPr>
        <p:txBody>
          <a:bodyPr wrap="none" rtlCol="0">
            <a:spAutoFit/>
          </a:bodyPr>
          <a:lstStyle/>
          <a:p>
            <a:r>
              <a:rPr lang="en-US" sz="1000" dirty="0" smtClean="0">
                <a:solidFill>
                  <a:schemeClr val="bg1"/>
                </a:solidFill>
                <a:latin typeface="Helvetica" charset="0"/>
                <a:ea typeface="Helvetica" charset="0"/>
                <a:cs typeface="Helvetica" charset="0"/>
              </a:rPr>
              <a:t>1.1% (e,µ)</a:t>
            </a:r>
          </a:p>
        </p:txBody>
      </p:sp>
      <p:sp>
        <p:nvSpPr>
          <p:cNvPr id="14" name="TextBox 13"/>
          <p:cNvSpPr txBox="1"/>
          <p:nvPr/>
        </p:nvSpPr>
        <p:spPr>
          <a:xfrm>
            <a:off x="3870785" y="2563896"/>
            <a:ext cx="917239" cy="246221"/>
          </a:xfrm>
          <a:prstGeom prst="rect">
            <a:avLst/>
          </a:prstGeom>
          <a:noFill/>
        </p:spPr>
        <p:txBody>
          <a:bodyPr wrap="none" rtlCol="0">
            <a:spAutoFit/>
          </a:bodyPr>
          <a:lstStyle/>
          <a:p>
            <a:r>
              <a:rPr lang="en-US" sz="1000" dirty="0" smtClean="0">
                <a:solidFill>
                  <a:schemeClr val="bg1"/>
                </a:solidFill>
                <a:latin typeface="Helvetica" charset="0"/>
                <a:ea typeface="Helvetica" charset="0"/>
                <a:cs typeface="Helvetica" charset="0"/>
              </a:rPr>
              <a:t>0.012% (e,µ)</a:t>
            </a:r>
          </a:p>
        </p:txBody>
      </p:sp>
    </p:spTree>
    <p:extLst>
      <p:ext uri="{BB962C8B-B14F-4D97-AF65-F5344CB8AC3E}">
        <p14:creationId xmlns:p14="http://schemas.microsoft.com/office/powerpoint/2010/main" val="160165515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29</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pic>
        <p:nvPicPr>
          <p:cNvPr id="21" name="Picture 2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31840" y="1149001"/>
            <a:ext cx="2569773" cy="2465532"/>
          </a:xfrm>
          <a:prstGeom prst="rect">
            <a:avLst/>
          </a:prstGeom>
          <a:noFill/>
          <a:ln>
            <a:noFill/>
          </a:ln>
        </p:spPr>
      </p:pic>
      <p:pic>
        <p:nvPicPr>
          <p:cNvPr id="22" name="Picture 21"/>
          <p:cNvPicPr>
            <a:picLocks noChangeAspect="1"/>
          </p:cNvPicPr>
          <p:nvPr/>
        </p:nvPicPr>
        <p:blipFill rotWithShape="1">
          <a:blip r:embed="rId3" cstate="print">
            <a:extLst>
              <a:ext uri="{28A0092B-C50C-407E-A947-70E740481C1C}">
                <a14:useLocalDpi xmlns:a14="http://schemas.microsoft.com/office/drawing/2010/main"/>
              </a:ext>
            </a:extLst>
          </a:blip>
          <a:srcRect b="53241"/>
          <a:stretch/>
        </p:blipFill>
        <p:spPr>
          <a:xfrm>
            <a:off x="5825283" y="1243090"/>
            <a:ext cx="3067197" cy="1998088"/>
          </a:xfrm>
          <a:prstGeom prst="rect">
            <a:avLst/>
          </a:prstGeom>
          <a:noFill/>
          <a:ln>
            <a:noFill/>
          </a:ln>
        </p:spPr>
      </p:pic>
      <p:pic>
        <p:nvPicPr>
          <p:cNvPr id="23" name="Picture 22"/>
          <p:cNvPicPr>
            <a:picLocks noChangeAspect="1"/>
          </p:cNvPicPr>
          <p:nvPr/>
        </p:nvPicPr>
        <p:blipFill rotWithShape="1">
          <a:blip r:embed="rId3" cstate="print">
            <a:extLst>
              <a:ext uri="{28A0092B-C50C-407E-A947-70E740481C1C}">
                <a14:useLocalDpi xmlns:a14="http://schemas.microsoft.com/office/drawing/2010/main"/>
              </a:ext>
            </a:extLst>
          </a:blip>
          <a:srcRect t="90709"/>
          <a:stretch/>
        </p:blipFill>
        <p:spPr>
          <a:xfrm>
            <a:off x="5831300" y="3226714"/>
            <a:ext cx="3067197" cy="397044"/>
          </a:xfrm>
          <a:prstGeom prst="rect">
            <a:avLst/>
          </a:prstGeom>
          <a:noFill/>
          <a:ln>
            <a:noFill/>
          </a:ln>
        </p:spPr>
      </p:pic>
      <p:sp>
        <p:nvSpPr>
          <p:cNvPr id="24" name="TextBox 23"/>
          <p:cNvSpPr txBox="1"/>
          <p:nvPr/>
        </p:nvSpPr>
        <p:spPr>
          <a:xfrm>
            <a:off x="6226966" y="3126160"/>
            <a:ext cx="248786" cy="230832"/>
          </a:xfrm>
          <a:prstGeom prst="rect">
            <a:avLst/>
          </a:prstGeom>
          <a:noFill/>
        </p:spPr>
        <p:txBody>
          <a:bodyPr wrap="none" rtlCol="0">
            <a:spAutoFit/>
          </a:bodyPr>
          <a:lstStyle/>
          <a:p>
            <a:r>
              <a:rPr lang="en-US" sz="900" dirty="0" smtClean="0"/>
              <a:t>0</a:t>
            </a:r>
            <a:endParaRPr lang="en-US" sz="900" dirty="0"/>
          </a:p>
        </p:txBody>
      </p:sp>
      <p:pic>
        <p:nvPicPr>
          <p:cNvPr id="26" name="Picture 25"/>
          <p:cNvPicPr>
            <a:picLocks noChangeAspect="1"/>
          </p:cNvPicPr>
          <p:nvPr/>
        </p:nvPicPr>
        <p:blipFill rotWithShape="1">
          <a:blip r:embed="rId4" cstate="print">
            <a:extLst>
              <a:ext uri="{28A0092B-C50C-407E-A947-70E740481C1C}">
                <a14:useLocalDpi xmlns:a14="http://schemas.microsoft.com/office/drawing/2010/main"/>
              </a:ext>
            </a:extLst>
          </a:blip>
          <a:srcRect b="3065"/>
          <a:stretch/>
        </p:blipFill>
        <p:spPr>
          <a:xfrm>
            <a:off x="6387048" y="3630953"/>
            <a:ext cx="2566554" cy="2606359"/>
          </a:xfrm>
          <a:prstGeom prst="rect">
            <a:avLst/>
          </a:prstGeom>
          <a:noFill/>
          <a:ln>
            <a:noFill/>
          </a:ln>
        </p:spPr>
      </p:pic>
      <p:sp>
        <p:nvSpPr>
          <p:cNvPr id="28" name="Rectangle 27"/>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No doubt on H</a:t>
            </a:r>
            <a:r>
              <a:rPr lang="en-US" baseline="-25000" dirty="0">
                <a:latin typeface="Helvetica Light" charset="0"/>
                <a:ea typeface="Helvetica Light" charset="0"/>
                <a:cs typeface="Helvetica Light" charset="0"/>
              </a:rPr>
              <a:t>125</a:t>
            </a:r>
            <a:r>
              <a:rPr lang="en-US" dirty="0">
                <a:latin typeface="Helvetica Light" charset="0"/>
                <a:ea typeface="Helvetica Light" charset="0"/>
                <a:cs typeface="Helvetica Light" charset="0"/>
              </a:rPr>
              <a:t> discovery in the </a:t>
            </a:r>
            <a:r>
              <a:rPr lang="en-US" dirty="0" err="1">
                <a:latin typeface="Helvetica Light" charset="0"/>
                <a:ea typeface="Helvetica Light" charset="0"/>
                <a:cs typeface="Helvetica Light" charset="0"/>
              </a:rPr>
              <a:t>bosonic</a:t>
            </a:r>
            <a:r>
              <a:rPr lang="en-US" dirty="0">
                <a:latin typeface="Helvetica Light" charset="0"/>
                <a:ea typeface="Helvetica Light" charset="0"/>
                <a:cs typeface="Helvetica Light" charset="0"/>
              </a:rPr>
              <a:t> channels</a:t>
            </a:r>
          </a:p>
        </p:txBody>
      </p:sp>
      <p:sp>
        <p:nvSpPr>
          <p:cNvPr id="30" name="TextBox 29"/>
          <p:cNvSpPr txBox="1"/>
          <p:nvPr/>
        </p:nvSpPr>
        <p:spPr>
          <a:xfrm>
            <a:off x="395536" y="6237312"/>
            <a:ext cx="7736413" cy="523220"/>
          </a:xfrm>
          <a:prstGeom prst="rect">
            <a:avLst/>
          </a:prstGeom>
          <a:noFill/>
        </p:spPr>
        <p:txBody>
          <a:bodyPr wrap="none" rtlCol="0">
            <a:spAutoFit/>
          </a:bodyPr>
          <a:lstStyle/>
          <a:p>
            <a:r>
              <a:rPr lang="en-US" sz="1400" dirty="0" smtClean="0">
                <a:solidFill>
                  <a:srgbClr val="003BB8"/>
                </a:solidFill>
                <a:latin typeface="Helvetica Light" charset="0"/>
                <a:ea typeface="Helvetica Light" charset="0"/>
                <a:cs typeface="Helvetica Light" charset="0"/>
              </a:rPr>
              <a:t>Very different experimental challenges in each of these discovery channels</a:t>
            </a:r>
            <a:r>
              <a:rPr lang="en-US" sz="1400" dirty="0">
                <a:solidFill>
                  <a:srgbClr val="003BB8"/>
                </a:solidFill>
                <a:latin typeface="Helvetica Light" charset="0"/>
                <a:ea typeface="Helvetica Light" charset="0"/>
                <a:cs typeface="Helvetica Light" charset="0"/>
              </a:rPr>
              <a:t>.</a:t>
            </a:r>
            <a:r>
              <a:rPr lang="en-US" sz="1400" dirty="0" smtClean="0">
                <a:solidFill>
                  <a:srgbClr val="003BB8"/>
                </a:solidFill>
                <a:latin typeface="Helvetica Light" charset="0"/>
                <a:ea typeface="Helvetica Light" charset="0"/>
                <a:cs typeface="Helvetica Light" charset="0"/>
              </a:rPr>
              <a:t> </a:t>
            </a:r>
          </a:p>
          <a:p>
            <a:r>
              <a:rPr lang="en-US" sz="1400" dirty="0">
                <a:solidFill>
                  <a:srgbClr val="003BB8"/>
                </a:solidFill>
                <a:latin typeface="Helvetica Light" charset="0"/>
                <a:ea typeface="Helvetica Light" charset="0"/>
                <a:cs typeface="Helvetica Light" charset="0"/>
              </a:rPr>
              <a:t>A</a:t>
            </a:r>
            <a:r>
              <a:rPr lang="en-US" sz="1400" dirty="0" smtClean="0">
                <a:solidFill>
                  <a:srgbClr val="003BB8"/>
                </a:solidFill>
                <a:latin typeface="Helvetica Light" charset="0"/>
                <a:ea typeface="Helvetica Light" charset="0"/>
                <a:cs typeface="Helvetica Light" charset="0"/>
              </a:rPr>
              <a:t>ll analyses significantly improved since July 2012. Resulting yields agree with SM predictions</a:t>
            </a:r>
          </a:p>
        </p:txBody>
      </p:sp>
      <p:pic>
        <p:nvPicPr>
          <p:cNvPr id="31" name="Picture 30"/>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3164153" y="3722594"/>
            <a:ext cx="2537460" cy="2434530"/>
          </a:xfrm>
          <a:prstGeom prst="rect">
            <a:avLst/>
          </a:prstGeom>
        </p:spPr>
      </p:pic>
      <p:pic>
        <p:nvPicPr>
          <p:cNvPr id="32" name="Picture 31"/>
          <p:cNvPicPr>
            <a:picLocks noChangeAspect="1"/>
          </p:cNvPicPr>
          <p:nvPr/>
        </p:nvPicPr>
        <p:blipFill>
          <a:blip r:embed="rId6">
            <a:alphaModFix/>
            <a:extLst>
              <a:ext uri="{28A0092B-C50C-407E-A947-70E740481C1C}">
                <a14:useLocalDpi xmlns:a14="http://schemas.microsoft.com/office/drawing/2010/main" val="0"/>
              </a:ext>
            </a:extLst>
          </a:blip>
          <a:stretch>
            <a:fillRect/>
          </a:stretch>
        </p:blipFill>
        <p:spPr>
          <a:xfrm>
            <a:off x="369248" y="3706357"/>
            <a:ext cx="2412774" cy="2344688"/>
          </a:xfrm>
          <a:prstGeom prst="rect">
            <a:avLst/>
          </a:prstGeom>
        </p:spPr>
      </p:pic>
      <p:pic>
        <p:nvPicPr>
          <p:cNvPr id="33" name="Picture 32"/>
          <p:cNvPicPr>
            <a:picLocks noChangeAspect="1"/>
          </p:cNvPicPr>
          <p:nvPr/>
        </p:nvPicPr>
        <p:blipFill>
          <a:blip r:embed="rId7">
            <a:alphaModFix/>
            <a:extLst>
              <a:ext uri="{28A0092B-C50C-407E-A947-70E740481C1C}">
                <a14:useLocalDpi xmlns:a14="http://schemas.microsoft.com/office/drawing/2010/main" val="0"/>
              </a:ext>
            </a:extLst>
          </a:blip>
          <a:stretch>
            <a:fillRect/>
          </a:stretch>
        </p:blipFill>
        <p:spPr>
          <a:xfrm>
            <a:off x="358400" y="1206167"/>
            <a:ext cx="2327649" cy="2257860"/>
          </a:xfrm>
          <a:prstGeom prst="rect">
            <a:avLst/>
          </a:prstGeom>
        </p:spPr>
      </p:pic>
      <p:sp>
        <p:nvSpPr>
          <p:cNvPr id="34" name="TextBox 33"/>
          <p:cNvSpPr txBox="1"/>
          <p:nvPr/>
        </p:nvSpPr>
        <p:spPr>
          <a:xfrm>
            <a:off x="611560" y="908720"/>
            <a:ext cx="2396547" cy="307777"/>
          </a:xfrm>
          <a:prstGeom prst="rect">
            <a:avLst/>
          </a:prstGeom>
          <a:noFill/>
        </p:spPr>
        <p:txBody>
          <a:bodyPr wrap="square" rtlCol="0">
            <a:spAutoFit/>
          </a:bodyPr>
          <a:lstStyle/>
          <a:p>
            <a:r>
              <a:rPr lang="en-US" sz="1400" i="1" dirty="0" smtClean="0">
                <a:solidFill>
                  <a:srgbClr val="0038AC"/>
                </a:solidFill>
              </a:rPr>
              <a:t>H</a:t>
            </a:r>
            <a:r>
              <a:rPr lang="en-US" sz="1400" dirty="0" smtClean="0">
                <a:solidFill>
                  <a:srgbClr val="0038AC"/>
                </a:solidFill>
              </a:rPr>
              <a:t> </a:t>
            </a:r>
            <a:r>
              <a:rPr lang="en-US" sz="1400" dirty="0" smtClean="0">
                <a:solidFill>
                  <a:srgbClr val="0038AC"/>
                </a:solidFill>
                <a:latin typeface="Symbol" charset="2"/>
                <a:ea typeface="Symbol" charset="2"/>
                <a:cs typeface="Symbol" charset="2"/>
              </a:rPr>
              <a:t>®</a:t>
            </a:r>
            <a:r>
              <a:rPr lang="en-US" sz="1400" dirty="0" smtClean="0">
                <a:solidFill>
                  <a:srgbClr val="0038AC"/>
                </a:solidFill>
              </a:rPr>
              <a:t> </a:t>
            </a:r>
            <a:r>
              <a:rPr lang="en-US" sz="1400" dirty="0" err="1" smtClean="0">
                <a:solidFill>
                  <a:srgbClr val="0038AC"/>
                </a:solidFill>
                <a:latin typeface="Symbol" charset="2"/>
                <a:ea typeface="Symbol" charset="2"/>
                <a:cs typeface="Symbol" charset="2"/>
              </a:rPr>
              <a:t>gg</a:t>
            </a:r>
            <a:endParaRPr lang="en-US" sz="1400" dirty="0">
              <a:solidFill>
                <a:srgbClr val="0038AC"/>
              </a:solidFill>
              <a:latin typeface="Symbol" charset="2"/>
              <a:ea typeface="Symbol" charset="2"/>
              <a:cs typeface="Symbol" charset="2"/>
            </a:endParaRPr>
          </a:p>
        </p:txBody>
      </p:sp>
      <p:sp>
        <p:nvSpPr>
          <p:cNvPr id="35" name="TextBox 34"/>
          <p:cNvSpPr txBox="1"/>
          <p:nvPr/>
        </p:nvSpPr>
        <p:spPr>
          <a:xfrm>
            <a:off x="3428083" y="908720"/>
            <a:ext cx="2016224" cy="307777"/>
          </a:xfrm>
          <a:prstGeom prst="rect">
            <a:avLst/>
          </a:prstGeom>
          <a:noFill/>
        </p:spPr>
        <p:txBody>
          <a:bodyPr wrap="square" rtlCol="0">
            <a:spAutoFit/>
          </a:bodyPr>
          <a:lstStyle/>
          <a:p>
            <a:r>
              <a:rPr lang="en-US" sz="1400" i="1" dirty="0" smtClean="0">
                <a:solidFill>
                  <a:srgbClr val="0038AC"/>
                </a:solidFill>
              </a:rPr>
              <a:t>H</a:t>
            </a:r>
            <a:r>
              <a:rPr lang="en-US" sz="1400" dirty="0" smtClean="0">
                <a:solidFill>
                  <a:srgbClr val="0038AC"/>
                </a:solidFill>
              </a:rPr>
              <a:t> </a:t>
            </a:r>
            <a:r>
              <a:rPr lang="en-US" sz="1400" dirty="0" smtClean="0">
                <a:solidFill>
                  <a:srgbClr val="0038AC"/>
                </a:solidFill>
                <a:latin typeface="Symbol" charset="2"/>
                <a:ea typeface="Symbol" charset="2"/>
                <a:cs typeface="Symbol" charset="2"/>
              </a:rPr>
              <a:t>®</a:t>
            </a:r>
            <a:r>
              <a:rPr lang="en-US" sz="1400" dirty="0" smtClean="0">
                <a:solidFill>
                  <a:srgbClr val="0038AC"/>
                </a:solidFill>
              </a:rPr>
              <a:t> ZZ</a:t>
            </a:r>
            <a:r>
              <a:rPr lang="en-US" sz="1400" baseline="30000" dirty="0" smtClean="0">
                <a:solidFill>
                  <a:srgbClr val="0038AC"/>
                </a:solidFill>
              </a:rPr>
              <a:t>(</a:t>
            </a:r>
            <a:r>
              <a:rPr lang="en-US" sz="1400" dirty="0" smtClean="0">
                <a:solidFill>
                  <a:srgbClr val="0038AC"/>
                </a:solidFill>
              </a:rPr>
              <a:t>*</a:t>
            </a:r>
            <a:r>
              <a:rPr lang="en-US" sz="1400" baseline="30000" dirty="0" smtClean="0">
                <a:solidFill>
                  <a:srgbClr val="0038AC"/>
                </a:solidFill>
              </a:rPr>
              <a:t>)</a:t>
            </a:r>
            <a:r>
              <a:rPr lang="en-US" sz="1400" dirty="0" smtClean="0">
                <a:solidFill>
                  <a:srgbClr val="0038AC"/>
                </a:solidFill>
              </a:rPr>
              <a:t> </a:t>
            </a:r>
            <a:r>
              <a:rPr lang="en-US" sz="1400" dirty="0">
                <a:solidFill>
                  <a:srgbClr val="0038AC"/>
                </a:solidFill>
                <a:latin typeface="Symbol" charset="2"/>
                <a:ea typeface="Symbol" charset="2"/>
                <a:cs typeface="Symbol" charset="2"/>
              </a:rPr>
              <a:t>®</a:t>
            </a:r>
            <a:r>
              <a:rPr lang="en-US" sz="1400" dirty="0">
                <a:solidFill>
                  <a:srgbClr val="0038AC"/>
                </a:solidFill>
              </a:rPr>
              <a:t> </a:t>
            </a:r>
            <a:r>
              <a:rPr lang="en-US" sz="1400" dirty="0" smtClean="0">
                <a:solidFill>
                  <a:srgbClr val="0038AC"/>
                </a:solidFill>
              </a:rPr>
              <a:t>4𝓁</a:t>
            </a:r>
            <a:endParaRPr lang="en-US" sz="1400" dirty="0">
              <a:solidFill>
                <a:srgbClr val="0038AC"/>
              </a:solidFill>
            </a:endParaRPr>
          </a:p>
        </p:txBody>
      </p:sp>
      <p:sp>
        <p:nvSpPr>
          <p:cNvPr id="36" name="TextBox 35"/>
          <p:cNvSpPr txBox="1"/>
          <p:nvPr/>
        </p:nvSpPr>
        <p:spPr>
          <a:xfrm>
            <a:off x="6332635" y="908720"/>
            <a:ext cx="2455938" cy="307777"/>
          </a:xfrm>
          <a:prstGeom prst="rect">
            <a:avLst/>
          </a:prstGeom>
          <a:noFill/>
        </p:spPr>
        <p:txBody>
          <a:bodyPr wrap="square" rtlCol="0">
            <a:spAutoFit/>
          </a:bodyPr>
          <a:lstStyle/>
          <a:p>
            <a:r>
              <a:rPr lang="en-US" sz="1400" i="1" dirty="0" smtClean="0">
                <a:solidFill>
                  <a:srgbClr val="0038AC"/>
                </a:solidFill>
              </a:rPr>
              <a:t>H</a:t>
            </a:r>
            <a:r>
              <a:rPr lang="en-US" sz="1400" dirty="0" smtClean="0">
                <a:solidFill>
                  <a:srgbClr val="0038AC"/>
                </a:solidFill>
              </a:rPr>
              <a:t> </a:t>
            </a:r>
            <a:r>
              <a:rPr lang="en-US" sz="1400" smtClean="0">
                <a:solidFill>
                  <a:srgbClr val="0038AC"/>
                </a:solidFill>
                <a:latin typeface="Symbol" charset="2"/>
                <a:ea typeface="Symbol" charset="2"/>
                <a:cs typeface="Symbol" charset="2"/>
              </a:rPr>
              <a:t>®</a:t>
            </a:r>
            <a:r>
              <a:rPr lang="en-US" sz="1400" smtClean="0">
                <a:solidFill>
                  <a:srgbClr val="0038AC"/>
                </a:solidFill>
              </a:rPr>
              <a:t> </a:t>
            </a:r>
            <a:r>
              <a:rPr lang="en-US" sz="1400" i="1" smtClean="0">
                <a:solidFill>
                  <a:srgbClr val="0038AC"/>
                </a:solidFill>
              </a:rPr>
              <a:t>WW</a:t>
            </a:r>
            <a:r>
              <a:rPr lang="en-US" sz="1400" baseline="30000">
                <a:solidFill>
                  <a:srgbClr val="0038AC"/>
                </a:solidFill>
              </a:rPr>
              <a:t> (</a:t>
            </a:r>
            <a:r>
              <a:rPr lang="en-US" sz="1400">
                <a:solidFill>
                  <a:srgbClr val="0038AC"/>
                </a:solidFill>
              </a:rPr>
              <a:t>*</a:t>
            </a:r>
            <a:r>
              <a:rPr lang="en-US" sz="1400" baseline="30000">
                <a:solidFill>
                  <a:srgbClr val="0038AC"/>
                </a:solidFill>
              </a:rPr>
              <a:t>)</a:t>
            </a:r>
            <a:r>
              <a:rPr lang="en-US" sz="1400" i="1" smtClean="0">
                <a:solidFill>
                  <a:srgbClr val="0038AC"/>
                </a:solidFill>
              </a:rPr>
              <a:t> </a:t>
            </a:r>
            <a:r>
              <a:rPr lang="en-US" sz="1400" dirty="0" smtClean="0">
                <a:solidFill>
                  <a:srgbClr val="0038AC"/>
                </a:solidFill>
                <a:latin typeface="Symbol" charset="2"/>
                <a:ea typeface="Symbol" charset="2"/>
                <a:cs typeface="Symbol" charset="2"/>
              </a:rPr>
              <a:t>® </a:t>
            </a:r>
            <a:r>
              <a:rPr lang="en-US" sz="1400" dirty="0" smtClean="0">
                <a:solidFill>
                  <a:srgbClr val="0038AC"/>
                </a:solidFill>
              </a:rPr>
              <a:t>2</a:t>
            </a:r>
            <a:r>
              <a:rPr lang="en-US" sz="1400" smtClean="0">
                <a:solidFill>
                  <a:srgbClr val="0038AC"/>
                </a:solidFill>
              </a:rPr>
              <a:t>𝓁2</a:t>
            </a:r>
            <a:r>
              <a:rPr lang="en-US" sz="1400" smtClean="0">
                <a:solidFill>
                  <a:srgbClr val="0038AC"/>
                </a:solidFill>
                <a:latin typeface="Symbol" charset="2"/>
                <a:ea typeface="Symbol" charset="2"/>
                <a:cs typeface="Symbol" charset="2"/>
              </a:rPr>
              <a:t>n</a:t>
            </a:r>
            <a:endParaRPr lang="en-US" sz="1400" dirty="0">
              <a:solidFill>
                <a:srgbClr val="0038AC"/>
              </a:solidFill>
              <a:latin typeface="Symbol" charset="2"/>
              <a:ea typeface="Symbol" charset="2"/>
              <a:cs typeface="Symbol" charset="2"/>
            </a:endParaRPr>
          </a:p>
        </p:txBody>
      </p:sp>
      <p:sp>
        <p:nvSpPr>
          <p:cNvPr id="37" name="TextBox 36"/>
          <p:cNvSpPr txBox="1"/>
          <p:nvPr/>
        </p:nvSpPr>
        <p:spPr>
          <a:xfrm>
            <a:off x="1707689" y="942087"/>
            <a:ext cx="1074333" cy="276999"/>
          </a:xfrm>
          <a:prstGeom prst="rect">
            <a:avLst/>
          </a:prstGeom>
          <a:noFill/>
        </p:spPr>
        <p:txBody>
          <a:bodyPr wrap="none" rtlCol="0">
            <a:spAutoFit/>
          </a:bodyPr>
          <a:lstStyle/>
          <a:p>
            <a:r>
              <a:rPr lang="en-US" sz="1200" dirty="0" err="1" smtClean="0">
                <a:solidFill>
                  <a:schemeClr val="tx1">
                    <a:lumMod val="50000"/>
                    <a:lumOff val="50000"/>
                  </a:schemeClr>
                </a:solidFill>
                <a:latin typeface="Helvetica Light" charset="0"/>
                <a:ea typeface="Helvetica Light" charset="0"/>
                <a:cs typeface="Helvetica Light" charset="0"/>
              </a:rPr>
              <a:t>σ</a:t>
            </a:r>
            <a:r>
              <a:rPr lang="en-US" sz="1200" dirty="0" smtClean="0">
                <a:solidFill>
                  <a:schemeClr val="tx1">
                    <a:lumMod val="50000"/>
                    <a:lumOff val="50000"/>
                  </a:schemeClr>
                </a:solidFill>
                <a:latin typeface="Helvetica Light" charset="0"/>
                <a:ea typeface="Helvetica Light" charset="0"/>
                <a:cs typeface="Helvetica Light" charset="0"/>
              </a:rPr>
              <a:t>(</a:t>
            </a:r>
            <a:r>
              <a:rPr lang="en-US" sz="1200" i="1" dirty="0" smtClean="0">
                <a:solidFill>
                  <a:schemeClr val="tx1">
                    <a:lumMod val="50000"/>
                    <a:lumOff val="50000"/>
                  </a:schemeClr>
                </a:solidFill>
                <a:latin typeface="Helvetica Light" charset="0"/>
                <a:ea typeface="Helvetica Light" charset="0"/>
                <a:cs typeface="Helvetica Light" charset="0"/>
              </a:rPr>
              <a:t>m</a:t>
            </a:r>
            <a:r>
              <a:rPr lang="en-US" sz="1200" dirty="0" smtClean="0">
                <a:solidFill>
                  <a:schemeClr val="tx1">
                    <a:lumMod val="50000"/>
                    <a:lumOff val="50000"/>
                  </a:schemeClr>
                </a:solidFill>
                <a:latin typeface="Helvetica Light" charset="0"/>
                <a:ea typeface="Helvetica Light" charset="0"/>
                <a:cs typeface="Helvetica Light" charset="0"/>
              </a:rPr>
              <a:t>) ~ 1–2%</a:t>
            </a:r>
          </a:p>
        </p:txBody>
      </p:sp>
      <p:sp>
        <p:nvSpPr>
          <p:cNvPr id="38" name="TextBox 37"/>
          <p:cNvSpPr txBox="1"/>
          <p:nvPr/>
        </p:nvSpPr>
        <p:spPr>
          <a:xfrm>
            <a:off x="8164702" y="924108"/>
            <a:ext cx="997389" cy="276999"/>
          </a:xfrm>
          <a:prstGeom prst="rect">
            <a:avLst/>
          </a:prstGeom>
          <a:noFill/>
        </p:spPr>
        <p:txBody>
          <a:bodyPr wrap="none" rtlCol="0">
            <a:spAutoFit/>
          </a:bodyPr>
          <a:lstStyle/>
          <a:p>
            <a:r>
              <a:rPr lang="en-US" sz="1200" dirty="0" err="1" smtClean="0">
                <a:solidFill>
                  <a:schemeClr val="tx1">
                    <a:lumMod val="50000"/>
                    <a:lumOff val="50000"/>
                  </a:schemeClr>
                </a:solidFill>
                <a:latin typeface="Helvetica Light" charset="0"/>
                <a:ea typeface="Helvetica Light" charset="0"/>
                <a:cs typeface="Helvetica Light" charset="0"/>
              </a:rPr>
              <a:t>σ</a:t>
            </a:r>
            <a:r>
              <a:rPr lang="en-US" sz="1200" dirty="0" smtClean="0">
                <a:solidFill>
                  <a:schemeClr val="tx1">
                    <a:lumMod val="50000"/>
                    <a:lumOff val="50000"/>
                  </a:schemeClr>
                </a:solidFill>
                <a:latin typeface="Helvetica Light" charset="0"/>
                <a:ea typeface="Helvetica Light" charset="0"/>
                <a:cs typeface="Helvetica Light" charset="0"/>
              </a:rPr>
              <a:t>(</a:t>
            </a:r>
            <a:r>
              <a:rPr lang="en-US" sz="1200" i="1" dirty="0" smtClean="0">
                <a:solidFill>
                  <a:schemeClr val="tx1">
                    <a:lumMod val="50000"/>
                    <a:lumOff val="50000"/>
                  </a:schemeClr>
                </a:solidFill>
                <a:latin typeface="Helvetica Light" charset="0"/>
                <a:ea typeface="Helvetica Light" charset="0"/>
                <a:cs typeface="Helvetica Light" charset="0"/>
              </a:rPr>
              <a:t>m</a:t>
            </a:r>
            <a:r>
              <a:rPr lang="en-US" sz="1200" dirty="0" smtClean="0">
                <a:solidFill>
                  <a:schemeClr val="tx1">
                    <a:lumMod val="50000"/>
                    <a:lumOff val="50000"/>
                  </a:schemeClr>
                </a:solidFill>
                <a:latin typeface="Helvetica Light" charset="0"/>
                <a:ea typeface="Helvetica Light" charset="0"/>
                <a:cs typeface="Helvetica Light" charset="0"/>
              </a:rPr>
              <a:t>) ~ 20%</a:t>
            </a:r>
          </a:p>
        </p:txBody>
      </p:sp>
      <p:sp>
        <p:nvSpPr>
          <p:cNvPr id="39" name="TextBox 38"/>
          <p:cNvSpPr txBox="1"/>
          <p:nvPr/>
        </p:nvSpPr>
        <p:spPr>
          <a:xfrm>
            <a:off x="4906110" y="924108"/>
            <a:ext cx="1074333" cy="276999"/>
          </a:xfrm>
          <a:prstGeom prst="rect">
            <a:avLst/>
          </a:prstGeom>
          <a:noFill/>
        </p:spPr>
        <p:txBody>
          <a:bodyPr wrap="none" rtlCol="0">
            <a:spAutoFit/>
          </a:bodyPr>
          <a:lstStyle/>
          <a:p>
            <a:r>
              <a:rPr lang="en-US" sz="1200" dirty="0" err="1" smtClean="0">
                <a:solidFill>
                  <a:schemeClr val="tx1">
                    <a:lumMod val="50000"/>
                    <a:lumOff val="50000"/>
                  </a:schemeClr>
                </a:solidFill>
                <a:latin typeface="Helvetica Light" charset="0"/>
                <a:ea typeface="Helvetica Light" charset="0"/>
                <a:cs typeface="Helvetica Light" charset="0"/>
              </a:rPr>
              <a:t>σ</a:t>
            </a:r>
            <a:r>
              <a:rPr lang="en-US" sz="1200" dirty="0" smtClean="0">
                <a:solidFill>
                  <a:schemeClr val="tx1">
                    <a:lumMod val="50000"/>
                    <a:lumOff val="50000"/>
                  </a:schemeClr>
                </a:solidFill>
                <a:latin typeface="Helvetica Light" charset="0"/>
                <a:ea typeface="Helvetica Light" charset="0"/>
                <a:cs typeface="Helvetica Light" charset="0"/>
              </a:rPr>
              <a:t>(</a:t>
            </a:r>
            <a:r>
              <a:rPr lang="en-US" sz="1200" i="1" dirty="0" smtClean="0">
                <a:solidFill>
                  <a:schemeClr val="tx1">
                    <a:lumMod val="50000"/>
                    <a:lumOff val="50000"/>
                  </a:schemeClr>
                </a:solidFill>
                <a:latin typeface="Helvetica Light" charset="0"/>
                <a:ea typeface="Helvetica Light" charset="0"/>
                <a:cs typeface="Helvetica Light" charset="0"/>
              </a:rPr>
              <a:t>m</a:t>
            </a:r>
            <a:r>
              <a:rPr lang="en-US" sz="1200" dirty="0" smtClean="0">
                <a:solidFill>
                  <a:schemeClr val="tx1">
                    <a:lumMod val="50000"/>
                    <a:lumOff val="50000"/>
                  </a:schemeClr>
                </a:solidFill>
                <a:latin typeface="Helvetica Light" charset="0"/>
                <a:ea typeface="Helvetica Light" charset="0"/>
                <a:cs typeface="Helvetica Light" charset="0"/>
              </a:rPr>
              <a:t>) ~ 1–2%</a:t>
            </a:r>
          </a:p>
        </p:txBody>
      </p:sp>
    </p:spTree>
    <p:extLst>
      <p:ext uri="{BB962C8B-B14F-4D97-AF65-F5344CB8AC3E}">
        <p14:creationId xmlns:p14="http://schemas.microsoft.com/office/powerpoint/2010/main" val="24887640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a:t>
            </a:fld>
            <a:endParaRPr lang="en-GB" dirty="0"/>
          </a:p>
        </p:txBody>
      </p:sp>
      <p:sp>
        <p:nvSpPr>
          <p:cNvPr id="36" name="Rectangle 35"/>
          <p:cNvSpPr/>
          <p:nvPr/>
        </p:nvSpPr>
        <p:spPr>
          <a:xfrm>
            <a:off x="0" y="0"/>
            <a:ext cx="9144000" cy="177281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7" name="Picture 36"/>
          <p:cNvPicPr>
            <a:picLocks noChangeAspect="1" noChangeArrowheads="1"/>
          </p:cNvPicPr>
          <p:nvPr/>
        </p:nvPicPr>
        <p:blipFill>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70" name="TextBox 69"/>
          <p:cNvSpPr txBox="1"/>
          <p:nvPr/>
        </p:nvSpPr>
        <p:spPr>
          <a:xfrm>
            <a:off x="5700715" y="620688"/>
            <a:ext cx="3119757" cy="461665"/>
          </a:xfrm>
          <a:prstGeom prst="rect">
            <a:avLst/>
          </a:prstGeom>
          <a:noFill/>
        </p:spPr>
        <p:txBody>
          <a:bodyPr wrap="square" rtlCol="0">
            <a:spAutoFit/>
          </a:bodyPr>
          <a:lstStyle/>
          <a:p>
            <a:pPr algn="r"/>
            <a:r>
              <a:rPr lang="en-US" sz="2400" smtClean="0">
                <a:solidFill>
                  <a:schemeClr val="bg1"/>
                </a:solidFill>
                <a:latin typeface="Helvetica Light" charset="0"/>
                <a:ea typeface="Helvetica Light" charset="0"/>
                <a:cs typeface="Helvetica Light" charset="0"/>
              </a:rPr>
              <a:t>BEH Potential</a:t>
            </a:r>
            <a:endParaRPr lang="en-US" sz="2400" dirty="0" smtClean="0">
              <a:solidFill>
                <a:schemeClr val="bg1"/>
              </a:solidFill>
              <a:latin typeface="Helvetica Light" charset="0"/>
              <a:ea typeface="Helvetica Light" charset="0"/>
              <a:cs typeface="Helvetica Light" charset="0"/>
            </a:endParaRPr>
          </a:p>
        </p:txBody>
      </p:sp>
      <p:sp>
        <p:nvSpPr>
          <p:cNvPr id="134" name="TextBox 133"/>
          <p:cNvSpPr txBox="1"/>
          <p:nvPr/>
        </p:nvSpPr>
        <p:spPr>
          <a:xfrm>
            <a:off x="304800" y="1988840"/>
            <a:ext cx="8839200" cy="338554"/>
          </a:xfrm>
          <a:prstGeom prst="rect">
            <a:avLst/>
          </a:prstGeom>
          <a:noFill/>
        </p:spPr>
        <p:txBody>
          <a:bodyPr wrap="square" rtlCol="0">
            <a:spAutoFit/>
          </a:bodyPr>
          <a:lstStyle/>
          <a:p>
            <a:pPr>
              <a:spcBef>
                <a:spcPts val="1800"/>
              </a:spcBef>
            </a:pPr>
            <a:r>
              <a:rPr lang="en-US" sz="1600" dirty="0" smtClean="0">
                <a:solidFill>
                  <a:prstClr val="black">
                    <a:lumMod val="85000"/>
                    <a:lumOff val="15000"/>
                  </a:prstClr>
                </a:solidFill>
                <a:latin typeface="Helvetica Light" charset="0"/>
                <a:ea typeface="Helvetica Light" charset="0"/>
                <a:cs typeface="Helvetica Light" charset="0"/>
              </a:rPr>
              <a:t>The early universe, at temperature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dirty="0" smtClean="0">
                <a:solidFill>
                  <a:prstClr val="black">
                    <a:lumMod val="85000"/>
                    <a:lumOff val="15000"/>
                  </a:prstClr>
                </a:solidFill>
                <a:latin typeface="Helvetica Light" charset="0"/>
                <a:ea typeface="Helvetica Light" charset="0"/>
                <a:cs typeface="Helvetica Light" charset="0"/>
              </a:rPr>
              <a:t> &gt;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baseline="-25000" dirty="0" smtClean="0">
                <a:solidFill>
                  <a:prstClr val="black">
                    <a:lumMod val="85000"/>
                    <a:lumOff val="15000"/>
                  </a:prstClr>
                </a:solidFill>
                <a:latin typeface="Helvetica Light" charset="0"/>
                <a:ea typeface="Helvetica Light" charset="0"/>
                <a:cs typeface="Helvetica Light" charset="0"/>
              </a:rPr>
              <a:t>EW</a:t>
            </a:r>
            <a:r>
              <a:rPr lang="en-US" sz="1600" dirty="0" smtClean="0">
                <a:solidFill>
                  <a:prstClr val="black">
                    <a:lumMod val="85000"/>
                    <a:lumOff val="15000"/>
                  </a:prstClr>
                </a:solidFill>
                <a:latin typeface="Helvetica Light" charset="0"/>
                <a:ea typeface="Helvetica Light" charset="0"/>
                <a:cs typeface="Helvetica Light" charset="0"/>
              </a:rPr>
              <a:t>, was in a symmetric phase (|</a:t>
            </a:r>
            <a:r>
              <a:rPr lang="en-US" sz="1600" i="1" dirty="0" err="1" smtClean="0">
                <a:solidFill>
                  <a:prstClr val="black">
                    <a:lumMod val="85000"/>
                    <a:lumOff val="15000"/>
                  </a:prstClr>
                </a:solidFill>
                <a:latin typeface="Symbol" charset="2"/>
                <a:ea typeface="Symbol" charset="2"/>
                <a:cs typeface="Symbol" charset="2"/>
              </a:rPr>
              <a:t>f</a:t>
            </a:r>
            <a:r>
              <a:rPr lang="en-US" sz="1600" baseline="-25000" dirty="0" err="1" smtClean="0">
                <a:solidFill>
                  <a:prstClr val="black">
                    <a:lumMod val="85000"/>
                    <a:lumOff val="15000"/>
                  </a:prstClr>
                </a:solidFill>
                <a:latin typeface="Helvetica Light" charset="0"/>
                <a:ea typeface="Helvetica Light" charset="0"/>
                <a:cs typeface="Helvetica Light" charset="0"/>
              </a:rPr>
              <a:t>min</a:t>
            </a:r>
            <a:r>
              <a:rPr lang="en-US" sz="1600" dirty="0" smtClean="0">
                <a:solidFill>
                  <a:prstClr val="black">
                    <a:lumMod val="85000"/>
                    <a:lumOff val="15000"/>
                  </a:prstClr>
                </a:solidFill>
                <a:latin typeface="Helvetica Light" charset="0"/>
                <a:ea typeface="Helvetica Light" charset="0"/>
                <a:cs typeface="Helvetica Light" charset="0"/>
              </a:rPr>
              <a:t>| = 0)</a:t>
            </a:r>
          </a:p>
        </p:txBody>
      </p:sp>
      <p:pic>
        <p:nvPicPr>
          <p:cNvPr id="140" name="Picture 14" descr="fig1"/>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3279775" y="3004981"/>
            <a:ext cx="2808288" cy="1908176"/>
          </a:xfrm>
          <a:prstGeom prst="rect">
            <a:avLst/>
          </a:prstGeom>
          <a:noFill/>
        </p:spPr>
      </p:pic>
      <p:sp>
        <p:nvSpPr>
          <p:cNvPr id="141" name="Rectangle 17"/>
          <p:cNvSpPr>
            <a:spLocks noChangeArrowheads="1"/>
          </p:cNvSpPr>
          <p:nvPr/>
        </p:nvSpPr>
        <p:spPr bwMode="auto">
          <a:xfrm>
            <a:off x="3170237" y="2944656"/>
            <a:ext cx="258763" cy="217488"/>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aphicFrame>
        <p:nvGraphicFramePr>
          <p:cNvPr id="142" name="Object 18"/>
          <p:cNvGraphicFramePr>
            <a:graphicFrameLocks noChangeAspect="1"/>
          </p:cNvGraphicFramePr>
          <p:nvPr>
            <p:extLst>
              <p:ext uri="{D42A27DB-BD31-4B8C-83A1-F6EECF244321}">
                <p14:modId xmlns:p14="http://schemas.microsoft.com/office/powerpoint/2010/main" val="244405410"/>
              </p:ext>
            </p:extLst>
          </p:nvPr>
        </p:nvGraphicFramePr>
        <p:xfrm>
          <a:off x="3208337" y="3179606"/>
          <a:ext cx="531813" cy="360363"/>
        </p:xfrm>
        <a:graphic>
          <a:graphicData uri="http://schemas.openxmlformats.org/presentationml/2006/ole">
            <mc:AlternateContent xmlns:mc="http://schemas.openxmlformats.org/markup-compatibility/2006">
              <mc:Choice xmlns:v="urn:schemas-microsoft-com:vml" Requires="v">
                <p:oleObj spid="_x0000_s93008" name="Equation" r:id="rId6" imgW="393700" imgH="266700" progId="Equation.DSMT4">
                  <p:embed/>
                </p:oleObj>
              </mc:Choice>
              <mc:Fallback>
                <p:oleObj name="Equation" r:id="rId6" imgW="393700" imgH="2667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8337" y="3179606"/>
                        <a:ext cx="531813" cy="360363"/>
                      </a:xfrm>
                      <a:prstGeom prst="rect">
                        <a:avLst/>
                      </a:prstGeom>
                      <a:solidFill>
                        <a:srgbClr val="FFFFFF"/>
                      </a:solidFill>
                    </p:spPr>
                  </p:pic>
                </p:oleObj>
              </mc:Fallback>
            </mc:AlternateContent>
          </a:graphicData>
        </a:graphic>
      </p:graphicFrame>
      <p:graphicFrame>
        <p:nvGraphicFramePr>
          <p:cNvPr id="143" name="Object 15"/>
          <p:cNvGraphicFramePr>
            <a:graphicFrameLocks noChangeAspect="1"/>
          </p:cNvGraphicFramePr>
          <p:nvPr>
            <p:extLst>
              <p:ext uri="{D42A27DB-BD31-4B8C-83A1-F6EECF244321}">
                <p14:modId xmlns:p14="http://schemas.microsoft.com/office/powerpoint/2010/main" val="1732992806"/>
              </p:ext>
            </p:extLst>
          </p:nvPr>
        </p:nvGraphicFramePr>
        <p:xfrm>
          <a:off x="5661025" y="4587719"/>
          <a:ext cx="257175" cy="361950"/>
        </p:xfrm>
        <a:graphic>
          <a:graphicData uri="http://schemas.openxmlformats.org/presentationml/2006/ole">
            <mc:AlternateContent xmlns:mc="http://schemas.openxmlformats.org/markup-compatibility/2006">
              <mc:Choice xmlns:v="urn:schemas-microsoft-com:vml" Requires="v">
                <p:oleObj spid="_x0000_s93009" name="Equation" r:id="rId8" imgW="190500" imgH="266700" progId="Equation.DSMT4">
                  <p:embed/>
                </p:oleObj>
              </mc:Choice>
              <mc:Fallback>
                <p:oleObj name="Equation" r:id="rId8" imgW="190500" imgH="2667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61025" y="4587719"/>
                        <a:ext cx="257175" cy="361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4" name="Object 19"/>
          <p:cNvGraphicFramePr>
            <a:graphicFrameLocks noChangeAspect="1"/>
          </p:cNvGraphicFramePr>
          <p:nvPr>
            <p:extLst>
              <p:ext uri="{D42A27DB-BD31-4B8C-83A1-F6EECF244321}">
                <p14:modId xmlns:p14="http://schemas.microsoft.com/office/powerpoint/2010/main" val="89386181"/>
              </p:ext>
            </p:extLst>
          </p:nvPr>
        </p:nvGraphicFramePr>
        <p:xfrm>
          <a:off x="5334000" y="3847944"/>
          <a:ext cx="701675" cy="327025"/>
        </p:xfrm>
        <a:graphic>
          <a:graphicData uri="http://schemas.openxmlformats.org/presentationml/2006/ole">
            <mc:AlternateContent xmlns:mc="http://schemas.openxmlformats.org/markup-compatibility/2006">
              <mc:Choice xmlns:v="urn:schemas-microsoft-com:vml" Requires="v">
                <p:oleObj spid="_x0000_s93010" name="Equation" r:id="rId10" imgW="520700" imgH="241300" progId="Equation.DSMT4">
                  <p:embed/>
                </p:oleObj>
              </mc:Choice>
              <mc:Fallback>
                <p:oleObj name="Equation" r:id="rId10" imgW="520700" imgH="24130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4000" y="3847944"/>
                        <a:ext cx="701675" cy="327025"/>
                      </a:xfrm>
                      <a:prstGeom prst="rect">
                        <a:avLst/>
                      </a:prstGeom>
                      <a:solidFill>
                        <a:srgbClr val="FFFFFF"/>
                      </a:solidFill>
                    </p:spPr>
                  </p:pic>
                </p:oleObj>
              </mc:Fallback>
            </mc:AlternateContent>
          </a:graphicData>
        </a:graphic>
      </p:graphicFrame>
      <p:sp>
        <p:nvSpPr>
          <p:cNvPr id="145" name="Rectangle 144"/>
          <p:cNvSpPr/>
          <p:nvPr/>
        </p:nvSpPr>
        <p:spPr>
          <a:xfrm>
            <a:off x="5899907" y="4682859"/>
            <a:ext cx="204851" cy="194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46" name="Rectangle 28"/>
          <p:cNvSpPr>
            <a:spLocks noChangeArrowheads="1"/>
          </p:cNvSpPr>
          <p:nvPr/>
        </p:nvSpPr>
        <p:spPr bwMode="auto">
          <a:xfrm>
            <a:off x="4160837" y="4376581"/>
            <a:ext cx="71438" cy="73025"/>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47" name="Rectangle 29"/>
          <p:cNvSpPr>
            <a:spLocks noChangeArrowheads="1"/>
          </p:cNvSpPr>
          <p:nvPr/>
        </p:nvSpPr>
        <p:spPr bwMode="auto">
          <a:xfrm>
            <a:off x="5978525" y="4655981"/>
            <a:ext cx="104775" cy="10318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48" name="Rectangle 30"/>
          <p:cNvSpPr>
            <a:spLocks noChangeArrowheads="1"/>
          </p:cNvSpPr>
          <p:nvPr/>
        </p:nvSpPr>
        <p:spPr bwMode="auto">
          <a:xfrm>
            <a:off x="4665662" y="4686143"/>
            <a:ext cx="144463" cy="142875"/>
          </a:xfrm>
          <a:prstGeom prst="rect">
            <a:avLst/>
          </a:prstGeom>
          <a:solidFill>
            <a:srgbClr val="FFFFFF"/>
          </a:solidFill>
          <a:ln w="12700">
            <a:solidFill>
              <a:srgbClr val="FFFFFF"/>
            </a:solidFill>
            <a:miter lim="800000"/>
            <a:headEnd/>
            <a:tailEnd/>
          </a:ln>
          <a:effectLst/>
        </p:spPr>
        <p:txBody>
          <a:bodyPr wrap="non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aphicFrame>
        <p:nvGraphicFramePr>
          <p:cNvPr id="149" name="Object 31"/>
          <p:cNvGraphicFramePr>
            <a:graphicFrameLocks noChangeAspect="1"/>
          </p:cNvGraphicFramePr>
          <p:nvPr>
            <p:extLst>
              <p:ext uri="{D42A27DB-BD31-4B8C-83A1-F6EECF244321}">
                <p14:modId xmlns:p14="http://schemas.microsoft.com/office/powerpoint/2010/main" val="1222474814"/>
              </p:ext>
            </p:extLst>
          </p:nvPr>
        </p:nvGraphicFramePr>
        <p:xfrm>
          <a:off x="5610225" y="4216243"/>
          <a:ext cx="582612" cy="309563"/>
        </p:xfrm>
        <a:graphic>
          <a:graphicData uri="http://schemas.openxmlformats.org/presentationml/2006/ole">
            <mc:AlternateContent xmlns:mc="http://schemas.openxmlformats.org/markup-compatibility/2006">
              <mc:Choice xmlns:v="urn:schemas-microsoft-com:vml" Requires="v">
                <p:oleObj spid="_x0000_s93011" name="Equation" r:id="rId12" imgW="431640" imgH="228600" progId="Equation.DSMT4">
                  <p:embed/>
                </p:oleObj>
              </mc:Choice>
              <mc:Fallback>
                <p:oleObj name="Equation" r:id="rId12" imgW="431640" imgH="22860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10225" y="4216243"/>
                        <a:ext cx="582612" cy="309563"/>
                      </a:xfrm>
                      <a:prstGeom prst="rect">
                        <a:avLst/>
                      </a:prstGeom>
                      <a:solidFill>
                        <a:srgbClr val="FFFFFF"/>
                      </a:solidFill>
                    </p:spPr>
                  </p:pic>
                </p:oleObj>
              </mc:Fallback>
            </mc:AlternateContent>
          </a:graphicData>
        </a:graphic>
      </p:graphicFrame>
      <p:graphicFrame>
        <p:nvGraphicFramePr>
          <p:cNvPr id="150" name="Object 32"/>
          <p:cNvGraphicFramePr>
            <a:graphicFrameLocks noChangeAspect="1"/>
          </p:cNvGraphicFramePr>
          <p:nvPr>
            <p:extLst>
              <p:ext uri="{D42A27DB-BD31-4B8C-83A1-F6EECF244321}">
                <p14:modId xmlns:p14="http://schemas.microsoft.com/office/powerpoint/2010/main" val="1158148049"/>
              </p:ext>
            </p:extLst>
          </p:nvPr>
        </p:nvGraphicFramePr>
        <p:xfrm>
          <a:off x="5254625" y="2901794"/>
          <a:ext cx="682625" cy="360362"/>
        </p:xfrm>
        <a:graphic>
          <a:graphicData uri="http://schemas.openxmlformats.org/presentationml/2006/ole">
            <mc:AlternateContent xmlns:mc="http://schemas.openxmlformats.org/markup-compatibility/2006">
              <mc:Choice xmlns:v="urn:schemas-microsoft-com:vml" Requires="v">
                <p:oleObj spid="_x0000_s93012" name="Equation" r:id="rId14" imgW="508000" imgH="266700" progId="Equation.DSMT4">
                  <p:embed/>
                </p:oleObj>
              </mc:Choice>
              <mc:Fallback>
                <p:oleObj name="Equation" r:id="rId14" imgW="508000" imgH="266700" progId="Equation.DSMT4">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254625" y="2901794"/>
                        <a:ext cx="682625" cy="360362"/>
                      </a:xfrm>
                      <a:prstGeom prst="rect">
                        <a:avLst/>
                      </a:prstGeom>
                      <a:solidFill>
                        <a:srgbClr val="FFFFFF"/>
                      </a:solidFill>
                    </p:spPr>
                  </p:pic>
                </p:oleObj>
              </mc:Fallback>
            </mc:AlternateContent>
          </a:graphicData>
        </a:graphic>
      </p:graphicFrame>
      <p:sp>
        <p:nvSpPr>
          <p:cNvPr id="151" name="Rectangle 34"/>
          <p:cNvSpPr>
            <a:spLocks noChangeArrowheads="1"/>
          </p:cNvSpPr>
          <p:nvPr/>
        </p:nvSpPr>
        <p:spPr bwMode="auto">
          <a:xfrm rot="20533035">
            <a:off x="4699000" y="4868706"/>
            <a:ext cx="287337" cy="87312"/>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52" name="Rectangle 46"/>
          <p:cNvSpPr>
            <a:spLocks noChangeArrowheads="1"/>
          </p:cNvSpPr>
          <p:nvPr/>
        </p:nvSpPr>
        <p:spPr bwMode="auto">
          <a:xfrm>
            <a:off x="3983037" y="4689318"/>
            <a:ext cx="338138" cy="107950"/>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nvGrpSpPr>
          <p:cNvPr id="153" name="Group 57"/>
          <p:cNvGrpSpPr>
            <a:grpSpLocks/>
          </p:cNvGrpSpPr>
          <p:nvPr/>
        </p:nvGrpSpPr>
        <p:grpSpPr bwMode="auto">
          <a:xfrm>
            <a:off x="3494633" y="4211729"/>
            <a:ext cx="2949575" cy="735012"/>
            <a:chOff x="1561" y="2024"/>
            <a:chExt cx="1858" cy="463"/>
          </a:xfrm>
        </p:grpSpPr>
        <p:sp>
          <p:nvSpPr>
            <p:cNvPr id="154" name="Rectangle 58"/>
            <p:cNvSpPr>
              <a:spLocks noChangeArrowheads="1"/>
            </p:cNvSpPr>
            <p:nvPr/>
          </p:nvSpPr>
          <p:spPr bwMode="auto">
            <a:xfrm>
              <a:off x="2653" y="2115"/>
              <a:ext cx="399" cy="161"/>
            </a:xfrm>
            <a:prstGeom prst="rect">
              <a:avLst/>
            </a:prstGeom>
            <a:solidFill>
              <a:srgbClr val="FFFFFF"/>
            </a:solid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55" name="Rectangle 59"/>
            <p:cNvSpPr>
              <a:spLocks noChangeArrowheads="1"/>
            </p:cNvSpPr>
            <p:nvPr/>
          </p:nvSpPr>
          <p:spPr bwMode="auto">
            <a:xfrm>
              <a:off x="2789" y="2024"/>
              <a:ext cx="630" cy="203"/>
            </a:xfrm>
            <a:prstGeom prst="rect">
              <a:avLst/>
            </a:prstGeom>
            <a:solidFill>
              <a:srgbClr val="FFFFFF"/>
            </a:solidFill>
            <a:ln w="12700">
              <a:noFill/>
              <a:miter lim="800000"/>
              <a:headEnd/>
              <a:tailEnd/>
            </a:ln>
            <a:effectLst/>
          </p:spPr>
          <p:txBody>
            <a:bodyPr wrap="non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56" name="Rectangle 60"/>
            <p:cNvSpPr>
              <a:spLocks noChangeArrowheads="1"/>
            </p:cNvSpPr>
            <p:nvPr/>
          </p:nvSpPr>
          <p:spPr bwMode="auto">
            <a:xfrm>
              <a:off x="1561" y="2284"/>
              <a:ext cx="1360" cy="203"/>
            </a:xfrm>
            <a:prstGeom prst="rect">
              <a:avLst/>
            </a:prstGeom>
            <a:solidFill>
              <a:srgbClr val="FFFFFF"/>
            </a:solidFill>
            <a:ln w="12700">
              <a:noFill/>
              <a:miter lim="800000"/>
              <a:headEnd/>
              <a:tailEnd/>
            </a:ln>
            <a:effectLst/>
          </p:spPr>
          <p:txBody>
            <a:bodyPr wrap="squar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graphicFrame>
        <p:nvGraphicFramePr>
          <p:cNvPr id="157" name="Object 37"/>
          <p:cNvGraphicFramePr>
            <a:graphicFrameLocks noChangeAspect="1"/>
          </p:cNvGraphicFramePr>
          <p:nvPr>
            <p:extLst>
              <p:ext uri="{D42A27DB-BD31-4B8C-83A1-F6EECF244321}">
                <p14:modId xmlns:p14="http://schemas.microsoft.com/office/powerpoint/2010/main" val="202483135"/>
              </p:ext>
            </p:extLst>
          </p:nvPr>
        </p:nvGraphicFramePr>
        <p:xfrm>
          <a:off x="3417888" y="3160556"/>
          <a:ext cx="222250" cy="395288"/>
        </p:xfrm>
        <a:graphic>
          <a:graphicData uri="http://schemas.openxmlformats.org/presentationml/2006/ole">
            <mc:AlternateContent xmlns:mc="http://schemas.openxmlformats.org/markup-compatibility/2006">
              <mc:Choice xmlns:v="urn:schemas-microsoft-com:vml" Requires="v">
                <p:oleObj spid="_x0000_s93013" name="Equation" r:id="rId16" imgW="165100" imgH="292100" progId="Equation.DSMT4">
                  <p:embed/>
                </p:oleObj>
              </mc:Choice>
              <mc:Fallback>
                <p:oleObj name="Equation" r:id="rId16" imgW="165100" imgH="2921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417888" y="3160556"/>
                        <a:ext cx="222250" cy="395288"/>
                      </a:xfrm>
                      <a:prstGeom prst="rect">
                        <a:avLst/>
                      </a:prstGeom>
                      <a:solidFill>
                        <a:srgbClr val="FFFFFF"/>
                      </a:solidFill>
                    </p:spPr>
                  </p:pic>
                </p:oleObj>
              </mc:Fallback>
            </mc:AlternateContent>
          </a:graphicData>
        </a:graphic>
      </p:graphicFrame>
      <p:graphicFrame>
        <p:nvGraphicFramePr>
          <p:cNvPr id="158" name="Object 38"/>
          <p:cNvGraphicFramePr>
            <a:graphicFrameLocks noChangeAspect="1"/>
          </p:cNvGraphicFramePr>
          <p:nvPr>
            <p:extLst>
              <p:ext uri="{D42A27DB-BD31-4B8C-83A1-F6EECF244321}">
                <p14:modId xmlns:p14="http://schemas.microsoft.com/office/powerpoint/2010/main" val="1519953097"/>
              </p:ext>
            </p:extLst>
          </p:nvPr>
        </p:nvGraphicFramePr>
        <p:xfrm>
          <a:off x="5657850" y="4652806"/>
          <a:ext cx="222250" cy="395288"/>
        </p:xfrm>
        <a:graphic>
          <a:graphicData uri="http://schemas.openxmlformats.org/presentationml/2006/ole">
            <mc:AlternateContent xmlns:mc="http://schemas.openxmlformats.org/markup-compatibility/2006">
              <mc:Choice xmlns:v="urn:schemas-microsoft-com:vml" Requires="v">
                <p:oleObj spid="_x0000_s93014" name="Equation" r:id="rId18" imgW="165100" imgH="292100" progId="Equation.DSMT4">
                  <p:embed/>
                </p:oleObj>
              </mc:Choice>
              <mc:Fallback>
                <p:oleObj name="Equation" r:id="rId18" imgW="165100" imgH="2921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657850" y="4652806"/>
                        <a:ext cx="222250" cy="395288"/>
                      </a:xfrm>
                      <a:prstGeom prst="rect">
                        <a:avLst/>
                      </a:prstGeom>
                      <a:solidFill>
                        <a:srgbClr val="FFFFFF"/>
                      </a:solidFill>
                    </p:spPr>
                  </p:pic>
                </p:oleObj>
              </mc:Fallback>
            </mc:AlternateContent>
          </a:graphicData>
        </a:graphic>
      </p:graphicFrame>
      <p:sp>
        <p:nvSpPr>
          <p:cNvPr id="159" name="Rectangle 158"/>
          <p:cNvSpPr/>
          <p:nvPr/>
        </p:nvSpPr>
        <p:spPr>
          <a:xfrm>
            <a:off x="5508104" y="3802541"/>
            <a:ext cx="1233804" cy="393065"/>
          </a:xfrm>
          <a:prstGeom prst="rect">
            <a:avLst/>
          </a:prstGeom>
          <a:solidFill>
            <a:schemeClr val="bg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60" name="Right Triangle 159"/>
          <p:cNvSpPr/>
          <p:nvPr/>
        </p:nvSpPr>
        <p:spPr>
          <a:xfrm flipH="1">
            <a:off x="3533024" y="3676811"/>
            <a:ext cx="1987665" cy="963538"/>
          </a:xfrm>
          <a:prstGeom prst="rtTriangle">
            <a:avLst/>
          </a:prstGeom>
          <a:solidFill>
            <a:schemeClr val="bg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cxnSp>
        <p:nvCxnSpPr>
          <p:cNvPr id="161" name="Straight Connector 160"/>
          <p:cNvCxnSpPr/>
          <p:nvPr/>
        </p:nvCxnSpPr>
        <p:spPr>
          <a:xfrm flipV="1">
            <a:off x="3463290" y="4625501"/>
            <a:ext cx="2503170" cy="11430"/>
          </a:xfrm>
          <a:prstGeom prst="line">
            <a:avLst/>
          </a:prstGeom>
          <a:ln w="19050">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6732240" y="3356992"/>
            <a:ext cx="2232248" cy="400110"/>
          </a:xfrm>
          <a:prstGeom prst="rect">
            <a:avLst/>
          </a:prstGeom>
          <a:noFill/>
        </p:spPr>
        <p:txBody>
          <a:bodyPr wrap="square" rtlCol="0">
            <a:spAutoFit/>
          </a:bodyPr>
          <a:lstStyle/>
          <a:p>
            <a:r>
              <a:rPr lang="en-GB" sz="1000" i="1" dirty="0" smtClean="0">
                <a:solidFill>
                  <a:schemeClr val="tx1">
                    <a:lumMod val="50000"/>
                    <a:lumOff val="50000"/>
                  </a:schemeClr>
                </a:solidFill>
                <a:latin typeface="Helvetica Light" charset="0"/>
                <a:ea typeface="Helvetica Light" charset="0"/>
                <a:cs typeface="Helvetica Light" charset="0"/>
              </a:rPr>
              <a:t>V</a:t>
            </a:r>
            <a:r>
              <a:rPr lang="en-GB" sz="1000" dirty="0" smtClean="0">
                <a:solidFill>
                  <a:schemeClr val="tx1">
                    <a:lumMod val="50000"/>
                    <a:lumOff val="50000"/>
                  </a:schemeClr>
                </a:solidFill>
                <a:latin typeface="Helvetica Light" charset="0"/>
                <a:ea typeface="Helvetica Light" charset="0"/>
                <a:cs typeface="Helvetica Light" charset="0"/>
              </a:rPr>
              <a:t>(</a:t>
            </a:r>
            <a:r>
              <a:rPr lang="en-GB" sz="1000" i="1" dirty="0" smtClean="0">
                <a:solidFill>
                  <a:schemeClr val="tx1">
                    <a:lumMod val="50000"/>
                    <a:lumOff val="50000"/>
                  </a:schemeClr>
                </a:solidFill>
                <a:latin typeface="Helvetica Light" charset="0"/>
                <a:ea typeface="Helvetica Light" charset="0"/>
                <a:cs typeface="Helvetica Light" charset="0"/>
              </a:rPr>
              <a:t>T</a:t>
            </a:r>
            <a:r>
              <a:rPr lang="en-GB" sz="1000" dirty="0" smtClean="0">
                <a:solidFill>
                  <a:schemeClr val="tx1">
                    <a:lumMod val="50000"/>
                    <a:lumOff val="50000"/>
                  </a:schemeClr>
                </a:solidFill>
                <a:latin typeface="Helvetica Light" charset="0"/>
                <a:ea typeface="Helvetica Light" charset="0"/>
                <a:cs typeface="Helvetica Light" charset="0"/>
              </a:rPr>
              <a:t>) dependence mainly governed by top loop, adding a cubic 𝜙</a:t>
            </a:r>
            <a:r>
              <a:rPr lang="en-GB" sz="1000" baseline="30000" dirty="0" smtClean="0">
                <a:solidFill>
                  <a:schemeClr val="tx1">
                    <a:lumMod val="50000"/>
                    <a:lumOff val="50000"/>
                  </a:schemeClr>
                </a:solidFill>
                <a:latin typeface="Helvetica Light" charset="0"/>
                <a:ea typeface="Helvetica Light" charset="0"/>
                <a:cs typeface="Helvetica Light" charset="0"/>
              </a:rPr>
              <a:t>3</a:t>
            </a:r>
            <a:r>
              <a:rPr lang="en-GB" sz="1000" dirty="0" smtClean="0">
                <a:solidFill>
                  <a:schemeClr val="tx1">
                    <a:lumMod val="50000"/>
                    <a:lumOff val="50000"/>
                  </a:schemeClr>
                </a:solidFill>
                <a:latin typeface="Helvetica Light" charset="0"/>
                <a:ea typeface="Helvetica Light" charset="0"/>
                <a:cs typeface="Helvetica Light" charset="0"/>
              </a:rPr>
              <a:t> term</a:t>
            </a:r>
          </a:p>
        </p:txBody>
      </p:sp>
      <p:sp>
        <p:nvSpPr>
          <p:cNvPr id="32" name="Rectangle 31"/>
          <p:cNvSpPr/>
          <p:nvPr/>
        </p:nvSpPr>
        <p:spPr>
          <a:xfrm>
            <a:off x="175506" y="6525344"/>
            <a:ext cx="2922595" cy="246221"/>
          </a:xfrm>
          <a:prstGeom prst="rect">
            <a:avLst/>
          </a:prstGeom>
        </p:spPr>
        <p:txBody>
          <a:bodyPr wrap="none">
            <a:spAutoFit/>
          </a:bodyPr>
          <a:lstStyle/>
          <a:p>
            <a:r>
              <a:rPr lang="is-IS" sz="1000" dirty="0" smtClean="0">
                <a:solidFill>
                  <a:schemeClr val="tx1">
                    <a:lumMod val="50000"/>
                    <a:lumOff val="50000"/>
                  </a:schemeClr>
                </a:solidFill>
                <a:latin typeface="Helvetica Light" charset="0"/>
                <a:ea typeface="Helvetica Light" charset="0"/>
                <a:cs typeface="Helvetica Light" charset="0"/>
              </a:rPr>
              <a:t>Drawings from W. Bernreuther, hep-ph/0205279</a:t>
            </a:r>
            <a:endParaRPr lang="is-IS" sz="100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82275183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2">
            <a:extLst>
              <a:ext uri="{28A0092B-C50C-407E-A947-70E740481C1C}">
                <a14:useLocalDpi xmlns:a14="http://schemas.microsoft.com/office/drawing/2010/main"/>
              </a:ext>
            </a:extLst>
          </a:blip>
          <a:srcRect l="14017"/>
          <a:stretch/>
        </p:blipFill>
        <p:spPr>
          <a:xfrm>
            <a:off x="5364088" y="3055383"/>
            <a:ext cx="3600400" cy="3714701"/>
          </a:xfrm>
          <a:prstGeom prst="rect">
            <a:avLst/>
          </a:prstGeom>
        </p:spPr>
      </p:pic>
      <p:pic>
        <p:nvPicPr>
          <p:cNvPr id="22" name="Picture 21"/>
          <p:cNvPicPr>
            <a:picLocks noChangeAspect="1"/>
          </p:cNvPicPr>
          <p:nvPr/>
        </p:nvPicPr>
        <p:blipFill rotWithShape="1">
          <a:blip r:embed="rId3">
            <a:extLst>
              <a:ext uri="{28A0092B-C50C-407E-A947-70E740481C1C}">
                <a14:useLocalDpi xmlns:a14="http://schemas.microsoft.com/office/drawing/2010/main"/>
              </a:ext>
            </a:extLst>
          </a:blip>
          <a:srcRect l="13521"/>
          <a:stretch/>
        </p:blipFill>
        <p:spPr>
          <a:xfrm>
            <a:off x="2123728" y="2787786"/>
            <a:ext cx="3223823" cy="4010593"/>
          </a:xfrm>
          <a:prstGeom prst="rect">
            <a:avLst/>
          </a:prstGeom>
        </p:spPr>
      </p:pic>
      <p:sp>
        <p:nvSpPr>
          <p:cNvPr id="23" name="Rectangle 22"/>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5" name="Slide Number Placeholder 1"/>
          <p:cNvSpPr>
            <a:spLocks noGrp="1"/>
          </p:cNvSpPr>
          <p:nvPr>
            <p:ph type="sldNum" sz="quarter" idx="4"/>
          </p:nvPr>
        </p:nvSpPr>
        <p:spPr>
          <a:xfrm>
            <a:off x="35496" y="6545795"/>
            <a:ext cx="2133600" cy="365125"/>
          </a:xfrm>
        </p:spPr>
        <p:txBody>
          <a:bodyPr/>
          <a:lstStyle/>
          <a:p>
            <a:pPr algn="l">
              <a:defRPr/>
            </a:pPr>
            <a:fld id="{611C2F03-9E95-40C9-A99F-3C4F7EE8CF2A}" type="slidenum">
              <a:rPr lang="en-GB" smtClean="0">
                <a:solidFill>
                  <a:prstClr val="black">
                    <a:lumMod val="50000"/>
                    <a:lumOff val="50000"/>
                  </a:prstClr>
                </a:solidFill>
              </a:rPr>
              <a:pPr algn="l">
                <a:defRPr/>
              </a:pPr>
              <a:t>30</a:t>
            </a:fld>
            <a:endParaRPr lang="en-GB" dirty="0">
              <a:solidFill>
                <a:prstClr val="black">
                  <a:lumMod val="50000"/>
                  <a:lumOff val="50000"/>
                </a:prstClr>
              </a:solidFill>
            </a:endParaRPr>
          </a:p>
        </p:txBody>
      </p:sp>
      <p:sp>
        <p:nvSpPr>
          <p:cNvPr id="26" name="Rectangle 25"/>
          <p:cNvSpPr/>
          <p:nvPr/>
        </p:nvSpPr>
        <p:spPr>
          <a:xfrm>
            <a:off x="179512" y="900988"/>
            <a:ext cx="8712968" cy="215993"/>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Rectangle 26"/>
          <p:cNvSpPr/>
          <p:nvPr/>
        </p:nvSpPr>
        <p:spPr>
          <a:xfrm>
            <a:off x="323527" y="1044974"/>
            <a:ext cx="2448273" cy="1154162"/>
          </a:xfrm>
          <a:prstGeom prst="rect">
            <a:avLst/>
          </a:prstGeom>
        </p:spPr>
        <p:txBody>
          <a:bodyPr wrap="square">
            <a:spAutoFit/>
          </a:bodyPr>
          <a:lstStyle/>
          <a:p>
            <a:r>
              <a:rPr lang="en-GB" sz="1400" b="1" dirty="0" smtClean="0">
                <a:solidFill>
                  <a:srgbClr val="D80017"/>
                </a:solidFill>
                <a:latin typeface="Helvetica"/>
                <a:cs typeface="Helvetica"/>
              </a:rPr>
              <a:t>ATLAS &amp; CMS Combinations of Higgs mass and coupling measurements</a:t>
            </a:r>
          </a:p>
          <a:p>
            <a:pPr>
              <a:spcBef>
                <a:spcPts val="600"/>
              </a:spcBef>
            </a:pPr>
            <a:r>
              <a:rPr lang="en-GB" sz="800" dirty="0" smtClean="0">
                <a:solidFill>
                  <a:prstClr val="black">
                    <a:lumMod val="50000"/>
                    <a:lumOff val="50000"/>
                  </a:prstClr>
                </a:solidFill>
                <a:latin typeface="Helvetica Light"/>
                <a:cs typeface="Helvetica Light"/>
              </a:rPr>
              <a:t>[ </a:t>
            </a:r>
            <a:r>
              <a:rPr lang="hr-HR" sz="800" dirty="0" smtClean="0">
                <a:solidFill>
                  <a:prstClr val="black">
                    <a:lumMod val="50000"/>
                    <a:lumOff val="50000"/>
                  </a:prstClr>
                </a:solidFill>
                <a:latin typeface="Helvetica Light"/>
                <a:cs typeface="Helvetica Light"/>
              </a:rPr>
              <a:t>1503.07589, </a:t>
            </a:r>
            <a:r>
              <a:rPr lang="is-IS" sz="800" dirty="0" smtClean="0">
                <a:solidFill>
                  <a:prstClr val="black">
                    <a:lumMod val="50000"/>
                    <a:lumOff val="50000"/>
                  </a:prstClr>
                </a:solidFill>
                <a:latin typeface="Helvetica Light"/>
                <a:cs typeface="Helvetica Light"/>
              </a:rPr>
              <a:t>1606.02266 </a:t>
            </a:r>
            <a:r>
              <a:rPr lang="en-GB" sz="800" dirty="0" smtClean="0">
                <a:solidFill>
                  <a:prstClr val="black">
                    <a:lumMod val="50000"/>
                    <a:lumOff val="50000"/>
                  </a:prstClr>
                </a:solidFill>
                <a:latin typeface="Helvetica Light"/>
                <a:cs typeface="Helvetica Light"/>
              </a:rPr>
              <a:t>] </a:t>
            </a:r>
            <a:endParaRPr lang="en-GB" sz="800" dirty="0">
              <a:solidFill>
                <a:prstClr val="black">
                  <a:lumMod val="50000"/>
                  <a:lumOff val="50000"/>
                </a:prstClr>
              </a:solidFill>
              <a:latin typeface="Helvetica Light"/>
              <a:cs typeface="Helvetica Light"/>
            </a:endParaRPr>
          </a:p>
        </p:txBody>
      </p:sp>
      <p:pic>
        <p:nvPicPr>
          <p:cNvPr id="28" name="Picture 27" descr="FengEric_20150707_HiggsBSM_ATLASOP_v10.pdf"/>
          <p:cNvPicPr>
            <a:picLocks noChangeAspect="1"/>
          </p:cNvPicPr>
          <p:nvPr/>
        </p:nvPicPr>
        <p:blipFill rotWithShape="1">
          <a:blip r:embed="rId4" cstate="print">
            <a:extLst>
              <a:ext uri="{28A0092B-C50C-407E-A947-70E740481C1C}">
                <a14:useLocalDpi xmlns:a14="http://schemas.microsoft.com/office/drawing/2010/main"/>
              </a:ext>
            </a:extLst>
          </a:blip>
          <a:srcRect l="63257" t="23064" r="2399" b="44445"/>
          <a:stretch/>
        </p:blipFill>
        <p:spPr>
          <a:xfrm>
            <a:off x="2944281" y="1052736"/>
            <a:ext cx="1987759" cy="1410432"/>
          </a:xfrm>
          <a:prstGeom prst="rect">
            <a:avLst/>
          </a:prstGeom>
        </p:spPr>
      </p:pic>
      <p:sp>
        <p:nvSpPr>
          <p:cNvPr id="29" name="TextBox 28"/>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Combined ATLAS &amp; CMS Higgs analysis and flurry of Higgs property measurements </a:t>
            </a:r>
            <a:endParaRPr lang="en-US" dirty="0">
              <a:latin typeface="Helvetica Light" charset="0"/>
              <a:ea typeface="Helvetica Light" charset="0"/>
              <a:cs typeface="Helvetica Light" charset="0"/>
            </a:endParaRPr>
          </a:p>
        </p:txBody>
      </p:sp>
      <p:sp>
        <p:nvSpPr>
          <p:cNvPr id="30" name="TextBox 29"/>
          <p:cNvSpPr txBox="1"/>
          <p:nvPr/>
        </p:nvSpPr>
        <p:spPr>
          <a:xfrm>
            <a:off x="2487576" y="2588044"/>
            <a:ext cx="1811714" cy="246221"/>
          </a:xfrm>
          <a:prstGeom prst="rect">
            <a:avLst/>
          </a:prstGeom>
          <a:noFill/>
        </p:spPr>
        <p:txBody>
          <a:bodyPr wrap="none" rtlCol="0">
            <a:spAutoFit/>
          </a:bodyPr>
          <a:lstStyle/>
          <a:p>
            <a:r>
              <a:rPr lang="en-US" sz="1000" dirty="0" smtClean="0">
                <a:solidFill>
                  <a:prstClr val="black">
                    <a:lumMod val="50000"/>
                    <a:lumOff val="50000"/>
                  </a:prstClr>
                </a:solidFill>
                <a:latin typeface="Helvetica Light"/>
                <a:cs typeface="Helvetica Light"/>
              </a:rPr>
              <a:t>Higgs production processes</a:t>
            </a:r>
          </a:p>
        </p:txBody>
      </p:sp>
      <p:sp>
        <p:nvSpPr>
          <p:cNvPr id="31" name="TextBox 30"/>
          <p:cNvSpPr txBox="1"/>
          <p:nvPr/>
        </p:nvSpPr>
        <p:spPr>
          <a:xfrm>
            <a:off x="5779180" y="2862273"/>
            <a:ext cx="1548822" cy="246221"/>
          </a:xfrm>
          <a:prstGeom prst="rect">
            <a:avLst/>
          </a:prstGeom>
          <a:noFill/>
        </p:spPr>
        <p:txBody>
          <a:bodyPr wrap="none" rtlCol="0">
            <a:spAutoFit/>
          </a:bodyPr>
          <a:lstStyle/>
          <a:p>
            <a:r>
              <a:rPr lang="en-US" sz="1000" dirty="0" smtClean="0">
                <a:solidFill>
                  <a:prstClr val="black">
                    <a:lumMod val="50000"/>
                    <a:lumOff val="50000"/>
                  </a:prstClr>
                </a:solidFill>
                <a:latin typeface="Helvetica Light"/>
                <a:cs typeface="Helvetica Light"/>
              </a:rPr>
              <a:t>Higgs decay processes</a:t>
            </a:r>
          </a:p>
        </p:txBody>
      </p:sp>
      <p:sp>
        <p:nvSpPr>
          <p:cNvPr id="32" name="Rectangle 31"/>
          <p:cNvSpPr/>
          <p:nvPr/>
        </p:nvSpPr>
        <p:spPr>
          <a:xfrm>
            <a:off x="5467447" y="1069310"/>
            <a:ext cx="3497041" cy="1361911"/>
          </a:xfrm>
          <a:prstGeom prst="rect">
            <a:avLst/>
          </a:prstGeom>
          <a:noFill/>
        </p:spPr>
        <p:txBody>
          <a:bodyPr wrap="square" anchor="ctr" anchorCtr="0">
            <a:spAutoFit/>
          </a:bodyPr>
          <a:lstStyle/>
          <a:p>
            <a:pPr>
              <a:spcBef>
                <a:spcPts val="1200"/>
              </a:spcBef>
            </a:pPr>
            <a:r>
              <a:rPr lang="en-GB" sz="1200" b="1" dirty="0" smtClean="0">
                <a:latin typeface="Helvetica Light" charset="0"/>
                <a:ea typeface="Helvetica Light" charset="0"/>
                <a:cs typeface="Helvetica Light" charset="0"/>
              </a:rPr>
              <a:t>Agreement among experiments</a:t>
            </a:r>
          </a:p>
          <a:p>
            <a:pPr>
              <a:spcBef>
                <a:spcPts val="900"/>
              </a:spcBef>
            </a:pPr>
            <a:r>
              <a:rPr lang="en-GB" sz="1200" dirty="0" smtClean="0">
                <a:latin typeface="Helvetica Light" charset="0"/>
                <a:ea typeface="Helvetica Light" charset="0"/>
                <a:cs typeface="Helvetica Light" charset="0"/>
              </a:rPr>
              <a:t>Overall comparison: </a:t>
            </a:r>
            <a:r>
              <a:rPr lang="en-GB" sz="1200" b="1" dirty="0" smtClean="0">
                <a:latin typeface="Helvetica Light" charset="0"/>
                <a:ea typeface="Helvetica Light" charset="0"/>
                <a:cs typeface="Helvetica Light" charset="0"/>
              </a:rPr>
              <a:t>µ = 1.09 ± 0.11 </a:t>
            </a:r>
          </a:p>
          <a:p>
            <a:pPr>
              <a:spcBef>
                <a:spcPts val="900"/>
              </a:spcBef>
            </a:pPr>
            <a:r>
              <a:rPr lang="en-GB" sz="1200" dirty="0" smtClean="0">
                <a:latin typeface="Helvetica Light" charset="0"/>
                <a:ea typeface="Helvetica Light" charset="0"/>
                <a:cs typeface="Helvetica Light" charset="0"/>
              </a:rPr>
              <a:t>Combined </a:t>
            </a:r>
            <a:r>
              <a:rPr lang="en-GB" sz="1200" b="1" dirty="0" smtClean="0">
                <a:latin typeface="Helvetica Light" charset="0"/>
                <a:ea typeface="Helvetica Light" charset="0"/>
                <a:cs typeface="Helvetica Light" charset="0"/>
              </a:rPr>
              <a:t>observation of </a:t>
            </a:r>
            <a:r>
              <a:rPr lang="en-GB" sz="1200" b="1" i="1" dirty="0" smtClean="0">
                <a:latin typeface="Helvetica Light" charset="0"/>
                <a:ea typeface="Helvetica Light" charset="0"/>
                <a:cs typeface="Helvetica Light" charset="0"/>
              </a:rPr>
              <a:t>H</a:t>
            </a:r>
            <a:r>
              <a:rPr lang="en-GB" sz="1200" b="1" dirty="0" smtClean="0">
                <a:latin typeface="Helvetica Light" charset="0"/>
                <a:ea typeface="Helvetica Light" charset="0"/>
                <a:cs typeface="Helvetica Light" charset="0"/>
              </a:rPr>
              <a:t> </a:t>
            </a:r>
            <a:r>
              <a:rPr lang="en-GB" sz="1200" b="1" dirty="0" smtClean="0">
                <a:latin typeface="Symbol" charset="2"/>
                <a:ea typeface="Symbol" charset="2"/>
                <a:cs typeface="Symbol" charset="2"/>
              </a:rPr>
              <a:t>®</a:t>
            </a:r>
            <a:r>
              <a:rPr lang="en-GB" sz="1200" b="1" dirty="0" smtClean="0">
                <a:latin typeface="Helvetica Light" charset="0"/>
                <a:ea typeface="Helvetica Light" charset="0"/>
                <a:cs typeface="Helvetica Light" charset="0"/>
              </a:rPr>
              <a:t> </a:t>
            </a:r>
            <a:r>
              <a:rPr lang="en-GB" sz="1200" b="1" dirty="0" err="1" smtClean="0">
                <a:latin typeface="Symbol" charset="2"/>
                <a:ea typeface="Symbol" charset="2"/>
                <a:cs typeface="Symbol" charset="2"/>
              </a:rPr>
              <a:t>tt</a:t>
            </a:r>
            <a:r>
              <a:rPr lang="en-GB" sz="1200" b="1" dirty="0" smtClean="0">
                <a:latin typeface="Helvetica Light" charset="0"/>
                <a:ea typeface="Helvetica Light" charset="0"/>
                <a:cs typeface="Helvetica Light" charset="0"/>
              </a:rPr>
              <a:t> channel &amp; VBF production </a:t>
            </a:r>
          </a:p>
          <a:p>
            <a:pPr>
              <a:spcBef>
                <a:spcPts val="900"/>
              </a:spcBef>
            </a:pPr>
            <a:r>
              <a:rPr lang="en-GB" sz="1200" i="1" dirty="0" smtClean="0">
                <a:latin typeface="Helvetica Light" charset="0"/>
                <a:ea typeface="Helvetica Light" charset="0"/>
                <a:cs typeface="Helvetica Light" charset="0"/>
              </a:rPr>
              <a:t>ttH</a:t>
            </a:r>
            <a:r>
              <a:rPr lang="en-GB" sz="1200" dirty="0" smtClean="0">
                <a:latin typeface="Helvetica Light" charset="0"/>
                <a:ea typeface="Helvetica Light" charset="0"/>
                <a:cs typeface="Helvetica Light" charset="0"/>
              </a:rPr>
              <a:t> channel a bit large: 4.4</a:t>
            </a:r>
            <a:r>
              <a:rPr lang="en-GB" sz="1200" dirty="0" smtClean="0">
                <a:latin typeface="Symbol" charset="2"/>
                <a:ea typeface="Symbol" charset="2"/>
                <a:cs typeface="Symbol" charset="2"/>
              </a:rPr>
              <a:t>s</a:t>
            </a:r>
            <a:r>
              <a:rPr lang="en-GB" sz="1200" dirty="0" smtClean="0">
                <a:latin typeface="Helvetica Light" charset="0"/>
                <a:ea typeface="Helvetica Light" charset="0"/>
                <a:cs typeface="Helvetica Light" charset="0"/>
              </a:rPr>
              <a:t> </a:t>
            </a:r>
            <a:r>
              <a:rPr lang="en-GB" sz="800" dirty="0" smtClean="0">
                <a:latin typeface="Helvetica Light" charset="0"/>
                <a:ea typeface="Helvetica Light" charset="0"/>
                <a:cs typeface="Helvetica Light" charset="0"/>
              </a:rPr>
              <a:t>(2.0 </a:t>
            </a:r>
            <a:r>
              <a:rPr lang="en-GB" sz="800" dirty="0" err="1" smtClean="0">
                <a:latin typeface="Helvetica Light" charset="0"/>
                <a:ea typeface="Helvetica Light" charset="0"/>
                <a:cs typeface="Helvetica Light" charset="0"/>
              </a:rPr>
              <a:t>exp</a:t>
            </a:r>
            <a:r>
              <a:rPr lang="en-GB" sz="800" dirty="0" smtClean="0">
                <a:latin typeface="Helvetica Light" charset="0"/>
                <a:ea typeface="Helvetica Light" charset="0"/>
                <a:cs typeface="Helvetica Light" charset="0"/>
              </a:rPr>
              <a:t>)</a:t>
            </a:r>
            <a:r>
              <a:rPr lang="en-GB" sz="1050" dirty="0" smtClean="0">
                <a:latin typeface="Helvetica Light" charset="0"/>
                <a:ea typeface="Helvetica Light" charset="0"/>
                <a:cs typeface="Helvetica Light" charset="0"/>
              </a:rPr>
              <a:t>, </a:t>
            </a:r>
            <a:r>
              <a:rPr lang="en-GB" sz="1200" dirty="0" smtClean="0">
                <a:latin typeface="Helvetica Light" charset="0"/>
                <a:ea typeface="Helvetica Light" charset="0"/>
                <a:cs typeface="Helvetica Light" charset="0"/>
              </a:rPr>
              <a:t>µ = 2.3</a:t>
            </a:r>
          </a:p>
        </p:txBody>
      </p:sp>
      <p:sp>
        <p:nvSpPr>
          <p:cNvPr id="33" name="TextBox 32"/>
          <p:cNvSpPr txBox="1"/>
          <p:nvPr/>
        </p:nvSpPr>
        <p:spPr>
          <a:xfrm>
            <a:off x="323527" y="2419983"/>
            <a:ext cx="1877939" cy="1169551"/>
          </a:xfrm>
          <a:prstGeom prst="rect">
            <a:avLst/>
          </a:prstGeom>
          <a:noFill/>
        </p:spPr>
        <p:txBody>
          <a:bodyPr wrap="square" rtlCol="0">
            <a:spAutoFit/>
          </a:bodyPr>
          <a:lstStyle/>
          <a:p>
            <a:r>
              <a:rPr lang="en-US" sz="1200" b="1" dirty="0" smtClean="0">
                <a:latin typeface="Helvetica Light" charset="0"/>
                <a:ea typeface="Helvetica Light" charset="0"/>
                <a:cs typeface="Helvetica Light" charset="0"/>
              </a:rPr>
              <a:t>Precise mass combination (0.2%): </a:t>
            </a:r>
          </a:p>
          <a:p>
            <a:pPr>
              <a:spcBef>
                <a:spcPts val="1200"/>
              </a:spcBef>
            </a:pPr>
            <a:r>
              <a:rPr lang="en-US" sz="1200" b="1" i="1" dirty="0" err="1" smtClean="0">
                <a:latin typeface="Helvetica Light" charset="0"/>
                <a:ea typeface="Helvetica Light" charset="0"/>
                <a:cs typeface="Helvetica Light" charset="0"/>
              </a:rPr>
              <a:t>m</a:t>
            </a:r>
            <a:r>
              <a:rPr lang="en-US" sz="1200" b="1" i="1" baseline="-25000" dirty="0" err="1" smtClean="0">
                <a:latin typeface="Helvetica Light" charset="0"/>
                <a:ea typeface="Helvetica Light" charset="0"/>
                <a:cs typeface="Helvetica Light" charset="0"/>
              </a:rPr>
              <a:t>H</a:t>
            </a:r>
            <a:r>
              <a:rPr lang="en-US" sz="1200" b="1" dirty="0" smtClean="0">
                <a:latin typeface="Helvetica Light" charset="0"/>
                <a:ea typeface="Helvetica Light" charset="0"/>
                <a:cs typeface="Helvetica Light" charset="0"/>
              </a:rPr>
              <a:t> = </a:t>
            </a:r>
            <a:r>
              <a:rPr lang="sk-SK" sz="1200" b="1" dirty="0" smtClean="0">
                <a:latin typeface="Helvetica Light" charset="0"/>
                <a:ea typeface="Helvetica Light" charset="0"/>
                <a:cs typeface="Helvetica Light" charset="0"/>
              </a:rPr>
              <a:t>125.09 </a:t>
            </a:r>
          </a:p>
          <a:p>
            <a:pPr>
              <a:spcBef>
                <a:spcPts val="0"/>
              </a:spcBef>
            </a:pPr>
            <a:r>
              <a:rPr lang="sk-SK" sz="1200" b="1" dirty="0">
                <a:latin typeface="Helvetica Light" charset="0"/>
                <a:ea typeface="Helvetica Light" charset="0"/>
                <a:cs typeface="Helvetica Light" charset="0"/>
              </a:rPr>
              <a:t>	</a:t>
            </a:r>
            <a:r>
              <a:rPr lang="sk-SK" sz="1200" b="1" dirty="0" smtClean="0">
                <a:latin typeface="Helvetica Light" charset="0"/>
                <a:ea typeface="Helvetica Light" charset="0"/>
                <a:cs typeface="Helvetica Light" charset="0"/>
              </a:rPr>
              <a:t>± 0.21</a:t>
            </a:r>
            <a:r>
              <a:rPr lang="sk-SK" sz="1200" b="1" baseline="-25000" dirty="0" smtClean="0">
                <a:latin typeface="Helvetica Light" charset="0"/>
                <a:ea typeface="Helvetica Light" charset="0"/>
                <a:cs typeface="Helvetica Light" charset="0"/>
              </a:rPr>
              <a:t>stat</a:t>
            </a:r>
            <a:r>
              <a:rPr lang="sk-SK" sz="1200" b="1" dirty="0" smtClean="0">
                <a:latin typeface="Helvetica Light" charset="0"/>
                <a:ea typeface="Helvetica Light" charset="0"/>
                <a:cs typeface="Helvetica Light" charset="0"/>
              </a:rPr>
              <a:t> </a:t>
            </a:r>
          </a:p>
          <a:p>
            <a:pPr>
              <a:spcBef>
                <a:spcPts val="0"/>
              </a:spcBef>
            </a:pPr>
            <a:r>
              <a:rPr lang="sk-SK" sz="1200" b="1" dirty="0">
                <a:latin typeface="Helvetica Light" charset="0"/>
                <a:ea typeface="Helvetica Light" charset="0"/>
                <a:cs typeface="Helvetica Light" charset="0"/>
              </a:rPr>
              <a:t>	</a:t>
            </a:r>
            <a:r>
              <a:rPr lang="sk-SK" sz="1200" b="1" dirty="0" smtClean="0">
                <a:latin typeface="Helvetica Light" charset="0"/>
                <a:ea typeface="Helvetica Light" charset="0"/>
                <a:cs typeface="Helvetica Light" charset="0"/>
              </a:rPr>
              <a:t>± 0.11</a:t>
            </a:r>
            <a:r>
              <a:rPr lang="sk-SK" sz="1200" b="1" baseline="-25000" dirty="0" smtClean="0">
                <a:latin typeface="Helvetica Light" charset="0"/>
                <a:ea typeface="Helvetica Light" charset="0"/>
                <a:cs typeface="Helvetica Light" charset="0"/>
              </a:rPr>
              <a:t>syst</a:t>
            </a:r>
            <a:r>
              <a:rPr lang="sk-SK" sz="1200" b="1" dirty="0">
                <a:latin typeface="Helvetica Light" charset="0"/>
                <a:ea typeface="Helvetica Light" charset="0"/>
                <a:cs typeface="Helvetica Light" charset="0"/>
              </a:rPr>
              <a:t> GeV</a:t>
            </a:r>
            <a:endParaRPr lang="en-US" sz="1200" b="1" dirty="0" smtClean="0">
              <a:latin typeface="Helvetica Light" charset="0"/>
              <a:ea typeface="Helvetica Light" charset="0"/>
              <a:cs typeface="Helvetica Light" charset="0"/>
            </a:endParaRPr>
          </a:p>
        </p:txBody>
      </p:sp>
      <p:sp>
        <p:nvSpPr>
          <p:cNvPr id="34" name="Rectangle 33"/>
          <p:cNvSpPr/>
          <p:nvPr/>
        </p:nvSpPr>
        <p:spPr>
          <a:xfrm>
            <a:off x="346314" y="5514617"/>
            <a:ext cx="1583642" cy="938719"/>
          </a:xfrm>
          <a:prstGeom prst="rect">
            <a:avLst/>
          </a:prstGeom>
        </p:spPr>
        <p:txBody>
          <a:bodyPr wrap="square">
            <a:spAutoFit/>
          </a:bodyPr>
          <a:lstStyle/>
          <a:p>
            <a:pPr lvl="0">
              <a:spcBef>
                <a:spcPts val="600"/>
              </a:spcBef>
            </a:pPr>
            <a:r>
              <a:rPr lang="en-GB" sz="1100">
                <a:solidFill>
                  <a:prstClr val="black">
                    <a:lumMod val="50000"/>
                    <a:lumOff val="50000"/>
                  </a:prstClr>
                </a:solidFill>
                <a:latin typeface="Helvetica Light" charset="0"/>
                <a:ea typeface="Helvetica Light" charset="0"/>
                <a:cs typeface="Helvetica Light" charset="0"/>
              </a:rPr>
              <a:t>Note that the least model-dependent observables at the LHC are </a:t>
            </a:r>
            <a:r>
              <a:rPr lang="en-GB" sz="1100" b="1">
                <a:solidFill>
                  <a:prstClr val="black">
                    <a:lumMod val="50000"/>
                    <a:lumOff val="50000"/>
                  </a:prstClr>
                </a:solidFill>
                <a:latin typeface="Helvetica Light" charset="0"/>
                <a:ea typeface="Helvetica Light" charset="0"/>
                <a:cs typeface="Helvetica Light" charset="0"/>
              </a:rPr>
              <a:t>ratios</a:t>
            </a:r>
            <a:r>
              <a:rPr lang="en-GB" sz="1100">
                <a:solidFill>
                  <a:prstClr val="black">
                    <a:lumMod val="50000"/>
                    <a:lumOff val="50000"/>
                  </a:prstClr>
                </a:solidFill>
                <a:latin typeface="Helvetica Light" charset="0"/>
                <a:ea typeface="Helvetica Light" charset="0"/>
                <a:cs typeface="Helvetica Light" charset="0"/>
              </a:rPr>
              <a:t> </a:t>
            </a:r>
            <a:r>
              <a:rPr lang="en-GB" sz="1100" b="1">
                <a:solidFill>
                  <a:prstClr val="black">
                    <a:lumMod val="50000"/>
                    <a:lumOff val="50000"/>
                  </a:prstClr>
                </a:solidFill>
                <a:latin typeface="Helvetica Light" charset="0"/>
                <a:ea typeface="Helvetica Light" charset="0"/>
                <a:cs typeface="Helvetica Light" charset="0"/>
              </a:rPr>
              <a:t>of couplings</a:t>
            </a:r>
            <a:endParaRPr lang="en-GB" sz="1000" b="1" dirty="0">
              <a:solidFill>
                <a:prstClr val="black">
                  <a:lumMod val="50000"/>
                  <a:lumOff val="50000"/>
                </a:prst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40497714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31</a:t>
            </a:fld>
            <a:endParaRPr lang="en-GB" dirty="0">
              <a:solidFill>
                <a:prstClr val="black">
                  <a:lumMod val="50000"/>
                  <a:lumOff val="50000"/>
                </a:prstClr>
              </a:solidFill>
            </a:endParaRPr>
          </a:p>
        </p:txBody>
      </p:sp>
      <p:sp>
        <p:nvSpPr>
          <p:cNvPr id="10" name="Rectangle 9"/>
          <p:cNvSpPr/>
          <p:nvPr/>
        </p:nvSpPr>
        <p:spPr>
          <a:xfrm>
            <a:off x="323527" y="1044974"/>
            <a:ext cx="2448273" cy="1154162"/>
          </a:xfrm>
          <a:prstGeom prst="rect">
            <a:avLst/>
          </a:prstGeom>
        </p:spPr>
        <p:txBody>
          <a:bodyPr wrap="square">
            <a:spAutoFit/>
          </a:bodyPr>
          <a:lstStyle/>
          <a:p>
            <a:r>
              <a:rPr lang="en-GB" sz="1400" b="1" dirty="0" smtClean="0">
                <a:solidFill>
                  <a:srgbClr val="D80017"/>
                </a:solidFill>
                <a:latin typeface="Helvetica"/>
                <a:cs typeface="Helvetica"/>
              </a:rPr>
              <a:t>ATLAS &amp; CMS Combinations of Higgs mass and coupling measurements</a:t>
            </a:r>
          </a:p>
          <a:p>
            <a:pPr>
              <a:spcBef>
                <a:spcPts val="600"/>
              </a:spcBef>
            </a:pPr>
            <a:r>
              <a:rPr lang="en-GB" sz="800" dirty="0" smtClean="0">
                <a:solidFill>
                  <a:prstClr val="black">
                    <a:lumMod val="50000"/>
                    <a:lumOff val="50000"/>
                  </a:prstClr>
                </a:solidFill>
                <a:latin typeface="Helvetica Light"/>
                <a:cs typeface="Helvetica Light"/>
              </a:rPr>
              <a:t>[ </a:t>
            </a:r>
            <a:r>
              <a:rPr lang="hr-HR" sz="800" dirty="0" smtClean="0">
                <a:solidFill>
                  <a:prstClr val="black">
                    <a:lumMod val="50000"/>
                    <a:lumOff val="50000"/>
                  </a:prstClr>
                </a:solidFill>
                <a:latin typeface="Helvetica Light"/>
                <a:cs typeface="Helvetica Light"/>
              </a:rPr>
              <a:t>1503.07589, </a:t>
            </a:r>
            <a:r>
              <a:rPr lang="is-IS" sz="800" dirty="0" smtClean="0">
                <a:solidFill>
                  <a:prstClr val="black">
                    <a:lumMod val="50000"/>
                    <a:lumOff val="50000"/>
                  </a:prstClr>
                </a:solidFill>
                <a:latin typeface="Helvetica Light"/>
                <a:cs typeface="Helvetica Light"/>
              </a:rPr>
              <a:t>1606.02266 </a:t>
            </a:r>
            <a:r>
              <a:rPr lang="en-GB" sz="800" dirty="0" smtClean="0">
                <a:solidFill>
                  <a:prstClr val="black">
                    <a:lumMod val="50000"/>
                    <a:lumOff val="50000"/>
                  </a:prstClr>
                </a:solidFill>
                <a:latin typeface="Helvetica Light"/>
                <a:cs typeface="Helvetica Light"/>
              </a:rPr>
              <a:t>] </a:t>
            </a:r>
            <a:endParaRPr lang="en-GB" sz="800" dirty="0">
              <a:solidFill>
                <a:prstClr val="black">
                  <a:lumMod val="50000"/>
                  <a:lumOff val="50000"/>
                </a:prstClr>
              </a:solidFill>
              <a:latin typeface="Helvetica Light"/>
              <a:cs typeface="Helvetica Light"/>
            </a:endParaRPr>
          </a:p>
        </p:txBody>
      </p:sp>
      <p:pic>
        <p:nvPicPr>
          <p:cNvPr id="12" name="Picture 11" descr="FengEric_20150707_HiggsBSM_ATLASOP_v10.pdf"/>
          <p:cNvPicPr>
            <a:picLocks noChangeAspect="1"/>
          </p:cNvPicPr>
          <p:nvPr/>
        </p:nvPicPr>
        <p:blipFill rotWithShape="1">
          <a:blip r:embed="rId2" cstate="print">
            <a:extLst>
              <a:ext uri="{28A0092B-C50C-407E-A947-70E740481C1C}">
                <a14:useLocalDpi xmlns:a14="http://schemas.microsoft.com/office/drawing/2010/main"/>
              </a:ext>
            </a:extLst>
          </a:blip>
          <a:srcRect l="63257" t="23064" r="2399" b="44445"/>
          <a:stretch/>
        </p:blipFill>
        <p:spPr>
          <a:xfrm>
            <a:off x="2944281" y="1052736"/>
            <a:ext cx="1987759" cy="1410432"/>
          </a:xfrm>
          <a:prstGeom prst="rect">
            <a:avLst/>
          </a:prstGeom>
        </p:spPr>
      </p:pic>
      <p:sp>
        <p:nvSpPr>
          <p:cNvPr id="13" name="TextBox 12"/>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Combined ATLAS &amp; CMS Higgs analysis and flurry of Higgs property measurements </a:t>
            </a:r>
          </a:p>
        </p:txBody>
      </p:sp>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4086" y="2602878"/>
            <a:ext cx="4229921" cy="4125479"/>
          </a:xfrm>
          <a:prstGeom prst="rect">
            <a:avLst/>
          </a:prstGeom>
        </p:spPr>
      </p:pic>
      <p:sp>
        <p:nvSpPr>
          <p:cNvPr id="9" name="TextBox 8"/>
          <p:cNvSpPr txBox="1"/>
          <p:nvPr/>
        </p:nvSpPr>
        <p:spPr>
          <a:xfrm>
            <a:off x="5004048" y="5211777"/>
            <a:ext cx="3744416" cy="1169551"/>
          </a:xfrm>
          <a:prstGeom prst="rect">
            <a:avLst/>
          </a:prstGeom>
          <a:noFill/>
        </p:spPr>
        <p:txBody>
          <a:bodyPr wrap="square" rtlCol="0">
            <a:spAutoFit/>
          </a:bodyPr>
          <a:lstStyle/>
          <a:p>
            <a:r>
              <a:rPr lang="en-US" sz="1400" dirty="0" smtClean="0">
                <a:latin typeface="Helvetica Light" charset="0"/>
                <a:ea typeface="Helvetica Light" charset="0"/>
                <a:cs typeface="Helvetica Light" charset="0"/>
              </a:rPr>
              <a:t>Couplings to massless particles mediated by loops involving heavy particles</a:t>
            </a:r>
          </a:p>
          <a:p>
            <a:endParaRPr lang="en-US" sz="1400" dirty="0">
              <a:latin typeface="Helvetica Light" charset="0"/>
              <a:ea typeface="Helvetica Light" charset="0"/>
              <a:cs typeface="Helvetica Light" charset="0"/>
            </a:endParaRPr>
          </a:p>
          <a:p>
            <a:r>
              <a:rPr lang="en-US" sz="1400" dirty="0" smtClean="0">
                <a:latin typeface="Helvetica Light" charset="0"/>
                <a:ea typeface="Helvetica Light" charset="0"/>
                <a:cs typeface="Helvetica Light" charset="0"/>
              </a:rPr>
              <a:t>Powerful test for new physics (</a:t>
            </a:r>
            <a:r>
              <a:rPr lang="en-US" sz="1400" dirty="0" err="1" smtClean="0">
                <a:latin typeface="Helvetica Light" charset="0"/>
                <a:ea typeface="Helvetica Light" charset="0"/>
                <a:cs typeface="Helvetica Light" charset="0"/>
              </a:rPr>
              <a:t>eg</a:t>
            </a:r>
            <a:r>
              <a:rPr lang="en-US" sz="1400" dirty="0" smtClean="0">
                <a:latin typeface="Helvetica Light" charset="0"/>
                <a:ea typeface="Helvetica Light" charset="0"/>
                <a:cs typeface="Helvetica Light" charset="0"/>
              </a:rPr>
              <a:t>, excludes SM-like heavy 4</a:t>
            </a:r>
            <a:r>
              <a:rPr lang="en-US" sz="1400" baseline="30000" dirty="0" smtClean="0">
                <a:latin typeface="Helvetica Light" charset="0"/>
                <a:ea typeface="Helvetica Light" charset="0"/>
                <a:cs typeface="Helvetica Light" charset="0"/>
              </a:rPr>
              <a:t>th</a:t>
            </a:r>
            <a:r>
              <a:rPr lang="en-US" sz="1400" dirty="0" smtClean="0">
                <a:latin typeface="Helvetica Light" charset="0"/>
                <a:ea typeface="Helvetica Light" charset="0"/>
                <a:cs typeface="Helvetica Light" charset="0"/>
              </a:rPr>
              <a:t> fermion generation)</a:t>
            </a:r>
          </a:p>
        </p:txBody>
      </p:sp>
      <p:pic>
        <p:nvPicPr>
          <p:cNvPr id="11" name="Picture 10"/>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876206" y="2388988"/>
            <a:ext cx="2050482" cy="1188000"/>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868144" y="3721269"/>
            <a:ext cx="2050482" cy="1188000"/>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971931" y="1092845"/>
            <a:ext cx="2050482" cy="1188000"/>
          </a:xfrm>
          <a:prstGeom prst="rect">
            <a:avLst/>
          </a:prstGeom>
        </p:spPr>
      </p:pic>
      <p:grpSp>
        <p:nvGrpSpPr>
          <p:cNvPr id="4" name="Group 3"/>
          <p:cNvGrpSpPr/>
          <p:nvPr/>
        </p:nvGrpSpPr>
        <p:grpSpPr>
          <a:xfrm>
            <a:off x="6660232" y="1223174"/>
            <a:ext cx="511170" cy="955268"/>
            <a:chOff x="6660232" y="1223174"/>
            <a:chExt cx="511170" cy="955268"/>
          </a:xfrm>
        </p:grpSpPr>
        <p:sp>
          <p:nvSpPr>
            <p:cNvPr id="3" name="TextBox 2"/>
            <p:cNvSpPr txBox="1"/>
            <p:nvPr/>
          </p:nvSpPr>
          <p:spPr>
            <a:xfrm>
              <a:off x="6660232" y="1537047"/>
              <a:ext cx="223138" cy="261610"/>
            </a:xfrm>
            <a:prstGeom prst="rect">
              <a:avLst/>
            </a:prstGeom>
            <a:noFill/>
          </p:spPr>
          <p:txBody>
            <a:bodyPr wrap="none" rtlCol="0">
              <a:spAutoFit/>
            </a:bodyPr>
            <a:lstStyle/>
            <a:p>
              <a:r>
                <a:rPr lang="en-US" sz="1100" smtClean="0">
                  <a:latin typeface="Helvetica Light" charset="0"/>
                  <a:ea typeface="Helvetica Light" charset="0"/>
                  <a:cs typeface="Helvetica Light" charset="0"/>
                </a:rPr>
                <a:t>t</a:t>
              </a:r>
              <a:endParaRPr lang="en-US" sz="1100" dirty="0" smtClean="0">
                <a:latin typeface="Helvetica Light" charset="0"/>
                <a:ea typeface="Helvetica Light" charset="0"/>
                <a:cs typeface="Helvetica Light" charset="0"/>
              </a:endParaRPr>
            </a:p>
          </p:txBody>
        </p:sp>
        <p:sp>
          <p:nvSpPr>
            <p:cNvPr id="16" name="TextBox 15"/>
            <p:cNvSpPr txBox="1"/>
            <p:nvPr/>
          </p:nvSpPr>
          <p:spPr>
            <a:xfrm>
              <a:off x="6941150" y="1223174"/>
              <a:ext cx="223138" cy="261610"/>
            </a:xfrm>
            <a:prstGeom prst="rect">
              <a:avLst/>
            </a:prstGeom>
            <a:noFill/>
          </p:spPr>
          <p:txBody>
            <a:bodyPr wrap="none" rtlCol="0">
              <a:spAutoFit/>
            </a:bodyPr>
            <a:lstStyle/>
            <a:p>
              <a:r>
                <a:rPr lang="en-US" sz="1100" smtClean="0">
                  <a:latin typeface="Helvetica Light" charset="0"/>
                  <a:ea typeface="Helvetica Light" charset="0"/>
                  <a:cs typeface="Helvetica Light" charset="0"/>
                </a:rPr>
                <a:t>t</a:t>
              </a:r>
              <a:endParaRPr lang="en-US" sz="1100" dirty="0" smtClean="0">
                <a:latin typeface="Helvetica Light" charset="0"/>
                <a:ea typeface="Helvetica Light" charset="0"/>
                <a:cs typeface="Helvetica Light" charset="0"/>
              </a:endParaRPr>
            </a:p>
          </p:txBody>
        </p:sp>
        <p:sp>
          <p:nvSpPr>
            <p:cNvPr id="18" name="TextBox 17"/>
            <p:cNvSpPr txBox="1"/>
            <p:nvPr/>
          </p:nvSpPr>
          <p:spPr>
            <a:xfrm>
              <a:off x="6948264" y="1916832"/>
              <a:ext cx="223138" cy="261610"/>
            </a:xfrm>
            <a:prstGeom prst="rect">
              <a:avLst/>
            </a:prstGeom>
            <a:noFill/>
          </p:spPr>
          <p:txBody>
            <a:bodyPr wrap="none" rtlCol="0">
              <a:spAutoFit/>
            </a:bodyPr>
            <a:lstStyle/>
            <a:p>
              <a:r>
                <a:rPr lang="en-US" sz="1100" smtClean="0">
                  <a:latin typeface="Helvetica Light" charset="0"/>
                  <a:ea typeface="Helvetica Light" charset="0"/>
                  <a:cs typeface="Helvetica Light" charset="0"/>
                </a:rPr>
                <a:t>t</a:t>
              </a:r>
              <a:endParaRPr lang="en-US" sz="1100" dirty="0" smtClean="0">
                <a:latin typeface="Helvetica Light" charset="0"/>
                <a:ea typeface="Helvetica Light" charset="0"/>
                <a:cs typeface="Helvetica Light" charset="0"/>
              </a:endParaRPr>
            </a:p>
          </p:txBody>
        </p:sp>
      </p:grpSp>
      <p:grpSp>
        <p:nvGrpSpPr>
          <p:cNvPr id="19" name="Group 18"/>
          <p:cNvGrpSpPr/>
          <p:nvPr/>
        </p:nvGrpSpPr>
        <p:grpSpPr>
          <a:xfrm flipH="1">
            <a:off x="6732238" y="2447310"/>
            <a:ext cx="771503" cy="1099284"/>
            <a:chOff x="6690207" y="1151166"/>
            <a:chExt cx="481195" cy="1099284"/>
          </a:xfrm>
        </p:grpSpPr>
        <p:sp>
          <p:nvSpPr>
            <p:cNvPr id="20" name="TextBox 19"/>
            <p:cNvSpPr txBox="1"/>
            <p:nvPr/>
          </p:nvSpPr>
          <p:spPr>
            <a:xfrm>
              <a:off x="6690207" y="1537047"/>
              <a:ext cx="193163" cy="261610"/>
            </a:xfrm>
            <a:prstGeom prst="rect">
              <a:avLst/>
            </a:prstGeom>
            <a:noFill/>
          </p:spPr>
          <p:txBody>
            <a:bodyPr wrap="none" rtlCol="0">
              <a:spAutoFit/>
            </a:bodyPr>
            <a:lstStyle/>
            <a:p>
              <a:r>
                <a:rPr lang="en-US" sz="1100" dirty="0" smtClean="0">
                  <a:latin typeface="Helvetica Light" charset="0"/>
                  <a:ea typeface="Helvetica Light" charset="0"/>
                  <a:cs typeface="Helvetica Light" charset="0"/>
                </a:rPr>
                <a:t>W</a:t>
              </a:r>
            </a:p>
          </p:txBody>
        </p:sp>
        <p:sp>
          <p:nvSpPr>
            <p:cNvPr id="21" name="TextBox 20"/>
            <p:cNvSpPr txBox="1"/>
            <p:nvPr/>
          </p:nvSpPr>
          <p:spPr>
            <a:xfrm>
              <a:off x="6971125" y="1151166"/>
              <a:ext cx="193163" cy="261610"/>
            </a:xfrm>
            <a:prstGeom prst="rect">
              <a:avLst/>
            </a:prstGeom>
            <a:noFill/>
          </p:spPr>
          <p:txBody>
            <a:bodyPr wrap="none" rtlCol="0">
              <a:spAutoFit/>
            </a:bodyPr>
            <a:lstStyle/>
            <a:p>
              <a:r>
                <a:rPr lang="en-US" sz="1100" dirty="0" smtClean="0">
                  <a:latin typeface="Helvetica Light" charset="0"/>
                  <a:ea typeface="Helvetica Light" charset="0"/>
                  <a:cs typeface="Helvetica Light" charset="0"/>
                </a:rPr>
                <a:t>W</a:t>
              </a:r>
            </a:p>
          </p:txBody>
        </p:sp>
        <p:sp>
          <p:nvSpPr>
            <p:cNvPr id="22" name="TextBox 21"/>
            <p:cNvSpPr txBox="1"/>
            <p:nvPr/>
          </p:nvSpPr>
          <p:spPr>
            <a:xfrm>
              <a:off x="6978239" y="1988840"/>
              <a:ext cx="193163" cy="261610"/>
            </a:xfrm>
            <a:prstGeom prst="rect">
              <a:avLst/>
            </a:prstGeom>
            <a:noFill/>
          </p:spPr>
          <p:txBody>
            <a:bodyPr wrap="none" rtlCol="0">
              <a:spAutoFit/>
            </a:bodyPr>
            <a:lstStyle/>
            <a:p>
              <a:r>
                <a:rPr lang="en-US" sz="1100" dirty="0" smtClean="0">
                  <a:latin typeface="Helvetica Light" charset="0"/>
                  <a:ea typeface="Helvetica Light" charset="0"/>
                  <a:cs typeface="Helvetica Light" charset="0"/>
                </a:rPr>
                <a:t>W</a:t>
              </a:r>
            </a:p>
          </p:txBody>
        </p:sp>
      </p:grpSp>
      <p:grpSp>
        <p:nvGrpSpPr>
          <p:cNvPr id="23" name="Group 22"/>
          <p:cNvGrpSpPr/>
          <p:nvPr/>
        </p:nvGrpSpPr>
        <p:grpSpPr>
          <a:xfrm flipH="1">
            <a:off x="6732240" y="3861048"/>
            <a:ext cx="819562" cy="936104"/>
            <a:chOff x="6660232" y="1242338"/>
            <a:chExt cx="511170" cy="936104"/>
          </a:xfrm>
        </p:grpSpPr>
        <p:sp>
          <p:nvSpPr>
            <p:cNvPr id="24" name="TextBox 23"/>
            <p:cNvSpPr txBox="1"/>
            <p:nvPr/>
          </p:nvSpPr>
          <p:spPr>
            <a:xfrm>
              <a:off x="6660232" y="1537047"/>
              <a:ext cx="223138" cy="261610"/>
            </a:xfrm>
            <a:prstGeom prst="rect">
              <a:avLst/>
            </a:prstGeom>
            <a:noFill/>
          </p:spPr>
          <p:txBody>
            <a:bodyPr wrap="none" rtlCol="0">
              <a:spAutoFit/>
            </a:bodyPr>
            <a:lstStyle/>
            <a:p>
              <a:r>
                <a:rPr lang="en-US" sz="1100" smtClean="0">
                  <a:latin typeface="Helvetica Light" charset="0"/>
                  <a:ea typeface="Helvetica Light" charset="0"/>
                  <a:cs typeface="Helvetica Light" charset="0"/>
                </a:rPr>
                <a:t>t</a:t>
              </a:r>
              <a:endParaRPr lang="en-US" sz="1100" dirty="0" smtClean="0">
                <a:latin typeface="Helvetica Light" charset="0"/>
                <a:ea typeface="Helvetica Light" charset="0"/>
                <a:cs typeface="Helvetica Light" charset="0"/>
              </a:endParaRPr>
            </a:p>
          </p:txBody>
        </p:sp>
        <p:sp>
          <p:nvSpPr>
            <p:cNvPr id="25" name="TextBox 24"/>
            <p:cNvSpPr txBox="1"/>
            <p:nvPr/>
          </p:nvSpPr>
          <p:spPr>
            <a:xfrm>
              <a:off x="6941150" y="1242338"/>
              <a:ext cx="223138" cy="261610"/>
            </a:xfrm>
            <a:prstGeom prst="rect">
              <a:avLst/>
            </a:prstGeom>
            <a:noFill/>
          </p:spPr>
          <p:txBody>
            <a:bodyPr wrap="none" rtlCol="0">
              <a:spAutoFit/>
            </a:bodyPr>
            <a:lstStyle/>
            <a:p>
              <a:r>
                <a:rPr lang="en-US" sz="1100" smtClean="0">
                  <a:latin typeface="Helvetica Light" charset="0"/>
                  <a:ea typeface="Helvetica Light" charset="0"/>
                  <a:cs typeface="Helvetica Light" charset="0"/>
                </a:rPr>
                <a:t>t</a:t>
              </a:r>
              <a:endParaRPr lang="en-US" sz="1100" dirty="0" smtClean="0">
                <a:latin typeface="Helvetica Light" charset="0"/>
                <a:ea typeface="Helvetica Light" charset="0"/>
                <a:cs typeface="Helvetica Light" charset="0"/>
              </a:endParaRPr>
            </a:p>
          </p:txBody>
        </p:sp>
        <p:sp>
          <p:nvSpPr>
            <p:cNvPr id="26" name="TextBox 25"/>
            <p:cNvSpPr txBox="1"/>
            <p:nvPr/>
          </p:nvSpPr>
          <p:spPr>
            <a:xfrm>
              <a:off x="6948264" y="1916832"/>
              <a:ext cx="223138" cy="261610"/>
            </a:xfrm>
            <a:prstGeom prst="rect">
              <a:avLst/>
            </a:prstGeom>
            <a:noFill/>
          </p:spPr>
          <p:txBody>
            <a:bodyPr wrap="none" rtlCol="0">
              <a:spAutoFit/>
            </a:bodyPr>
            <a:lstStyle/>
            <a:p>
              <a:r>
                <a:rPr lang="en-US" sz="1100" smtClean="0">
                  <a:latin typeface="Helvetica Light" charset="0"/>
                  <a:ea typeface="Helvetica Light" charset="0"/>
                  <a:cs typeface="Helvetica Light" charset="0"/>
                </a:rPr>
                <a:t>t</a:t>
              </a:r>
              <a:endParaRPr lang="en-US" sz="1100" dirty="0" smtClean="0">
                <a:latin typeface="Helvetica Light" charset="0"/>
                <a:ea typeface="Helvetica Light" charset="0"/>
                <a:cs typeface="Helvetica Light" charset="0"/>
              </a:endParaRPr>
            </a:p>
          </p:txBody>
        </p:sp>
      </p:grpSp>
    </p:spTree>
    <p:extLst>
      <p:ext uri="{BB962C8B-B14F-4D97-AF65-F5344CB8AC3E}">
        <p14:creationId xmlns:p14="http://schemas.microsoft.com/office/powerpoint/2010/main" val="3075730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32</a:t>
            </a:fld>
            <a:endParaRPr lang="en-GB" dirty="0">
              <a:solidFill>
                <a:prstClr val="black">
                  <a:lumMod val="50000"/>
                  <a:lumOff val="50000"/>
                </a:prstClr>
              </a:solidFill>
            </a:endParaRPr>
          </a:p>
        </p:txBody>
      </p:sp>
      <p:pic>
        <p:nvPicPr>
          <p:cNvPr id="12" name="Picture 11" descr="FengEric_20150707_HiggsBSM_ATLASOP_v10.pdf"/>
          <p:cNvPicPr>
            <a:picLocks noChangeAspect="1"/>
          </p:cNvPicPr>
          <p:nvPr/>
        </p:nvPicPr>
        <p:blipFill rotWithShape="1">
          <a:blip r:embed="rId2" cstate="print">
            <a:extLst>
              <a:ext uri="{28A0092B-C50C-407E-A947-70E740481C1C}">
                <a14:useLocalDpi xmlns:a14="http://schemas.microsoft.com/office/drawing/2010/main"/>
              </a:ext>
            </a:extLst>
          </a:blip>
          <a:srcRect l="63257" t="23064" r="2399" b="44445"/>
          <a:stretch/>
        </p:blipFill>
        <p:spPr>
          <a:xfrm>
            <a:off x="4943191" y="1060998"/>
            <a:ext cx="1987759" cy="1410432"/>
          </a:xfrm>
          <a:prstGeom prst="rect">
            <a:avLst/>
          </a:prstGeom>
        </p:spPr>
      </p:pic>
      <p:sp>
        <p:nvSpPr>
          <p:cNvPr id="13" name="TextBox 12"/>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The Higgs boson as a </a:t>
            </a:r>
            <a:r>
              <a:rPr lang="en-US" i="1" dirty="0" smtClean="0">
                <a:latin typeface="Helvetica Light" charset="0"/>
                <a:ea typeface="Helvetica Light" charset="0"/>
                <a:cs typeface="Helvetica Light" charset="0"/>
              </a:rPr>
              <a:t>portal</a:t>
            </a:r>
            <a:r>
              <a:rPr lang="en-US" dirty="0" smtClean="0">
                <a:latin typeface="Helvetica Light" charset="0"/>
                <a:ea typeface="Helvetica Light" charset="0"/>
                <a:cs typeface="Helvetica Light" charset="0"/>
              </a:rPr>
              <a:t> to beyond the SM physics</a:t>
            </a:r>
            <a:endParaRPr lang="en-US" dirty="0">
              <a:latin typeface="Helvetica Light" charset="0"/>
              <a:ea typeface="Helvetica Light" charset="0"/>
              <a:cs typeface="Helvetica Light"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43836" y="2694096"/>
            <a:ext cx="5432620" cy="3851699"/>
          </a:xfrm>
          <a:prstGeom prst="rect">
            <a:avLst/>
          </a:prstGeom>
        </p:spPr>
      </p:pic>
      <p:sp>
        <p:nvSpPr>
          <p:cNvPr id="19" name="TextBox 18"/>
          <p:cNvSpPr txBox="1"/>
          <p:nvPr/>
        </p:nvSpPr>
        <p:spPr>
          <a:xfrm>
            <a:off x="2102264" y="5600273"/>
            <a:ext cx="1101584" cy="276999"/>
          </a:xfrm>
          <a:prstGeom prst="rect">
            <a:avLst/>
          </a:prstGeom>
          <a:solidFill>
            <a:srgbClr val="FFFE00"/>
          </a:solidFill>
          <a:ln>
            <a:solidFill>
              <a:srgbClr val="D80017"/>
            </a:solidFill>
          </a:ln>
        </p:spPr>
        <p:txBody>
          <a:bodyPr wrap="none" rtlCol="0">
            <a:spAutoFit/>
          </a:bodyPr>
          <a:lstStyle/>
          <a:p>
            <a:r>
              <a:rPr lang="en-GB" sz="1200" b="1" dirty="0" smtClean="0">
                <a:solidFill>
                  <a:srgbClr val="D80017"/>
                </a:solidFill>
                <a:latin typeface="Helvetica"/>
                <a:cs typeface="Helvetica"/>
              </a:rPr>
              <a:t>Γ</a:t>
            </a:r>
            <a:r>
              <a:rPr lang="en-GB" sz="1200" b="1" i="1" baseline="-25000" dirty="0" smtClean="0">
                <a:solidFill>
                  <a:srgbClr val="D80017"/>
                </a:solidFill>
                <a:latin typeface="Helvetica"/>
                <a:cs typeface="Helvetica"/>
              </a:rPr>
              <a:t>H</a:t>
            </a:r>
            <a:r>
              <a:rPr lang="en-GB" sz="1200" b="1" dirty="0" smtClean="0">
                <a:solidFill>
                  <a:srgbClr val="D80017"/>
                </a:solidFill>
                <a:latin typeface="Helvetica"/>
                <a:cs typeface="Helvetica"/>
              </a:rPr>
              <a:t> = 4.1 MeV</a:t>
            </a:r>
          </a:p>
        </p:txBody>
      </p:sp>
      <p:cxnSp>
        <p:nvCxnSpPr>
          <p:cNvPr id="20" name="Straight Arrow Connector 19"/>
          <p:cNvCxnSpPr>
            <a:stCxn id="19" idx="3"/>
            <a:endCxn id="21" idx="1"/>
          </p:cNvCxnSpPr>
          <p:nvPr/>
        </p:nvCxnSpPr>
        <p:spPr>
          <a:xfrm flipV="1">
            <a:off x="3203848" y="5729371"/>
            <a:ext cx="657057" cy="9402"/>
          </a:xfrm>
          <a:prstGeom prst="straightConnector1">
            <a:avLst/>
          </a:prstGeom>
          <a:ln w="6350" cmpd="sng">
            <a:solidFill>
              <a:srgbClr val="D80017"/>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Sun 20"/>
          <p:cNvSpPr/>
          <p:nvPr/>
        </p:nvSpPr>
        <p:spPr>
          <a:xfrm>
            <a:off x="3860905" y="5603772"/>
            <a:ext cx="254354" cy="251198"/>
          </a:xfrm>
          <a:prstGeom prst="sun">
            <a:avLst/>
          </a:prstGeom>
          <a:solidFill>
            <a:srgbClr val="FFFE00"/>
          </a:solidFill>
          <a:ln>
            <a:solidFill>
              <a:srgbClr val="D8001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2" name="Rectangle 21"/>
          <p:cNvSpPr/>
          <p:nvPr/>
        </p:nvSpPr>
        <p:spPr>
          <a:xfrm>
            <a:off x="323528" y="1340768"/>
            <a:ext cx="2736304" cy="1538883"/>
          </a:xfrm>
          <a:prstGeom prst="rect">
            <a:avLst/>
          </a:prstGeom>
        </p:spPr>
        <p:txBody>
          <a:bodyPr wrap="square">
            <a:spAutoFit/>
          </a:bodyPr>
          <a:lstStyle/>
          <a:p>
            <a:pPr>
              <a:spcBef>
                <a:spcPts val="600"/>
              </a:spcBef>
            </a:pPr>
            <a:r>
              <a:rPr lang="en-GB" sz="1600" dirty="0" smtClean="0">
                <a:solidFill>
                  <a:srgbClr val="0038AC"/>
                </a:solidFill>
                <a:latin typeface="Helvetica Light" charset="0"/>
                <a:ea typeface="Helvetica Light" charset="0"/>
                <a:cs typeface="Helvetica Light" charset="0"/>
              </a:rPr>
              <a:t>Higgs is narrow: 4.1 MeV</a:t>
            </a:r>
          </a:p>
          <a:p>
            <a:pPr>
              <a:spcBef>
                <a:spcPts val="1800"/>
              </a:spcBef>
            </a:pPr>
            <a:r>
              <a:rPr lang="en-GB" sz="1200" dirty="0" smtClean="0">
                <a:solidFill>
                  <a:prstClr val="black"/>
                </a:solidFill>
                <a:latin typeface="Helvetica Light" charset="0"/>
                <a:ea typeface="Helvetica Light" charset="0"/>
                <a:cs typeface="Helvetica Light" charset="0"/>
              </a:rPr>
              <a:t>For comparison:</a:t>
            </a:r>
          </a:p>
          <a:p>
            <a:pPr>
              <a:spcBef>
                <a:spcPts val="1200"/>
              </a:spcBef>
              <a:tabLst>
                <a:tab pos="255588" algn="l"/>
                <a:tab pos="566738" algn="l"/>
              </a:tabLst>
            </a:pPr>
            <a:r>
              <a:rPr lang="en-GB" sz="1200" dirty="0" smtClean="0">
                <a:solidFill>
                  <a:prstClr val="black"/>
                </a:solidFill>
                <a:latin typeface="Helvetica Light" charset="0"/>
                <a:ea typeface="Helvetica Light" charset="0"/>
                <a:cs typeface="Helvetica Light" charset="0"/>
              </a:rPr>
              <a:t>	</a:t>
            </a:r>
            <a:r>
              <a:rPr lang="en-GB" sz="1200" dirty="0">
                <a:solidFill>
                  <a:prstClr val="black"/>
                </a:solidFill>
                <a:latin typeface="Helvetica"/>
                <a:cs typeface="Helvetica"/>
              </a:rPr>
              <a:t>Γ</a:t>
            </a:r>
            <a:r>
              <a:rPr lang="en-GB" sz="1200" i="1" baseline="-25000" dirty="0" smtClean="0">
                <a:solidFill>
                  <a:prstClr val="black"/>
                </a:solidFill>
                <a:latin typeface="Helvetica Light" charset="0"/>
                <a:ea typeface="Helvetica Light" charset="0"/>
                <a:cs typeface="Helvetica Light" charset="0"/>
              </a:rPr>
              <a:t>W</a:t>
            </a:r>
            <a:r>
              <a:rPr lang="en-GB" sz="1200" dirty="0" smtClean="0">
                <a:solidFill>
                  <a:prstClr val="black"/>
                </a:solidFill>
                <a:latin typeface="Helvetica Light" charset="0"/>
                <a:ea typeface="Helvetica Light" charset="0"/>
                <a:cs typeface="Helvetica Light" charset="0"/>
              </a:rPr>
              <a:t> 	= 2.1 GeV</a:t>
            </a:r>
          </a:p>
          <a:p>
            <a:pPr>
              <a:spcBef>
                <a:spcPts val="300"/>
              </a:spcBef>
              <a:tabLst>
                <a:tab pos="255588" algn="l"/>
                <a:tab pos="566738" algn="l"/>
              </a:tabLst>
            </a:pPr>
            <a:r>
              <a:rPr lang="en-GB" sz="1200" dirty="0" smtClean="0">
                <a:solidFill>
                  <a:prstClr val="black"/>
                </a:solidFill>
                <a:latin typeface="Helvetica Light" charset="0"/>
                <a:ea typeface="Helvetica Light" charset="0"/>
                <a:cs typeface="Helvetica Light" charset="0"/>
              </a:rPr>
              <a:t>	</a:t>
            </a:r>
            <a:r>
              <a:rPr lang="en-GB" sz="1200" dirty="0">
                <a:solidFill>
                  <a:prstClr val="black"/>
                </a:solidFill>
                <a:latin typeface="Helvetica"/>
                <a:cs typeface="Helvetica"/>
              </a:rPr>
              <a:t>Γ</a:t>
            </a:r>
            <a:r>
              <a:rPr lang="en-GB" sz="1200" i="1" baseline="-25000" dirty="0" smtClean="0">
                <a:solidFill>
                  <a:prstClr val="black"/>
                </a:solidFill>
                <a:latin typeface="Helvetica Light" charset="0"/>
                <a:ea typeface="Helvetica Light" charset="0"/>
                <a:cs typeface="Helvetica Light" charset="0"/>
              </a:rPr>
              <a:t>Z</a:t>
            </a:r>
            <a:r>
              <a:rPr lang="en-GB" sz="1200" dirty="0" smtClean="0">
                <a:solidFill>
                  <a:prstClr val="black"/>
                </a:solidFill>
                <a:latin typeface="Helvetica Light" charset="0"/>
                <a:ea typeface="Helvetica Light" charset="0"/>
                <a:cs typeface="Helvetica Light" charset="0"/>
              </a:rPr>
              <a:t> 	= 2.5 GeV</a:t>
            </a:r>
          </a:p>
          <a:p>
            <a:pPr>
              <a:spcBef>
                <a:spcPts val="300"/>
              </a:spcBef>
              <a:tabLst>
                <a:tab pos="255588" algn="l"/>
                <a:tab pos="566738" algn="l"/>
              </a:tabLst>
            </a:pPr>
            <a:r>
              <a:rPr lang="en-GB" sz="1200" dirty="0" smtClean="0">
                <a:solidFill>
                  <a:prstClr val="black"/>
                </a:solidFill>
                <a:latin typeface="Helvetica"/>
                <a:cs typeface="Helvetica"/>
              </a:rPr>
              <a:t>	</a:t>
            </a:r>
            <a:r>
              <a:rPr lang="en-GB" sz="1200" dirty="0" err="1" smtClean="0">
                <a:solidFill>
                  <a:prstClr val="black"/>
                </a:solidFill>
                <a:latin typeface="Helvetica"/>
                <a:cs typeface="Helvetica"/>
              </a:rPr>
              <a:t>Γ</a:t>
            </a:r>
            <a:r>
              <a:rPr lang="en-GB" sz="1200" baseline="-25000" dirty="0" err="1" smtClean="0">
                <a:solidFill>
                  <a:prstClr val="black"/>
                </a:solidFill>
                <a:latin typeface="Helvetica Light" charset="0"/>
                <a:ea typeface="Helvetica Light" charset="0"/>
                <a:cs typeface="Helvetica Light" charset="0"/>
              </a:rPr>
              <a:t>top</a:t>
            </a:r>
            <a:r>
              <a:rPr lang="en-GB" sz="1200" dirty="0" smtClean="0">
                <a:solidFill>
                  <a:prstClr val="black"/>
                </a:solidFill>
                <a:latin typeface="Helvetica Light" charset="0"/>
                <a:ea typeface="Helvetica Light" charset="0"/>
                <a:cs typeface="Helvetica Light" charset="0"/>
              </a:rPr>
              <a:t> 	= 1.3 GeV</a:t>
            </a:r>
          </a:p>
        </p:txBody>
      </p:sp>
      <p:sp>
        <p:nvSpPr>
          <p:cNvPr id="23" name="Rectangle 22"/>
          <p:cNvSpPr/>
          <p:nvPr/>
        </p:nvSpPr>
        <p:spPr>
          <a:xfrm>
            <a:off x="323528" y="3367152"/>
            <a:ext cx="2253712" cy="1077218"/>
          </a:xfrm>
          <a:prstGeom prst="rect">
            <a:avLst/>
          </a:prstGeom>
        </p:spPr>
        <p:txBody>
          <a:bodyPr wrap="square">
            <a:spAutoFit/>
          </a:bodyPr>
          <a:lstStyle/>
          <a:p>
            <a:pPr>
              <a:spcBef>
                <a:spcPts val="600"/>
              </a:spcBef>
            </a:pPr>
            <a:r>
              <a:rPr lang="en-GB" sz="1600" dirty="0" smtClean="0">
                <a:solidFill>
                  <a:srgbClr val="0038AC"/>
                </a:solidFill>
                <a:latin typeface="Helvetica Light" charset="0"/>
                <a:ea typeface="Helvetica Light" charset="0"/>
                <a:cs typeface="Helvetica Light" charset="0"/>
              </a:rPr>
              <a:t>Even small couplings to new light states can measurably distort branching fractions</a:t>
            </a:r>
            <a:endParaRPr lang="en-GB" sz="1200" dirty="0" smtClean="0">
              <a:solidFill>
                <a:prstClr val="black"/>
              </a:solidFill>
              <a:latin typeface="Helvetica Light" charset="0"/>
              <a:ea typeface="Helvetica Light" charset="0"/>
              <a:cs typeface="Helvetica Light" charset="0"/>
            </a:endParaRPr>
          </a:p>
        </p:txBody>
      </p:sp>
      <p:sp>
        <p:nvSpPr>
          <p:cNvPr id="7" name="Oval 6"/>
          <p:cNvSpPr/>
          <p:nvPr/>
        </p:nvSpPr>
        <p:spPr>
          <a:xfrm>
            <a:off x="7236320" y="1495935"/>
            <a:ext cx="216000" cy="216000"/>
          </a:xfrm>
          <a:prstGeom prst="ellipse">
            <a:avLst/>
          </a:prstGeom>
          <a:solidFill>
            <a:srgbClr val="D70128"/>
          </a:solidFill>
          <a:ln>
            <a:solidFill>
              <a:srgbClr val="D7012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prstClr val="white"/>
                </a:solidFill>
              </a:rPr>
              <a:t>?</a:t>
            </a:r>
            <a:endParaRPr lang="en-US" sz="1200" dirty="0">
              <a:solidFill>
                <a:prstClr val="white"/>
              </a:solidFill>
            </a:endParaRPr>
          </a:p>
        </p:txBody>
      </p:sp>
      <p:sp>
        <p:nvSpPr>
          <p:cNvPr id="11" name="Freeform 10"/>
          <p:cNvSpPr/>
          <p:nvPr/>
        </p:nvSpPr>
        <p:spPr>
          <a:xfrm>
            <a:off x="5400391" y="1717288"/>
            <a:ext cx="1895707" cy="825363"/>
          </a:xfrm>
          <a:custGeom>
            <a:avLst/>
            <a:gdLst>
              <a:gd name="connsiteX0" fmla="*/ 1895707 w 1895707"/>
              <a:gd name="connsiteY0" fmla="*/ 0 h 825363"/>
              <a:gd name="connsiteX1" fmla="*/ 1260088 w 1895707"/>
              <a:gd name="connsiteY1" fmla="*/ 635619 h 825363"/>
              <a:gd name="connsiteX2" fmla="*/ 223024 w 1895707"/>
              <a:gd name="connsiteY2" fmla="*/ 825190 h 825363"/>
              <a:gd name="connsiteX3" fmla="*/ 0 w 1895707"/>
              <a:gd name="connsiteY3" fmla="*/ 613317 h 825363"/>
            </a:gdLst>
            <a:ahLst/>
            <a:cxnLst>
              <a:cxn ang="0">
                <a:pos x="connsiteX0" y="connsiteY0"/>
              </a:cxn>
              <a:cxn ang="0">
                <a:pos x="connsiteX1" y="connsiteY1"/>
              </a:cxn>
              <a:cxn ang="0">
                <a:pos x="connsiteX2" y="connsiteY2"/>
              </a:cxn>
              <a:cxn ang="0">
                <a:pos x="connsiteX3" y="connsiteY3"/>
              </a:cxn>
            </a:cxnLst>
            <a:rect l="l" t="t" r="r" b="b"/>
            <a:pathLst>
              <a:path w="1895707" h="825363">
                <a:moveTo>
                  <a:pt x="1895707" y="0"/>
                </a:moveTo>
                <a:cubicBezTo>
                  <a:pt x="1717287" y="249043"/>
                  <a:pt x="1538868" y="498087"/>
                  <a:pt x="1260088" y="635619"/>
                </a:cubicBezTo>
                <a:cubicBezTo>
                  <a:pt x="981308" y="773151"/>
                  <a:pt x="433039" y="828907"/>
                  <a:pt x="223024" y="825190"/>
                </a:cubicBezTo>
                <a:cubicBezTo>
                  <a:pt x="13009" y="821473"/>
                  <a:pt x="0" y="613317"/>
                  <a:pt x="0" y="613317"/>
                </a:cubicBezTo>
              </a:path>
            </a:pathLst>
          </a:custGeom>
          <a:noFill/>
          <a:ln>
            <a:solidFill>
              <a:srgbClr val="D70128"/>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4" name="TextBox 3"/>
          <p:cNvSpPr txBox="1"/>
          <p:nvPr/>
        </p:nvSpPr>
        <p:spPr>
          <a:xfrm flipH="1">
            <a:off x="7503157" y="1472786"/>
            <a:ext cx="1768351" cy="261610"/>
          </a:xfrm>
          <a:prstGeom prst="rect">
            <a:avLst/>
          </a:prstGeom>
          <a:noFill/>
        </p:spPr>
        <p:txBody>
          <a:bodyPr wrap="square" rtlCol="0">
            <a:spAutoFit/>
          </a:bodyPr>
          <a:lstStyle/>
          <a:p>
            <a:r>
              <a:rPr lang="en-US" sz="1100" smtClean="0">
                <a:solidFill>
                  <a:srgbClr val="C00000"/>
                </a:solidFill>
                <a:latin typeface="Helvetica Light" charset="0"/>
                <a:ea typeface="Helvetica Light" charset="0"/>
                <a:cs typeface="Helvetica Light" charset="0"/>
              </a:rPr>
              <a:t>Invisible dark </a:t>
            </a:r>
            <a:r>
              <a:rPr lang="en-US" sz="1100" dirty="0" smtClean="0">
                <a:solidFill>
                  <a:srgbClr val="C00000"/>
                </a:solidFill>
                <a:latin typeface="Helvetica Light" charset="0"/>
                <a:ea typeface="Helvetica Light" charset="0"/>
                <a:cs typeface="Helvetica Light" charset="0"/>
              </a:rPr>
              <a:t>matter?</a:t>
            </a:r>
          </a:p>
        </p:txBody>
      </p:sp>
    </p:spTree>
    <p:extLst>
      <p:ext uri="{BB962C8B-B14F-4D97-AF65-F5344CB8AC3E}">
        <p14:creationId xmlns:p14="http://schemas.microsoft.com/office/powerpoint/2010/main" val="186824447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33</a:t>
            </a:fld>
            <a:endParaRPr lang="en-GB" dirty="0"/>
          </a:p>
        </p:txBody>
      </p:sp>
      <p:pic>
        <p:nvPicPr>
          <p:cNvPr id="3" name="Picture 2" descr="2012_05_03_HiggsScan_logo.pdf"/>
          <p:cNvPicPr>
            <a:picLocks noChangeAspect="1"/>
          </p:cNvPicPr>
          <p:nvPr/>
        </p:nvPicPr>
        <p:blipFill>
          <a:blip r:embed="rId3"/>
          <a:stretch>
            <a:fillRect/>
          </a:stretch>
        </p:blipFill>
        <p:spPr>
          <a:xfrm>
            <a:off x="71856" y="3475499"/>
            <a:ext cx="4500144" cy="3047717"/>
          </a:xfrm>
          <a:prstGeom prst="rect">
            <a:avLst/>
          </a:prstGeom>
        </p:spPr>
      </p:pic>
      <p:pic>
        <p:nvPicPr>
          <p:cNvPr id="6" name="Picture 5" descr="MH_vs_Lambda_bounds_big-noconstraints.pdf"/>
          <p:cNvPicPr>
            <a:picLocks noChangeAspect="1"/>
          </p:cNvPicPr>
          <p:nvPr/>
        </p:nvPicPr>
        <p:blipFill>
          <a:blip r:embed="rId4"/>
          <a:stretch>
            <a:fillRect/>
          </a:stretch>
        </p:blipFill>
        <p:spPr>
          <a:xfrm>
            <a:off x="4715137" y="3572532"/>
            <a:ext cx="4249351" cy="2952812"/>
          </a:xfrm>
          <a:prstGeom prst="rect">
            <a:avLst/>
          </a:prstGeom>
          <a:noFill/>
          <a:ln>
            <a:noFill/>
          </a:ln>
        </p:spPr>
      </p:pic>
      <p:sp>
        <p:nvSpPr>
          <p:cNvPr id="9" name="Rectangle 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Rectangle 9"/>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What was known about the Higgs (mass) before the LHC ?</a:t>
            </a:r>
            <a:endParaRPr lang="en-US" dirty="0">
              <a:latin typeface="Helvetica Light" charset="0"/>
              <a:ea typeface="Helvetica Light" charset="0"/>
              <a:cs typeface="Helvetica Light" charset="0"/>
            </a:endParaRPr>
          </a:p>
        </p:txBody>
      </p:sp>
      <p:sp>
        <p:nvSpPr>
          <p:cNvPr id="23" name="Rectangle 22"/>
          <p:cNvSpPr/>
          <p:nvPr/>
        </p:nvSpPr>
        <p:spPr>
          <a:xfrm>
            <a:off x="531627" y="2296632"/>
            <a:ext cx="3804485" cy="1275899"/>
          </a:xfrm>
          <a:prstGeom prst="rect">
            <a:avLst/>
          </a:prstGeom>
          <a:solidFill>
            <a:schemeClr val="bg1"/>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24" name="Picture 6"/>
          <p:cNvPicPr>
            <a:picLocks noChangeAspect="1" noChangeArrowheads="1"/>
          </p:cNvPicPr>
          <p:nvPr/>
        </p:nvPicPr>
        <p:blipFill>
          <a:blip r:embed="rId5" cstate="print">
            <a:extLst>
              <a:ext uri="{28A0092B-C50C-407E-A947-70E740481C1C}">
                <a14:useLocalDpi xmlns:a14="http://schemas.microsoft.com/office/drawing/2010/main"/>
              </a:ext>
            </a:extLst>
          </a:blip>
          <a:srcRect l="4198"/>
          <a:stretch>
            <a:fillRect/>
          </a:stretch>
        </p:blipFill>
        <p:spPr bwMode="auto">
          <a:xfrm>
            <a:off x="2378138" y="2351946"/>
            <a:ext cx="1881775" cy="1175028"/>
          </a:xfrm>
          <a:prstGeom prst="rect">
            <a:avLst/>
          </a:prstGeom>
          <a:noFill/>
          <a:ln w="25400">
            <a:noFill/>
            <a:prstDash val="dash"/>
            <a:miter lim="800000"/>
            <a:headEnd/>
            <a:tailEnd/>
          </a:ln>
          <a:effectLst/>
        </p:spPr>
      </p:pic>
      <p:pic>
        <p:nvPicPr>
          <p:cNvPr id="25" name="Picture 18"/>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83568" y="2338247"/>
            <a:ext cx="1744827" cy="1163218"/>
          </a:xfrm>
          <a:prstGeom prst="rect">
            <a:avLst/>
          </a:prstGeom>
          <a:noFill/>
          <a:ln w="25400">
            <a:noFill/>
            <a:prstDash val="dash"/>
            <a:miter lim="800000"/>
            <a:headEnd/>
            <a:tailEnd/>
          </a:ln>
          <a:effectLst/>
        </p:spPr>
      </p:pic>
      <p:graphicFrame>
        <p:nvGraphicFramePr>
          <p:cNvPr id="31" name="Object 3"/>
          <p:cNvGraphicFramePr>
            <a:graphicFrameLocks noChangeAspect="1"/>
          </p:cNvGraphicFramePr>
          <p:nvPr>
            <p:extLst/>
          </p:nvPr>
        </p:nvGraphicFramePr>
        <p:xfrm>
          <a:off x="2725785" y="5361604"/>
          <a:ext cx="1414167" cy="443660"/>
        </p:xfrm>
        <a:graphic>
          <a:graphicData uri="http://schemas.openxmlformats.org/presentationml/2006/ole">
            <mc:AlternateContent xmlns:mc="http://schemas.openxmlformats.org/markup-compatibility/2006">
              <mc:Choice xmlns:v="urn:schemas-microsoft-com:vml" Requires="v">
                <p:oleObj spid="_x0000_s68819" name="Equation" r:id="rId7" imgW="1574800" imgH="495300" progId="Equation.DSMT4">
                  <p:embed/>
                </p:oleObj>
              </mc:Choice>
              <mc:Fallback>
                <p:oleObj name="Equation" r:id="rId7" imgW="1574800" imgH="4953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25785" y="5361604"/>
                        <a:ext cx="1414167" cy="443660"/>
                      </a:xfrm>
                      <a:prstGeom prst="rect">
                        <a:avLst/>
                      </a:prstGeom>
                      <a:noFill/>
                      <a:extLst/>
                    </p:spPr>
                  </p:pic>
                </p:oleObj>
              </mc:Fallback>
            </mc:AlternateContent>
          </a:graphicData>
        </a:graphic>
      </p:graphicFrame>
      <p:sp>
        <p:nvSpPr>
          <p:cNvPr id="34" name="Rectangle 33"/>
          <p:cNvSpPr/>
          <p:nvPr/>
        </p:nvSpPr>
        <p:spPr>
          <a:xfrm>
            <a:off x="5241842" y="5446930"/>
            <a:ext cx="3647515" cy="354104"/>
          </a:xfrm>
          <a:prstGeom prst="rect">
            <a:avLst/>
          </a:prstGeom>
          <a:solidFill>
            <a:schemeClr val="accent3">
              <a:lumMod val="60000"/>
              <a:lumOff val="40000"/>
              <a:alpha val="78000"/>
            </a:schemeClr>
          </a:solidFill>
          <a:ln w="63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35" name="TextBox 34"/>
              <p:cNvSpPr txBox="1"/>
              <p:nvPr/>
            </p:nvSpPr>
            <p:spPr>
              <a:xfrm>
                <a:off x="7442807" y="5490759"/>
                <a:ext cx="1446550" cy="27969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i="1" smtClean="0">
                          <a:latin typeface="Cambria Math" charset="0"/>
                          <a:ea typeface="Cambria Math" charset="0"/>
                          <a:cs typeface="Cambria Math" charset="0"/>
                        </a:rPr>
                        <m:t>𝜆</m:t>
                      </m:r>
                      <m:r>
                        <a:rPr lang="en-US" sz="1200" b="0" i="1" smtClean="0">
                          <a:latin typeface="Cambria Math" charset="0"/>
                          <a:ea typeface="Cambria Math" charset="0"/>
                          <a:cs typeface="Cambria Math" charset="0"/>
                        </a:rPr>
                        <m:t>=</m:t>
                      </m:r>
                      <m:f>
                        <m:fPr>
                          <m:type m:val="lin"/>
                          <m:ctrlPr>
                            <a:rPr lang="en-US" sz="1200" b="0" i="1" smtClean="0">
                              <a:latin typeface="Cambria Math" charset="0"/>
                              <a:ea typeface="Cambria Math" charset="0"/>
                              <a:cs typeface="Cambria Math" charset="0"/>
                            </a:rPr>
                          </m:ctrlPr>
                        </m:fPr>
                        <m:num>
                          <m:sSubSup>
                            <m:sSubSupPr>
                              <m:ctrlPr>
                                <a:rPr lang="en-US" sz="1200" b="0" i="1" smtClean="0">
                                  <a:latin typeface="Cambria Math" charset="0"/>
                                  <a:ea typeface="Cambria Math" charset="0"/>
                                  <a:cs typeface="Cambria Math" charset="0"/>
                                </a:rPr>
                              </m:ctrlPr>
                            </m:sSubSupPr>
                            <m:e>
                              <m:r>
                                <a:rPr lang="en-US" sz="1200" b="0" i="1" smtClean="0">
                                  <a:latin typeface="Cambria Math" charset="0"/>
                                  <a:ea typeface="Cambria Math" charset="0"/>
                                  <a:cs typeface="Cambria Math" charset="0"/>
                                </a:rPr>
                                <m:t>𝑀</m:t>
                              </m:r>
                            </m:e>
                            <m:sub>
                              <m:r>
                                <a:rPr lang="en-US" sz="1200" b="0" i="1" smtClean="0">
                                  <a:latin typeface="Cambria Math" charset="0"/>
                                  <a:ea typeface="Cambria Math" charset="0"/>
                                  <a:cs typeface="Cambria Math" charset="0"/>
                                </a:rPr>
                                <m:t>𝐻</m:t>
                              </m:r>
                            </m:sub>
                            <m:sup>
                              <m:r>
                                <a:rPr lang="en-US" sz="1200" b="0" i="1" smtClean="0">
                                  <a:latin typeface="Cambria Math" charset="0"/>
                                  <a:ea typeface="Cambria Math" charset="0"/>
                                  <a:cs typeface="Cambria Math" charset="0"/>
                                </a:rPr>
                                <m:t>2</m:t>
                              </m:r>
                            </m:sup>
                          </m:sSubSup>
                        </m:num>
                        <m:den>
                          <m:r>
                            <a:rPr lang="en-US" sz="1200" b="0" i="1" smtClean="0">
                              <a:latin typeface="Cambria Math" charset="0"/>
                              <a:ea typeface="Cambria Math" charset="0"/>
                              <a:cs typeface="Cambria Math" charset="0"/>
                            </a:rPr>
                            <m:t>2</m:t>
                          </m:r>
                          <m:sSup>
                            <m:sSupPr>
                              <m:ctrlPr>
                                <a:rPr lang="en-US" sz="1200" b="0" i="1" smtClean="0">
                                  <a:latin typeface="Cambria Math" charset="0"/>
                                  <a:ea typeface="Cambria Math" charset="0"/>
                                  <a:cs typeface="Cambria Math" charset="0"/>
                                </a:rPr>
                              </m:ctrlPr>
                            </m:sSupPr>
                            <m:e>
                              <m:r>
                                <a:rPr lang="en-US" sz="1200" b="0" i="1" smtClean="0">
                                  <a:latin typeface="Cambria Math" charset="0"/>
                                  <a:ea typeface="Cambria Math" charset="0"/>
                                  <a:cs typeface="Cambria Math" charset="0"/>
                                </a:rPr>
                                <m:t>𝑣</m:t>
                              </m:r>
                            </m:e>
                            <m:sup>
                              <m:r>
                                <a:rPr lang="en-US" sz="1200" b="0" i="1" smtClean="0">
                                  <a:latin typeface="Cambria Math" charset="0"/>
                                  <a:ea typeface="Cambria Math" charset="0"/>
                                  <a:cs typeface="Cambria Math" charset="0"/>
                                </a:rPr>
                                <m:t>2</m:t>
                              </m:r>
                            </m:sup>
                          </m:sSup>
                        </m:den>
                      </m:f>
                      <m:r>
                        <a:rPr lang="en-US" sz="1200" b="0" i="1" smtClean="0">
                          <a:latin typeface="Cambria Math" charset="0"/>
                          <a:ea typeface="Cambria Math" charset="0"/>
                          <a:cs typeface="Cambria Math" charset="0"/>
                        </a:rPr>
                        <m:t>, </m:t>
                      </m:r>
                      <m:r>
                        <a:rPr lang="en-US" sz="1200" b="0" i="1" smtClean="0">
                          <a:latin typeface="Cambria Math" charset="0"/>
                          <a:ea typeface="Cambria Math" charset="0"/>
                          <a:cs typeface="Cambria Math" charset="0"/>
                        </a:rPr>
                        <m:t>𝜆</m:t>
                      </m:r>
                      <m:r>
                        <a:rPr lang="en-US" sz="1200" b="0" i="1" smtClean="0">
                          <a:latin typeface="Cambria Math" charset="0"/>
                          <a:ea typeface="Cambria Math" charset="0"/>
                          <a:cs typeface="Cambria Math" charset="0"/>
                        </a:rPr>
                        <m:t>(</m:t>
                      </m:r>
                      <m:r>
                        <m:rPr>
                          <m:sty m:val="p"/>
                        </m:rPr>
                        <a:rPr lang="el-GR" sz="1200" b="0" i="1" smtClean="0">
                          <a:latin typeface="Cambria Math" charset="0"/>
                          <a:ea typeface="Cambria Math" charset="0"/>
                          <a:cs typeface="Cambria Math" charset="0"/>
                        </a:rPr>
                        <m:t>Λ</m:t>
                      </m:r>
                      <m:r>
                        <a:rPr lang="en-US" sz="1200" b="0" i="1" smtClean="0">
                          <a:latin typeface="Cambria Math" charset="0"/>
                          <a:ea typeface="Cambria Math" charset="0"/>
                          <a:cs typeface="Cambria Math" charset="0"/>
                        </a:rPr>
                        <m:t>)</m:t>
                      </m:r>
                    </m:oMath>
                  </m:oMathPara>
                </a14:m>
                <a:endParaRPr lang="en-US" sz="1200" dirty="0"/>
              </a:p>
            </p:txBody>
          </p:sp>
        </mc:Choice>
        <mc:Fallback xmlns="">
          <p:sp>
            <p:nvSpPr>
              <p:cNvPr id="35" name="TextBox 34"/>
              <p:cNvSpPr txBox="1">
                <a:spLocks noRot="1" noChangeAspect="1" noMove="1" noResize="1" noEditPoints="1" noAdjustHandles="1" noChangeArrowheads="1" noChangeShapeType="1" noTextEdit="1"/>
              </p:cNvSpPr>
              <p:nvPr/>
            </p:nvSpPr>
            <p:spPr>
              <a:xfrm>
                <a:off x="7442807" y="5490759"/>
                <a:ext cx="1446550" cy="279692"/>
              </a:xfrm>
              <a:prstGeom prst="rect">
                <a:avLst/>
              </a:prstGeom>
              <a:blipFill rotWithShape="0">
                <a:blip r:embed="rId9"/>
                <a:stretch>
                  <a:fillRect t="-93478" b="-158696"/>
                </a:stretch>
              </a:blipFill>
            </p:spPr>
            <p:txBody>
              <a:bodyPr/>
              <a:lstStyle/>
              <a:p>
                <a:r>
                  <a:rPr lang="en-US">
                    <a:noFill/>
                  </a:rPr>
                  <a:t> </a:t>
                </a:r>
              </a:p>
            </p:txBody>
          </p:sp>
        </mc:Fallback>
      </mc:AlternateContent>
      <p:sp>
        <p:nvSpPr>
          <p:cNvPr id="36" name="Rectangle 35"/>
          <p:cNvSpPr/>
          <p:nvPr/>
        </p:nvSpPr>
        <p:spPr>
          <a:xfrm>
            <a:off x="5076056" y="2844225"/>
            <a:ext cx="3600400" cy="584775"/>
          </a:xfrm>
          <a:prstGeom prst="rect">
            <a:avLst/>
          </a:prstGeom>
        </p:spPr>
        <p:txBody>
          <a:bodyPr wrap="square">
            <a:spAutoFit/>
          </a:bodyPr>
          <a:lstStyle/>
          <a:p>
            <a:pPr marL="92075" lvl="1" indent="-6350">
              <a:spcBef>
                <a:spcPts val="1800"/>
              </a:spcBef>
              <a:buClr>
                <a:srgbClr val="404040"/>
              </a:buClr>
              <a:buSzPct val="100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1600" dirty="0" err="1" smtClean="0">
                <a:solidFill>
                  <a:srgbClr val="003BB8"/>
                </a:solidFill>
                <a:latin typeface="Helvetica Light" charset="0"/>
                <a:ea typeface="Helvetica Light" charset="0"/>
                <a:cs typeface="Helvetica Light" charset="0"/>
              </a:rPr>
              <a:t>Perturbativity</a:t>
            </a:r>
            <a:r>
              <a:rPr lang="en-US" sz="1600" dirty="0" smtClean="0">
                <a:solidFill>
                  <a:srgbClr val="003BB8"/>
                </a:solidFill>
                <a:latin typeface="Helvetica Light" charset="0"/>
                <a:ea typeface="Helvetica Light" charset="0"/>
                <a:cs typeface="Helvetica Light" charset="0"/>
              </a:rPr>
              <a:t> and stability bounds for high SM cut-off scale </a:t>
            </a:r>
            <a:r>
              <a:rPr lang="en-US" sz="1400" dirty="0" smtClean="0">
                <a:solidFill>
                  <a:srgbClr val="003BB8"/>
                </a:solidFill>
                <a:latin typeface="Symbol" charset="2"/>
                <a:ea typeface="Symbol" charset="2"/>
                <a:cs typeface="Symbol" charset="2"/>
              </a:rPr>
              <a:t>L:</a:t>
            </a:r>
            <a:endParaRPr lang="en-US" sz="1600" dirty="0" smtClean="0">
              <a:solidFill>
                <a:srgbClr val="003BB8"/>
              </a:solidFill>
              <a:latin typeface="Symbol" charset="2"/>
              <a:ea typeface="Symbol" charset="2"/>
              <a:cs typeface="Symbol" charset="2"/>
            </a:endParaRPr>
          </a:p>
        </p:txBody>
      </p:sp>
      <p:sp>
        <p:nvSpPr>
          <p:cNvPr id="37" name="TextBox 36"/>
          <p:cNvSpPr txBox="1"/>
          <p:nvPr/>
        </p:nvSpPr>
        <p:spPr>
          <a:xfrm>
            <a:off x="251520" y="1866310"/>
            <a:ext cx="5315172" cy="338554"/>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Constraint from SM fit to EW precision data:</a:t>
            </a:r>
          </a:p>
        </p:txBody>
      </p:sp>
      <p:sp>
        <p:nvSpPr>
          <p:cNvPr id="18" name="TextBox 17"/>
          <p:cNvSpPr txBox="1"/>
          <p:nvPr/>
        </p:nvSpPr>
        <p:spPr>
          <a:xfrm>
            <a:off x="251520" y="1052736"/>
            <a:ext cx="8879252" cy="338554"/>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Direct searches at LEP excluded: </a:t>
            </a:r>
            <a:r>
              <a:rPr lang="en-US" sz="1600" i="1" dirty="0" err="1" smtClean="0">
                <a:solidFill>
                  <a:srgbClr val="003BB8"/>
                </a:solidFill>
                <a:latin typeface="Helvetica Light" charset="0"/>
                <a:ea typeface="Helvetica Light" charset="0"/>
                <a:cs typeface="Helvetica Light" charset="0"/>
              </a:rPr>
              <a:t>m</a:t>
            </a:r>
            <a:r>
              <a:rPr lang="en-US" sz="1600" i="1" baseline="-25000" dirty="0" err="1" smtClean="0">
                <a:solidFill>
                  <a:srgbClr val="003BB8"/>
                </a:solidFill>
                <a:latin typeface="Helvetica Light" charset="0"/>
                <a:ea typeface="Helvetica Light" charset="0"/>
                <a:cs typeface="Helvetica Light" charset="0"/>
              </a:rPr>
              <a:t>H</a:t>
            </a:r>
            <a:r>
              <a:rPr lang="en-US" sz="1600" dirty="0" smtClean="0">
                <a:solidFill>
                  <a:srgbClr val="003BB8"/>
                </a:solidFill>
                <a:latin typeface="Helvetica Light" charset="0"/>
                <a:ea typeface="Helvetica Light" charset="0"/>
                <a:cs typeface="Helvetica Light" charset="0"/>
              </a:rPr>
              <a:t> &lt; 114.4 GeV     | </a:t>
            </a:r>
            <a:r>
              <a:rPr lang="en-US" sz="1600" b="1" dirty="0" smtClean="0">
                <a:solidFill>
                  <a:srgbClr val="003BB8"/>
                </a:solidFill>
                <a:latin typeface="Helvetica Light" charset="0"/>
                <a:ea typeface="Helvetica Light" charset="0"/>
                <a:cs typeface="Helvetica Light" charset="0"/>
              </a:rPr>
              <a:t> </a:t>
            </a:r>
            <a:r>
              <a:rPr lang="en-US" sz="1600" dirty="0" smtClean="0">
                <a:solidFill>
                  <a:srgbClr val="003BB8"/>
                </a:solidFill>
                <a:latin typeface="Helvetica Light" charset="0"/>
                <a:ea typeface="Helvetica Light" charset="0"/>
                <a:cs typeface="Helvetica Light" charset="0"/>
              </a:rPr>
              <a:t>  Tevatron: excluded </a:t>
            </a:r>
            <a:r>
              <a:rPr lang="en-US" sz="1600" i="1" dirty="0" err="1">
                <a:solidFill>
                  <a:srgbClr val="003BB8"/>
                </a:solidFill>
                <a:latin typeface="Helvetica Light" charset="0"/>
                <a:ea typeface="Helvetica Light" charset="0"/>
                <a:cs typeface="Helvetica Light" charset="0"/>
              </a:rPr>
              <a:t>m</a:t>
            </a:r>
            <a:r>
              <a:rPr lang="en-US" sz="1600" i="1" baseline="-25000" dirty="0" err="1">
                <a:solidFill>
                  <a:srgbClr val="003BB8"/>
                </a:solidFill>
                <a:latin typeface="Helvetica Light" charset="0"/>
                <a:ea typeface="Helvetica Light" charset="0"/>
                <a:cs typeface="Helvetica Light" charset="0"/>
              </a:rPr>
              <a:t>H</a:t>
            </a:r>
            <a:r>
              <a:rPr lang="en-US" sz="1600" i="1" baseline="-25000" dirty="0">
                <a:solidFill>
                  <a:srgbClr val="003BB8"/>
                </a:solidFill>
                <a:latin typeface="Helvetica Light" charset="0"/>
                <a:ea typeface="Helvetica Light" charset="0"/>
                <a:cs typeface="Helvetica Light" charset="0"/>
              </a:rPr>
              <a:t> </a:t>
            </a:r>
            <a:r>
              <a:rPr lang="en-US" sz="1600" i="1" baseline="-25000" dirty="0" smtClean="0">
                <a:solidFill>
                  <a:srgbClr val="003BB8"/>
                </a:solidFill>
                <a:latin typeface="Helvetica Light" charset="0"/>
                <a:ea typeface="Helvetica Light" charset="0"/>
                <a:cs typeface="Helvetica Light" charset="0"/>
              </a:rPr>
              <a:t> </a:t>
            </a:r>
            <a:r>
              <a:rPr lang="en-US" sz="1600" dirty="0" smtClean="0">
                <a:solidFill>
                  <a:srgbClr val="003BB8"/>
                </a:solidFill>
                <a:latin typeface="Helvetica Light" charset="0"/>
                <a:ea typeface="Helvetica Light" charset="0"/>
                <a:cs typeface="Helvetica Light" charset="0"/>
              </a:rPr>
              <a:t>~ 160 GeV </a:t>
            </a:r>
          </a:p>
        </p:txBody>
      </p:sp>
      <p:sp>
        <p:nvSpPr>
          <p:cNvPr id="19" name="TextBox 18"/>
          <p:cNvSpPr txBox="1"/>
          <p:nvPr/>
        </p:nvSpPr>
        <p:spPr>
          <a:xfrm>
            <a:off x="5395986" y="1412776"/>
            <a:ext cx="3618298" cy="253916"/>
          </a:xfrm>
          <a:prstGeom prst="rect">
            <a:avLst/>
          </a:prstGeom>
          <a:noFill/>
        </p:spPr>
        <p:txBody>
          <a:bodyPr wrap="none" rtlCol="0">
            <a:spAutoFit/>
          </a:bodyPr>
          <a:lstStyle/>
          <a:p>
            <a:r>
              <a:rPr lang="en-US" sz="1050" smtClean="0">
                <a:solidFill>
                  <a:schemeClr val="tx1">
                    <a:lumMod val="50000"/>
                    <a:lumOff val="50000"/>
                  </a:schemeClr>
                </a:solidFill>
                <a:latin typeface="Helvetica Light" charset="0"/>
                <a:ea typeface="Helvetica Light" charset="0"/>
                <a:cs typeface="Helvetica Light" charset="0"/>
              </a:rPr>
              <a:t>Today’s Tevatron </a:t>
            </a:r>
            <a:r>
              <a:rPr lang="en-US" sz="1050" dirty="0" smtClean="0">
                <a:solidFill>
                  <a:schemeClr val="tx1">
                    <a:lumMod val="50000"/>
                    <a:lumOff val="50000"/>
                  </a:schemeClr>
                </a:solidFill>
                <a:latin typeface="Helvetica Light" charset="0"/>
                <a:ea typeface="Helvetica Light" charset="0"/>
                <a:cs typeface="Helvetica Light" charset="0"/>
              </a:rPr>
              <a:t>exclusion (2013):  149 &lt; </a:t>
            </a:r>
            <a:r>
              <a:rPr lang="en-US" sz="1050" i="1" dirty="0" err="1" smtClean="0">
                <a:solidFill>
                  <a:schemeClr val="tx1">
                    <a:lumMod val="50000"/>
                    <a:lumOff val="50000"/>
                  </a:schemeClr>
                </a:solidFill>
                <a:latin typeface="Helvetica Light" charset="0"/>
                <a:ea typeface="Helvetica Light" charset="0"/>
                <a:cs typeface="Helvetica Light" charset="0"/>
              </a:rPr>
              <a:t>m</a:t>
            </a:r>
            <a:r>
              <a:rPr lang="en-US" sz="1050" i="1" baseline="-25000" dirty="0" err="1" smtClean="0">
                <a:solidFill>
                  <a:schemeClr val="tx1">
                    <a:lumMod val="50000"/>
                    <a:lumOff val="50000"/>
                  </a:schemeClr>
                </a:solidFill>
                <a:latin typeface="Helvetica Light" charset="0"/>
                <a:ea typeface="Helvetica Light" charset="0"/>
                <a:cs typeface="Helvetica Light" charset="0"/>
              </a:rPr>
              <a:t>H</a:t>
            </a:r>
            <a:r>
              <a:rPr lang="en-US" sz="1050" dirty="0" smtClean="0">
                <a:solidFill>
                  <a:schemeClr val="tx1">
                    <a:lumMod val="50000"/>
                    <a:lumOff val="50000"/>
                  </a:schemeClr>
                </a:solidFill>
                <a:latin typeface="Helvetica Light" charset="0"/>
                <a:ea typeface="Helvetica Light" charset="0"/>
                <a:cs typeface="Helvetica Light" charset="0"/>
              </a:rPr>
              <a:t> &lt; 182 GeV</a:t>
            </a:r>
          </a:p>
        </p:txBody>
      </p:sp>
    </p:spTree>
    <p:extLst>
      <p:ext uri="{BB962C8B-B14F-4D97-AF65-F5344CB8AC3E}">
        <p14:creationId xmlns:p14="http://schemas.microsoft.com/office/powerpoint/2010/main" val="140666995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34</a:t>
            </a:fld>
            <a:endParaRPr lang="en-GB" dirty="0"/>
          </a:p>
        </p:txBody>
      </p:sp>
      <p:pic>
        <p:nvPicPr>
          <p:cNvPr id="3" name="Picture 2" descr="2012_05_03_HiggsScan_logo.pdf"/>
          <p:cNvPicPr>
            <a:picLocks noChangeAspect="1"/>
          </p:cNvPicPr>
          <p:nvPr/>
        </p:nvPicPr>
        <p:blipFill>
          <a:blip r:embed="rId3"/>
          <a:stretch>
            <a:fillRect/>
          </a:stretch>
        </p:blipFill>
        <p:spPr>
          <a:xfrm>
            <a:off x="71856" y="3475499"/>
            <a:ext cx="4500144" cy="3047717"/>
          </a:xfrm>
          <a:prstGeom prst="rect">
            <a:avLst/>
          </a:prstGeom>
        </p:spPr>
      </p:pic>
      <p:pic>
        <p:nvPicPr>
          <p:cNvPr id="6" name="Picture 5" descr="MH_vs_Lambda_bounds_big-noconstraints.pdf"/>
          <p:cNvPicPr>
            <a:picLocks noChangeAspect="1"/>
          </p:cNvPicPr>
          <p:nvPr/>
        </p:nvPicPr>
        <p:blipFill>
          <a:blip r:embed="rId4"/>
          <a:stretch>
            <a:fillRect/>
          </a:stretch>
        </p:blipFill>
        <p:spPr>
          <a:xfrm>
            <a:off x="4715137" y="3572532"/>
            <a:ext cx="4249351" cy="2952812"/>
          </a:xfrm>
          <a:prstGeom prst="rect">
            <a:avLst/>
          </a:prstGeom>
          <a:noFill/>
          <a:ln>
            <a:noFill/>
          </a:ln>
        </p:spPr>
      </p:pic>
      <p:sp>
        <p:nvSpPr>
          <p:cNvPr id="9" name="Rectangle 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Rectangle 9"/>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Agreement of observation with prior constraints</a:t>
            </a:r>
            <a:endParaRPr lang="en-US" dirty="0">
              <a:latin typeface="Helvetica Light" charset="0"/>
              <a:ea typeface="Helvetica Light" charset="0"/>
              <a:cs typeface="Helvetica Light" charset="0"/>
            </a:endParaRPr>
          </a:p>
        </p:txBody>
      </p:sp>
      <p:sp>
        <p:nvSpPr>
          <p:cNvPr id="23" name="Rectangle 22"/>
          <p:cNvSpPr/>
          <p:nvPr/>
        </p:nvSpPr>
        <p:spPr>
          <a:xfrm>
            <a:off x="531627" y="2296632"/>
            <a:ext cx="3804485" cy="1275899"/>
          </a:xfrm>
          <a:prstGeom prst="rect">
            <a:avLst/>
          </a:prstGeom>
          <a:solidFill>
            <a:schemeClr val="bg1"/>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24" name="Picture 6"/>
          <p:cNvPicPr>
            <a:picLocks noChangeAspect="1" noChangeArrowheads="1"/>
          </p:cNvPicPr>
          <p:nvPr/>
        </p:nvPicPr>
        <p:blipFill>
          <a:blip r:embed="rId5" cstate="print">
            <a:extLst>
              <a:ext uri="{28A0092B-C50C-407E-A947-70E740481C1C}">
                <a14:useLocalDpi xmlns:a14="http://schemas.microsoft.com/office/drawing/2010/main"/>
              </a:ext>
            </a:extLst>
          </a:blip>
          <a:srcRect l="4198"/>
          <a:stretch>
            <a:fillRect/>
          </a:stretch>
        </p:blipFill>
        <p:spPr bwMode="auto">
          <a:xfrm>
            <a:off x="2378138" y="2351946"/>
            <a:ext cx="1881775" cy="1175028"/>
          </a:xfrm>
          <a:prstGeom prst="rect">
            <a:avLst/>
          </a:prstGeom>
          <a:noFill/>
          <a:ln w="25400">
            <a:noFill/>
            <a:prstDash val="dash"/>
            <a:miter lim="800000"/>
            <a:headEnd/>
            <a:tailEnd/>
          </a:ln>
          <a:effectLst/>
        </p:spPr>
      </p:pic>
      <p:pic>
        <p:nvPicPr>
          <p:cNvPr id="25" name="Picture 18"/>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83568" y="2338247"/>
            <a:ext cx="1744827" cy="1163218"/>
          </a:xfrm>
          <a:prstGeom prst="rect">
            <a:avLst/>
          </a:prstGeom>
          <a:noFill/>
          <a:ln w="25400">
            <a:noFill/>
            <a:prstDash val="dash"/>
            <a:miter lim="800000"/>
            <a:headEnd/>
            <a:tailEnd/>
          </a:ln>
          <a:effectLst/>
        </p:spPr>
      </p:pic>
      <p:graphicFrame>
        <p:nvGraphicFramePr>
          <p:cNvPr id="31" name="Object 3"/>
          <p:cNvGraphicFramePr>
            <a:graphicFrameLocks noChangeAspect="1"/>
          </p:cNvGraphicFramePr>
          <p:nvPr>
            <p:extLst/>
          </p:nvPr>
        </p:nvGraphicFramePr>
        <p:xfrm>
          <a:off x="2725785" y="5361604"/>
          <a:ext cx="1414167" cy="443660"/>
        </p:xfrm>
        <a:graphic>
          <a:graphicData uri="http://schemas.openxmlformats.org/presentationml/2006/ole">
            <mc:AlternateContent xmlns:mc="http://schemas.openxmlformats.org/markup-compatibility/2006">
              <mc:Choice xmlns:v="urn:schemas-microsoft-com:vml" Requires="v">
                <p:oleObj spid="_x0000_s69843" name="Equation" r:id="rId7" imgW="1574800" imgH="495300" progId="Equation.DSMT4">
                  <p:embed/>
                </p:oleObj>
              </mc:Choice>
              <mc:Fallback>
                <p:oleObj name="Equation" r:id="rId7" imgW="1574800" imgH="4953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25785" y="5361604"/>
                        <a:ext cx="1414167" cy="443660"/>
                      </a:xfrm>
                      <a:prstGeom prst="rect">
                        <a:avLst/>
                      </a:prstGeom>
                      <a:noFill/>
                      <a:extLst/>
                    </p:spPr>
                  </p:pic>
                </p:oleObj>
              </mc:Fallback>
            </mc:AlternateContent>
          </a:graphicData>
        </a:graphic>
      </p:graphicFrame>
      <p:sp>
        <p:nvSpPr>
          <p:cNvPr id="36" name="Rectangle 35"/>
          <p:cNvSpPr/>
          <p:nvPr/>
        </p:nvSpPr>
        <p:spPr>
          <a:xfrm>
            <a:off x="5076056" y="2844225"/>
            <a:ext cx="3600400" cy="584775"/>
          </a:xfrm>
          <a:prstGeom prst="rect">
            <a:avLst/>
          </a:prstGeom>
        </p:spPr>
        <p:txBody>
          <a:bodyPr wrap="square">
            <a:spAutoFit/>
          </a:bodyPr>
          <a:lstStyle/>
          <a:p>
            <a:pPr marL="92075" lvl="1" indent="-6350">
              <a:spcBef>
                <a:spcPts val="1800"/>
              </a:spcBef>
              <a:buClr>
                <a:srgbClr val="404040"/>
              </a:buClr>
              <a:buSzPct val="100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1600" dirty="0" err="1" smtClean="0">
                <a:solidFill>
                  <a:srgbClr val="003BB8"/>
                </a:solidFill>
                <a:latin typeface="Helvetica Light" charset="0"/>
                <a:ea typeface="Helvetica Light" charset="0"/>
                <a:cs typeface="Helvetica Light" charset="0"/>
              </a:rPr>
              <a:t>Perturbativity</a:t>
            </a:r>
            <a:r>
              <a:rPr lang="en-US" sz="1600" dirty="0" smtClean="0">
                <a:solidFill>
                  <a:srgbClr val="003BB8"/>
                </a:solidFill>
                <a:latin typeface="Helvetica Light" charset="0"/>
                <a:ea typeface="Helvetica Light" charset="0"/>
                <a:cs typeface="Helvetica Light" charset="0"/>
              </a:rPr>
              <a:t> and stability bounds for high SM cut-off scale </a:t>
            </a:r>
            <a:r>
              <a:rPr lang="en-US" sz="1400" dirty="0" smtClean="0">
                <a:solidFill>
                  <a:srgbClr val="003BB8"/>
                </a:solidFill>
                <a:latin typeface="Symbol" charset="2"/>
                <a:ea typeface="Symbol" charset="2"/>
                <a:cs typeface="Symbol" charset="2"/>
              </a:rPr>
              <a:t>L:</a:t>
            </a:r>
            <a:endParaRPr lang="en-US" sz="1600" dirty="0" smtClean="0">
              <a:solidFill>
                <a:srgbClr val="003BB8"/>
              </a:solidFill>
              <a:latin typeface="Symbol" charset="2"/>
              <a:ea typeface="Symbol" charset="2"/>
              <a:cs typeface="Symbol" charset="2"/>
            </a:endParaRPr>
          </a:p>
        </p:txBody>
      </p:sp>
      <p:sp>
        <p:nvSpPr>
          <p:cNvPr id="37" name="TextBox 36"/>
          <p:cNvSpPr txBox="1"/>
          <p:nvPr/>
        </p:nvSpPr>
        <p:spPr>
          <a:xfrm>
            <a:off x="251520" y="1866310"/>
            <a:ext cx="5315172" cy="338554"/>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Constraint from SM fit to EW precision data:</a:t>
            </a:r>
          </a:p>
        </p:txBody>
      </p:sp>
      <p:sp>
        <p:nvSpPr>
          <p:cNvPr id="18" name="Rectangle 17"/>
          <p:cNvSpPr/>
          <p:nvPr/>
        </p:nvSpPr>
        <p:spPr>
          <a:xfrm>
            <a:off x="2222257" y="3688603"/>
            <a:ext cx="45719" cy="2436592"/>
          </a:xfrm>
          <a:prstGeom prst="rect">
            <a:avLst/>
          </a:prstGeom>
          <a:solidFill>
            <a:srgbClr val="D00209"/>
          </a:solidFill>
          <a:ln w="38100" cap="flat" cmpd="sng" algn="ctr">
            <a:no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9" name="TextBox 18"/>
          <p:cNvSpPr txBox="1"/>
          <p:nvPr/>
        </p:nvSpPr>
        <p:spPr>
          <a:xfrm rot="16200000">
            <a:off x="1487823" y="4334685"/>
            <a:ext cx="1237588" cy="276999"/>
          </a:xfrm>
          <a:prstGeom prst="rect">
            <a:avLst/>
          </a:prstGeom>
          <a:noFill/>
        </p:spPr>
        <p:txBody>
          <a:bodyPr wrap="none" rtlCol="0">
            <a:spAutoFit/>
          </a:bodyPr>
          <a:lstStyle/>
          <a:p>
            <a:r>
              <a:rPr lang="en-GB" sz="1200" b="1" dirty="0" smtClean="0">
                <a:solidFill>
                  <a:srgbClr val="D00209"/>
                </a:solidFill>
              </a:rPr>
              <a:t>ATLAS &amp; CMS</a:t>
            </a:r>
            <a:endParaRPr lang="en-GB" sz="1200" b="1" dirty="0">
              <a:solidFill>
                <a:srgbClr val="D00209"/>
              </a:solidFill>
            </a:endParaRPr>
          </a:p>
        </p:txBody>
      </p:sp>
      <p:sp>
        <p:nvSpPr>
          <p:cNvPr id="20" name="Rectangle 19"/>
          <p:cNvSpPr/>
          <p:nvPr/>
        </p:nvSpPr>
        <p:spPr>
          <a:xfrm>
            <a:off x="5241844" y="5846373"/>
            <a:ext cx="3647513" cy="45719"/>
          </a:xfrm>
          <a:prstGeom prst="rect">
            <a:avLst/>
          </a:prstGeom>
          <a:solidFill>
            <a:srgbClr val="D00209">
              <a:alpha val="75000"/>
            </a:srgbClr>
          </a:solidFill>
          <a:ln w="38100" cap="flat" cmpd="sng" algn="ctr">
            <a:noFill/>
            <a:prstDash val="solid"/>
            <a:round/>
            <a:headEnd type="none" w="med" len="med"/>
            <a:tailEnd type="none" w="med" len="med"/>
          </a:ln>
          <a:effectLst>
            <a:outerShdw blurRad="50800" dist="127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1" name="TextBox 20"/>
          <p:cNvSpPr txBox="1"/>
          <p:nvPr/>
        </p:nvSpPr>
        <p:spPr>
          <a:xfrm>
            <a:off x="5241843" y="5619110"/>
            <a:ext cx="1244016" cy="276999"/>
          </a:xfrm>
          <a:prstGeom prst="rect">
            <a:avLst/>
          </a:prstGeom>
          <a:noFill/>
        </p:spPr>
        <p:txBody>
          <a:bodyPr wrap="square" rtlCol="0">
            <a:spAutoFit/>
          </a:bodyPr>
          <a:lstStyle/>
          <a:p>
            <a:r>
              <a:rPr lang="en-GB" sz="1200" b="1" dirty="0" smtClean="0">
                <a:solidFill>
                  <a:srgbClr val="D00209"/>
                </a:solidFill>
              </a:rPr>
              <a:t>ATLAS &amp; CMS</a:t>
            </a:r>
            <a:endParaRPr lang="en-GB" sz="1200" b="1" dirty="0">
              <a:solidFill>
                <a:srgbClr val="D00209"/>
              </a:solidFill>
            </a:endParaRPr>
          </a:p>
        </p:txBody>
      </p:sp>
      <p:sp>
        <p:nvSpPr>
          <p:cNvPr id="4" name="Rectangle 3"/>
          <p:cNvSpPr/>
          <p:nvPr/>
        </p:nvSpPr>
        <p:spPr>
          <a:xfrm>
            <a:off x="5312398" y="2133209"/>
            <a:ext cx="3127716" cy="307777"/>
          </a:xfrm>
          <a:prstGeom prst="rect">
            <a:avLst/>
          </a:prstGeom>
        </p:spPr>
        <p:txBody>
          <a:bodyPr wrap="none">
            <a:spAutoFit/>
          </a:bodyPr>
          <a:lstStyle/>
          <a:p>
            <a:r>
              <a:rPr lang="en-US" sz="1400" b="1" i="1" dirty="0" err="1">
                <a:solidFill>
                  <a:srgbClr val="D80017"/>
                </a:solidFill>
                <a:latin typeface="Helvetica Light" charset="0"/>
                <a:ea typeface="Helvetica Light" charset="0"/>
                <a:cs typeface="Helvetica Light" charset="0"/>
              </a:rPr>
              <a:t>m</a:t>
            </a:r>
            <a:r>
              <a:rPr lang="en-US" sz="1400" b="1" i="1" baseline="-25000" dirty="0" err="1">
                <a:solidFill>
                  <a:srgbClr val="D80017"/>
                </a:solidFill>
                <a:latin typeface="Helvetica Light" charset="0"/>
                <a:ea typeface="Helvetica Light" charset="0"/>
                <a:cs typeface="Helvetica Light" charset="0"/>
              </a:rPr>
              <a:t>H</a:t>
            </a:r>
            <a:r>
              <a:rPr lang="en-US" sz="1400" b="1" dirty="0">
                <a:solidFill>
                  <a:srgbClr val="D80017"/>
                </a:solidFill>
                <a:latin typeface="Helvetica Light" charset="0"/>
                <a:ea typeface="Helvetica Light" charset="0"/>
                <a:cs typeface="Helvetica Light" charset="0"/>
              </a:rPr>
              <a:t> = </a:t>
            </a:r>
            <a:r>
              <a:rPr lang="sk-SK" sz="1400" b="1" dirty="0">
                <a:solidFill>
                  <a:srgbClr val="D80017"/>
                </a:solidFill>
                <a:latin typeface="Helvetica Light" charset="0"/>
                <a:ea typeface="Helvetica Light" charset="0"/>
                <a:cs typeface="Helvetica Light" charset="0"/>
              </a:rPr>
              <a:t>125.09 ± 0.21</a:t>
            </a:r>
            <a:r>
              <a:rPr lang="sk-SK" sz="1400" b="1" baseline="-25000" dirty="0">
                <a:solidFill>
                  <a:srgbClr val="D80017"/>
                </a:solidFill>
                <a:latin typeface="Helvetica Light" charset="0"/>
                <a:ea typeface="Helvetica Light" charset="0"/>
                <a:cs typeface="Helvetica Light" charset="0"/>
              </a:rPr>
              <a:t>stat</a:t>
            </a:r>
            <a:r>
              <a:rPr lang="sk-SK" sz="1400" b="1" dirty="0">
                <a:solidFill>
                  <a:srgbClr val="D80017"/>
                </a:solidFill>
                <a:latin typeface="Helvetica Light" charset="0"/>
                <a:ea typeface="Helvetica Light" charset="0"/>
                <a:cs typeface="Helvetica Light" charset="0"/>
              </a:rPr>
              <a:t> ± 0.11</a:t>
            </a:r>
            <a:r>
              <a:rPr lang="sk-SK" sz="1400" b="1" baseline="-25000" dirty="0">
                <a:solidFill>
                  <a:srgbClr val="D80017"/>
                </a:solidFill>
                <a:latin typeface="Helvetica Light" charset="0"/>
                <a:ea typeface="Helvetica Light" charset="0"/>
                <a:cs typeface="Helvetica Light" charset="0"/>
              </a:rPr>
              <a:t>syst</a:t>
            </a:r>
            <a:r>
              <a:rPr lang="sk-SK" sz="1400" b="1" dirty="0">
                <a:solidFill>
                  <a:srgbClr val="D80017"/>
                </a:solidFill>
                <a:latin typeface="Helvetica Light" charset="0"/>
                <a:ea typeface="Helvetica Light" charset="0"/>
                <a:cs typeface="Helvetica Light" charset="0"/>
              </a:rPr>
              <a:t> GeV</a:t>
            </a:r>
            <a:endParaRPr lang="en-US" sz="1400" b="1" dirty="0">
              <a:solidFill>
                <a:srgbClr val="D80017"/>
              </a:solidFill>
              <a:latin typeface="Helvetica Light" charset="0"/>
              <a:ea typeface="Helvetica Light" charset="0"/>
              <a:cs typeface="Helvetica Light" charset="0"/>
            </a:endParaRPr>
          </a:p>
        </p:txBody>
      </p:sp>
      <p:sp>
        <p:nvSpPr>
          <p:cNvPr id="26" name="Rectangle 25"/>
          <p:cNvSpPr/>
          <p:nvPr/>
        </p:nvSpPr>
        <p:spPr>
          <a:xfrm>
            <a:off x="5241842" y="2032039"/>
            <a:ext cx="3290598" cy="532865"/>
          </a:xfrm>
          <a:prstGeom prst="rect">
            <a:avLst/>
          </a:prstGeom>
          <a:noFill/>
          <a:ln>
            <a:solidFill>
              <a:srgbClr val="D8001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7" name="TextBox 26"/>
          <p:cNvSpPr txBox="1"/>
          <p:nvPr/>
        </p:nvSpPr>
        <p:spPr>
          <a:xfrm>
            <a:off x="5159599" y="1773363"/>
            <a:ext cx="1276119" cy="276999"/>
          </a:xfrm>
          <a:prstGeom prst="rect">
            <a:avLst/>
          </a:prstGeom>
          <a:noFill/>
        </p:spPr>
        <p:txBody>
          <a:bodyPr wrap="none" rtlCol="0">
            <a:spAutoFit/>
          </a:bodyPr>
          <a:lstStyle/>
          <a:p>
            <a:r>
              <a:rPr lang="en-GB" sz="1200" dirty="0" smtClean="0">
                <a:solidFill>
                  <a:srgbClr val="D00209"/>
                </a:solidFill>
              </a:rPr>
              <a:t>ATLAS &amp; CMS:</a:t>
            </a:r>
            <a:endParaRPr lang="en-GB" sz="1200" dirty="0">
              <a:solidFill>
                <a:srgbClr val="D00209"/>
              </a:solidFill>
            </a:endParaRPr>
          </a:p>
        </p:txBody>
      </p:sp>
      <p:sp>
        <p:nvSpPr>
          <p:cNvPr id="28" name="TextBox 27"/>
          <p:cNvSpPr txBox="1"/>
          <p:nvPr/>
        </p:nvSpPr>
        <p:spPr>
          <a:xfrm>
            <a:off x="251520" y="1052736"/>
            <a:ext cx="8879252" cy="338554"/>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Direct searches at LEP excluded: </a:t>
            </a:r>
            <a:r>
              <a:rPr lang="en-US" sz="1600" i="1" dirty="0" err="1" smtClean="0">
                <a:solidFill>
                  <a:srgbClr val="003BB8"/>
                </a:solidFill>
                <a:latin typeface="Helvetica Light" charset="0"/>
                <a:ea typeface="Helvetica Light" charset="0"/>
                <a:cs typeface="Helvetica Light" charset="0"/>
              </a:rPr>
              <a:t>m</a:t>
            </a:r>
            <a:r>
              <a:rPr lang="en-US" sz="1600" i="1" baseline="-25000" dirty="0" err="1" smtClean="0">
                <a:solidFill>
                  <a:srgbClr val="003BB8"/>
                </a:solidFill>
                <a:latin typeface="Helvetica Light" charset="0"/>
                <a:ea typeface="Helvetica Light" charset="0"/>
                <a:cs typeface="Helvetica Light" charset="0"/>
              </a:rPr>
              <a:t>H</a:t>
            </a:r>
            <a:r>
              <a:rPr lang="en-US" sz="1600" dirty="0" smtClean="0">
                <a:solidFill>
                  <a:srgbClr val="003BB8"/>
                </a:solidFill>
                <a:latin typeface="Helvetica Light" charset="0"/>
                <a:ea typeface="Helvetica Light" charset="0"/>
                <a:cs typeface="Helvetica Light" charset="0"/>
              </a:rPr>
              <a:t> &lt; 114.4 GeV     | </a:t>
            </a:r>
            <a:r>
              <a:rPr lang="en-US" sz="1600" b="1" dirty="0" smtClean="0">
                <a:solidFill>
                  <a:srgbClr val="003BB8"/>
                </a:solidFill>
                <a:latin typeface="Helvetica Light" charset="0"/>
                <a:ea typeface="Helvetica Light" charset="0"/>
                <a:cs typeface="Helvetica Light" charset="0"/>
              </a:rPr>
              <a:t> </a:t>
            </a:r>
            <a:r>
              <a:rPr lang="en-US" sz="1600" dirty="0" smtClean="0">
                <a:solidFill>
                  <a:srgbClr val="003BB8"/>
                </a:solidFill>
                <a:latin typeface="Helvetica Light" charset="0"/>
                <a:ea typeface="Helvetica Light" charset="0"/>
                <a:cs typeface="Helvetica Light" charset="0"/>
              </a:rPr>
              <a:t>  Tevatron: excluded </a:t>
            </a:r>
            <a:r>
              <a:rPr lang="en-US" sz="1600" i="1" dirty="0" err="1">
                <a:solidFill>
                  <a:srgbClr val="003BB8"/>
                </a:solidFill>
                <a:latin typeface="Helvetica Light" charset="0"/>
                <a:ea typeface="Helvetica Light" charset="0"/>
                <a:cs typeface="Helvetica Light" charset="0"/>
              </a:rPr>
              <a:t>m</a:t>
            </a:r>
            <a:r>
              <a:rPr lang="en-US" sz="1600" i="1" baseline="-25000" dirty="0" err="1">
                <a:solidFill>
                  <a:srgbClr val="003BB8"/>
                </a:solidFill>
                <a:latin typeface="Helvetica Light" charset="0"/>
                <a:ea typeface="Helvetica Light" charset="0"/>
                <a:cs typeface="Helvetica Light" charset="0"/>
              </a:rPr>
              <a:t>H</a:t>
            </a:r>
            <a:r>
              <a:rPr lang="en-US" sz="1600" i="1" baseline="-25000" dirty="0">
                <a:solidFill>
                  <a:srgbClr val="003BB8"/>
                </a:solidFill>
                <a:latin typeface="Helvetica Light" charset="0"/>
                <a:ea typeface="Helvetica Light" charset="0"/>
                <a:cs typeface="Helvetica Light" charset="0"/>
              </a:rPr>
              <a:t> </a:t>
            </a:r>
            <a:r>
              <a:rPr lang="en-US" sz="1600" i="1" baseline="-25000" dirty="0" smtClean="0">
                <a:solidFill>
                  <a:srgbClr val="003BB8"/>
                </a:solidFill>
                <a:latin typeface="Helvetica Light" charset="0"/>
                <a:ea typeface="Helvetica Light" charset="0"/>
                <a:cs typeface="Helvetica Light" charset="0"/>
              </a:rPr>
              <a:t> </a:t>
            </a:r>
            <a:r>
              <a:rPr lang="en-US" sz="1600" dirty="0" smtClean="0">
                <a:solidFill>
                  <a:srgbClr val="003BB8"/>
                </a:solidFill>
                <a:latin typeface="Helvetica Light" charset="0"/>
                <a:ea typeface="Helvetica Light" charset="0"/>
                <a:cs typeface="Helvetica Light" charset="0"/>
              </a:rPr>
              <a:t>~ 160 GeV </a:t>
            </a:r>
          </a:p>
        </p:txBody>
      </p:sp>
      <p:sp>
        <p:nvSpPr>
          <p:cNvPr id="29" name="TextBox 28"/>
          <p:cNvSpPr txBox="1"/>
          <p:nvPr/>
        </p:nvSpPr>
        <p:spPr>
          <a:xfrm>
            <a:off x="5395986" y="1412776"/>
            <a:ext cx="3618298" cy="253916"/>
          </a:xfrm>
          <a:prstGeom prst="rect">
            <a:avLst/>
          </a:prstGeom>
          <a:noFill/>
        </p:spPr>
        <p:txBody>
          <a:bodyPr wrap="none" rtlCol="0">
            <a:spAutoFit/>
          </a:bodyPr>
          <a:lstStyle/>
          <a:p>
            <a:r>
              <a:rPr lang="en-US" sz="1050" smtClean="0">
                <a:solidFill>
                  <a:schemeClr val="tx1">
                    <a:lumMod val="50000"/>
                    <a:lumOff val="50000"/>
                  </a:schemeClr>
                </a:solidFill>
                <a:latin typeface="Helvetica Light" charset="0"/>
                <a:ea typeface="Helvetica Light" charset="0"/>
                <a:cs typeface="Helvetica Light" charset="0"/>
              </a:rPr>
              <a:t>Today’s Tevatron </a:t>
            </a:r>
            <a:r>
              <a:rPr lang="en-US" sz="1050" dirty="0" smtClean="0">
                <a:solidFill>
                  <a:schemeClr val="tx1">
                    <a:lumMod val="50000"/>
                    <a:lumOff val="50000"/>
                  </a:schemeClr>
                </a:solidFill>
                <a:latin typeface="Helvetica Light" charset="0"/>
                <a:ea typeface="Helvetica Light" charset="0"/>
                <a:cs typeface="Helvetica Light" charset="0"/>
              </a:rPr>
              <a:t>exclusion (2013):  149 &lt; </a:t>
            </a:r>
            <a:r>
              <a:rPr lang="en-US" sz="1050" i="1" dirty="0" err="1" smtClean="0">
                <a:solidFill>
                  <a:schemeClr val="tx1">
                    <a:lumMod val="50000"/>
                    <a:lumOff val="50000"/>
                  </a:schemeClr>
                </a:solidFill>
                <a:latin typeface="Helvetica Light" charset="0"/>
                <a:ea typeface="Helvetica Light" charset="0"/>
                <a:cs typeface="Helvetica Light" charset="0"/>
              </a:rPr>
              <a:t>m</a:t>
            </a:r>
            <a:r>
              <a:rPr lang="en-US" sz="1050" i="1" baseline="-25000" dirty="0" err="1" smtClean="0">
                <a:solidFill>
                  <a:schemeClr val="tx1">
                    <a:lumMod val="50000"/>
                    <a:lumOff val="50000"/>
                  </a:schemeClr>
                </a:solidFill>
                <a:latin typeface="Helvetica Light" charset="0"/>
                <a:ea typeface="Helvetica Light" charset="0"/>
                <a:cs typeface="Helvetica Light" charset="0"/>
              </a:rPr>
              <a:t>H</a:t>
            </a:r>
            <a:r>
              <a:rPr lang="en-US" sz="1050" dirty="0" smtClean="0">
                <a:solidFill>
                  <a:schemeClr val="tx1">
                    <a:lumMod val="50000"/>
                    <a:lumOff val="50000"/>
                  </a:schemeClr>
                </a:solidFill>
                <a:latin typeface="Helvetica Light" charset="0"/>
                <a:ea typeface="Helvetica Light" charset="0"/>
                <a:cs typeface="Helvetica Light" charset="0"/>
              </a:rPr>
              <a:t> &lt; 182 GeV</a:t>
            </a:r>
          </a:p>
        </p:txBody>
      </p:sp>
    </p:spTree>
    <p:extLst>
      <p:ext uri="{BB962C8B-B14F-4D97-AF65-F5344CB8AC3E}">
        <p14:creationId xmlns:p14="http://schemas.microsoft.com/office/powerpoint/2010/main" val="25437982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35</a:t>
            </a:fld>
            <a:endParaRPr lang="en-GB" dirty="0"/>
          </a:p>
        </p:txBody>
      </p:sp>
      <p:sp>
        <p:nvSpPr>
          <p:cNvPr id="9" name="Rectangle 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Rectangle 9"/>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Global fit to electroweak precision data</a:t>
            </a:r>
            <a:endParaRPr lang="en-US" dirty="0">
              <a:latin typeface="Helvetica Light" charset="0"/>
              <a:ea typeface="Helvetica Light" charset="0"/>
              <a:cs typeface="Helvetica Light" charset="0"/>
            </a:endParaRPr>
          </a:p>
        </p:txBody>
      </p:sp>
      <p:pic>
        <p:nvPicPr>
          <p:cNvPr id="30" name="Picture 2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547664" y="1810237"/>
            <a:ext cx="6192688" cy="4193989"/>
          </a:xfrm>
          <a:prstGeom prst="rect">
            <a:avLst/>
          </a:prstGeom>
        </p:spPr>
      </p:pic>
      <p:sp>
        <p:nvSpPr>
          <p:cNvPr id="33" name="TextBox 32"/>
          <p:cNvSpPr txBox="1"/>
          <p:nvPr/>
        </p:nvSpPr>
        <p:spPr>
          <a:xfrm>
            <a:off x="251520" y="1052736"/>
            <a:ext cx="8951260" cy="661720"/>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Global electroweak fit was masterpiece of LEP/SLD era. </a:t>
            </a:r>
          </a:p>
          <a:p>
            <a:pPr>
              <a:spcBef>
                <a:spcPts val="600"/>
              </a:spcBef>
            </a:pPr>
            <a:r>
              <a:rPr lang="en-US" sz="1600" dirty="0" smtClean="0">
                <a:solidFill>
                  <a:srgbClr val="003BB8"/>
                </a:solidFill>
                <a:latin typeface="Helvetica Light" charset="0"/>
                <a:ea typeface="Helvetica Light" charset="0"/>
                <a:cs typeface="Helvetica Light" charset="0"/>
              </a:rPr>
              <a:t>Discovery of Higgs over-constrains the fit and dramatically improves predictability</a:t>
            </a:r>
          </a:p>
        </p:txBody>
      </p:sp>
      <p:pic>
        <p:nvPicPr>
          <p:cNvPr id="34" name="Picture 9" descr="E:\fppt\template\arrows\arrow7.png"/>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12692908" flipH="1" flipV="1">
            <a:off x="1679639" y="3655819"/>
            <a:ext cx="356105" cy="436912"/>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251520" y="3772331"/>
            <a:ext cx="1440160" cy="1169551"/>
          </a:xfrm>
          <a:prstGeom prst="rect">
            <a:avLst/>
          </a:prstGeom>
        </p:spPr>
        <p:txBody>
          <a:bodyPr wrap="square">
            <a:spAutoFit/>
          </a:bodyPr>
          <a:lstStyle/>
          <a:p>
            <a:r>
              <a:rPr lang="en-GB" sz="1400" dirty="0" smtClean="0">
                <a:solidFill>
                  <a:srgbClr val="BC010C"/>
                </a:solidFill>
                <a:latin typeface="Helvetica Light" charset="0"/>
                <a:ea typeface="Helvetica Light" charset="0"/>
                <a:cs typeface="Helvetica Light" charset="0"/>
              </a:rPr>
              <a:t>No </a:t>
            </a:r>
            <a:r>
              <a:rPr lang="en-GB" sz="1400" i="1" dirty="0" smtClean="0">
                <a:solidFill>
                  <a:srgbClr val="BC010C"/>
                </a:solidFill>
                <a:latin typeface="Helvetica Light" charset="0"/>
                <a:ea typeface="Helvetica Light" charset="0"/>
                <a:cs typeface="Helvetica Light" charset="0"/>
              </a:rPr>
              <a:t>W</a:t>
            </a:r>
            <a:r>
              <a:rPr lang="en-GB" sz="1400" dirty="0" smtClean="0">
                <a:solidFill>
                  <a:srgbClr val="BC010C"/>
                </a:solidFill>
                <a:latin typeface="Helvetica Light" charset="0"/>
                <a:ea typeface="Helvetica Light" charset="0"/>
                <a:cs typeface="Helvetica Light" charset="0"/>
              </a:rPr>
              <a:t> mass measurement at LHC </a:t>
            </a:r>
            <a:r>
              <a:rPr lang="en-GB" sz="1400" b="1" dirty="0" smtClean="0">
                <a:solidFill>
                  <a:srgbClr val="BC010C"/>
                </a:solidFill>
                <a:latin typeface="Helvetica Light" charset="0"/>
                <a:ea typeface="Helvetica Light" charset="0"/>
                <a:cs typeface="Helvetica Light" charset="0"/>
              </a:rPr>
              <a:t>until last December </a:t>
            </a:r>
            <a:r>
              <a:rPr lang="mr-IN" sz="1400" b="1" dirty="0" smtClean="0">
                <a:solidFill>
                  <a:srgbClr val="BC010C"/>
                </a:solidFill>
                <a:latin typeface="Helvetica Light" charset="0"/>
                <a:ea typeface="Helvetica Light" charset="0"/>
                <a:cs typeface="Helvetica Light" charset="0"/>
              </a:rPr>
              <a:t>…</a:t>
            </a:r>
            <a:endParaRPr lang="en-GB" sz="1050" b="1" dirty="0">
              <a:solidFill>
                <a:srgbClr val="BC010C"/>
              </a:solidFill>
              <a:latin typeface="Helvetica Light" charset="0"/>
              <a:ea typeface="Helvetica Light" charset="0"/>
              <a:cs typeface="Helvetica Light" charset="0"/>
            </a:endParaRPr>
          </a:p>
        </p:txBody>
      </p:sp>
      <p:pic>
        <p:nvPicPr>
          <p:cNvPr id="38" name="Picture 9" descr="E:\fppt\template\arrows\arrow7.png"/>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15406885" flipV="1">
            <a:off x="5081977" y="5684510"/>
            <a:ext cx="269272" cy="447566"/>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p:cNvSpPr/>
          <p:nvPr/>
        </p:nvSpPr>
        <p:spPr>
          <a:xfrm>
            <a:off x="1403648" y="5961474"/>
            <a:ext cx="5328592" cy="707886"/>
          </a:xfrm>
          <a:prstGeom prst="rect">
            <a:avLst/>
          </a:prstGeom>
        </p:spPr>
        <p:txBody>
          <a:bodyPr wrap="square">
            <a:spAutoFit/>
          </a:bodyPr>
          <a:lstStyle/>
          <a:p>
            <a:r>
              <a:rPr lang="en-GB" sz="1400" dirty="0" smtClean="0">
                <a:solidFill>
                  <a:srgbClr val="BC010C"/>
                </a:solidFill>
                <a:latin typeface="Helvetica Light" charset="0"/>
                <a:ea typeface="Helvetica Light" charset="0"/>
                <a:cs typeface="Helvetica Light" charset="0"/>
              </a:rPr>
              <a:t>Competitive top mass results from the LHC</a:t>
            </a:r>
          </a:p>
          <a:p>
            <a:pPr>
              <a:spcBef>
                <a:spcPts val="600"/>
              </a:spcBef>
            </a:pPr>
            <a:r>
              <a:rPr lang="en-US" sz="1050" dirty="0">
                <a:solidFill>
                  <a:srgbClr val="003BB8"/>
                </a:solidFill>
                <a:latin typeface="Helvetica Light"/>
                <a:cs typeface="Helvetica Light"/>
              </a:rPr>
              <a:t>Best </a:t>
            </a:r>
            <a:r>
              <a:rPr lang="en-US" sz="1050" dirty="0" smtClean="0">
                <a:solidFill>
                  <a:srgbClr val="003BB8"/>
                </a:solidFill>
                <a:latin typeface="Helvetica Light"/>
                <a:cs typeface="Helvetica Light"/>
              </a:rPr>
              <a:t>current results: 	172.44 </a:t>
            </a:r>
            <a:r>
              <a:rPr lang="en-US" sz="1050" dirty="0">
                <a:solidFill>
                  <a:srgbClr val="003BB8"/>
                </a:solidFill>
                <a:latin typeface="Helvetica Light"/>
                <a:cs typeface="Helvetica Light"/>
              </a:rPr>
              <a:t>± 0.13 ± 0.47 GeV (</a:t>
            </a:r>
            <a:r>
              <a:rPr lang="en-US" sz="1050" dirty="0" smtClean="0">
                <a:solidFill>
                  <a:srgbClr val="003BB8"/>
                </a:solidFill>
                <a:latin typeface="Helvetica Light"/>
                <a:cs typeface="Helvetica Light"/>
              </a:rPr>
              <a:t>CMS, </a:t>
            </a:r>
            <a:r>
              <a:rPr lang="is-IS" sz="1050" dirty="0">
                <a:solidFill>
                  <a:srgbClr val="003BB8"/>
                </a:solidFill>
                <a:latin typeface="Helvetica Light"/>
                <a:cs typeface="Helvetica Light"/>
              </a:rPr>
              <a:t>1509.04044</a:t>
            </a:r>
            <a:r>
              <a:rPr lang="en-US" sz="1050" dirty="0" smtClean="0">
                <a:solidFill>
                  <a:srgbClr val="003BB8"/>
                </a:solidFill>
                <a:latin typeface="Helvetica Light"/>
                <a:cs typeface="Helvetica Light"/>
              </a:rPr>
              <a:t>), </a:t>
            </a:r>
          </a:p>
          <a:p>
            <a:pPr>
              <a:spcBef>
                <a:spcPts val="0"/>
              </a:spcBef>
            </a:pPr>
            <a:r>
              <a:rPr lang="en-US" sz="1050" dirty="0">
                <a:solidFill>
                  <a:srgbClr val="003BB8"/>
                </a:solidFill>
                <a:latin typeface="Helvetica Light"/>
                <a:cs typeface="Helvetica Light"/>
              </a:rPr>
              <a:t>	</a:t>
            </a:r>
            <a:r>
              <a:rPr lang="en-US" sz="1050" dirty="0" smtClean="0">
                <a:solidFill>
                  <a:srgbClr val="003BB8"/>
                </a:solidFill>
                <a:latin typeface="Helvetica Light"/>
                <a:cs typeface="Helvetica Light"/>
              </a:rPr>
              <a:t>		172.84 </a:t>
            </a:r>
            <a:r>
              <a:rPr lang="en-US" sz="1050" dirty="0">
                <a:solidFill>
                  <a:srgbClr val="003BB8"/>
                </a:solidFill>
                <a:latin typeface="Helvetica Light"/>
                <a:cs typeface="Helvetica Light"/>
              </a:rPr>
              <a:t>± 0.34 ± 0.61 GeV (</a:t>
            </a:r>
            <a:r>
              <a:rPr lang="en-US" sz="1050" dirty="0" smtClean="0">
                <a:solidFill>
                  <a:srgbClr val="003BB8"/>
                </a:solidFill>
                <a:latin typeface="Helvetica Light"/>
                <a:cs typeface="Helvetica Light"/>
              </a:rPr>
              <a:t>ATLAS, </a:t>
            </a:r>
            <a:r>
              <a:rPr lang="is-IS" sz="1050" dirty="0">
                <a:solidFill>
                  <a:srgbClr val="003BB8"/>
                </a:solidFill>
                <a:latin typeface="Helvetica Light"/>
                <a:cs typeface="Helvetica Light"/>
              </a:rPr>
              <a:t>1606.02179</a:t>
            </a:r>
            <a:r>
              <a:rPr lang="en-US" sz="800" dirty="0" smtClean="0">
                <a:solidFill>
                  <a:srgbClr val="003BB8"/>
                </a:solidFill>
                <a:latin typeface="Helvetica Light"/>
                <a:cs typeface="Helvetica Light"/>
              </a:rPr>
              <a:t>, </a:t>
            </a:r>
            <a:r>
              <a:rPr lang="en-US" sz="800" dirty="0">
                <a:solidFill>
                  <a:srgbClr val="003BB8"/>
                </a:solidFill>
                <a:latin typeface="Helvetica Light"/>
                <a:cs typeface="Helvetica Light"/>
              </a:rPr>
              <a:t>not yet all 8 TeV</a:t>
            </a:r>
            <a:r>
              <a:rPr lang="en-US" sz="1050" dirty="0">
                <a:solidFill>
                  <a:srgbClr val="003BB8"/>
                </a:solidFill>
                <a:latin typeface="Helvetica Light"/>
                <a:cs typeface="Helvetica Light"/>
              </a:rPr>
              <a:t>)</a:t>
            </a:r>
            <a:r>
              <a:rPr lang="en-US" sz="800" dirty="0">
                <a:solidFill>
                  <a:srgbClr val="003BB8"/>
                </a:solidFill>
                <a:latin typeface="Helvetica Light"/>
                <a:cs typeface="Helvetica Light"/>
              </a:rPr>
              <a:t> </a:t>
            </a:r>
          </a:p>
        </p:txBody>
      </p:sp>
    </p:spTree>
    <p:extLst>
      <p:ext uri="{BB962C8B-B14F-4D97-AF65-F5344CB8AC3E}">
        <p14:creationId xmlns:p14="http://schemas.microsoft.com/office/powerpoint/2010/main" val="193399447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36</a:t>
            </a:fld>
            <a:endParaRPr lang="en-GB" dirty="0"/>
          </a:p>
        </p:txBody>
      </p:sp>
      <p:sp>
        <p:nvSpPr>
          <p:cNvPr id="9" name="Rectangle 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Rectangle 9"/>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Measurement of the W mass at the LHC </a:t>
            </a:r>
            <a:r>
              <a:rPr lang="en-US" sz="1400" dirty="0" smtClean="0">
                <a:latin typeface="Helvetica Light" charset="0"/>
                <a:ea typeface="Helvetica Light" charset="0"/>
                <a:cs typeface="Helvetica Light" charset="0"/>
              </a:rPr>
              <a:t>(using low-pileup 7 TeV dataset)</a:t>
            </a:r>
            <a:endParaRPr lang="en-US" dirty="0">
              <a:latin typeface="Helvetica Light" charset="0"/>
              <a:ea typeface="Helvetica Light" charset="0"/>
              <a:cs typeface="Helvetica Light" charset="0"/>
            </a:endParaRPr>
          </a:p>
        </p:txBody>
      </p:sp>
      <p:sp>
        <p:nvSpPr>
          <p:cNvPr id="33" name="TextBox 32"/>
          <p:cNvSpPr txBox="1"/>
          <p:nvPr/>
        </p:nvSpPr>
        <p:spPr>
          <a:xfrm>
            <a:off x="251520" y="1052736"/>
            <a:ext cx="8951260" cy="1354217"/>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Measurement uses W </a:t>
            </a:r>
            <a:r>
              <a:rPr lang="en-US" sz="1600" dirty="0" smtClean="0">
                <a:solidFill>
                  <a:srgbClr val="003BB8"/>
                </a:solidFill>
                <a:latin typeface="Symbol" charset="2"/>
                <a:ea typeface="Symbol" charset="2"/>
                <a:cs typeface="Symbol" charset="2"/>
              </a:rPr>
              <a:t>®</a:t>
            </a:r>
            <a:r>
              <a:rPr lang="en-US" sz="1600" dirty="0">
                <a:solidFill>
                  <a:srgbClr val="003BB8"/>
                </a:solidFill>
                <a:latin typeface="Helvetica Light" charset="0"/>
                <a:ea typeface="Helvetica Light" charset="0"/>
                <a:cs typeface="Helvetica Light" charset="0"/>
              </a:rPr>
              <a:t> e𝜈, </a:t>
            </a:r>
            <a:r>
              <a:rPr lang="en-US" sz="1600" dirty="0" smtClean="0">
                <a:solidFill>
                  <a:srgbClr val="003BB8"/>
                </a:solidFill>
                <a:latin typeface="Helvetica Light" charset="0"/>
                <a:ea typeface="Helvetica Light" charset="0"/>
                <a:cs typeface="Helvetica Light" charset="0"/>
              </a:rPr>
              <a:t>µ𝜈 events; competitive measurement needs &lt; 0.03 % uncertainty</a:t>
            </a:r>
          </a:p>
          <a:p>
            <a:pPr>
              <a:spcBef>
                <a:spcPts val="600"/>
              </a:spcBef>
            </a:pPr>
            <a:r>
              <a:rPr lang="en-US" sz="1400" dirty="0" smtClean="0">
                <a:latin typeface="Helvetica Light" charset="0"/>
                <a:ea typeface="Helvetica Light" charset="0"/>
                <a:cs typeface="Helvetica Light" charset="0"/>
              </a:rPr>
              <a:t>Current best single measurement (CDF): </a:t>
            </a:r>
            <a:r>
              <a:rPr lang="en-US" sz="1400" i="1" dirty="0" err="1" smtClean="0">
                <a:latin typeface="Helvetica Light" charset="0"/>
                <a:ea typeface="Helvetica Light" charset="0"/>
                <a:cs typeface="Helvetica Light" charset="0"/>
              </a:rPr>
              <a:t>m</a:t>
            </a:r>
            <a:r>
              <a:rPr lang="en-US" sz="1400" baseline="-25000" dirty="0" err="1" smtClean="0">
                <a:latin typeface="Helvetica Light" charset="0"/>
                <a:ea typeface="Helvetica Light" charset="0"/>
                <a:cs typeface="Helvetica Light" charset="0"/>
              </a:rPr>
              <a:t>W</a:t>
            </a:r>
            <a:r>
              <a:rPr lang="en-US" sz="1400" dirty="0" smtClean="0">
                <a:latin typeface="Helvetica Light" charset="0"/>
                <a:ea typeface="Helvetica Light" charset="0"/>
                <a:cs typeface="Helvetica Light" charset="0"/>
              </a:rPr>
              <a:t> = </a:t>
            </a:r>
            <a:r>
              <a:rPr lang="sk-SK" sz="1400" dirty="0" smtClean="0">
                <a:latin typeface="Helvetica Light" charset="0"/>
                <a:ea typeface="Helvetica Light" charset="0"/>
                <a:cs typeface="Helvetica Light" charset="0"/>
              </a:rPr>
              <a:t>80389 </a:t>
            </a:r>
            <a:r>
              <a:rPr lang="sk-SK" sz="1400" dirty="0">
                <a:latin typeface="Helvetica Light" charset="0"/>
                <a:ea typeface="Helvetica Light" charset="0"/>
                <a:cs typeface="Helvetica Light" charset="0"/>
              </a:rPr>
              <a:t>± </a:t>
            </a:r>
            <a:r>
              <a:rPr lang="sk-SK" sz="1400" dirty="0" smtClean="0">
                <a:latin typeface="Helvetica Light" charset="0"/>
                <a:ea typeface="Helvetica Light" charset="0"/>
                <a:cs typeface="Helvetica Light" charset="0"/>
              </a:rPr>
              <a:t>19 </a:t>
            </a:r>
            <a:r>
              <a:rPr lang="sk-SK" sz="1400" dirty="0" err="1" smtClean="0">
                <a:latin typeface="Helvetica Light" charset="0"/>
                <a:ea typeface="Helvetica Light" charset="0"/>
                <a:cs typeface="Helvetica Light" charset="0"/>
              </a:rPr>
              <a:t>MeV</a:t>
            </a:r>
            <a:r>
              <a:rPr lang="en-US" sz="1400" dirty="0" smtClean="0">
                <a:latin typeface="Helvetica Light" charset="0"/>
                <a:ea typeface="Helvetica Light" charset="0"/>
                <a:cs typeface="Helvetica Light" charset="0"/>
              </a:rPr>
              <a:t>, world average: </a:t>
            </a:r>
            <a:r>
              <a:rPr lang="sk-SK" sz="1400" dirty="0" smtClean="0">
                <a:latin typeface="Helvetica Light" charset="0"/>
                <a:ea typeface="Helvetica Light" charset="0"/>
                <a:cs typeface="Helvetica Light" charset="0"/>
              </a:rPr>
              <a:t>80385 </a:t>
            </a:r>
            <a:r>
              <a:rPr lang="sk-SK" sz="1400" dirty="0">
                <a:latin typeface="Helvetica Light" charset="0"/>
                <a:ea typeface="Helvetica Light" charset="0"/>
                <a:cs typeface="Helvetica Light" charset="0"/>
              </a:rPr>
              <a:t>± </a:t>
            </a:r>
            <a:r>
              <a:rPr lang="sk-SK" sz="1400" dirty="0" smtClean="0">
                <a:latin typeface="Helvetica Light" charset="0"/>
                <a:ea typeface="Helvetica Light" charset="0"/>
                <a:cs typeface="Helvetica Light" charset="0"/>
              </a:rPr>
              <a:t>15 </a:t>
            </a:r>
            <a:r>
              <a:rPr lang="sk-SK" sz="1400" dirty="0" err="1">
                <a:latin typeface="Helvetica Light" charset="0"/>
                <a:ea typeface="Helvetica Light" charset="0"/>
                <a:cs typeface="Helvetica Light" charset="0"/>
              </a:rPr>
              <a:t>M</a:t>
            </a:r>
            <a:r>
              <a:rPr lang="sk-SK" sz="1400" dirty="0" err="1" smtClean="0">
                <a:latin typeface="Helvetica Light" charset="0"/>
                <a:ea typeface="Helvetica Light" charset="0"/>
                <a:cs typeface="Helvetica Light" charset="0"/>
              </a:rPr>
              <a:t>eV</a:t>
            </a:r>
            <a:endParaRPr lang="en-US" sz="1400" dirty="0">
              <a:latin typeface="Helvetica Light" charset="0"/>
              <a:ea typeface="Helvetica Light" charset="0"/>
              <a:cs typeface="Helvetica Light" charset="0"/>
            </a:endParaRPr>
          </a:p>
          <a:p>
            <a:pPr>
              <a:spcBef>
                <a:spcPts val="1800"/>
              </a:spcBef>
            </a:pPr>
            <a:r>
              <a:rPr lang="en-US" sz="1600" dirty="0" smtClean="0">
                <a:solidFill>
                  <a:srgbClr val="003BB8"/>
                </a:solidFill>
                <a:latin typeface="Helvetica Light" charset="0"/>
                <a:ea typeface="Helvetica Light" charset="0"/>
                <a:cs typeface="Helvetica Light" charset="0"/>
              </a:rPr>
              <a:t>W mass measurement relies on </a:t>
            </a:r>
            <a:r>
              <a:rPr lang="en-US" sz="1600" b="1" dirty="0" smtClean="0">
                <a:solidFill>
                  <a:srgbClr val="003BB8"/>
                </a:solidFill>
                <a:latin typeface="Helvetica Light" charset="0"/>
                <a:ea typeface="Helvetica Light" charset="0"/>
                <a:cs typeface="Helvetica Light" charset="0"/>
              </a:rPr>
              <a:t>excellent</a:t>
            </a:r>
            <a:r>
              <a:rPr lang="en-US" sz="1600" dirty="0" smtClean="0">
                <a:solidFill>
                  <a:srgbClr val="003BB8"/>
                </a:solidFill>
                <a:latin typeface="Helvetica Light" charset="0"/>
                <a:ea typeface="Helvetica Light" charset="0"/>
                <a:cs typeface="Helvetica Light" charset="0"/>
              </a:rPr>
              <a:t> understanding of selection efficiency and backgrounds, momentum/energy calibration, physics modelling </a:t>
            </a:r>
            <a:r>
              <a:rPr lang="en-US" sz="1400" dirty="0" smtClean="0">
                <a:solidFill>
                  <a:srgbClr val="003BB8"/>
                </a:solidFill>
                <a:latin typeface="Helvetica Light" charset="0"/>
                <a:ea typeface="Helvetica Light" charset="0"/>
                <a:cs typeface="Helvetica Light" charset="0"/>
              </a:rPr>
              <a:t>(particularly challenging at LHC) </a:t>
            </a:r>
            <a:endParaRPr lang="sk-SK" sz="1400" dirty="0">
              <a:solidFill>
                <a:srgbClr val="003BB8"/>
              </a:solidFill>
              <a:latin typeface="Helvetica Light" charset="0"/>
              <a:ea typeface="Helvetica Light" charset="0"/>
              <a:cs typeface="Helvetica Light"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2708920"/>
            <a:ext cx="4413896" cy="316835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0592" y="2708920"/>
            <a:ext cx="4413896" cy="3168352"/>
          </a:xfrm>
          <a:prstGeom prst="rect">
            <a:avLst/>
          </a:prstGeom>
        </p:spPr>
      </p:pic>
      <p:sp>
        <p:nvSpPr>
          <p:cNvPr id="3" name="Rectangle 2"/>
          <p:cNvSpPr/>
          <p:nvPr/>
        </p:nvSpPr>
        <p:spPr>
          <a:xfrm>
            <a:off x="7537238" y="2745220"/>
            <a:ext cx="1290738" cy="215444"/>
          </a:xfrm>
          <a:prstGeom prst="rect">
            <a:avLst/>
          </a:prstGeom>
        </p:spPr>
        <p:txBody>
          <a:bodyPr wrap="none">
            <a:spAutoFit/>
          </a:bodyPr>
          <a:lstStyle/>
          <a:p>
            <a:r>
              <a:rPr lang="mr-IN" sz="800" smtClean="0">
                <a:solidFill>
                  <a:prstClr val="black">
                    <a:lumMod val="50000"/>
                    <a:lumOff val="50000"/>
                  </a:prstClr>
                </a:solidFill>
                <a:latin typeface="Helvetica Light"/>
                <a:cs typeface="Helvetica Light"/>
              </a:rPr>
              <a:t>ATLAS-CONF-2016-113</a:t>
            </a:r>
            <a:endParaRPr lang="en-US" dirty="0"/>
          </a:p>
        </p:txBody>
      </p:sp>
      <mc:AlternateContent xmlns:mc="http://schemas.openxmlformats.org/markup-compatibility/2006" xmlns:a14="http://schemas.microsoft.com/office/drawing/2010/main">
        <mc:Choice Requires="a14">
          <p:sp>
            <p:nvSpPr>
              <p:cNvPr id="15" name="TextBox 14"/>
              <p:cNvSpPr txBox="1"/>
              <p:nvPr/>
            </p:nvSpPr>
            <p:spPr>
              <a:xfrm>
                <a:off x="5651747" y="5902221"/>
                <a:ext cx="2530860" cy="4070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300" i="1" smtClean="0">
                              <a:latin typeface="Cambria Math" charset="0"/>
                              <a:ea typeface="Helvetica Light" charset="0"/>
                              <a:cs typeface="Helvetica Light" charset="0"/>
                            </a:rPr>
                          </m:ctrlPr>
                        </m:sSubPr>
                        <m:e>
                          <m:r>
                            <a:rPr lang="en-US" sz="1300" b="0" i="1" smtClean="0">
                              <a:latin typeface="Cambria Math" charset="0"/>
                              <a:ea typeface="Helvetica Light" charset="0"/>
                              <a:cs typeface="Helvetica Light" charset="0"/>
                            </a:rPr>
                            <m:t>𝑚</m:t>
                          </m:r>
                        </m:e>
                        <m:sub>
                          <m:r>
                            <a:rPr lang="en-US" sz="1300" b="0" i="1" smtClean="0">
                              <a:latin typeface="Cambria Math" charset="0"/>
                              <a:ea typeface="Helvetica Light" charset="0"/>
                              <a:cs typeface="Helvetica Light" charset="0"/>
                            </a:rPr>
                            <m:t>𝑇</m:t>
                          </m:r>
                        </m:sub>
                      </m:sSub>
                      <m:r>
                        <a:rPr lang="en-US" sz="1300" b="0" i="1" smtClean="0">
                          <a:latin typeface="Cambria Math" charset="0"/>
                          <a:ea typeface="Helvetica Light" charset="0"/>
                          <a:cs typeface="Helvetica Light" charset="0"/>
                        </a:rPr>
                        <m:t>=</m:t>
                      </m:r>
                      <m:rad>
                        <m:radPr>
                          <m:degHide m:val="on"/>
                          <m:ctrlPr>
                            <a:rPr lang="en-US" sz="1300" b="0" i="1" smtClean="0">
                              <a:latin typeface="Cambria Math" charset="0"/>
                              <a:ea typeface="Helvetica Light" charset="0"/>
                              <a:cs typeface="Helvetica Light" charset="0"/>
                            </a:rPr>
                          </m:ctrlPr>
                        </m:radPr>
                        <m:deg/>
                        <m:e>
                          <m:r>
                            <a:rPr lang="en-US" sz="1300" b="0" i="1" smtClean="0">
                              <a:latin typeface="Cambria Math" charset="0"/>
                              <a:ea typeface="Helvetica Light" charset="0"/>
                              <a:cs typeface="Helvetica Light" charset="0"/>
                            </a:rPr>
                            <m:t>2</m:t>
                          </m:r>
                          <m:sSub>
                            <m:sSubPr>
                              <m:ctrlPr>
                                <a:rPr lang="en-US" sz="1300" b="0" i="1" smtClean="0">
                                  <a:latin typeface="Cambria Math" charset="0"/>
                                  <a:ea typeface="Helvetica Light" charset="0"/>
                                  <a:cs typeface="Helvetica Light" charset="0"/>
                                </a:rPr>
                              </m:ctrlPr>
                            </m:sSubPr>
                            <m:e>
                              <m:r>
                                <a:rPr lang="en-US" sz="1300" b="0" i="1" smtClean="0">
                                  <a:latin typeface="Cambria Math" charset="0"/>
                                  <a:ea typeface="Helvetica Light" charset="0"/>
                                  <a:cs typeface="Helvetica Light" charset="0"/>
                                </a:rPr>
                                <m:t>𝑝</m:t>
                              </m:r>
                            </m:e>
                            <m:sub>
                              <m:r>
                                <a:rPr lang="en-US" sz="1300" b="0" i="1" smtClean="0">
                                  <a:latin typeface="Cambria Math" charset="0"/>
                                  <a:ea typeface="Helvetica Light" charset="0"/>
                                  <a:cs typeface="Helvetica Light" charset="0"/>
                                </a:rPr>
                                <m:t>𝑇</m:t>
                              </m:r>
                              <m:r>
                                <a:rPr lang="en-US" sz="1300" b="0" i="1" smtClean="0">
                                  <a:latin typeface="Cambria Math" charset="0"/>
                                  <a:ea typeface="Helvetica Light" charset="0"/>
                                  <a:cs typeface="Helvetica Light" charset="0"/>
                                </a:rPr>
                                <m:t>,ℓ</m:t>
                              </m:r>
                            </m:sub>
                          </m:sSub>
                          <m:sSubSup>
                            <m:sSubSupPr>
                              <m:ctrlPr>
                                <a:rPr lang="en-US" sz="1300" b="0" i="1" smtClean="0">
                                  <a:latin typeface="Cambria Math" charset="0"/>
                                  <a:ea typeface="Helvetica Light" charset="0"/>
                                  <a:cs typeface="Helvetica Light" charset="0"/>
                                </a:rPr>
                              </m:ctrlPr>
                            </m:sSubSupPr>
                            <m:e>
                              <m:r>
                                <a:rPr lang="en-US" sz="1300" b="0" i="1" smtClean="0">
                                  <a:latin typeface="Cambria Math" charset="0"/>
                                  <a:ea typeface="Helvetica Light" charset="0"/>
                                  <a:cs typeface="Helvetica Light" charset="0"/>
                                </a:rPr>
                                <m:t>𝐸</m:t>
                              </m:r>
                            </m:e>
                            <m:sub>
                              <m:r>
                                <a:rPr lang="en-US" sz="1300" b="0" i="1" smtClean="0">
                                  <a:latin typeface="Cambria Math" charset="0"/>
                                  <a:ea typeface="Helvetica Light" charset="0"/>
                                  <a:cs typeface="Helvetica Light" charset="0"/>
                                </a:rPr>
                                <m:t>𝑇</m:t>
                              </m:r>
                            </m:sub>
                            <m:sup>
                              <m:r>
                                <m:rPr>
                                  <m:sty m:val="p"/>
                                </m:rPr>
                                <a:rPr lang="en-US" sz="1300" b="0" i="0" smtClean="0">
                                  <a:latin typeface="Cambria Math" charset="0"/>
                                  <a:ea typeface="Helvetica Light" charset="0"/>
                                  <a:cs typeface="Helvetica Light" charset="0"/>
                                </a:rPr>
                                <m:t>miss</m:t>
                              </m:r>
                            </m:sup>
                          </m:sSubSup>
                          <m:d>
                            <m:dPr>
                              <m:ctrlPr>
                                <a:rPr lang="is-IS" sz="1300" b="0" i="1" smtClean="0">
                                  <a:latin typeface="Cambria Math" charset="0"/>
                                  <a:ea typeface="Helvetica Light" charset="0"/>
                                  <a:cs typeface="Helvetica Light" charset="0"/>
                                </a:rPr>
                              </m:ctrlPr>
                            </m:dPr>
                            <m:e>
                              <m:r>
                                <a:rPr lang="en-US" sz="1300" b="0" i="1" smtClean="0">
                                  <a:latin typeface="Cambria Math" charset="0"/>
                                  <a:ea typeface="Helvetica Light" charset="0"/>
                                  <a:cs typeface="Helvetica Light" charset="0"/>
                                </a:rPr>
                                <m:t>1−</m:t>
                              </m:r>
                              <m:r>
                                <m:rPr>
                                  <m:sty m:val="p"/>
                                </m:rPr>
                                <a:rPr lang="en-US" sz="1300" b="0" i="0" smtClean="0">
                                  <a:latin typeface="Cambria Math" charset="0"/>
                                  <a:ea typeface="Helvetica Light" charset="0"/>
                                  <a:cs typeface="Helvetica Light" charset="0"/>
                                </a:rPr>
                                <m:t>cos</m:t>
                              </m:r>
                              <m:r>
                                <m:rPr>
                                  <m:sty m:val="p"/>
                                </m:rPr>
                                <a:rPr lang="el-GR" sz="1300" b="0" i="1" smtClean="0">
                                  <a:latin typeface="Cambria Math" charset="0"/>
                                  <a:ea typeface="Cambria Math" charset="0"/>
                                  <a:cs typeface="Cambria Math" charset="0"/>
                                </a:rPr>
                                <m:t>Δ</m:t>
                              </m:r>
                              <m:sSub>
                                <m:sSubPr>
                                  <m:ctrlPr>
                                    <a:rPr lang="en-US" sz="1300" b="0" i="1" smtClean="0">
                                      <a:latin typeface="Cambria Math" charset="0"/>
                                      <a:ea typeface="Cambria Math" charset="0"/>
                                      <a:cs typeface="Cambria Math" charset="0"/>
                                    </a:rPr>
                                  </m:ctrlPr>
                                </m:sSubPr>
                                <m:e>
                                  <m:r>
                                    <a:rPr lang="el-GR" sz="1300" i="1">
                                      <a:latin typeface="Cambria Math" charset="0"/>
                                      <a:ea typeface="Cambria Math" charset="0"/>
                                      <a:cs typeface="Cambria Math" charset="0"/>
                                    </a:rPr>
                                    <m:t>𝜙</m:t>
                                  </m:r>
                                </m:e>
                                <m:sub>
                                  <m:r>
                                    <a:rPr lang="en-US" sz="1300" i="1">
                                      <a:latin typeface="Cambria Math" charset="0"/>
                                      <a:ea typeface="Cambria Math" charset="0"/>
                                      <a:cs typeface="Cambria Math" charset="0"/>
                                    </a:rPr>
                                    <m:t>ℓ</m:t>
                                  </m:r>
                                  <m:r>
                                    <a:rPr lang="en-US" sz="1300" i="1" smtClean="0">
                                      <a:latin typeface="Cambria Math" charset="0"/>
                                      <a:ea typeface="Cambria Math" charset="0"/>
                                      <a:cs typeface="Cambria Math" charset="0"/>
                                    </a:rPr>
                                    <m:t>𝜈</m:t>
                                  </m:r>
                                </m:sub>
                              </m:sSub>
                            </m:e>
                          </m:d>
                        </m:e>
                      </m:rad>
                    </m:oMath>
                  </m:oMathPara>
                </a14:m>
                <a:endParaRPr lang="en-US" sz="1300" dirty="0" smtClean="0">
                  <a:latin typeface="Helvetica Light" charset="0"/>
                  <a:ea typeface="Helvetica Light" charset="0"/>
                  <a:cs typeface="Helvetica Light"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5651747" y="5902221"/>
                <a:ext cx="2530860" cy="407099"/>
              </a:xfrm>
              <a:prstGeom prst="rect">
                <a:avLst/>
              </a:prstGeom>
              <a:blipFill rotWithShape="0">
                <a:blip r:embed="rId4"/>
                <a:stretch>
                  <a:fillRect t="-23881"/>
                </a:stretch>
              </a:blipFill>
            </p:spPr>
            <p:txBody>
              <a:bodyPr/>
              <a:lstStyle/>
              <a:p>
                <a:r>
                  <a:rPr lang="en-US">
                    <a:noFill/>
                  </a:rPr>
                  <a:t> </a:t>
                </a:r>
              </a:p>
            </p:txBody>
          </p:sp>
        </mc:Fallback>
      </mc:AlternateContent>
      <p:sp>
        <p:nvSpPr>
          <p:cNvPr id="6" name="TextBox 5"/>
          <p:cNvSpPr txBox="1"/>
          <p:nvPr/>
        </p:nvSpPr>
        <p:spPr>
          <a:xfrm>
            <a:off x="251520" y="6114782"/>
            <a:ext cx="3922869" cy="338554"/>
          </a:xfrm>
          <a:prstGeom prst="rect">
            <a:avLst/>
          </a:prstGeom>
          <a:noFill/>
        </p:spPr>
        <p:txBody>
          <a:bodyPr wrap="none" rtlCol="0">
            <a:spAutoFit/>
          </a:bodyPr>
          <a:lstStyle/>
          <a:p>
            <a:r>
              <a:rPr lang="en-US" sz="1600" dirty="0" smtClean="0">
                <a:solidFill>
                  <a:srgbClr val="D80017"/>
                </a:solidFill>
                <a:latin typeface="Helvetica Light" charset="0"/>
                <a:ea typeface="Helvetica Light" charset="0"/>
                <a:cs typeface="Helvetica Light" charset="0"/>
              </a:rPr>
              <a:t>W mass from fit of MC template to data </a:t>
            </a:r>
          </a:p>
        </p:txBody>
      </p:sp>
    </p:spTree>
    <p:extLst>
      <p:ext uri="{BB962C8B-B14F-4D97-AF65-F5344CB8AC3E}">
        <p14:creationId xmlns:p14="http://schemas.microsoft.com/office/powerpoint/2010/main" val="185513155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Rectangle 9"/>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Measurement of the W mass at the LHC </a:t>
            </a:r>
            <a:r>
              <a:rPr lang="en-US" sz="1400" dirty="0">
                <a:latin typeface="Helvetica Light" charset="0"/>
                <a:ea typeface="Helvetica Light" charset="0"/>
                <a:cs typeface="Helvetica Light" charset="0"/>
              </a:rPr>
              <a:t>(using low-pileup 7 TeV dataset)</a:t>
            </a:r>
            <a:endParaRPr lang="en-US" dirty="0">
              <a:latin typeface="Helvetica Light" charset="0"/>
              <a:ea typeface="Helvetica Light" charset="0"/>
              <a:cs typeface="Helvetica Light" charset="0"/>
            </a:endParaRPr>
          </a:p>
        </p:txBody>
      </p:sp>
      <p:sp>
        <p:nvSpPr>
          <p:cNvPr id="33" name="TextBox 32"/>
          <p:cNvSpPr txBox="1"/>
          <p:nvPr/>
        </p:nvSpPr>
        <p:spPr>
          <a:xfrm>
            <a:off x="251520" y="1052736"/>
            <a:ext cx="8951260" cy="1107996"/>
          </a:xfrm>
          <a:prstGeom prst="rect">
            <a:avLst/>
          </a:prstGeom>
          <a:noFill/>
        </p:spPr>
        <p:txBody>
          <a:bodyPr wrap="square" rtlCol="0">
            <a:spAutoFit/>
          </a:bodyPr>
          <a:lstStyle/>
          <a:p>
            <a:r>
              <a:rPr lang="en-US" sz="1600" dirty="0">
                <a:solidFill>
                  <a:srgbClr val="003BB8"/>
                </a:solidFill>
                <a:latin typeface="Helvetica Light" charset="0"/>
                <a:ea typeface="Helvetica Light" charset="0"/>
                <a:cs typeface="Helvetica Light" charset="0"/>
              </a:rPr>
              <a:t>Measurement uses W </a:t>
            </a:r>
            <a:r>
              <a:rPr lang="en-US" sz="1600" dirty="0">
                <a:solidFill>
                  <a:srgbClr val="003BB8"/>
                </a:solidFill>
                <a:latin typeface="Symbol" charset="2"/>
                <a:ea typeface="Symbol" charset="2"/>
                <a:cs typeface="Symbol" charset="2"/>
              </a:rPr>
              <a:t>®</a:t>
            </a:r>
            <a:r>
              <a:rPr lang="en-US" sz="1600" dirty="0">
                <a:solidFill>
                  <a:srgbClr val="003BB8"/>
                </a:solidFill>
                <a:latin typeface="Helvetica Light" charset="0"/>
                <a:ea typeface="Helvetica Light" charset="0"/>
                <a:cs typeface="Helvetica Light" charset="0"/>
              </a:rPr>
              <a:t> e𝜈, µ𝜈 events; competitive measurement needs &lt; 0.03 % uncertainty</a:t>
            </a:r>
          </a:p>
          <a:p>
            <a:pPr>
              <a:spcBef>
                <a:spcPts val="600"/>
              </a:spcBef>
            </a:pPr>
            <a:r>
              <a:rPr lang="en-US" sz="1400" dirty="0">
                <a:latin typeface="Helvetica Light" charset="0"/>
                <a:ea typeface="Helvetica Light" charset="0"/>
                <a:cs typeface="Helvetica Light" charset="0"/>
              </a:rPr>
              <a:t>Current best single measurement (CDF): </a:t>
            </a:r>
            <a:r>
              <a:rPr lang="en-US" sz="1400" i="1" dirty="0" err="1">
                <a:latin typeface="Helvetica Light" charset="0"/>
                <a:ea typeface="Helvetica Light" charset="0"/>
                <a:cs typeface="Helvetica Light" charset="0"/>
              </a:rPr>
              <a:t>m</a:t>
            </a:r>
            <a:r>
              <a:rPr lang="en-US" sz="1400" baseline="-25000" dirty="0" err="1">
                <a:latin typeface="Helvetica Light" charset="0"/>
                <a:ea typeface="Helvetica Light" charset="0"/>
                <a:cs typeface="Helvetica Light" charset="0"/>
              </a:rPr>
              <a:t>W</a:t>
            </a:r>
            <a:r>
              <a:rPr lang="en-US" sz="1400" dirty="0">
                <a:latin typeface="Helvetica Light" charset="0"/>
                <a:ea typeface="Helvetica Light" charset="0"/>
                <a:cs typeface="Helvetica Light" charset="0"/>
              </a:rPr>
              <a:t> = </a:t>
            </a:r>
            <a:r>
              <a:rPr lang="sk-SK" sz="1400" dirty="0">
                <a:latin typeface="Helvetica Light" charset="0"/>
                <a:ea typeface="Helvetica Light" charset="0"/>
                <a:cs typeface="Helvetica Light" charset="0"/>
              </a:rPr>
              <a:t>80389 ± 19 </a:t>
            </a:r>
            <a:r>
              <a:rPr lang="sk-SK" sz="1400" dirty="0" err="1">
                <a:latin typeface="Helvetica Light" charset="0"/>
                <a:ea typeface="Helvetica Light" charset="0"/>
                <a:cs typeface="Helvetica Light" charset="0"/>
              </a:rPr>
              <a:t>MeV</a:t>
            </a:r>
            <a:r>
              <a:rPr lang="en-US" sz="1400" dirty="0">
                <a:latin typeface="Helvetica Light" charset="0"/>
                <a:ea typeface="Helvetica Light" charset="0"/>
                <a:cs typeface="Helvetica Light" charset="0"/>
              </a:rPr>
              <a:t>, world average: </a:t>
            </a:r>
            <a:r>
              <a:rPr lang="sk-SK" sz="1400" dirty="0">
                <a:latin typeface="Helvetica Light" charset="0"/>
                <a:ea typeface="Helvetica Light" charset="0"/>
                <a:cs typeface="Helvetica Light" charset="0"/>
              </a:rPr>
              <a:t>80385 ± 15 </a:t>
            </a:r>
            <a:r>
              <a:rPr lang="sk-SK" sz="1400" dirty="0" err="1">
                <a:latin typeface="Helvetica Light" charset="0"/>
                <a:ea typeface="Helvetica Light" charset="0"/>
                <a:cs typeface="Helvetica Light" charset="0"/>
              </a:rPr>
              <a:t>MeV</a:t>
            </a:r>
            <a:endParaRPr lang="en-US" sz="1400" dirty="0">
              <a:latin typeface="Helvetica Light" charset="0"/>
              <a:ea typeface="Helvetica Light" charset="0"/>
              <a:cs typeface="Helvetica Light" charset="0"/>
            </a:endParaRPr>
          </a:p>
          <a:p>
            <a:pPr>
              <a:spcBef>
                <a:spcPts val="1800"/>
              </a:spcBef>
            </a:pPr>
            <a:r>
              <a:rPr lang="en-US" sz="1600" dirty="0" smtClean="0">
                <a:solidFill>
                  <a:srgbClr val="003BB8"/>
                </a:solidFill>
                <a:latin typeface="Helvetica Light" charset="0"/>
                <a:ea typeface="Helvetica Light" charset="0"/>
                <a:cs typeface="Helvetica Light" charset="0"/>
              </a:rPr>
              <a:t>Excellent agreement of measurements between e,µ channels, W</a:t>
            </a:r>
            <a:r>
              <a:rPr lang="en-US" sz="1600" baseline="30000" dirty="0" smtClean="0">
                <a:solidFill>
                  <a:srgbClr val="003BB8"/>
                </a:solidFill>
                <a:latin typeface="Helvetica Light" charset="0"/>
                <a:ea typeface="Helvetica Light" charset="0"/>
                <a:cs typeface="Helvetica Light" charset="0"/>
              </a:rPr>
              <a:t>+</a:t>
            </a:r>
            <a:r>
              <a:rPr lang="en-US" sz="1600" dirty="0" smtClean="0">
                <a:solidFill>
                  <a:srgbClr val="003BB8"/>
                </a:solidFill>
                <a:latin typeface="Helvetica Light" charset="0"/>
                <a:ea typeface="Helvetica Light" charset="0"/>
                <a:cs typeface="Helvetica Light" charset="0"/>
              </a:rPr>
              <a:t> and W</a:t>
            </a:r>
            <a:r>
              <a:rPr lang="en-US" sz="1600" baseline="30000" dirty="0" smtClean="0">
                <a:solidFill>
                  <a:srgbClr val="003BB8"/>
                </a:solidFill>
                <a:latin typeface="Helvetica Light" charset="0"/>
                <a:ea typeface="Helvetica Light" charset="0"/>
                <a:cs typeface="Helvetica Light" charset="0"/>
              </a:rPr>
              <a:t>–</a:t>
            </a:r>
            <a:r>
              <a:rPr lang="en-US" sz="1600" dirty="0" smtClean="0">
                <a:solidFill>
                  <a:srgbClr val="003BB8"/>
                </a:solidFill>
                <a:latin typeface="Helvetica Light" charset="0"/>
                <a:ea typeface="Helvetica Light" charset="0"/>
                <a:cs typeface="Helvetica Light" charset="0"/>
              </a:rPr>
              <a:t> and </a:t>
            </a:r>
            <a:r>
              <a:rPr lang="en-US" sz="1600" i="1" dirty="0" err="1" smtClean="0">
                <a:solidFill>
                  <a:srgbClr val="003BB8"/>
                </a:solidFill>
                <a:latin typeface="Helvetica Light" charset="0"/>
                <a:ea typeface="Helvetica Light" charset="0"/>
                <a:cs typeface="Helvetica Light" charset="0"/>
              </a:rPr>
              <a:t>p</a:t>
            </a:r>
            <a:r>
              <a:rPr lang="en-US" sz="1600" i="1" baseline="-25000" dirty="0" err="1" smtClean="0">
                <a:solidFill>
                  <a:srgbClr val="003BB8"/>
                </a:solidFill>
                <a:latin typeface="Helvetica Light" charset="0"/>
                <a:ea typeface="Helvetica Light" charset="0"/>
                <a:cs typeface="Helvetica Light" charset="0"/>
              </a:rPr>
              <a:t>T</a:t>
            </a:r>
            <a:r>
              <a:rPr lang="en-US" sz="1600" baseline="-25000" dirty="0" smtClean="0">
                <a:solidFill>
                  <a:srgbClr val="003BB8"/>
                </a:solidFill>
                <a:latin typeface="Helvetica Light" charset="0"/>
                <a:ea typeface="Helvetica Light" charset="0"/>
                <a:cs typeface="Helvetica Light" charset="0"/>
              </a:rPr>
              <a:t>,𝓁</a:t>
            </a:r>
            <a:r>
              <a:rPr lang="en-US" sz="1600" dirty="0" smtClean="0">
                <a:solidFill>
                  <a:srgbClr val="003BB8"/>
                </a:solidFill>
                <a:latin typeface="Helvetica Light" charset="0"/>
                <a:ea typeface="Helvetica Light" charset="0"/>
                <a:cs typeface="Helvetica Light" charset="0"/>
              </a:rPr>
              <a:t> and </a:t>
            </a:r>
            <a:r>
              <a:rPr lang="en-US" sz="1600" i="1" dirty="0" err="1" smtClean="0">
                <a:solidFill>
                  <a:srgbClr val="003BB8"/>
                </a:solidFill>
                <a:latin typeface="Helvetica Light" charset="0"/>
                <a:ea typeface="Helvetica Light" charset="0"/>
                <a:cs typeface="Helvetica Light" charset="0"/>
              </a:rPr>
              <a:t>m</a:t>
            </a:r>
            <a:r>
              <a:rPr lang="en-US" sz="1600" i="1" baseline="-25000" dirty="0" err="1" smtClean="0">
                <a:solidFill>
                  <a:srgbClr val="003BB8"/>
                </a:solidFill>
                <a:latin typeface="Helvetica Light" charset="0"/>
                <a:ea typeface="Helvetica Light" charset="0"/>
                <a:cs typeface="Helvetica Light" charset="0"/>
              </a:rPr>
              <a:t>T</a:t>
            </a:r>
            <a:endParaRPr lang="sk-SK" sz="1400" i="1" baseline="-25000" dirty="0">
              <a:solidFill>
                <a:srgbClr val="003BB8"/>
              </a:solidFill>
              <a:latin typeface="Helvetica Light" charset="0"/>
              <a:ea typeface="Helvetica Light" charset="0"/>
              <a:cs typeface="Helvetica Light" charset="0"/>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3460662"/>
            <a:ext cx="4483885" cy="3234407"/>
          </a:xfrm>
          <a:prstGeom prst="rect">
            <a:avLst/>
          </a:prstGeom>
        </p:spPr>
      </p:pic>
      <p:pic>
        <p:nvPicPr>
          <p:cNvPr id="13" name="Picture 12"/>
          <p:cNvPicPr>
            <a:picLocks noChangeAspect="1"/>
          </p:cNvPicPr>
          <p:nvPr/>
        </p:nvPicPr>
        <p:blipFill rotWithShape="1">
          <a:blip r:embed="rId3">
            <a:alphaModFix/>
            <a:extLst>
              <a:ext uri="{28A0092B-C50C-407E-A947-70E740481C1C}">
                <a14:useLocalDpi xmlns:a14="http://schemas.microsoft.com/office/drawing/2010/main" val="0"/>
              </a:ext>
            </a:extLst>
          </a:blip>
          <a:srcRect r="3353"/>
          <a:stretch/>
        </p:blipFill>
        <p:spPr>
          <a:xfrm>
            <a:off x="4572000" y="3465733"/>
            <a:ext cx="4388780" cy="3275635"/>
          </a:xfrm>
          <a:prstGeom prst="rect">
            <a:avLst/>
          </a:prstGeom>
        </p:spPr>
      </p:pic>
      <p:sp>
        <p:nvSpPr>
          <p:cNvPr id="14" name="Rectangle 13"/>
          <p:cNvSpPr/>
          <p:nvPr/>
        </p:nvSpPr>
        <p:spPr>
          <a:xfrm>
            <a:off x="1547664" y="2487777"/>
            <a:ext cx="6090129" cy="661720"/>
          </a:xfrm>
          <a:prstGeom prst="rect">
            <a:avLst/>
          </a:prstGeom>
        </p:spPr>
        <p:txBody>
          <a:bodyPr wrap="none">
            <a:spAutoFit/>
          </a:bodyPr>
          <a:lstStyle/>
          <a:p>
            <a:r>
              <a:rPr lang="en-US" sz="1600" i="1" dirty="0" smtClean="0">
                <a:latin typeface="Helvetica Light" charset="0"/>
                <a:ea typeface="Helvetica Light" charset="0"/>
                <a:cs typeface="Helvetica Light" charset="0"/>
              </a:rPr>
              <a:t>m</a:t>
            </a:r>
            <a:r>
              <a:rPr lang="en-US" sz="900" i="1" dirty="0" smtClean="0">
                <a:latin typeface="Helvetica Light" charset="0"/>
                <a:ea typeface="Helvetica Light" charset="0"/>
                <a:cs typeface="Helvetica Light" charset="0"/>
              </a:rPr>
              <a:t> </a:t>
            </a:r>
            <a:r>
              <a:rPr lang="en-US" sz="1600" baseline="-25000" dirty="0" smtClean="0">
                <a:latin typeface="Helvetica Light" charset="0"/>
                <a:ea typeface="Helvetica Light" charset="0"/>
                <a:cs typeface="Helvetica Light" charset="0"/>
              </a:rPr>
              <a:t>W</a:t>
            </a:r>
            <a:r>
              <a:rPr lang="en-US" sz="1600" dirty="0" smtClean="0">
                <a:latin typeface="Helvetica Light" charset="0"/>
                <a:ea typeface="Helvetica Light" charset="0"/>
                <a:cs typeface="Helvetica Light" charset="0"/>
              </a:rPr>
              <a:t> (ATLAS) 	= </a:t>
            </a:r>
            <a:r>
              <a:rPr lang="mr-IN" sz="1600" dirty="0" smtClean="0">
                <a:latin typeface="Helvetica Light" charset="0"/>
                <a:ea typeface="Helvetica Light" charset="0"/>
                <a:cs typeface="Helvetica Light" charset="0"/>
              </a:rPr>
              <a:t>80370</a:t>
            </a:r>
            <a:r>
              <a:rPr lang="en-US" sz="1600" dirty="0" smtClean="0">
                <a:latin typeface="Helvetica Light" charset="0"/>
                <a:ea typeface="Helvetica Light" charset="0"/>
                <a:cs typeface="Helvetica Light" charset="0"/>
              </a:rPr>
              <a:t> </a:t>
            </a:r>
            <a:r>
              <a:rPr lang="mr-IN" sz="1600" dirty="0" smtClean="0">
                <a:latin typeface="Helvetica Light" charset="0"/>
                <a:ea typeface="Helvetica Light" charset="0"/>
                <a:cs typeface="Helvetica Light" charset="0"/>
              </a:rPr>
              <a:t>±</a:t>
            </a:r>
            <a:r>
              <a:rPr lang="en-US" sz="1600" dirty="0" smtClean="0">
                <a:latin typeface="Helvetica Light" charset="0"/>
                <a:ea typeface="Helvetica Light" charset="0"/>
                <a:cs typeface="Helvetica Light" charset="0"/>
              </a:rPr>
              <a:t> </a:t>
            </a:r>
            <a:r>
              <a:rPr lang="mr-IN" sz="1600" dirty="0" smtClean="0">
                <a:latin typeface="Helvetica Light" charset="0"/>
                <a:ea typeface="Helvetica Light" charset="0"/>
                <a:cs typeface="Helvetica Light" charset="0"/>
              </a:rPr>
              <a:t>7</a:t>
            </a:r>
            <a:r>
              <a:rPr lang="mr-IN" sz="1200" dirty="0" smtClean="0">
                <a:latin typeface="Helvetica Light" charset="0"/>
                <a:ea typeface="Helvetica Light" charset="0"/>
                <a:cs typeface="Helvetica Light" charset="0"/>
              </a:rPr>
              <a:t>(</a:t>
            </a:r>
            <a:r>
              <a:rPr lang="mr-IN" sz="1200" dirty="0" err="1" smtClean="0">
                <a:latin typeface="Helvetica Light" charset="0"/>
                <a:ea typeface="Helvetica Light" charset="0"/>
                <a:cs typeface="Helvetica Light" charset="0"/>
              </a:rPr>
              <a:t>stat</a:t>
            </a:r>
            <a:r>
              <a:rPr lang="mr-IN" sz="1200" dirty="0" smtClean="0">
                <a:latin typeface="Helvetica Light" charset="0"/>
                <a:ea typeface="Helvetica Light" charset="0"/>
                <a:cs typeface="Helvetica Light" charset="0"/>
              </a:rPr>
              <a:t>.)</a:t>
            </a:r>
            <a:r>
              <a:rPr lang="en-US" sz="1600" dirty="0" smtClean="0">
                <a:latin typeface="Helvetica Light" charset="0"/>
                <a:ea typeface="Helvetica Light" charset="0"/>
                <a:cs typeface="Helvetica Light" charset="0"/>
              </a:rPr>
              <a:t> </a:t>
            </a:r>
            <a:r>
              <a:rPr lang="mr-IN" sz="1600" dirty="0" smtClean="0">
                <a:latin typeface="Helvetica Light" charset="0"/>
                <a:ea typeface="Helvetica Light" charset="0"/>
                <a:cs typeface="Helvetica Light" charset="0"/>
              </a:rPr>
              <a:t>±</a:t>
            </a:r>
            <a:r>
              <a:rPr lang="en-US" sz="1600" dirty="0" smtClean="0">
                <a:latin typeface="Helvetica Light" charset="0"/>
                <a:ea typeface="Helvetica Light" charset="0"/>
                <a:cs typeface="Helvetica Light" charset="0"/>
              </a:rPr>
              <a:t> </a:t>
            </a:r>
            <a:r>
              <a:rPr lang="mr-IN" sz="1600" dirty="0" smtClean="0">
                <a:latin typeface="Helvetica Light" charset="0"/>
                <a:ea typeface="Helvetica Light" charset="0"/>
                <a:cs typeface="Helvetica Light" charset="0"/>
              </a:rPr>
              <a:t>11</a:t>
            </a:r>
            <a:r>
              <a:rPr lang="mr-IN" sz="1200" dirty="0" smtClean="0">
                <a:latin typeface="Helvetica Light" charset="0"/>
                <a:ea typeface="Helvetica Light" charset="0"/>
                <a:cs typeface="Helvetica Light" charset="0"/>
              </a:rPr>
              <a:t>(</a:t>
            </a:r>
            <a:r>
              <a:rPr lang="mr-IN" sz="1200" dirty="0" err="1" smtClean="0">
                <a:latin typeface="Helvetica Light" charset="0"/>
                <a:ea typeface="Helvetica Light" charset="0"/>
                <a:cs typeface="Helvetica Light" charset="0"/>
              </a:rPr>
              <a:t>exp</a:t>
            </a:r>
            <a:r>
              <a:rPr lang="mr-IN" sz="1200" dirty="0">
                <a:latin typeface="Helvetica Light" charset="0"/>
                <a:ea typeface="Helvetica Light" charset="0"/>
                <a:cs typeface="Helvetica Light" charset="0"/>
              </a:rPr>
              <a:t>. </a:t>
            </a:r>
            <a:r>
              <a:rPr lang="mr-IN" sz="1200" dirty="0" err="1">
                <a:latin typeface="Helvetica Light" charset="0"/>
                <a:ea typeface="Helvetica Light" charset="0"/>
                <a:cs typeface="Helvetica Light" charset="0"/>
              </a:rPr>
              <a:t>syst</a:t>
            </a:r>
            <a:r>
              <a:rPr lang="mr-IN" sz="1200" dirty="0" smtClean="0">
                <a:latin typeface="Helvetica Light" charset="0"/>
                <a:ea typeface="Helvetica Light" charset="0"/>
                <a:cs typeface="Helvetica Light" charset="0"/>
              </a:rPr>
              <a:t>.)</a:t>
            </a:r>
            <a:r>
              <a:rPr lang="en-US" sz="1600" dirty="0" smtClean="0">
                <a:latin typeface="Helvetica Light" charset="0"/>
                <a:ea typeface="Helvetica Light" charset="0"/>
                <a:cs typeface="Helvetica Light" charset="0"/>
              </a:rPr>
              <a:t> </a:t>
            </a:r>
            <a:r>
              <a:rPr lang="mr-IN" sz="1600" dirty="0" smtClean="0">
                <a:latin typeface="Helvetica Light" charset="0"/>
                <a:ea typeface="Helvetica Light" charset="0"/>
                <a:cs typeface="Helvetica Light" charset="0"/>
              </a:rPr>
              <a:t>±</a:t>
            </a:r>
            <a:r>
              <a:rPr lang="en-US" sz="1600" dirty="0" smtClean="0">
                <a:latin typeface="Helvetica Light" charset="0"/>
                <a:ea typeface="Helvetica Light" charset="0"/>
                <a:cs typeface="Helvetica Light" charset="0"/>
              </a:rPr>
              <a:t> </a:t>
            </a:r>
            <a:r>
              <a:rPr lang="mr-IN" sz="1600" dirty="0" smtClean="0">
                <a:latin typeface="Helvetica Light" charset="0"/>
                <a:ea typeface="Helvetica Light" charset="0"/>
                <a:cs typeface="Helvetica Light" charset="0"/>
              </a:rPr>
              <a:t>14</a:t>
            </a:r>
            <a:r>
              <a:rPr lang="mr-IN" sz="1200" dirty="0" smtClean="0">
                <a:latin typeface="Helvetica Light" charset="0"/>
                <a:ea typeface="Helvetica Light" charset="0"/>
                <a:cs typeface="Helvetica Light" charset="0"/>
              </a:rPr>
              <a:t>(</a:t>
            </a:r>
            <a:r>
              <a:rPr lang="mr-IN" sz="1200" dirty="0" err="1" smtClean="0">
                <a:latin typeface="Helvetica Light" charset="0"/>
                <a:ea typeface="Helvetica Light" charset="0"/>
                <a:cs typeface="Helvetica Light" charset="0"/>
              </a:rPr>
              <a:t>mod</a:t>
            </a:r>
            <a:r>
              <a:rPr lang="mr-IN" sz="1200" dirty="0">
                <a:latin typeface="Helvetica Light" charset="0"/>
                <a:ea typeface="Helvetica Light" charset="0"/>
                <a:cs typeface="Helvetica Light" charset="0"/>
              </a:rPr>
              <a:t>. </a:t>
            </a:r>
            <a:r>
              <a:rPr lang="mr-IN" sz="1200" dirty="0" err="1">
                <a:latin typeface="Helvetica Light" charset="0"/>
                <a:ea typeface="Helvetica Light" charset="0"/>
                <a:cs typeface="Helvetica Light" charset="0"/>
              </a:rPr>
              <a:t>syst</a:t>
            </a:r>
            <a:r>
              <a:rPr lang="mr-IN" sz="1200" dirty="0">
                <a:latin typeface="Helvetica Light" charset="0"/>
                <a:ea typeface="Helvetica Light" charset="0"/>
                <a:cs typeface="Helvetica Light" charset="0"/>
              </a:rPr>
              <a:t>.)</a:t>
            </a:r>
            <a:r>
              <a:rPr lang="mr-IN" sz="1600" dirty="0">
                <a:latin typeface="Helvetica Light" charset="0"/>
                <a:ea typeface="Helvetica Light" charset="0"/>
                <a:cs typeface="Helvetica Light" charset="0"/>
              </a:rPr>
              <a:t> </a:t>
            </a:r>
            <a:r>
              <a:rPr lang="mr-IN" sz="1600" dirty="0" err="1" smtClean="0">
                <a:latin typeface="Helvetica Light" charset="0"/>
                <a:ea typeface="Helvetica Light" charset="0"/>
                <a:cs typeface="Helvetica Light" charset="0"/>
              </a:rPr>
              <a:t>MeV</a:t>
            </a:r>
            <a:endParaRPr lang="en-US" sz="1600" dirty="0" smtClean="0">
              <a:latin typeface="Helvetica Light" charset="0"/>
              <a:ea typeface="Helvetica Light" charset="0"/>
              <a:cs typeface="Helvetica Light" charset="0"/>
            </a:endParaRPr>
          </a:p>
          <a:p>
            <a:pPr>
              <a:spcBef>
                <a:spcPts val="600"/>
              </a:spcBef>
            </a:pPr>
            <a:r>
              <a:rPr lang="en-US" sz="1600" dirty="0">
                <a:latin typeface="Helvetica Light" charset="0"/>
                <a:ea typeface="Helvetica Light" charset="0"/>
                <a:cs typeface="Helvetica Light" charset="0"/>
              </a:rPr>
              <a:t>	</a:t>
            </a:r>
            <a:r>
              <a:rPr lang="en-US" sz="1600" dirty="0" smtClean="0">
                <a:latin typeface="Helvetica Light" charset="0"/>
                <a:ea typeface="Helvetica Light" charset="0"/>
                <a:cs typeface="Helvetica Light" charset="0"/>
              </a:rPr>
              <a:t>		= </a:t>
            </a:r>
            <a:r>
              <a:rPr lang="mr-IN" sz="1600" dirty="0" smtClean="0">
                <a:latin typeface="Helvetica Light" charset="0"/>
                <a:ea typeface="Helvetica Light" charset="0"/>
                <a:cs typeface="Helvetica Light" charset="0"/>
              </a:rPr>
              <a:t>80370</a:t>
            </a:r>
            <a:r>
              <a:rPr lang="en-US" sz="1600" dirty="0" smtClean="0">
                <a:latin typeface="Helvetica Light" charset="0"/>
                <a:ea typeface="Helvetica Light" charset="0"/>
                <a:cs typeface="Helvetica Light" charset="0"/>
              </a:rPr>
              <a:t> </a:t>
            </a:r>
            <a:r>
              <a:rPr lang="mr-IN" sz="16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 </a:t>
            </a:r>
            <a:r>
              <a:rPr lang="en-US" sz="1600" dirty="0" smtClean="0">
                <a:latin typeface="Helvetica Light" charset="0"/>
                <a:ea typeface="Helvetica Light" charset="0"/>
                <a:cs typeface="Helvetica Light" charset="0"/>
              </a:rPr>
              <a:t>19 MeV</a:t>
            </a:r>
            <a:endParaRPr lang="en-US" sz="1600" dirty="0"/>
          </a:p>
        </p:txBody>
      </p:sp>
      <p:sp>
        <p:nvSpPr>
          <p:cNvPr id="17" name="Rounded Rectangle 16"/>
          <p:cNvSpPr/>
          <p:nvPr/>
        </p:nvSpPr>
        <p:spPr>
          <a:xfrm>
            <a:off x="1443492" y="2383605"/>
            <a:ext cx="6311546" cy="842660"/>
          </a:xfrm>
          <a:prstGeom prst="roundRect">
            <a:avLst/>
          </a:prstGeom>
          <a:ln w="3175">
            <a:solidFill>
              <a:srgbClr val="D80017"/>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9" name="Rectangle 18"/>
          <p:cNvSpPr/>
          <p:nvPr/>
        </p:nvSpPr>
        <p:spPr>
          <a:xfrm>
            <a:off x="7689859" y="3429580"/>
            <a:ext cx="1290738" cy="215444"/>
          </a:xfrm>
          <a:prstGeom prst="rect">
            <a:avLst/>
          </a:prstGeom>
        </p:spPr>
        <p:txBody>
          <a:bodyPr wrap="none">
            <a:spAutoFit/>
          </a:bodyPr>
          <a:lstStyle/>
          <a:p>
            <a:r>
              <a:rPr lang="mr-IN" sz="800" dirty="0" smtClean="0">
                <a:solidFill>
                  <a:prstClr val="black">
                    <a:lumMod val="50000"/>
                    <a:lumOff val="50000"/>
                  </a:prstClr>
                </a:solidFill>
                <a:latin typeface="Helvetica Light"/>
                <a:cs typeface="Helvetica Light"/>
              </a:rPr>
              <a:t>ATLAS-CONF-2016-113</a:t>
            </a:r>
            <a:endParaRPr lang="en-US" dirty="0"/>
          </a:p>
        </p:txBody>
      </p:sp>
      <p:sp>
        <p:nvSpPr>
          <p:cNvPr id="18" name="TextBox 17"/>
          <p:cNvSpPr txBox="1"/>
          <p:nvPr/>
        </p:nvSpPr>
        <p:spPr>
          <a:xfrm>
            <a:off x="251520" y="2480036"/>
            <a:ext cx="1152128" cy="415498"/>
          </a:xfrm>
          <a:prstGeom prst="rect">
            <a:avLst/>
          </a:prstGeom>
          <a:noFill/>
        </p:spPr>
        <p:txBody>
          <a:bodyPr wrap="square" rtlCol="0">
            <a:spAutoFit/>
          </a:bodyPr>
          <a:lstStyle/>
          <a:p>
            <a:r>
              <a:rPr lang="en-US" sz="1050" dirty="0" smtClean="0">
                <a:latin typeface="Helvetica Light" charset="0"/>
                <a:ea typeface="Helvetica Light" charset="0"/>
                <a:cs typeface="Helvetica Light" charset="0"/>
              </a:rPr>
              <a:t>Combined result:</a:t>
            </a:r>
          </a:p>
        </p:txBody>
      </p:sp>
    </p:spTree>
    <p:extLst>
      <p:ext uri="{BB962C8B-B14F-4D97-AF65-F5344CB8AC3E}">
        <p14:creationId xmlns:p14="http://schemas.microsoft.com/office/powerpoint/2010/main" val="28065498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9144000" cy="648182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38</a:t>
            </a:fld>
            <a:endParaRPr lang="en-GB" dirty="0"/>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2472" y="2104011"/>
            <a:ext cx="4233002" cy="4061293"/>
          </a:xfrm>
          <a:prstGeom prst="rect">
            <a:avLst/>
          </a:prstGeom>
        </p:spPr>
      </p:pic>
      <p:sp>
        <p:nvSpPr>
          <p:cNvPr id="9" name="Rectangle 8"/>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The Higgs boson discovery</a:t>
            </a:r>
            <a:endParaRPr lang="en-US" dirty="0">
              <a:latin typeface="Helvetica Light" charset="0"/>
              <a:ea typeface="Helvetica Light" charset="0"/>
              <a:cs typeface="Helvetica Light" charset="0"/>
            </a:endParaRPr>
          </a:p>
        </p:txBody>
      </p:sp>
      <p:sp>
        <p:nvSpPr>
          <p:cNvPr id="12" name="Text Box 25"/>
          <p:cNvSpPr txBox="1">
            <a:spLocks noChangeArrowheads="1"/>
          </p:cNvSpPr>
          <p:nvPr/>
        </p:nvSpPr>
        <p:spPr bwMode="auto">
          <a:xfrm>
            <a:off x="246288" y="2408882"/>
            <a:ext cx="4181696" cy="3180358"/>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ts val="2800"/>
              </a:spcBef>
            </a:pPr>
            <a:r>
              <a:rPr lang="en-GB" sz="1400" dirty="0" smtClean="0">
                <a:latin typeface="Helvetica Light" charset="0"/>
                <a:ea typeface="Helvetica Light" charset="0"/>
                <a:cs typeface="Helvetica Light" charset="0"/>
              </a:rPr>
              <a:t>However, apart from the mass, none of these measurements are yet very precise and leave room for significant deviations. Also, important modes are still unseen (bb, ttH, µµ, </a:t>
            </a:r>
            <a:r>
              <a:rPr lang="en-GB" sz="1400" dirty="0" err="1" smtClean="0">
                <a:latin typeface="Helvetica Light" charset="0"/>
                <a:ea typeface="Helvetica Light" charset="0"/>
                <a:cs typeface="Helvetica Light" charset="0"/>
              </a:rPr>
              <a:t>Z</a:t>
            </a:r>
            <a:r>
              <a:rPr lang="en-GB" sz="1400" dirty="0" err="1" smtClean="0">
                <a:latin typeface="Symbol" charset="2"/>
                <a:ea typeface="Symbol" charset="2"/>
                <a:cs typeface="Symbol" charset="2"/>
              </a:rPr>
              <a:t>g</a:t>
            </a:r>
            <a:r>
              <a:rPr lang="en-GB" sz="1400" dirty="0" smtClean="0">
                <a:latin typeface="Helvetica Light" charset="0"/>
                <a:ea typeface="Helvetica Light" charset="0"/>
                <a:cs typeface="Helvetica Light" charset="0"/>
              </a:rPr>
              <a:t>, HH)</a:t>
            </a:r>
          </a:p>
          <a:p>
            <a:pPr>
              <a:lnSpc>
                <a:spcPct val="110000"/>
              </a:lnSpc>
              <a:spcBef>
                <a:spcPts val="2800"/>
              </a:spcBef>
            </a:pPr>
            <a:r>
              <a:rPr lang="en-GB" sz="1400" dirty="0">
                <a:latin typeface="Helvetica Light" charset="0"/>
                <a:ea typeface="Helvetica Light" charset="0"/>
                <a:cs typeface="Helvetica Light" charset="0"/>
              </a:rPr>
              <a:t>The (mysterious) scalar sector of the SM is directly connected with profound questions of the SM: naturalness, vacuum stability </a:t>
            </a:r>
            <a:r>
              <a:rPr lang="en-GB" sz="1400" dirty="0" smtClean="0">
                <a:latin typeface="Helvetica Light" charset="0"/>
                <a:ea typeface="Helvetica Light" charset="0"/>
                <a:cs typeface="Helvetica Light" charset="0"/>
              </a:rPr>
              <a:t>&amp; energy</a:t>
            </a:r>
            <a:r>
              <a:rPr lang="en-GB" sz="1400" dirty="0">
                <a:latin typeface="Helvetica Light" charset="0"/>
                <a:ea typeface="Helvetica Light" charset="0"/>
                <a:cs typeface="Helvetica Light" charset="0"/>
              </a:rPr>
              <a:t>, </a:t>
            </a:r>
            <a:r>
              <a:rPr lang="en-GB" sz="1400" dirty="0" smtClean="0">
                <a:latin typeface="Helvetica Light" charset="0"/>
                <a:ea typeface="Helvetica Light" charset="0"/>
                <a:cs typeface="Helvetica Light" charset="0"/>
              </a:rPr>
              <a:t>flavour</a:t>
            </a:r>
          </a:p>
          <a:p>
            <a:pPr>
              <a:lnSpc>
                <a:spcPct val="110000"/>
              </a:lnSpc>
              <a:spcBef>
                <a:spcPts val="2800"/>
              </a:spcBef>
            </a:pPr>
            <a:r>
              <a:rPr lang="en-GB" sz="1400" dirty="0">
                <a:latin typeface="Helvetica Light" charset="0"/>
                <a:ea typeface="Helvetica Light" charset="0"/>
                <a:cs typeface="Helvetica Light" charset="0"/>
              </a:rPr>
              <a:t>The Higgs discovery finally allows us to directly study this sector, requiring a broad experimental programme that will extend for decades </a:t>
            </a:r>
            <a:endParaRPr lang="en-GB" sz="1400" dirty="0" smtClean="0">
              <a:latin typeface="Helvetica Light" charset="0"/>
              <a:ea typeface="Helvetica Light" charset="0"/>
              <a:cs typeface="Helvetica Light" charset="0"/>
            </a:endParaRPr>
          </a:p>
        </p:txBody>
      </p:sp>
      <p:sp>
        <p:nvSpPr>
          <p:cNvPr id="2" name="Rectangle 1"/>
          <p:cNvSpPr/>
          <p:nvPr/>
        </p:nvSpPr>
        <p:spPr>
          <a:xfrm>
            <a:off x="251519" y="1052736"/>
            <a:ext cx="8635847" cy="634020"/>
          </a:xfrm>
          <a:prstGeom prst="rect">
            <a:avLst/>
          </a:prstGeom>
        </p:spPr>
        <p:txBody>
          <a:bodyPr wrap="square">
            <a:spAutoFit/>
          </a:bodyPr>
          <a:lstStyle/>
          <a:p>
            <a:pPr lvl="0">
              <a:lnSpc>
                <a:spcPct val="110000"/>
              </a:lnSpc>
              <a:spcBef>
                <a:spcPts val="2800"/>
              </a:spcBef>
            </a:pPr>
            <a:r>
              <a:rPr lang="en-GB" sz="1600" dirty="0">
                <a:solidFill>
                  <a:srgbClr val="003BB8"/>
                </a:solidFill>
                <a:latin typeface="Helvetica Light" charset="0"/>
                <a:ea typeface="Helvetica Light" charset="0"/>
                <a:cs typeface="Helvetica Light" charset="0"/>
              </a:rPr>
              <a:t>The Higgs-boson discovery and property measurements </a:t>
            </a:r>
            <a:r>
              <a:rPr lang="en-GB" sz="1600" dirty="0">
                <a:solidFill>
                  <a:srgbClr val="003BB8"/>
                </a:solidFill>
                <a:latin typeface="Helvetica Light"/>
                <a:cs typeface="Helvetica Light"/>
              </a:rPr>
              <a:t>confirmed BEH picture of mass generation through spontaneous symmetry breaking. Scalar sector SM-like so </a:t>
            </a:r>
            <a:r>
              <a:rPr lang="en-GB" sz="1600" dirty="0" smtClean="0">
                <a:solidFill>
                  <a:srgbClr val="003BB8"/>
                </a:solidFill>
                <a:latin typeface="Helvetica Light"/>
                <a:cs typeface="Helvetica Light"/>
              </a:rPr>
              <a:t>far</a:t>
            </a:r>
            <a:r>
              <a:rPr lang="mr-IN" sz="1600" dirty="0" smtClean="0">
                <a:solidFill>
                  <a:srgbClr val="003BB8"/>
                </a:solidFill>
                <a:latin typeface="Helvetica Light"/>
                <a:cs typeface="Helvetica Light"/>
              </a:rPr>
              <a:t>…</a:t>
            </a:r>
            <a:endParaRPr lang="en-GB" sz="1600" dirty="0" smtClean="0">
              <a:solidFill>
                <a:srgbClr val="003BB8"/>
              </a:solidFill>
              <a:latin typeface="Helvetica Light"/>
              <a:cs typeface="Helvetica Light"/>
            </a:endParaRPr>
          </a:p>
        </p:txBody>
      </p:sp>
    </p:spTree>
    <p:extLst>
      <p:ext uri="{BB962C8B-B14F-4D97-AF65-F5344CB8AC3E}">
        <p14:creationId xmlns:p14="http://schemas.microsoft.com/office/powerpoint/2010/main" val="61159750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a:xfrm>
            <a:off x="62136" y="6525344"/>
            <a:ext cx="2133600" cy="365125"/>
          </a:xfrm>
        </p:spPr>
        <p:txBody>
          <a:bodyPr/>
          <a:lstStyle/>
          <a:p>
            <a:pPr algn="l">
              <a:defRPr/>
            </a:pPr>
            <a:fld id="{611C2F03-9E95-40C9-A99F-3C4F7EE8CF2A}" type="slidenum">
              <a:rPr lang="en-GB" smtClean="0">
                <a:solidFill>
                  <a:prstClr val="black">
                    <a:lumMod val="50000"/>
                    <a:lumOff val="50000"/>
                  </a:prstClr>
                </a:solidFill>
              </a:rPr>
              <a:pPr algn="l">
                <a:defRPr/>
              </a:pPr>
              <a:t>39</a:t>
            </a:fld>
            <a:endParaRPr lang="en-GB" dirty="0">
              <a:solidFill>
                <a:prstClr val="black">
                  <a:lumMod val="50000"/>
                  <a:lumOff val="50000"/>
                </a:prstClr>
              </a:solidFill>
            </a:endParaRPr>
          </a:p>
        </p:txBody>
      </p:sp>
      <p:sp>
        <p:nvSpPr>
          <p:cNvPr id="8" name="Rectangle 7"/>
          <p:cNvSpPr/>
          <p:nvPr/>
        </p:nvSpPr>
        <p:spPr>
          <a:xfrm>
            <a:off x="179512" y="900988"/>
            <a:ext cx="8712968" cy="215993"/>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Rectangle 9"/>
          <p:cNvSpPr/>
          <p:nvPr/>
        </p:nvSpPr>
        <p:spPr>
          <a:xfrm>
            <a:off x="323527" y="1044974"/>
            <a:ext cx="4959961" cy="307777"/>
          </a:xfrm>
          <a:prstGeom prst="rect">
            <a:avLst/>
          </a:prstGeom>
        </p:spPr>
        <p:txBody>
          <a:bodyPr wrap="square">
            <a:spAutoFit/>
          </a:bodyPr>
          <a:lstStyle/>
          <a:p>
            <a:r>
              <a:rPr lang="en-GB" sz="1400" b="1" dirty="0" smtClean="0">
                <a:solidFill>
                  <a:srgbClr val="D80017"/>
                </a:solidFill>
                <a:latin typeface="Helvetica"/>
                <a:cs typeface="Helvetica"/>
              </a:rPr>
              <a:t>Flurry of results from LHCb</a:t>
            </a:r>
            <a:r>
              <a:rPr lang="en-GB" sz="1400" b="1" dirty="0">
                <a:solidFill>
                  <a:srgbClr val="D80017"/>
                </a:solidFill>
                <a:latin typeface="Helvetica"/>
                <a:cs typeface="Helvetica"/>
              </a:rPr>
              <a:t> </a:t>
            </a:r>
            <a:r>
              <a:rPr lang="en-GB" sz="1400" b="1" dirty="0" smtClean="0">
                <a:solidFill>
                  <a:srgbClr val="D80017"/>
                </a:solidFill>
                <a:latin typeface="Helvetica"/>
                <a:cs typeface="Helvetica"/>
              </a:rPr>
              <a:t> </a:t>
            </a:r>
            <a:r>
              <a:rPr lang="en-GB" sz="1000" dirty="0" smtClean="0">
                <a:solidFill>
                  <a:prstClr val="black">
                    <a:lumMod val="50000"/>
                    <a:lumOff val="50000"/>
                  </a:prstClr>
                </a:solidFill>
                <a:latin typeface="Helvetica Light"/>
                <a:cs typeface="Helvetica Light"/>
              </a:rPr>
              <a:t>[ ~</a:t>
            </a:r>
            <a:r>
              <a:rPr lang="en-US" sz="1000" dirty="0" smtClean="0">
                <a:solidFill>
                  <a:prstClr val="black">
                    <a:lumMod val="50000"/>
                    <a:lumOff val="50000"/>
                  </a:prstClr>
                </a:solidFill>
                <a:latin typeface="Helvetica Light"/>
                <a:cs typeface="Helvetica Light"/>
              </a:rPr>
              <a:t>300 papers to date </a:t>
            </a:r>
            <a:r>
              <a:rPr lang="en-GB" sz="1000" dirty="0" smtClean="0">
                <a:solidFill>
                  <a:prstClr val="black">
                    <a:lumMod val="50000"/>
                    <a:lumOff val="50000"/>
                  </a:prstClr>
                </a:solidFill>
                <a:latin typeface="Helvetica Light"/>
                <a:cs typeface="Helvetica Light"/>
              </a:rPr>
              <a:t>] </a:t>
            </a:r>
            <a:endParaRPr lang="en-GB" sz="1000" dirty="0">
              <a:solidFill>
                <a:prstClr val="black">
                  <a:lumMod val="50000"/>
                  <a:lumOff val="50000"/>
                </a:prstClr>
              </a:solidFill>
              <a:latin typeface="Helvetica Light"/>
              <a:cs typeface="Helvetica Light"/>
            </a:endParaRPr>
          </a:p>
        </p:txBody>
      </p:sp>
      <p:sp>
        <p:nvSpPr>
          <p:cNvPr id="13" name="TextBox 12"/>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Highly important </a:t>
            </a:r>
            <a:r>
              <a:rPr lang="en-US" dirty="0" err="1" smtClean="0">
                <a:latin typeface="Helvetica Light" charset="0"/>
                <a:ea typeface="Helvetica Light" charset="0"/>
                <a:cs typeface="Helvetica Light" charset="0"/>
              </a:rPr>
              <a:t>flavour</a:t>
            </a:r>
            <a:r>
              <a:rPr lang="en-US" dirty="0" smtClean="0">
                <a:latin typeface="Helvetica Light" charset="0"/>
                <a:ea typeface="Helvetica Light" charset="0"/>
                <a:cs typeface="Helvetica Light" charset="0"/>
              </a:rPr>
              <a:t> measurements</a:t>
            </a:r>
            <a:endParaRPr lang="en-US" dirty="0">
              <a:latin typeface="Helvetica Light" charset="0"/>
              <a:ea typeface="Helvetica Light" charset="0"/>
              <a:cs typeface="Helvetica Light" charset="0"/>
            </a:endParaRPr>
          </a:p>
        </p:txBody>
      </p:sp>
      <p:sp>
        <p:nvSpPr>
          <p:cNvPr id="27" name="TextBox 26"/>
          <p:cNvSpPr txBox="1"/>
          <p:nvPr/>
        </p:nvSpPr>
        <p:spPr>
          <a:xfrm>
            <a:off x="323527" y="4094866"/>
            <a:ext cx="3240359" cy="507831"/>
          </a:xfrm>
          <a:prstGeom prst="rect">
            <a:avLst/>
          </a:prstGeom>
          <a:solidFill>
            <a:schemeClr val="bg1"/>
          </a:solidFill>
        </p:spPr>
        <p:txBody>
          <a:bodyPr wrap="square" rtlCol="0">
            <a:spAutoFit/>
          </a:bodyPr>
          <a:lstStyle/>
          <a:p>
            <a:pPr>
              <a:spcBef>
                <a:spcPts val="3200"/>
              </a:spcBef>
            </a:pPr>
            <a:r>
              <a:rPr lang="en-GB" sz="1400" dirty="0" smtClean="0">
                <a:solidFill>
                  <a:srgbClr val="003BB8"/>
                </a:solidFill>
                <a:latin typeface="Helvetica Light"/>
                <a:cs typeface="Helvetica Light"/>
              </a:rPr>
              <a:t>CMS &amp; LHCb: observation of </a:t>
            </a:r>
            <a:r>
              <a:rPr lang="en-GB" sz="1400" i="1" dirty="0" err="1" smtClean="0">
                <a:solidFill>
                  <a:srgbClr val="003BB8"/>
                </a:solidFill>
                <a:latin typeface="Helvetica Light"/>
                <a:cs typeface="Helvetica Light"/>
              </a:rPr>
              <a:t>B</a:t>
            </a:r>
            <a:r>
              <a:rPr lang="en-GB" sz="1400" i="1" baseline="-25000" dirty="0" err="1" smtClean="0">
                <a:solidFill>
                  <a:srgbClr val="003BB8"/>
                </a:solidFill>
                <a:latin typeface="Helvetica Light"/>
                <a:cs typeface="Helvetica Light"/>
              </a:rPr>
              <a:t>s</a:t>
            </a:r>
            <a:r>
              <a:rPr lang="en-GB" sz="1400" dirty="0" smtClean="0">
                <a:solidFill>
                  <a:srgbClr val="003BB8"/>
                </a:solidFill>
                <a:latin typeface="Helvetica Light"/>
                <a:cs typeface="Helvetica Light"/>
              </a:rPr>
              <a:t> </a:t>
            </a:r>
            <a:r>
              <a:rPr lang="en-GB" sz="1400" dirty="0" smtClean="0">
                <a:solidFill>
                  <a:srgbClr val="003BB8"/>
                </a:solidFill>
                <a:latin typeface="Symbol" charset="2"/>
                <a:ea typeface="Symbol" charset="2"/>
                <a:cs typeface="Symbol" charset="2"/>
              </a:rPr>
              <a:t>®</a:t>
            </a:r>
            <a:r>
              <a:rPr lang="en-GB" sz="1400" dirty="0" smtClean="0">
                <a:solidFill>
                  <a:srgbClr val="003BB8"/>
                </a:solidFill>
                <a:latin typeface="Helvetica Light"/>
                <a:cs typeface="Helvetica Light"/>
              </a:rPr>
              <a:t> µµ </a:t>
            </a:r>
            <a:endParaRPr lang="en-GB" sz="1400" baseline="-25000" dirty="0" smtClean="0">
              <a:solidFill>
                <a:srgbClr val="003BB8"/>
              </a:solidFill>
              <a:latin typeface="Helvetica Light"/>
              <a:cs typeface="Helvetica Light"/>
            </a:endParaRPr>
          </a:p>
          <a:p>
            <a:pPr>
              <a:spcBef>
                <a:spcPts val="600"/>
              </a:spcBef>
            </a:pPr>
            <a:r>
              <a:rPr lang="en-GB" sz="800" dirty="0" smtClean="0">
                <a:solidFill>
                  <a:prstClr val="black">
                    <a:lumMod val="50000"/>
                    <a:lumOff val="50000"/>
                  </a:prstClr>
                </a:solidFill>
                <a:latin typeface="Helvetica Light"/>
                <a:cs typeface="Helvetica Light"/>
              </a:rPr>
              <a:t>[ </a:t>
            </a:r>
            <a:r>
              <a:rPr lang="is-IS" sz="800" dirty="0" smtClean="0">
                <a:solidFill>
                  <a:prstClr val="black">
                    <a:lumMod val="50000"/>
                    <a:lumOff val="50000"/>
                  </a:prstClr>
                </a:solidFill>
                <a:latin typeface="Helvetica Light"/>
                <a:cs typeface="Helvetica Light"/>
              </a:rPr>
              <a:t>Nat. </a:t>
            </a:r>
            <a:r>
              <a:rPr lang="is-IS" sz="800" dirty="0">
                <a:solidFill>
                  <a:prstClr val="black">
                    <a:lumMod val="50000"/>
                    <a:lumOff val="50000"/>
                  </a:prstClr>
                </a:solidFill>
                <a:latin typeface="Helvetica Light"/>
                <a:cs typeface="Helvetica Light"/>
              </a:rPr>
              <a:t>522 (2015) </a:t>
            </a:r>
            <a:r>
              <a:rPr lang="is-IS" sz="800" dirty="0" smtClean="0">
                <a:solidFill>
                  <a:prstClr val="black">
                    <a:lumMod val="50000"/>
                    <a:lumOff val="50000"/>
                  </a:prstClr>
                </a:solidFill>
                <a:latin typeface="Helvetica Light"/>
                <a:cs typeface="Helvetica Light"/>
              </a:rPr>
              <a:t>68 ]</a:t>
            </a:r>
            <a:endParaRPr lang="en-GB" sz="400" dirty="0" smtClean="0">
              <a:solidFill>
                <a:srgbClr val="003BB8"/>
              </a:solidFill>
              <a:latin typeface="Helvetica Light"/>
              <a:cs typeface="Helvetica Light"/>
            </a:endParaRPr>
          </a:p>
        </p:txBody>
      </p:sp>
      <p:pic>
        <p:nvPicPr>
          <p:cNvPr id="28" name="Picture 2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95536" y="1558845"/>
            <a:ext cx="3963390" cy="2348675"/>
          </a:xfrm>
          <a:prstGeom prst="rect">
            <a:avLst/>
          </a:prstGeom>
        </p:spPr>
      </p:pic>
      <p:sp>
        <p:nvSpPr>
          <p:cNvPr id="29" name="Down Arrow 28"/>
          <p:cNvSpPr/>
          <p:nvPr/>
        </p:nvSpPr>
        <p:spPr>
          <a:xfrm flipV="1">
            <a:off x="1943707" y="3789040"/>
            <a:ext cx="360040" cy="305826"/>
          </a:xfrm>
          <a:prstGeom prst="downArrow">
            <a:avLst/>
          </a:prstGeom>
          <a:solidFill>
            <a:schemeClr val="bg1">
              <a:lumMod val="8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2" name="TextBox 31"/>
          <p:cNvSpPr txBox="1"/>
          <p:nvPr/>
        </p:nvSpPr>
        <p:spPr>
          <a:xfrm>
            <a:off x="323527" y="4649361"/>
            <a:ext cx="3024337" cy="507831"/>
          </a:xfrm>
          <a:prstGeom prst="rect">
            <a:avLst/>
          </a:prstGeom>
          <a:noFill/>
        </p:spPr>
        <p:txBody>
          <a:bodyPr wrap="square" rtlCol="0">
            <a:spAutoFit/>
          </a:bodyPr>
          <a:lstStyle/>
          <a:p>
            <a:pPr>
              <a:spcBef>
                <a:spcPts val="3200"/>
              </a:spcBef>
            </a:pPr>
            <a:r>
              <a:rPr lang="en-GB" sz="1400" dirty="0" smtClean="0">
                <a:solidFill>
                  <a:srgbClr val="003BB8"/>
                </a:solidFill>
                <a:latin typeface="Helvetica Light"/>
                <a:cs typeface="Helvetica Light"/>
              </a:rPr>
              <a:t>Lower ATLAS Run-1 result</a:t>
            </a:r>
            <a:endParaRPr lang="en-GB" sz="1400" baseline="-25000" dirty="0" smtClean="0">
              <a:solidFill>
                <a:srgbClr val="003BB8"/>
              </a:solidFill>
              <a:latin typeface="Helvetica Light"/>
              <a:cs typeface="Helvetica Light"/>
            </a:endParaRPr>
          </a:p>
          <a:p>
            <a:pPr>
              <a:spcBef>
                <a:spcPts val="600"/>
              </a:spcBef>
            </a:pPr>
            <a:r>
              <a:rPr lang="en-GB" sz="800" dirty="0" smtClean="0">
                <a:solidFill>
                  <a:prstClr val="black">
                    <a:lumMod val="50000"/>
                    <a:lumOff val="50000"/>
                  </a:prstClr>
                </a:solidFill>
                <a:latin typeface="Helvetica Light"/>
                <a:cs typeface="Helvetica Light"/>
              </a:rPr>
              <a:t>[</a:t>
            </a:r>
            <a:r>
              <a:rPr lang="is-IS" sz="800" dirty="0" smtClean="0">
                <a:solidFill>
                  <a:prstClr val="black">
                    <a:lumMod val="50000"/>
                    <a:lumOff val="50000"/>
                  </a:prstClr>
                </a:solidFill>
                <a:latin typeface="Helvetica Light"/>
                <a:cs typeface="Helvetica Light"/>
              </a:rPr>
              <a:t>1604.04263, consistency with SM at 2σ ]</a:t>
            </a:r>
            <a:endParaRPr lang="en-GB" sz="400" dirty="0" smtClean="0">
              <a:solidFill>
                <a:srgbClr val="003BB8"/>
              </a:solidFill>
              <a:latin typeface="Helvetica Light"/>
              <a:cs typeface="Helvetica Light"/>
            </a:endParaRPr>
          </a:p>
        </p:txBody>
      </p:sp>
      <p:pic>
        <p:nvPicPr>
          <p:cNvPr id="34" name="Picture 33"/>
          <p:cNvPicPr>
            <a:picLocks noChangeAspect="1"/>
          </p:cNvPicPr>
          <p:nvPr/>
        </p:nvPicPr>
        <p:blipFill rotWithShape="1">
          <a:blip r:embed="rId3">
            <a:extLst>
              <a:ext uri="{28A0092B-C50C-407E-A947-70E740481C1C}">
                <a14:useLocalDpi xmlns:a14="http://schemas.microsoft.com/office/drawing/2010/main"/>
              </a:ext>
            </a:extLst>
          </a:blip>
          <a:srcRect t="19833"/>
          <a:stretch/>
        </p:blipFill>
        <p:spPr>
          <a:xfrm>
            <a:off x="4716016" y="1581489"/>
            <a:ext cx="1953591" cy="1080341"/>
          </a:xfrm>
          <a:prstGeom prst="rect">
            <a:avLst/>
          </a:prstGeom>
        </p:spPr>
      </p:pic>
      <p:sp>
        <p:nvSpPr>
          <p:cNvPr id="14" name="Rectangle 13"/>
          <p:cNvSpPr/>
          <p:nvPr/>
        </p:nvSpPr>
        <p:spPr>
          <a:xfrm>
            <a:off x="7579885" y="2862050"/>
            <a:ext cx="1529586" cy="261610"/>
          </a:xfrm>
          <a:prstGeom prst="rect">
            <a:avLst/>
          </a:prstGeom>
        </p:spPr>
        <p:txBody>
          <a:bodyPr wrap="none">
            <a:spAutoFit/>
          </a:bodyPr>
          <a:lstStyle/>
          <a:p>
            <a:pPr lvl="0" fontAlgn="auto">
              <a:spcBef>
                <a:spcPts val="0"/>
              </a:spcBef>
              <a:spcAft>
                <a:spcPts val="0"/>
              </a:spcAft>
              <a:defRPr/>
            </a:pPr>
            <a:r>
              <a:rPr lang="en-US" sz="1100" dirty="0" smtClean="0">
                <a:solidFill>
                  <a:schemeClr val="tx1">
                    <a:lumMod val="50000"/>
                    <a:lumOff val="50000"/>
                  </a:schemeClr>
                </a:solidFill>
                <a:latin typeface="Helvetica Light" charset="0"/>
                <a:ea typeface="Helvetica Light" charset="0"/>
                <a:cs typeface="Helvetica Light" charset="0"/>
              </a:rPr>
              <a:t>SM</a:t>
            </a:r>
            <a:r>
              <a:rPr lang="en-US" sz="1100" dirty="0">
                <a:solidFill>
                  <a:schemeClr val="tx1">
                    <a:lumMod val="50000"/>
                    <a:lumOff val="50000"/>
                  </a:schemeClr>
                </a:solidFill>
                <a:latin typeface="Helvetica Light" charset="0"/>
                <a:ea typeface="Helvetica Light" charset="0"/>
                <a:cs typeface="Helvetica Light" charset="0"/>
              </a:rPr>
              <a:t>: </a:t>
            </a:r>
            <a:r>
              <a:rPr lang="en-US" sz="1100" dirty="0" smtClean="0">
                <a:solidFill>
                  <a:schemeClr val="tx1">
                    <a:lumMod val="50000"/>
                    <a:lumOff val="50000"/>
                  </a:schemeClr>
                </a:solidFill>
                <a:latin typeface="Helvetica Light" charset="0"/>
                <a:ea typeface="Helvetica Light" charset="0"/>
                <a:cs typeface="Helvetica Light" charset="0"/>
              </a:rPr>
              <a:t>3.7 </a:t>
            </a:r>
            <a:r>
              <a:rPr lang="en-US" sz="1100" dirty="0">
                <a:solidFill>
                  <a:schemeClr val="tx1">
                    <a:lumMod val="50000"/>
                    <a:lumOff val="50000"/>
                  </a:schemeClr>
                </a:solidFill>
                <a:latin typeface="Helvetica Light" charset="0"/>
                <a:ea typeface="Helvetica Light" charset="0"/>
                <a:cs typeface="Helvetica Light" charset="0"/>
              </a:rPr>
              <a:t>± 0.2 </a:t>
            </a:r>
            <a:r>
              <a:rPr lang="en-GB" sz="1100" dirty="0">
                <a:solidFill>
                  <a:schemeClr val="tx1">
                    <a:lumMod val="50000"/>
                    <a:lumOff val="50000"/>
                  </a:schemeClr>
                </a:solidFill>
                <a:latin typeface="Helvetica Light"/>
                <a:cs typeface="Helvetica Light"/>
              </a:rPr>
              <a:t>× 10</a:t>
            </a:r>
            <a:r>
              <a:rPr lang="en-GB" sz="1100" baseline="30000" dirty="0">
                <a:solidFill>
                  <a:schemeClr val="tx1">
                    <a:lumMod val="50000"/>
                    <a:lumOff val="50000"/>
                  </a:schemeClr>
                </a:solidFill>
                <a:latin typeface="Helvetica Light"/>
                <a:cs typeface="Helvetica Light"/>
              </a:rPr>
              <a:t>–9</a:t>
            </a:r>
            <a:r>
              <a:rPr lang="en-GB" sz="1100" dirty="0">
                <a:solidFill>
                  <a:schemeClr val="tx1">
                    <a:lumMod val="50000"/>
                    <a:lumOff val="50000"/>
                  </a:schemeClr>
                </a:solidFill>
                <a:latin typeface="Helvetica Light"/>
                <a:cs typeface="Helvetica Light"/>
              </a:rPr>
              <a:t> </a:t>
            </a:r>
            <a:r>
              <a:rPr lang="en-US" sz="1100" dirty="0">
                <a:solidFill>
                  <a:schemeClr val="tx1">
                    <a:lumMod val="50000"/>
                    <a:lumOff val="50000"/>
                  </a:schemeClr>
                </a:solidFill>
                <a:latin typeface="Helvetica Light" charset="0"/>
                <a:ea typeface="Helvetica Light" charset="0"/>
                <a:cs typeface="Helvetica Light" charset="0"/>
              </a:rPr>
              <a:t> </a:t>
            </a:r>
          </a:p>
        </p:txBody>
      </p:sp>
      <p:pic>
        <p:nvPicPr>
          <p:cNvPr id="19" name="Picture 18"/>
          <p:cNvPicPr>
            <a:picLocks noChangeAspect="1"/>
          </p:cNvPicPr>
          <p:nvPr/>
        </p:nvPicPr>
        <p:blipFill rotWithShape="1">
          <a:blip r:embed="rId4" cstate="print">
            <a:extLst>
              <a:ext uri="{28A0092B-C50C-407E-A947-70E740481C1C}">
                <a14:useLocalDpi xmlns:a14="http://schemas.microsoft.com/office/drawing/2010/main"/>
              </a:ext>
            </a:extLst>
          </a:blip>
          <a:srcRect t="20821"/>
          <a:stretch/>
        </p:blipFill>
        <p:spPr>
          <a:xfrm>
            <a:off x="6866779" y="1604333"/>
            <a:ext cx="1944216" cy="1066853"/>
          </a:xfrm>
          <a:prstGeom prst="rect">
            <a:avLst/>
          </a:prstGeom>
        </p:spPr>
      </p:pic>
      <p:sp>
        <p:nvSpPr>
          <p:cNvPr id="20" name="Rectangle 19"/>
          <p:cNvSpPr/>
          <p:nvPr/>
        </p:nvSpPr>
        <p:spPr>
          <a:xfrm>
            <a:off x="7669753" y="1806444"/>
            <a:ext cx="288032" cy="244230"/>
          </a:xfrm>
          <a:prstGeom prst="rect">
            <a:avLst/>
          </a:prstGeom>
          <a:solidFill>
            <a:schemeClr val="bg1"/>
          </a:solidFill>
        </p:spPr>
        <p:txBody>
          <a:bodyPr rtlCol="0" anchor="ctr">
            <a:spAutoFit/>
          </a:bodyPr>
          <a:lstStyle/>
          <a:p>
            <a:pPr algn="ctr"/>
            <a:endParaRPr lang="en-US" sz="1600">
              <a:latin typeface="Helvetica Light" charset="0"/>
              <a:ea typeface="Helvetica Light" charset="0"/>
              <a:cs typeface="Helvetica Light" charset="0"/>
            </a:endParaRPr>
          </a:p>
        </p:txBody>
      </p:sp>
      <p:sp>
        <p:nvSpPr>
          <p:cNvPr id="21" name="Rectangle 20"/>
          <p:cNvSpPr/>
          <p:nvPr/>
        </p:nvSpPr>
        <p:spPr>
          <a:xfrm>
            <a:off x="7887469" y="1871760"/>
            <a:ext cx="288032" cy="244230"/>
          </a:xfrm>
          <a:prstGeom prst="rect">
            <a:avLst/>
          </a:prstGeom>
          <a:solidFill>
            <a:schemeClr val="bg1"/>
          </a:solidFill>
        </p:spPr>
        <p:txBody>
          <a:bodyPr rtlCol="0" anchor="ctr">
            <a:spAutoFit/>
          </a:bodyPr>
          <a:lstStyle/>
          <a:p>
            <a:pPr algn="ctr"/>
            <a:endParaRPr lang="en-US" sz="1600">
              <a:latin typeface="Helvetica Light" charset="0"/>
              <a:ea typeface="Helvetica Light" charset="0"/>
              <a:cs typeface="Helvetica Light" charset="0"/>
            </a:endParaRPr>
          </a:p>
        </p:txBody>
      </p:sp>
      <p:sp>
        <p:nvSpPr>
          <p:cNvPr id="22" name="Rectangle 21"/>
          <p:cNvSpPr/>
          <p:nvPr/>
        </p:nvSpPr>
        <p:spPr>
          <a:xfrm>
            <a:off x="7576157" y="1786388"/>
            <a:ext cx="442750" cy="323165"/>
          </a:xfrm>
          <a:prstGeom prst="rect">
            <a:avLst/>
          </a:prstGeom>
        </p:spPr>
        <p:txBody>
          <a:bodyPr wrap="none">
            <a:spAutoFit/>
          </a:bodyPr>
          <a:lstStyle/>
          <a:p>
            <a:pPr>
              <a:spcBef>
                <a:spcPts val="900"/>
              </a:spcBef>
            </a:pPr>
            <a:r>
              <a:rPr lang="en-US" sz="1500" i="1">
                <a:solidFill>
                  <a:srgbClr val="C00000"/>
                </a:solidFill>
                <a:latin typeface="Times New Roman" charset="0"/>
                <a:ea typeface="Times New Roman" charset="0"/>
                <a:cs typeface="Times New Roman" charset="0"/>
              </a:rPr>
              <a:t>H </a:t>
            </a:r>
            <a:r>
              <a:rPr lang="en-US" sz="1500" baseline="30000">
                <a:solidFill>
                  <a:srgbClr val="C00000"/>
                </a:solidFill>
                <a:latin typeface="Times New Roman" charset="0"/>
                <a:ea typeface="Times New Roman" charset="0"/>
                <a:cs typeface="Times New Roman" charset="0"/>
              </a:rPr>
              <a:t>±</a:t>
            </a:r>
            <a:endParaRPr lang="en-US" sz="1500" baseline="30000" dirty="0">
              <a:solidFill>
                <a:srgbClr val="C00000"/>
              </a:solidFill>
              <a:latin typeface="Times New Roman" charset="0"/>
              <a:ea typeface="Times New Roman" charset="0"/>
              <a:cs typeface="Times New Roman" charset="0"/>
            </a:endParaRPr>
          </a:p>
        </p:txBody>
      </p:sp>
      <p:sp>
        <p:nvSpPr>
          <p:cNvPr id="23" name="Rectangle 22"/>
          <p:cNvSpPr/>
          <p:nvPr/>
        </p:nvSpPr>
        <p:spPr>
          <a:xfrm>
            <a:off x="7654673" y="1522603"/>
            <a:ext cx="741550" cy="323165"/>
          </a:xfrm>
          <a:prstGeom prst="rect">
            <a:avLst/>
          </a:prstGeom>
        </p:spPr>
        <p:txBody>
          <a:bodyPr wrap="none">
            <a:spAutoFit/>
          </a:bodyPr>
          <a:lstStyle/>
          <a:p>
            <a:pPr>
              <a:spcBef>
                <a:spcPts val="900"/>
              </a:spcBef>
            </a:pPr>
            <a:r>
              <a:rPr lang="en-US" sz="1500" i="1" dirty="0">
                <a:solidFill>
                  <a:srgbClr val="C00000"/>
                </a:solidFill>
                <a:latin typeface="Times New Roman" charset="0"/>
                <a:ea typeface="Times New Roman" charset="0"/>
                <a:cs typeface="Times New Roman" charset="0"/>
              </a:rPr>
              <a:t>h</a:t>
            </a:r>
            <a:r>
              <a:rPr lang="en-US" sz="1500" i="1" dirty="0" smtClean="0">
                <a:solidFill>
                  <a:srgbClr val="C00000"/>
                </a:solidFill>
                <a:latin typeface="Times New Roman" charset="0"/>
                <a:ea typeface="Times New Roman" charset="0"/>
                <a:cs typeface="Times New Roman" charset="0"/>
              </a:rPr>
              <a:t>, H</a:t>
            </a:r>
            <a:r>
              <a:rPr lang="en-US" sz="1500" dirty="0" smtClean="0">
                <a:solidFill>
                  <a:srgbClr val="C00000"/>
                </a:solidFill>
                <a:latin typeface="Times New Roman" charset="0"/>
                <a:ea typeface="Times New Roman" charset="0"/>
                <a:cs typeface="Times New Roman" charset="0"/>
              </a:rPr>
              <a:t>, </a:t>
            </a:r>
            <a:r>
              <a:rPr lang="en-US" sz="1500" i="1" dirty="0" smtClean="0">
                <a:solidFill>
                  <a:srgbClr val="C00000"/>
                </a:solidFill>
                <a:latin typeface="Times New Roman" charset="0"/>
                <a:ea typeface="Times New Roman" charset="0"/>
                <a:cs typeface="Times New Roman" charset="0"/>
              </a:rPr>
              <a:t>A</a:t>
            </a:r>
            <a:endParaRPr lang="en-US" sz="1500" i="1" baseline="30000" dirty="0">
              <a:solidFill>
                <a:srgbClr val="C00000"/>
              </a:solidFill>
              <a:latin typeface="Times New Roman" charset="0"/>
              <a:ea typeface="Times New Roman" charset="0"/>
              <a:cs typeface="Times New Roman" charset="0"/>
            </a:endParaRPr>
          </a:p>
        </p:txBody>
      </p:sp>
      <p:cxnSp>
        <p:nvCxnSpPr>
          <p:cNvPr id="24" name="Straight Arrow Connector 23"/>
          <p:cNvCxnSpPr/>
          <p:nvPr/>
        </p:nvCxnSpPr>
        <p:spPr>
          <a:xfrm>
            <a:off x="7987941" y="1806444"/>
            <a:ext cx="0" cy="309546"/>
          </a:xfrm>
          <a:prstGeom prst="straightConnector1">
            <a:avLst/>
          </a:prstGeom>
          <a:ln w="3175">
            <a:solidFill>
              <a:srgbClr val="BC010C"/>
            </a:solidFill>
            <a:tailEnd type="triangle"/>
          </a:ln>
          <a:effectLst/>
        </p:spPr>
        <p:style>
          <a:lnRef idx="2">
            <a:schemeClr val="accent1"/>
          </a:lnRef>
          <a:fillRef idx="0">
            <a:schemeClr val="accent1"/>
          </a:fillRef>
          <a:effectRef idx="1">
            <a:schemeClr val="accent1"/>
          </a:effectRef>
          <a:fontRef idx="minor">
            <a:schemeClr val="tx1"/>
          </a:fontRef>
        </p:style>
      </p:cxnSp>
      <p:sp>
        <p:nvSpPr>
          <p:cNvPr id="25" name="Rectangle 24"/>
          <p:cNvSpPr/>
          <p:nvPr/>
        </p:nvSpPr>
        <p:spPr>
          <a:xfrm>
            <a:off x="8666979" y="1884818"/>
            <a:ext cx="389850" cy="584775"/>
          </a:xfrm>
          <a:prstGeom prst="rect">
            <a:avLst/>
          </a:prstGeom>
        </p:spPr>
        <p:txBody>
          <a:bodyPr wrap="none">
            <a:spAutoFit/>
          </a:bodyPr>
          <a:lstStyle/>
          <a:p>
            <a:pPr>
              <a:spcBef>
                <a:spcPts val="900"/>
              </a:spcBef>
            </a:pPr>
            <a:r>
              <a:rPr lang="en-US" sz="3200" dirty="0" smtClean="0">
                <a:solidFill>
                  <a:srgbClr val="C00000"/>
                </a:solidFill>
                <a:latin typeface="Helvetica Light" charset="0"/>
                <a:ea typeface="Helvetica Light" charset="0"/>
                <a:cs typeface="Helvetica Light" charset="0"/>
              </a:rPr>
              <a:t>?</a:t>
            </a:r>
            <a:endParaRPr lang="en-US" sz="3200" baseline="30000" dirty="0">
              <a:solidFill>
                <a:srgbClr val="C00000"/>
              </a:solidFill>
              <a:latin typeface="Helvetica Light" charset="0"/>
              <a:ea typeface="Helvetica Light" charset="0"/>
              <a:cs typeface="Helvetica Light" charset="0"/>
            </a:endParaRPr>
          </a:p>
        </p:txBody>
      </p:sp>
      <p:sp>
        <p:nvSpPr>
          <p:cNvPr id="4" name="Rectangle 3"/>
          <p:cNvSpPr/>
          <p:nvPr/>
        </p:nvSpPr>
        <p:spPr>
          <a:xfrm>
            <a:off x="4644008" y="2782089"/>
            <a:ext cx="2997488" cy="430887"/>
          </a:xfrm>
          <a:prstGeom prst="rect">
            <a:avLst/>
          </a:prstGeom>
        </p:spPr>
        <p:txBody>
          <a:bodyPr wrap="square">
            <a:spAutoFit/>
          </a:bodyPr>
          <a:lstStyle/>
          <a:p>
            <a:r>
              <a:rPr lang="en-US" sz="1050" i="1" dirty="0" err="1">
                <a:solidFill>
                  <a:schemeClr val="tx1">
                    <a:lumMod val="50000"/>
                    <a:lumOff val="50000"/>
                  </a:schemeClr>
                </a:solidFill>
                <a:latin typeface="Helvetica Light" charset="0"/>
                <a:ea typeface="Helvetica Light" charset="0"/>
                <a:cs typeface="Helvetica Light" charset="0"/>
              </a:rPr>
              <a:t>B</a:t>
            </a:r>
            <a:r>
              <a:rPr lang="en-US" sz="1050" i="1" baseline="-25000" dirty="0" err="1">
                <a:solidFill>
                  <a:schemeClr val="tx1">
                    <a:lumMod val="50000"/>
                    <a:lumOff val="50000"/>
                  </a:schemeClr>
                </a:solidFill>
                <a:latin typeface="Helvetica Light" charset="0"/>
                <a:ea typeface="Helvetica Light" charset="0"/>
                <a:cs typeface="Helvetica Light" charset="0"/>
              </a:rPr>
              <a:t>s</a:t>
            </a:r>
            <a:r>
              <a:rPr lang="en-US" sz="1050" dirty="0">
                <a:solidFill>
                  <a:schemeClr val="tx1">
                    <a:lumMod val="50000"/>
                    <a:lumOff val="50000"/>
                  </a:schemeClr>
                </a:solidFill>
                <a:latin typeface="Helvetica Light" charset="0"/>
                <a:ea typeface="Helvetica Light" charset="0"/>
                <a:cs typeface="Helvetica Light" charset="0"/>
              </a:rPr>
              <a:t> </a:t>
            </a:r>
            <a:r>
              <a:rPr lang="en-US" sz="1050" dirty="0">
                <a:solidFill>
                  <a:schemeClr val="tx1">
                    <a:lumMod val="50000"/>
                    <a:lumOff val="50000"/>
                  </a:schemeClr>
                </a:solidFill>
                <a:latin typeface="Symbol" charset="2"/>
                <a:ea typeface="Symbol" charset="2"/>
                <a:cs typeface="Symbol" charset="2"/>
              </a:rPr>
              <a:t>®</a:t>
            </a:r>
            <a:r>
              <a:rPr lang="en-US" sz="1050" dirty="0">
                <a:solidFill>
                  <a:schemeClr val="tx1">
                    <a:lumMod val="50000"/>
                    <a:lumOff val="50000"/>
                  </a:schemeClr>
                </a:solidFill>
                <a:latin typeface="Helvetica Light" charset="0"/>
                <a:ea typeface="Helvetica Light" charset="0"/>
                <a:cs typeface="Helvetica Light" charset="0"/>
              </a:rPr>
              <a:t> </a:t>
            </a:r>
            <a:r>
              <a:rPr lang="en-US" sz="1050" i="1" dirty="0">
                <a:solidFill>
                  <a:schemeClr val="tx1">
                    <a:lumMod val="50000"/>
                    <a:lumOff val="50000"/>
                  </a:schemeClr>
                </a:solidFill>
                <a:latin typeface="Helvetica Light" charset="0"/>
                <a:ea typeface="Helvetica Light" charset="0"/>
                <a:cs typeface="Helvetica Light" charset="0"/>
              </a:rPr>
              <a:t>µµ</a:t>
            </a:r>
            <a:r>
              <a:rPr lang="en-US" sz="1050" dirty="0">
                <a:solidFill>
                  <a:schemeClr val="tx1">
                    <a:lumMod val="50000"/>
                    <a:lumOff val="50000"/>
                  </a:schemeClr>
                </a:solidFill>
                <a:latin typeface="Helvetica Light" charset="0"/>
                <a:ea typeface="Helvetica Light" charset="0"/>
                <a:cs typeface="Helvetica Light" charset="0"/>
              </a:rPr>
              <a:t> is loop process (no tree-level FCNC) that is in addition CKM &amp; </a:t>
            </a:r>
            <a:r>
              <a:rPr lang="en-US" sz="1050" dirty="0" err="1">
                <a:solidFill>
                  <a:schemeClr val="tx1">
                    <a:lumMod val="50000"/>
                    <a:lumOff val="50000"/>
                  </a:schemeClr>
                </a:solidFill>
                <a:latin typeface="Helvetica Light" charset="0"/>
                <a:ea typeface="Helvetica Light" charset="0"/>
                <a:cs typeface="Helvetica Light" charset="0"/>
              </a:rPr>
              <a:t>helicity</a:t>
            </a:r>
            <a:r>
              <a:rPr lang="en-US" sz="1050" dirty="0">
                <a:solidFill>
                  <a:schemeClr val="tx1">
                    <a:lumMod val="50000"/>
                    <a:lumOff val="50000"/>
                  </a:schemeClr>
                </a:solidFill>
                <a:latin typeface="Helvetica Light" charset="0"/>
                <a:ea typeface="Helvetica Light" charset="0"/>
                <a:cs typeface="Helvetica Light" charset="0"/>
              </a:rPr>
              <a:t> suppressed</a:t>
            </a:r>
            <a:endParaRPr lang="en-US" sz="1050" dirty="0">
              <a:solidFill>
                <a:schemeClr val="tx1">
                  <a:lumMod val="50000"/>
                  <a:lumOff val="50000"/>
                </a:schemeClr>
              </a:solidFill>
            </a:endParaRPr>
          </a:p>
        </p:txBody>
      </p:sp>
      <p:sp>
        <p:nvSpPr>
          <p:cNvPr id="26" name="Rectangle 25"/>
          <p:cNvSpPr/>
          <p:nvPr/>
        </p:nvSpPr>
        <p:spPr>
          <a:xfrm>
            <a:off x="5436096" y="1086852"/>
            <a:ext cx="3429480" cy="253916"/>
          </a:xfrm>
          <a:prstGeom prst="rect">
            <a:avLst/>
          </a:prstGeom>
        </p:spPr>
        <p:txBody>
          <a:bodyPr wrap="square">
            <a:spAutoFit/>
          </a:bodyPr>
          <a:lstStyle/>
          <a:p>
            <a:r>
              <a:rPr lang="en-US" sz="1050" i="1" dirty="0" smtClean="0">
                <a:latin typeface="Helvetica Light" charset="0"/>
                <a:ea typeface="Helvetica Light" charset="0"/>
                <a:cs typeface="Helvetica Light" charset="0"/>
              </a:rPr>
              <a:t>Does the Higgs boson </a:t>
            </a:r>
            <a:r>
              <a:rPr lang="en-US" sz="1050" i="1" smtClean="0">
                <a:latin typeface="Helvetica Light" charset="0"/>
                <a:ea typeface="Helvetica Light" charset="0"/>
                <a:cs typeface="Helvetica Light" charset="0"/>
              </a:rPr>
              <a:t>has brothers and sisters?</a:t>
            </a:r>
            <a:endParaRPr lang="en-US" sz="1050" dirty="0"/>
          </a:p>
        </p:txBody>
      </p:sp>
    </p:spTree>
    <p:extLst>
      <p:ext uri="{BB962C8B-B14F-4D97-AF65-F5344CB8AC3E}">
        <p14:creationId xmlns:p14="http://schemas.microsoft.com/office/powerpoint/2010/main" val="122653895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a:t>
            </a:fld>
            <a:endParaRPr lang="en-GB" dirty="0"/>
          </a:p>
        </p:txBody>
      </p:sp>
      <p:sp>
        <p:nvSpPr>
          <p:cNvPr id="36" name="Rectangle 35"/>
          <p:cNvSpPr/>
          <p:nvPr/>
        </p:nvSpPr>
        <p:spPr>
          <a:xfrm>
            <a:off x="0" y="0"/>
            <a:ext cx="9144000" cy="177281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7" name="Picture 36"/>
          <p:cNvPicPr>
            <a:picLocks noChangeAspect="1" noChangeArrowheads="1"/>
          </p:cNvPicPr>
          <p:nvPr/>
        </p:nvPicPr>
        <p:blipFill>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65" name="TextBox 64"/>
          <p:cNvSpPr txBox="1"/>
          <p:nvPr/>
        </p:nvSpPr>
        <p:spPr>
          <a:xfrm>
            <a:off x="304800" y="1988840"/>
            <a:ext cx="8839200" cy="584775"/>
          </a:xfrm>
          <a:prstGeom prst="rect">
            <a:avLst/>
          </a:prstGeom>
          <a:noFill/>
        </p:spPr>
        <p:txBody>
          <a:bodyPr wrap="square" rtlCol="0">
            <a:spAutoFit/>
          </a:bodyPr>
          <a:lstStyle/>
          <a:p>
            <a:pPr>
              <a:spcBef>
                <a:spcPts val="1800"/>
              </a:spcBef>
            </a:pPr>
            <a:r>
              <a:rPr lang="en-US" sz="1600" dirty="0" smtClean="0">
                <a:solidFill>
                  <a:prstClr val="black">
                    <a:lumMod val="85000"/>
                    <a:lumOff val="15000"/>
                  </a:prstClr>
                </a:solidFill>
                <a:latin typeface="Helvetica Light" charset="0"/>
                <a:ea typeface="Helvetica Light" charset="0"/>
                <a:cs typeface="Helvetica Light" charset="0"/>
              </a:rPr>
              <a:t>The early universe, </a:t>
            </a:r>
            <a:r>
              <a:rPr lang="en-US" sz="1600" dirty="0">
                <a:solidFill>
                  <a:prstClr val="black">
                    <a:lumMod val="85000"/>
                    <a:lumOff val="15000"/>
                  </a:prstClr>
                </a:solidFill>
                <a:latin typeface="Helvetica Light" charset="0"/>
                <a:ea typeface="Helvetica Light" charset="0"/>
                <a:cs typeface="Helvetica Light" charset="0"/>
              </a:rPr>
              <a:t>at temperature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dirty="0" smtClean="0">
                <a:solidFill>
                  <a:prstClr val="black">
                    <a:lumMod val="85000"/>
                    <a:lumOff val="15000"/>
                  </a:prstClr>
                </a:solidFill>
                <a:latin typeface="Helvetica Light" charset="0"/>
                <a:ea typeface="Helvetica Light" charset="0"/>
                <a:cs typeface="Helvetica Light" charset="0"/>
              </a:rPr>
              <a:t> &gt;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baseline="-25000" dirty="0" smtClean="0">
                <a:solidFill>
                  <a:prstClr val="black">
                    <a:lumMod val="85000"/>
                    <a:lumOff val="15000"/>
                  </a:prstClr>
                </a:solidFill>
                <a:latin typeface="Helvetica Light" charset="0"/>
                <a:ea typeface="Helvetica Light" charset="0"/>
                <a:cs typeface="Helvetica Light" charset="0"/>
              </a:rPr>
              <a:t>EW</a:t>
            </a:r>
            <a:r>
              <a:rPr lang="en-US" sz="1600" dirty="0" smtClean="0">
                <a:solidFill>
                  <a:prstClr val="black">
                    <a:lumMod val="85000"/>
                    <a:lumOff val="15000"/>
                  </a:prstClr>
                </a:solidFill>
                <a:latin typeface="Helvetica Light" charset="0"/>
                <a:ea typeface="Helvetica Light" charset="0"/>
                <a:cs typeface="Helvetica Light" charset="0"/>
              </a:rPr>
              <a:t>, was in a symmetric phase (|</a:t>
            </a:r>
            <a:r>
              <a:rPr lang="en-US" sz="1600" i="1" dirty="0" err="1" smtClean="0">
                <a:solidFill>
                  <a:prstClr val="black">
                    <a:lumMod val="85000"/>
                    <a:lumOff val="15000"/>
                  </a:prstClr>
                </a:solidFill>
                <a:latin typeface="Symbol" charset="2"/>
                <a:ea typeface="Symbol" charset="2"/>
                <a:cs typeface="Symbol" charset="2"/>
              </a:rPr>
              <a:t>f</a:t>
            </a:r>
            <a:r>
              <a:rPr lang="en-US" sz="1600" baseline="-25000" dirty="0" err="1" smtClean="0">
                <a:solidFill>
                  <a:prstClr val="black">
                    <a:lumMod val="85000"/>
                    <a:lumOff val="15000"/>
                  </a:prstClr>
                </a:solidFill>
                <a:latin typeface="Helvetica Light" charset="0"/>
                <a:ea typeface="Helvetica Light" charset="0"/>
                <a:cs typeface="Helvetica Light" charset="0"/>
              </a:rPr>
              <a:t>min</a:t>
            </a:r>
            <a:r>
              <a:rPr lang="en-US" sz="1600" dirty="0" smtClean="0">
                <a:solidFill>
                  <a:prstClr val="black">
                    <a:lumMod val="85000"/>
                    <a:lumOff val="15000"/>
                  </a:prstClr>
                </a:solidFill>
                <a:latin typeface="Helvetica Light" charset="0"/>
                <a:ea typeface="Helvetica Light" charset="0"/>
                <a:cs typeface="Helvetica Light" charset="0"/>
              </a:rPr>
              <a:t>| = 0)</a:t>
            </a:r>
          </a:p>
          <a:p>
            <a:pPr lvl="0">
              <a:spcBef>
                <a:spcPts val="0"/>
              </a:spcBef>
            </a:pPr>
            <a:r>
              <a:rPr lang="en-US" sz="1600" dirty="0">
                <a:solidFill>
                  <a:prstClr val="black">
                    <a:lumMod val="85000"/>
                    <a:lumOff val="15000"/>
                  </a:prstClr>
                </a:solidFill>
                <a:latin typeface="Helvetica Light" charset="0"/>
                <a:ea typeface="Helvetica Light" charset="0"/>
                <a:cs typeface="Helvetica Light" charset="0"/>
              </a:rPr>
              <a:t>A phase transition at ~</a:t>
            </a:r>
            <a:r>
              <a:rPr lang="en-US" sz="1600" i="1" dirty="0">
                <a:solidFill>
                  <a:prstClr val="black">
                    <a:lumMod val="85000"/>
                    <a:lumOff val="15000"/>
                  </a:prstClr>
                </a:solidFill>
                <a:latin typeface="Helvetica Light" charset="0"/>
                <a:ea typeface="Helvetica Light" charset="0"/>
                <a:cs typeface="Helvetica Light" charset="0"/>
              </a:rPr>
              <a:t>T</a:t>
            </a:r>
            <a:r>
              <a:rPr lang="en-US" sz="1600" baseline="-25000" dirty="0">
                <a:solidFill>
                  <a:prstClr val="black">
                    <a:lumMod val="85000"/>
                    <a:lumOff val="15000"/>
                  </a:prstClr>
                </a:solidFill>
                <a:latin typeface="Helvetica Light" charset="0"/>
                <a:ea typeface="Helvetica Light" charset="0"/>
                <a:cs typeface="Helvetica Light" charset="0"/>
              </a:rPr>
              <a:t>EW</a:t>
            </a:r>
            <a:r>
              <a:rPr lang="en-US" sz="1600" dirty="0">
                <a:solidFill>
                  <a:prstClr val="black">
                    <a:lumMod val="85000"/>
                    <a:lumOff val="15000"/>
                  </a:prstClr>
                </a:solidFill>
                <a:latin typeface="Helvetica Light" charset="0"/>
                <a:ea typeface="Helvetica Light" charset="0"/>
                <a:cs typeface="Helvetica Light" charset="0"/>
              </a:rPr>
              <a:t> </a:t>
            </a:r>
            <a:r>
              <a:rPr lang="en-US" sz="1200" dirty="0">
                <a:solidFill>
                  <a:prstClr val="black">
                    <a:lumMod val="85000"/>
                    <a:lumOff val="15000"/>
                  </a:prstClr>
                </a:solidFill>
                <a:latin typeface="Helvetica Light" charset="0"/>
                <a:ea typeface="Helvetica Light" charset="0"/>
                <a:cs typeface="Helvetica Light" charset="0"/>
              </a:rPr>
              <a:t>(~several 10</a:t>
            </a:r>
            <a:r>
              <a:rPr lang="en-US" sz="1200" baseline="30000" dirty="0">
                <a:solidFill>
                  <a:prstClr val="black">
                    <a:lumMod val="85000"/>
                    <a:lumOff val="15000"/>
                  </a:prstClr>
                </a:solidFill>
                <a:latin typeface="Symbol" charset="2"/>
                <a:ea typeface="Symbol" charset="2"/>
                <a:cs typeface="Symbol" charset="2"/>
              </a:rPr>
              <a:t>-</a:t>
            </a:r>
            <a:r>
              <a:rPr lang="en-US" sz="1200" baseline="30000" dirty="0">
                <a:solidFill>
                  <a:prstClr val="black">
                    <a:lumMod val="85000"/>
                    <a:lumOff val="15000"/>
                  </a:prstClr>
                </a:solidFill>
                <a:latin typeface="Helvetica Light" charset="0"/>
                <a:ea typeface="Helvetica Light" charset="0"/>
                <a:cs typeface="Helvetica Light" charset="0"/>
              </a:rPr>
              <a:t>11</a:t>
            </a:r>
            <a:r>
              <a:rPr lang="en-US" sz="1200" dirty="0">
                <a:solidFill>
                  <a:prstClr val="black">
                    <a:lumMod val="85000"/>
                    <a:lumOff val="15000"/>
                  </a:prstClr>
                </a:solidFill>
                <a:latin typeface="Helvetica Light" charset="0"/>
                <a:ea typeface="Helvetica Light" charset="0"/>
                <a:cs typeface="Helvetica Light" charset="0"/>
              </a:rPr>
              <a:t> s after big bang, causal domain of few cm)</a:t>
            </a:r>
            <a:r>
              <a:rPr lang="en-US" sz="1600" dirty="0">
                <a:solidFill>
                  <a:prstClr val="black">
                    <a:lumMod val="85000"/>
                    <a:lumOff val="15000"/>
                  </a:prstClr>
                </a:solidFill>
                <a:latin typeface="Helvetica Light" charset="0"/>
                <a:ea typeface="Helvetica Light" charset="0"/>
                <a:cs typeface="Helvetica Light" charset="0"/>
              </a:rPr>
              <a:t> led to |</a:t>
            </a:r>
            <a:r>
              <a:rPr lang="en-US" sz="1600" i="1" dirty="0" err="1">
                <a:solidFill>
                  <a:prstClr val="black">
                    <a:lumMod val="85000"/>
                    <a:lumOff val="15000"/>
                  </a:prstClr>
                </a:solidFill>
                <a:latin typeface="Symbol" charset="2"/>
                <a:ea typeface="Symbol" charset="2"/>
                <a:cs typeface="Symbol" charset="2"/>
              </a:rPr>
              <a:t>f</a:t>
            </a:r>
            <a:r>
              <a:rPr lang="en-US" sz="1600" baseline="-25000" dirty="0" err="1">
                <a:solidFill>
                  <a:prstClr val="black">
                    <a:lumMod val="85000"/>
                    <a:lumOff val="15000"/>
                  </a:prstClr>
                </a:solidFill>
                <a:latin typeface="Helvetica Light" charset="0"/>
                <a:ea typeface="Helvetica Light" charset="0"/>
                <a:cs typeface="Helvetica Light" charset="0"/>
              </a:rPr>
              <a:t>min</a:t>
            </a:r>
            <a:r>
              <a:rPr lang="en-US" sz="1600" dirty="0">
                <a:solidFill>
                  <a:prstClr val="black">
                    <a:lumMod val="85000"/>
                    <a:lumOff val="15000"/>
                  </a:prstClr>
                </a:solidFill>
                <a:latin typeface="Helvetica Light" charset="0"/>
                <a:ea typeface="Helvetica Light" charset="0"/>
                <a:cs typeface="Helvetica Light" charset="0"/>
              </a:rPr>
              <a:t>| &gt; 0  </a:t>
            </a:r>
            <a:endParaRPr lang="en-US" sz="1600" dirty="0">
              <a:solidFill>
                <a:srgbClr val="595959"/>
              </a:solidFill>
              <a:latin typeface="Helvetica Light" charset="0"/>
              <a:ea typeface="Helvetica Light" charset="0"/>
              <a:cs typeface="Helvetica Light" charset="0"/>
            </a:endParaRPr>
          </a:p>
        </p:txBody>
      </p:sp>
      <p:sp>
        <p:nvSpPr>
          <p:cNvPr id="70" name="TextBox 69"/>
          <p:cNvSpPr txBox="1"/>
          <p:nvPr/>
        </p:nvSpPr>
        <p:spPr>
          <a:xfrm>
            <a:off x="5700715" y="620688"/>
            <a:ext cx="3119757" cy="461665"/>
          </a:xfrm>
          <a:prstGeom prst="rect">
            <a:avLst/>
          </a:prstGeom>
          <a:noFill/>
        </p:spPr>
        <p:txBody>
          <a:bodyPr wrap="square" rtlCol="0">
            <a:spAutoFit/>
          </a:bodyPr>
          <a:lstStyle/>
          <a:p>
            <a:pPr algn="r"/>
            <a:r>
              <a:rPr lang="en-US" sz="2400" smtClean="0">
                <a:solidFill>
                  <a:schemeClr val="bg1"/>
                </a:solidFill>
                <a:latin typeface="Helvetica Light" charset="0"/>
                <a:ea typeface="Helvetica Light" charset="0"/>
                <a:cs typeface="Helvetica Light" charset="0"/>
              </a:rPr>
              <a:t>BEH Potential</a:t>
            </a:r>
            <a:endParaRPr lang="en-US" sz="2400" dirty="0" smtClean="0">
              <a:solidFill>
                <a:schemeClr val="bg1"/>
              </a:solidFill>
              <a:latin typeface="Helvetica Light" charset="0"/>
              <a:ea typeface="Helvetica Light" charset="0"/>
              <a:cs typeface="Helvetica Light" charset="0"/>
            </a:endParaRPr>
          </a:p>
        </p:txBody>
      </p:sp>
      <p:grpSp>
        <p:nvGrpSpPr>
          <p:cNvPr id="149" name="Group 13"/>
          <p:cNvGrpSpPr>
            <a:grpSpLocks/>
          </p:cNvGrpSpPr>
          <p:nvPr/>
        </p:nvGrpSpPr>
        <p:grpSpPr bwMode="auto">
          <a:xfrm>
            <a:off x="3170237" y="2783508"/>
            <a:ext cx="2917825" cy="2168526"/>
            <a:chOff x="1384" y="1117"/>
            <a:chExt cx="1838" cy="1366"/>
          </a:xfrm>
        </p:grpSpPr>
        <p:pic>
          <p:nvPicPr>
            <p:cNvPr id="150" name="Picture 14" descr="fig1"/>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453" y="1258"/>
              <a:ext cx="1769" cy="1202"/>
            </a:xfrm>
            <a:prstGeom prst="rect">
              <a:avLst/>
            </a:prstGeom>
            <a:noFill/>
          </p:spPr>
        </p:pic>
        <p:sp>
          <p:nvSpPr>
            <p:cNvPr id="151" name="Rectangle 16"/>
            <p:cNvSpPr>
              <a:spLocks noChangeArrowheads="1"/>
            </p:cNvSpPr>
            <p:nvPr/>
          </p:nvSpPr>
          <p:spPr bwMode="auto">
            <a:xfrm>
              <a:off x="1663" y="1117"/>
              <a:ext cx="881" cy="174"/>
            </a:xfrm>
            <a:prstGeom prst="rect">
              <a:avLst/>
            </a:prstGeom>
            <a:noFill/>
            <a:ln w="12700">
              <a:noFill/>
              <a:miter lim="800000"/>
              <a:headEnd/>
              <a:tailEnd/>
            </a:ln>
            <a:effectLst/>
          </p:spPr>
          <p:txBody>
            <a:bodyPr wrap="square">
              <a:prstTxWarp prst="textNoShape">
                <a:avLst/>
              </a:prstTxWarp>
              <a:spAutoFit/>
            </a:bodyPr>
            <a:lstStyle/>
            <a:p>
              <a:pPr marL="342900" indent="-342900" algn="r" defTabSz="914400" eaLnBrk="0" fontAlgn="auto" hangingPunct="0">
                <a:spcAft>
                  <a:spcPts val="0"/>
                </a:spcAft>
                <a:defRPr/>
              </a:pPr>
              <a:r>
                <a:rPr lang="en-US" sz="1200" kern="0" dirty="0" smtClean="0">
                  <a:solidFill>
                    <a:sysClr val="windowText" lastClr="000000"/>
                  </a:solidFill>
                  <a:latin typeface="Helvetica" charset="0"/>
                  <a:ea typeface="Helvetica" charset="0"/>
                  <a:cs typeface="Helvetica" charset="0"/>
                </a:rPr>
                <a:t>Phase transition</a:t>
              </a:r>
              <a:endParaRPr lang="en-US" sz="1200" kern="0" dirty="0">
                <a:solidFill>
                  <a:sysClr val="windowText" lastClr="000000"/>
                </a:solidFill>
                <a:latin typeface="Helvetica" charset="0"/>
                <a:ea typeface="Helvetica" charset="0"/>
                <a:cs typeface="Helvetica" charset="0"/>
              </a:endParaRPr>
            </a:p>
          </p:txBody>
        </p:sp>
        <p:sp>
          <p:nvSpPr>
            <p:cNvPr id="152" name="Rectangle 17"/>
            <p:cNvSpPr>
              <a:spLocks noChangeArrowheads="1"/>
            </p:cNvSpPr>
            <p:nvPr/>
          </p:nvSpPr>
          <p:spPr bwMode="auto">
            <a:xfrm>
              <a:off x="1384" y="1220"/>
              <a:ext cx="163" cy="13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aphicFrame>
          <p:nvGraphicFramePr>
            <p:cNvPr id="153" name="Object 18"/>
            <p:cNvGraphicFramePr>
              <a:graphicFrameLocks noChangeAspect="1"/>
            </p:cNvGraphicFramePr>
            <p:nvPr/>
          </p:nvGraphicFramePr>
          <p:xfrm>
            <a:off x="1408" y="1368"/>
            <a:ext cx="335" cy="227"/>
          </p:xfrm>
          <a:graphic>
            <a:graphicData uri="http://schemas.openxmlformats.org/presentationml/2006/ole">
              <mc:AlternateContent xmlns:mc="http://schemas.openxmlformats.org/markup-compatibility/2006">
                <mc:Choice xmlns:v="urn:schemas-microsoft-com:vml" Requires="v">
                  <p:oleObj spid="_x0000_s94032" name="Equation" r:id="rId6" imgW="393700" imgH="266700" progId="Equation.DSMT4">
                    <p:embed/>
                  </p:oleObj>
                </mc:Choice>
                <mc:Fallback>
                  <p:oleObj name="Equation" r:id="rId6" imgW="393700" imgH="2667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8" y="1368"/>
                          <a:ext cx="335" cy="227"/>
                        </a:xfrm>
                        <a:prstGeom prst="rect">
                          <a:avLst/>
                        </a:prstGeom>
                        <a:solidFill>
                          <a:srgbClr val="FFFFFF"/>
                        </a:solidFill>
                      </p:spPr>
                    </p:pic>
                  </p:oleObj>
                </mc:Fallback>
              </mc:AlternateContent>
            </a:graphicData>
          </a:graphic>
        </p:graphicFrame>
        <p:graphicFrame>
          <p:nvGraphicFramePr>
            <p:cNvPr id="154" name="Object 15"/>
            <p:cNvGraphicFramePr>
              <a:graphicFrameLocks noChangeAspect="1"/>
            </p:cNvGraphicFramePr>
            <p:nvPr/>
          </p:nvGraphicFramePr>
          <p:xfrm>
            <a:off x="2953" y="2255"/>
            <a:ext cx="162" cy="228"/>
          </p:xfrm>
          <a:graphic>
            <a:graphicData uri="http://schemas.openxmlformats.org/presentationml/2006/ole">
              <mc:AlternateContent xmlns:mc="http://schemas.openxmlformats.org/markup-compatibility/2006">
                <mc:Choice xmlns:v="urn:schemas-microsoft-com:vml" Requires="v">
                  <p:oleObj spid="_x0000_s94033" name="Equation" r:id="rId8" imgW="190500" imgH="266700" progId="Equation.DSMT4">
                    <p:embed/>
                  </p:oleObj>
                </mc:Choice>
                <mc:Fallback>
                  <p:oleObj name="Equation" r:id="rId8" imgW="190500" imgH="2667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53" y="2255"/>
                          <a:ext cx="162"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155" name="Object 19"/>
          <p:cNvGraphicFramePr>
            <a:graphicFrameLocks noChangeAspect="1"/>
          </p:cNvGraphicFramePr>
          <p:nvPr>
            <p:extLst>
              <p:ext uri="{D42A27DB-BD31-4B8C-83A1-F6EECF244321}">
                <p14:modId xmlns:p14="http://schemas.microsoft.com/office/powerpoint/2010/main" val="1151087690"/>
              </p:ext>
            </p:extLst>
          </p:nvPr>
        </p:nvGraphicFramePr>
        <p:xfrm>
          <a:off x="5334000" y="3850309"/>
          <a:ext cx="701675" cy="327025"/>
        </p:xfrm>
        <a:graphic>
          <a:graphicData uri="http://schemas.openxmlformats.org/presentationml/2006/ole">
            <mc:AlternateContent xmlns:mc="http://schemas.openxmlformats.org/markup-compatibility/2006">
              <mc:Choice xmlns:v="urn:schemas-microsoft-com:vml" Requires="v">
                <p:oleObj spid="_x0000_s94034" name="Equation" r:id="rId10" imgW="520700" imgH="241300" progId="Equation.DSMT4">
                  <p:embed/>
                </p:oleObj>
              </mc:Choice>
              <mc:Fallback>
                <p:oleObj name="Equation" r:id="rId10" imgW="520700" imgH="24130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4000" y="3850309"/>
                        <a:ext cx="701675" cy="327025"/>
                      </a:xfrm>
                      <a:prstGeom prst="rect">
                        <a:avLst/>
                      </a:prstGeom>
                      <a:solidFill>
                        <a:srgbClr val="FFFFFF"/>
                      </a:solidFill>
                    </p:spPr>
                  </p:pic>
                </p:oleObj>
              </mc:Fallback>
            </mc:AlternateContent>
          </a:graphicData>
        </a:graphic>
      </p:graphicFrame>
      <p:sp>
        <p:nvSpPr>
          <p:cNvPr id="156" name="Rectangle 155"/>
          <p:cNvSpPr/>
          <p:nvPr/>
        </p:nvSpPr>
        <p:spPr>
          <a:xfrm>
            <a:off x="5899907" y="4685224"/>
            <a:ext cx="204851" cy="194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57" name="Rectangle 28"/>
          <p:cNvSpPr>
            <a:spLocks noChangeArrowheads="1"/>
          </p:cNvSpPr>
          <p:nvPr/>
        </p:nvSpPr>
        <p:spPr bwMode="auto">
          <a:xfrm>
            <a:off x="4160837" y="4378946"/>
            <a:ext cx="71438" cy="73025"/>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58" name="Rectangle 29"/>
          <p:cNvSpPr>
            <a:spLocks noChangeArrowheads="1"/>
          </p:cNvSpPr>
          <p:nvPr/>
        </p:nvSpPr>
        <p:spPr bwMode="auto">
          <a:xfrm>
            <a:off x="5978525" y="4658346"/>
            <a:ext cx="104775" cy="10318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59" name="Rectangle 30"/>
          <p:cNvSpPr>
            <a:spLocks noChangeArrowheads="1"/>
          </p:cNvSpPr>
          <p:nvPr/>
        </p:nvSpPr>
        <p:spPr bwMode="auto">
          <a:xfrm>
            <a:off x="4665662" y="4688508"/>
            <a:ext cx="144463" cy="142875"/>
          </a:xfrm>
          <a:prstGeom prst="rect">
            <a:avLst/>
          </a:prstGeom>
          <a:solidFill>
            <a:srgbClr val="FFFFFF"/>
          </a:solidFill>
          <a:ln w="12700">
            <a:solidFill>
              <a:srgbClr val="FFFFFF"/>
            </a:solidFill>
            <a:miter lim="800000"/>
            <a:headEnd/>
            <a:tailEnd/>
          </a:ln>
          <a:effectLst/>
        </p:spPr>
        <p:txBody>
          <a:bodyPr wrap="non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aphicFrame>
        <p:nvGraphicFramePr>
          <p:cNvPr id="160" name="Object 31"/>
          <p:cNvGraphicFramePr>
            <a:graphicFrameLocks noChangeAspect="1"/>
          </p:cNvGraphicFramePr>
          <p:nvPr>
            <p:extLst>
              <p:ext uri="{D42A27DB-BD31-4B8C-83A1-F6EECF244321}">
                <p14:modId xmlns:p14="http://schemas.microsoft.com/office/powerpoint/2010/main" val="1798113654"/>
              </p:ext>
            </p:extLst>
          </p:nvPr>
        </p:nvGraphicFramePr>
        <p:xfrm>
          <a:off x="5610225" y="4218608"/>
          <a:ext cx="582612" cy="309563"/>
        </p:xfrm>
        <a:graphic>
          <a:graphicData uri="http://schemas.openxmlformats.org/presentationml/2006/ole">
            <mc:AlternateContent xmlns:mc="http://schemas.openxmlformats.org/markup-compatibility/2006">
              <mc:Choice xmlns:v="urn:schemas-microsoft-com:vml" Requires="v">
                <p:oleObj spid="_x0000_s94035" name="Equation" r:id="rId12" imgW="431640" imgH="228600" progId="Equation.DSMT4">
                  <p:embed/>
                </p:oleObj>
              </mc:Choice>
              <mc:Fallback>
                <p:oleObj name="Equation" r:id="rId12" imgW="431640" imgH="22860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10225" y="4218608"/>
                        <a:ext cx="582612" cy="309563"/>
                      </a:xfrm>
                      <a:prstGeom prst="rect">
                        <a:avLst/>
                      </a:prstGeom>
                      <a:solidFill>
                        <a:srgbClr val="FFFFFF"/>
                      </a:solidFill>
                    </p:spPr>
                  </p:pic>
                </p:oleObj>
              </mc:Fallback>
            </mc:AlternateContent>
          </a:graphicData>
        </a:graphic>
      </p:graphicFrame>
      <p:graphicFrame>
        <p:nvGraphicFramePr>
          <p:cNvPr id="161" name="Object 32"/>
          <p:cNvGraphicFramePr>
            <a:graphicFrameLocks noChangeAspect="1"/>
          </p:cNvGraphicFramePr>
          <p:nvPr>
            <p:extLst>
              <p:ext uri="{D42A27DB-BD31-4B8C-83A1-F6EECF244321}">
                <p14:modId xmlns:p14="http://schemas.microsoft.com/office/powerpoint/2010/main" val="1506302194"/>
              </p:ext>
            </p:extLst>
          </p:nvPr>
        </p:nvGraphicFramePr>
        <p:xfrm>
          <a:off x="5254625" y="2904159"/>
          <a:ext cx="682625" cy="360362"/>
        </p:xfrm>
        <a:graphic>
          <a:graphicData uri="http://schemas.openxmlformats.org/presentationml/2006/ole">
            <mc:AlternateContent xmlns:mc="http://schemas.openxmlformats.org/markup-compatibility/2006">
              <mc:Choice xmlns:v="urn:schemas-microsoft-com:vml" Requires="v">
                <p:oleObj spid="_x0000_s94036" name="Equation" r:id="rId14" imgW="508000" imgH="266700" progId="Equation.DSMT4">
                  <p:embed/>
                </p:oleObj>
              </mc:Choice>
              <mc:Fallback>
                <p:oleObj name="Equation" r:id="rId14" imgW="508000" imgH="266700" progId="Equation.DSMT4">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254625" y="2904159"/>
                        <a:ext cx="682625" cy="360362"/>
                      </a:xfrm>
                      <a:prstGeom prst="rect">
                        <a:avLst/>
                      </a:prstGeom>
                      <a:solidFill>
                        <a:srgbClr val="FFFFFF"/>
                      </a:solidFill>
                    </p:spPr>
                  </p:pic>
                </p:oleObj>
              </mc:Fallback>
            </mc:AlternateContent>
          </a:graphicData>
        </a:graphic>
      </p:graphicFrame>
      <p:sp>
        <p:nvSpPr>
          <p:cNvPr id="162" name="Rectangle 34"/>
          <p:cNvSpPr>
            <a:spLocks noChangeArrowheads="1"/>
          </p:cNvSpPr>
          <p:nvPr/>
        </p:nvSpPr>
        <p:spPr bwMode="auto">
          <a:xfrm rot="20533035">
            <a:off x="4699000" y="4871071"/>
            <a:ext cx="287337" cy="87312"/>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63" name="Rectangle 46"/>
          <p:cNvSpPr>
            <a:spLocks noChangeArrowheads="1"/>
          </p:cNvSpPr>
          <p:nvPr/>
        </p:nvSpPr>
        <p:spPr bwMode="auto">
          <a:xfrm>
            <a:off x="3983037" y="4691683"/>
            <a:ext cx="338138" cy="107950"/>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nvGrpSpPr>
          <p:cNvPr id="164" name="Group 47"/>
          <p:cNvGrpSpPr>
            <a:grpSpLocks/>
          </p:cNvGrpSpPr>
          <p:nvPr/>
        </p:nvGrpSpPr>
        <p:grpSpPr bwMode="auto">
          <a:xfrm>
            <a:off x="1335087" y="3875711"/>
            <a:ext cx="2938463" cy="502091"/>
            <a:chOff x="228" y="1805"/>
            <a:chExt cx="1851" cy="325"/>
          </a:xfrm>
        </p:grpSpPr>
        <p:sp>
          <p:nvSpPr>
            <p:cNvPr id="165" name="Text Box 48"/>
            <p:cNvSpPr txBox="1">
              <a:spLocks noChangeArrowheads="1"/>
            </p:cNvSpPr>
            <p:nvPr/>
          </p:nvSpPr>
          <p:spPr bwMode="auto">
            <a:xfrm>
              <a:off x="228" y="1805"/>
              <a:ext cx="1180" cy="179"/>
            </a:xfrm>
            <a:prstGeom prst="rect">
              <a:avLst/>
            </a:prstGeom>
            <a:noFill/>
            <a:ln w="12700">
              <a:noFill/>
              <a:miter lim="800000"/>
              <a:headEnd/>
              <a:tailEnd/>
            </a:ln>
            <a:effectLst/>
          </p:spPr>
          <p:txBody>
            <a:bodyPr wrap="square">
              <a:prstTxWarp prst="textNoShape">
                <a:avLst/>
              </a:prstTxWarp>
              <a:spAutoFit/>
            </a:bodyPr>
            <a:lstStyle/>
            <a:p>
              <a:pPr marL="342900" indent="-342900" algn="r" defTabSz="914400" fontAlgn="auto">
                <a:spcBef>
                  <a:spcPts val="0"/>
                </a:spcBef>
                <a:spcAft>
                  <a:spcPts val="0"/>
                </a:spcAft>
                <a:defRPr/>
              </a:pPr>
              <a:r>
                <a:rPr lang="en-US" sz="1200" kern="0" dirty="0" smtClean="0">
                  <a:solidFill>
                    <a:srgbClr val="3333CC"/>
                  </a:solidFill>
                  <a:latin typeface="Helvetica" charset="0"/>
                  <a:ea typeface="Helvetica" charset="0"/>
                  <a:cs typeface="Helvetica" charset="0"/>
                </a:rPr>
                <a:t>	Potential </a:t>
              </a:r>
              <a:r>
                <a:rPr lang="en-US" sz="1200" kern="0" dirty="0">
                  <a:solidFill>
                    <a:srgbClr val="3333CC"/>
                  </a:solidFill>
                  <a:latin typeface="Helvetica" charset="0"/>
                  <a:ea typeface="Helvetica" charset="0"/>
                  <a:cs typeface="Helvetica" charset="0"/>
                </a:rPr>
                <a:t>barrier</a:t>
              </a:r>
            </a:p>
          </p:txBody>
        </p:sp>
        <p:cxnSp>
          <p:nvCxnSpPr>
            <p:cNvPr id="166" name="AutoShape 49"/>
            <p:cNvCxnSpPr>
              <a:cxnSpLocks noChangeShapeType="1"/>
            </p:cNvCxnSpPr>
            <p:nvPr/>
          </p:nvCxnSpPr>
          <p:spPr bwMode="auto">
            <a:xfrm>
              <a:off x="1408" y="1894"/>
              <a:ext cx="671" cy="236"/>
            </a:xfrm>
            <a:prstGeom prst="curvedConnector2">
              <a:avLst/>
            </a:prstGeom>
            <a:noFill/>
            <a:ln w="12700">
              <a:solidFill>
                <a:srgbClr val="3333CC"/>
              </a:solidFill>
              <a:round/>
              <a:headEnd/>
              <a:tailEnd type="triangle" w="med" len="med"/>
            </a:ln>
            <a:effectLst/>
          </p:spPr>
        </p:cxnSp>
      </p:grpSp>
      <p:grpSp>
        <p:nvGrpSpPr>
          <p:cNvPr id="167" name="Group 50"/>
          <p:cNvGrpSpPr>
            <a:grpSpLocks/>
          </p:cNvGrpSpPr>
          <p:nvPr/>
        </p:nvGrpSpPr>
        <p:grpSpPr bwMode="auto">
          <a:xfrm>
            <a:off x="1335087" y="4236071"/>
            <a:ext cx="2605088" cy="357187"/>
            <a:chOff x="228" y="2032"/>
            <a:chExt cx="1641" cy="225"/>
          </a:xfrm>
        </p:grpSpPr>
        <p:sp>
          <p:nvSpPr>
            <p:cNvPr id="168" name="Oval 51"/>
            <p:cNvSpPr>
              <a:spLocks noChangeArrowheads="1"/>
            </p:cNvSpPr>
            <p:nvPr/>
          </p:nvSpPr>
          <p:spPr bwMode="auto">
            <a:xfrm>
              <a:off x="1583" y="2212"/>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69" name="Oval 52"/>
            <p:cNvSpPr>
              <a:spLocks noChangeArrowheads="1"/>
            </p:cNvSpPr>
            <p:nvPr/>
          </p:nvSpPr>
          <p:spPr bwMode="auto">
            <a:xfrm>
              <a:off x="1778" y="2107"/>
              <a:ext cx="91" cy="91"/>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70" name="Oval 53"/>
            <p:cNvSpPr>
              <a:spLocks noChangeArrowheads="1"/>
            </p:cNvSpPr>
            <p:nvPr/>
          </p:nvSpPr>
          <p:spPr bwMode="auto">
            <a:xfrm>
              <a:off x="1725" y="2192"/>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71" name="Oval 54"/>
            <p:cNvSpPr>
              <a:spLocks noChangeArrowheads="1"/>
            </p:cNvSpPr>
            <p:nvPr/>
          </p:nvSpPr>
          <p:spPr bwMode="auto">
            <a:xfrm>
              <a:off x="1660" y="2208"/>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72" name="Text Box 55"/>
            <p:cNvSpPr txBox="1">
              <a:spLocks noChangeArrowheads="1"/>
            </p:cNvSpPr>
            <p:nvPr/>
          </p:nvSpPr>
          <p:spPr bwMode="auto">
            <a:xfrm>
              <a:off x="228" y="2032"/>
              <a:ext cx="1180" cy="173"/>
            </a:xfrm>
            <a:prstGeom prst="rect">
              <a:avLst/>
            </a:prstGeom>
            <a:noFill/>
            <a:ln w="12700">
              <a:noFill/>
              <a:miter lim="800000"/>
              <a:headEnd/>
              <a:tailEnd/>
            </a:ln>
            <a:effectLst/>
          </p:spPr>
          <p:txBody>
            <a:bodyPr>
              <a:prstTxWarp prst="textNoShape">
                <a:avLst/>
              </a:prstTxWarp>
              <a:spAutoFit/>
            </a:bodyPr>
            <a:lstStyle/>
            <a:p>
              <a:pPr marL="342900" indent="-342900" algn="r" defTabSz="914400" fontAlgn="auto">
                <a:spcBef>
                  <a:spcPts val="0"/>
                </a:spcBef>
                <a:spcAft>
                  <a:spcPts val="0"/>
                </a:spcAft>
                <a:defRPr/>
              </a:pPr>
              <a:r>
                <a:rPr lang="en-US" sz="1200" kern="0" dirty="0" smtClean="0">
                  <a:solidFill>
                    <a:srgbClr val="3333CC"/>
                  </a:solidFill>
                  <a:latin typeface="Helvetica" charset="0"/>
                  <a:ea typeface="Helvetica" charset="0"/>
                  <a:cs typeface="Helvetica" charset="0"/>
                </a:rPr>
                <a:t>BEH bubble </a:t>
              </a:r>
              <a:r>
                <a:rPr lang="en-US" sz="1200" kern="0" dirty="0">
                  <a:solidFill>
                    <a:srgbClr val="3333CC"/>
                  </a:solidFill>
                  <a:latin typeface="Helvetica" charset="0"/>
                  <a:ea typeface="Helvetica" charset="0"/>
                  <a:cs typeface="Helvetica" charset="0"/>
                </a:rPr>
                <a:t>expansion</a:t>
              </a:r>
            </a:p>
          </p:txBody>
        </p:sp>
        <p:sp>
          <p:nvSpPr>
            <p:cNvPr id="173" name="Line 56"/>
            <p:cNvSpPr>
              <a:spLocks noChangeShapeType="1"/>
            </p:cNvSpPr>
            <p:nvPr/>
          </p:nvSpPr>
          <p:spPr bwMode="auto">
            <a:xfrm>
              <a:off x="1407" y="2122"/>
              <a:ext cx="318" cy="46"/>
            </a:xfrm>
            <a:prstGeom prst="line">
              <a:avLst/>
            </a:prstGeom>
            <a:noFill/>
            <a:ln w="12700">
              <a:solidFill>
                <a:srgbClr val="3333CC"/>
              </a:solidFill>
              <a:round/>
              <a:headEnd/>
              <a:tailEnd type="triangle" w="med" len="med"/>
            </a:ln>
            <a:effectLst/>
          </p:spPr>
          <p:txBody>
            <a:bodyP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grpSp>
        <p:nvGrpSpPr>
          <p:cNvPr id="174" name="Group 57"/>
          <p:cNvGrpSpPr>
            <a:grpSpLocks/>
          </p:cNvGrpSpPr>
          <p:nvPr/>
        </p:nvGrpSpPr>
        <p:grpSpPr bwMode="auto">
          <a:xfrm>
            <a:off x="3451225" y="4223371"/>
            <a:ext cx="2949575" cy="735012"/>
            <a:chOff x="1561" y="2024"/>
            <a:chExt cx="1858" cy="463"/>
          </a:xfrm>
        </p:grpSpPr>
        <p:sp>
          <p:nvSpPr>
            <p:cNvPr id="175" name="Rectangle 58"/>
            <p:cNvSpPr>
              <a:spLocks noChangeArrowheads="1"/>
            </p:cNvSpPr>
            <p:nvPr/>
          </p:nvSpPr>
          <p:spPr bwMode="auto">
            <a:xfrm>
              <a:off x="2653" y="2115"/>
              <a:ext cx="399" cy="161"/>
            </a:xfrm>
            <a:prstGeom prst="rect">
              <a:avLst/>
            </a:prstGeom>
            <a:solidFill>
              <a:srgbClr val="FFFFFF"/>
            </a:solid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76" name="Rectangle 59"/>
            <p:cNvSpPr>
              <a:spLocks noChangeArrowheads="1"/>
            </p:cNvSpPr>
            <p:nvPr/>
          </p:nvSpPr>
          <p:spPr bwMode="auto">
            <a:xfrm>
              <a:off x="2789" y="2024"/>
              <a:ext cx="630" cy="203"/>
            </a:xfrm>
            <a:prstGeom prst="rect">
              <a:avLst/>
            </a:prstGeom>
            <a:solidFill>
              <a:srgbClr val="FFFFFF"/>
            </a:solidFill>
            <a:ln w="12700">
              <a:noFill/>
              <a:miter lim="800000"/>
              <a:headEnd/>
              <a:tailEnd/>
            </a:ln>
            <a:effectLst/>
          </p:spPr>
          <p:txBody>
            <a:bodyPr wrap="non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177" name="Rectangle 60"/>
            <p:cNvSpPr>
              <a:spLocks noChangeArrowheads="1"/>
            </p:cNvSpPr>
            <p:nvPr/>
          </p:nvSpPr>
          <p:spPr bwMode="auto">
            <a:xfrm>
              <a:off x="1561" y="2284"/>
              <a:ext cx="1360" cy="203"/>
            </a:xfrm>
            <a:prstGeom prst="rect">
              <a:avLst/>
            </a:prstGeom>
            <a:solidFill>
              <a:srgbClr val="FFFFFF"/>
            </a:solidFill>
            <a:ln w="12700">
              <a:noFill/>
              <a:miter lim="800000"/>
              <a:headEnd/>
              <a:tailEnd/>
            </a:ln>
            <a:effectLst/>
          </p:spPr>
          <p:txBody>
            <a:bodyPr wrap="squar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graphicFrame>
        <p:nvGraphicFramePr>
          <p:cNvPr id="178" name="Object 37"/>
          <p:cNvGraphicFramePr>
            <a:graphicFrameLocks noChangeAspect="1"/>
          </p:cNvGraphicFramePr>
          <p:nvPr>
            <p:extLst>
              <p:ext uri="{D42A27DB-BD31-4B8C-83A1-F6EECF244321}">
                <p14:modId xmlns:p14="http://schemas.microsoft.com/office/powerpoint/2010/main" val="1883743722"/>
              </p:ext>
            </p:extLst>
          </p:nvPr>
        </p:nvGraphicFramePr>
        <p:xfrm>
          <a:off x="3417888" y="3162921"/>
          <a:ext cx="222250" cy="395288"/>
        </p:xfrm>
        <a:graphic>
          <a:graphicData uri="http://schemas.openxmlformats.org/presentationml/2006/ole">
            <mc:AlternateContent xmlns:mc="http://schemas.openxmlformats.org/markup-compatibility/2006">
              <mc:Choice xmlns:v="urn:schemas-microsoft-com:vml" Requires="v">
                <p:oleObj spid="_x0000_s94037" name="Equation" r:id="rId16" imgW="165100" imgH="292100" progId="Equation.DSMT4">
                  <p:embed/>
                </p:oleObj>
              </mc:Choice>
              <mc:Fallback>
                <p:oleObj name="Equation" r:id="rId16" imgW="165100" imgH="2921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417888" y="3162921"/>
                        <a:ext cx="222250" cy="395288"/>
                      </a:xfrm>
                      <a:prstGeom prst="rect">
                        <a:avLst/>
                      </a:prstGeom>
                      <a:solidFill>
                        <a:srgbClr val="FFFFFF"/>
                      </a:solidFill>
                    </p:spPr>
                  </p:pic>
                </p:oleObj>
              </mc:Fallback>
            </mc:AlternateContent>
          </a:graphicData>
        </a:graphic>
      </p:graphicFrame>
      <p:graphicFrame>
        <p:nvGraphicFramePr>
          <p:cNvPr id="179" name="Object 38"/>
          <p:cNvGraphicFramePr>
            <a:graphicFrameLocks noChangeAspect="1"/>
          </p:cNvGraphicFramePr>
          <p:nvPr>
            <p:extLst>
              <p:ext uri="{D42A27DB-BD31-4B8C-83A1-F6EECF244321}">
                <p14:modId xmlns:p14="http://schemas.microsoft.com/office/powerpoint/2010/main" val="1876811580"/>
              </p:ext>
            </p:extLst>
          </p:nvPr>
        </p:nvGraphicFramePr>
        <p:xfrm>
          <a:off x="5657850" y="4655171"/>
          <a:ext cx="222250" cy="395288"/>
        </p:xfrm>
        <a:graphic>
          <a:graphicData uri="http://schemas.openxmlformats.org/presentationml/2006/ole">
            <mc:AlternateContent xmlns:mc="http://schemas.openxmlformats.org/markup-compatibility/2006">
              <mc:Choice xmlns:v="urn:schemas-microsoft-com:vml" Requires="v">
                <p:oleObj spid="_x0000_s94038" name="Equation" r:id="rId18" imgW="165100" imgH="292100" progId="Equation.DSMT4">
                  <p:embed/>
                </p:oleObj>
              </mc:Choice>
              <mc:Fallback>
                <p:oleObj name="Equation" r:id="rId18" imgW="165100" imgH="2921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657850" y="4655171"/>
                        <a:ext cx="222250" cy="395288"/>
                      </a:xfrm>
                      <a:prstGeom prst="rect">
                        <a:avLst/>
                      </a:prstGeom>
                      <a:solidFill>
                        <a:srgbClr val="FFFFFF"/>
                      </a:solidFill>
                    </p:spPr>
                  </p:pic>
                </p:oleObj>
              </mc:Fallback>
            </mc:AlternateContent>
          </a:graphicData>
        </a:graphic>
      </p:graphicFrame>
      <p:cxnSp>
        <p:nvCxnSpPr>
          <p:cNvPr id="180" name="Straight Connector 179"/>
          <p:cNvCxnSpPr/>
          <p:nvPr/>
        </p:nvCxnSpPr>
        <p:spPr>
          <a:xfrm flipV="1">
            <a:off x="3463290" y="4627866"/>
            <a:ext cx="2503170" cy="11430"/>
          </a:xfrm>
          <a:prstGeom prst="line">
            <a:avLst/>
          </a:prstGeom>
          <a:ln w="19050">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81" name="TextBox 180"/>
          <p:cNvSpPr txBox="1"/>
          <p:nvPr/>
        </p:nvSpPr>
        <p:spPr>
          <a:xfrm>
            <a:off x="6732240" y="4293096"/>
            <a:ext cx="2031999" cy="707886"/>
          </a:xfrm>
          <a:prstGeom prst="rect">
            <a:avLst/>
          </a:prstGeom>
          <a:noFill/>
        </p:spPr>
        <p:txBody>
          <a:bodyPr wrap="square" rtlCol="0">
            <a:spAutoFit/>
          </a:bodyPr>
          <a:lstStyle/>
          <a:p>
            <a:r>
              <a:rPr lang="en-GB" sz="1000" dirty="0" smtClean="0">
                <a:solidFill>
                  <a:schemeClr val="tx1">
                    <a:lumMod val="50000"/>
                    <a:lumOff val="50000"/>
                  </a:schemeClr>
                </a:solidFill>
                <a:latin typeface="Helvetica Light" charset="0"/>
                <a:ea typeface="Helvetica Light" charset="0"/>
                <a:cs typeface="Helvetica Light" charset="0"/>
              </a:rPr>
              <a:t>Picture describes a 1</a:t>
            </a:r>
            <a:r>
              <a:rPr lang="en-GB" sz="1000" baseline="30000" dirty="0" smtClean="0">
                <a:solidFill>
                  <a:schemeClr val="tx1">
                    <a:lumMod val="50000"/>
                    <a:lumOff val="50000"/>
                  </a:schemeClr>
                </a:solidFill>
                <a:latin typeface="Helvetica Light" charset="0"/>
                <a:ea typeface="Helvetica Light" charset="0"/>
                <a:cs typeface="Helvetica Light" charset="0"/>
              </a:rPr>
              <a:t>st</a:t>
            </a:r>
            <a:r>
              <a:rPr lang="en-GB" sz="1000" dirty="0" smtClean="0">
                <a:solidFill>
                  <a:schemeClr val="tx1">
                    <a:lumMod val="50000"/>
                    <a:lumOff val="50000"/>
                  </a:schemeClr>
                </a:solidFill>
                <a:latin typeface="Helvetica Light" charset="0"/>
                <a:ea typeface="Helvetica Light" charset="0"/>
                <a:cs typeface="Helvetica Light" charset="0"/>
              </a:rPr>
              <a:t> order phase transition that would require light Higgs, or new physics </a:t>
            </a:r>
            <a:r>
              <a:rPr lang="en-GB" sz="1000" dirty="0" smtClean="0">
                <a:solidFill>
                  <a:schemeClr val="tx1">
                    <a:lumMod val="50000"/>
                    <a:lumOff val="50000"/>
                  </a:schemeClr>
                </a:solidFill>
                <a:latin typeface="Symbol" charset="2"/>
                <a:ea typeface="Symbol" charset="2"/>
                <a:cs typeface="Symbol" charset="2"/>
              </a:rPr>
              <a:t>®</a:t>
            </a:r>
            <a:r>
              <a:rPr lang="en-GB" sz="1000" dirty="0" smtClean="0">
                <a:solidFill>
                  <a:schemeClr val="tx1">
                    <a:lumMod val="50000"/>
                    <a:lumOff val="50000"/>
                  </a:schemeClr>
                </a:solidFill>
                <a:latin typeface="Helvetica Light" charset="0"/>
                <a:ea typeface="Helvetica Light" charset="0"/>
                <a:cs typeface="Helvetica Light" charset="0"/>
              </a:rPr>
              <a:t> currently disfavoured</a:t>
            </a:r>
          </a:p>
        </p:txBody>
      </p:sp>
      <p:sp>
        <p:nvSpPr>
          <p:cNvPr id="43" name="Rectangle 42"/>
          <p:cNvSpPr/>
          <p:nvPr/>
        </p:nvSpPr>
        <p:spPr>
          <a:xfrm>
            <a:off x="175506" y="6525344"/>
            <a:ext cx="2922595" cy="246221"/>
          </a:xfrm>
          <a:prstGeom prst="rect">
            <a:avLst/>
          </a:prstGeom>
        </p:spPr>
        <p:txBody>
          <a:bodyPr wrap="none">
            <a:spAutoFit/>
          </a:bodyPr>
          <a:lstStyle/>
          <a:p>
            <a:r>
              <a:rPr lang="is-IS" sz="1000" dirty="0" smtClean="0">
                <a:solidFill>
                  <a:schemeClr val="tx1">
                    <a:lumMod val="50000"/>
                    <a:lumOff val="50000"/>
                  </a:schemeClr>
                </a:solidFill>
                <a:latin typeface="Helvetica Light" charset="0"/>
                <a:ea typeface="Helvetica Light" charset="0"/>
                <a:cs typeface="Helvetica Light" charset="0"/>
              </a:rPr>
              <a:t>Drawings from W. Bernreuther, hep-ph/0205279</a:t>
            </a:r>
            <a:endParaRPr lang="is-IS" sz="100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26888880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p:nvPr/>
        </p:nvSpPr>
        <p:spPr>
          <a:xfrm>
            <a:off x="179512" y="900988"/>
            <a:ext cx="8712968" cy="215993"/>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Rectangle 9"/>
          <p:cNvSpPr/>
          <p:nvPr/>
        </p:nvSpPr>
        <p:spPr>
          <a:xfrm>
            <a:off x="323527" y="1044974"/>
            <a:ext cx="4959961" cy="307777"/>
          </a:xfrm>
          <a:prstGeom prst="rect">
            <a:avLst/>
          </a:prstGeom>
        </p:spPr>
        <p:txBody>
          <a:bodyPr wrap="square">
            <a:spAutoFit/>
          </a:bodyPr>
          <a:lstStyle/>
          <a:p>
            <a:r>
              <a:rPr lang="en-GB" sz="1400" b="1" dirty="0" smtClean="0">
                <a:solidFill>
                  <a:srgbClr val="D80017"/>
                </a:solidFill>
                <a:latin typeface="Helvetica"/>
                <a:cs typeface="Helvetica"/>
              </a:rPr>
              <a:t>Flurry of results from LHCb</a:t>
            </a:r>
            <a:r>
              <a:rPr lang="en-GB" sz="1400" b="1" dirty="0">
                <a:solidFill>
                  <a:srgbClr val="D80017"/>
                </a:solidFill>
                <a:latin typeface="Helvetica"/>
                <a:cs typeface="Helvetica"/>
              </a:rPr>
              <a:t> </a:t>
            </a:r>
            <a:r>
              <a:rPr lang="en-GB" sz="1400" b="1" dirty="0" smtClean="0">
                <a:solidFill>
                  <a:srgbClr val="D80017"/>
                </a:solidFill>
                <a:latin typeface="Helvetica"/>
                <a:cs typeface="Helvetica"/>
              </a:rPr>
              <a:t> </a:t>
            </a:r>
            <a:r>
              <a:rPr lang="en-GB" sz="1000" dirty="0" smtClean="0">
                <a:solidFill>
                  <a:prstClr val="black">
                    <a:lumMod val="50000"/>
                    <a:lumOff val="50000"/>
                  </a:prstClr>
                </a:solidFill>
                <a:latin typeface="Helvetica Light"/>
                <a:cs typeface="Helvetica Light"/>
              </a:rPr>
              <a:t>[ ~</a:t>
            </a:r>
            <a:r>
              <a:rPr lang="en-US" sz="1000" dirty="0" smtClean="0">
                <a:solidFill>
                  <a:prstClr val="black">
                    <a:lumMod val="50000"/>
                    <a:lumOff val="50000"/>
                  </a:prstClr>
                </a:solidFill>
                <a:latin typeface="Helvetica Light"/>
                <a:cs typeface="Helvetica Light"/>
              </a:rPr>
              <a:t>300 papers to date </a:t>
            </a:r>
            <a:r>
              <a:rPr lang="en-GB" sz="1000" dirty="0" smtClean="0">
                <a:solidFill>
                  <a:prstClr val="black">
                    <a:lumMod val="50000"/>
                    <a:lumOff val="50000"/>
                  </a:prstClr>
                </a:solidFill>
                <a:latin typeface="Helvetica Light"/>
                <a:cs typeface="Helvetica Light"/>
              </a:rPr>
              <a:t>] </a:t>
            </a:r>
            <a:endParaRPr lang="en-GB" sz="1000" dirty="0">
              <a:solidFill>
                <a:prstClr val="black">
                  <a:lumMod val="50000"/>
                  <a:lumOff val="50000"/>
                </a:prstClr>
              </a:solidFill>
              <a:latin typeface="Helvetica Light"/>
              <a:cs typeface="Helvetica Light"/>
            </a:endParaRPr>
          </a:p>
        </p:txBody>
      </p:sp>
      <p:sp>
        <p:nvSpPr>
          <p:cNvPr id="13" name="TextBox 12"/>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Highly important </a:t>
            </a:r>
            <a:r>
              <a:rPr lang="en-US" dirty="0" err="1" smtClean="0">
                <a:latin typeface="Helvetica Light" charset="0"/>
                <a:ea typeface="Helvetica Light" charset="0"/>
                <a:cs typeface="Helvetica Light" charset="0"/>
              </a:rPr>
              <a:t>flavour</a:t>
            </a:r>
            <a:r>
              <a:rPr lang="en-US" dirty="0" smtClean="0">
                <a:latin typeface="Helvetica Light" charset="0"/>
                <a:ea typeface="Helvetica Light" charset="0"/>
                <a:cs typeface="Helvetica Light" charset="0"/>
              </a:rPr>
              <a:t> measurements</a:t>
            </a:r>
            <a:endParaRPr lang="en-US" dirty="0">
              <a:latin typeface="Helvetica Light" charset="0"/>
              <a:ea typeface="Helvetica Light" charset="0"/>
              <a:cs typeface="Helvetica Light" charset="0"/>
            </a:endParaRPr>
          </a:p>
        </p:txBody>
      </p:sp>
      <p:sp>
        <p:nvSpPr>
          <p:cNvPr id="27" name="TextBox 26"/>
          <p:cNvSpPr txBox="1"/>
          <p:nvPr/>
        </p:nvSpPr>
        <p:spPr>
          <a:xfrm>
            <a:off x="323527" y="4094866"/>
            <a:ext cx="3240359" cy="507831"/>
          </a:xfrm>
          <a:prstGeom prst="rect">
            <a:avLst/>
          </a:prstGeom>
          <a:solidFill>
            <a:schemeClr val="bg1"/>
          </a:solidFill>
        </p:spPr>
        <p:txBody>
          <a:bodyPr wrap="square" rtlCol="0">
            <a:spAutoFit/>
          </a:bodyPr>
          <a:lstStyle/>
          <a:p>
            <a:pPr>
              <a:spcBef>
                <a:spcPts val="3200"/>
              </a:spcBef>
            </a:pPr>
            <a:r>
              <a:rPr lang="en-GB" sz="1400" dirty="0" smtClean="0">
                <a:solidFill>
                  <a:srgbClr val="003BB8"/>
                </a:solidFill>
                <a:latin typeface="Helvetica Light"/>
                <a:cs typeface="Helvetica Light"/>
              </a:rPr>
              <a:t>CMS &amp; LHCb: observation of </a:t>
            </a:r>
            <a:r>
              <a:rPr lang="en-GB" sz="1400" i="1" dirty="0" err="1" smtClean="0">
                <a:solidFill>
                  <a:srgbClr val="003BB8"/>
                </a:solidFill>
                <a:latin typeface="Helvetica Light"/>
                <a:cs typeface="Helvetica Light"/>
              </a:rPr>
              <a:t>B</a:t>
            </a:r>
            <a:r>
              <a:rPr lang="en-GB" sz="1400" i="1" baseline="-25000" dirty="0" err="1" smtClean="0">
                <a:solidFill>
                  <a:srgbClr val="003BB8"/>
                </a:solidFill>
                <a:latin typeface="Helvetica Light"/>
                <a:cs typeface="Helvetica Light"/>
              </a:rPr>
              <a:t>s</a:t>
            </a:r>
            <a:r>
              <a:rPr lang="en-GB" sz="1400" dirty="0" smtClean="0">
                <a:solidFill>
                  <a:srgbClr val="003BB8"/>
                </a:solidFill>
                <a:latin typeface="Helvetica Light"/>
                <a:cs typeface="Helvetica Light"/>
              </a:rPr>
              <a:t> </a:t>
            </a:r>
            <a:r>
              <a:rPr lang="en-GB" sz="1400" dirty="0" smtClean="0">
                <a:solidFill>
                  <a:srgbClr val="003BB8"/>
                </a:solidFill>
                <a:latin typeface="Symbol" charset="2"/>
                <a:ea typeface="Symbol" charset="2"/>
                <a:cs typeface="Symbol" charset="2"/>
              </a:rPr>
              <a:t>®</a:t>
            </a:r>
            <a:r>
              <a:rPr lang="en-GB" sz="1400" dirty="0" smtClean="0">
                <a:solidFill>
                  <a:srgbClr val="003BB8"/>
                </a:solidFill>
                <a:latin typeface="Helvetica Light"/>
                <a:cs typeface="Helvetica Light"/>
              </a:rPr>
              <a:t> µµ </a:t>
            </a:r>
            <a:endParaRPr lang="en-GB" sz="1400" baseline="-25000" dirty="0" smtClean="0">
              <a:solidFill>
                <a:srgbClr val="003BB8"/>
              </a:solidFill>
              <a:latin typeface="Helvetica Light"/>
              <a:cs typeface="Helvetica Light"/>
            </a:endParaRPr>
          </a:p>
          <a:p>
            <a:pPr>
              <a:spcBef>
                <a:spcPts val="600"/>
              </a:spcBef>
            </a:pPr>
            <a:r>
              <a:rPr lang="en-GB" sz="800" dirty="0" smtClean="0">
                <a:solidFill>
                  <a:prstClr val="black">
                    <a:lumMod val="50000"/>
                    <a:lumOff val="50000"/>
                  </a:prstClr>
                </a:solidFill>
                <a:latin typeface="Helvetica Light"/>
                <a:cs typeface="Helvetica Light"/>
              </a:rPr>
              <a:t>[ </a:t>
            </a:r>
            <a:r>
              <a:rPr lang="is-IS" sz="800" dirty="0" smtClean="0">
                <a:solidFill>
                  <a:prstClr val="black">
                    <a:lumMod val="50000"/>
                    <a:lumOff val="50000"/>
                  </a:prstClr>
                </a:solidFill>
                <a:latin typeface="Helvetica Light"/>
                <a:cs typeface="Helvetica Light"/>
              </a:rPr>
              <a:t>Nat. </a:t>
            </a:r>
            <a:r>
              <a:rPr lang="is-IS" sz="800" dirty="0">
                <a:solidFill>
                  <a:prstClr val="black">
                    <a:lumMod val="50000"/>
                    <a:lumOff val="50000"/>
                  </a:prstClr>
                </a:solidFill>
                <a:latin typeface="Helvetica Light"/>
                <a:cs typeface="Helvetica Light"/>
              </a:rPr>
              <a:t>522 (2015) </a:t>
            </a:r>
            <a:r>
              <a:rPr lang="is-IS" sz="800" dirty="0" smtClean="0">
                <a:solidFill>
                  <a:prstClr val="black">
                    <a:lumMod val="50000"/>
                    <a:lumOff val="50000"/>
                  </a:prstClr>
                </a:solidFill>
                <a:latin typeface="Helvetica Light"/>
                <a:cs typeface="Helvetica Light"/>
              </a:rPr>
              <a:t>68 ]</a:t>
            </a:r>
            <a:endParaRPr lang="en-GB" sz="400" dirty="0" smtClean="0">
              <a:solidFill>
                <a:srgbClr val="003BB8"/>
              </a:solidFill>
              <a:latin typeface="Helvetica Light"/>
              <a:cs typeface="Helvetica Light"/>
            </a:endParaRPr>
          </a:p>
        </p:txBody>
      </p:sp>
      <p:pic>
        <p:nvPicPr>
          <p:cNvPr id="28" name="Picture 2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95536" y="1558845"/>
            <a:ext cx="3963390" cy="2348675"/>
          </a:xfrm>
          <a:prstGeom prst="rect">
            <a:avLst/>
          </a:prstGeom>
        </p:spPr>
      </p:pic>
      <p:sp>
        <p:nvSpPr>
          <p:cNvPr id="29" name="Down Arrow 28"/>
          <p:cNvSpPr/>
          <p:nvPr/>
        </p:nvSpPr>
        <p:spPr>
          <a:xfrm flipV="1">
            <a:off x="1943707" y="3789040"/>
            <a:ext cx="360040" cy="305826"/>
          </a:xfrm>
          <a:prstGeom prst="downArrow">
            <a:avLst/>
          </a:prstGeom>
          <a:solidFill>
            <a:schemeClr val="bg1">
              <a:lumMod val="8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2" name="TextBox 31"/>
          <p:cNvSpPr txBox="1"/>
          <p:nvPr/>
        </p:nvSpPr>
        <p:spPr>
          <a:xfrm>
            <a:off x="323527" y="4649361"/>
            <a:ext cx="3024337" cy="507831"/>
          </a:xfrm>
          <a:prstGeom prst="rect">
            <a:avLst/>
          </a:prstGeom>
          <a:noFill/>
        </p:spPr>
        <p:txBody>
          <a:bodyPr wrap="square" rtlCol="0">
            <a:spAutoFit/>
          </a:bodyPr>
          <a:lstStyle/>
          <a:p>
            <a:pPr>
              <a:spcBef>
                <a:spcPts val="3200"/>
              </a:spcBef>
            </a:pPr>
            <a:r>
              <a:rPr lang="en-GB" sz="1400" dirty="0" smtClean="0">
                <a:solidFill>
                  <a:srgbClr val="003BB8"/>
                </a:solidFill>
                <a:latin typeface="Helvetica Light"/>
                <a:cs typeface="Helvetica Light"/>
              </a:rPr>
              <a:t>Lower ATLAS Run-1 result</a:t>
            </a:r>
            <a:endParaRPr lang="en-GB" sz="1400" baseline="-25000" dirty="0" smtClean="0">
              <a:solidFill>
                <a:srgbClr val="003BB8"/>
              </a:solidFill>
              <a:latin typeface="Helvetica Light"/>
              <a:cs typeface="Helvetica Light"/>
            </a:endParaRPr>
          </a:p>
          <a:p>
            <a:pPr>
              <a:spcBef>
                <a:spcPts val="600"/>
              </a:spcBef>
            </a:pPr>
            <a:r>
              <a:rPr lang="en-GB" sz="800" dirty="0" smtClean="0">
                <a:solidFill>
                  <a:prstClr val="black">
                    <a:lumMod val="50000"/>
                    <a:lumOff val="50000"/>
                  </a:prstClr>
                </a:solidFill>
                <a:latin typeface="Helvetica Light"/>
                <a:cs typeface="Helvetica Light"/>
              </a:rPr>
              <a:t>[</a:t>
            </a:r>
            <a:r>
              <a:rPr lang="is-IS" sz="800" dirty="0" smtClean="0">
                <a:solidFill>
                  <a:prstClr val="black">
                    <a:lumMod val="50000"/>
                    <a:lumOff val="50000"/>
                  </a:prstClr>
                </a:solidFill>
                <a:latin typeface="Helvetica Light"/>
                <a:cs typeface="Helvetica Light"/>
              </a:rPr>
              <a:t>1604.04263, consistency with SM at 2σ ]</a:t>
            </a:r>
            <a:endParaRPr lang="en-GB" sz="400" dirty="0" smtClean="0">
              <a:solidFill>
                <a:srgbClr val="003BB8"/>
              </a:solidFill>
              <a:latin typeface="Helvetica Light"/>
              <a:cs typeface="Helvetica Light"/>
            </a:endParaRPr>
          </a:p>
        </p:txBody>
      </p:sp>
      <p:pic>
        <p:nvPicPr>
          <p:cNvPr id="34" name="Picture 33"/>
          <p:cNvPicPr>
            <a:picLocks noChangeAspect="1"/>
          </p:cNvPicPr>
          <p:nvPr/>
        </p:nvPicPr>
        <p:blipFill rotWithShape="1">
          <a:blip r:embed="rId4">
            <a:extLst>
              <a:ext uri="{28A0092B-C50C-407E-A947-70E740481C1C}">
                <a14:useLocalDpi xmlns:a14="http://schemas.microsoft.com/office/drawing/2010/main"/>
              </a:ext>
            </a:extLst>
          </a:blip>
          <a:srcRect t="19833"/>
          <a:stretch/>
        </p:blipFill>
        <p:spPr>
          <a:xfrm>
            <a:off x="4716016" y="1581489"/>
            <a:ext cx="1953591" cy="1080341"/>
          </a:xfrm>
          <a:prstGeom prst="rect">
            <a:avLst/>
          </a:prstGeom>
        </p:spPr>
      </p:pic>
      <p:sp>
        <p:nvSpPr>
          <p:cNvPr id="14" name="Rectangle 13"/>
          <p:cNvSpPr/>
          <p:nvPr/>
        </p:nvSpPr>
        <p:spPr>
          <a:xfrm>
            <a:off x="7579885" y="2862050"/>
            <a:ext cx="1529586" cy="261610"/>
          </a:xfrm>
          <a:prstGeom prst="rect">
            <a:avLst/>
          </a:prstGeom>
        </p:spPr>
        <p:txBody>
          <a:bodyPr wrap="none">
            <a:spAutoFit/>
          </a:bodyPr>
          <a:lstStyle/>
          <a:p>
            <a:pPr lvl="0" fontAlgn="auto">
              <a:spcBef>
                <a:spcPts val="0"/>
              </a:spcBef>
              <a:spcAft>
                <a:spcPts val="0"/>
              </a:spcAft>
              <a:defRPr/>
            </a:pPr>
            <a:r>
              <a:rPr lang="en-US" sz="1100" dirty="0" smtClean="0">
                <a:solidFill>
                  <a:schemeClr val="tx1">
                    <a:lumMod val="50000"/>
                    <a:lumOff val="50000"/>
                  </a:schemeClr>
                </a:solidFill>
                <a:latin typeface="Helvetica Light" charset="0"/>
                <a:ea typeface="Helvetica Light" charset="0"/>
                <a:cs typeface="Helvetica Light" charset="0"/>
              </a:rPr>
              <a:t>SM</a:t>
            </a:r>
            <a:r>
              <a:rPr lang="en-US" sz="1100" dirty="0">
                <a:solidFill>
                  <a:schemeClr val="tx1">
                    <a:lumMod val="50000"/>
                    <a:lumOff val="50000"/>
                  </a:schemeClr>
                </a:solidFill>
                <a:latin typeface="Helvetica Light" charset="0"/>
                <a:ea typeface="Helvetica Light" charset="0"/>
                <a:cs typeface="Helvetica Light" charset="0"/>
              </a:rPr>
              <a:t>: </a:t>
            </a:r>
            <a:r>
              <a:rPr lang="en-US" sz="1100" dirty="0" smtClean="0">
                <a:solidFill>
                  <a:schemeClr val="tx1">
                    <a:lumMod val="50000"/>
                    <a:lumOff val="50000"/>
                  </a:schemeClr>
                </a:solidFill>
                <a:latin typeface="Helvetica Light" charset="0"/>
                <a:ea typeface="Helvetica Light" charset="0"/>
                <a:cs typeface="Helvetica Light" charset="0"/>
              </a:rPr>
              <a:t>3.7 </a:t>
            </a:r>
            <a:r>
              <a:rPr lang="en-US" sz="1100" dirty="0">
                <a:solidFill>
                  <a:schemeClr val="tx1">
                    <a:lumMod val="50000"/>
                    <a:lumOff val="50000"/>
                  </a:schemeClr>
                </a:solidFill>
                <a:latin typeface="Helvetica Light" charset="0"/>
                <a:ea typeface="Helvetica Light" charset="0"/>
                <a:cs typeface="Helvetica Light" charset="0"/>
              </a:rPr>
              <a:t>± 0.2 </a:t>
            </a:r>
            <a:r>
              <a:rPr lang="en-GB" sz="1100" dirty="0">
                <a:solidFill>
                  <a:schemeClr val="tx1">
                    <a:lumMod val="50000"/>
                    <a:lumOff val="50000"/>
                  </a:schemeClr>
                </a:solidFill>
                <a:latin typeface="Helvetica Light"/>
                <a:cs typeface="Helvetica Light"/>
              </a:rPr>
              <a:t>× 10</a:t>
            </a:r>
            <a:r>
              <a:rPr lang="en-GB" sz="1100" baseline="30000" dirty="0">
                <a:solidFill>
                  <a:schemeClr val="tx1">
                    <a:lumMod val="50000"/>
                    <a:lumOff val="50000"/>
                  </a:schemeClr>
                </a:solidFill>
                <a:latin typeface="Helvetica Light"/>
                <a:cs typeface="Helvetica Light"/>
              </a:rPr>
              <a:t>–9</a:t>
            </a:r>
            <a:r>
              <a:rPr lang="en-GB" sz="1100" dirty="0">
                <a:solidFill>
                  <a:schemeClr val="tx1">
                    <a:lumMod val="50000"/>
                    <a:lumOff val="50000"/>
                  </a:schemeClr>
                </a:solidFill>
                <a:latin typeface="Helvetica Light"/>
                <a:cs typeface="Helvetica Light"/>
              </a:rPr>
              <a:t> </a:t>
            </a:r>
            <a:r>
              <a:rPr lang="en-US" sz="1100" dirty="0">
                <a:solidFill>
                  <a:schemeClr val="tx1">
                    <a:lumMod val="50000"/>
                    <a:lumOff val="50000"/>
                  </a:schemeClr>
                </a:solidFill>
                <a:latin typeface="Helvetica Light" charset="0"/>
                <a:ea typeface="Helvetica Light" charset="0"/>
                <a:cs typeface="Helvetica Light" charset="0"/>
              </a:rPr>
              <a:t> </a:t>
            </a:r>
          </a:p>
        </p:txBody>
      </p:sp>
      <p:pic>
        <p:nvPicPr>
          <p:cNvPr id="19" name="Picture 18"/>
          <p:cNvPicPr>
            <a:picLocks noChangeAspect="1"/>
          </p:cNvPicPr>
          <p:nvPr/>
        </p:nvPicPr>
        <p:blipFill rotWithShape="1">
          <a:blip r:embed="rId5" cstate="print">
            <a:extLst>
              <a:ext uri="{28A0092B-C50C-407E-A947-70E740481C1C}">
                <a14:useLocalDpi xmlns:a14="http://schemas.microsoft.com/office/drawing/2010/main"/>
              </a:ext>
            </a:extLst>
          </a:blip>
          <a:srcRect t="20821"/>
          <a:stretch/>
        </p:blipFill>
        <p:spPr>
          <a:xfrm>
            <a:off x="6866779" y="1604333"/>
            <a:ext cx="1944216" cy="1066853"/>
          </a:xfrm>
          <a:prstGeom prst="rect">
            <a:avLst/>
          </a:prstGeom>
        </p:spPr>
      </p:pic>
      <p:sp>
        <p:nvSpPr>
          <p:cNvPr id="20" name="Rectangle 19"/>
          <p:cNvSpPr/>
          <p:nvPr/>
        </p:nvSpPr>
        <p:spPr>
          <a:xfrm>
            <a:off x="7669753" y="1806444"/>
            <a:ext cx="288032" cy="244230"/>
          </a:xfrm>
          <a:prstGeom prst="rect">
            <a:avLst/>
          </a:prstGeom>
          <a:solidFill>
            <a:schemeClr val="bg1"/>
          </a:solidFill>
        </p:spPr>
        <p:txBody>
          <a:bodyPr rtlCol="0" anchor="ctr">
            <a:spAutoFit/>
          </a:bodyPr>
          <a:lstStyle/>
          <a:p>
            <a:pPr algn="ctr"/>
            <a:endParaRPr lang="en-US" sz="1600">
              <a:latin typeface="Helvetica Light" charset="0"/>
              <a:ea typeface="Helvetica Light" charset="0"/>
              <a:cs typeface="Helvetica Light" charset="0"/>
            </a:endParaRPr>
          </a:p>
        </p:txBody>
      </p:sp>
      <p:sp>
        <p:nvSpPr>
          <p:cNvPr id="21" name="Rectangle 20"/>
          <p:cNvSpPr/>
          <p:nvPr/>
        </p:nvSpPr>
        <p:spPr>
          <a:xfrm>
            <a:off x="7887469" y="1871760"/>
            <a:ext cx="288032" cy="244230"/>
          </a:xfrm>
          <a:prstGeom prst="rect">
            <a:avLst/>
          </a:prstGeom>
          <a:solidFill>
            <a:schemeClr val="bg1"/>
          </a:solidFill>
        </p:spPr>
        <p:txBody>
          <a:bodyPr rtlCol="0" anchor="ctr">
            <a:spAutoFit/>
          </a:bodyPr>
          <a:lstStyle/>
          <a:p>
            <a:pPr algn="ctr"/>
            <a:endParaRPr lang="en-US" sz="1600">
              <a:latin typeface="Helvetica Light" charset="0"/>
              <a:ea typeface="Helvetica Light" charset="0"/>
              <a:cs typeface="Helvetica Light" charset="0"/>
            </a:endParaRPr>
          </a:p>
        </p:txBody>
      </p:sp>
      <p:sp>
        <p:nvSpPr>
          <p:cNvPr id="22" name="Rectangle 21"/>
          <p:cNvSpPr/>
          <p:nvPr/>
        </p:nvSpPr>
        <p:spPr>
          <a:xfrm>
            <a:off x="7576157" y="1786388"/>
            <a:ext cx="442750" cy="323165"/>
          </a:xfrm>
          <a:prstGeom prst="rect">
            <a:avLst/>
          </a:prstGeom>
        </p:spPr>
        <p:txBody>
          <a:bodyPr wrap="none">
            <a:spAutoFit/>
          </a:bodyPr>
          <a:lstStyle/>
          <a:p>
            <a:pPr>
              <a:spcBef>
                <a:spcPts val="900"/>
              </a:spcBef>
            </a:pPr>
            <a:r>
              <a:rPr lang="en-US" sz="1500" i="1">
                <a:solidFill>
                  <a:srgbClr val="C00000"/>
                </a:solidFill>
                <a:latin typeface="Times New Roman" charset="0"/>
                <a:ea typeface="Times New Roman" charset="0"/>
                <a:cs typeface="Times New Roman" charset="0"/>
              </a:rPr>
              <a:t>H </a:t>
            </a:r>
            <a:r>
              <a:rPr lang="en-US" sz="1500" baseline="30000">
                <a:solidFill>
                  <a:srgbClr val="C00000"/>
                </a:solidFill>
                <a:latin typeface="Times New Roman" charset="0"/>
                <a:ea typeface="Times New Roman" charset="0"/>
                <a:cs typeface="Times New Roman" charset="0"/>
              </a:rPr>
              <a:t>±</a:t>
            </a:r>
            <a:endParaRPr lang="en-US" sz="1500" baseline="30000" dirty="0">
              <a:solidFill>
                <a:srgbClr val="C00000"/>
              </a:solidFill>
              <a:latin typeface="Times New Roman" charset="0"/>
              <a:ea typeface="Times New Roman" charset="0"/>
              <a:cs typeface="Times New Roman" charset="0"/>
            </a:endParaRPr>
          </a:p>
        </p:txBody>
      </p:sp>
      <p:sp>
        <p:nvSpPr>
          <p:cNvPr id="23" name="Rectangle 22"/>
          <p:cNvSpPr/>
          <p:nvPr/>
        </p:nvSpPr>
        <p:spPr>
          <a:xfrm>
            <a:off x="7654673" y="1522603"/>
            <a:ext cx="741550" cy="323165"/>
          </a:xfrm>
          <a:prstGeom prst="rect">
            <a:avLst/>
          </a:prstGeom>
        </p:spPr>
        <p:txBody>
          <a:bodyPr wrap="none">
            <a:spAutoFit/>
          </a:bodyPr>
          <a:lstStyle/>
          <a:p>
            <a:pPr>
              <a:spcBef>
                <a:spcPts val="900"/>
              </a:spcBef>
            </a:pPr>
            <a:r>
              <a:rPr lang="en-US" sz="1500" i="1" dirty="0">
                <a:solidFill>
                  <a:srgbClr val="C00000"/>
                </a:solidFill>
                <a:latin typeface="Times New Roman" charset="0"/>
                <a:ea typeface="Times New Roman" charset="0"/>
                <a:cs typeface="Times New Roman" charset="0"/>
              </a:rPr>
              <a:t>h</a:t>
            </a:r>
            <a:r>
              <a:rPr lang="en-US" sz="1500" i="1" dirty="0" smtClean="0">
                <a:solidFill>
                  <a:srgbClr val="C00000"/>
                </a:solidFill>
                <a:latin typeface="Times New Roman" charset="0"/>
                <a:ea typeface="Times New Roman" charset="0"/>
                <a:cs typeface="Times New Roman" charset="0"/>
              </a:rPr>
              <a:t>, H</a:t>
            </a:r>
            <a:r>
              <a:rPr lang="en-US" sz="1500" dirty="0" smtClean="0">
                <a:solidFill>
                  <a:srgbClr val="C00000"/>
                </a:solidFill>
                <a:latin typeface="Times New Roman" charset="0"/>
                <a:ea typeface="Times New Roman" charset="0"/>
                <a:cs typeface="Times New Roman" charset="0"/>
              </a:rPr>
              <a:t>, </a:t>
            </a:r>
            <a:r>
              <a:rPr lang="en-US" sz="1500" i="1" dirty="0" smtClean="0">
                <a:solidFill>
                  <a:srgbClr val="C00000"/>
                </a:solidFill>
                <a:latin typeface="Times New Roman" charset="0"/>
                <a:ea typeface="Times New Roman" charset="0"/>
                <a:cs typeface="Times New Roman" charset="0"/>
              </a:rPr>
              <a:t>A</a:t>
            </a:r>
            <a:endParaRPr lang="en-US" sz="1500" i="1" baseline="30000" dirty="0">
              <a:solidFill>
                <a:srgbClr val="C00000"/>
              </a:solidFill>
              <a:latin typeface="Times New Roman" charset="0"/>
              <a:ea typeface="Times New Roman" charset="0"/>
              <a:cs typeface="Times New Roman" charset="0"/>
            </a:endParaRPr>
          </a:p>
        </p:txBody>
      </p:sp>
      <p:cxnSp>
        <p:nvCxnSpPr>
          <p:cNvPr id="24" name="Straight Arrow Connector 23"/>
          <p:cNvCxnSpPr/>
          <p:nvPr/>
        </p:nvCxnSpPr>
        <p:spPr>
          <a:xfrm>
            <a:off x="7987941" y="1806444"/>
            <a:ext cx="0" cy="309546"/>
          </a:xfrm>
          <a:prstGeom prst="straightConnector1">
            <a:avLst/>
          </a:prstGeom>
          <a:ln w="3175">
            <a:solidFill>
              <a:srgbClr val="BC010C"/>
            </a:solidFill>
            <a:tailEnd type="triangle"/>
          </a:ln>
          <a:effectLst/>
        </p:spPr>
        <p:style>
          <a:lnRef idx="2">
            <a:schemeClr val="accent1"/>
          </a:lnRef>
          <a:fillRef idx="0">
            <a:schemeClr val="accent1"/>
          </a:fillRef>
          <a:effectRef idx="1">
            <a:schemeClr val="accent1"/>
          </a:effectRef>
          <a:fontRef idx="minor">
            <a:schemeClr val="tx1"/>
          </a:fontRef>
        </p:style>
      </p:cxnSp>
      <p:sp>
        <p:nvSpPr>
          <p:cNvPr id="25" name="Rectangle 24"/>
          <p:cNvSpPr/>
          <p:nvPr/>
        </p:nvSpPr>
        <p:spPr>
          <a:xfrm>
            <a:off x="8666979" y="1884818"/>
            <a:ext cx="389850" cy="584775"/>
          </a:xfrm>
          <a:prstGeom prst="rect">
            <a:avLst/>
          </a:prstGeom>
        </p:spPr>
        <p:txBody>
          <a:bodyPr wrap="none">
            <a:spAutoFit/>
          </a:bodyPr>
          <a:lstStyle/>
          <a:p>
            <a:pPr>
              <a:spcBef>
                <a:spcPts val="900"/>
              </a:spcBef>
            </a:pPr>
            <a:r>
              <a:rPr lang="en-US" sz="3200" dirty="0" smtClean="0">
                <a:solidFill>
                  <a:srgbClr val="C00000"/>
                </a:solidFill>
                <a:latin typeface="Helvetica Light" charset="0"/>
                <a:ea typeface="Helvetica Light" charset="0"/>
                <a:cs typeface="Helvetica Light" charset="0"/>
              </a:rPr>
              <a:t>?</a:t>
            </a:r>
            <a:endParaRPr lang="en-US" sz="3200" baseline="30000" dirty="0">
              <a:solidFill>
                <a:srgbClr val="C00000"/>
              </a:solidFill>
              <a:latin typeface="Helvetica Light" charset="0"/>
              <a:ea typeface="Helvetica Light" charset="0"/>
              <a:cs typeface="Helvetica Light" charset="0"/>
            </a:endParaRPr>
          </a:p>
        </p:txBody>
      </p:sp>
      <p:sp>
        <p:nvSpPr>
          <p:cNvPr id="4" name="Rectangle 3"/>
          <p:cNvSpPr/>
          <p:nvPr/>
        </p:nvSpPr>
        <p:spPr>
          <a:xfrm>
            <a:off x="4644008" y="2782089"/>
            <a:ext cx="2997488" cy="430887"/>
          </a:xfrm>
          <a:prstGeom prst="rect">
            <a:avLst/>
          </a:prstGeom>
        </p:spPr>
        <p:txBody>
          <a:bodyPr wrap="square">
            <a:spAutoFit/>
          </a:bodyPr>
          <a:lstStyle/>
          <a:p>
            <a:r>
              <a:rPr lang="en-US" sz="1050" i="1" dirty="0" err="1">
                <a:solidFill>
                  <a:schemeClr val="tx1">
                    <a:lumMod val="50000"/>
                    <a:lumOff val="50000"/>
                  </a:schemeClr>
                </a:solidFill>
                <a:latin typeface="Helvetica Light" charset="0"/>
                <a:ea typeface="Helvetica Light" charset="0"/>
                <a:cs typeface="Helvetica Light" charset="0"/>
              </a:rPr>
              <a:t>B</a:t>
            </a:r>
            <a:r>
              <a:rPr lang="en-US" sz="1050" i="1" baseline="-25000" dirty="0" err="1">
                <a:solidFill>
                  <a:schemeClr val="tx1">
                    <a:lumMod val="50000"/>
                    <a:lumOff val="50000"/>
                  </a:schemeClr>
                </a:solidFill>
                <a:latin typeface="Helvetica Light" charset="0"/>
                <a:ea typeface="Helvetica Light" charset="0"/>
                <a:cs typeface="Helvetica Light" charset="0"/>
              </a:rPr>
              <a:t>s</a:t>
            </a:r>
            <a:r>
              <a:rPr lang="en-US" sz="1050" dirty="0">
                <a:solidFill>
                  <a:schemeClr val="tx1">
                    <a:lumMod val="50000"/>
                    <a:lumOff val="50000"/>
                  </a:schemeClr>
                </a:solidFill>
                <a:latin typeface="Helvetica Light" charset="0"/>
                <a:ea typeface="Helvetica Light" charset="0"/>
                <a:cs typeface="Helvetica Light" charset="0"/>
              </a:rPr>
              <a:t> </a:t>
            </a:r>
            <a:r>
              <a:rPr lang="en-US" sz="1050" dirty="0">
                <a:solidFill>
                  <a:schemeClr val="tx1">
                    <a:lumMod val="50000"/>
                    <a:lumOff val="50000"/>
                  </a:schemeClr>
                </a:solidFill>
                <a:latin typeface="Symbol" charset="2"/>
                <a:ea typeface="Symbol" charset="2"/>
                <a:cs typeface="Symbol" charset="2"/>
              </a:rPr>
              <a:t>®</a:t>
            </a:r>
            <a:r>
              <a:rPr lang="en-US" sz="1050" dirty="0">
                <a:solidFill>
                  <a:schemeClr val="tx1">
                    <a:lumMod val="50000"/>
                    <a:lumOff val="50000"/>
                  </a:schemeClr>
                </a:solidFill>
                <a:latin typeface="Helvetica Light" charset="0"/>
                <a:ea typeface="Helvetica Light" charset="0"/>
                <a:cs typeface="Helvetica Light" charset="0"/>
              </a:rPr>
              <a:t> </a:t>
            </a:r>
            <a:r>
              <a:rPr lang="en-US" sz="1050" i="1" dirty="0">
                <a:solidFill>
                  <a:schemeClr val="tx1">
                    <a:lumMod val="50000"/>
                    <a:lumOff val="50000"/>
                  </a:schemeClr>
                </a:solidFill>
                <a:latin typeface="Helvetica Light" charset="0"/>
                <a:ea typeface="Helvetica Light" charset="0"/>
                <a:cs typeface="Helvetica Light" charset="0"/>
              </a:rPr>
              <a:t>µµ</a:t>
            </a:r>
            <a:r>
              <a:rPr lang="en-US" sz="1050" dirty="0">
                <a:solidFill>
                  <a:schemeClr val="tx1">
                    <a:lumMod val="50000"/>
                    <a:lumOff val="50000"/>
                  </a:schemeClr>
                </a:solidFill>
                <a:latin typeface="Helvetica Light" charset="0"/>
                <a:ea typeface="Helvetica Light" charset="0"/>
                <a:cs typeface="Helvetica Light" charset="0"/>
              </a:rPr>
              <a:t> is loop process (no tree-level FCNC) that is in addition CKM &amp; </a:t>
            </a:r>
            <a:r>
              <a:rPr lang="en-US" sz="1050" dirty="0" err="1">
                <a:solidFill>
                  <a:schemeClr val="tx1">
                    <a:lumMod val="50000"/>
                    <a:lumOff val="50000"/>
                  </a:schemeClr>
                </a:solidFill>
                <a:latin typeface="Helvetica Light" charset="0"/>
                <a:ea typeface="Helvetica Light" charset="0"/>
                <a:cs typeface="Helvetica Light" charset="0"/>
              </a:rPr>
              <a:t>helicity</a:t>
            </a:r>
            <a:r>
              <a:rPr lang="en-US" sz="1050" dirty="0">
                <a:solidFill>
                  <a:schemeClr val="tx1">
                    <a:lumMod val="50000"/>
                    <a:lumOff val="50000"/>
                  </a:schemeClr>
                </a:solidFill>
                <a:latin typeface="Helvetica Light" charset="0"/>
                <a:ea typeface="Helvetica Light" charset="0"/>
                <a:cs typeface="Helvetica Light" charset="0"/>
              </a:rPr>
              <a:t> suppressed</a:t>
            </a:r>
            <a:endParaRPr lang="en-US" sz="1050" dirty="0">
              <a:solidFill>
                <a:schemeClr val="tx1">
                  <a:lumMod val="50000"/>
                  <a:lumOff val="50000"/>
                </a:schemeClr>
              </a:solidFill>
            </a:endParaRPr>
          </a:p>
        </p:txBody>
      </p:sp>
      <p:sp>
        <p:nvSpPr>
          <p:cNvPr id="26" name="Rectangle 25"/>
          <p:cNvSpPr/>
          <p:nvPr/>
        </p:nvSpPr>
        <p:spPr>
          <a:xfrm>
            <a:off x="5436096" y="1086852"/>
            <a:ext cx="3429480" cy="253916"/>
          </a:xfrm>
          <a:prstGeom prst="rect">
            <a:avLst/>
          </a:prstGeom>
        </p:spPr>
        <p:txBody>
          <a:bodyPr wrap="square">
            <a:spAutoFit/>
          </a:bodyPr>
          <a:lstStyle/>
          <a:p>
            <a:r>
              <a:rPr lang="en-US" sz="1050" i="1" dirty="0" smtClean="0">
                <a:latin typeface="Helvetica Light" charset="0"/>
                <a:ea typeface="Helvetica Light" charset="0"/>
                <a:cs typeface="Helvetica Light" charset="0"/>
              </a:rPr>
              <a:t>Does the Higgs boson </a:t>
            </a:r>
            <a:r>
              <a:rPr lang="en-US" sz="1050" i="1" smtClean="0">
                <a:latin typeface="Helvetica Light" charset="0"/>
                <a:ea typeface="Helvetica Light" charset="0"/>
                <a:cs typeface="Helvetica Light" charset="0"/>
              </a:rPr>
              <a:t>has brothers and sisters?</a:t>
            </a:r>
            <a:endParaRPr lang="en-US" sz="1050" dirty="0"/>
          </a:p>
        </p:txBody>
      </p:sp>
      <p:sp>
        <p:nvSpPr>
          <p:cNvPr id="30" name="TextBox 29"/>
          <p:cNvSpPr txBox="1"/>
          <p:nvPr/>
        </p:nvSpPr>
        <p:spPr>
          <a:xfrm>
            <a:off x="323527" y="5456878"/>
            <a:ext cx="3070511" cy="538609"/>
          </a:xfrm>
          <a:prstGeom prst="rect">
            <a:avLst/>
          </a:prstGeom>
          <a:solidFill>
            <a:schemeClr val="bg1"/>
          </a:solidFill>
        </p:spPr>
        <p:txBody>
          <a:bodyPr wrap="square" rtlCol="0">
            <a:spAutoFit/>
          </a:bodyPr>
          <a:lstStyle/>
          <a:p>
            <a:pPr>
              <a:spcBef>
                <a:spcPts val="3200"/>
              </a:spcBef>
            </a:pPr>
            <a:r>
              <a:rPr lang="en-GB" sz="1400" dirty="0" smtClean="0">
                <a:solidFill>
                  <a:srgbClr val="003BB8"/>
                </a:solidFill>
                <a:latin typeface="Helvetica Light"/>
                <a:cs typeface="Helvetica Light"/>
              </a:rPr>
              <a:t>Precision measurement of 𝜙</a:t>
            </a:r>
            <a:r>
              <a:rPr lang="en-GB" sz="1400" i="1" baseline="-25000" dirty="0">
                <a:solidFill>
                  <a:srgbClr val="003BB8"/>
                </a:solidFill>
                <a:latin typeface="Helvetica Light"/>
                <a:cs typeface="Helvetica Light"/>
              </a:rPr>
              <a:t>s</a:t>
            </a:r>
            <a:endParaRPr lang="en-GB" sz="1400" i="1" baseline="-25000" dirty="0" smtClean="0">
              <a:solidFill>
                <a:srgbClr val="003BB8"/>
              </a:solidFill>
              <a:latin typeface="Helvetica Light"/>
              <a:cs typeface="Helvetica Light"/>
            </a:endParaRPr>
          </a:p>
          <a:p>
            <a:pPr>
              <a:spcBef>
                <a:spcPts val="600"/>
              </a:spcBef>
            </a:pPr>
            <a:r>
              <a:rPr lang="en-GB" sz="1000" dirty="0" smtClean="0">
                <a:solidFill>
                  <a:prstClr val="black">
                    <a:lumMod val="50000"/>
                    <a:lumOff val="50000"/>
                  </a:prstClr>
                </a:solidFill>
                <a:latin typeface="Helvetica Light"/>
                <a:cs typeface="Helvetica Light"/>
              </a:rPr>
              <a:t>[ </a:t>
            </a:r>
            <a:r>
              <a:rPr lang="is-IS" sz="800" dirty="0">
                <a:solidFill>
                  <a:prstClr val="black">
                    <a:lumMod val="50000"/>
                    <a:lumOff val="50000"/>
                  </a:prstClr>
                </a:solidFill>
                <a:latin typeface="Helvetica Light"/>
                <a:cs typeface="Helvetica Light"/>
              </a:rPr>
              <a:t>PRL 114, 041801 (2015</a:t>
            </a:r>
            <a:r>
              <a:rPr lang="is-IS" sz="800" dirty="0" smtClean="0">
                <a:solidFill>
                  <a:prstClr val="black">
                    <a:lumMod val="50000"/>
                    <a:lumOff val="50000"/>
                  </a:prstClr>
                </a:solidFill>
                <a:latin typeface="Helvetica Light"/>
                <a:cs typeface="Helvetica Light"/>
              </a:rPr>
              <a:t>): </a:t>
            </a:r>
            <a:r>
              <a:rPr lang="is-IS" sz="1000" i="1" dirty="0" smtClean="0">
                <a:solidFill>
                  <a:prstClr val="black">
                    <a:lumMod val="50000"/>
                    <a:lumOff val="50000"/>
                  </a:prstClr>
                </a:solidFill>
                <a:latin typeface="Helvetica Light"/>
                <a:cs typeface="Helvetica Light"/>
              </a:rPr>
              <a:t>φ</a:t>
            </a:r>
            <a:r>
              <a:rPr lang="is-IS" sz="1000" baseline="-25000" dirty="0" smtClean="0">
                <a:solidFill>
                  <a:prstClr val="black">
                    <a:lumMod val="50000"/>
                    <a:lumOff val="50000"/>
                  </a:prstClr>
                </a:solidFill>
                <a:latin typeface="Helvetica Light"/>
                <a:cs typeface="Helvetica Light"/>
              </a:rPr>
              <a:t>s</a:t>
            </a:r>
            <a:r>
              <a:rPr lang="is-IS" sz="1000" dirty="0" smtClean="0">
                <a:solidFill>
                  <a:prstClr val="black">
                    <a:lumMod val="50000"/>
                    <a:lumOff val="50000"/>
                  </a:prstClr>
                </a:solidFill>
                <a:latin typeface="Helvetica Light"/>
                <a:cs typeface="Helvetica Light"/>
              </a:rPr>
              <a:t> = </a:t>
            </a:r>
            <a:r>
              <a:rPr lang="nb-NO" sz="1000" dirty="0" smtClean="0">
                <a:solidFill>
                  <a:prstClr val="black">
                    <a:lumMod val="50000"/>
                    <a:lumOff val="50000"/>
                  </a:prstClr>
                </a:solidFill>
                <a:latin typeface="Helvetica Light"/>
                <a:cs typeface="Helvetica Light"/>
              </a:rPr>
              <a:t>–0.010 ± </a:t>
            </a:r>
            <a:r>
              <a:rPr lang="nb-NO" sz="1000" dirty="0">
                <a:solidFill>
                  <a:prstClr val="black">
                    <a:lumMod val="50000"/>
                    <a:lumOff val="50000"/>
                  </a:prstClr>
                </a:solidFill>
                <a:latin typeface="Helvetica Light"/>
                <a:cs typeface="Helvetica Light"/>
              </a:rPr>
              <a:t>0.039 </a:t>
            </a:r>
            <a:r>
              <a:rPr lang="is-IS" sz="1000" dirty="0" smtClean="0">
                <a:solidFill>
                  <a:prstClr val="black">
                    <a:lumMod val="50000"/>
                    <a:lumOff val="50000"/>
                  </a:prstClr>
                </a:solidFill>
                <a:latin typeface="Helvetica Light"/>
                <a:cs typeface="Helvetica Light"/>
              </a:rPr>
              <a:t>]</a:t>
            </a:r>
            <a:endParaRPr lang="en-GB" sz="600" dirty="0" smtClean="0">
              <a:solidFill>
                <a:srgbClr val="003BB8"/>
              </a:solidFill>
              <a:latin typeface="Helvetica Light"/>
              <a:cs typeface="Helvetica Light"/>
            </a:endParaRPr>
          </a:p>
        </p:txBody>
      </p:sp>
      <p:sp>
        <p:nvSpPr>
          <p:cNvPr id="33" name="Down Arrow 32"/>
          <p:cNvSpPr/>
          <p:nvPr/>
        </p:nvSpPr>
        <p:spPr>
          <a:xfrm rot="5400000" flipV="1">
            <a:off x="3565169" y="4795802"/>
            <a:ext cx="360040" cy="1658746"/>
          </a:xfrm>
          <a:prstGeom prst="downArrow">
            <a:avLst/>
          </a:prstGeom>
          <a:solidFill>
            <a:schemeClr val="bg1">
              <a:lumMod val="8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 name="TextBox 2"/>
          <p:cNvSpPr txBox="1"/>
          <p:nvPr/>
        </p:nvSpPr>
        <p:spPr>
          <a:xfrm>
            <a:off x="322945" y="6165304"/>
            <a:ext cx="4251618" cy="523220"/>
          </a:xfrm>
          <a:prstGeom prst="rect">
            <a:avLst/>
          </a:prstGeom>
          <a:noFill/>
        </p:spPr>
        <p:txBody>
          <a:bodyPr wrap="square" rtlCol="0">
            <a:spAutoFit/>
          </a:bodyPr>
          <a:lstStyle/>
          <a:p>
            <a:r>
              <a:rPr lang="en-US" sz="1400" dirty="0" smtClean="0">
                <a:latin typeface="Helvetica Light" charset="0"/>
                <a:ea typeface="Helvetica Light" charset="0"/>
                <a:cs typeface="Helvetica Light" charset="0"/>
              </a:rPr>
              <a:t>A few anomalies in </a:t>
            </a:r>
            <a:r>
              <a:rPr lang="en-US" sz="1400" i="1" dirty="0" smtClean="0">
                <a:latin typeface="Helvetica Light" charset="0"/>
                <a:ea typeface="Helvetica Light" charset="0"/>
                <a:cs typeface="Helvetica Light" charset="0"/>
              </a:rPr>
              <a:t>b</a:t>
            </a:r>
            <a:r>
              <a:rPr lang="en-US" sz="1400" dirty="0" smtClean="0">
                <a:latin typeface="Helvetica Light" charset="0"/>
                <a:ea typeface="Helvetica Light" charset="0"/>
                <a:cs typeface="Helvetica Light" charset="0"/>
              </a:rPr>
              <a:t> </a:t>
            </a:r>
            <a:r>
              <a:rPr lang="en-US" sz="1400" dirty="0" smtClean="0">
                <a:latin typeface="Symbol" charset="2"/>
                <a:ea typeface="Symbol" charset="2"/>
                <a:cs typeface="Symbol" charset="2"/>
              </a:rPr>
              <a:t>®</a:t>
            </a:r>
            <a:r>
              <a:rPr lang="en-US" sz="1400" dirty="0" smtClean="0">
                <a:latin typeface="Helvetica Light" charset="0"/>
                <a:ea typeface="Helvetica Light" charset="0"/>
                <a:cs typeface="Helvetica Light" charset="0"/>
              </a:rPr>
              <a:t> </a:t>
            </a:r>
            <a:r>
              <a:rPr lang="en-US" sz="1400" i="1" dirty="0" smtClean="0">
                <a:latin typeface="Helvetica Light" charset="0"/>
                <a:ea typeface="Helvetica Light" charset="0"/>
                <a:cs typeface="Helvetica Light" charset="0"/>
              </a:rPr>
              <a:t>s</a:t>
            </a:r>
            <a:r>
              <a:rPr lang="en-US" sz="1400" dirty="0" smtClean="0">
                <a:latin typeface="Helvetica Light" charset="0"/>
                <a:ea typeface="Helvetica Light" charset="0"/>
                <a:cs typeface="Helvetica Light" charset="0"/>
              </a:rPr>
              <a:t> and lepton universality in semileptonic </a:t>
            </a:r>
            <a:r>
              <a:rPr lang="en-US" sz="1400" i="1" dirty="0" smtClean="0">
                <a:latin typeface="Helvetica Light" charset="0"/>
                <a:ea typeface="Helvetica Light" charset="0"/>
                <a:cs typeface="Helvetica Light" charset="0"/>
              </a:rPr>
              <a:t>B</a:t>
            </a:r>
            <a:r>
              <a:rPr lang="en-US" sz="1400" dirty="0" smtClean="0">
                <a:latin typeface="Helvetica Light" charset="0"/>
                <a:ea typeface="Helvetica Light" charset="0"/>
                <a:cs typeface="Helvetica Light" charset="0"/>
              </a:rPr>
              <a:t> decays are to be followed up</a:t>
            </a:r>
          </a:p>
        </p:txBody>
      </p:sp>
      <p:cxnSp>
        <p:nvCxnSpPr>
          <p:cNvPr id="7" name="Straight Connector 6"/>
          <p:cNvCxnSpPr/>
          <p:nvPr/>
        </p:nvCxnSpPr>
        <p:spPr>
          <a:xfrm>
            <a:off x="395536" y="5301208"/>
            <a:ext cx="3963390" cy="0"/>
          </a:xfrm>
          <a:prstGeom prst="line">
            <a:avLst/>
          </a:prstGeom>
          <a:ln w="3175">
            <a:solidFill>
              <a:srgbClr val="003BB8"/>
            </a:solidFill>
            <a:prstDash val="sysDot"/>
          </a:ln>
          <a:effectLst/>
        </p:spPr>
        <p:style>
          <a:lnRef idx="2">
            <a:schemeClr val="accent1"/>
          </a:lnRef>
          <a:fillRef idx="0">
            <a:schemeClr val="accent1"/>
          </a:fillRef>
          <a:effectRef idx="1">
            <a:schemeClr val="accent1"/>
          </a:effectRef>
          <a:fontRef idx="minor">
            <a:schemeClr val="tx1"/>
          </a:fontRef>
        </p:style>
      </p:cxnSp>
      <p:sp>
        <p:nvSpPr>
          <p:cNvPr id="9" name="Slide Number Placeholder 8"/>
          <p:cNvSpPr>
            <a:spLocks noGrp="1"/>
          </p:cNvSpPr>
          <p:nvPr>
            <p:ph type="sldNum" sz="quarter" idx="4"/>
          </p:nvPr>
        </p:nvSpPr>
        <p:spPr/>
        <p:txBody>
          <a:bodyPr/>
          <a:lstStyle/>
          <a:p>
            <a:pPr>
              <a:defRPr/>
            </a:pPr>
            <a:fld id="{611C2F03-9E95-40C9-A99F-3C4F7EE8CF2A}" type="slidenum">
              <a:rPr lang="en-GB" smtClean="0"/>
              <a:pPr>
                <a:defRPr/>
              </a:pPr>
              <a:t>40</a:t>
            </a:fld>
            <a:endParaRPr lang="en-GB" dirty="0"/>
          </a:p>
        </p:txBody>
      </p:sp>
      <p:pic>
        <p:nvPicPr>
          <p:cNvPr id="6" name="Picture 5"/>
          <p:cNvPicPr>
            <a:picLocks noChangeAspect="1"/>
          </p:cNvPicPr>
          <p:nvPr/>
        </p:nvPicPr>
        <p:blipFill>
          <a:blip r:embed="rId6"/>
          <a:stretch>
            <a:fillRect/>
          </a:stretch>
        </p:blipFill>
        <p:spPr>
          <a:xfrm>
            <a:off x="4687175" y="3750198"/>
            <a:ext cx="4205305" cy="2734258"/>
          </a:xfrm>
          <a:prstGeom prst="rect">
            <a:avLst/>
          </a:prstGeom>
        </p:spPr>
      </p:pic>
    </p:spTree>
    <p:extLst>
      <p:ext uri="{BB962C8B-B14F-4D97-AF65-F5344CB8AC3E}">
        <p14:creationId xmlns:p14="http://schemas.microsoft.com/office/powerpoint/2010/main" val="79260252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5400365"/>
            <a:ext cx="9144000" cy="146957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 name="Rectangle 9"/>
          <p:cNvSpPr/>
          <p:nvPr/>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59909" y="0"/>
            <a:ext cx="1284091" cy="1714499"/>
          </a:xfrm>
          <a:prstGeom prst="rect">
            <a:avLst/>
          </a:prstGeom>
        </p:spPr>
      </p:pic>
      <p:sp>
        <p:nvSpPr>
          <p:cNvPr id="20" name="Rectangle 19"/>
          <p:cNvSpPr/>
          <p:nvPr/>
        </p:nvSpPr>
        <p:spPr>
          <a:xfrm>
            <a:off x="0" y="1698171"/>
            <a:ext cx="9144000" cy="86020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6" name="Text Box 5"/>
          <p:cNvSpPr txBox="1">
            <a:spLocks noChangeArrowheads="1"/>
          </p:cNvSpPr>
          <p:nvPr/>
        </p:nvSpPr>
        <p:spPr bwMode="auto">
          <a:xfrm>
            <a:off x="0" y="1916832"/>
            <a:ext cx="9144000" cy="477296"/>
          </a:xfrm>
          <a:prstGeom prst="rect">
            <a:avLst/>
          </a:prstGeom>
          <a:noFill/>
          <a:ln w="9525">
            <a:noFill/>
            <a:miter lim="800000"/>
            <a:headEnd/>
            <a:tailEnd/>
          </a:ln>
          <a:effectLst/>
        </p:spPr>
        <p:txBody>
          <a:bodyPr bIns="61200">
            <a:prstTxWarp prst="textNoShape">
              <a:avLst/>
            </a:prstTxWarp>
            <a:spAutoFit/>
          </a:bodyPr>
          <a:lstStyle/>
          <a:p>
            <a:pPr algn="ctr"/>
            <a:r>
              <a:rPr lang="en-US" sz="2400" dirty="0" smtClean="0">
                <a:solidFill>
                  <a:srgbClr val="262626"/>
                </a:solidFill>
                <a:latin typeface="Helvetica Light" charset="0"/>
                <a:ea typeface="Helvetica Light" charset="0"/>
                <a:cs typeface="Helvetica Light" charset="0"/>
              </a:rPr>
              <a:t>Two beautiful, extremely precise theories</a:t>
            </a:r>
          </a:p>
        </p:txBody>
      </p:sp>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41</a:t>
            </a:fld>
            <a:endParaRPr lang="en-GB" dirty="0"/>
          </a:p>
        </p:txBody>
      </p:sp>
      <p:sp>
        <p:nvSpPr>
          <p:cNvPr id="17" name="Rectangle 16"/>
          <p:cNvSpPr/>
          <p:nvPr/>
        </p:nvSpPr>
        <p:spPr>
          <a:xfrm>
            <a:off x="522685" y="3140968"/>
            <a:ext cx="3257228" cy="2185214"/>
          </a:xfrm>
          <a:prstGeom prst="rect">
            <a:avLst/>
          </a:prstGeom>
          <a:noFill/>
        </p:spPr>
        <p:txBody>
          <a:bodyPr wrap="square">
            <a:spAutoFit/>
          </a:bodyPr>
          <a:lstStyle/>
          <a:p>
            <a:r>
              <a:rPr lang="en-GB" sz="2000" dirty="0" smtClean="0">
                <a:solidFill>
                  <a:srgbClr val="0070C0"/>
                </a:solidFill>
                <a:latin typeface="Helvetica Light" charset="0"/>
                <a:ea typeface="Helvetica Light" charset="0"/>
                <a:cs typeface="Helvetica Light" charset="0"/>
              </a:rPr>
              <a:t>The Standard Model of EW and strong interactions</a:t>
            </a:r>
          </a:p>
          <a:p>
            <a:endParaRPr lang="en-GB" sz="2000" dirty="0">
              <a:solidFill>
                <a:srgbClr val="0070C0"/>
              </a:solidFill>
              <a:latin typeface="Helvetica Light" charset="0"/>
              <a:ea typeface="Helvetica Light" charset="0"/>
              <a:cs typeface="Helvetica Light" charset="0"/>
            </a:endParaRPr>
          </a:p>
          <a:p>
            <a:r>
              <a:rPr lang="en-GB" sz="1400" dirty="0" smtClean="0">
                <a:latin typeface="Helvetica Light" charset="0"/>
                <a:ea typeface="Helvetica Light" charset="0"/>
                <a:cs typeface="Helvetica Light" charset="0"/>
              </a:rPr>
              <a:t>Predicting, e.g., the anomalous magnetic moment of the electron to a relative precision of better than 10</a:t>
            </a:r>
            <a:r>
              <a:rPr lang="en-GB" sz="1400" baseline="30000" dirty="0" smtClean="0">
                <a:latin typeface="Helvetica Light" charset="0"/>
                <a:ea typeface="Helvetica Light" charset="0"/>
                <a:cs typeface="Helvetica Light" charset="0"/>
              </a:rPr>
              <a:t>–9</a:t>
            </a:r>
            <a:r>
              <a:rPr lang="en-GB" sz="1400" dirty="0" smtClean="0">
                <a:latin typeface="Helvetica Light" charset="0"/>
                <a:ea typeface="Helvetica Light" charset="0"/>
                <a:cs typeface="Helvetica Light" charset="0"/>
              </a:rPr>
              <a:t>    in agreement with experiment</a:t>
            </a:r>
          </a:p>
          <a:p>
            <a:endParaRPr lang="en-GB" sz="2000" dirty="0">
              <a:solidFill>
                <a:srgbClr val="0070C0"/>
              </a:solidFill>
              <a:latin typeface="Helvetica Light" charset="0"/>
              <a:ea typeface="Helvetica Light" charset="0"/>
              <a:cs typeface="Helvetica Light" charset="0"/>
            </a:endParaRPr>
          </a:p>
        </p:txBody>
      </p:sp>
      <p:sp>
        <p:nvSpPr>
          <p:cNvPr id="21" name="Rectangle 20"/>
          <p:cNvSpPr/>
          <p:nvPr/>
        </p:nvSpPr>
        <p:spPr>
          <a:xfrm>
            <a:off x="5083378" y="3140968"/>
            <a:ext cx="3593078" cy="1446550"/>
          </a:xfrm>
          <a:prstGeom prst="rect">
            <a:avLst/>
          </a:prstGeom>
          <a:noFill/>
        </p:spPr>
        <p:txBody>
          <a:bodyPr wrap="square" rIns="0">
            <a:spAutoFit/>
          </a:bodyPr>
          <a:lstStyle/>
          <a:p>
            <a:r>
              <a:rPr lang="en-US" sz="2000" dirty="0" smtClean="0">
                <a:solidFill>
                  <a:srgbClr val="0070C0"/>
                </a:solidFill>
                <a:latin typeface="Helvetica Light" charset="0"/>
                <a:ea typeface="Helvetica Light" charset="0"/>
                <a:cs typeface="Helvetica Light" charset="0"/>
              </a:rPr>
              <a:t>General relativity — theory of gravitation</a:t>
            </a:r>
          </a:p>
          <a:p>
            <a:endParaRPr lang="en-US" sz="2000" dirty="0">
              <a:solidFill>
                <a:srgbClr val="0070C0"/>
              </a:solidFill>
              <a:latin typeface="Helvetica Light" charset="0"/>
              <a:ea typeface="Helvetica Light" charset="0"/>
              <a:cs typeface="Helvetica Light" charset="0"/>
            </a:endParaRPr>
          </a:p>
          <a:p>
            <a:r>
              <a:rPr lang="en-GB" sz="1400" dirty="0" smtClean="0">
                <a:latin typeface="Helvetica Light" charset="0"/>
                <a:ea typeface="Helvetica Light" charset="0"/>
                <a:cs typeface="Helvetica Light" charset="0"/>
              </a:rPr>
              <a:t>Tested up to an accuracy of order 10</a:t>
            </a:r>
            <a:r>
              <a:rPr lang="en-GB" sz="1400" baseline="30000" dirty="0" smtClean="0">
                <a:latin typeface="Helvetica Light" charset="0"/>
                <a:ea typeface="Helvetica Light" charset="0"/>
                <a:cs typeface="Helvetica Light" charset="0"/>
              </a:rPr>
              <a:t>–5</a:t>
            </a:r>
            <a:r>
              <a:rPr lang="en-GB" sz="1400" dirty="0" smtClean="0">
                <a:latin typeface="Helvetica Light" charset="0"/>
                <a:ea typeface="Helvetica Light" charset="0"/>
                <a:cs typeface="Helvetica Light" charset="0"/>
              </a:rPr>
              <a:t> (Cassini probe </a:t>
            </a:r>
            <a:r>
              <a:rPr lang="en-GB" sz="1050" dirty="0" smtClean="0">
                <a:solidFill>
                  <a:schemeClr val="tx1">
                    <a:lumMod val="50000"/>
                    <a:lumOff val="50000"/>
                  </a:schemeClr>
                </a:solidFill>
                <a:latin typeface="Helvetica Light" charset="0"/>
                <a:ea typeface="Helvetica Light" charset="0"/>
                <a:cs typeface="Helvetica Light" charset="0"/>
              </a:rPr>
              <a:t>[</a:t>
            </a:r>
            <a:r>
              <a:rPr lang="hu-HU" sz="1000" dirty="0" smtClean="0">
                <a:solidFill>
                  <a:schemeClr val="tx1">
                    <a:lumMod val="50000"/>
                    <a:lumOff val="50000"/>
                  </a:schemeClr>
                </a:solidFill>
                <a:latin typeface="Helvetica Light" charset="0"/>
                <a:ea typeface="Helvetica Light" charset="0"/>
                <a:cs typeface="Helvetica Light" charset="0"/>
              </a:rPr>
              <a:t>B </a:t>
            </a:r>
            <a:r>
              <a:rPr lang="hu-HU" sz="1000" dirty="0" err="1">
                <a:solidFill>
                  <a:schemeClr val="tx1">
                    <a:lumMod val="50000"/>
                    <a:lumOff val="50000"/>
                  </a:schemeClr>
                </a:solidFill>
                <a:latin typeface="Helvetica Light" charset="0"/>
                <a:ea typeface="Helvetica Light" charset="0"/>
                <a:cs typeface="Helvetica Light" charset="0"/>
              </a:rPr>
              <a:t>Bertotti</a:t>
            </a:r>
            <a:r>
              <a:rPr lang="hu-HU" sz="1000" dirty="0">
                <a:solidFill>
                  <a:schemeClr val="tx1">
                    <a:lumMod val="50000"/>
                    <a:lumOff val="50000"/>
                  </a:schemeClr>
                </a:solidFill>
                <a:latin typeface="Helvetica Light" charset="0"/>
                <a:ea typeface="Helvetica Light" charset="0"/>
                <a:cs typeface="Helvetica Light" charset="0"/>
              </a:rPr>
              <a:t> et </a:t>
            </a:r>
            <a:r>
              <a:rPr lang="hu-HU" sz="1000" dirty="0" err="1">
                <a:solidFill>
                  <a:schemeClr val="tx1">
                    <a:lumMod val="50000"/>
                    <a:lumOff val="50000"/>
                  </a:schemeClr>
                </a:solidFill>
                <a:latin typeface="Helvetica Light" charset="0"/>
                <a:ea typeface="Helvetica Light" charset="0"/>
                <a:cs typeface="Helvetica Light" charset="0"/>
              </a:rPr>
              <a:t>al</a:t>
            </a:r>
            <a:r>
              <a:rPr lang="hu-HU" sz="1000" dirty="0" smtClean="0">
                <a:solidFill>
                  <a:schemeClr val="tx1">
                    <a:lumMod val="50000"/>
                    <a:lumOff val="50000"/>
                  </a:schemeClr>
                </a:solidFill>
                <a:latin typeface="Helvetica Light" charset="0"/>
                <a:ea typeface="Helvetica Light" charset="0"/>
                <a:cs typeface="Helvetica Light" charset="0"/>
              </a:rPr>
              <a:t>., </a:t>
            </a:r>
            <a:r>
              <a:rPr lang="hu-HU" sz="1000" dirty="0" err="1" smtClean="0">
                <a:solidFill>
                  <a:schemeClr val="tx1">
                    <a:lumMod val="50000"/>
                    <a:lumOff val="50000"/>
                  </a:schemeClr>
                </a:solidFill>
                <a:latin typeface="Helvetica Light" charset="0"/>
                <a:ea typeface="Helvetica Light" charset="0"/>
                <a:cs typeface="Helvetica Light" charset="0"/>
              </a:rPr>
              <a:t>Nature</a:t>
            </a:r>
            <a:r>
              <a:rPr lang="hu-HU" sz="1000" dirty="0" smtClean="0">
                <a:solidFill>
                  <a:schemeClr val="tx1">
                    <a:lumMod val="50000"/>
                    <a:lumOff val="50000"/>
                  </a:schemeClr>
                </a:solidFill>
                <a:latin typeface="Helvetica Light" charset="0"/>
                <a:ea typeface="Helvetica Light" charset="0"/>
                <a:cs typeface="Helvetica Light" charset="0"/>
              </a:rPr>
              <a:t> 425, 2003]</a:t>
            </a:r>
            <a:r>
              <a:rPr lang="en-GB" sz="1400" dirty="0" smtClean="0">
                <a:latin typeface="Helvetica Light" charset="0"/>
                <a:ea typeface="Helvetica Light" charset="0"/>
                <a:cs typeface="Helvetica Light" charset="0"/>
              </a:rPr>
              <a:t>)</a:t>
            </a:r>
            <a:endParaRPr lang="en-GB" sz="1400" dirty="0">
              <a:latin typeface="Helvetica Light" charset="0"/>
              <a:ea typeface="Helvetica Light" charset="0"/>
              <a:cs typeface="Helvetica Light" charset="0"/>
            </a:endParaRPr>
          </a:p>
        </p:txBody>
      </p:sp>
      <p:sp>
        <p:nvSpPr>
          <p:cNvPr id="2" name="Left-Right Arrow 1"/>
          <p:cNvSpPr/>
          <p:nvPr/>
        </p:nvSpPr>
        <p:spPr>
          <a:xfrm>
            <a:off x="4067944" y="3861048"/>
            <a:ext cx="727402" cy="288032"/>
          </a:xfrm>
          <a:prstGeom prst="leftRightArrow">
            <a:avLst/>
          </a:prstGeom>
          <a:solidFill>
            <a:srgbClr val="FFC000"/>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cxnSp>
        <p:nvCxnSpPr>
          <p:cNvPr id="5" name="Straight Connector 4"/>
          <p:cNvCxnSpPr/>
          <p:nvPr/>
        </p:nvCxnSpPr>
        <p:spPr>
          <a:xfrm flipV="1">
            <a:off x="4211960" y="3717032"/>
            <a:ext cx="403874" cy="576064"/>
          </a:xfrm>
          <a:prstGeom prst="line">
            <a:avLst/>
          </a:prstGeom>
          <a:ln>
            <a:solidFill>
              <a:srgbClr val="D80017"/>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H="1" flipV="1">
            <a:off x="4229708" y="3705095"/>
            <a:ext cx="403874" cy="576064"/>
          </a:xfrm>
          <a:prstGeom prst="line">
            <a:avLst/>
          </a:prstGeom>
          <a:ln>
            <a:solidFill>
              <a:srgbClr val="D80017"/>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1691680" y="5786100"/>
            <a:ext cx="5546947" cy="523220"/>
          </a:xfrm>
          <a:prstGeom prst="rect">
            <a:avLst/>
          </a:prstGeom>
          <a:noFill/>
        </p:spPr>
        <p:txBody>
          <a:bodyPr wrap="square" rtlCol="0">
            <a:spAutoFit/>
          </a:bodyPr>
          <a:lstStyle/>
          <a:p>
            <a:pPr algn="ctr"/>
            <a:r>
              <a:rPr lang="en-US" sz="1400" dirty="0" smtClean="0">
                <a:solidFill>
                  <a:srgbClr val="D80017"/>
                </a:solidFill>
                <a:latin typeface="Helvetica Light" charset="0"/>
                <a:ea typeface="Helvetica Light" charset="0"/>
                <a:cs typeface="Helvetica Light" charset="0"/>
              </a:rPr>
              <a:t>Unfortunately, the SM and general relativity don’t work in regimes where both are important (ie, at very small scales)</a:t>
            </a:r>
          </a:p>
        </p:txBody>
      </p:sp>
      <p:cxnSp>
        <p:nvCxnSpPr>
          <p:cNvPr id="11" name="Straight Arrow Connector 10"/>
          <p:cNvCxnSpPr/>
          <p:nvPr/>
        </p:nvCxnSpPr>
        <p:spPr>
          <a:xfrm flipV="1">
            <a:off x="4425472" y="4299901"/>
            <a:ext cx="0" cy="1446855"/>
          </a:xfrm>
          <a:prstGeom prst="straightConnector1">
            <a:avLst/>
          </a:prstGeom>
          <a:ln w="3175">
            <a:solidFill>
              <a:srgbClr val="D80017"/>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042813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0" y="5400365"/>
            <a:ext cx="9144000" cy="146957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 name="Rectangle 9"/>
          <p:cNvSpPr/>
          <p:nvPr/>
        </p:nvSpPr>
        <p:spPr>
          <a:xfrm>
            <a:off x="0" y="15365"/>
            <a:ext cx="9144000" cy="68426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42</a:t>
            </a:fld>
            <a:endParaRPr lang="en-GB" dirty="0"/>
          </a:p>
        </p:txBody>
      </p:sp>
      <p:sp>
        <p:nvSpPr>
          <p:cNvPr id="17" name="TextBox 16"/>
          <p:cNvSpPr txBox="1"/>
          <p:nvPr/>
        </p:nvSpPr>
        <p:spPr>
          <a:xfrm>
            <a:off x="3275856" y="398377"/>
            <a:ext cx="5544616" cy="461665"/>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Many open questions remain</a:t>
            </a:r>
            <a:r>
              <a:rPr lang="mr-IN" sz="2400" dirty="0" smtClean="0">
                <a:solidFill>
                  <a:schemeClr val="bg1"/>
                </a:solidFill>
                <a:latin typeface="Helvetica Light" charset="0"/>
                <a:ea typeface="Helvetica Light" charset="0"/>
                <a:cs typeface="Helvetica Light" charset="0"/>
              </a:rPr>
              <a:t>…</a:t>
            </a:r>
            <a:endParaRPr lang="en-US" sz="2400" dirty="0" smtClean="0">
              <a:solidFill>
                <a:schemeClr val="bg1"/>
              </a:solidFill>
              <a:latin typeface="Helvetica Light" charset="0"/>
              <a:ea typeface="Helvetica Light" charset="0"/>
              <a:cs typeface="Helvetica Light" charset="0"/>
            </a:endParaRPr>
          </a:p>
        </p:txBody>
      </p:sp>
      <p:sp>
        <p:nvSpPr>
          <p:cNvPr id="28" name="TextBox 27"/>
          <p:cNvSpPr txBox="1"/>
          <p:nvPr/>
        </p:nvSpPr>
        <p:spPr>
          <a:xfrm>
            <a:off x="828700" y="1196752"/>
            <a:ext cx="3568824" cy="1564632"/>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Scalar sector</a:t>
            </a: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Single doublet or more</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Elementary or composite</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Form of potential</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Origin of Yukawa couplings</a:t>
            </a:r>
          </a:p>
        </p:txBody>
      </p:sp>
      <p:sp>
        <p:nvSpPr>
          <p:cNvPr id="29" name="TextBox 28"/>
          <p:cNvSpPr txBox="1"/>
          <p:nvPr/>
        </p:nvSpPr>
        <p:spPr>
          <a:xfrm>
            <a:off x="827584" y="2924944"/>
            <a:ext cx="3569940" cy="1487688"/>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Dark matter</a:t>
            </a: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Composition: WIMP, </a:t>
            </a:r>
            <a:r>
              <a:rPr lang="en-US" sz="1400" dirty="0" err="1" smtClean="0">
                <a:latin typeface="Helvetica Light" charset="0"/>
                <a:ea typeface="Helvetica Light" charset="0"/>
                <a:cs typeface="Helvetica Light" charset="0"/>
              </a:rPr>
              <a:t>axions</a:t>
            </a:r>
            <a:r>
              <a:rPr lang="en-US" sz="1400" dirty="0" smtClean="0">
                <a:latin typeface="Helvetica Light" charset="0"/>
                <a:ea typeface="Helvetica Light" charset="0"/>
                <a:cs typeface="Helvetica Light" charset="0"/>
              </a:rPr>
              <a:t>, sterile neutrinos, hidden sector particles, gravitational effect only</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Single or multiple sources</a:t>
            </a:r>
          </a:p>
        </p:txBody>
      </p:sp>
      <p:sp>
        <p:nvSpPr>
          <p:cNvPr id="30" name="TextBox 29"/>
          <p:cNvSpPr txBox="1"/>
          <p:nvPr/>
        </p:nvSpPr>
        <p:spPr>
          <a:xfrm>
            <a:off x="827584" y="4581128"/>
            <a:ext cx="3569940" cy="1487688"/>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Expansion of Universe</a:t>
            </a: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Primordial expansion via inflation; </a:t>
            </a:r>
            <a:r>
              <a:rPr lang="en-US" sz="1400" dirty="0">
                <a:latin typeface="Helvetica Light" charset="0"/>
                <a:ea typeface="Helvetica Light" charset="0"/>
                <a:cs typeface="Helvetica Light" charset="0"/>
              </a:rPr>
              <a:t>w</a:t>
            </a:r>
            <a:r>
              <a:rPr lang="en-US" sz="1400" dirty="0" smtClean="0">
                <a:latin typeface="Helvetica Light" charset="0"/>
                <a:ea typeface="Helvetica Light" charset="0"/>
                <a:cs typeface="Helvetica Light" charset="0"/>
              </a:rPr>
              <a:t>hich fields, role of quantum gravity?</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Accelerated expansion today: cosmological constant problem</a:t>
            </a:r>
          </a:p>
        </p:txBody>
      </p:sp>
      <p:sp>
        <p:nvSpPr>
          <p:cNvPr id="31" name="TextBox 30"/>
          <p:cNvSpPr txBox="1"/>
          <p:nvPr/>
        </p:nvSpPr>
        <p:spPr>
          <a:xfrm>
            <a:off x="4717132" y="1196752"/>
            <a:ext cx="3568824" cy="1526160"/>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Quarks and leptons</a:t>
            </a:r>
          </a:p>
          <a:p>
            <a:pPr marL="285750" indent="-285750">
              <a:spcBef>
                <a:spcPts val="1200"/>
              </a:spcBef>
              <a:buFont typeface="Arial" charset="0"/>
              <a:buChar char="•"/>
            </a:pPr>
            <a:r>
              <a:rPr lang="en-US" sz="1400" dirty="0">
                <a:latin typeface="Helvetica Light" charset="0"/>
                <a:ea typeface="Helvetica Light" charset="0"/>
                <a:cs typeface="Helvetica Light" charset="0"/>
              </a:rPr>
              <a:t>Origin of </a:t>
            </a:r>
            <a:r>
              <a:rPr lang="en-US" sz="1400" dirty="0" smtClean="0">
                <a:latin typeface="Helvetica Light" charset="0"/>
                <a:ea typeface="Helvetica Light" charset="0"/>
                <a:cs typeface="Helvetica Light" charset="0"/>
              </a:rPr>
              <a:t>families, mass, mixing, CPV </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Matter–antimatter asymmetry</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Baryon and lepton number conservation (proton decay)</a:t>
            </a:r>
          </a:p>
        </p:txBody>
      </p:sp>
      <p:sp>
        <p:nvSpPr>
          <p:cNvPr id="48" name="TextBox 47"/>
          <p:cNvSpPr txBox="1"/>
          <p:nvPr/>
        </p:nvSpPr>
        <p:spPr>
          <a:xfrm>
            <a:off x="4716016" y="2895340"/>
            <a:ext cx="3569940" cy="1564632"/>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Neutrinos</a:t>
            </a: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Origin and values of neutrino masses</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Nature: Majorana or Dirac</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CP violation</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Sterile neutrinos</a:t>
            </a:r>
          </a:p>
        </p:txBody>
      </p:sp>
      <p:sp>
        <p:nvSpPr>
          <p:cNvPr id="49" name="TextBox 48"/>
          <p:cNvSpPr txBox="1"/>
          <p:nvPr/>
        </p:nvSpPr>
        <p:spPr>
          <a:xfrm>
            <a:off x="4716016" y="4623532"/>
            <a:ext cx="3569940" cy="1780075"/>
          </a:xfrm>
          <a:prstGeom prst="rect">
            <a:avLst/>
          </a:prstGeom>
          <a:solidFill>
            <a:schemeClr val="bg1">
              <a:lumMod val="95000"/>
            </a:schemeClr>
          </a:solidFill>
        </p:spPr>
        <p:txBody>
          <a:bodyPr wrap="square" lIns="144000" tIns="108000" bIns="108000" rtlCol="0">
            <a:spAutoFit/>
          </a:bodyPr>
          <a:lstStyle/>
          <a:p>
            <a:r>
              <a:rPr lang="en-US" sz="1400" b="1" dirty="0" smtClean="0">
                <a:latin typeface="Helvetica Light" charset="0"/>
                <a:ea typeface="Helvetica Light" charset="0"/>
                <a:cs typeface="Helvetica Light" charset="0"/>
              </a:rPr>
              <a:t>High-scale physics</a:t>
            </a:r>
            <a:endParaRPr lang="en-US" sz="1400" b="1" dirty="0">
              <a:latin typeface="Helvetica Light" charset="0"/>
              <a:ea typeface="Helvetica Light" charset="0"/>
              <a:cs typeface="Helvetica Light" charset="0"/>
            </a:endParaRP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Hierarchy problem and new physics at TeV scale</a:t>
            </a:r>
          </a:p>
          <a:p>
            <a:pPr marL="285750" indent="-285750">
              <a:spcBef>
                <a:spcPts val="300"/>
              </a:spcBef>
              <a:buFont typeface="Arial" charset="0"/>
              <a:buChar char="•"/>
            </a:pPr>
            <a:r>
              <a:rPr lang="en-US" sz="1400" dirty="0" smtClean="0">
                <a:latin typeface="Helvetica Light" charset="0"/>
                <a:ea typeface="Helvetica Light" charset="0"/>
                <a:cs typeface="Helvetica Light" charset="0"/>
              </a:rPr>
              <a:t>Grand </a:t>
            </a:r>
            <a:r>
              <a:rPr lang="en-US" sz="1400" dirty="0">
                <a:latin typeface="Helvetica Light" charset="0"/>
                <a:ea typeface="Helvetica Light" charset="0"/>
                <a:cs typeface="Helvetica Light" charset="0"/>
              </a:rPr>
              <a:t>unification of forces</a:t>
            </a:r>
          </a:p>
          <a:p>
            <a:pPr marL="285750" indent="-285750">
              <a:spcBef>
                <a:spcPts val="300"/>
              </a:spcBef>
              <a:buFont typeface="Arial" charset="0"/>
              <a:buChar char="•"/>
            </a:pPr>
            <a:r>
              <a:rPr lang="en-US" sz="1400" dirty="0">
                <a:latin typeface="Helvetica Light" charset="0"/>
                <a:ea typeface="Helvetica Light" charset="0"/>
                <a:cs typeface="Helvetica Light" charset="0"/>
              </a:rPr>
              <a:t>Unification with gravity</a:t>
            </a:r>
          </a:p>
          <a:p>
            <a:pPr marL="285750" indent="-285750">
              <a:spcBef>
                <a:spcPts val="300"/>
              </a:spcBef>
              <a:buFont typeface="Arial" charset="0"/>
              <a:buChar char="•"/>
            </a:pPr>
            <a:r>
              <a:rPr lang="en-US" sz="1400" dirty="0">
                <a:latin typeface="Helvetica Light" charset="0"/>
                <a:ea typeface="Helvetica Light" charset="0"/>
                <a:cs typeface="Helvetica Light" charset="0"/>
              </a:rPr>
              <a:t>Quantum gravity, string theory</a:t>
            </a:r>
          </a:p>
        </p:txBody>
      </p:sp>
      <p:sp>
        <p:nvSpPr>
          <p:cNvPr id="50" name="TextBox 49"/>
          <p:cNvSpPr txBox="1"/>
          <p:nvPr/>
        </p:nvSpPr>
        <p:spPr>
          <a:xfrm>
            <a:off x="827584" y="6237312"/>
            <a:ext cx="3569940" cy="433553"/>
          </a:xfrm>
          <a:prstGeom prst="rect">
            <a:avLst/>
          </a:prstGeom>
          <a:solidFill>
            <a:schemeClr val="bg1">
              <a:lumMod val="95000"/>
            </a:schemeClr>
          </a:solidFill>
        </p:spPr>
        <p:txBody>
          <a:bodyPr wrap="square" lIns="144000" tIns="108000" bIns="108000" rtlCol="0">
            <a:spAutoFit/>
          </a:bodyPr>
          <a:lstStyle/>
          <a:p>
            <a:r>
              <a:rPr lang="en-US" sz="1400" b="1" smtClean="0">
                <a:latin typeface="Helvetica Light" charset="0"/>
                <a:ea typeface="Helvetica Light" charset="0"/>
                <a:cs typeface="Helvetica Light" charset="0"/>
              </a:rPr>
              <a:t>Strong CP problem</a:t>
            </a:r>
            <a:endParaRPr lang="en-US" sz="1400" b="1" dirty="0" smtClean="0">
              <a:latin typeface="Helvetica Light" charset="0"/>
              <a:ea typeface="Helvetica Light" charset="0"/>
              <a:cs typeface="Helvetica Light" charset="0"/>
            </a:endParaRPr>
          </a:p>
        </p:txBody>
      </p:sp>
    </p:spTree>
    <p:extLst>
      <p:ext uri="{BB962C8B-B14F-4D97-AF65-F5344CB8AC3E}">
        <p14:creationId xmlns:p14="http://schemas.microsoft.com/office/powerpoint/2010/main" val="95373758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9144000" cy="648182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43</a:t>
            </a:fld>
            <a:endParaRPr lang="en-GB" dirty="0"/>
          </a:p>
        </p:txBody>
      </p:sp>
      <p:pic>
        <p:nvPicPr>
          <p:cNvPr id="22" name="Picture 21" descr="ATLAS_SUSY_Summary-2.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342969" y="1556792"/>
            <a:ext cx="4621519" cy="3456384"/>
          </a:xfrm>
          <a:prstGeom prst="rect">
            <a:avLst/>
          </a:prstGeom>
          <a:effectLst>
            <a:glow rad="241300">
              <a:schemeClr val="bg1"/>
            </a:glow>
          </a:effectLst>
        </p:spPr>
      </p:pic>
      <p:pic>
        <p:nvPicPr>
          <p:cNvPr id="23" name="Picture 2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17613" y="3284984"/>
            <a:ext cx="4570412" cy="3427809"/>
          </a:xfrm>
          <a:prstGeom prst="rect">
            <a:avLst/>
          </a:prstGeom>
          <a:effectLst>
            <a:glow rad="241300">
              <a:schemeClr val="bg1"/>
            </a:glow>
          </a:effectLst>
        </p:spPr>
      </p:pic>
      <p:sp>
        <p:nvSpPr>
          <p:cNvPr id="24" name="TextBox 23"/>
          <p:cNvSpPr txBox="1"/>
          <p:nvPr/>
        </p:nvSpPr>
        <p:spPr>
          <a:xfrm>
            <a:off x="5364088" y="5713511"/>
            <a:ext cx="2952328" cy="307777"/>
          </a:xfrm>
          <a:prstGeom prst="rect">
            <a:avLst/>
          </a:prstGeom>
          <a:noFill/>
        </p:spPr>
        <p:txBody>
          <a:bodyPr wrap="square" rtlCol="0">
            <a:spAutoFit/>
          </a:bodyPr>
          <a:lstStyle/>
          <a:p>
            <a:pPr>
              <a:spcBef>
                <a:spcPts val="2600"/>
              </a:spcBef>
            </a:pPr>
            <a:r>
              <a:rPr lang="en-US" sz="1400" i="1" dirty="0" smtClean="0">
                <a:solidFill>
                  <a:srgbClr val="003BB8"/>
                </a:solidFill>
                <a:latin typeface="Helvetica Light"/>
                <a:cs typeface="Helvetica Light"/>
              </a:rPr>
              <a:t>No </a:t>
            </a:r>
            <a:r>
              <a:rPr lang="en-US" sz="1400" i="1" dirty="0">
                <a:solidFill>
                  <a:srgbClr val="003BB8"/>
                </a:solidFill>
                <a:latin typeface="Helvetica Light"/>
                <a:cs typeface="Helvetica Light"/>
              </a:rPr>
              <a:t>significant anomaly seen so far</a:t>
            </a:r>
          </a:p>
        </p:txBody>
      </p:sp>
      <p:sp>
        <p:nvSpPr>
          <p:cNvPr id="25" name="TextBox 24"/>
          <p:cNvSpPr txBox="1"/>
          <p:nvPr/>
        </p:nvSpPr>
        <p:spPr>
          <a:xfrm>
            <a:off x="683568" y="1988840"/>
            <a:ext cx="3384376" cy="1087477"/>
          </a:xfrm>
          <a:prstGeom prst="rect">
            <a:avLst/>
          </a:prstGeom>
          <a:noFill/>
        </p:spPr>
        <p:txBody>
          <a:bodyPr wrap="square" rtlCol="0">
            <a:spAutoFit/>
          </a:bodyPr>
          <a:lstStyle/>
          <a:p>
            <a:pPr>
              <a:spcBef>
                <a:spcPts val="2600"/>
              </a:spcBef>
            </a:pPr>
            <a:r>
              <a:rPr lang="en-US" sz="1600" dirty="0">
                <a:solidFill>
                  <a:srgbClr val="003BB8"/>
                </a:solidFill>
                <a:latin typeface="Helvetica Light"/>
                <a:cs typeface="Helvetica Light"/>
              </a:rPr>
              <a:t>Vast amount of </a:t>
            </a:r>
            <a:r>
              <a:rPr lang="en-US" sz="1600" dirty="0" smtClean="0">
                <a:solidFill>
                  <a:srgbClr val="003BB8"/>
                </a:solidFill>
                <a:latin typeface="Helvetica Light"/>
                <a:cs typeface="Helvetica Light"/>
              </a:rPr>
              <a:t>BSM </a:t>
            </a:r>
            <a:r>
              <a:rPr lang="en-US" sz="1600" dirty="0">
                <a:solidFill>
                  <a:srgbClr val="003BB8"/>
                </a:solidFill>
                <a:latin typeface="Helvetica Light"/>
                <a:cs typeface="Helvetica Light"/>
              </a:rPr>
              <a:t>searches </a:t>
            </a:r>
            <a:endParaRPr lang="en-US" sz="1600" dirty="0" smtClean="0">
              <a:solidFill>
                <a:srgbClr val="003BB8"/>
              </a:solidFill>
              <a:latin typeface="Helvetica Light"/>
              <a:cs typeface="Helvetica Light"/>
            </a:endParaRPr>
          </a:p>
          <a:p>
            <a:pPr>
              <a:spcBef>
                <a:spcPts val="800"/>
              </a:spcBef>
            </a:pPr>
            <a:r>
              <a:rPr lang="en-US" sz="1400" dirty="0" smtClean="0">
                <a:solidFill>
                  <a:srgbClr val="003BB8"/>
                </a:solidFill>
                <a:latin typeface="Helvetica Light"/>
                <a:cs typeface="Helvetica Light"/>
              </a:rPr>
              <a:t>Theory-agnostic</a:t>
            </a:r>
            <a:r>
              <a:rPr lang="en-US" sz="1400" dirty="0">
                <a:solidFill>
                  <a:srgbClr val="003BB8"/>
                </a:solidFill>
                <a:latin typeface="Helvetica Light"/>
                <a:cs typeface="Helvetica Light"/>
              </a:rPr>
              <a:t>, signature based searches, as well as highly targeted model-dependent </a:t>
            </a:r>
            <a:r>
              <a:rPr lang="en-US" sz="1400" dirty="0" smtClean="0">
                <a:solidFill>
                  <a:srgbClr val="003BB8"/>
                </a:solidFill>
                <a:latin typeface="Helvetica Light"/>
                <a:cs typeface="Helvetica Light"/>
              </a:rPr>
              <a:t>ones</a:t>
            </a:r>
            <a:endParaRPr lang="en-US" sz="1400" dirty="0">
              <a:solidFill>
                <a:srgbClr val="003BB8"/>
              </a:solidFill>
              <a:latin typeface="Helvetica Light"/>
              <a:cs typeface="Helvetica Light"/>
            </a:endParaRPr>
          </a:p>
        </p:txBody>
      </p:sp>
      <p:sp>
        <p:nvSpPr>
          <p:cNvPr id="11" name="TextBox 10"/>
          <p:cNvSpPr txBox="1"/>
          <p:nvPr/>
        </p:nvSpPr>
        <p:spPr>
          <a:xfrm>
            <a:off x="4788024" y="398377"/>
            <a:ext cx="4032447"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It </a:t>
            </a:r>
            <a:r>
              <a:rPr lang="en-US" sz="2400" dirty="0">
                <a:solidFill>
                  <a:schemeClr val="bg1"/>
                </a:solidFill>
                <a:latin typeface="Helvetica Light" charset="0"/>
                <a:ea typeface="Helvetica Light" charset="0"/>
                <a:cs typeface="Helvetica Light" charset="0"/>
              </a:rPr>
              <a:t>therefore seems that </a:t>
            </a:r>
            <a:r>
              <a:rPr lang="en-US" sz="2400" dirty="0" smtClean="0">
                <a:solidFill>
                  <a:schemeClr val="bg1"/>
                </a:solidFill>
                <a:latin typeface="Helvetica Light" charset="0"/>
                <a:ea typeface="Helvetica Light" charset="0"/>
                <a:cs typeface="Helvetica Light" charset="0"/>
              </a:rPr>
              <a:t>the SM isn’t all there is</a:t>
            </a:r>
          </a:p>
        </p:txBody>
      </p:sp>
    </p:spTree>
    <p:extLst>
      <p:ext uri="{BB962C8B-B14F-4D97-AF65-F5344CB8AC3E}">
        <p14:creationId xmlns:p14="http://schemas.microsoft.com/office/powerpoint/2010/main" val="177683443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6" name="TextBox 32"/>
          <p:cNvSpPr txBox="1">
            <a:spLocks noChangeArrowheads="1"/>
          </p:cNvSpPr>
          <p:nvPr/>
        </p:nvSpPr>
        <p:spPr bwMode="auto">
          <a:xfrm>
            <a:off x="0" y="1916832"/>
            <a:ext cx="9144000" cy="1331073"/>
          </a:xfrm>
          <a:prstGeom prst="rect">
            <a:avLst/>
          </a:prstGeom>
          <a:solidFill>
            <a:schemeClr val="tx1">
              <a:alpha val="57000"/>
            </a:schemeClr>
          </a:solidFill>
          <a:ln w="9525">
            <a:noFill/>
            <a:miter lim="800000"/>
            <a:headEnd/>
            <a:tailEnd/>
          </a:ln>
        </p:spPr>
        <p:txBody>
          <a:bodyPr wrap="square" lIns="0" tIns="140400" rIns="360000" bIns="187200">
            <a:prstTxWarp prst="textNoShape">
              <a:avLst/>
            </a:prstTxWarp>
            <a:spAutoFit/>
          </a:bodyPr>
          <a:lstStyle/>
          <a:p>
            <a:pPr indent="450850" algn="ctr"/>
            <a:r>
              <a:rPr lang="en-US" sz="3000" dirty="0" smtClean="0">
                <a:solidFill>
                  <a:schemeClr val="bg1"/>
                </a:solidFill>
                <a:latin typeface="Helvetica Light"/>
                <a:ea typeface="Trebuchet MS" pitchFamily="-84" charset="0"/>
                <a:cs typeface="Helvetica Light"/>
              </a:rPr>
              <a:t>The LHC Run-2 at 13 TeV </a:t>
            </a:r>
          </a:p>
          <a:p>
            <a:pPr indent="450850" algn="ctr">
              <a:spcBef>
                <a:spcPts val="600"/>
              </a:spcBef>
            </a:pPr>
            <a:r>
              <a:rPr lang="en-US" sz="3000" dirty="0" smtClean="0">
                <a:solidFill>
                  <a:schemeClr val="bg1"/>
                </a:solidFill>
                <a:latin typeface="Helvetica Light"/>
                <a:ea typeface="Trebuchet MS" pitchFamily="-84" charset="0"/>
                <a:cs typeface="Helvetica Light"/>
              </a:rPr>
              <a:t>— terra incognita —</a:t>
            </a:r>
            <a:endParaRPr lang="en-US" sz="3000" dirty="0">
              <a:solidFill>
                <a:schemeClr val="bg1"/>
              </a:solidFill>
              <a:latin typeface="Helvetica Light"/>
              <a:ea typeface="Trebuchet MS" pitchFamily="-84" charset="0"/>
              <a:cs typeface="Helvetica Light"/>
            </a:endParaRPr>
          </a:p>
        </p:txBody>
      </p:sp>
      <p:pic>
        <p:nvPicPr>
          <p:cNvPr id="3" name="Picture 2"/>
          <p:cNvPicPr>
            <a:picLocks noChangeAspect="1"/>
          </p:cNvPicPr>
          <p:nvPr/>
        </p:nvPicPr>
        <p:blipFill rotWithShape="1">
          <a:blip r:embed="rId2"/>
          <a:srcRect t="14457" b="10548"/>
          <a:stretch/>
        </p:blipFill>
        <p:spPr>
          <a:xfrm>
            <a:off x="2904314" y="3684291"/>
            <a:ext cx="3379318" cy="1910861"/>
          </a:xfrm>
          <a:prstGeom prst="rect">
            <a:avLst/>
          </a:prstGeom>
          <a:ln>
            <a:solidFill>
              <a:schemeClr val="tx1">
                <a:lumMod val="50000"/>
                <a:lumOff val="50000"/>
              </a:schemeClr>
            </a:solidFill>
          </a:ln>
        </p:spPr>
      </p:pic>
    </p:spTree>
    <p:extLst>
      <p:ext uri="{BB962C8B-B14F-4D97-AF65-F5344CB8AC3E}">
        <p14:creationId xmlns:p14="http://schemas.microsoft.com/office/powerpoint/2010/main" val="26214533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45</a:t>
            </a:fld>
            <a:endParaRPr lang="en-GB" dirty="0"/>
          </a:p>
        </p:txBody>
      </p:sp>
      <p:sp>
        <p:nvSpPr>
          <p:cNvPr id="3" name="Slide Number Placeholder 1"/>
          <p:cNvSpPr txBox="1">
            <a:spLocks/>
          </p:cNvSpPr>
          <p:nvPr/>
        </p:nvSpPr>
        <p:spPr>
          <a:xfrm>
            <a:off x="6997172" y="6545795"/>
            <a:ext cx="2133600" cy="365125"/>
          </a:xfrm>
          <a:prstGeom prst="rect">
            <a:avLst/>
          </a:prstGeom>
        </p:spPr>
        <p:txBody>
          <a:bodyPr/>
          <a:lstStyle>
            <a:defPPr>
              <a:defRPr lang="en-GB"/>
            </a:defPPr>
            <a:lvl1pPr algn="r" defTabSz="457200" rtl="0" fontAlgn="base">
              <a:spcBef>
                <a:spcPct val="0"/>
              </a:spcBef>
              <a:spcAft>
                <a:spcPct val="0"/>
              </a:spcAft>
              <a:defRPr sz="1400" b="0" i="0" kern="1200">
                <a:solidFill>
                  <a:schemeClr val="tx1">
                    <a:lumMod val="50000"/>
                    <a:lumOff val="50000"/>
                  </a:schemeClr>
                </a:solidFill>
                <a:latin typeface="Helvetica Light" charset="0"/>
                <a:ea typeface="Helvetica Light" charset="0"/>
                <a:cs typeface="Helvetica Light" charset="0"/>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611C2F03-9E95-40C9-A99F-3C4F7EE8CF2A}" type="slidenum">
              <a:rPr lang="en-GB" smtClean="0">
                <a:solidFill>
                  <a:prstClr val="black">
                    <a:lumMod val="50000"/>
                    <a:lumOff val="50000"/>
                  </a:prstClr>
                </a:solidFill>
              </a:rPr>
              <a:pPr>
                <a:defRPr/>
              </a:pPr>
              <a:t>45</a:t>
            </a:fld>
            <a:endParaRPr lang="en-GB" dirty="0">
              <a:solidFill>
                <a:prstClr val="black">
                  <a:lumMod val="50000"/>
                  <a:lumOff val="50000"/>
                </a:prstClr>
              </a:solidFill>
            </a:endParaRPr>
          </a:p>
        </p:txBody>
      </p:sp>
      <p:sp>
        <p:nvSpPr>
          <p:cNvPr id="4" name="Rectangle 3"/>
          <p:cNvSpPr/>
          <p:nvPr/>
        </p:nvSpPr>
        <p:spPr>
          <a:xfrm>
            <a:off x="0" y="-9046"/>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prstClr val="white"/>
              </a:solidFill>
            </a:endParaRPr>
          </a:p>
        </p:txBody>
      </p:sp>
      <p:sp>
        <p:nvSpPr>
          <p:cNvPr id="5" name="Rectangle 4"/>
          <p:cNvSpPr/>
          <p:nvPr/>
        </p:nvSpPr>
        <p:spPr>
          <a:xfrm>
            <a:off x="0" y="260648"/>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TextBox 5"/>
          <p:cNvSpPr txBox="1"/>
          <p:nvPr/>
        </p:nvSpPr>
        <p:spPr>
          <a:xfrm>
            <a:off x="1" y="332656"/>
            <a:ext cx="9144000" cy="369332"/>
          </a:xfrm>
          <a:prstGeom prst="rect">
            <a:avLst/>
          </a:prstGeom>
          <a:noFill/>
        </p:spPr>
        <p:txBody>
          <a:bodyPr wrap="square" rtlCol="0">
            <a:spAutoFit/>
          </a:bodyPr>
          <a:lstStyle/>
          <a:p>
            <a:pPr algn="ctr">
              <a:spcBef>
                <a:spcPts val="2600"/>
              </a:spcBef>
            </a:pPr>
            <a:r>
              <a:rPr lang="en-US" sz="1800" b="1" dirty="0" smtClean="0">
                <a:solidFill>
                  <a:srgbClr val="003BB8"/>
                </a:solidFill>
                <a:latin typeface="Helvetica" charset="0"/>
                <a:ea typeface="Helvetica" charset="0"/>
                <a:cs typeface="Helvetica" charset="0"/>
              </a:rPr>
              <a:t>The LHC Run-2</a:t>
            </a:r>
            <a:r>
              <a:rPr lang="en-US" sz="1800" dirty="0" smtClean="0">
                <a:solidFill>
                  <a:srgbClr val="003BB8"/>
                </a:solidFill>
                <a:latin typeface="Helvetica" charset="0"/>
                <a:ea typeface="Helvetica" charset="0"/>
                <a:cs typeface="Helvetica" charset="0"/>
              </a:rPr>
              <a:t>: 13 </a:t>
            </a:r>
            <a:r>
              <a:rPr lang="en-US" sz="1800" dirty="0">
                <a:solidFill>
                  <a:srgbClr val="003BB8"/>
                </a:solidFill>
                <a:latin typeface="Helvetica" charset="0"/>
                <a:ea typeface="Helvetica" charset="0"/>
                <a:cs typeface="Helvetica" charset="0"/>
              </a:rPr>
              <a:t>TeV / 8 TeV inclusive </a:t>
            </a:r>
            <a:r>
              <a:rPr lang="en-US" sz="1800" dirty="0" smtClean="0">
                <a:solidFill>
                  <a:srgbClr val="003BB8"/>
                </a:solidFill>
                <a:latin typeface="Helvetica" charset="0"/>
                <a:ea typeface="Helvetica" charset="0"/>
                <a:cs typeface="Helvetica" charset="0"/>
              </a:rPr>
              <a:t>“parton luminosity” ratio</a:t>
            </a:r>
            <a:endParaRPr lang="en-US" sz="1800" dirty="0">
              <a:solidFill>
                <a:srgbClr val="003BB8"/>
              </a:solidFill>
              <a:latin typeface="Helvetica" charset="0"/>
              <a:ea typeface="Helvetica" charset="0"/>
              <a:cs typeface="Helvetica" charset="0"/>
            </a:endParaRPr>
          </a:p>
        </p:txBody>
      </p:sp>
      <p:pic>
        <p:nvPicPr>
          <p:cNvPr id="7" name="Picture 6" descr="lhclumi7813_2013_v1.pdf"/>
          <p:cNvPicPr>
            <a:picLocks noChangeAspect="1"/>
          </p:cNvPicPr>
          <p:nvPr/>
        </p:nvPicPr>
        <p:blipFill>
          <a:blip r:embed="rId2">
            <a:extLst>
              <a:ext uri="{28A0092B-C50C-407E-A947-70E740481C1C}">
                <a14:useLocalDpi xmlns:a14="http://schemas.microsoft.com/office/drawing/2010/main"/>
              </a:ext>
            </a:extLst>
          </a:blip>
          <a:stretch>
            <a:fillRect/>
          </a:stretch>
        </p:blipFill>
        <p:spPr>
          <a:xfrm rot="5400000">
            <a:off x="1720543" y="-344279"/>
            <a:ext cx="5342874" cy="7560840"/>
          </a:xfrm>
          <a:prstGeom prst="rect">
            <a:avLst/>
          </a:prstGeom>
        </p:spPr>
      </p:pic>
      <p:sp>
        <p:nvSpPr>
          <p:cNvPr id="8" name="TextBox 7"/>
          <p:cNvSpPr txBox="1"/>
          <p:nvPr/>
        </p:nvSpPr>
        <p:spPr>
          <a:xfrm>
            <a:off x="6800867" y="5277018"/>
            <a:ext cx="556563" cy="276999"/>
          </a:xfrm>
          <a:prstGeom prst="rect">
            <a:avLst/>
          </a:prstGeom>
          <a:noFill/>
        </p:spPr>
        <p:txBody>
          <a:bodyPr wrap="none" rtlCol="0">
            <a:spAutoFit/>
          </a:bodyPr>
          <a:lstStyle/>
          <a:p>
            <a:r>
              <a:rPr lang="en-GB" sz="1200" dirty="0" smtClean="0">
                <a:solidFill>
                  <a:srgbClr val="AE2328"/>
                </a:solidFill>
                <a:latin typeface="Trebuchet MS"/>
                <a:cs typeface="Trebuchet MS"/>
              </a:rPr>
              <a:t>4 TeV</a:t>
            </a:r>
          </a:p>
        </p:txBody>
      </p:sp>
      <p:sp>
        <p:nvSpPr>
          <p:cNvPr id="9" name="Rectangle 8"/>
          <p:cNvSpPr/>
          <p:nvPr/>
        </p:nvSpPr>
        <p:spPr>
          <a:xfrm>
            <a:off x="3468999" y="2949472"/>
            <a:ext cx="1872208" cy="523220"/>
          </a:xfrm>
          <a:prstGeom prst="rect">
            <a:avLst/>
          </a:prstGeom>
        </p:spPr>
        <p:txBody>
          <a:bodyPr wrap="square">
            <a:spAutoFit/>
          </a:bodyPr>
          <a:lstStyle/>
          <a:p>
            <a:r>
              <a:rPr lang="en-GB" sz="1400" dirty="0" smtClean="0">
                <a:solidFill>
                  <a:schemeClr val="accent1">
                    <a:lumMod val="75000"/>
                  </a:schemeClr>
                </a:solidFill>
                <a:latin typeface="Trebuchet MS"/>
                <a:cs typeface="Trebuchet MS"/>
              </a:rPr>
              <a:t>Strong interaction dominated processes</a:t>
            </a:r>
            <a:endParaRPr lang="en-GB" sz="1400" dirty="0">
              <a:solidFill>
                <a:schemeClr val="accent1">
                  <a:lumMod val="75000"/>
                </a:schemeClr>
              </a:solidFill>
            </a:endParaRPr>
          </a:p>
        </p:txBody>
      </p:sp>
      <p:sp>
        <p:nvSpPr>
          <p:cNvPr id="10" name="Rectangle 9"/>
          <p:cNvSpPr/>
          <p:nvPr/>
        </p:nvSpPr>
        <p:spPr>
          <a:xfrm>
            <a:off x="3468998" y="4777407"/>
            <a:ext cx="2016224" cy="307777"/>
          </a:xfrm>
          <a:prstGeom prst="rect">
            <a:avLst/>
          </a:prstGeom>
        </p:spPr>
        <p:txBody>
          <a:bodyPr wrap="square">
            <a:spAutoFit/>
          </a:bodyPr>
          <a:lstStyle/>
          <a:p>
            <a:r>
              <a:rPr lang="en-GB" sz="1400" dirty="0" smtClean="0">
                <a:solidFill>
                  <a:schemeClr val="accent1">
                    <a:lumMod val="75000"/>
                  </a:schemeClr>
                </a:solidFill>
                <a:latin typeface="Trebuchet MS"/>
                <a:cs typeface="Trebuchet MS"/>
              </a:rPr>
              <a:t>Electroweak processes</a:t>
            </a:r>
            <a:endParaRPr lang="en-GB" sz="1400" dirty="0">
              <a:solidFill>
                <a:schemeClr val="accent1">
                  <a:lumMod val="75000"/>
                </a:schemeClr>
              </a:solidFill>
            </a:endParaRPr>
          </a:p>
        </p:txBody>
      </p:sp>
      <p:cxnSp>
        <p:nvCxnSpPr>
          <p:cNvPr id="11" name="Curved Connector 10"/>
          <p:cNvCxnSpPr/>
          <p:nvPr/>
        </p:nvCxnSpPr>
        <p:spPr>
          <a:xfrm>
            <a:off x="5269198" y="3211082"/>
            <a:ext cx="360039" cy="369039"/>
          </a:xfrm>
          <a:prstGeom prst="curvedConnector2">
            <a:avLst/>
          </a:prstGeom>
          <a:ln w="635" cmpd="sng">
            <a:headEnd type="none"/>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2" name="Curved Connector 11"/>
          <p:cNvCxnSpPr/>
          <p:nvPr/>
        </p:nvCxnSpPr>
        <p:spPr>
          <a:xfrm flipV="1">
            <a:off x="5413214" y="4149080"/>
            <a:ext cx="216024" cy="782216"/>
          </a:xfrm>
          <a:prstGeom prst="curvedConnector2">
            <a:avLst/>
          </a:prstGeom>
          <a:ln w="635" cmpd="sng">
            <a:headEnd type="none"/>
            <a:tailEnd type="triangle" w="med" len="med"/>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0" y="6021288"/>
            <a:ext cx="9130772" cy="600164"/>
          </a:xfrm>
          <a:prstGeom prst="rect">
            <a:avLst/>
          </a:prstGeom>
          <a:noFill/>
        </p:spPr>
        <p:txBody>
          <a:bodyPr wrap="square" rtlCol="0">
            <a:spAutoFit/>
          </a:bodyPr>
          <a:lstStyle/>
          <a:p>
            <a:pPr algn="ctr"/>
            <a:r>
              <a:rPr lang="en-US" sz="1400" dirty="0" smtClean="0">
                <a:solidFill>
                  <a:srgbClr val="003BB8"/>
                </a:solidFill>
                <a:latin typeface="Helvetica Light" charset="0"/>
                <a:ea typeface="Helvetica Light" charset="0"/>
                <a:cs typeface="Helvetica Light" charset="0"/>
              </a:rPr>
              <a:t>Larger cross section increase for gluon induced than for quark induced processes</a:t>
            </a:r>
            <a:endParaRPr lang="en-US" sz="1400" dirty="0">
              <a:solidFill>
                <a:srgbClr val="003BB8"/>
              </a:solidFill>
              <a:latin typeface="Helvetica Light" charset="0"/>
              <a:ea typeface="Helvetica Light" charset="0"/>
              <a:cs typeface="Helvetica Light" charset="0"/>
            </a:endParaRPr>
          </a:p>
          <a:p>
            <a:pPr algn="ctr">
              <a:spcBef>
                <a:spcPts val="600"/>
              </a:spcBef>
            </a:pPr>
            <a:r>
              <a:rPr lang="en-US" sz="1400" b="1" dirty="0" smtClean="0">
                <a:solidFill>
                  <a:srgbClr val="003BB8"/>
                </a:solidFill>
                <a:latin typeface="Helvetica Light" charset="0"/>
                <a:ea typeface="Helvetica Light" charset="0"/>
                <a:cs typeface="Helvetica Light" charset="0"/>
              </a:rPr>
              <a:t>Early Run-2 puts emphasis on searches</a:t>
            </a:r>
          </a:p>
        </p:txBody>
      </p:sp>
      <p:sp>
        <p:nvSpPr>
          <p:cNvPr id="14" name="Rectangle 13"/>
          <p:cNvSpPr/>
          <p:nvPr/>
        </p:nvSpPr>
        <p:spPr>
          <a:xfrm>
            <a:off x="2056221" y="1770927"/>
            <a:ext cx="4298279" cy="567159"/>
          </a:xfrm>
          <a:prstGeom prst="rect">
            <a:avLst/>
          </a:prstGeom>
          <a:solidFill>
            <a:srgbClr val="D0EAFF"/>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15" name="Picture 14"/>
          <p:cNvPicPr>
            <a:picLocks noChangeAspect="1"/>
          </p:cNvPicPr>
          <p:nvPr/>
        </p:nvPicPr>
        <p:blipFill>
          <a:blip r:embed="rId3"/>
          <a:stretch>
            <a:fillRect/>
          </a:stretch>
        </p:blipFill>
        <p:spPr>
          <a:xfrm>
            <a:off x="2056222" y="1734403"/>
            <a:ext cx="4289588" cy="571945"/>
          </a:xfrm>
          <a:prstGeom prst="rect">
            <a:avLst/>
          </a:prstGeom>
        </p:spPr>
      </p:pic>
      <p:sp>
        <p:nvSpPr>
          <p:cNvPr id="16" name="TextBox 15"/>
          <p:cNvSpPr txBox="1"/>
          <p:nvPr/>
        </p:nvSpPr>
        <p:spPr>
          <a:xfrm>
            <a:off x="3873185" y="2306348"/>
            <a:ext cx="522900" cy="261610"/>
          </a:xfrm>
          <a:prstGeom prst="rect">
            <a:avLst/>
          </a:prstGeom>
          <a:noFill/>
        </p:spPr>
        <p:txBody>
          <a:bodyPr wrap="none" rtlCol="0">
            <a:spAutoFit/>
          </a:bodyPr>
          <a:lstStyle/>
          <a:p>
            <a:r>
              <a:rPr lang="en-US" sz="1100" dirty="0" smtClean="0">
                <a:solidFill>
                  <a:schemeClr val="tx1">
                    <a:lumMod val="50000"/>
                    <a:lumOff val="50000"/>
                  </a:schemeClr>
                </a:solidFill>
                <a:latin typeface="Helvetica Light" charset="0"/>
                <a:ea typeface="Helvetica Light" charset="0"/>
                <a:cs typeface="Helvetica Light" charset="0"/>
              </a:rPr>
              <a:t>PDFs</a:t>
            </a:r>
          </a:p>
        </p:txBody>
      </p:sp>
      <p:cxnSp>
        <p:nvCxnSpPr>
          <p:cNvPr id="17" name="Straight Arrow Connector 16"/>
          <p:cNvCxnSpPr/>
          <p:nvPr/>
        </p:nvCxnSpPr>
        <p:spPr>
          <a:xfrm flipH="1" flipV="1">
            <a:off x="3689498" y="2190307"/>
            <a:ext cx="234430" cy="178757"/>
          </a:xfrm>
          <a:prstGeom prst="straightConnector1">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V="1">
            <a:off x="4284921" y="2179675"/>
            <a:ext cx="85060" cy="170122"/>
          </a:xfrm>
          <a:prstGeom prst="straightConnector1">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137035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73" y="1261132"/>
            <a:ext cx="5922991" cy="4251600"/>
          </a:xfrm>
          <a:prstGeom prst="rect">
            <a:avLst/>
          </a:prstGeom>
        </p:spPr>
      </p:pic>
      <p:cxnSp>
        <p:nvCxnSpPr>
          <p:cNvPr id="6" name="Straight Arrow Connector 5"/>
          <p:cNvCxnSpPr/>
          <p:nvPr/>
        </p:nvCxnSpPr>
        <p:spPr>
          <a:xfrm>
            <a:off x="3348979" y="1916832"/>
            <a:ext cx="277" cy="1655708"/>
          </a:xfrm>
          <a:prstGeom prst="straightConnector1">
            <a:avLst/>
          </a:prstGeom>
          <a:ln w="635" cmpd="sng">
            <a:solidFill>
              <a:schemeClr val="tx1"/>
            </a:solidFill>
            <a:prstDash val="sysDot"/>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031471" y="2859894"/>
            <a:ext cx="2053767" cy="500137"/>
          </a:xfrm>
          <a:prstGeom prst="rect">
            <a:avLst/>
          </a:prstGeom>
          <a:noFill/>
        </p:spPr>
        <p:txBody>
          <a:bodyPr wrap="none" rtlCol="0">
            <a:spAutoFit/>
          </a:bodyPr>
          <a:lstStyle/>
          <a:p>
            <a:r>
              <a:rPr lang="en-US" sz="1200" dirty="0" smtClean="0">
                <a:solidFill>
                  <a:prstClr val="black"/>
                </a:solidFill>
                <a:latin typeface="Helvetica Light"/>
                <a:cs typeface="Helvetica Light"/>
              </a:rPr>
              <a:t>Peak luminosity</a:t>
            </a:r>
            <a:r>
              <a:rPr lang="en-US" sz="1200" dirty="0">
                <a:solidFill>
                  <a:prstClr val="black"/>
                </a:solidFill>
                <a:latin typeface="Helvetica Light"/>
                <a:cs typeface="Helvetica Light"/>
              </a:rPr>
              <a:t> </a:t>
            </a:r>
            <a:r>
              <a:rPr lang="en-US" sz="1200" dirty="0" smtClean="0">
                <a:solidFill>
                  <a:prstClr val="black"/>
                </a:solidFill>
                <a:latin typeface="Helvetica Light"/>
                <a:cs typeface="Helvetica Light"/>
              </a:rPr>
              <a:t>(&gt; design):</a:t>
            </a:r>
          </a:p>
          <a:p>
            <a:pPr>
              <a:spcBef>
                <a:spcPts val="300"/>
              </a:spcBef>
            </a:pPr>
            <a:r>
              <a:rPr lang="en-US" sz="1200" i="1" dirty="0" err="1" smtClean="0">
                <a:solidFill>
                  <a:prstClr val="black"/>
                </a:solidFill>
                <a:latin typeface="Helvetica Light"/>
                <a:cs typeface="Helvetica Light"/>
              </a:rPr>
              <a:t>L</a:t>
            </a:r>
            <a:r>
              <a:rPr lang="en-US" sz="1200" baseline="-25000" dirty="0" err="1" smtClean="0">
                <a:solidFill>
                  <a:prstClr val="black"/>
                </a:solidFill>
                <a:latin typeface="Helvetica Light"/>
                <a:cs typeface="Helvetica Light"/>
              </a:rPr>
              <a:t>max</a:t>
            </a:r>
            <a:r>
              <a:rPr lang="en-US" sz="1200" dirty="0" smtClean="0">
                <a:solidFill>
                  <a:prstClr val="black"/>
                </a:solidFill>
                <a:latin typeface="Helvetica Light"/>
                <a:cs typeface="Helvetica Light"/>
              </a:rPr>
              <a:t> = 1.2 × 10</a:t>
            </a:r>
            <a:r>
              <a:rPr lang="en-US" sz="1200" baseline="30000" dirty="0" smtClean="0">
                <a:solidFill>
                  <a:prstClr val="black"/>
                </a:solidFill>
                <a:latin typeface="Helvetica Light"/>
                <a:cs typeface="Helvetica Light"/>
              </a:rPr>
              <a:t>34</a:t>
            </a:r>
            <a:r>
              <a:rPr lang="en-US" sz="1200" dirty="0" smtClean="0">
                <a:solidFill>
                  <a:prstClr val="black"/>
                </a:solidFill>
                <a:latin typeface="Helvetica Light"/>
                <a:cs typeface="Helvetica Light"/>
              </a:rPr>
              <a:t> cm</a:t>
            </a:r>
            <a:r>
              <a:rPr lang="en-US" sz="1200" baseline="30000" dirty="0" smtClean="0">
                <a:solidFill>
                  <a:prstClr val="black"/>
                </a:solidFill>
                <a:latin typeface="Helvetica Light"/>
                <a:cs typeface="Helvetica Light"/>
              </a:rPr>
              <a:t>–2 </a:t>
            </a:r>
            <a:r>
              <a:rPr lang="en-US" sz="1200" dirty="0">
                <a:solidFill>
                  <a:prstClr val="black"/>
                </a:solidFill>
                <a:latin typeface="Helvetica Light"/>
                <a:cs typeface="Helvetica Light"/>
              </a:rPr>
              <a:t>s</a:t>
            </a:r>
            <a:r>
              <a:rPr lang="en-US" sz="1200" baseline="30000" dirty="0">
                <a:solidFill>
                  <a:prstClr val="black"/>
                </a:solidFill>
                <a:latin typeface="Helvetica Light"/>
                <a:cs typeface="Helvetica Light"/>
              </a:rPr>
              <a:t>–1 </a:t>
            </a:r>
            <a:endParaRPr lang="en-US" sz="1200" baseline="30000" dirty="0" smtClean="0">
              <a:solidFill>
                <a:prstClr val="black"/>
              </a:solidFill>
              <a:latin typeface="Helvetica Light"/>
              <a:cs typeface="Helvetica Light"/>
            </a:endParaRPr>
          </a:p>
        </p:txBody>
      </p:sp>
      <p:sp>
        <p:nvSpPr>
          <p:cNvPr id="13" name="TextBox 12"/>
          <p:cNvSpPr txBox="1"/>
          <p:nvPr/>
        </p:nvSpPr>
        <p:spPr>
          <a:xfrm>
            <a:off x="323528" y="188640"/>
            <a:ext cx="8820472" cy="784830"/>
          </a:xfrm>
          <a:prstGeom prst="rect">
            <a:avLst/>
          </a:prstGeom>
          <a:noFill/>
        </p:spPr>
        <p:txBody>
          <a:bodyPr wrap="square" rtlCol="0">
            <a:spAutoFit/>
          </a:bodyPr>
          <a:lstStyle/>
          <a:p>
            <a:r>
              <a:rPr lang="en-US" sz="2400" dirty="0">
                <a:solidFill>
                  <a:prstClr val="black"/>
                </a:solidFill>
                <a:latin typeface="Helvetica Light"/>
                <a:cs typeface="Helvetica Light"/>
              </a:rPr>
              <a:t>2015 LHC proton–proton </a:t>
            </a:r>
            <a:r>
              <a:rPr lang="en-US" sz="2400" dirty="0" smtClean="0">
                <a:solidFill>
                  <a:prstClr val="black"/>
                </a:solidFill>
                <a:latin typeface="Helvetica Light"/>
                <a:cs typeface="Helvetica Light"/>
              </a:rPr>
              <a:t>luminosities </a:t>
            </a:r>
            <a:endParaRPr lang="en-US" sz="2400" dirty="0">
              <a:solidFill>
                <a:prstClr val="black"/>
              </a:solidFill>
              <a:latin typeface="Helvetica Light"/>
              <a:cs typeface="Helvetica Light"/>
            </a:endParaRPr>
          </a:p>
          <a:p>
            <a:pPr>
              <a:spcBef>
                <a:spcPts val="600"/>
              </a:spcBef>
            </a:pPr>
            <a:r>
              <a:rPr lang="en-US" sz="1600" dirty="0" smtClean="0">
                <a:solidFill>
                  <a:prstClr val="black"/>
                </a:solidFill>
                <a:latin typeface="Helvetica Light"/>
                <a:cs typeface="Helvetica Light"/>
              </a:rPr>
              <a:t>Most results reported by ATLAS &amp; CMS use total 2015 and summer 2016 dataset</a:t>
            </a:r>
            <a:endParaRPr lang="en-US" sz="1600" dirty="0">
              <a:solidFill>
                <a:prstClr val="black"/>
              </a:solidFill>
              <a:latin typeface="Helvetica Light"/>
              <a:cs typeface="Helvetica Light"/>
            </a:endParaRPr>
          </a:p>
        </p:txBody>
      </p:sp>
      <p:sp>
        <p:nvSpPr>
          <p:cNvPr id="14" name="TextBox 13"/>
          <p:cNvSpPr txBox="1"/>
          <p:nvPr/>
        </p:nvSpPr>
        <p:spPr>
          <a:xfrm>
            <a:off x="318146" y="5805264"/>
            <a:ext cx="8718350" cy="769441"/>
          </a:xfrm>
          <a:prstGeom prst="rect">
            <a:avLst/>
          </a:prstGeom>
          <a:noFill/>
        </p:spPr>
        <p:txBody>
          <a:bodyPr wrap="square" rtlCol="0">
            <a:spAutoFit/>
          </a:bodyPr>
          <a:lstStyle/>
          <a:p>
            <a:r>
              <a:rPr lang="en-US" sz="1600" dirty="0" smtClean="0">
                <a:solidFill>
                  <a:prstClr val="black"/>
                </a:solidFill>
                <a:latin typeface="Helvetica" charset="0"/>
                <a:ea typeface="Helvetica" charset="0"/>
                <a:cs typeface="Helvetica" charset="0"/>
              </a:rPr>
              <a:t>LHCb after luminosity levelling: 1.7 (1.9) </a:t>
            </a:r>
            <a:r>
              <a:rPr lang="en-US" sz="1600" dirty="0">
                <a:solidFill>
                  <a:prstClr val="black"/>
                </a:solidFill>
                <a:latin typeface="Helvetica" charset="0"/>
                <a:ea typeface="Helvetica" charset="0"/>
                <a:cs typeface="Helvetica" charset="0"/>
              </a:rPr>
              <a:t>fb</a:t>
            </a:r>
            <a:r>
              <a:rPr lang="en-US" sz="1600" baseline="30000" dirty="0">
                <a:solidFill>
                  <a:prstClr val="black"/>
                </a:solidFill>
                <a:latin typeface="Helvetica" charset="0"/>
                <a:ea typeface="Helvetica" charset="0"/>
                <a:cs typeface="Helvetica" charset="0"/>
              </a:rPr>
              <a:t>–1</a:t>
            </a:r>
            <a:r>
              <a:rPr lang="en-US" sz="1600" dirty="0">
                <a:solidFill>
                  <a:prstClr val="black"/>
                </a:solidFill>
                <a:latin typeface="Helvetica" charset="0"/>
                <a:ea typeface="Helvetica" charset="0"/>
                <a:cs typeface="Helvetica" charset="0"/>
              </a:rPr>
              <a:t> recorded </a:t>
            </a:r>
            <a:r>
              <a:rPr lang="en-US" sz="1600" dirty="0" smtClean="0">
                <a:solidFill>
                  <a:prstClr val="black"/>
                </a:solidFill>
                <a:latin typeface="Helvetica" charset="0"/>
                <a:ea typeface="Helvetica" charset="0"/>
                <a:cs typeface="Helvetica" charset="0"/>
              </a:rPr>
              <a:t>(delivered) </a:t>
            </a:r>
            <a:endParaRPr lang="en-US" sz="1600" dirty="0">
              <a:solidFill>
                <a:prstClr val="black"/>
              </a:solidFill>
              <a:latin typeface="Helvetica" charset="0"/>
              <a:ea typeface="Helvetica" charset="0"/>
              <a:cs typeface="Helvetica" charset="0"/>
            </a:endParaRPr>
          </a:p>
          <a:p>
            <a:endParaRPr lang="en-US" sz="1400" dirty="0" smtClean="0">
              <a:solidFill>
                <a:prstClr val="black"/>
              </a:solidFill>
              <a:latin typeface="Helvetica Light"/>
              <a:cs typeface="Helvetica Light"/>
            </a:endParaRPr>
          </a:p>
          <a:p>
            <a:r>
              <a:rPr lang="en-US" sz="1400" dirty="0" smtClean="0">
                <a:solidFill>
                  <a:prstClr val="black"/>
                </a:solidFill>
                <a:latin typeface="Helvetica Light"/>
                <a:cs typeface="Helvetica Light"/>
              </a:rPr>
              <a:t>Current luminosity precision from van-der Meer scans: 2.9% (ATLAS), 6.2% (CMS 2016), 3.8% (LHCb)</a:t>
            </a:r>
          </a:p>
        </p:txBody>
      </p:sp>
      <p:sp>
        <p:nvSpPr>
          <p:cNvPr id="16" name="TextBox 15"/>
          <p:cNvSpPr txBox="1"/>
          <p:nvPr/>
        </p:nvSpPr>
        <p:spPr>
          <a:xfrm>
            <a:off x="1036577" y="3399882"/>
            <a:ext cx="1389992" cy="969496"/>
          </a:xfrm>
          <a:prstGeom prst="rect">
            <a:avLst/>
          </a:prstGeom>
          <a:noFill/>
        </p:spPr>
        <p:txBody>
          <a:bodyPr wrap="square" rtlCol="0">
            <a:spAutoFit/>
          </a:bodyPr>
          <a:lstStyle/>
          <a:p>
            <a:r>
              <a:rPr lang="en-US" sz="1200" dirty="0" smtClean="0">
                <a:solidFill>
                  <a:prstClr val="black"/>
                </a:solidFill>
                <a:latin typeface="Helvetica Light"/>
                <a:cs typeface="Helvetica Light"/>
              </a:rPr>
              <a:t>12–16 fb</a:t>
            </a:r>
            <a:r>
              <a:rPr lang="en-US" sz="1200" baseline="30000" dirty="0" smtClean="0">
                <a:solidFill>
                  <a:prstClr val="black"/>
                </a:solidFill>
                <a:latin typeface="Helvetica Light"/>
                <a:cs typeface="Helvetica Light"/>
              </a:rPr>
              <a:t>–1</a:t>
            </a:r>
            <a:r>
              <a:rPr lang="en-US" sz="1200" dirty="0" smtClean="0">
                <a:solidFill>
                  <a:prstClr val="black"/>
                </a:solidFill>
                <a:latin typeface="Helvetica Light"/>
                <a:cs typeface="Helvetica Light"/>
              </a:rPr>
              <a:t> for results so far</a:t>
            </a:r>
          </a:p>
          <a:p>
            <a:endParaRPr lang="en-US" sz="800" dirty="0">
              <a:solidFill>
                <a:prstClr val="black"/>
              </a:solidFill>
              <a:latin typeface="Helvetica Light"/>
              <a:cs typeface="Helvetica Light"/>
            </a:endParaRPr>
          </a:p>
          <a:p>
            <a:r>
              <a:rPr lang="en-US" sz="1200" dirty="0" smtClean="0">
                <a:solidFill>
                  <a:prstClr val="black"/>
                </a:solidFill>
                <a:latin typeface="Helvetica Light"/>
                <a:cs typeface="Helvetica Light"/>
              </a:rPr>
              <a:t>Total of 39 fb</a:t>
            </a:r>
            <a:r>
              <a:rPr lang="en-US" sz="1200" baseline="30000" dirty="0" smtClean="0">
                <a:solidFill>
                  <a:prstClr val="black"/>
                </a:solidFill>
                <a:latin typeface="Helvetica Light"/>
                <a:cs typeface="Helvetica Light"/>
              </a:rPr>
              <a:t>–1</a:t>
            </a:r>
            <a:r>
              <a:rPr lang="en-US" sz="1200" dirty="0" smtClean="0">
                <a:solidFill>
                  <a:prstClr val="black"/>
                </a:solidFill>
                <a:latin typeface="Helvetica Light"/>
                <a:cs typeface="Helvetica Light"/>
              </a:rPr>
              <a:t> delivered in 2016</a:t>
            </a: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46</a:t>
            </a:fld>
            <a:endParaRPr lang="en-GB" dirty="0"/>
          </a:p>
        </p:txBody>
      </p:sp>
      <p:sp>
        <p:nvSpPr>
          <p:cNvPr id="4" name="Rectangle 3"/>
          <p:cNvSpPr/>
          <p:nvPr/>
        </p:nvSpPr>
        <p:spPr>
          <a:xfrm>
            <a:off x="5724128" y="4149080"/>
            <a:ext cx="3542795" cy="500137"/>
          </a:xfrm>
          <a:prstGeom prst="rect">
            <a:avLst/>
          </a:prstGeom>
        </p:spPr>
        <p:txBody>
          <a:bodyPr wrap="square">
            <a:spAutoFit/>
          </a:bodyPr>
          <a:lstStyle/>
          <a:p>
            <a:pPr lvl="0">
              <a:spcBef>
                <a:spcPts val="300"/>
              </a:spcBef>
            </a:pPr>
            <a:r>
              <a:rPr lang="en-US" sz="1200" dirty="0">
                <a:solidFill>
                  <a:prstClr val="black"/>
                </a:solidFill>
                <a:latin typeface="Helvetica Light" charset="0"/>
                <a:ea typeface="Helvetica Light" charset="0"/>
                <a:cs typeface="Helvetica Light" charset="0"/>
              </a:rPr>
              <a:t>2015 and 2016 pileup profile in ATLAS &amp; CMS </a:t>
            </a:r>
            <a:endParaRPr lang="en-US" sz="1200" dirty="0" smtClean="0">
              <a:solidFill>
                <a:prstClr val="black"/>
              </a:solidFill>
              <a:latin typeface="Helvetica Light" charset="0"/>
              <a:ea typeface="Helvetica Light" charset="0"/>
              <a:cs typeface="Helvetica Light" charset="0"/>
            </a:endParaRPr>
          </a:p>
          <a:p>
            <a:pPr lvl="0">
              <a:spcBef>
                <a:spcPts val="300"/>
              </a:spcBef>
            </a:pPr>
            <a:r>
              <a:rPr lang="en-US" sz="1200" dirty="0" smtClean="0">
                <a:solidFill>
                  <a:prstClr val="black"/>
                </a:solidFill>
                <a:latin typeface="Helvetica Light" charset="0"/>
                <a:ea typeface="Helvetica Light" charset="0"/>
                <a:cs typeface="Helvetica Light" charset="0"/>
              </a:rPr>
              <a:t>(</a:t>
            </a:r>
            <a:r>
              <a:rPr lang="en-US" sz="1200" dirty="0">
                <a:solidFill>
                  <a:prstClr val="black"/>
                </a:solidFill>
                <a:latin typeface="Helvetica Light" charset="0"/>
                <a:ea typeface="Helvetica Light" charset="0"/>
                <a:cs typeface="Helvetica Light" charset="0"/>
              </a:rPr>
              <a:t>LHCb mean pileup of ~1.7 due to levelling)</a:t>
            </a:r>
          </a:p>
        </p:txBody>
      </p:sp>
      <p:sp>
        <p:nvSpPr>
          <p:cNvPr id="8" name="TextBox 7"/>
          <p:cNvSpPr txBox="1"/>
          <p:nvPr/>
        </p:nvSpPr>
        <p:spPr>
          <a:xfrm>
            <a:off x="4211960" y="1689993"/>
            <a:ext cx="648072" cy="415498"/>
          </a:xfrm>
          <a:prstGeom prst="rect">
            <a:avLst/>
          </a:prstGeom>
          <a:noFill/>
        </p:spPr>
        <p:txBody>
          <a:bodyPr wrap="square" rtlCol="0">
            <a:spAutoFit/>
          </a:bodyPr>
          <a:lstStyle/>
          <a:p>
            <a:pPr algn="ctr"/>
            <a:r>
              <a:rPr lang="en-US" sz="1050" dirty="0" smtClean="0">
                <a:latin typeface="Helvetica Light" charset="0"/>
                <a:ea typeface="Helvetica Light" charset="0"/>
                <a:cs typeface="Helvetica Light" charset="0"/>
              </a:rPr>
              <a:t>ICHEP 2016</a:t>
            </a:r>
          </a:p>
        </p:txBody>
      </p:sp>
      <p:cxnSp>
        <p:nvCxnSpPr>
          <p:cNvPr id="17" name="Straight Arrow Connector 16"/>
          <p:cNvCxnSpPr/>
          <p:nvPr/>
        </p:nvCxnSpPr>
        <p:spPr>
          <a:xfrm flipH="1">
            <a:off x="4508205" y="2126512"/>
            <a:ext cx="1" cy="2434855"/>
          </a:xfrm>
          <a:prstGeom prst="straightConnector1">
            <a:avLst/>
          </a:prstGeom>
          <a:ln w="635" cmpd="sng">
            <a:solidFill>
              <a:schemeClr val="tx1"/>
            </a:solidFill>
            <a:prstDash val="sysDot"/>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3348979" y="1916832"/>
            <a:ext cx="934989" cy="0"/>
          </a:xfrm>
          <a:prstGeom prst="line">
            <a:avLst/>
          </a:prstGeom>
          <a:ln w="635">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9737" y="1345525"/>
            <a:ext cx="3671151" cy="2635200"/>
          </a:xfrm>
          <a:prstGeom prst="rect">
            <a:avLst/>
          </a:prstGeom>
        </p:spPr>
      </p:pic>
    </p:spTree>
    <p:extLst>
      <p:ext uri="{BB962C8B-B14F-4D97-AF65-F5344CB8AC3E}">
        <p14:creationId xmlns:p14="http://schemas.microsoft.com/office/powerpoint/2010/main" val="27918120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pic>
        <p:nvPicPr>
          <p:cNvPr id="24" name="Picture 23"/>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a:ext>
            </a:extLst>
          </a:blip>
          <a:srcRect b="-2"/>
          <a:stretch/>
        </p:blipFill>
        <p:spPr>
          <a:xfrm>
            <a:off x="-2" y="0"/>
            <a:ext cx="9144002" cy="3573016"/>
          </a:xfrm>
          <a:prstGeom prst="rect">
            <a:avLst/>
          </a:prstGeom>
        </p:spPr>
      </p:pic>
      <p:sp>
        <p:nvSpPr>
          <p:cNvPr id="25" name="TextBox 24"/>
          <p:cNvSpPr txBox="1"/>
          <p:nvPr/>
        </p:nvSpPr>
        <p:spPr>
          <a:xfrm>
            <a:off x="-3" y="4777988"/>
            <a:ext cx="9144000" cy="523220"/>
          </a:xfrm>
          <a:prstGeom prst="rect">
            <a:avLst/>
          </a:prstGeom>
          <a:solidFill>
            <a:schemeClr val="bg1">
              <a:alpha val="92000"/>
            </a:schemeClr>
          </a:solidFill>
        </p:spPr>
        <p:txBody>
          <a:bodyPr wrap="square" rtlCol="0" anchor="ctr">
            <a:spAutoFit/>
          </a:bodyPr>
          <a:lstStyle/>
          <a:p>
            <a:pPr algn="ctr"/>
            <a:r>
              <a:rPr lang="en-GB" sz="2800" dirty="0" smtClean="0">
                <a:solidFill>
                  <a:prstClr val="black"/>
                </a:solidFill>
                <a:latin typeface="Helvetica Light"/>
                <a:cs typeface="Helvetica Light"/>
              </a:rPr>
              <a:t>Selected physics at </a:t>
            </a:r>
            <a:r>
              <a:rPr lang="en-GB" sz="2800" dirty="0">
                <a:solidFill>
                  <a:prstClr val="black"/>
                </a:solidFill>
                <a:latin typeface="Helvetica Light"/>
                <a:cs typeface="Helvetica Light"/>
              </a:rPr>
              <a:t>13 TeV proton–proton collisions</a:t>
            </a:r>
          </a:p>
        </p:txBody>
      </p:sp>
    </p:spTree>
    <p:extLst>
      <p:ext uri="{BB962C8B-B14F-4D97-AF65-F5344CB8AC3E}">
        <p14:creationId xmlns:p14="http://schemas.microsoft.com/office/powerpoint/2010/main" val="44710596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7078" y="2010105"/>
            <a:ext cx="3894882" cy="3723151"/>
          </a:xfrm>
          <a:prstGeom prst="rect">
            <a:avLst/>
          </a:prstGeom>
        </p:spPr>
      </p:pic>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48</a:t>
            </a:fld>
            <a:endParaRPr lang="en-GB" dirty="0"/>
          </a:p>
        </p:txBody>
      </p:sp>
      <p:sp>
        <p:nvSpPr>
          <p:cNvPr id="16" name="TextBox 15"/>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Measurement of jet cross section at 13 TeV</a:t>
            </a:r>
          </a:p>
          <a:p>
            <a:pPr>
              <a:spcBef>
                <a:spcPts val="600"/>
              </a:spcBef>
            </a:pPr>
            <a:r>
              <a:rPr lang="en-GB" sz="1600" dirty="0" smtClean="0">
                <a:solidFill>
                  <a:srgbClr val="000000"/>
                </a:solidFill>
                <a:latin typeface="Helvetica Light"/>
                <a:cs typeface="Helvetica Light"/>
              </a:rPr>
              <a:t>Primary test of QCD at highest collision energy</a:t>
            </a:r>
            <a:endParaRPr lang="en-GB" sz="1400" dirty="0" smtClean="0">
              <a:solidFill>
                <a:srgbClr val="000000"/>
              </a:solidFill>
              <a:latin typeface="Helvetica Light"/>
              <a:cs typeface="Helvetica Light"/>
            </a:endParaRPr>
          </a:p>
        </p:txBody>
      </p:sp>
      <p:sp>
        <p:nvSpPr>
          <p:cNvPr id="17" name="TextBox 16"/>
          <p:cNvSpPr txBox="1"/>
          <p:nvPr/>
        </p:nvSpPr>
        <p:spPr>
          <a:xfrm>
            <a:off x="323529" y="1412776"/>
            <a:ext cx="8820471" cy="338554"/>
          </a:xfrm>
          <a:prstGeom prst="rect">
            <a:avLst/>
          </a:prstGeom>
          <a:noFill/>
        </p:spPr>
        <p:txBody>
          <a:bodyPr wrap="square" rtlCol="0">
            <a:spAutoFit/>
          </a:bodyPr>
          <a:lstStyle/>
          <a:p>
            <a:pPr>
              <a:spcBef>
                <a:spcPts val="2600"/>
              </a:spcBef>
            </a:pPr>
            <a:r>
              <a:rPr lang="en-GB" sz="1600" dirty="0" smtClean="0">
                <a:solidFill>
                  <a:srgbClr val="003BB8"/>
                </a:solidFill>
                <a:latin typeface="Helvetica"/>
                <a:cs typeface="Helvetica"/>
              </a:rPr>
              <a:t>Double differential cross section </a:t>
            </a:r>
            <a:r>
              <a:rPr lang="en-GB" sz="1600" dirty="0" smtClean="0">
                <a:latin typeface="Helvetica Light" charset="0"/>
                <a:ea typeface="Helvetica Light" charset="0"/>
                <a:cs typeface="Helvetica Light" charset="0"/>
              </a:rPr>
              <a:t>measured by CMS </a:t>
            </a:r>
            <a:endParaRPr lang="en-GB" sz="1050" dirty="0" smtClean="0">
              <a:latin typeface="Helvetica Light" charset="0"/>
              <a:ea typeface="Helvetica Light" charset="0"/>
              <a:cs typeface="Helvetica Light" charset="0"/>
            </a:endParaRPr>
          </a:p>
        </p:txBody>
      </p:sp>
      <p:sp>
        <p:nvSpPr>
          <p:cNvPr id="9" name="Rectangle 8"/>
          <p:cNvSpPr/>
          <p:nvPr/>
        </p:nvSpPr>
        <p:spPr>
          <a:xfrm>
            <a:off x="7553524" y="913047"/>
            <a:ext cx="1646605" cy="215444"/>
          </a:xfrm>
          <a:prstGeom prst="rect">
            <a:avLst/>
          </a:prstGeom>
        </p:spPr>
        <p:txBody>
          <a:bodyPr wrap="none">
            <a:spAutoFit/>
          </a:bodyPr>
          <a:lstStyle/>
          <a:p>
            <a:pPr algn="r"/>
            <a:r>
              <a:rPr lang="en-US" sz="800" dirty="0">
                <a:solidFill>
                  <a:schemeClr val="tx1">
                    <a:lumMod val="50000"/>
                    <a:lumOff val="50000"/>
                  </a:schemeClr>
                </a:solidFill>
                <a:latin typeface="Helvetica Light" charset="0"/>
                <a:ea typeface="Helvetica Light" charset="0"/>
                <a:cs typeface="Helvetica Light" charset="0"/>
              </a:rPr>
              <a:t>CMS </a:t>
            </a:r>
            <a:r>
              <a:rPr lang="is-IS" sz="800" dirty="0">
                <a:solidFill>
                  <a:schemeClr val="tx1">
                    <a:lumMod val="50000"/>
                    <a:lumOff val="50000"/>
                  </a:schemeClr>
                </a:solidFill>
                <a:latin typeface="Helvetica Light" charset="0"/>
                <a:ea typeface="Helvetica Light" charset="0"/>
                <a:cs typeface="Helvetica Light" charset="0"/>
              </a:rPr>
              <a:t>1605.04436, 1609.05331  	</a:t>
            </a:r>
          </a:p>
        </p:txBody>
      </p:sp>
      <p:sp>
        <p:nvSpPr>
          <p:cNvPr id="6" name="TextBox 5"/>
          <p:cNvSpPr txBox="1"/>
          <p:nvPr/>
        </p:nvSpPr>
        <p:spPr>
          <a:xfrm>
            <a:off x="743978" y="6001543"/>
            <a:ext cx="7632848" cy="307777"/>
          </a:xfrm>
          <a:prstGeom prst="rect">
            <a:avLst/>
          </a:prstGeom>
          <a:noFill/>
        </p:spPr>
        <p:txBody>
          <a:bodyPr wrap="square" rtlCol="0">
            <a:spAutoFit/>
          </a:bodyPr>
          <a:lstStyle/>
          <a:p>
            <a:r>
              <a:rPr lang="en-US" sz="1400" dirty="0" smtClean="0">
                <a:solidFill>
                  <a:schemeClr val="tx1">
                    <a:lumMod val="50000"/>
                    <a:lumOff val="50000"/>
                  </a:schemeClr>
                </a:solidFill>
                <a:latin typeface="Helvetica Light" charset="0"/>
                <a:ea typeface="Helvetica Light" charset="0"/>
                <a:cs typeface="Helvetica Light" charset="0"/>
              </a:rPr>
              <a:t>Comparison with 8 TeV plot (right) shows effect of increased parton luminosities at high jet </a:t>
            </a:r>
            <a:r>
              <a:rPr lang="en-US" sz="1400" i="1" dirty="0" err="1" smtClean="0">
                <a:solidFill>
                  <a:schemeClr val="tx1">
                    <a:lumMod val="50000"/>
                    <a:lumOff val="50000"/>
                  </a:schemeClr>
                </a:solidFill>
                <a:latin typeface="Helvetica Light" charset="0"/>
                <a:ea typeface="Helvetica Light" charset="0"/>
                <a:cs typeface="Helvetica Light" charset="0"/>
              </a:rPr>
              <a:t>p</a:t>
            </a:r>
            <a:r>
              <a:rPr lang="en-US" sz="1400" i="1" baseline="-25000" dirty="0" err="1" smtClean="0">
                <a:solidFill>
                  <a:schemeClr val="tx1">
                    <a:lumMod val="50000"/>
                    <a:lumOff val="50000"/>
                  </a:schemeClr>
                </a:solidFill>
                <a:latin typeface="Helvetica Light" charset="0"/>
                <a:ea typeface="Helvetica Light" charset="0"/>
                <a:cs typeface="Helvetica Light" charset="0"/>
              </a:rPr>
              <a:t>T</a:t>
            </a:r>
            <a:endParaRPr lang="en-US" sz="1400" i="1" baseline="-25000" dirty="0" smtClean="0">
              <a:solidFill>
                <a:schemeClr val="tx1">
                  <a:lumMod val="50000"/>
                  <a:lumOff val="50000"/>
                </a:schemeClr>
              </a:solidFill>
              <a:latin typeface="Helvetica Light" charset="0"/>
              <a:ea typeface="Helvetica Light" charset="0"/>
              <a:cs typeface="Helvetica Light" charset="0"/>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2323" y="2233068"/>
            <a:ext cx="4744173" cy="3406283"/>
          </a:xfrm>
          <a:prstGeom prst="rect">
            <a:avLst/>
          </a:prstGeom>
        </p:spPr>
      </p:pic>
    </p:spTree>
    <p:extLst>
      <p:ext uri="{BB962C8B-B14F-4D97-AF65-F5344CB8AC3E}">
        <p14:creationId xmlns:p14="http://schemas.microsoft.com/office/powerpoint/2010/main" val="162035480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27384"/>
            <a:ext cx="9144001" cy="6857999"/>
          </a:xfrm>
          <a:prstGeom prst="rect">
            <a:avLst/>
          </a:prstGeom>
          <a:solidFill>
            <a:schemeClr val="tx1"/>
          </a:solidFill>
          <a:ln w="3175" cmpd="sng">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pic>
        <p:nvPicPr>
          <p:cNvPr id="17" name="Picture 16"/>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a:off x="0" y="144264"/>
            <a:ext cx="9144000" cy="6381080"/>
          </a:xfrm>
          <a:prstGeom prst="rect">
            <a:avLst/>
          </a:prstGeom>
        </p:spPr>
      </p:pic>
      <p:sp>
        <p:nvSpPr>
          <p:cNvPr id="6" name="TextBox 5"/>
          <p:cNvSpPr txBox="1"/>
          <p:nvPr/>
        </p:nvSpPr>
        <p:spPr>
          <a:xfrm>
            <a:off x="148332" y="188640"/>
            <a:ext cx="8640960" cy="523220"/>
          </a:xfrm>
          <a:prstGeom prst="rect">
            <a:avLst/>
          </a:prstGeom>
          <a:noFill/>
        </p:spPr>
        <p:txBody>
          <a:bodyPr wrap="square" rtlCol="0">
            <a:spAutoFit/>
          </a:bodyPr>
          <a:lstStyle/>
          <a:p>
            <a:pPr algn="r"/>
            <a:r>
              <a:rPr lang="en-GB" sz="2800" dirty="0" smtClean="0">
                <a:solidFill>
                  <a:prstClr val="white"/>
                </a:solidFill>
                <a:latin typeface="Helvetica Light"/>
                <a:cs typeface="Helvetica Light"/>
              </a:rPr>
              <a:t>New physics in events with jets ?</a:t>
            </a:r>
          </a:p>
        </p:txBody>
      </p:sp>
      <p:grpSp>
        <p:nvGrpSpPr>
          <p:cNvPr id="7" name="Group 28"/>
          <p:cNvGrpSpPr/>
          <p:nvPr/>
        </p:nvGrpSpPr>
        <p:grpSpPr>
          <a:xfrm>
            <a:off x="0" y="3786542"/>
            <a:ext cx="8937625" cy="2882818"/>
            <a:chOff x="0" y="2755982"/>
            <a:chExt cx="8937625" cy="2882818"/>
          </a:xfrm>
        </p:grpSpPr>
        <p:pic>
          <p:nvPicPr>
            <p:cNvPr id="9" name="Picture 76"/>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0" y="3124200"/>
              <a:ext cx="8937625" cy="1901825"/>
            </a:xfrm>
            <a:prstGeom prst="rect">
              <a:avLst/>
            </a:prstGeom>
            <a:noFill/>
            <a:ln w="3175">
              <a:noFill/>
              <a:miter lim="800000"/>
              <a:headEnd/>
              <a:tailEnd/>
            </a:ln>
            <a:effectLst>
              <a:glow rad="1892300">
                <a:schemeClr val="bg1"/>
              </a:glow>
              <a:outerShdw blurRad="177800" dist="38100" dir="2700000">
                <a:srgbClr val="000000">
                  <a:alpha val="11000"/>
                </a:srgbClr>
              </a:outerShdw>
            </a:effectLst>
          </p:spPr>
        </p:pic>
        <p:pic>
          <p:nvPicPr>
            <p:cNvPr id="10" name="Picture 77"/>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588" y="4891088"/>
              <a:ext cx="1169987" cy="747712"/>
            </a:xfrm>
            <a:prstGeom prst="rect">
              <a:avLst/>
            </a:prstGeom>
            <a:noFill/>
            <a:ln w="3175">
              <a:noFill/>
              <a:miter lim="800000"/>
              <a:headEnd/>
              <a:tailEnd/>
            </a:ln>
            <a:effectLst/>
          </p:spPr>
        </p:pic>
        <p:sp>
          <p:nvSpPr>
            <p:cNvPr id="11" name="Text Box 80"/>
            <p:cNvSpPr txBox="1">
              <a:spLocks noChangeArrowheads="1"/>
            </p:cNvSpPr>
            <p:nvPr/>
          </p:nvSpPr>
          <p:spPr bwMode="auto">
            <a:xfrm>
              <a:off x="2551113" y="3624263"/>
              <a:ext cx="919139"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dirty="0" smtClean="0">
                  <a:solidFill>
                    <a:prstClr val="black"/>
                  </a:solidFill>
                </a:rPr>
                <a:t>O(10</a:t>
              </a:r>
              <a:r>
                <a:rPr lang="en-GB" sz="1200" baseline="30000" dirty="0" smtClean="0">
                  <a:solidFill>
                    <a:prstClr val="black"/>
                  </a:solidFill>
                  <a:ea typeface="Arial" charset="0"/>
                  <a:cs typeface="Arial" charset="0"/>
                </a:rPr>
                <a:t>–10</a:t>
              </a:r>
              <a:r>
                <a:rPr lang="en-GB" sz="1200" dirty="0" smtClean="0">
                  <a:solidFill>
                    <a:prstClr val="black"/>
                  </a:solidFill>
                  <a:ea typeface="Arial" charset="0"/>
                  <a:cs typeface="Arial" charset="0"/>
                </a:rPr>
                <a:t> m)</a:t>
              </a:r>
              <a:endParaRPr lang="en-GB" sz="1200" dirty="0">
                <a:solidFill>
                  <a:prstClr val="black"/>
                </a:solidFill>
                <a:ea typeface="Arial" charset="0"/>
                <a:cs typeface="Arial" charset="0"/>
              </a:endParaRPr>
            </a:p>
          </p:txBody>
        </p:sp>
        <p:sp>
          <p:nvSpPr>
            <p:cNvPr id="12" name="Text Box 81"/>
            <p:cNvSpPr txBox="1">
              <a:spLocks noChangeArrowheads="1"/>
            </p:cNvSpPr>
            <p:nvPr/>
          </p:nvSpPr>
          <p:spPr bwMode="auto">
            <a:xfrm>
              <a:off x="3745072" y="3403600"/>
              <a:ext cx="1258976"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smtClean="0">
                  <a:solidFill>
                    <a:prstClr val="black"/>
                  </a:solidFill>
                </a:rPr>
                <a:t>Several 10</a:t>
              </a:r>
              <a:r>
                <a:rPr lang="en-GB" sz="1200" baseline="30000" smtClean="0">
                  <a:solidFill>
                    <a:prstClr val="black"/>
                  </a:solidFill>
                  <a:ea typeface="Arial" charset="0"/>
                  <a:cs typeface="Arial" charset="0"/>
                </a:rPr>
                <a:t>–15</a:t>
              </a:r>
              <a:r>
                <a:rPr lang="en-GB" sz="1200" smtClean="0">
                  <a:solidFill>
                    <a:prstClr val="black"/>
                  </a:solidFill>
                  <a:ea typeface="Arial" charset="0"/>
                  <a:cs typeface="Arial" charset="0"/>
                </a:rPr>
                <a:t> m</a:t>
              </a:r>
              <a:endParaRPr lang="en-GB" sz="1200">
                <a:solidFill>
                  <a:prstClr val="black"/>
                </a:solidFill>
                <a:ea typeface="Arial" charset="0"/>
                <a:cs typeface="Arial" charset="0"/>
              </a:endParaRPr>
            </a:p>
          </p:txBody>
        </p:sp>
        <p:sp>
          <p:nvSpPr>
            <p:cNvPr id="13" name="Text Box 82"/>
            <p:cNvSpPr txBox="1">
              <a:spLocks noChangeArrowheads="1"/>
            </p:cNvSpPr>
            <p:nvPr/>
          </p:nvSpPr>
          <p:spPr bwMode="auto">
            <a:xfrm>
              <a:off x="5649913" y="3133725"/>
              <a:ext cx="696322"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dirty="0" smtClean="0">
                  <a:solidFill>
                    <a:prstClr val="black"/>
                  </a:solidFill>
                </a:rPr>
                <a:t>10</a:t>
              </a:r>
              <a:r>
                <a:rPr lang="en-GB" sz="1200" baseline="30000" dirty="0" smtClean="0">
                  <a:solidFill>
                    <a:prstClr val="black"/>
                  </a:solidFill>
                  <a:ea typeface="Arial" charset="0"/>
                  <a:cs typeface="Arial" charset="0"/>
                </a:rPr>
                <a:t>–15</a:t>
              </a:r>
              <a:r>
                <a:rPr lang="en-GB" sz="1200" dirty="0" smtClean="0">
                  <a:solidFill>
                    <a:prstClr val="black"/>
                  </a:solidFill>
                  <a:ea typeface="Arial" charset="0"/>
                  <a:cs typeface="Arial" charset="0"/>
                </a:rPr>
                <a:t> m</a:t>
              </a:r>
              <a:endParaRPr lang="en-GB" sz="1200" dirty="0">
                <a:solidFill>
                  <a:prstClr val="black"/>
                </a:solidFill>
                <a:ea typeface="Arial" charset="0"/>
                <a:cs typeface="Arial" charset="0"/>
              </a:endParaRPr>
            </a:p>
          </p:txBody>
        </p:sp>
        <p:sp>
          <p:nvSpPr>
            <p:cNvPr id="14" name="Text Box 83"/>
            <p:cNvSpPr txBox="1">
              <a:spLocks noChangeArrowheads="1"/>
            </p:cNvSpPr>
            <p:nvPr/>
          </p:nvSpPr>
          <p:spPr bwMode="auto">
            <a:xfrm>
              <a:off x="7339187" y="2755982"/>
              <a:ext cx="1092263"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b="1" i="1" dirty="0" smtClean="0">
                  <a:solidFill>
                    <a:srgbClr val="BC010C"/>
                  </a:solidFill>
                  <a:latin typeface="Trebuchet MS"/>
                  <a:cs typeface="Trebuchet MS"/>
                </a:rPr>
                <a:t>&lt; 10</a:t>
              </a:r>
              <a:r>
                <a:rPr lang="en-GB" sz="700" b="1" i="1" dirty="0" smtClean="0">
                  <a:solidFill>
                    <a:srgbClr val="BC010C"/>
                  </a:solidFill>
                  <a:latin typeface="Trebuchet MS"/>
                  <a:cs typeface="Trebuchet MS"/>
                </a:rPr>
                <a:t> </a:t>
              </a:r>
              <a:r>
                <a:rPr lang="en-GB" sz="1600" b="1" i="1" baseline="30000" dirty="0" smtClean="0">
                  <a:solidFill>
                    <a:srgbClr val="BC010C"/>
                  </a:solidFill>
                  <a:latin typeface="Symbol" charset="2"/>
                  <a:ea typeface="Arial" charset="0"/>
                  <a:cs typeface="Symbol" charset="2"/>
                </a:rPr>
                <a:t>–</a:t>
              </a:r>
              <a:r>
                <a:rPr lang="en-GB" sz="1600" b="1" i="1" baseline="30000" dirty="0" smtClean="0">
                  <a:solidFill>
                    <a:srgbClr val="BC010C"/>
                  </a:solidFill>
                  <a:latin typeface="Trebuchet MS"/>
                  <a:ea typeface="Arial" charset="0"/>
                  <a:cs typeface="Trebuchet MS"/>
                </a:rPr>
                <a:t>19</a:t>
              </a:r>
              <a:r>
                <a:rPr lang="en-GB" sz="1600" b="1" i="1" dirty="0" smtClean="0">
                  <a:solidFill>
                    <a:srgbClr val="BC010C"/>
                  </a:solidFill>
                  <a:latin typeface="Trebuchet MS"/>
                  <a:ea typeface="Arial" charset="0"/>
                  <a:cs typeface="Trebuchet MS"/>
                </a:rPr>
                <a:t> m</a:t>
              </a:r>
              <a:endParaRPr lang="en-GB" sz="1600" b="1" dirty="0">
                <a:solidFill>
                  <a:srgbClr val="BC010C"/>
                </a:solidFill>
                <a:ea typeface="Arial" charset="0"/>
                <a:cs typeface="Arial" charset="0"/>
              </a:endParaRPr>
            </a:p>
          </p:txBody>
        </p:sp>
        <p:sp>
          <p:nvSpPr>
            <p:cNvPr id="15" name="Text Box 84"/>
            <p:cNvSpPr txBox="1">
              <a:spLocks noChangeArrowheads="1"/>
            </p:cNvSpPr>
            <p:nvPr/>
          </p:nvSpPr>
          <p:spPr bwMode="auto">
            <a:xfrm>
              <a:off x="1406313" y="3830638"/>
              <a:ext cx="861431"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smtClean="0">
                  <a:solidFill>
                    <a:prstClr val="black"/>
                  </a:solidFill>
                </a:rPr>
                <a:t>O(10</a:t>
              </a:r>
              <a:r>
                <a:rPr lang="en-GB" sz="1200" baseline="30000" smtClean="0">
                  <a:solidFill>
                    <a:prstClr val="black"/>
                  </a:solidFill>
                  <a:ea typeface="Arial" charset="0"/>
                  <a:cs typeface="Arial" charset="0"/>
                </a:rPr>
                <a:t>–9</a:t>
              </a:r>
              <a:r>
                <a:rPr lang="en-GB" sz="1200" smtClean="0">
                  <a:solidFill>
                    <a:prstClr val="black"/>
                  </a:solidFill>
                  <a:ea typeface="Arial" charset="0"/>
                  <a:cs typeface="Arial" charset="0"/>
                </a:rPr>
                <a:t> m)</a:t>
              </a:r>
              <a:endParaRPr lang="en-GB" sz="1200" dirty="0">
                <a:solidFill>
                  <a:prstClr val="black"/>
                </a:solidFill>
                <a:ea typeface="Arial" charset="0"/>
                <a:cs typeface="Arial" charset="0"/>
              </a:endParaRPr>
            </a:p>
          </p:txBody>
        </p:sp>
      </p:grpSp>
      <p:sp>
        <p:nvSpPr>
          <p:cNvPr id="16" name="Text Box 83"/>
          <p:cNvSpPr txBox="1">
            <a:spLocks noChangeArrowheads="1"/>
          </p:cNvSpPr>
          <p:nvPr/>
        </p:nvSpPr>
        <p:spPr bwMode="auto">
          <a:xfrm>
            <a:off x="7598834" y="4813959"/>
            <a:ext cx="751978"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b="1" i="1" dirty="0" smtClean="0">
                <a:solidFill>
                  <a:srgbClr val="BC010C"/>
                </a:solidFill>
                <a:effectLst>
                  <a:glow rad="177800">
                    <a:prstClr val="white"/>
                  </a:glow>
                </a:effectLst>
                <a:latin typeface="Trebuchet MS"/>
                <a:cs typeface="Trebuchet MS"/>
              </a:rPr>
              <a:t>quark</a:t>
            </a:r>
            <a:endParaRPr lang="en-GB" sz="1600" b="1" dirty="0">
              <a:solidFill>
                <a:srgbClr val="BC010C"/>
              </a:solidFill>
              <a:effectLst>
                <a:glow rad="177800">
                  <a:prstClr val="white"/>
                </a:glow>
              </a:effectLst>
              <a:ea typeface="Arial" charset="0"/>
              <a:cs typeface="Arial" charset="0"/>
            </a:endParaRPr>
          </a:p>
        </p:txBody>
      </p:sp>
      <p:sp>
        <p:nvSpPr>
          <p:cNvPr id="5" name="TextBox 4"/>
          <p:cNvSpPr txBox="1"/>
          <p:nvPr/>
        </p:nvSpPr>
        <p:spPr>
          <a:xfrm>
            <a:off x="6543079" y="5928198"/>
            <a:ext cx="2637433" cy="523220"/>
          </a:xfrm>
          <a:prstGeom prst="rect">
            <a:avLst/>
          </a:prstGeom>
          <a:noFill/>
        </p:spPr>
        <p:txBody>
          <a:bodyPr wrap="square" rtlCol="0">
            <a:spAutoFit/>
          </a:bodyPr>
          <a:lstStyle/>
          <a:p>
            <a:pPr algn="ctr"/>
            <a:r>
              <a:rPr lang="en-US" sz="1400" dirty="0" smtClean="0">
                <a:solidFill>
                  <a:srgbClr val="C00000"/>
                </a:solidFill>
                <a:latin typeface="Helvetica Light"/>
                <a:cs typeface="Helvetica Light"/>
              </a:rPr>
              <a:t>Do </a:t>
            </a:r>
            <a:r>
              <a:rPr lang="en-US" sz="1400" dirty="0">
                <a:solidFill>
                  <a:srgbClr val="C00000"/>
                </a:solidFill>
                <a:latin typeface="Helvetica Light"/>
                <a:cs typeface="Helvetica Light"/>
              </a:rPr>
              <a:t>quarks have substructure</a:t>
            </a:r>
            <a:r>
              <a:rPr lang="en-US" sz="1400" dirty="0" smtClean="0">
                <a:solidFill>
                  <a:srgbClr val="C00000"/>
                </a:solidFill>
                <a:latin typeface="Helvetica Light"/>
                <a:cs typeface="Helvetica Light"/>
              </a:rPr>
              <a:t>? Can they be excited?</a:t>
            </a:r>
          </a:p>
        </p:txBody>
      </p:sp>
    </p:spTree>
    <p:extLst>
      <p:ext uri="{BB962C8B-B14F-4D97-AF65-F5344CB8AC3E}">
        <p14:creationId xmlns:p14="http://schemas.microsoft.com/office/powerpoint/2010/main" val="56237467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6" name="Rectangle 35"/>
          <p:cNvSpPr/>
          <p:nvPr/>
        </p:nvSpPr>
        <p:spPr>
          <a:xfrm>
            <a:off x="0" y="0"/>
            <a:ext cx="9144000" cy="177281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7" name="Picture 36"/>
          <p:cNvPicPr>
            <a:picLocks noChangeAspect="1" noChangeArrowheads="1"/>
          </p:cNvPicPr>
          <p:nvPr/>
        </p:nvPicPr>
        <p:blipFill>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grpSp>
        <p:nvGrpSpPr>
          <p:cNvPr id="18" name="Group 13"/>
          <p:cNvGrpSpPr>
            <a:grpSpLocks/>
          </p:cNvGrpSpPr>
          <p:nvPr/>
        </p:nvGrpSpPr>
        <p:grpSpPr bwMode="auto">
          <a:xfrm>
            <a:off x="3170237" y="2780928"/>
            <a:ext cx="2917825" cy="2168526"/>
            <a:chOff x="1384" y="1117"/>
            <a:chExt cx="1838" cy="1366"/>
          </a:xfrm>
        </p:grpSpPr>
        <p:pic>
          <p:nvPicPr>
            <p:cNvPr id="21" name="Picture 14" descr="fig1"/>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453" y="1258"/>
              <a:ext cx="1769" cy="1202"/>
            </a:xfrm>
            <a:prstGeom prst="rect">
              <a:avLst/>
            </a:prstGeom>
            <a:noFill/>
          </p:spPr>
        </p:pic>
        <p:sp>
          <p:nvSpPr>
            <p:cNvPr id="23" name="Rectangle 16"/>
            <p:cNvSpPr>
              <a:spLocks noChangeArrowheads="1"/>
            </p:cNvSpPr>
            <p:nvPr/>
          </p:nvSpPr>
          <p:spPr bwMode="auto">
            <a:xfrm>
              <a:off x="1646" y="1117"/>
              <a:ext cx="898" cy="174"/>
            </a:xfrm>
            <a:prstGeom prst="rect">
              <a:avLst/>
            </a:prstGeom>
            <a:noFill/>
            <a:ln w="12700">
              <a:noFill/>
              <a:miter lim="800000"/>
              <a:headEnd/>
              <a:tailEnd/>
            </a:ln>
            <a:effectLst/>
          </p:spPr>
          <p:txBody>
            <a:bodyPr wrap="square">
              <a:prstTxWarp prst="textNoShape">
                <a:avLst/>
              </a:prstTxWarp>
              <a:spAutoFit/>
            </a:bodyPr>
            <a:lstStyle/>
            <a:p>
              <a:pPr marL="342900" indent="-342900" algn="r" defTabSz="914400" eaLnBrk="0" fontAlgn="auto" hangingPunct="0">
                <a:spcAft>
                  <a:spcPts val="0"/>
                </a:spcAft>
                <a:defRPr/>
              </a:pPr>
              <a:r>
                <a:rPr lang="en-US" sz="1200" kern="0" dirty="0" smtClean="0">
                  <a:solidFill>
                    <a:sysClr val="windowText" lastClr="000000"/>
                  </a:solidFill>
                  <a:latin typeface="Helvetica" charset="0"/>
                  <a:ea typeface="Helvetica" charset="0"/>
                  <a:cs typeface="Helvetica" charset="0"/>
                </a:rPr>
                <a:t>Phase transition</a:t>
              </a:r>
              <a:endParaRPr lang="en-US" sz="1200" kern="0" dirty="0">
                <a:solidFill>
                  <a:sysClr val="windowText" lastClr="000000"/>
                </a:solidFill>
                <a:latin typeface="Helvetica" charset="0"/>
                <a:ea typeface="Helvetica" charset="0"/>
                <a:cs typeface="Helvetica" charset="0"/>
              </a:endParaRPr>
            </a:p>
          </p:txBody>
        </p:sp>
        <p:sp>
          <p:nvSpPr>
            <p:cNvPr id="24" name="Rectangle 17"/>
            <p:cNvSpPr>
              <a:spLocks noChangeArrowheads="1"/>
            </p:cNvSpPr>
            <p:nvPr/>
          </p:nvSpPr>
          <p:spPr bwMode="auto">
            <a:xfrm>
              <a:off x="1384" y="1220"/>
              <a:ext cx="163" cy="13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aphicFrame>
          <p:nvGraphicFramePr>
            <p:cNvPr id="27" name="Object 18"/>
            <p:cNvGraphicFramePr>
              <a:graphicFrameLocks noChangeAspect="1"/>
            </p:cNvGraphicFramePr>
            <p:nvPr/>
          </p:nvGraphicFramePr>
          <p:xfrm>
            <a:off x="1408" y="1368"/>
            <a:ext cx="335" cy="227"/>
          </p:xfrm>
          <a:graphic>
            <a:graphicData uri="http://schemas.openxmlformats.org/presentationml/2006/ole">
              <mc:AlternateContent xmlns:mc="http://schemas.openxmlformats.org/markup-compatibility/2006">
                <mc:Choice xmlns:v="urn:schemas-microsoft-com:vml" Requires="v">
                  <p:oleObj spid="_x0000_s96200" name="Equation" r:id="rId6" imgW="393700" imgH="266700" progId="Equation.DSMT4">
                    <p:embed/>
                  </p:oleObj>
                </mc:Choice>
                <mc:Fallback>
                  <p:oleObj name="Equation" r:id="rId6" imgW="393700" imgH="2667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8" y="1368"/>
                          <a:ext cx="335" cy="227"/>
                        </a:xfrm>
                        <a:prstGeom prst="rect">
                          <a:avLst/>
                        </a:prstGeom>
                        <a:solidFill>
                          <a:srgbClr val="FFFFFF"/>
                        </a:solidFill>
                      </p:spPr>
                    </p:pic>
                  </p:oleObj>
                </mc:Fallback>
              </mc:AlternateContent>
            </a:graphicData>
          </a:graphic>
        </p:graphicFrame>
        <p:graphicFrame>
          <p:nvGraphicFramePr>
            <p:cNvPr id="28" name="Object 15"/>
            <p:cNvGraphicFramePr>
              <a:graphicFrameLocks noChangeAspect="1"/>
            </p:cNvGraphicFramePr>
            <p:nvPr/>
          </p:nvGraphicFramePr>
          <p:xfrm>
            <a:off x="2953" y="2255"/>
            <a:ext cx="162" cy="228"/>
          </p:xfrm>
          <a:graphic>
            <a:graphicData uri="http://schemas.openxmlformats.org/presentationml/2006/ole">
              <mc:AlternateContent xmlns:mc="http://schemas.openxmlformats.org/markup-compatibility/2006">
                <mc:Choice xmlns:v="urn:schemas-microsoft-com:vml" Requires="v">
                  <p:oleObj spid="_x0000_s96201" name="Equation" r:id="rId8" imgW="190500" imgH="266700" progId="Equation.DSMT4">
                    <p:embed/>
                  </p:oleObj>
                </mc:Choice>
                <mc:Fallback>
                  <p:oleObj name="Equation" r:id="rId8" imgW="190500" imgH="2667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53" y="2255"/>
                          <a:ext cx="162" cy="2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9" name="Rectangle 28"/>
          <p:cNvSpPr/>
          <p:nvPr/>
        </p:nvSpPr>
        <p:spPr>
          <a:xfrm>
            <a:off x="5899907" y="4682644"/>
            <a:ext cx="204851" cy="194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graphicFrame>
        <p:nvGraphicFramePr>
          <p:cNvPr id="30" name="Object 19"/>
          <p:cNvGraphicFramePr>
            <a:graphicFrameLocks noChangeAspect="1"/>
          </p:cNvGraphicFramePr>
          <p:nvPr/>
        </p:nvGraphicFramePr>
        <p:xfrm>
          <a:off x="5334000" y="3847729"/>
          <a:ext cx="703262" cy="327025"/>
        </p:xfrm>
        <a:graphic>
          <a:graphicData uri="http://schemas.openxmlformats.org/presentationml/2006/ole">
            <mc:AlternateContent xmlns:mc="http://schemas.openxmlformats.org/markup-compatibility/2006">
              <mc:Choice xmlns:v="urn:schemas-microsoft-com:vml" Requires="v">
                <p:oleObj spid="_x0000_s96202" name="Equation" r:id="rId10" imgW="520700" imgH="241300" progId="Equation.DSMT4">
                  <p:embed/>
                </p:oleObj>
              </mc:Choice>
              <mc:Fallback>
                <p:oleObj name="Equation" r:id="rId10" imgW="520700" imgH="24130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4000" y="3847729"/>
                        <a:ext cx="703262" cy="327025"/>
                      </a:xfrm>
                      <a:prstGeom prst="rect">
                        <a:avLst/>
                      </a:prstGeom>
                      <a:solidFill>
                        <a:srgbClr val="FFFFFF"/>
                      </a:solidFill>
                    </p:spPr>
                  </p:pic>
                </p:oleObj>
              </mc:Fallback>
            </mc:AlternateContent>
          </a:graphicData>
        </a:graphic>
      </p:graphicFrame>
      <p:sp>
        <p:nvSpPr>
          <p:cNvPr id="31" name="Rectangle 28"/>
          <p:cNvSpPr>
            <a:spLocks noChangeArrowheads="1"/>
          </p:cNvSpPr>
          <p:nvPr/>
        </p:nvSpPr>
        <p:spPr bwMode="auto">
          <a:xfrm>
            <a:off x="4160837" y="4376366"/>
            <a:ext cx="71438" cy="73025"/>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32" name="Rectangle 29"/>
          <p:cNvSpPr>
            <a:spLocks noChangeArrowheads="1"/>
          </p:cNvSpPr>
          <p:nvPr/>
        </p:nvSpPr>
        <p:spPr bwMode="auto">
          <a:xfrm>
            <a:off x="5978525" y="4655766"/>
            <a:ext cx="104775" cy="10318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33" name="Rectangle 30"/>
          <p:cNvSpPr>
            <a:spLocks noChangeArrowheads="1"/>
          </p:cNvSpPr>
          <p:nvPr/>
        </p:nvSpPr>
        <p:spPr bwMode="auto">
          <a:xfrm>
            <a:off x="4665662" y="4685928"/>
            <a:ext cx="144463" cy="142875"/>
          </a:xfrm>
          <a:prstGeom prst="rect">
            <a:avLst/>
          </a:prstGeom>
          <a:solidFill>
            <a:srgbClr val="FFFFFF"/>
          </a:solidFill>
          <a:ln w="12700">
            <a:solidFill>
              <a:srgbClr val="FFFFFF"/>
            </a:solidFill>
            <a:miter lim="800000"/>
            <a:headEnd/>
            <a:tailEnd/>
          </a:ln>
          <a:effectLst/>
        </p:spPr>
        <p:txBody>
          <a:bodyPr wrap="none"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34" name="Rectangle 34"/>
          <p:cNvSpPr>
            <a:spLocks noChangeArrowheads="1"/>
          </p:cNvSpPr>
          <p:nvPr/>
        </p:nvSpPr>
        <p:spPr bwMode="auto">
          <a:xfrm rot="20533035">
            <a:off x="4699000" y="4868491"/>
            <a:ext cx="287337" cy="87312"/>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nvGrpSpPr>
          <p:cNvPr id="35" name="Group 40"/>
          <p:cNvGrpSpPr>
            <a:grpSpLocks/>
          </p:cNvGrpSpPr>
          <p:nvPr/>
        </p:nvGrpSpPr>
        <p:grpSpPr bwMode="auto">
          <a:xfrm>
            <a:off x="3265488" y="5085986"/>
            <a:ext cx="3168650" cy="488951"/>
            <a:chOff x="1444" y="2569"/>
            <a:chExt cx="1996" cy="308"/>
          </a:xfrm>
        </p:grpSpPr>
        <p:sp>
          <p:nvSpPr>
            <p:cNvPr id="40" name="AutoShape 41"/>
            <p:cNvSpPr>
              <a:spLocks/>
            </p:cNvSpPr>
            <p:nvPr/>
          </p:nvSpPr>
          <p:spPr bwMode="auto">
            <a:xfrm rot="16200000">
              <a:off x="2324" y="1786"/>
              <a:ext cx="136" cy="1702"/>
            </a:xfrm>
            <a:prstGeom prst="leftBrace">
              <a:avLst>
                <a:gd name="adj1" fmla="val 104289"/>
                <a:gd name="adj2" fmla="val 50000"/>
              </a:avLst>
            </a:prstGeom>
            <a:noFill/>
            <a:ln w="12700">
              <a:solidFill>
                <a:srgbClr val="BC010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41" name="Text Box 42"/>
            <p:cNvSpPr txBox="1">
              <a:spLocks noChangeArrowheads="1"/>
            </p:cNvSpPr>
            <p:nvPr/>
          </p:nvSpPr>
          <p:spPr bwMode="auto">
            <a:xfrm>
              <a:off x="1444" y="2679"/>
              <a:ext cx="1996" cy="198"/>
            </a:xfrm>
            <a:prstGeom prst="rect">
              <a:avLst/>
            </a:prstGeom>
            <a:noFill/>
            <a:ln w="12700">
              <a:noFill/>
              <a:miter lim="800000"/>
              <a:headEnd/>
              <a:tailEnd/>
            </a:ln>
            <a:effectLst/>
          </p:spPr>
          <p:txBody>
            <a:bodyPr>
              <a:prstTxWarp prst="textNoShape">
                <a:avLst/>
              </a:prstTxWarp>
              <a:spAutoFit/>
            </a:bodyPr>
            <a:lstStyle/>
            <a:p>
              <a:pPr marL="342900" indent="-342900" defTabSz="914400" fontAlgn="auto">
                <a:lnSpc>
                  <a:spcPct val="120000"/>
                </a:lnSpc>
                <a:spcBef>
                  <a:spcPts val="0"/>
                </a:spcBef>
                <a:spcAft>
                  <a:spcPts val="0"/>
                </a:spcAft>
                <a:defRPr/>
              </a:pPr>
              <a:r>
                <a:rPr lang="en-US" sz="1200" kern="0" dirty="0">
                  <a:solidFill>
                    <a:srgbClr val="BC010C"/>
                  </a:solidFill>
                  <a:latin typeface="Helvetica" charset="0"/>
                  <a:ea typeface="Helvetica" charset="0"/>
                  <a:cs typeface="Helvetica" charset="0"/>
                </a:rPr>
                <a:t>        “spontaneous” phase </a:t>
              </a:r>
              <a:r>
                <a:rPr lang="en-US" sz="1200" kern="0" dirty="0" smtClean="0">
                  <a:solidFill>
                    <a:srgbClr val="BC010C"/>
                  </a:solidFill>
                  <a:latin typeface="Helvetica" charset="0"/>
                  <a:ea typeface="Helvetica" charset="0"/>
                  <a:cs typeface="Helvetica" charset="0"/>
                </a:rPr>
                <a:t>transition</a:t>
              </a:r>
              <a:endParaRPr lang="en-US" sz="1000" kern="0" dirty="0">
                <a:solidFill>
                  <a:srgbClr val="BC010C"/>
                </a:solidFill>
                <a:latin typeface="Helvetica" charset="0"/>
                <a:ea typeface="Helvetica" charset="0"/>
                <a:cs typeface="Helvetica" charset="0"/>
              </a:endParaRPr>
            </a:p>
          </p:txBody>
        </p:sp>
      </p:grpSp>
      <p:sp>
        <p:nvSpPr>
          <p:cNvPr id="42" name="Rectangle 46"/>
          <p:cNvSpPr>
            <a:spLocks noChangeArrowheads="1"/>
          </p:cNvSpPr>
          <p:nvPr/>
        </p:nvSpPr>
        <p:spPr bwMode="auto">
          <a:xfrm>
            <a:off x="3983037" y="4689103"/>
            <a:ext cx="338138" cy="107950"/>
          </a:xfrm>
          <a:prstGeom prst="rect">
            <a:avLst/>
          </a:prstGeom>
          <a:noFill/>
          <a:ln w="12700">
            <a:no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nvGrpSpPr>
          <p:cNvPr id="43" name="Group 47"/>
          <p:cNvGrpSpPr>
            <a:grpSpLocks/>
          </p:cNvGrpSpPr>
          <p:nvPr/>
        </p:nvGrpSpPr>
        <p:grpSpPr bwMode="auto">
          <a:xfrm>
            <a:off x="1335087" y="3873131"/>
            <a:ext cx="2938463" cy="502091"/>
            <a:chOff x="228" y="1805"/>
            <a:chExt cx="1851" cy="325"/>
          </a:xfrm>
        </p:grpSpPr>
        <p:sp>
          <p:nvSpPr>
            <p:cNvPr id="44" name="Text Box 48"/>
            <p:cNvSpPr txBox="1">
              <a:spLocks noChangeArrowheads="1"/>
            </p:cNvSpPr>
            <p:nvPr/>
          </p:nvSpPr>
          <p:spPr bwMode="auto">
            <a:xfrm>
              <a:off x="228" y="1805"/>
              <a:ext cx="1180" cy="179"/>
            </a:xfrm>
            <a:prstGeom prst="rect">
              <a:avLst/>
            </a:prstGeom>
            <a:noFill/>
            <a:ln w="12700">
              <a:noFill/>
              <a:miter lim="800000"/>
              <a:headEnd/>
              <a:tailEnd/>
            </a:ln>
            <a:effectLst/>
          </p:spPr>
          <p:txBody>
            <a:bodyPr wrap="square">
              <a:prstTxWarp prst="textNoShape">
                <a:avLst/>
              </a:prstTxWarp>
              <a:spAutoFit/>
            </a:bodyPr>
            <a:lstStyle/>
            <a:p>
              <a:pPr marL="342900" indent="-342900" algn="r" defTabSz="914400" fontAlgn="auto">
                <a:spcBef>
                  <a:spcPts val="0"/>
                </a:spcBef>
                <a:spcAft>
                  <a:spcPts val="0"/>
                </a:spcAft>
                <a:defRPr/>
              </a:pPr>
              <a:r>
                <a:rPr lang="en-US" sz="1200" kern="0" dirty="0" smtClean="0">
                  <a:solidFill>
                    <a:srgbClr val="3333CC"/>
                  </a:solidFill>
                  <a:latin typeface="Helvetica" charset="0"/>
                  <a:ea typeface="Helvetica" charset="0"/>
                  <a:cs typeface="Helvetica" charset="0"/>
                </a:rPr>
                <a:t>	Potential </a:t>
              </a:r>
              <a:r>
                <a:rPr lang="en-US" sz="1200" kern="0" dirty="0">
                  <a:solidFill>
                    <a:srgbClr val="3333CC"/>
                  </a:solidFill>
                  <a:latin typeface="Helvetica" charset="0"/>
                  <a:ea typeface="Helvetica" charset="0"/>
                  <a:cs typeface="Helvetica" charset="0"/>
                </a:rPr>
                <a:t>barrier</a:t>
              </a:r>
            </a:p>
          </p:txBody>
        </p:sp>
        <p:cxnSp>
          <p:nvCxnSpPr>
            <p:cNvPr id="45" name="AutoShape 49"/>
            <p:cNvCxnSpPr>
              <a:cxnSpLocks noChangeShapeType="1"/>
            </p:cNvCxnSpPr>
            <p:nvPr/>
          </p:nvCxnSpPr>
          <p:spPr bwMode="auto">
            <a:xfrm>
              <a:off x="1408" y="1894"/>
              <a:ext cx="671" cy="236"/>
            </a:xfrm>
            <a:prstGeom prst="curvedConnector2">
              <a:avLst/>
            </a:prstGeom>
            <a:noFill/>
            <a:ln w="12700">
              <a:solidFill>
                <a:srgbClr val="3333CC"/>
              </a:solidFill>
              <a:round/>
              <a:headEnd/>
              <a:tailEnd type="triangle" w="med" len="med"/>
            </a:ln>
            <a:effectLst/>
          </p:spPr>
        </p:cxnSp>
      </p:grpSp>
      <p:grpSp>
        <p:nvGrpSpPr>
          <p:cNvPr id="46" name="Group 50"/>
          <p:cNvGrpSpPr>
            <a:grpSpLocks/>
          </p:cNvGrpSpPr>
          <p:nvPr/>
        </p:nvGrpSpPr>
        <p:grpSpPr bwMode="auto">
          <a:xfrm>
            <a:off x="1335087" y="4233491"/>
            <a:ext cx="2605088" cy="357187"/>
            <a:chOff x="228" y="2032"/>
            <a:chExt cx="1641" cy="225"/>
          </a:xfrm>
        </p:grpSpPr>
        <p:sp>
          <p:nvSpPr>
            <p:cNvPr id="47" name="Oval 51"/>
            <p:cNvSpPr>
              <a:spLocks noChangeArrowheads="1"/>
            </p:cNvSpPr>
            <p:nvPr/>
          </p:nvSpPr>
          <p:spPr bwMode="auto">
            <a:xfrm>
              <a:off x="1583" y="2212"/>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48" name="Oval 52"/>
            <p:cNvSpPr>
              <a:spLocks noChangeArrowheads="1"/>
            </p:cNvSpPr>
            <p:nvPr/>
          </p:nvSpPr>
          <p:spPr bwMode="auto">
            <a:xfrm>
              <a:off x="1778" y="2107"/>
              <a:ext cx="91" cy="91"/>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49" name="Oval 53"/>
            <p:cNvSpPr>
              <a:spLocks noChangeArrowheads="1"/>
            </p:cNvSpPr>
            <p:nvPr/>
          </p:nvSpPr>
          <p:spPr bwMode="auto">
            <a:xfrm>
              <a:off x="1725" y="2192"/>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50" name="Oval 54"/>
            <p:cNvSpPr>
              <a:spLocks noChangeArrowheads="1"/>
            </p:cNvSpPr>
            <p:nvPr/>
          </p:nvSpPr>
          <p:spPr bwMode="auto">
            <a:xfrm>
              <a:off x="1660" y="2208"/>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51" name="Text Box 55"/>
            <p:cNvSpPr txBox="1">
              <a:spLocks noChangeArrowheads="1"/>
            </p:cNvSpPr>
            <p:nvPr/>
          </p:nvSpPr>
          <p:spPr bwMode="auto">
            <a:xfrm>
              <a:off x="228" y="2032"/>
              <a:ext cx="1180" cy="173"/>
            </a:xfrm>
            <a:prstGeom prst="rect">
              <a:avLst/>
            </a:prstGeom>
            <a:noFill/>
            <a:ln w="12700">
              <a:noFill/>
              <a:miter lim="800000"/>
              <a:headEnd/>
              <a:tailEnd/>
            </a:ln>
            <a:effectLst/>
          </p:spPr>
          <p:txBody>
            <a:bodyPr>
              <a:prstTxWarp prst="textNoShape">
                <a:avLst/>
              </a:prstTxWarp>
              <a:spAutoFit/>
            </a:bodyPr>
            <a:lstStyle/>
            <a:p>
              <a:pPr marL="342900" indent="-342900" algn="r" defTabSz="914400" fontAlgn="auto">
                <a:spcBef>
                  <a:spcPts val="0"/>
                </a:spcBef>
                <a:spcAft>
                  <a:spcPts val="0"/>
                </a:spcAft>
                <a:defRPr/>
              </a:pPr>
              <a:r>
                <a:rPr lang="en-US" sz="1200" kern="0" dirty="0" smtClean="0">
                  <a:solidFill>
                    <a:srgbClr val="3333CC"/>
                  </a:solidFill>
                  <a:latin typeface="Helvetica" charset="0"/>
                  <a:ea typeface="Helvetica" charset="0"/>
                  <a:cs typeface="Helvetica" charset="0"/>
                </a:rPr>
                <a:t>BEH bubble </a:t>
              </a:r>
              <a:r>
                <a:rPr lang="en-US" sz="1200" kern="0" dirty="0">
                  <a:solidFill>
                    <a:srgbClr val="3333CC"/>
                  </a:solidFill>
                  <a:latin typeface="Helvetica" charset="0"/>
                  <a:ea typeface="Helvetica" charset="0"/>
                  <a:cs typeface="Helvetica" charset="0"/>
                </a:rPr>
                <a:t>expansion</a:t>
              </a:r>
            </a:p>
          </p:txBody>
        </p:sp>
        <p:sp>
          <p:nvSpPr>
            <p:cNvPr id="52" name="Line 56"/>
            <p:cNvSpPr>
              <a:spLocks noChangeShapeType="1"/>
            </p:cNvSpPr>
            <p:nvPr/>
          </p:nvSpPr>
          <p:spPr bwMode="auto">
            <a:xfrm>
              <a:off x="1407" y="2122"/>
              <a:ext cx="318" cy="46"/>
            </a:xfrm>
            <a:prstGeom prst="line">
              <a:avLst/>
            </a:prstGeom>
            <a:noFill/>
            <a:ln w="12700">
              <a:solidFill>
                <a:srgbClr val="3333CC"/>
              </a:solidFill>
              <a:round/>
              <a:headEnd/>
              <a:tailEnd type="triangle" w="med" len="med"/>
            </a:ln>
            <a:effectLst/>
          </p:spPr>
          <p:txBody>
            <a:bodyP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graphicFrame>
        <p:nvGraphicFramePr>
          <p:cNvPr id="53" name="Object 31"/>
          <p:cNvGraphicFramePr>
            <a:graphicFrameLocks noChangeAspect="1"/>
          </p:cNvGraphicFramePr>
          <p:nvPr/>
        </p:nvGraphicFramePr>
        <p:xfrm>
          <a:off x="5549900" y="4208091"/>
          <a:ext cx="701675" cy="325438"/>
        </p:xfrm>
        <a:graphic>
          <a:graphicData uri="http://schemas.openxmlformats.org/presentationml/2006/ole">
            <mc:AlternateContent xmlns:mc="http://schemas.openxmlformats.org/markup-compatibility/2006">
              <mc:Choice xmlns:v="urn:schemas-microsoft-com:vml" Requires="v">
                <p:oleObj spid="_x0000_s96203" name="Equation" r:id="rId12" imgW="520700" imgH="241300" progId="Equation.DSMT4">
                  <p:embed/>
                </p:oleObj>
              </mc:Choice>
              <mc:Fallback>
                <p:oleObj name="Equation" r:id="rId12" imgW="520700" imgH="24130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49900" y="4208091"/>
                        <a:ext cx="701675" cy="325438"/>
                      </a:xfrm>
                      <a:prstGeom prst="rect">
                        <a:avLst/>
                      </a:prstGeom>
                      <a:solidFill>
                        <a:srgbClr val="FFFFFF"/>
                      </a:solidFill>
                    </p:spPr>
                  </p:pic>
                </p:oleObj>
              </mc:Fallback>
            </mc:AlternateContent>
          </a:graphicData>
        </a:graphic>
      </p:graphicFrame>
      <p:grpSp>
        <p:nvGrpSpPr>
          <p:cNvPr id="54" name="Group 61"/>
          <p:cNvGrpSpPr>
            <a:grpSpLocks/>
          </p:cNvGrpSpPr>
          <p:nvPr/>
        </p:nvGrpSpPr>
        <p:grpSpPr bwMode="auto">
          <a:xfrm>
            <a:off x="1155700" y="4739903"/>
            <a:ext cx="3779837" cy="274638"/>
            <a:chOff x="115" y="2351"/>
            <a:chExt cx="2381" cy="173"/>
          </a:xfrm>
        </p:grpSpPr>
        <p:sp>
          <p:nvSpPr>
            <p:cNvPr id="55" name="AutoShape 62"/>
            <p:cNvSpPr>
              <a:spLocks noChangeArrowheads="1"/>
            </p:cNvSpPr>
            <p:nvPr/>
          </p:nvSpPr>
          <p:spPr bwMode="auto">
            <a:xfrm>
              <a:off x="2018" y="2394"/>
              <a:ext cx="478" cy="52"/>
            </a:xfrm>
            <a:custGeom>
              <a:avLst/>
              <a:gdLst>
                <a:gd name="G0" fmla="+- 5762 0 0"/>
                <a:gd name="G1" fmla="+- 21600 0 5762"/>
                <a:gd name="G2" fmla="*/ 5762 1 2"/>
                <a:gd name="G3" fmla="+- 21600 0 G2"/>
                <a:gd name="G4" fmla="+/ 5762 21600 2"/>
                <a:gd name="G5" fmla="+/ G1 0 2"/>
                <a:gd name="G6" fmla="*/ 21600 21600 5762"/>
                <a:gd name="G7" fmla="*/ G6 1 2"/>
                <a:gd name="G8" fmla="+- 21600 0 G7"/>
                <a:gd name="G9" fmla="*/ 21600 1 2"/>
                <a:gd name="G10" fmla="+- 5762 0 G9"/>
                <a:gd name="G11" fmla="?: G10 G8 0"/>
                <a:gd name="G12" fmla="?: G10 G7 21600"/>
                <a:gd name="T0" fmla="*/ 18719 w 21600"/>
                <a:gd name="T1" fmla="*/ 10800 h 21600"/>
                <a:gd name="T2" fmla="*/ 10800 w 21600"/>
                <a:gd name="T3" fmla="*/ 21600 h 21600"/>
                <a:gd name="T4" fmla="*/ 2881 w 21600"/>
                <a:gd name="T5" fmla="*/ 10800 h 21600"/>
                <a:gd name="T6" fmla="*/ 10800 w 21600"/>
                <a:gd name="T7" fmla="*/ 0 h 21600"/>
                <a:gd name="T8" fmla="*/ 4681 w 21600"/>
                <a:gd name="T9" fmla="*/ 4681 h 21600"/>
                <a:gd name="T10" fmla="*/ 16919 w 21600"/>
                <a:gd name="T11" fmla="*/ 16919 h 21600"/>
              </a:gdLst>
              <a:ahLst/>
              <a:cxnLst>
                <a:cxn ang="0">
                  <a:pos x="T0" y="T1"/>
                </a:cxn>
                <a:cxn ang="0">
                  <a:pos x="T2" y="T3"/>
                </a:cxn>
                <a:cxn ang="0">
                  <a:pos x="T4" y="T5"/>
                </a:cxn>
                <a:cxn ang="0">
                  <a:pos x="T6" y="T7"/>
                </a:cxn>
              </a:cxnLst>
              <a:rect l="T8" t="T9" r="T10" b="T11"/>
              <a:pathLst>
                <a:path w="21600" h="21600">
                  <a:moveTo>
                    <a:pt x="0" y="0"/>
                  </a:moveTo>
                  <a:lnTo>
                    <a:pt x="5762" y="21600"/>
                  </a:lnTo>
                  <a:lnTo>
                    <a:pt x="15838" y="21600"/>
                  </a:lnTo>
                  <a:lnTo>
                    <a:pt x="21600" y="0"/>
                  </a:lnTo>
                  <a:close/>
                </a:path>
              </a:pathLst>
            </a:custGeom>
            <a:solidFill>
              <a:srgbClr val="3333CC">
                <a:alpha val="62000"/>
              </a:srgbClr>
            </a:solidFill>
            <a:ln w="12700">
              <a:solidFill>
                <a:srgbClr val="3333CC"/>
              </a:solidFill>
              <a:miter lim="800000"/>
              <a:headEnd/>
              <a:tailEnd/>
            </a:ln>
            <a:effectLst/>
          </p:spPr>
          <p:txBody>
            <a:bodyPr anchor="ct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sp>
          <p:nvSpPr>
            <p:cNvPr id="56" name="Text Box 63"/>
            <p:cNvSpPr txBox="1">
              <a:spLocks noChangeArrowheads="1"/>
            </p:cNvSpPr>
            <p:nvPr/>
          </p:nvSpPr>
          <p:spPr bwMode="auto">
            <a:xfrm>
              <a:off x="115" y="2351"/>
              <a:ext cx="1293" cy="173"/>
            </a:xfrm>
            <a:prstGeom prst="rect">
              <a:avLst/>
            </a:prstGeom>
            <a:noFill/>
            <a:ln w="12700">
              <a:noFill/>
              <a:miter lim="800000"/>
              <a:headEnd/>
              <a:tailEnd/>
            </a:ln>
            <a:effectLst/>
          </p:spPr>
          <p:txBody>
            <a:bodyPr>
              <a:prstTxWarp prst="textNoShape">
                <a:avLst/>
              </a:prstTxWarp>
              <a:spAutoFit/>
            </a:bodyPr>
            <a:lstStyle/>
            <a:p>
              <a:pPr marL="342900" indent="-342900" algn="r" defTabSz="914400" fontAlgn="auto">
                <a:spcBef>
                  <a:spcPts val="0"/>
                </a:spcBef>
                <a:spcAft>
                  <a:spcPts val="0"/>
                </a:spcAft>
                <a:defRPr/>
              </a:pPr>
              <a:r>
                <a:rPr lang="en-US" sz="1200" kern="0" dirty="0">
                  <a:solidFill>
                    <a:srgbClr val="3333CC"/>
                  </a:solidFill>
                  <a:latin typeface="Helvetica" charset="0"/>
                  <a:ea typeface="Helvetica" charset="0"/>
                  <a:cs typeface="Helvetica" charset="0"/>
                </a:rPr>
                <a:t>Condensation of </a:t>
              </a:r>
              <a:r>
                <a:rPr lang="en-US" sz="1200" kern="0" dirty="0" smtClean="0">
                  <a:solidFill>
                    <a:srgbClr val="3333CC"/>
                  </a:solidFill>
                  <a:latin typeface="Helvetica" charset="0"/>
                  <a:ea typeface="Helvetica" charset="0"/>
                  <a:cs typeface="Helvetica" charset="0"/>
                </a:rPr>
                <a:t>BEH field</a:t>
              </a:r>
              <a:endParaRPr lang="en-US" sz="1200" kern="0" dirty="0">
                <a:solidFill>
                  <a:srgbClr val="3333CC"/>
                </a:solidFill>
                <a:latin typeface="Helvetica" charset="0"/>
                <a:ea typeface="Helvetica" charset="0"/>
                <a:cs typeface="Helvetica" charset="0"/>
              </a:endParaRPr>
            </a:p>
          </p:txBody>
        </p:sp>
        <p:sp>
          <p:nvSpPr>
            <p:cNvPr id="57" name="Line 64"/>
            <p:cNvSpPr>
              <a:spLocks noChangeShapeType="1"/>
            </p:cNvSpPr>
            <p:nvPr/>
          </p:nvSpPr>
          <p:spPr bwMode="auto">
            <a:xfrm flipV="1">
              <a:off x="1407" y="2442"/>
              <a:ext cx="590" cy="0"/>
            </a:xfrm>
            <a:prstGeom prst="line">
              <a:avLst/>
            </a:prstGeom>
            <a:noFill/>
            <a:ln w="12700">
              <a:solidFill>
                <a:srgbClr val="3333CC"/>
              </a:solidFill>
              <a:round/>
              <a:headEnd/>
              <a:tailEnd type="triangle" w="med" len="med"/>
            </a:ln>
            <a:effectLst/>
          </p:spPr>
          <p:txBody>
            <a:bodyPr>
              <a:prstTxWarp prst="textNoShape">
                <a:avLst/>
              </a:prstTxWarp>
              <a:spAutoFit/>
            </a:bodyPr>
            <a:lstStyle/>
            <a:p>
              <a:pPr defTabSz="914400" fontAlgn="auto">
                <a:spcBef>
                  <a:spcPts val="0"/>
                </a:spcBef>
                <a:spcAft>
                  <a:spcPts val="0"/>
                </a:spcAft>
                <a:defRPr/>
              </a:pPr>
              <a:endParaRPr lang="en-GB" kern="0" smtClean="0">
                <a:solidFill>
                  <a:sysClr val="windowText" lastClr="000000"/>
                </a:solidFill>
                <a:ea typeface="ＭＳ Ｐゴシック" charset="-128"/>
                <a:cs typeface="ＭＳ Ｐゴシック" charset="-128"/>
              </a:endParaRPr>
            </a:p>
          </p:txBody>
        </p:sp>
      </p:grpSp>
      <p:graphicFrame>
        <p:nvGraphicFramePr>
          <p:cNvPr id="60" name="Object 36"/>
          <p:cNvGraphicFramePr>
            <a:graphicFrameLocks noChangeAspect="1"/>
          </p:cNvGraphicFramePr>
          <p:nvPr>
            <p:extLst>
              <p:ext uri="{D42A27DB-BD31-4B8C-83A1-F6EECF244321}">
                <p14:modId xmlns:p14="http://schemas.microsoft.com/office/powerpoint/2010/main" val="1198497807"/>
              </p:ext>
            </p:extLst>
          </p:nvPr>
        </p:nvGraphicFramePr>
        <p:xfrm>
          <a:off x="3324953" y="5842055"/>
          <a:ext cx="2975239" cy="467265"/>
        </p:xfrm>
        <a:graphic>
          <a:graphicData uri="http://schemas.openxmlformats.org/presentationml/2006/ole">
            <mc:AlternateContent xmlns:mc="http://schemas.openxmlformats.org/markup-compatibility/2006">
              <mc:Choice xmlns:v="urn:schemas-microsoft-com:vml" Requires="v">
                <p:oleObj spid="_x0000_s96204" name="Equation" r:id="rId14" imgW="2133600" imgH="330200" progId="Equation.DSMT4">
                  <p:embed/>
                </p:oleObj>
              </mc:Choice>
              <mc:Fallback>
                <p:oleObj name="Equation" r:id="rId14" imgW="2133600" imgH="330200" progId="Equation.DSMT4">
                  <p:embed/>
                  <p:pic>
                    <p:nvPicPr>
                      <p:cNvPr id="0" name=""/>
                      <p:cNvPicPr>
                        <a:picLocks noChangeAspect="1" noChangeArrowheads="1"/>
                      </p:cNvPicPr>
                      <p:nvPr/>
                    </p:nvPicPr>
                    <p:blipFill>
                      <a:blip r:embed="rId15">
                        <a:alphaModFix/>
                        <a:extLst>
                          <a:ext uri="{28A0092B-C50C-407E-A947-70E740481C1C}">
                            <a14:useLocalDpi xmlns:a14="http://schemas.microsoft.com/office/drawing/2010/main" val="0"/>
                          </a:ext>
                        </a:extLst>
                      </a:blip>
                      <a:srcRect/>
                      <a:stretch>
                        <a:fillRect/>
                      </a:stretch>
                    </p:blipFill>
                    <p:spPr bwMode="auto">
                      <a:xfrm>
                        <a:off x="3324953" y="5842055"/>
                        <a:ext cx="2975239" cy="467265"/>
                      </a:xfrm>
                      <a:prstGeom prst="rect">
                        <a:avLst/>
                      </a:prstGeom>
                      <a:noFill/>
                    </p:spPr>
                  </p:pic>
                </p:oleObj>
              </mc:Fallback>
            </mc:AlternateContent>
          </a:graphicData>
        </a:graphic>
      </p:graphicFrame>
      <p:graphicFrame>
        <p:nvGraphicFramePr>
          <p:cNvPr id="62" name="Object 11"/>
          <p:cNvGraphicFramePr>
            <a:graphicFrameLocks noChangeAspect="1"/>
          </p:cNvGraphicFramePr>
          <p:nvPr/>
        </p:nvGraphicFramePr>
        <p:xfrm>
          <a:off x="5254625" y="2901579"/>
          <a:ext cx="682625" cy="360362"/>
        </p:xfrm>
        <a:graphic>
          <a:graphicData uri="http://schemas.openxmlformats.org/presentationml/2006/ole">
            <mc:AlternateContent xmlns:mc="http://schemas.openxmlformats.org/markup-compatibility/2006">
              <mc:Choice xmlns:v="urn:schemas-microsoft-com:vml" Requires="v">
                <p:oleObj spid="_x0000_s96205" name="Equation" r:id="rId16" imgW="508000" imgH="266700" progId="Equation.DSMT4">
                  <p:embed/>
                </p:oleObj>
              </mc:Choice>
              <mc:Fallback>
                <p:oleObj name="Equation" r:id="rId16" imgW="508000" imgH="2667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54625" y="2901579"/>
                        <a:ext cx="682625" cy="360362"/>
                      </a:xfrm>
                      <a:prstGeom prst="rect">
                        <a:avLst/>
                      </a:prstGeom>
                      <a:solidFill>
                        <a:srgbClr val="FFFFFF"/>
                      </a:solidFill>
                    </p:spPr>
                  </p:pic>
                </p:oleObj>
              </mc:Fallback>
            </mc:AlternateContent>
          </a:graphicData>
        </a:graphic>
      </p:graphicFrame>
      <p:graphicFrame>
        <p:nvGraphicFramePr>
          <p:cNvPr id="63" name="Object 12"/>
          <p:cNvGraphicFramePr>
            <a:graphicFrameLocks noChangeAspect="1"/>
          </p:cNvGraphicFramePr>
          <p:nvPr/>
        </p:nvGraphicFramePr>
        <p:xfrm>
          <a:off x="3418417" y="3160561"/>
          <a:ext cx="222250" cy="395287"/>
        </p:xfrm>
        <a:graphic>
          <a:graphicData uri="http://schemas.openxmlformats.org/presentationml/2006/ole">
            <mc:AlternateContent xmlns:mc="http://schemas.openxmlformats.org/markup-compatibility/2006">
              <mc:Choice xmlns:v="urn:schemas-microsoft-com:vml" Requires="v">
                <p:oleObj spid="_x0000_s96206" name="Equation" r:id="rId18" imgW="165100" imgH="292100" progId="Equation.DSMT4">
                  <p:embed/>
                </p:oleObj>
              </mc:Choice>
              <mc:Fallback>
                <p:oleObj name="Equation" r:id="rId18" imgW="165100" imgH="292100" progId="Equation.DSMT4">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418417" y="3160561"/>
                        <a:ext cx="222250" cy="395287"/>
                      </a:xfrm>
                      <a:prstGeom prst="rect">
                        <a:avLst/>
                      </a:prstGeom>
                      <a:solidFill>
                        <a:srgbClr val="FFFFFF"/>
                      </a:solidFill>
                    </p:spPr>
                  </p:pic>
                </p:oleObj>
              </mc:Fallback>
            </mc:AlternateContent>
          </a:graphicData>
        </a:graphic>
      </p:graphicFrame>
      <p:graphicFrame>
        <p:nvGraphicFramePr>
          <p:cNvPr id="64" name="Object 13"/>
          <p:cNvGraphicFramePr>
            <a:graphicFrameLocks noChangeAspect="1"/>
          </p:cNvGraphicFramePr>
          <p:nvPr/>
        </p:nvGraphicFramePr>
        <p:xfrm>
          <a:off x="5658380" y="4653120"/>
          <a:ext cx="222250" cy="395288"/>
        </p:xfrm>
        <a:graphic>
          <a:graphicData uri="http://schemas.openxmlformats.org/presentationml/2006/ole">
            <mc:AlternateContent xmlns:mc="http://schemas.openxmlformats.org/markup-compatibility/2006">
              <mc:Choice xmlns:v="urn:schemas-microsoft-com:vml" Requires="v">
                <p:oleObj spid="_x0000_s96207" name="Equation" r:id="rId20" imgW="165100" imgH="292100" progId="Equation.DSMT4">
                  <p:embed/>
                </p:oleObj>
              </mc:Choice>
              <mc:Fallback>
                <p:oleObj name="Equation" r:id="rId20" imgW="165100" imgH="292100" progId="Equation.DSMT4">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658380" y="4653120"/>
                        <a:ext cx="222250" cy="395288"/>
                      </a:xfrm>
                      <a:prstGeom prst="rect">
                        <a:avLst/>
                      </a:prstGeom>
                      <a:solidFill>
                        <a:srgbClr val="FFFFFF"/>
                      </a:solidFill>
                    </p:spPr>
                  </p:pic>
                </p:oleObj>
              </mc:Fallback>
            </mc:AlternateContent>
          </a:graphicData>
        </a:graphic>
      </p:graphicFrame>
      <p:sp>
        <p:nvSpPr>
          <p:cNvPr id="65" name="TextBox 64"/>
          <p:cNvSpPr txBox="1"/>
          <p:nvPr/>
        </p:nvSpPr>
        <p:spPr>
          <a:xfrm>
            <a:off x="304800" y="1988840"/>
            <a:ext cx="8839200" cy="584775"/>
          </a:xfrm>
          <a:prstGeom prst="rect">
            <a:avLst/>
          </a:prstGeom>
          <a:noFill/>
        </p:spPr>
        <p:txBody>
          <a:bodyPr wrap="square" rtlCol="0">
            <a:spAutoFit/>
          </a:bodyPr>
          <a:lstStyle/>
          <a:p>
            <a:pPr>
              <a:spcBef>
                <a:spcPts val="1800"/>
              </a:spcBef>
            </a:pPr>
            <a:r>
              <a:rPr lang="en-US" sz="1600" dirty="0" smtClean="0">
                <a:solidFill>
                  <a:prstClr val="black">
                    <a:lumMod val="85000"/>
                    <a:lumOff val="15000"/>
                  </a:prstClr>
                </a:solidFill>
                <a:latin typeface="Helvetica Light" charset="0"/>
                <a:ea typeface="Helvetica Light" charset="0"/>
                <a:cs typeface="Helvetica Light" charset="0"/>
              </a:rPr>
              <a:t>The early universe, </a:t>
            </a:r>
            <a:r>
              <a:rPr lang="en-US" sz="1600" dirty="0">
                <a:solidFill>
                  <a:prstClr val="black">
                    <a:lumMod val="85000"/>
                    <a:lumOff val="15000"/>
                  </a:prstClr>
                </a:solidFill>
                <a:latin typeface="Helvetica Light" charset="0"/>
                <a:ea typeface="Helvetica Light" charset="0"/>
                <a:cs typeface="Helvetica Light" charset="0"/>
              </a:rPr>
              <a:t>at temperature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dirty="0" smtClean="0">
                <a:solidFill>
                  <a:prstClr val="black">
                    <a:lumMod val="85000"/>
                    <a:lumOff val="15000"/>
                  </a:prstClr>
                </a:solidFill>
                <a:latin typeface="Helvetica Light" charset="0"/>
                <a:ea typeface="Helvetica Light" charset="0"/>
                <a:cs typeface="Helvetica Light" charset="0"/>
              </a:rPr>
              <a:t> &gt; </a:t>
            </a:r>
            <a:r>
              <a:rPr lang="en-US" sz="1600" i="1" dirty="0" smtClean="0">
                <a:solidFill>
                  <a:prstClr val="black">
                    <a:lumMod val="85000"/>
                    <a:lumOff val="15000"/>
                  </a:prstClr>
                </a:solidFill>
                <a:latin typeface="Helvetica Light" charset="0"/>
                <a:ea typeface="Helvetica Light" charset="0"/>
                <a:cs typeface="Helvetica Light" charset="0"/>
              </a:rPr>
              <a:t>T</a:t>
            </a:r>
            <a:r>
              <a:rPr lang="en-US" sz="1600" baseline="-25000" dirty="0" smtClean="0">
                <a:solidFill>
                  <a:prstClr val="black">
                    <a:lumMod val="85000"/>
                    <a:lumOff val="15000"/>
                  </a:prstClr>
                </a:solidFill>
                <a:latin typeface="Helvetica Light" charset="0"/>
                <a:ea typeface="Helvetica Light" charset="0"/>
                <a:cs typeface="Helvetica Light" charset="0"/>
              </a:rPr>
              <a:t>EW</a:t>
            </a:r>
            <a:r>
              <a:rPr lang="en-US" sz="1600" dirty="0" smtClean="0">
                <a:solidFill>
                  <a:prstClr val="black">
                    <a:lumMod val="85000"/>
                    <a:lumOff val="15000"/>
                  </a:prstClr>
                </a:solidFill>
                <a:latin typeface="Helvetica Light" charset="0"/>
                <a:ea typeface="Helvetica Light" charset="0"/>
                <a:cs typeface="Helvetica Light" charset="0"/>
              </a:rPr>
              <a:t>, was in a symmetric phase (|</a:t>
            </a:r>
            <a:r>
              <a:rPr lang="en-US" sz="1600" i="1" dirty="0" err="1" smtClean="0">
                <a:solidFill>
                  <a:prstClr val="black">
                    <a:lumMod val="85000"/>
                    <a:lumOff val="15000"/>
                  </a:prstClr>
                </a:solidFill>
                <a:latin typeface="Symbol" charset="2"/>
                <a:ea typeface="Symbol" charset="2"/>
                <a:cs typeface="Symbol" charset="2"/>
              </a:rPr>
              <a:t>f</a:t>
            </a:r>
            <a:r>
              <a:rPr lang="en-US" sz="1600" baseline="-25000" dirty="0" err="1" smtClean="0">
                <a:solidFill>
                  <a:prstClr val="black">
                    <a:lumMod val="85000"/>
                    <a:lumOff val="15000"/>
                  </a:prstClr>
                </a:solidFill>
                <a:latin typeface="Helvetica Light" charset="0"/>
                <a:ea typeface="Helvetica Light" charset="0"/>
                <a:cs typeface="Helvetica Light" charset="0"/>
              </a:rPr>
              <a:t>min</a:t>
            </a:r>
            <a:r>
              <a:rPr lang="en-US" sz="1600" dirty="0" smtClean="0">
                <a:solidFill>
                  <a:prstClr val="black">
                    <a:lumMod val="85000"/>
                    <a:lumOff val="15000"/>
                  </a:prstClr>
                </a:solidFill>
                <a:latin typeface="Helvetica Light" charset="0"/>
                <a:ea typeface="Helvetica Light" charset="0"/>
                <a:cs typeface="Helvetica Light" charset="0"/>
              </a:rPr>
              <a:t>| = 0)</a:t>
            </a:r>
          </a:p>
          <a:p>
            <a:pPr lvl="0">
              <a:spcBef>
                <a:spcPts val="0"/>
              </a:spcBef>
            </a:pPr>
            <a:r>
              <a:rPr lang="en-US" sz="1600" dirty="0">
                <a:solidFill>
                  <a:prstClr val="black">
                    <a:lumMod val="85000"/>
                    <a:lumOff val="15000"/>
                  </a:prstClr>
                </a:solidFill>
                <a:latin typeface="Helvetica Light" charset="0"/>
                <a:ea typeface="Helvetica Light" charset="0"/>
                <a:cs typeface="Helvetica Light" charset="0"/>
              </a:rPr>
              <a:t>A phase transition at ~</a:t>
            </a:r>
            <a:r>
              <a:rPr lang="en-US" sz="1600" i="1" dirty="0">
                <a:solidFill>
                  <a:prstClr val="black">
                    <a:lumMod val="85000"/>
                    <a:lumOff val="15000"/>
                  </a:prstClr>
                </a:solidFill>
                <a:latin typeface="Helvetica Light" charset="0"/>
                <a:ea typeface="Helvetica Light" charset="0"/>
                <a:cs typeface="Helvetica Light" charset="0"/>
              </a:rPr>
              <a:t>T</a:t>
            </a:r>
            <a:r>
              <a:rPr lang="en-US" sz="1600" baseline="-25000" dirty="0">
                <a:solidFill>
                  <a:prstClr val="black">
                    <a:lumMod val="85000"/>
                    <a:lumOff val="15000"/>
                  </a:prstClr>
                </a:solidFill>
                <a:latin typeface="Helvetica Light" charset="0"/>
                <a:ea typeface="Helvetica Light" charset="0"/>
                <a:cs typeface="Helvetica Light" charset="0"/>
              </a:rPr>
              <a:t>EW</a:t>
            </a:r>
            <a:r>
              <a:rPr lang="en-US" sz="1600" dirty="0">
                <a:solidFill>
                  <a:prstClr val="black">
                    <a:lumMod val="85000"/>
                    <a:lumOff val="15000"/>
                  </a:prstClr>
                </a:solidFill>
                <a:latin typeface="Helvetica Light" charset="0"/>
                <a:ea typeface="Helvetica Light" charset="0"/>
                <a:cs typeface="Helvetica Light" charset="0"/>
              </a:rPr>
              <a:t> </a:t>
            </a:r>
            <a:r>
              <a:rPr lang="en-US" sz="1200" dirty="0">
                <a:solidFill>
                  <a:prstClr val="black">
                    <a:lumMod val="85000"/>
                    <a:lumOff val="15000"/>
                  </a:prstClr>
                </a:solidFill>
                <a:latin typeface="Helvetica Light" charset="0"/>
                <a:ea typeface="Helvetica Light" charset="0"/>
                <a:cs typeface="Helvetica Light" charset="0"/>
              </a:rPr>
              <a:t>(~several 10</a:t>
            </a:r>
            <a:r>
              <a:rPr lang="en-US" sz="1200" baseline="30000" dirty="0">
                <a:solidFill>
                  <a:prstClr val="black">
                    <a:lumMod val="85000"/>
                    <a:lumOff val="15000"/>
                  </a:prstClr>
                </a:solidFill>
                <a:latin typeface="Symbol" charset="2"/>
                <a:ea typeface="Symbol" charset="2"/>
                <a:cs typeface="Symbol" charset="2"/>
              </a:rPr>
              <a:t>-</a:t>
            </a:r>
            <a:r>
              <a:rPr lang="en-US" sz="1200" baseline="30000" dirty="0">
                <a:solidFill>
                  <a:prstClr val="black">
                    <a:lumMod val="85000"/>
                    <a:lumOff val="15000"/>
                  </a:prstClr>
                </a:solidFill>
                <a:latin typeface="Helvetica Light" charset="0"/>
                <a:ea typeface="Helvetica Light" charset="0"/>
                <a:cs typeface="Helvetica Light" charset="0"/>
              </a:rPr>
              <a:t>11</a:t>
            </a:r>
            <a:r>
              <a:rPr lang="en-US" sz="1200" dirty="0">
                <a:solidFill>
                  <a:prstClr val="black">
                    <a:lumMod val="85000"/>
                    <a:lumOff val="15000"/>
                  </a:prstClr>
                </a:solidFill>
                <a:latin typeface="Helvetica Light" charset="0"/>
                <a:ea typeface="Helvetica Light" charset="0"/>
                <a:cs typeface="Helvetica Light" charset="0"/>
              </a:rPr>
              <a:t> s after big bang, causal domain of few cm)</a:t>
            </a:r>
            <a:r>
              <a:rPr lang="en-US" sz="1600" dirty="0">
                <a:solidFill>
                  <a:prstClr val="black">
                    <a:lumMod val="85000"/>
                    <a:lumOff val="15000"/>
                  </a:prstClr>
                </a:solidFill>
                <a:latin typeface="Helvetica Light" charset="0"/>
                <a:ea typeface="Helvetica Light" charset="0"/>
                <a:cs typeface="Helvetica Light" charset="0"/>
              </a:rPr>
              <a:t> led to |</a:t>
            </a:r>
            <a:r>
              <a:rPr lang="en-US" sz="1600" i="1" dirty="0" err="1">
                <a:solidFill>
                  <a:prstClr val="black">
                    <a:lumMod val="85000"/>
                    <a:lumOff val="15000"/>
                  </a:prstClr>
                </a:solidFill>
                <a:latin typeface="Symbol" charset="2"/>
                <a:ea typeface="Symbol" charset="2"/>
                <a:cs typeface="Symbol" charset="2"/>
              </a:rPr>
              <a:t>f</a:t>
            </a:r>
            <a:r>
              <a:rPr lang="en-US" sz="1600" baseline="-25000" dirty="0" err="1">
                <a:solidFill>
                  <a:prstClr val="black">
                    <a:lumMod val="85000"/>
                    <a:lumOff val="15000"/>
                  </a:prstClr>
                </a:solidFill>
                <a:latin typeface="Helvetica Light" charset="0"/>
                <a:ea typeface="Helvetica Light" charset="0"/>
                <a:cs typeface="Helvetica Light" charset="0"/>
              </a:rPr>
              <a:t>min</a:t>
            </a:r>
            <a:r>
              <a:rPr lang="en-US" sz="1600" dirty="0">
                <a:solidFill>
                  <a:prstClr val="black">
                    <a:lumMod val="85000"/>
                    <a:lumOff val="15000"/>
                  </a:prstClr>
                </a:solidFill>
                <a:latin typeface="Helvetica Light" charset="0"/>
                <a:ea typeface="Helvetica Light" charset="0"/>
                <a:cs typeface="Helvetica Light" charset="0"/>
              </a:rPr>
              <a:t>| &gt; 0  </a:t>
            </a:r>
            <a:endParaRPr lang="en-US" sz="1600" dirty="0">
              <a:solidFill>
                <a:srgbClr val="595959"/>
              </a:solidFill>
              <a:latin typeface="Helvetica Light" charset="0"/>
              <a:ea typeface="Helvetica Light" charset="0"/>
              <a:cs typeface="Helvetica Light" charset="0"/>
            </a:endParaRPr>
          </a:p>
        </p:txBody>
      </p:sp>
      <p:cxnSp>
        <p:nvCxnSpPr>
          <p:cNvPr id="68" name="Straight Connector 67"/>
          <p:cNvCxnSpPr/>
          <p:nvPr/>
        </p:nvCxnSpPr>
        <p:spPr>
          <a:xfrm>
            <a:off x="4681645" y="4623336"/>
            <a:ext cx="4038" cy="340916"/>
          </a:xfrm>
          <a:prstGeom prst="line">
            <a:avLst/>
          </a:prstGeom>
          <a:ln w="3175">
            <a:solidFill>
              <a:schemeClr val="tx1"/>
            </a:solidFill>
            <a:prstDash val="sysDash"/>
          </a:ln>
        </p:spPr>
        <p:style>
          <a:lnRef idx="1">
            <a:schemeClr val="accent6"/>
          </a:lnRef>
          <a:fillRef idx="0">
            <a:schemeClr val="accent6"/>
          </a:fillRef>
          <a:effectRef idx="0">
            <a:schemeClr val="accent6"/>
          </a:effectRef>
          <a:fontRef idx="minor">
            <a:schemeClr val="tx1"/>
          </a:fontRef>
        </p:style>
      </p:cxnSp>
      <p:sp>
        <p:nvSpPr>
          <p:cNvPr id="69" name="TextBox 68"/>
          <p:cNvSpPr txBox="1"/>
          <p:nvPr/>
        </p:nvSpPr>
        <p:spPr>
          <a:xfrm>
            <a:off x="4565764" y="4888050"/>
            <a:ext cx="261610" cy="276999"/>
          </a:xfrm>
          <a:prstGeom prst="rect">
            <a:avLst/>
          </a:prstGeom>
          <a:noFill/>
        </p:spPr>
        <p:txBody>
          <a:bodyPr wrap="none" rtlCol="0">
            <a:spAutoFit/>
          </a:bodyPr>
          <a:lstStyle/>
          <a:p>
            <a:r>
              <a:rPr lang="en-US" sz="1200" dirty="0" smtClean="0">
                <a:solidFill>
                  <a:prstClr val="black"/>
                </a:solidFill>
                <a:ea typeface="ＭＳ Ｐゴシック" charset="-128"/>
                <a:cs typeface="ＭＳ Ｐゴシック" charset="-128"/>
              </a:rPr>
              <a:t>v</a:t>
            </a:r>
            <a:endParaRPr lang="en-US" sz="1200" dirty="0">
              <a:solidFill>
                <a:prstClr val="black"/>
              </a:solidFill>
              <a:ea typeface="ＭＳ Ｐゴシック" charset="-128"/>
              <a:cs typeface="ＭＳ Ｐゴシック" charset="-128"/>
            </a:endParaRPr>
          </a:p>
        </p:txBody>
      </p:sp>
      <p:sp>
        <p:nvSpPr>
          <p:cNvPr id="70" name="TextBox 69"/>
          <p:cNvSpPr txBox="1"/>
          <p:nvPr/>
        </p:nvSpPr>
        <p:spPr>
          <a:xfrm>
            <a:off x="5700715" y="620688"/>
            <a:ext cx="3119757" cy="461665"/>
          </a:xfrm>
          <a:prstGeom prst="rect">
            <a:avLst/>
          </a:prstGeom>
          <a:noFill/>
        </p:spPr>
        <p:txBody>
          <a:bodyPr wrap="square" rtlCol="0">
            <a:spAutoFit/>
          </a:bodyPr>
          <a:lstStyle/>
          <a:p>
            <a:pPr algn="r"/>
            <a:r>
              <a:rPr lang="en-US" sz="2400" smtClean="0">
                <a:solidFill>
                  <a:schemeClr val="bg1"/>
                </a:solidFill>
                <a:latin typeface="Helvetica Light" charset="0"/>
                <a:ea typeface="Helvetica Light" charset="0"/>
                <a:cs typeface="Helvetica Light" charset="0"/>
              </a:rPr>
              <a:t>BEH Potential</a:t>
            </a:r>
            <a:endParaRPr lang="en-US" sz="2400" dirty="0" smtClean="0">
              <a:solidFill>
                <a:schemeClr val="bg1"/>
              </a:solidFill>
              <a:latin typeface="Helvetica Light" charset="0"/>
              <a:ea typeface="Helvetica Light" charset="0"/>
              <a:cs typeface="Helvetica Light" charset="0"/>
            </a:endParaRPr>
          </a:p>
        </p:txBody>
      </p:sp>
      <p:sp>
        <p:nvSpPr>
          <p:cNvPr id="71" name="TextBox 70"/>
          <p:cNvSpPr txBox="1"/>
          <p:nvPr/>
        </p:nvSpPr>
        <p:spPr>
          <a:xfrm>
            <a:off x="6666883" y="4437112"/>
            <a:ext cx="2297605" cy="861774"/>
          </a:xfrm>
          <a:prstGeom prst="rect">
            <a:avLst/>
          </a:prstGeom>
          <a:noFill/>
        </p:spPr>
        <p:txBody>
          <a:bodyPr wrap="square" rtlCol="0">
            <a:spAutoFit/>
          </a:bodyPr>
          <a:lstStyle/>
          <a:p>
            <a:r>
              <a:rPr lang="en-GB" sz="1000" dirty="0" smtClean="0">
                <a:solidFill>
                  <a:schemeClr val="tx1">
                    <a:lumMod val="50000"/>
                    <a:lumOff val="50000"/>
                  </a:schemeClr>
                </a:solidFill>
                <a:latin typeface="Helvetica Light" charset="0"/>
                <a:ea typeface="Helvetica Light" charset="0"/>
                <a:cs typeface="Helvetica Light" charset="0"/>
              </a:rPr>
              <a:t>The condensed field fills all space and time but without orientation as it has no spin. (One might view it as a Lorentz-invariant </a:t>
            </a:r>
            <a:r>
              <a:rPr lang="en-US" sz="1000" dirty="0" smtClean="0">
                <a:solidFill>
                  <a:schemeClr val="tx1">
                    <a:lumMod val="50000"/>
                    <a:lumOff val="50000"/>
                  </a:schemeClr>
                </a:solidFill>
                <a:latin typeface="Helvetica Light" charset="0"/>
                <a:ea typeface="Helvetica Light" charset="0"/>
                <a:cs typeface="Helvetica Light" charset="0"/>
              </a:rPr>
              <a:t>ether creating a vacuum viscosity</a:t>
            </a:r>
            <a:r>
              <a:rPr lang="en-GB" sz="1000" dirty="0" smtClean="0">
                <a:solidFill>
                  <a:schemeClr val="tx1">
                    <a:lumMod val="50000"/>
                    <a:lumOff val="50000"/>
                  </a:schemeClr>
                </a:solidFill>
                <a:latin typeface="Helvetica Light" charset="0"/>
                <a:ea typeface="Helvetica Light" charset="0"/>
                <a:cs typeface="Helvetica Light" charset="0"/>
              </a:rPr>
              <a:t>)</a:t>
            </a:r>
          </a:p>
        </p:txBody>
      </p:sp>
      <p:sp>
        <p:nvSpPr>
          <p:cNvPr id="72" name="Slide Number Placeholder 1"/>
          <p:cNvSpPr txBox="1">
            <a:spLocks/>
          </p:cNvSpPr>
          <p:nvPr/>
        </p:nvSpPr>
        <p:spPr>
          <a:xfrm>
            <a:off x="6997122" y="6545795"/>
            <a:ext cx="2133600" cy="365125"/>
          </a:xfrm>
          <a:prstGeom prst="rect">
            <a:avLst/>
          </a:prstGeom>
        </p:spPr>
        <p:txBody>
          <a:bodyPr/>
          <a:lstStyle>
            <a:defPPr>
              <a:defRPr lang="en-GB"/>
            </a:defPPr>
            <a:lvl1pPr algn="r" defTabSz="457200" rtl="0" fontAlgn="base">
              <a:spcBef>
                <a:spcPct val="0"/>
              </a:spcBef>
              <a:spcAft>
                <a:spcPct val="0"/>
              </a:spcAft>
              <a:defRPr sz="1400" b="0" i="0" kern="1200">
                <a:solidFill>
                  <a:schemeClr val="tx1">
                    <a:lumMod val="50000"/>
                    <a:lumOff val="50000"/>
                  </a:schemeClr>
                </a:solidFill>
                <a:latin typeface="Helvetica Light" charset="0"/>
                <a:ea typeface="Helvetica Light" charset="0"/>
                <a:cs typeface="Helvetica Light" charset="0"/>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611C2F03-9E95-40C9-A99F-3C4F7EE8CF2A}" type="slidenum">
              <a:rPr lang="en-GB" smtClean="0"/>
              <a:pPr>
                <a:defRPr/>
              </a:pPr>
              <a:t>5</a:t>
            </a:fld>
            <a:endParaRPr lang="en-GB" dirty="0"/>
          </a:p>
        </p:txBody>
      </p:sp>
      <p:sp>
        <p:nvSpPr>
          <p:cNvPr id="73" name="Rectangle 72"/>
          <p:cNvSpPr/>
          <p:nvPr/>
        </p:nvSpPr>
        <p:spPr>
          <a:xfrm>
            <a:off x="175506" y="6525344"/>
            <a:ext cx="2922595" cy="246221"/>
          </a:xfrm>
          <a:prstGeom prst="rect">
            <a:avLst/>
          </a:prstGeom>
        </p:spPr>
        <p:txBody>
          <a:bodyPr wrap="none">
            <a:spAutoFit/>
          </a:bodyPr>
          <a:lstStyle/>
          <a:p>
            <a:r>
              <a:rPr lang="is-IS" sz="1000" dirty="0" smtClean="0">
                <a:solidFill>
                  <a:schemeClr val="tx1">
                    <a:lumMod val="50000"/>
                    <a:lumOff val="50000"/>
                  </a:schemeClr>
                </a:solidFill>
                <a:latin typeface="Helvetica Light" charset="0"/>
                <a:ea typeface="Helvetica Light" charset="0"/>
                <a:cs typeface="Helvetica Light" charset="0"/>
              </a:rPr>
              <a:t>Drawings from W. Bernreuther, hep-ph/0205279</a:t>
            </a:r>
            <a:endParaRPr lang="is-IS" sz="100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78740980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1960" y="1947664"/>
            <a:ext cx="4536504" cy="4352484"/>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Searches in high-</a:t>
            </a:r>
            <a:r>
              <a:rPr lang="en-GB" sz="2400" i="1" dirty="0" err="1" smtClean="0">
                <a:solidFill>
                  <a:srgbClr val="000000"/>
                </a:solidFill>
                <a:latin typeface="Helvetica Light"/>
                <a:cs typeface="Helvetica Light"/>
              </a:rPr>
              <a:t>p</a:t>
            </a:r>
            <a:r>
              <a:rPr lang="en-GB" sz="2400" i="1" baseline="-25000" dirty="0" err="1" smtClean="0">
                <a:solidFill>
                  <a:srgbClr val="000000"/>
                </a:solidFill>
                <a:latin typeface="Helvetica Light"/>
                <a:cs typeface="Helvetica Light"/>
              </a:rPr>
              <a:t>T</a:t>
            </a:r>
            <a:r>
              <a:rPr lang="en-GB" sz="2400" dirty="0" smtClean="0">
                <a:solidFill>
                  <a:srgbClr val="000000"/>
                </a:solidFill>
                <a:latin typeface="Helvetica Light"/>
                <a:cs typeface="Helvetica Light"/>
              </a:rPr>
              <a:t> multijet final states at 13 TeV</a:t>
            </a:r>
          </a:p>
          <a:p>
            <a:pPr>
              <a:spcBef>
                <a:spcPts val="600"/>
              </a:spcBef>
            </a:pPr>
            <a:r>
              <a:rPr lang="en-GB" sz="1600" dirty="0">
                <a:solidFill>
                  <a:prstClr val="black"/>
                </a:solidFill>
                <a:latin typeface="Helvetica Light"/>
                <a:cs typeface="Helvetica Light"/>
              </a:rPr>
              <a:t>P</a:t>
            </a:r>
            <a:r>
              <a:rPr lang="en-GB" sz="1600" dirty="0" smtClean="0">
                <a:solidFill>
                  <a:prstClr val="black"/>
                </a:solidFill>
                <a:latin typeface="Helvetica Light"/>
                <a:cs typeface="Helvetica Light"/>
              </a:rPr>
              <a:t>rocesses with large cross-sections, sensitivity to highest new physics scales</a:t>
            </a:r>
            <a:endParaRPr lang="en-GB" sz="1600" dirty="0">
              <a:solidFill>
                <a:prstClr val="black"/>
              </a:solidFill>
              <a:latin typeface="Helvetica Light"/>
              <a:cs typeface="Helvetica Light"/>
            </a:endParaRPr>
          </a:p>
        </p:txBody>
      </p:sp>
      <p:sp>
        <p:nvSpPr>
          <p:cNvPr id="4" name="TextBox 3"/>
          <p:cNvSpPr txBox="1"/>
          <p:nvPr/>
        </p:nvSpPr>
        <p:spPr>
          <a:xfrm>
            <a:off x="323529" y="1412776"/>
            <a:ext cx="8820471" cy="338554"/>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Among the high priority early 13 TeV searches</a:t>
            </a:r>
            <a:endParaRPr lang="en-GB" sz="1400" baseline="30000" dirty="0">
              <a:solidFill>
                <a:prstClr val="black"/>
              </a:solidFill>
              <a:latin typeface="Helvetica Light"/>
              <a:cs typeface="Helvetica Light"/>
            </a:endParaRPr>
          </a:p>
        </p:txBody>
      </p:sp>
      <p:sp>
        <p:nvSpPr>
          <p:cNvPr id="6" name="Rectangle 5"/>
          <p:cNvSpPr/>
          <p:nvPr/>
        </p:nvSpPr>
        <p:spPr>
          <a:xfrm>
            <a:off x="323527" y="1916832"/>
            <a:ext cx="3516619" cy="1210588"/>
          </a:xfrm>
          <a:prstGeom prst="rect">
            <a:avLst/>
          </a:prstGeom>
        </p:spPr>
        <p:txBody>
          <a:bodyPr wrap="square">
            <a:spAutoFit/>
          </a:bodyPr>
          <a:lstStyle/>
          <a:p>
            <a:pPr marL="285750" indent="-285750">
              <a:spcBef>
                <a:spcPts val="2000"/>
              </a:spcBef>
              <a:buFont typeface="Arial" charset="0"/>
              <a:buChar char="•"/>
            </a:pPr>
            <a:r>
              <a:rPr lang="en-GB" sz="1400" dirty="0" smtClean="0">
                <a:solidFill>
                  <a:srgbClr val="003BB8"/>
                </a:solidFill>
                <a:latin typeface="Helvetica Light"/>
                <a:cs typeface="Helvetica Light"/>
              </a:rPr>
              <a:t>Dijet resonance and angular distribution (incl. lower mass via ISR)</a:t>
            </a:r>
          </a:p>
          <a:p>
            <a:pPr marL="285750" indent="-285750">
              <a:spcBef>
                <a:spcPts val="2000"/>
              </a:spcBef>
              <a:buFont typeface="Arial" charset="0"/>
              <a:buChar char="•"/>
            </a:pPr>
            <a:r>
              <a:rPr lang="en-GB" sz="1400" dirty="0" smtClean="0">
                <a:solidFill>
                  <a:srgbClr val="003BB8"/>
                </a:solidFill>
                <a:latin typeface="Helvetica Light"/>
                <a:cs typeface="Helvetica Light"/>
              </a:rPr>
              <a:t>High-</a:t>
            </a:r>
            <a:r>
              <a:rPr lang="en-GB" sz="1400" dirty="0" err="1" smtClean="0">
                <a:solidFill>
                  <a:srgbClr val="003BB8"/>
                </a:solidFill>
                <a:latin typeface="Helvetica Light"/>
                <a:cs typeface="Helvetica Light"/>
              </a:rPr>
              <a:t>p</a:t>
            </a:r>
            <a:r>
              <a:rPr lang="en-GB" sz="1400" baseline="-25000" dirty="0" err="1" smtClean="0">
                <a:solidFill>
                  <a:srgbClr val="003BB8"/>
                </a:solidFill>
                <a:latin typeface="Helvetica Light"/>
                <a:cs typeface="Helvetica Light"/>
              </a:rPr>
              <a:t>T</a:t>
            </a:r>
            <a:r>
              <a:rPr lang="en-GB" sz="1400" dirty="0" smtClean="0">
                <a:solidFill>
                  <a:srgbClr val="003BB8"/>
                </a:solidFill>
                <a:latin typeface="Helvetica Light"/>
                <a:cs typeface="Helvetica Light"/>
              </a:rPr>
              <a:t> </a:t>
            </a:r>
            <a:r>
              <a:rPr lang="en-GB" sz="1400" dirty="0" err="1" smtClean="0">
                <a:solidFill>
                  <a:srgbClr val="003BB8"/>
                </a:solidFill>
                <a:latin typeface="Helvetica Light"/>
                <a:cs typeface="Helvetica Light"/>
              </a:rPr>
              <a:t>multijets</a:t>
            </a:r>
            <a:r>
              <a:rPr lang="en-GB" sz="1400" dirty="0" smtClean="0">
                <a:solidFill>
                  <a:srgbClr val="003BB8"/>
                </a:solidFill>
                <a:latin typeface="Helvetica Light"/>
                <a:cs typeface="Helvetica Light"/>
              </a:rPr>
              <a:t> produced, </a:t>
            </a:r>
            <a:r>
              <a:rPr lang="en-GB" sz="1400" dirty="0" err="1" smtClean="0">
                <a:solidFill>
                  <a:srgbClr val="003BB8"/>
                </a:solidFill>
                <a:latin typeface="Helvetica Light"/>
                <a:cs typeface="Helvetica Light"/>
              </a:rPr>
              <a:t>eg</a:t>
            </a:r>
            <a:r>
              <a:rPr lang="en-GB" sz="1400" dirty="0" smtClean="0">
                <a:solidFill>
                  <a:srgbClr val="003BB8"/>
                </a:solidFill>
                <a:latin typeface="Helvetica Light"/>
                <a:cs typeface="Helvetica Light"/>
              </a:rPr>
              <a:t>, by strong gravity</a:t>
            </a:r>
            <a:endParaRPr lang="en-GB" sz="1400" dirty="0">
              <a:solidFill>
                <a:srgbClr val="003BB8"/>
              </a:solidFill>
              <a:latin typeface="Helvetica Light"/>
              <a:cs typeface="Helvetica Light"/>
            </a:endParaRPr>
          </a:p>
        </p:txBody>
      </p:sp>
      <p:sp>
        <p:nvSpPr>
          <p:cNvPr id="7" name="Rectangle 6"/>
          <p:cNvSpPr/>
          <p:nvPr/>
        </p:nvSpPr>
        <p:spPr>
          <a:xfrm>
            <a:off x="310948" y="3429000"/>
            <a:ext cx="2590500" cy="1107996"/>
          </a:xfrm>
          <a:prstGeom prst="rect">
            <a:avLst/>
          </a:prstGeom>
        </p:spPr>
        <p:txBody>
          <a:bodyPr wrap="square">
            <a:spAutoFit/>
          </a:bodyPr>
          <a:lstStyle/>
          <a:p>
            <a:pPr>
              <a:spcBef>
                <a:spcPts val="1200"/>
              </a:spcBef>
            </a:pPr>
            <a:r>
              <a:rPr lang="en-GB" sz="1400" i="1" dirty="0" smtClean="0">
                <a:solidFill>
                  <a:schemeClr val="tx1">
                    <a:lumMod val="50000"/>
                    <a:lumOff val="50000"/>
                  </a:schemeClr>
                </a:solidFill>
                <a:latin typeface="Helvetica Light"/>
                <a:cs typeface="Helvetica Light"/>
              </a:rPr>
              <a:t>No anomaly seen in these or similar searches </a:t>
            </a:r>
          </a:p>
          <a:p>
            <a:pPr>
              <a:spcBef>
                <a:spcPts val="1200"/>
              </a:spcBef>
            </a:pPr>
            <a:r>
              <a:rPr lang="en-GB" sz="1400" i="1" dirty="0" smtClean="0">
                <a:solidFill>
                  <a:schemeClr val="tx1">
                    <a:lumMod val="50000"/>
                    <a:lumOff val="50000"/>
                  </a:schemeClr>
                </a:solidFill>
                <a:latin typeface="Helvetica Light"/>
                <a:cs typeface="Helvetica Light"/>
              </a:rPr>
              <a:t>Limits on excited quarks (for example) at 5.6 TeV</a:t>
            </a:r>
            <a:endParaRPr lang="en-GB" sz="1400" i="1" dirty="0">
              <a:solidFill>
                <a:schemeClr val="tx1">
                  <a:lumMod val="50000"/>
                  <a:lumOff val="50000"/>
                </a:schemeClr>
              </a:solidFill>
              <a:latin typeface="Helvetica Light"/>
              <a:cs typeface="Helvetica Light"/>
            </a:endParaRPr>
          </a:p>
        </p:txBody>
      </p:sp>
      <p:sp>
        <p:nvSpPr>
          <p:cNvPr id="9" name="Slide Number Placeholder 8"/>
          <p:cNvSpPr>
            <a:spLocks noGrp="1"/>
          </p:cNvSpPr>
          <p:nvPr>
            <p:ph type="sldNum" sz="quarter" idx="4"/>
          </p:nvPr>
        </p:nvSpPr>
        <p:spPr/>
        <p:txBody>
          <a:bodyPr/>
          <a:lstStyle/>
          <a:p>
            <a:pPr>
              <a:defRPr/>
            </a:pPr>
            <a:fld id="{611C2F03-9E95-40C9-A99F-3C4F7EE8CF2A}" type="slidenum">
              <a:rPr lang="en-GB" smtClean="0"/>
              <a:pPr>
                <a:defRPr/>
              </a:pPr>
              <a:t>50</a:t>
            </a:fld>
            <a:endParaRPr lang="en-GB" dirty="0"/>
          </a:p>
        </p:txBody>
      </p:sp>
      <p:sp>
        <p:nvSpPr>
          <p:cNvPr id="10" name="TextBox 9"/>
          <p:cNvSpPr txBox="1"/>
          <p:nvPr/>
        </p:nvSpPr>
        <p:spPr>
          <a:xfrm>
            <a:off x="7456390" y="1771589"/>
            <a:ext cx="1290738" cy="215444"/>
          </a:xfrm>
          <a:prstGeom prst="rect">
            <a:avLst/>
          </a:prstGeom>
          <a:noFill/>
        </p:spPr>
        <p:txBody>
          <a:bodyPr wrap="none" rtlCol="0">
            <a:spAutoFit/>
          </a:bodyPr>
          <a:lstStyle/>
          <a:p>
            <a:pPr algn="r"/>
            <a:r>
              <a:rPr lang="en-US" sz="800">
                <a:solidFill>
                  <a:schemeClr val="tx1">
                    <a:lumMod val="50000"/>
                    <a:lumOff val="50000"/>
                  </a:schemeClr>
                </a:solidFill>
                <a:latin typeface="Helvetica Light" charset="0"/>
                <a:ea typeface="Helvetica Light" charset="0"/>
                <a:cs typeface="Helvetica Light" charset="0"/>
              </a:rPr>
              <a:t>ATLAS-CONF-2016-069</a:t>
            </a:r>
            <a:endParaRPr lang="fi-FI" sz="800" dirty="0">
              <a:solidFill>
                <a:schemeClr val="tx1">
                  <a:lumMod val="50000"/>
                  <a:lumOff val="50000"/>
                </a:schemeClr>
              </a:solidFill>
              <a:latin typeface="Helvetica Light" charset="0"/>
              <a:ea typeface="Helvetica Light" charset="0"/>
              <a:cs typeface="Helvetica Light" charset="0"/>
            </a:endParaRPr>
          </a:p>
        </p:txBody>
      </p:sp>
      <p:sp>
        <p:nvSpPr>
          <p:cNvPr id="3" name="TextBox 2"/>
          <p:cNvSpPr txBox="1"/>
          <p:nvPr/>
        </p:nvSpPr>
        <p:spPr>
          <a:xfrm>
            <a:off x="5004048" y="3284984"/>
            <a:ext cx="1299016" cy="472395"/>
          </a:xfrm>
          <a:prstGeom prst="rect">
            <a:avLst/>
          </a:prstGeom>
          <a:noFill/>
        </p:spPr>
        <p:txBody>
          <a:bodyPr wrap="square" rtlCol="0">
            <a:spAutoFit/>
          </a:bodyPr>
          <a:lstStyle/>
          <a:p>
            <a:r>
              <a:rPr lang="en-US" sz="1200" dirty="0" smtClean="0">
                <a:solidFill>
                  <a:srgbClr val="D80017"/>
                </a:solidFill>
                <a:latin typeface="Helvetica Light" charset="0"/>
                <a:ea typeface="Helvetica Light" charset="0"/>
                <a:cs typeface="Helvetica Light" charset="0"/>
              </a:rPr>
              <a:t>Fit </a:t>
            </a:r>
            <a:r>
              <a:rPr lang="en-US" sz="1200" smtClean="0">
                <a:solidFill>
                  <a:srgbClr val="D80017"/>
                </a:solidFill>
                <a:latin typeface="Helvetica Light" charset="0"/>
                <a:ea typeface="Helvetica Light" charset="0"/>
                <a:cs typeface="Helvetica Light" charset="0"/>
              </a:rPr>
              <a:t>of empirical function to data</a:t>
            </a:r>
            <a:endParaRPr lang="en-US" sz="1200" dirty="0" smtClean="0">
              <a:solidFill>
                <a:srgbClr val="D80017"/>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75566589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9144000" cy="692696"/>
          </a:xfrm>
          <a:prstGeom prst="rect">
            <a:avLst/>
          </a:prstGeom>
          <a:solidFill>
            <a:schemeClr val="tx1"/>
          </a:solidFill>
          <a:ln>
            <a:solidFill>
              <a:schemeClr val="tx1"/>
            </a:solidFill>
          </a:ln>
        </p:spPr>
        <p:txBody>
          <a:bodyPr wrap="none" rtlCol="0" anchor="ctr">
            <a:spAutoFit/>
          </a:bodyPr>
          <a:lstStyle/>
          <a:p>
            <a:pPr algn="r"/>
            <a:endParaRPr lang="en-US" sz="1600">
              <a:solidFill>
                <a:prstClr val="black"/>
              </a:solidFill>
              <a:latin typeface="Helvetica Light" charset="0"/>
              <a:ea typeface="Helvetica Light" charset="0"/>
              <a:cs typeface="Helvetica Light" charset="0"/>
            </a:endParaRPr>
          </a:p>
        </p:txBody>
      </p:sp>
      <p:sp>
        <p:nvSpPr>
          <p:cNvPr id="5" name="TextBox 4"/>
          <p:cNvSpPr txBox="1"/>
          <p:nvPr/>
        </p:nvSpPr>
        <p:spPr>
          <a:xfrm>
            <a:off x="0" y="96887"/>
            <a:ext cx="9130772" cy="307777"/>
          </a:xfrm>
          <a:prstGeom prst="rect">
            <a:avLst/>
          </a:prstGeom>
          <a:noFill/>
        </p:spPr>
        <p:txBody>
          <a:bodyPr wrap="square" rtlCol="0">
            <a:spAutoFit/>
          </a:bodyPr>
          <a:lstStyle/>
          <a:p>
            <a:pPr algn="ctr"/>
            <a:r>
              <a:rPr lang="en-US" sz="1400" dirty="0" smtClean="0">
                <a:solidFill>
                  <a:prstClr val="white"/>
                </a:solidFill>
                <a:latin typeface="Helvetica Light" charset="0"/>
                <a:ea typeface="Helvetica Light" charset="0"/>
                <a:cs typeface="Helvetica Light" charset="0"/>
              </a:rPr>
              <a:t>Highest mass </a:t>
            </a:r>
            <a:r>
              <a:rPr lang="en-US" sz="1400" i="1" dirty="0" smtClean="0">
                <a:solidFill>
                  <a:prstClr val="white"/>
                </a:solidFill>
                <a:latin typeface="Helvetica Light" charset="0"/>
                <a:ea typeface="Helvetica Light" charset="0"/>
                <a:cs typeface="Helvetica Light" charset="0"/>
              </a:rPr>
              <a:t>central</a:t>
            </a:r>
            <a:r>
              <a:rPr lang="en-US" sz="1400" dirty="0" smtClean="0">
                <a:solidFill>
                  <a:prstClr val="white"/>
                </a:solidFill>
                <a:latin typeface="Helvetica Light" charset="0"/>
                <a:ea typeface="Helvetica Light" charset="0"/>
                <a:cs typeface="Helvetica Light" charset="0"/>
              </a:rPr>
              <a:t> dijet event measured by ATLAS in 2015 </a:t>
            </a:r>
            <a:r>
              <a:rPr lang="en-US" sz="1100" dirty="0" smtClean="0">
                <a:solidFill>
                  <a:prstClr val="white"/>
                </a:solidFill>
                <a:latin typeface="Helvetica Light" charset="0"/>
                <a:ea typeface="Helvetica Light" charset="0"/>
                <a:cs typeface="Helvetica Light" charset="0"/>
              </a:rPr>
              <a:t>(√s = 13 TeV)</a:t>
            </a:r>
            <a:r>
              <a:rPr lang="en-US" sz="1400" dirty="0" smtClean="0">
                <a:solidFill>
                  <a:prstClr val="white"/>
                </a:solidFill>
                <a:latin typeface="Helvetica Light" charset="0"/>
                <a:ea typeface="Helvetica Light" charset="0"/>
                <a:cs typeface="Helvetica Light" charset="0"/>
              </a:rPr>
              <a:t>: </a:t>
            </a:r>
            <a:r>
              <a:rPr lang="en-US" sz="1400" i="1" dirty="0" err="1" smtClean="0">
                <a:solidFill>
                  <a:prstClr val="white"/>
                </a:solidFill>
                <a:latin typeface="Helvetica Light" charset="0"/>
                <a:ea typeface="Helvetica Light" charset="0"/>
                <a:cs typeface="Helvetica Light" charset="0"/>
              </a:rPr>
              <a:t>m</a:t>
            </a:r>
            <a:r>
              <a:rPr lang="en-US" sz="1400" i="1" baseline="-25000" dirty="0" err="1" smtClean="0">
                <a:solidFill>
                  <a:prstClr val="white"/>
                </a:solidFill>
                <a:latin typeface="Helvetica Light" charset="0"/>
                <a:ea typeface="Helvetica Light" charset="0"/>
                <a:cs typeface="Helvetica Light" charset="0"/>
              </a:rPr>
              <a:t>jj</a:t>
            </a:r>
            <a:r>
              <a:rPr lang="en-US" sz="1400" dirty="0" smtClean="0">
                <a:solidFill>
                  <a:prstClr val="white"/>
                </a:solidFill>
                <a:latin typeface="Helvetica Light" charset="0"/>
                <a:ea typeface="Helvetica Light" charset="0"/>
                <a:cs typeface="Helvetica Light" charset="0"/>
              </a:rPr>
              <a:t> = 6.9 TeV </a:t>
            </a:r>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a:off x="0" y="488018"/>
            <a:ext cx="9144000" cy="6037326"/>
          </a:xfrm>
          <a:prstGeom prst="rect">
            <a:avLst/>
          </a:prstGeom>
        </p:spPr>
      </p:pic>
    </p:spTree>
    <p:extLst>
      <p:ext uri="{BB962C8B-B14F-4D97-AF65-F5344CB8AC3E}">
        <p14:creationId xmlns:p14="http://schemas.microsoft.com/office/powerpoint/2010/main" val="12111099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9130772" cy="1340768"/>
          </a:xfrm>
          <a:prstGeom prst="rect">
            <a:avLst/>
          </a:prstGeom>
          <a:solidFill>
            <a:schemeClr val="tx1"/>
          </a:solidFill>
          <a:ln>
            <a:solidFill>
              <a:schemeClr val="tx1"/>
            </a:solidFill>
          </a:ln>
        </p:spPr>
        <p:txBody>
          <a:bodyPr wrap="square" rtlCol="0" anchor="ctr">
            <a:spAutoFit/>
          </a:bodyPr>
          <a:lstStyle/>
          <a:p>
            <a:pPr algn="r"/>
            <a:endParaRPr lang="en-US" sz="1600">
              <a:solidFill>
                <a:prstClr val="black"/>
              </a:solidFill>
              <a:latin typeface="Helvetica Light" charset="0"/>
              <a:ea typeface="Helvetica Light" charset="0"/>
              <a:cs typeface="Helvetica Light" charset="0"/>
            </a:endParaRPr>
          </a:p>
        </p:txBody>
      </p:sp>
      <p:sp>
        <p:nvSpPr>
          <p:cNvPr id="5" name="TextBox 4"/>
          <p:cNvSpPr txBox="1"/>
          <p:nvPr/>
        </p:nvSpPr>
        <p:spPr>
          <a:xfrm>
            <a:off x="0" y="96887"/>
            <a:ext cx="9130772" cy="307777"/>
          </a:xfrm>
          <a:prstGeom prst="rect">
            <a:avLst/>
          </a:prstGeom>
          <a:noFill/>
        </p:spPr>
        <p:txBody>
          <a:bodyPr wrap="square" rtlCol="0">
            <a:spAutoFit/>
          </a:bodyPr>
          <a:lstStyle/>
          <a:p>
            <a:pPr algn="ctr"/>
            <a:r>
              <a:rPr lang="en-US" sz="1400" dirty="0" smtClean="0">
                <a:solidFill>
                  <a:prstClr val="white"/>
                </a:solidFill>
                <a:latin typeface="Helvetica Light" charset="0"/>
                <a:ea typeface="Helvetica Light" charset="0"/>
                <a:cs typeface="Helvetica Light" charset="0"/>
              </a:rPr>
              <a:t>Highest mass dijet event measured by CMS in 2016 </a:t>
            </a:r>
            <a:r>
              <a:rPr lang="en-US" sz="1100" dirty="0" smtClean="0">
                <a:solidFill>
                  <a:prstClr val="white"/>
                </a:solidFill>
                <a:latin typeface="Helvetica Light" charset="0"/>
                <a:ea typeface="Helvetica Light" charset="0"/>
                <a:cs typeface="Helvetica Light" charset="0"/>
              </a:rPr>
              <a:t>(√s = 13 TeV)</a:t>
            </a:r>
            <a:r>
              <a:rPr lang="en-US" sz="1400" dirty="0" smtClean="0">
                <a:solidFill>
                  <a:prstClr val="white"/>
                </a:solidFill>
                <a:latin typeface="Helvetica Light" charset="0"/>
                <a:ea typeface="Helvetica Light" charset="0"/>
                <a:cs typeface="Helvetica Light" charset="0"/>
              </a:rPr>
              <a:t>: </a:t>
            </a:r>
            <a:r>
              <a:rPr lang="en-US" sz="1400" i="1" dirty="0" err="1" smtClean="0">
                <a:solidFill>
                  <a:prstClr val="white"/>
                </a:solidFill>
                <a:latin typeface="Helvetica Light" charset="0"/>
                <a:ea typeface="Helvetica Light" charset="0"/>
                <a:cs typeface="Helvetica Light" charset="0"/>
              </a:rPr>
              <a:t>m</a:t>
            </a:r>
            <a:r>
              <a:rPr lang="en-US" sz="1400" i="1" baseline="-25000" dirty="0" err="1" smtClean="0">
                <a:solidFill>
                  <a:prstClr val="white"/>
                </a:solidFill>
                <a:latin typeface="Helvetica Light" charset="0"/>
                <a:ea typeface="Helvetica Light" charset="0"/>
                <a:cs typeface="Helvetica Light" charset="0"/>
              </a:rPr>
              <a:t>jj</a:t>
            </a:r>
            <a:r>
              <a:rPr lang="en-US" sz="1400" dirty="0" smtClean="0">
                <a:solidFill>
                  <a:prstClr val="white"/>
                </a:solidFill>
                <a:latin typeface="Helvetica Light" charset="0"/>
                <a:ea typeface="Helvetica Light" charset="0"/>
                <a:cs typeface="Helvetica Light" charset="0"/>
              </a:rPr>
              <a:t> = 7.7 TeV </a:t>
            </a: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Effect>
                      <a14:saturation sat="4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0" y="1052736"/>
            <a:ext cx="9144000" cy="4636394"/>
          </a:xfrm>
          <a:prstGeom prst="rect">
            <a:avLst/>
          </a:prstGeom>
        </p:spPr>
      </p:pic>
    </p:spTree>
    <p:extLst>
      <p:ext uri="{BB962C8B-B14F-4D97-AF65-F5344CB8AC3E}">
        <p14:creationId xmlns:p14="http://schemas.microsoft.com/office/powerpoint/2010/main" val="190246247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23528" y="206350"/>
            <a:ext cx="8820472" cy="784830"/>
          </a:xfrm>
          <a:prstGeom prst="rect">
            <a:avLst/>
          </a:prstGeom>
          <a:noFill/>
        </p:spPr>
        <p:txBody>
          <a:bodyPr wrap="square" rtlCol="0">
            <a:spAutoFit/>
          </a:bodyPr>
          <a:lstStyle/>
          <a:p>
            <a:pPr lvl="0"/>
            <a:r>
              <a:rPr lang="en-GB" sz="2400" dirty="0" smtClean="0">
                <a:solidFill>
                  <a:srgbClr val="000000"/>
                </a:solidFill>
                <a:latin typeface="Helvetica Light"/>
                <a:cs typeface="Helvetica Light"/>
              </a:rPr>
              <a:t>Z and W production at 13 </a:t>
            </a:r>
            <a:r>
              <a:rPr lang="en-GB" sz="2400" dirty="0">
                <a:solidFill>
                  <a:srgbClr val="000000"/>
                </a:solidFill>
                <a:latin typeface="Helvetica Light"/>
                <a:cs typeface="Helvetica Light"/>
              </a:rPr>
              <a:t>TeV </a:t>
            </a:r>
            <a:endParaRPr lang="en-GB" sz="2400" dirty="0" smtClean="0">
              <a:solidFill>
                <a:srgbClr val="000000"/>
              </a:solidFill>
              <a:latin typeface="Helvetica Light"/>
              <a:cs typeface="Helvetica Light"/>
            </a:endParaRPr>
          </a:p>
          <a:p>
            <a:pPr>
              <a:spcBef>
                <a:spcPts val="600"/>
              </a:spcBef>
            </a:pPr>
            <a:r>
              <a:rPr lang="en-GB" sz="1600" dirty="0" smtClean="0">
                <a:solidFill>
                  <a:srgbClr val="000000"/>
                </a:solidFill>
                <a:latin typeface="Helvetica Light"/>
                <a:cs typeface="Helvetica Light"/>
              </a:rPr>
              <a:t>Expect increase of cross section by </a:t>
            </a:r>
            <a:r>
              <a:rPr lang="en-GB" sz="1600" b="1" dirty="0" smtClean="0">
                <a:solidFill>
                  <a:srgbClr val="000000"/>
                </a:solidFill>
                <a:latin typeface="Helvetica Light"/>
                <a:cs typeface="Helvetica Light"/>
              </a:rPr>
              <a:t>factors of 1.7 and 1.6</a:t>
            </a:r>
            <a:r>
              <a:rPr lang="en-GB" sz="1600" dirty="0" smtClean="0">
                <a:solidFill>
                  <a:srgbClr val="000000"/>
                </a:solidFill>
                <a:latin typeface="Helvetica Light"/>
                <a:cs typeface="Helvetica Light"/>
              </a:rPr>
              <a:t>,</a:t>
            </a:r>
            <a:r>
              <a:rPr lang="en-GB" sz="1600" b="1" dirty="0" smtClean="0">
                <a:solidFill>
                  <a:srgbClr val="000000"/>
                </a:solidFill>
                <a:latin typeface="Helvetica Light"/>
                <a:cs typeface="Helvetica Light"/>
              </a:rPr>
              <a:t> </a:t>
            </a:r>
            <a:r>
              <a:rPr lang="en-GB" sz="1600" dirty="0" smtClean="0">
                <a:solidFill>
                  <a:srgbClr val="000000"/>
                </a:solidFill>
                <a:latin typeface="Helvetica Light"/>
                <a:cs typeface="Helvetica Light"/>
              </a:rPr>
              <a:t>respectively</a:t>
            </a:r>
            <a:endParaRPr lang="en-GB" sz="1400" dirty="0">
              <a:solidFill>
                <a:srgbClr val="000000"/>
              </a:solidFill>
              <a:latin typeface="Helvetica Light"/>
              <a:cs typeface="Helvetica Light"/>
            </a:endParaRPr>
          </a:p>
        </p:txBody>
      </p:sp>
      <p:pic>
        <p:nvPicPr>
          <p:cNvPr id="8" name="Picture 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15616" y="2564904"/>
            <a:ext cx="5485766" cy="3947429"/>
          </a:xfrm>
          <a:prstGeom prst="rect">
            <a:avLst/>
          </a:prstGeom>
          <a:noFill/>
          <a:ln>
            <a:noFill/>
          </a:ln>
        </p:spPr>
      </p:pic>
      <p:sp>
        <p:nvSpPr>
          <p:cNvPr id="10" name="TextBox 9"/>
          <p:cNvSpPr txBox="1"/>
          <p:nvPr/>
        </p:nvSpPr>
        <p:spPr>
          <a:xfrm>
            <a:off x="323529" y="1412776"/>
            <a:ext cx="8568951" cy="948978"/>
          </a:xfrm>
          <a:prstGeom prst="rect">
            <a:avLst/>
          </a:prstGeom>
          <a:noFill/>
        </p:spPr>
        <p:txBody>
          <a:bodyPr wrap="square" rtlCol="0">
            <a:spAutoFit/>
          </a:bodyPr>
          <a:lstStyle/>
          <a:p>
            <a:pPr>
              <a:spcBef>
                <a:spcPts val="2600"/>
              </a:spcBef>
            </a:pPr>
            <a:r>
              <a:rPr lang="en-GB" sz="1600" dirty="0">
                <a:solidFill>
                  <a:srgbClr val="003BB8"/>
                </a:solidFill>
                <a:latin typeface="Helvetica"/>
                <a:cs typeface="Helvetica"/>
              </a:rPr>
              <a:t>I</a:t>
            </a:r>
            <a:r>
              <a:rPr lang="en-GB" sz="1600" dirty="0" smtClean="0">
                <a:solidFill>
                  <a:srgbClr val="003BB8"/>
                </a:solidFill>
                <a:latin typeface="Helvetica"/>
                <a:cs typeface="Helvetica"/>
              </a:rPr>
              <a:t>nclusive cross sections shown, </a:t>
            </a:r>
            <a:r>
              <a:rPr lang="en-GB" sz="1600" dirty="0" smtClean="0">
                <a:latin typeface="Helvetica Light" charset="0"/>
                <a:ea typeface="Helvetica Light" charset="0"/>
                <a:cs typeface="Helvetica Light" charset="0"/>
              </a:rPr>
              <a:t>also </a:t>
            </a:r>
            <a:r>
              <a:rPr lang="en-US" sz="1600" b="1" dirty="0">
                <a:latin typeface="Helvetica Light" charset="0"/>
                <a:ea typeface="Helvetica Light" charset="0"/>
                <a:cs typeface="Helvetica Light" charset="0"/>
              </a:rPr>
              <a:t>fiducial cross </a:t>
            </a:r>
            <a:r>
              <a:rPr lang="en-US" sz="1600" b="1" dirty="0" smtClean="0">
                <a:latin typeface="Helvetica Light" charset="0"/>
                <a:ea typeface="Helvetica Light" charset="0"/>
                <a:cs typeface="Helvetica Light" charset="0"/>
              </a:rPr>
              <a:t>sections </a:t>
            </a:r>
            <a:r>
              <a:rPr lang="en-GB" sz="1600" dirty="0">
                <a:latin typeface="Helvetica Light" charset="0"/>
                <a:ea typeface="Helvetica Light" charset="0"/>
                <a:cs typeface="Helvetica Light" charset="0"/>
              </a:rPr>
              <a:t>measured </a:t>
            </a:r>
            <a:endParaRPr lang="en-GB" sz="1600" dirty="0" smtClean="0">
              <a:latin typeface="Helvetica Light" charset="0"/>
              <a:ea typeface="Helvetica Light" charset="0"/>
              <a:cs typeface="Helvetica Light" charset="0"/>
            </a:endParaRPr>
          </a:p>
          <a:p>
            <a:pPr>
              <a:spcBef>
                <a:spcPts val="1400"/>
              </a:spcBef>
            </a:pPr>
            <a:r>
              <a:rPr lang="en-US" sz="1400" dirty="0" smtClean="0">
                <a:solidFill>
                  <a:prstClr val="black"/>
                </a:solidFill>
                <a:latin typeface="Helvetica Light"/>
                <a:cs typeface="Helvetica Light"/>
              </a:rPr>
              <a:t>Comparison of measured cross-sections with NNLO </a:t>
            </a:r>
            <a:r>
              <a:rPr lang="en-US" sz="1400" dirty="0">
                <a:solidFill>
                  <a:prstClr val="black"/>
                </a:solidFill>
                <a:latin typeface="Helvetica Light"/>
                <a:cs typeface="Helvetica Light"/>
              </a:rPr>
              <a:t>QCD &amp; NLO EW </a:t>
            </a:r>
            <a:r>
              <a:rPr lang="en-US" sz="1400" dirty="0" err="1" smtClean="0">
                <a:solidFill>
                  <a:prstClr val="black"/>
                </a:solidFill>
                <a:latin typeface="Helvetica Light"/>
                <a:cs typeface="Helvetica Light"/>
              </a:rPr>
              <a:t>Drell</a:t>
            </a:r>
            <a:r>
              <a:rPr lang="en-US" sz="1400" smtClean="0">
                <a:solidFill>
                  <a:prstClr val="black"/>
                </a:solidFill>
                <a:latin typeface="Helvetica Light"/>
                <a:cs typeface="Helvetica Light"/>
              </a:rPr>
              <a:t>-Yan predictions </a:t>
            </a:r>
            <a:r>
              <a:rPr lang="en-US" sz="1400" dirty="0">
                <a:solidFill>
                  <a:prstClr val="black"/>
                </a:solidFill>
                <a:latin typeface="Helvetica Light"/>
                <a:cs typeface="Helvetica Light"/>
              </a:rPr>
              <a:t>(FEWZ </a:t>
            </a:r>
            <a:r>
              <a:rPr lang="en-US" sz="1400" dirty="0" smtClean="0">
                <a:solidFill>
                  <a:prstClr val="black"/>
                </a:solidFill>
                <a:latin typeface="Helvetica Light"/>
                <a:cs typeface="Helvetica Light"/>
              </a:rPr>
              <a:t>3.1): good agreement found within uncertainties</a:t>
            </a:r>
          </a:p>
        </p:txBody>
      </p:sp>
      <p:sp>
        <p:nvSpPr>
          <p:cNvPr id="11" name="Slide Number Placeholder 6"/>
          <p:cNvSpPr>
            <a:spLocks noGrp="1"/>
          </p:cNvSpPr>
          <p:nvPr>
            <p:ph type="sldNum" sz="quarter" idx="4"/>
          </p:nvPr>
        </p:nvSpPr>
        <p:spPr>
          <a:xfrm>
            <a:off x="6997172" y="6545795"/>
            <a:ext cx="2133600" cy="365125"/>
          </a:xfrm>
        </p:spPr>
        <p:txBody>
          <a:bodyPr/>
          <a:lstStyle/>
          <a:p>
            <a:pPr>
              <a:defRPr/>
            </a:pPr>
            <a:fld id="{611C2F03-9E95-40C9-A99F-3C4F7EE8CF2A}" type="slidenum">
              <a:rPr lang="en-GB" smtClean="0"/>
              <a:pPr>
                <a:defRPr/>
              </a:pPr>
              <a:t>53</a:t>
            </a:fld>
            <a:endParaRPr lang="en-GB" dirty="0"/>
          </a:p>
        </p:txBody>
      </p:sp>
      <p:sp>
        <p:nvSpPr>
          <p:cNvPr id="12" name="Rectangle 11"/>
          <p:cNvSpPr/>
          <p:nvPr/>
        </p:nvSpPr>
        <p:spPr>
          <a:xfrm>
            <a:off x="6817406" y="4136069"/>
            <a:ext cx="2219090" cy="461665"/>
          </a:xfrm>
          <a:prstGeom prst="rect">
            <a:avLst/>
          </a:prstGeom>
        </p:spPr>
        <p:txBody>
          <a:bodyPr wrap="square">
            <a:spAutoFit/>
          </a:bodyPr>
          <a:lstStyle/>
          <a:p>
            <a:pPr>
              <a:spcBef>
                <a:spcPts val="1200"/>
              </a:spcBef>
            </a:pPr>
            <a:r>
              <a:rPr lang="en-GB" sz="1200" dirty="0">
                <a:solidFill>
                  <a:schemeClr val="tx1">
                    <a:lumMod val="50000"/>
                    <a:lumOff val="50000"/>
                  </a:schemeClr>
                </a:solidFill>
                <a:latin typeface="Helvetica Light"/>
                <a:cs typeface="Helvetica Light"/>
              </a:rPr>
              <a:t>Also: LHCb </a:t>
            </a:r>
            <a:r>
              <a:rPr lang="en-GB" sz="1200" dirty="0" err="1">
                <a:solidFill>
                  <a:schemeClr val="tx1">
                    <a:lumMod val="50000"/>
                    <a:lumOff val="50000"/>
                  </a:schemeClr>
                </a:solidFill>
                <a:latin typeface="Helvetica Light"/>
                <a:cs typeface="Helvetica Light"/>
              </a:rPr>
              <a:t>σ</a:t>
            </a:r>
            <a:r>
              <a:rPr lang="en-GB" sz="1200" baseline="-25000" dirty="0" err="1">
                <a:solidFill>
                  <a:schemeClr val="tx1">
                    <a:lumMod val="50000"/>
                    <a:lumOff val="50000"/>
                  </a:schemeClr>
                </a:solidFill>
                <a:latin typeface="Helvetica Light"/>
                <a:cs typeface="Helvetica Light"/>
              </a:rPr>
              <a:t>Z</a:t>
            </a:r>
            <a:r>
              <a:rPr lang="en-GB" sz="1200" dirty="0">
                <a:solidFill>
                  <a:schemeClr val="tx1">
                    <a:lumMod val="50000"/>
                    <a:lumOff val="50000"/>
                  </a:schemeClr>
                </a:solidFill>
                <a:latin typeface="Helvetica Light"/>
                <a:cs typeface="Helvetica Light"/>
              </a:rPr>
              <a:t> </a:t>
            </a:r>
            <a:r>
              <a:rPr lang="en-GB" sz="1100" dirty="0">
                <a:solidFill>
                  <a:schemeClr val="tx1">
                    <a:lumMod val="50000"/>
                    <a:lumOff val="50000"/>
                  </a:schemeClr>
                </a:solidFill>
                <a:latin typeface="Helvetica Light"/>
                <a:cs typeface="Helvetica Light"/>
              </a:rPr>
              <a:t>(</a:t>
            </a:r>
            <a:r>
              <a:rPr lang="hr-HR" sz="1100" dirty="0">
                <a:solidFill>
                  <a:schemeClr val="tx1">
                    <a:lumMod val="50000"/>
                    <a:lumOff val="50000"/>
                  </a:schemeClr>
                </a:solidFill>
                <a:latin typeface="Helvetica Light"/>
                <a:cs typeface="Helvetica Light"/>
              </a:rPr>
              <a:t>2.0 &lt; </a:t>
            </a:r>
            <a:r>
              <a:rPr lang="hr-HR" sz="1100" dirty="0" err="1">
                <a:solidFill>
                  <a:schemeClr val="tx1">
                    <a:lumMod val="50000"/>
                    <a:lumOff val="50000"/>
                  </a:schemeClr>
                </a:solidFill>
                <a:latin typeface="Helvetica Light"/>
                <a:cs typeface="Helvetica Light"/>
              </a:rPr>
              <a:t>η</a:t>
            </a:r>
            <a:r>
              <a:rPr lang="hr-HR" sz="1100" dirty="0">
                <a:solidFill>
                  <a:schemeClr val="tx1">
                    <a:lumMod val="50000"/>
                    <a:lumOff val="50000"/>
                  </a:schemeClr>
                </a:solidFill>
                <a:latin typeface="Helvetica Light"/>
                <a:cs typeface="Helvetica Light"/>
              </a:rPr>
              <a:t> &lt; 4.5</a:t>
            </a:r>
            <a:r>
              <a:rPr lang="en-GB" sz="1100" dirty="0">
                <a:solidFill>
                  <a:schemeClr val="tx1">
                    <a:lumMod val="50000"/>
                    <a:lumOff val="50000"/>
                  </a:schemeClr>
                </a:solidFill>
                <a:latin typeface="Helvetica Light"/>
                <a:cs typeface="Helvetica Light"/>
              </a:rPr>
              <a:t>) </a:t>
            </a:r>
            <a:r>
              <a:rPr lang="en-GB" sz="1200" dirty="0">
                <a:solidFill>
                  <a:schemeClr val="tx1">
                    <a:lumMod val="50000"/>
                    <a:lumOff val="50000"/>
                  </a:schemeClr>
                </a:solidFill>
                <a:latin typeface="Helvetica Light"/>
                <a:cs typeface="Helvetica Light"/>
              </a:rPr>
              <a:t>in agreement with SM </a:t>
            </a:r>
          </a:p>
        </p:txBody>
      </p:sp>
    </p:spTree>
    <p:extLst>
      <p:ext uri="{BB962C8B-B14F-4D97-AF65-F5344CB8AC3E}">
        <p14:creationId xmlns:p14="http://schemas.microsoft.com/office/powerpoint/2010/main" val="114824893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3528" y="1700808"/>
            <a:ext cx="8549106" cy="307777"/>
          </a:xfrm>
          <a:prstGeom prst="rect">
            <a:avLst/>
          </a:prstGeom>
        </p:spPr>
        <p:txBody>
          <a:bodyPr wrap="square">
            <a:spAutoFit/>
          </a:bodyPr>
          <a:lstStyle/>
          <a:p>
            <a:pPr>
              <a:spcBef>
                <a:spcPts val="600"/>
              </a:spcBef>
            </a:pPr>
            <a:r>
              <a:rPr lang="en-US" sz="1400" dirty="0">
                <a:latin typeface="Helvetica Light"/>
                <a:cs typeface="Helvetica Light"/>
              </a:rPr>
              <a:t>No anomaly found. SSM Z’ / W’ benchmark limits set at 4.0 / 4.7 TeV (2.9 / 3.3 TeV at 8 TeV)</a:t>
            </a:r>
          </a:p>
        </p:txBody>
      </p:sp>
      <p:sp>
        <p:nvSpPr>
          <p:cNvPr id="7" name="Slide Number Placeholder 6"/>
          <p:cNvSpPr>
            <a:spLocks noGrp="1"/>
          </p:cNvSpPr>
          <p:nvPr>
            <p:ph type="sldNum" sz="quarter" idx="4"/>
          </p:nvPr>
        </p:nvSpPr>
        <p:spPr/>
        <p:txBody>
          <a:bodyPr/>
          <a:lstStyle/>
          <a:p>
            <a:pPr>
              <a:defRPr/>
            </a:pPr>
            <a:fld id="{611C2F03-9E95-40C9-A99F-3C4F7EE8CF2A}" type="slidenum">
              <a:rPr lang="en-GB" smtClean="0"/>
              <a:pPr>
                <a:defRPr/>
              </a:pPr>
              <a:t>54</a:t>
            </a:fld>
            <a:endParaRPr lang="en-GB" dirty="0"/>
          </a:p>
        </p:txBody>
      </p:sp>
      <p:sp>
        <p:nvSpPr>
          <p:cNvPr id="11" name="TextBox 10"/>
          <p:cNvSpPr txBox="1"/>
          <p:nvPr/>
        </p:nvSpPr>
        <p:spPr>
          <a:xfrm>
            <a:off x="323529" y="1340768"/>
            <a:ext cx="8820471" cy="338554"/>
          </a:xfrm>
          <a:prstGeom prst="rect">
            <a:avLst/>
          </a:prstGeom>
          <a:noFill/>
        </p:spPr>
        <p:txBody>
          <a:bodyPr wrap="square" rtlCol="0">
            <a:spAutoFit/>
          </a:bodyPr>
          <a:lstStyle/>
          <a:p>
            <a:pPr>
              <a:spcBef>
                <a:spcPts val="3000"/>
              </a:spcBef>
            </a:pPr>
            <a:r>
              <a:rPr lang="en-GB" sz="1600" dirty="0" smtClean="0">
                <a:solidFill>
                  <a:srgbClr val="003BB8"/>
                </a:solidFill>
                <a:latin typeface="Helvetica Light" charset="0"/>
                <a:ea typeface="Helvetica Light" charset="0"/>
                <a:cs typeface="Helvetica Light" charset="0"/>
              </a:rPr>
              <a:t>Measured mass spectra are compared with SM prediction</a:t>
            </a:r>
            <a:endParaRPr lang="en-GB" sz="1600" dirty="0">
              <a:solidFill>
                <a:srgbClr val="003BB8"/>
              </a:solidFill>
              <a:latin typeface="Helvetica Light" charset="0"/>
              <a:ea typeface="Helvetica Light" charset="0"/>
              <a:cs typeface="Helvetica Light" charset="0"/>
            </a:endParaRPr>
          </a:p>
        </p:txBody>
      </p:sp>
      <p:sp>
        <p:nvSpPr>
          <p:cNvPr id="14" name="TextBox 13"/>
          <p:cNvSpPr txBox="1"/>
          <p:nvPr/>
        </p:nvSpPr>
        <p:spPr>
          <a:xfrm>
            <a:off x="323528" y="2140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Searches in leptonic final states </a:t>
            </a:r>
          </a:p>
          <a:p>
            <a:pPr>
              <a:spcBef>
                <a:spcPts val="600"/>
              </a:spcBef>
            </a:pPr>
            <a:r>
              <a:rPr lang="en-GB" sz="1600" dirty="0" smtClean="0">
                <a:solidFill>
                  <a:prstClr val="black"/>
                </a:solidFill>
                <a:latin typeface="Helvetica Light"/>
                <a:cs typeface="Helvetica Light"/>
              </a:rPr>
              <a:t>Canonical searches for new physics in high-mass </a:t>
            </a:r>
            <a:r>
              <a:rPr lang="en-GB" sz="1600" dirty="0" err="1" smtClean="0">
                <a:solidFill>
                  <a:prstClr val="black"/>
                </a:solidFill>
                <a:latin typeface="Helvetica Light"/>
                <a:cs typeface="Helvetica Light"/>
              </a:rPr>
              <a:t>Drell</a:t>
            </a:r>
            <a:r>
              <a:rPr lang="en-GB" sz="1600" dirty="0" smtClean="0">
                <a:solidFill>
                  <a:prstClr val="black"/>
                </a:solidFill>
                <a:latin typeface="Helvetica Light"/>
                <a:cs typeface="Helvetica Light"/>
              </a:rPr>
              <a:t>-Yan production (Z’, W’)</a:t>
            </a:r>
            <a:endParaRPr lang="en-GB" sz="1600" dirty="0">
              <a:solidFill>
                <a:prstClr val="black"/>
              </a:solidFill>
              <a:latin typeface="Helvetica Light"/>
              <a:cs typeface="Helvetica Light"/>
            </a:endParaRPr>
          </a:p>
        </p:txBody>
      </p:sp>
      <p:sp>
        <p:nvSpPr>
          <p:cNvPr id="16" name="TextBox 15"/>
          <p:cNvSpPr txBox="1"/>
          <p:nvPr/>
        </p:nvSpPr>
        <p:spPr>
          <a:xfrm>
            <a:off x="5281952" y="2276766"/>
            <a:ext cx="2624119" cy="215444"/>
          </a:xfrm>
          <a:prstGeom prst="rect">
            <a:avLst/>
          </a:prstGeom>
          <a:noFill/>
        </p:spPr>
        <p:txBody>
          <a:bodyPr wrap="square" rtlCol="0">
            <a:spAutoFit/>
          </a:bodyPr>
          <a:lstStyle/>
          <a:p>
            <a:r>
              <a:rPr lang="en-US" sz="800" dirty="0" smtClean="0">
                <a:solidFill>
                  <a:schemeClr val="tx1">
                    <a:lumMod val="50000"/>
                    <a:lumOff val="50000"/>
                  </a:schemeClr>
                </a:solidFill>
                <a:latin typeface="Helvetica Light" charset="0"/>
                <a:ea typeface="Helvetica Light" charset="0"/>
                <a:cs typeface="Helvetica Light" charset="0"/>
              </a:rPr>
              <a:t>ATLAS-CONF-2016-045, </a:t>
            </a:r>
            <a:r>
              <a:rPr lang="pt-BR" sz="800" dirty="0">
                <a:solidFill>
                  <a:schemeClr val="tx1">
                    <a:lumMod val="50000"/>
                    <a:lumOff val="50000"/>
                  </a:schemeClr>
                </a:solidFill>
                <a:latin typeface="Helvetica Light" charset="0"/>
                <a:ea typeface="Helvetica Light" charset="0"/>
                <a:cs typeface="Helvetica Light" charset="0"/>
              </a:rPr>
              <a:t>CMS-PAS-EXO-16-031</a:t>
            </a:r>
            <a:endParaRPr lang="fi-FI" sz="800" dirty="0">
              <a:solidFill>
                <a:schemeClr val="tx1">
                  <a:lumMod val="50000"/>
                  <a:lumOff val="50000"/>
                </a:schemeClr>
              </a:solidFill>
              <a:latin typeface="Helvetica Light" charset="0"/>
              <a:ea typeface="Helvetica Light" charset="0"/>
              <a:cs typeface="Helvetica Light" charset="0"/>
            </a:endParaRP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534" y="2204864"/>
            <a:ext cx="4712617" cy="3889779"/>
          </a:xfrm>
          <a:prstGeom prst="rect">
            <a:avLst/>
          </a:prstGeom>
        </p:spPr>
      </p:pic>
      <p:pic>
        <p:nvPicPr>
          <p:cNvPr id="18" name="Picture 17"/>
          <p:cNvPicPr>
            <a:picLocks noChangeAspect="1"/>
          </p:cNvPicPr>
          <p:nvPr/>
        </p:nvPicPr>
        <p:blipFill rotWithShape="1">
          <a:blip r:embed="rId3">
            <a:extLst>
              <a:ext uri="{28A0092B-C50C-407E-A947-70E740481C1C}">
                <a14:useLocalDpi xmlns:a14="http://schemas.microsoft.com/office/drawing/2010/main" val="0"/>
              </a:ext>
            </a:extLst>
          </a:blip>
          <a:srcRect l="4584" r="5686"/>
          <a:stretch/>
        </p:blipFill>
        <p:spPr>
          <a:xfrm>
            <a:off x="4735862" y="2207427"/>
            <a:ext cx="4228626" cy="3889779"/>
          </a:xfrm>
          <a:prstGeom prst="rect">
            <a:avLst/>
          </a:prstGeom>
        </p:spPr>
      </p:pic>
      <p:sp>
        <p:nvSpPr>
          <p:cNvPr id="19" name="Rectangle 18"/>
          <p:cNvSpPr/>
          <p:nvPr/>
        </p:nvSpPr>
        <p:spPr>
          <a:xfrm>
            <a:off x="467544" y="6190793"/>
            <a:ext cx="8037725" cy="276999"/>
          </a:xfrm>
          <a:prstGeom prst="rect">
            <a:avLst/>
          </a:prstGeom>
        </p:spPr>
        <p:txBody>
          <a:bodyPr wrap="square">
            <a:spAutoFit/>
          </a:bodyPr>
          <a:lstStyle/>
          <a:p>
            <a:pPr lvl="0">
              <a:spcBef>
                <a:spcPts val="600"/>
              </a:spcBef>
            </a:pPr>
            <a:r>
              <a:rPr lang="en-US" sz="1200" dirty="0">
                <a:solidFill>
                  <a:schemeClr val="tx1">
                    <a:lumMod val="50000"/>
                    <a:lumOff val="50000"/>
                  </a:schemeClr>
                </a:solidFill>
                <a:latin typeface="Helvetica Light"/>
                <a:cs typeface="Helvetica Light"/>
              </a:rPr>
              <a:t>ATLAS &amp; CMS also looked into high-mass eµ (LFV) production. Main background </a:t>
            </a:r>
            <a:r>
              <a:rPr lang="en-US" sz="1200" dirty="0" smtClean="0">
                <a:solidFill>
                  <a:schemeClr val="tx1">
                    <a:lumMod val="50000"/>
                    <a:lumOff val="50000"/>
                  </a:schemeClr>
                </a:solidFill>
                <a:latin typeface="Helvetica Light"/>
                <a:cs typeface="Helvetica Light"/>
              </a:rPr>
              <a:t>here: top-antitop</a:t>
            </a:r>
            <a:r>
              <a:rPr lang="en-US" sz="1200" dirty="0">
                <a:solidFill>
                  <a:schemeClr val="tx1">
                    <a:lumMod val="50000"/>
                    <a:lumOff val="50000"/>
                  </a:schemeClr>
                </a:solidFill>
                <a:latin typeface="Helvetica Light"/>
                <a:cs typeface="Helvetica Light"/>
              </a:rPr>
              <a:t>. </a:t>
            </a:r>
          </a:p>
        </p:txBody>
      </p:sp>
      <p:sp>
        <p:nvSpPr>
          <p:cNvPr id="20" name="TextBox 19"/>
          <p:cNvSpPr txBox="1"/>
          <p:nvPr/>
        </p:nvSpPr>
        <p:spPr>
          <a:xfrm>
            <a:off x="3185463" y="3573016"/>
            <a:ext cx="1170513" cy="261610"/>
          </a:xfrm>
          <a:prstGeom prst="rect">
            <a:avLst/>
          </a:prstGeom>
          <a:noFill/>
        </p:spPr>
        <p:txBody>
          <a:bodyPr wrap="none" rtlCol="0">
            <a:spAutoFit/>
          </a:bodyPr>
          <a:lstStyle/>
          <a:p>
            <a:r>
              <a:rPr lang="en-US" sz="1050" dirty="0" smtClean="0">
                <a:latin typeface="Helvetica Light" charset="0"/>
                <a:ea typeface="Helvetica Light" charset="0"/>
                <a:cs typeface="Helvetica Light" charset="0"/>
              </a:rPr>
              <a:t>&lt; 2</a:t>
            </a:r>
            <a:r>
              <a:rPr lang="en-US" sz="1050" smtClean="0">
                <a:latin typeface="Helvetica Light" charset="0"/>
                <a:ea typeface="Helvetica Light" charset="0"/>
                <a:cs typeface="Helvetica Light" charset="0"/>
              </a:rPr>
              <a:t>% resolution</a:t>
            </a:r>
            <a:endParaRPr lang="en-US" sz="1050" dirty="0" smtClean="0">
              <a:latin typeface="Helvetica Light" charset="0"/>
              <a:ea typeface="Helvetica Light" charset="0"/>
              <a:cs typeface="Helvetica Light" charset="0"/>
            </a:endParaRPr>
          </a:p>
        </p:txBody>
      </p:sp>
      <p:sp>
        <p:nvSpPr>
          <p:cNvPr id="21" name="TextBox 20"/>
          <p:cNvSpPr txBox="1"/>
          <p:nvPr/>
        </p:nvSpPr>
        <p:spPr>
          <a:xfrm>
            <a:off x="7452320" y="3646448"/>
            <a:ext cx="1167307" cy="253916"/>
          </a:xfrm>
          <a:prstGeom prst="rect">
            <a:avLst/>
          </a:prstGeom>
          <a:noFill/>
        </p:spPr>
        <p:txBody>
          <a:bodyPr wrap="none" rtlCol="0">
            <a:spAutoFit/>
          </a:bodyPr>
          <a:lstStyle/>
          <a:p>
            <a:r>
              <a:rPr lang="en-US" sz="1050" dirty="0">
                <a:latin typeface="Helvetica Light" charset="0"/>
                <a:ea typeface="Helvetica Light" charset="0"/>
                <a:cs typeface="Helvetica Light" charset="0"/>
              </a:rPr>
              <a:t>~</a:t>
            </a:r>
            <a:r>
              <a:rPr lang="en-US" sz="1050" dirty="0" smtClean="0">
                <a:latin typeface="Helvetica Light" charset="0"/>
                <a:ea typeface="Helvetica Light" charset="0"/>
                <a:cs typeface="Helvetica Light" charset="0"/>
              </a:rPr>
              <a:t>15% resolution</a:t>
            </a:r>
          </a:p>
        </p:txBody>
      </p:sp>
    </p:spTree>
    <p:extLst>
      <p:ext uri="{BB962C8B-B14F-4D97-AF65-F5344CB8AC3E}">
        <p14:creationId xmlns:p14="http://schemas.microsoft.com/office/powerpoint/2010/main" val="118381798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3" name="Rectangle 12"/>
          <p:cNvSpPr/>
          <p:nvPr/>
        </p:nvSpPr>
        <p:spPr>
          <a:xfrm>
            <a:off x="95959" y="163945"/>
            <a:ext cx="5976664" cy="252264"/>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4" name="Rectangle 13"/>
          <p:cNvSpPr/>
          <p:nvPr/>
        </p:nvSpPr>
        <p:spPr>
          <a:xfrm>
            <a:off x="95959" y="6430246"/>
            <a:ext cx="5976664" cy="180256"/>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5" name="Picture 14"/>
          <p:cNvPicPr>
            <a:picLocks noChangeAspect="1"/>
          </p:cNvPicPr>
          <p:nvPr/>
        </p:nvPicPr>
        <p:blipFill rotWithShape="1">
          <a:blip r:embed="rId2" cstate="print">
            <a:extLst>
              <a:ext uri="{28A0092B-C50C-407E-A947-70E740481C1C}">
                <a14:useLocalDpi xmlns:a14="http://schemas.microsoft.com/office/drawing/2010/main"/>
              </a:ext>
            </a:extLst>
          </a:blip>
          <a:srcRect l="5901" t="3314" r="5901" b="9762"/>
          <a:stretch/>
        </p:blipFill>
        <p:spPr>
          <a:xfrm>
            <a:off x="0" y="229210"/>
            <a:ext cx="9144000" cy="6368142"/>
          </a:xfrm>
          <a:prstGeom prst="rect">
            <a:avLst/>
          </a:prstGeom>
        </p:spPr>
      </p:pic>
      <p:sp>
        <p:nvSpPr>
          <p:cNvPr id="16" name="Rectangle 15"/>
          <p:cNvSpPr/>
          <p:nvPr/>
        </p:nvSpPr>
        <p:spPr>
          <a:xfrm>
            <a:off x="323528" y="5445224"/>
            <a:ext cx="2664296" cy="737524"/>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7" name="TextBox 16"/>
          <p:cNvSpPr txBox="1"/>
          <p:nvPr/>
        </p:nvSpPr>
        <p:spPr>
          <a:xfrm>
            <a:off x="191336" y="5373216"/>
            <a:ext cx="3804600" cy="1277273"/>
          </a:xfrm>
          <a:prstGeom prst="rect">
            <a:avLst/>
          </a:prstGeom>
          <a:noFill/>
        </p:spPr>
        <p:txBody>
          <a:bodyPr wrap="square" rtlCol="0">
            <a:spAutoFit/>
          </a:bodyPr>
          <a:lstStyle/>
          <a:p>
            <a:pPr marL="285750" indent="-285750">
              <a:spcBef>
                <a:spcPts val="300"/>
              </a:spcBef>
              <a:buFont typeface="Arial" charset="0"/>
              <a:buChar char="•"/>
            </a:pPr>
            <a:r>
              <a:rPr lang="en-GB" sz="1400" dirty="0" smtClean="0">
                <a:solidFill>
                  <a:prstClr val="white"/>
                </a:solidFill>
                <a:latin typeface="Helvetica Light"/>
                <a:cs typeface="Helvetica Light"/>
              </a:rPr>
              <a:t>Display of rare </a:t>
            </a:r>
            <a:r>
              <a:rPr lang="en-GB" sz="1400" i="1" dirty="0" smtClean="0">
                <a:solidFill>
                  <a:prstClr val="white"/>
                </a:solidFill>
                <a:latin typeface="Helvetica Light"/>
                <a:cs typeface="Helvetica Light"/>
              </a:rPr>
              <a:t>colossal</a:t>
            </a:r>
            <a:r>
              <a:rPr lang="en-GB" sz="1400" dirty="0" smtClean="0">
                <a:solidFill>
                  <a:prstClr val="white"/>
                </a:solidFill>
                <a:latin typeface="Helvetica Light"/>
                <a:cs typeface="Helvetica Light"/>
              </a:rPr>
              <a:t> </a:t>
            </a:r>
            <a:r>
              <a:rPr lang="en-GB" sz="1400" dirty="0" err="1">
                <a:solidFill>
                  <a:prstClr val="white"/>
                </a:solidFill>
                <a:latin typeface="Helvetica Light"/>
                <a:cs typeface="Helvetica Light"/>
              </a:rPr>
              <a:t>e</a:t>
            </a:r>
            <a:r>
              <a:rPr lang="en-GB" sz="1400" baseline="30000" dirty="0" err="1" smtClean="0">
                <a:solidFill>
                  <a:prstClr val="white"/>
                </a:solidFill>
                <a:latin typeface="Helvetica Light"/>
                <a:cs typeface="Helvetica Light"/>
              </a:rPr>
              <a:t>+</a:t>
            </a:r>
            <a:r>
              <a:rPr lang="en-GB" sz="1400" dirty="0" err="1" smtClean="0">
                <a:solidFill>
                  <a:prstClr val="white"/>
                </a:solidFill>
                <a:latin typeface="Helvetica Light"/>
                <a:cs typeface="Helvetica Light"/>
              </a:rPr>
              <a:t>e</a:t>
            </a:r>
            <a:r>
              <a:rPr lang="en-GB" sz="1400" baseline="30000" dirty="0" smtClean="0">
                <a:solidFill>
                  <a:prstClr val="white"/>
                </a:solidFill>
                <a:latin typeface="Helvetica Light"/>
                <a:cs typeface="Helvetica Light"/>
              </a:rPr>
              <a:t>–</a:t>
            </a:r>
            <a:r>
              <a:rPr lang="en-GB" sz="1400" dirty="0" smtClean="0">
                <a:solidFill>
                  <a:prstClr val="white"/>
                </a:solidFill>
                <a:latin typeface="Helvetica Light"/>
                <a:cs typeface="Helvetica Light"/>
              </a:rPr>
              <a:t> candidate event with 2.9 TeV invariant mass</a:t>
            </a:r>
          </a:p>
          <a:p>
            <a:pPr marL="285750" indent="-285750">
              <a:spcBef>
                <a:spcPts val="300"/>
              </a:spcBef>
              <a:buFont typeface="Arial" charset="0"/>
              <a:buChar char="•"/>
            </a:pPr>
            <a:r>
              <a:rPr lang="en-GB" sz="1400" dirty="0" smtClean="0">
                <a:solidFill>
                  <a:prstClr val="white"/>
                </a:solidFill>
                <a:latin typeface="Helvetica Light"/>
                <a:cs typeface="Helvetica Light"/>
              </a:rPr>
              <a:t>Each electron candidate has 1.3 TeV </a:t>
            </a:r>
            <a:r>
              <a:rPr lang="en-GB" sz="1400" i="1" dirty="0" smtClean="0">
                <a:solidFill>
                  <a:prstClr val="white"/>
                </a:solidFill>
                <a:latin typeface="Helvetica Light"/>
                <a:cs typeface="Helvetica Light"/>
              </a:rPr>
              <a:t>E</a:t>
            </a:r>
            <a:r>
              <a:rPr lang="en-GB" sz="1400" i="1" baseline="-25000" dirty="0" smtClean="0">
                <a:solidFill>
                  <a:prstClr val="white"/>
                </a:solidFill>
                <a:latin typeface="Helvetica Light"/>
                <a:cs typeface="Helvetica Light"/>
              </a:rPr>
              <a:t>T</a:t>
            </a:r>
            <a:endParaRPr lang="en-GB" sz="1400" dirty="0" smtClean="0">
              <a:solidFill>
                <a:prstClr val="white"/>
              </a:solidFill>
              <a:latin typeface="Helvetica Light"/>
              <a:cs typeface="Helvetica Light"/>
            </a:endParaRPr>
          </a:p>
          <a:p>
            <a:pPr marL="285750" indent="-285750">
              <a:spcBef>
                <a:spcPts val="300"/>
              </a:spcBef>
              <a:buFont typeface="Arial" charset="0"/>
              <a:buChar char="•"/>
            </a:pPr>
            <a:r>
              <a:rPr lang="en-GB" sz="1400" dirty="0" smtClean="0">
                <a:solidFill>
                  <a:prstClr val="white"/>
                </a:solidFill>
                <a:latin typeface="Helvetica Light"/>
                <a:cs typeface="Helvetica Light"/>
              </a:rPr>
              <a:t>Back-to-back in </a:t>
            </a:r>
            <a:r>
              <a:rPr lang="en-GB" sz="1400" dirty="0" smtClean="0">
                <a:solidFill>
                  <a:prstClr val="white"/>
                </a:solidFill>
                <a:latin typeface="Symbol" charset="2"/>
                <a:ea typeface="Symbol" charset="2"/>
                <a:cs typeface="Symbol" charset="2"/>
              </a:rPr>
              <a:t>f</a:t>
            </a:r>
          </a:p>
          <a:p>
            <a:pPr>
              <a:spcBef>
                <a:spcPts val="600"/>
              </a:spcBef>
            </a:pPr>
            <a:r>
              <a:rPr lang="en-GB" sz="1100" dirty="0" smtClean="0">
                <a:solidFill>
                  <a:prstClr val="white"/>
                </a:solidFill>
                <a:latin typeface="Helvetica Light"/>
                <a:cs typeface="Helvetica Light"/>
              </a:rPr>
              <a:t>Highest-mass Run-1 events: 1.8 TeV (</a:t>
            </a:r>
            <a:r>
              <a:rPr lang="en-GB" sz="1100" dirty="0" err="1" smtClean="0">
                <a:solidFill>
                  <a:prstClr val="white"/>
                </a:solidFill>
                <a:latin typeface="Helvetica Light"/>
                <a:cs typeface="Helvetica Light"/>
              </a:rPr>
              <a:t>ee</a:t>
            </a:r>
            <a:r>
              <a:rPr lang="en-GB" sz="1100" dirty="0" smtClean="0">
                <a:solidFill>
                  <a:prstClr val="white"/>
                </a:solidFill>
                <a:latin typeface="Helvetica Light"/>
                <a:cs typeface="Helvetica Light"/>
              </a:rPr>
              <a:t>), 1.9 TeV (µµ)</a:t>
            </a:r>
          </a:p>
        </p:txBody>
      </p:sp>
    </p:spTree>
    <p:extLst>
      <p:ext uri="{BB962C8B-B14F-4D97-AF65-F5344CB8AC3E}">
        <p14:creationId xmlns:p14="http://schemas.microsoft.com/office/powerpoint/2010/main" val="214038489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Diboson production </a:t>
            </a:r>
            <a:r>
              <a:rPr lang="en-GB" sz="1200" dirty="0" smtClean="0">
                <a:solidFill>
                  <a:srgbClr val="000000"/>
                </a:solidFill>
                <a:latin typeface="Helvetica Light"/>
                <a:cs typeface="Helvetica Light"/>
              </a:rPr>
              <a:t>— example</a:t>
            </a:r>
            <a:r>
              <a:rPr lang="en-GB" sz="1200" dirty="0">
                <a:solidFill>
                  <a:srgbClr val="000000"/>
                </a:solidFill>
                <a:latin typeface="Helvetica Light"/>
                <a:cs typeface="Helvetica Light"/>
              </a:rPr>
              <a:t>: </a:t>
            </a:r>
            <a:r>
              <a:rPr lang="en-GB" sz="1200" dirty="0" err="1" smtClean="0">
                <a:solidFill>
                  <a:srgbClr val="000000"/>
                </a:solidFill>
                <a:latin typeface="Helvetica Light"/>
                <a:cs typeface="Helvetica Light"/>
              </a:rPr>
              <a:t>σ</a:t>
            </a:r>
            <a:r>
              <a:rPr lang="en-GB" sz="1200" baseline="-25000" dirty="0" err="1" smtClean="0">
                <a:solidFill>
                  <a:srgbClr val="000000"/>
                </a:solidFill>
                <a:latin typeface="Helvetica Light"/>
                <a:cs typeface="Helvetica Light"/>
              </a:rPr>
              <a:t>WW</a:t>
            </a:r>
            <a:r>
              <a:rPr lang="en-GB" sz="1200" baseline="-25000" dirty="0" smtClean="0">
                <a:solidFill>
                  <a:srgbClr val="000000"/>
                </a:solidFill>
                <a:latin typeface="Helvetica Light"/>
                <a:cs typeface="Helvetica Light"/>
              </a:rPr>
              <a:t>, no Higgs </a:t>
            </a:r>
            <a:r>
              <a:rPr lang="en-GB" sz="1050" dirty="0" smtClean="0">
                <a:solidFill>
                  <a:srgbClr val="000000"/>
                </a:solidFill>
                <a:latin typeface="Helvetica Light"/>
                <a:cs typeface="Helvetica Light"/>
              </a:rPr>
              <a:t>(13 TeV)</a:t>
            </a:r>
            <a:r>
              <a:rPr lang="en-GB" sz="1200" dirty="0" smtClean="0">
                <a:solidFill>
                  <a:srgbClr val="000000"/>
                </a:solidFill>
                <a:latin typeface="Helvetica Light"/>
                <a:cs typeface="Helvetica Light"/>
              </a:rPr>
              <a:t> ~ 120 </a:t>
            </a:r>
            <a:r>
              <a:rPr lang="en-GB" sz="1200" dirty="0" err="1" smtClean="0">
                <a:solidFill>
                  <a:srgbClr val="000000"/>
                </a:solidFill>
                <a:latin typeface="Helvetica Light"/>
                <a:cs typeface="Helvetica Light"/>
              </a:rPr>
              <a:t>pb</a:t>
            </a:r>
            <a:endParaRPr lang="en-GB" sz="2400" dirty="0" smtClean="0">
              <a:solidFill>
                <a:srgbClr val="000000"/>
              </a:solidFill>
              <a:latin typeface="Helvetica Light"/>
              <a:cs typeface="Helvetica Light"/>
            </a:endParaRPr>
          </a:p>
          <a:p>
            <a:pPr>
              <a:spcBef>
                <a:spcPts val="600"/>
              </a:spcBef>
            </a:pPr>
            <a:r>
              <a:rPr lang="en-GB" sz="1600" dirty="0" smtClean="0">
                <a:solidFill>
                  <a:prstClr val="black"/>
                </a:solidFill>
                <a:latin typeface="Helvetica Light"/>
                <a:cs typeface="Helvetica Light"/>
              </a:rPr>
              <a:t>Highly important sector of LHC physics, intimately related to electroweak symmetry breaking</a:t>
            </a:r>
            <a:endParaRPr lang="en-GB" sz="1600" dirty="0">
              <a:solidFill>
                <a:prstClr val="black"/>
              </a:solidFill>
              <a:latin typeface="Helvetica Light"/>
              <a:cs typeface="Helvetica Light"/>
            </a:endParaRPr>
          </a:p>
        </p:txBody>
      </p:sp>
      <p:sp>
        <p:nvSpPr>
          <p:cNvPr id="24" name="TextBox 23"/>
          <p:cNvSpPr txBox="1"/>
          <p:nvPr/>
        </p:nvSpPr>
        <p:spPr>
          <a:xfrm>
            <a:off x="323529" y="1412776"/>
            <a:ext cx="8820471" cy="553998"/>
          </a:xfrm>
          <a:prstGeom prst="rect">
            <a:avLst/>
          </a:prstGeom>
          <a:noFill/>
        </p:spPr>
        <p:txBody>
          <a:bodyPr wrap="square" rtlCol="0">
            <a:spAutoFit/>
          </a:bodyPr>
          <a:lstStyle/>
          <a:p>
            <a:pPr>
              <a:spcBef>
                <a:spcPts val="3000"/>
              </a:spcBef>
            </a:pPr>
            <a:r>
              <a:rPr lang="en-GB" sz="1600" dirty="0" smtClean="0">
                <a:solidFill>
                  <a:srgbClr val="003BB8"/>
                </a:solidFill>
                <a:latin typeface="Arial"/>
                <a:cs typeface="Arial"/>
              </a:rPr>
              <a:t>ATLAS &amp; CMS </a:t>
            </a:r>
            <a:r>
              <a:rPr lang="en-US" sz="1400" dirty="0" smtClean="0">
                <a:solidFill>
                  <a:prstClr val="black"/>
                </a:solidFill>
                <a:latin typeface="Helvetica Light"/>
                <a:cs typeface="Helvetica Light"/>
              </a:rPr>
              <a:t>performed detailed </a:t>
            </a:r>
            <a:r>
              <a:rPr lang="is-IS" sz="1400" dirty="0" smtClean="0">
                <a:solidFill>
                  <a:prstClr val="black"/>
                </a:solidFill>
                <a:latin typeface="Helvetica Light"/>
                <a:cs typeface="Helvetica Light"/>
              </a:rPr>
              <a:t>inclusive, fiducial and differential cross-section analyses at 8 TeV.                             First 13 TeV results for all modes available. </a:t>
            </a:r>
            <a:endParaRPr lang="en-GB" sz="1400" dirty="0" smtClean="0">
              <a:solidFill>
                <a:srgbClr val="D80017"/>
              </a:solidFill>
              <a:latin typeface="Helvetica Light"/>
              <a:cs typeface="Helvetica Light"/>
            </a:endParaRPr>
          </a:p>
        </p:txBody>
      </p:sp>
      <p:sp>
        <p:nvSpPr>
          <p:cNvPr id="25" name="Slide Number Placeholder 4"/>
          <p:cNvSpPr>
            <a:spLocks noGrp="1"/>
          </p:cNvSpPr>
          <p:nvPr>
            <p:ph type="sldNum" sz="quarter" idx="4"/>
          </p:nvPr>
        </p:nvSpPr>
        <p:spPr>
          <a:xfrm>
            <a:off x="6997172" y="6545795"/>
            <a:ext cx="2133600" cy="365125"/>
          </a:xfrm>
        </p:spPr>
        <p:txBody>
          <a:bodyPr/>
          <a:lstStyle/>
          <a:p>
            <a:pPr>
              <a:defRPr/>
            </a:pPr>
            <a:fld id="{611C2F03-9E95-40C9-A99F-3C4F7EE8CF2A}" type="slidenum">
              <a:rPr lang="en-GB" smtClean="0"/>
              <a:pPr>
                <a:defRPr/>
              </a:pPr>
              <a:t>56</a:t>
            </a:fld>
            <a:endParaRPr lang="en-GB" dirty="0"/>
          </a:p>
        </p:txBody>
      </p:sp>
      <p:sp>
        <p:nvSpPr>
          <p:cNvPr id="2" name="TextBox 1"/>
          <p:cNvSpPr txBox="1"/>
          <p:nvPr/>
        </p:nvSpPr>
        <p:spPr>
          <a:xfrm>
            <a:off x="323528" y="2185119"/>
            <a:ext cx="2441694" cy="307777"/>
          </a:xfrm>
          <a:prstGeom prst="rect">
            <a:avLst/>
          </a:prstGeom>
          <a:noFill/>
        </p:spPr>
        <p:txBody>
          <a:bodyPr wrap="none" rtlCol="0">
            <a:spAutoFit/>
          </a:bodyPr>
          <a:lstStyle/>
          <a:p>
            <a:r>
              <a:rPr lang="en-US" sz="1400" dirty="0" smtClean="0">
                <a:latin typeface="Helvetica Light" charset="0"/>
                <a:ea typeface="Helvetica Light" charset="0"/>
                <a:cs typeface="Helvetica Light" charset="0"/>
              </a:rPr>
              <a:t>Example:</a:t>
            </a:r>
            <a:r>
              <a:rPr lang="en-US" sz="1400" i="1" dirty="0" smtClean="0">
                <a:latin typeface="Helvetica Light" charset="0"/>
                <a:ea typeface="Helvetica Light" charset="0"/>
                <a:cs typeface="Helvetica Light" charset="0"/>
              </a:rPr>
              <a:t> pp</a:t>
            </a:r>
            <a:r>
              <a:rPr lang="en-US" sz="1400" dirty="0" smtClean="0">
                <a:latin typeface="Helvetica Light" charset="0"/>
                <a:ea typeface="Helvetica Light" charset="0"/>
                <a:cs typeface="Helvetica Light" charset="0"/>
              </a:rPr>
              <a:t> </a:t>
            </a:r>
            <a:r>
              <a:rPr lang="en-US" sz="1400" dirty="0">
                <a:latin typeface="Symbol" charset="2"/>
                <a:ea typeface="Symbol" charset="2"/>
                <a:cs typeface="Symbol" charset="2"/>
              </a:rPr>
              <a:t>®</a:t>
            </a:r>
            <a:r>
              <a:rPr lang="en-US" sz="1400" dirty="0" smtClean="0">
                <a:latin typeface="Helvetica Light" charset="0"/>
                <a:ea typeface="Helvetica Light" charset="0"/>
                <a:cs typeface="Helvetica Light" charset="0"/>
              </a:rPr>
              <a:t> WZ </a:t>
            </a:r>
            <a:r>
              <a:rPr lang="en-US" sz="1400" dirty="0">
                <a:latin typeface="Symbol" charset="2"/>
                <a:ea typeface="Symbol" charset="2"/>
                <a:cs typeface="Symbol" charset="2"/>
              </a:rPr>
              <a:t>®</a:t>
            </a:r>
            <a:r>
              <a:rPr lang="en-US" sz="1400" dirty="0">
                <a:latin typeface="Helvetica Light" charset="0"/>
                <a:ea typeface="Helvetica Light" charset="0"/>
                <a:cs typeface="Helvetica Light" charset="0"/>
              </a:rPr>
              <a:t> 𝓁</a:t>
            </a:r>
            <a:r>
              <a:rPr lang="en-US" sz="1400" dirty="0" smtClean="0">
                <a:latin typeface="Helvetica Light" charset="0"/>
                <a:ea typeface="Helvetica Light" charset="0"/>
                <a:cs typeface="Helvetica Light" charset="0"/>
              </a:rPr>
              <a:t>𝜈 𝓁𝓁</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985" y="5212624"/>
            <a:ext cx="1896807" cy="140939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985" y="3966645"/>
            <a:ext cx="1497479" cy="111576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2985" y="2708920"/>
            <a:ext cx="1309560" cy="1156876"/>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35896" y="2139693"/>
            <a:ext cx="4840569" cy="3653904"/>
          </a:xfrm>
          <a:prstGeom prst="rect">
            <a:avLst/>
          </a:prstGeom>
        </p:spPr>
      </p:pic>
      <p:sp>
        <p:nvSpPr>
          <p:cNvPr id="7" name="Rectangle 6"/>
          <p:cNvSpPr/>
          <p:nvPr/>
        </p:nvSpPr>
        <p:spPr>
          <a:xfrm>
            <a:off x="4499992" y="5805264"/>
            <a:ext cx="3744416" cy="969496"/>
          </a:xfrm>
          <a:prstGeom prst="rect">
            <a:avLst/>
          </a:prstGeom>
        </p:spPr>
        <p:txBody>
          <a:bodyPr wrap="square">
            <a:spAutoFit/>
          </a:bodyPr>
          <a:lstStyle/>
          <a:p>
            <a:r>
              <a:rPr lang="is-IS" sz="1400" dirty="0">
                <a:solidFill>
                  <a:srgbClr val="003BB8"/>
                </a:solidFill>
                <a:latin typeface="Helvetica Light"/>
                <a:cs typeface="Helvetica Light"/>
              </a:rPr>
              <a:t>Theoretical predictions at NNLO </a:t>
            </a:r>
            <a:r>
              <a:rPr lang="is-IS" sz="1400" dirty="0" smtClean="0">
                <a:solidFill>
                  <a:srgbClr val="003BB8"/>
                </a:solidFill>
                <a:latin typeface="Helvetica Light"/>
                <a:cs typeface="Helvetica Light"/>
              </a:rPr>
              <a:t>accuracy needed </a:t>
            </a:r>
            <a:r>
              <a:rPr lang="is-IS" sz="1400" dirty="0">
                <a:solidFill>
                  <a:srgbClr val="003BB8"/>
                </a:solidFill>
                <a:latin typeface="Helvetica Light"/>
                <a:cs typeface="Helvetica Light"/>
              </a:rPr>
              <a:t>to </a:t>
            </a:r>
            <a:r>
              <a:rPr lang="is-IS" sz="1400" dirty="0" smtClean="0">
                <a:solidFill>
                  <a:srgbClr val="003BB8"/>
                </a:solidFill>
                <a:latin typeface="Helvetica Light"/>
                <a:cs typeface="Helvetica Light"/>
              </a:rPr>
              <a:t>describe the data ! </a:t>
            </a:r>
          </a:p>
          <a:p>
            <a:pPr>
              <a:spcBef>
                <a:spcPts val="600"/>
              </a:spcBef>
            </a:pPr>
            <a:r>
              <a:rPr lang="en-US" sz="1100" dirty="0">
                <a:solidFill>
                  <a:prstClr val="black"/>
                </a:solidFill>
                <a:latin typeface="Helvetica Light" charset="0"/>
                <a:ea typeface="Helvetica Light" charset="0"/>
                <a:cs typeface="Helvetica Light" charset="0"/>
              </a:rPr>
              <a:t>(+ NNLL soft gluon resummation in WW </a:t>
            </a:r>
            <a:r>
              <a:rPr lang="en-US" sz="1100" dirty="0" smtClean="0">
                <a:solidFill>
                  <a:prstClr val="black"/>
                </a:solidFill>
                <a:latin typeface="Helvetica Light" charset="0"/>
                <a:ea typeface="Helvetica Light" charset="0"/>
                <a:cs typeface="Helvetica Light" charset="0"/>
              </a:rPr>
              <a:t>case because </a:t>
            </a:r>
            <a:r>
              <a:rPr lang="en-US" sz="1100" dirty="0">
                <a:solidFill>
                  <a:prstClr val="black"/>
                </a:solidFill>
                <a:latin typeface="Helvetica Light" charset="0"/>
                <a:ea typeface="Helvetica Light" charset="0"/>
                <a:cs typeface="Helvetica Light" charset="0"/>
              </a:rPr>
              <a:t>of jet veto) </a:t>
            </a:r>
            <a:endParaRPr lang="en-US" sz="1600" dirty="0">
              <a:solidFill>
                <a:srgbClr val="8A37C5"/>
              </a:solidFill>
            </a:endParaRPr>
          </a:p>
        </p:txBody>
      </p:sp>
    </p:spTree>
    <p:extLst>
      <p:ext uri="{BB962C8B-B14F-4D97-AF65-F5344CB8AC3E}">
        <p14:creationId xmlns:p14="http://schemas.microsoft.com/office/powerpoint/2010/main" val="129151788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4406622" y="3008951"/>
            <a:ext cx="4701882" cy="3375072"/>
          </a:xfrm>
          <a:prstGeom prst="rect">
            <a:avLst/>
          </a:prstGeom>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3140304"/>
            <a:ext cx="4504070" cy="3241024"/>
          </a:xfrm>
          <a:prstGeom prst="rect">
            <a:avLst/>
          </a:prstGeom>
        </p:spPr>
      </p:pic>
      <p:sp>
        <p:nvSpPr>
          <p:cNvPr id="17" name="TextBox 16"/>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Searches for diboson resonances </a:t>
            </a:r>
            <a:r>
              <a:rPr lang="en-GB" dirty="0" smtClean="0">
                <a:solidFill>
                  <a:srgbClr val="000000"/>
                </a:solidFill>
                <a:latin typeface="Helvetica Light"/>
                <a:cs typeface="Helvetica Light"/>
              </a:rPr>
              <a:t>(</a:t>
            </a:r>
            <a:r>
              <a:rPr lang="en-GB" dirty="0" err="1" smtClean="0">
                <a:solidFill>
                  <a:srgbClr val="000000"/>
                </a:solidFill>
                <a:latin typeface="Helvetica Light"/>
                <a:cs typeface="Helvetica Light"/>
              </a:rPr>
              <a:t>hh</a:t>
            </a:r>
            <a:r>
              <a:rPr lang="en-GB" dirty="0" smtClean="0">
                <a:solidFill>
                  <a:srgbClr val="000000"/>
                </a:solidFill>
                <a:latin typeface="Helvetica Light"/>
                <a:cs typeface="Helvetica Light"/>
              </a:rPr>
              <a:t>, </a:t>
            </a:r>
            <a:r>
              <a:rPr lang="en-GB" dirty="0" err="1" smtClean="0">
                <a:solidFill>
                  <a:srgbClr val="000000"/>
                </a:solidFill>
                <a:latin typeface="Helvetica Light"/>
                <a:cs typeface="Helvetica Light"/>
              </a:rPr>
              <a:t>Vh</a:t>
            </a:r>
            <a:r>
              <a:rPr lang="en-GB" dirty="0" smtClean="0">
                <a:solidFill>
                  <a:srgbClr val="000000"/>
                </a:solidFill>
                <a:latin typeface="Helvetica Light"/>
                <a:cs typeface="Helvetica Light"/>
              </a:rPr>
              <a:t>, VV)</a:t>
            </a:r>
            <a:endParaRPr lang="en-GB" sz="2400" dirty="0" smtClean="0">
              <a:solidFill>
                <a:srgbClr val="000000"/>
              </a:solidFill>
              <a:latin typeface="Helvetica Light"/>
              <a:cs typeface="Helvetica Light"/>
            </a:endParaRPr>
          </a:p>
          <a:p>
            <a:pPr>
              <a:spcBef>
                <a:spcPts val="600"/>
              </a:spcBef>
            </a:pPr>
            <a:r>
              <a:rPr lang="en-GB" sz="1600" dirty="0" smtClean="0">
                <a:solidFill>
                  <a:prstClr val="black"/>
                </a:solidFill>
                <a:latin typeface="Helvetica Light"/>
                <a:cs typeface="Helvetica Light"/>
              </a:rPr>
              <a:t>High-</a:t>
            </a:r>
            <a:r>
              <a:rPr lang="en-GB" sz="1600" i="1" dirty="0" err="1" smtClean="0">
                <a:solidFill>
                  <a:prstClr val="black"/>
                </a:solidFill>
                <a:latin typeface="Helvetica Light"/>
                <a:cs typeface="Helvetica Light"/>
              </a:rPr>
              <a:t>p</a:t>
            </a:r>
            <a:r>
              <a:rPr lang="en-GB" sz="1600" i="1" baseline="-25000" dirty="0" err="1" smtClean="0">
                <a:solidFill>
                  <a:prstClr val="black"/>
                </a:solidFill>
                <a:latin typeface="Helvetica Light"/>
                <a:cs typeface="Helvetica Light"/>
              </a:rPr>
              <a:t>T</a:t>
            </a:r>
            <a:r>
              <a:rPr lang="en-GB" sz="1600" dirty="0" smtClean="0">
                <a:solidFill>
                  <a:prstClr val="black"/>
                </a:solidFill>
                <a:latin typeface="Helvetica Light"/>
                <a:cs typeface="Helvetica Light"/>
              </a:rPr>
              <a:t> of bosons boosts hadronic decay products into merged jets</a:t>
            </a:r>
            <a:endParaRPr lang="en-GB" sz="1600" dirty="0">
              <a:solidFill>
                <a:prstClr val="black"/>
              </a:solidFill>
              <a:latin typeface="Helvetica Light"/>
              <a:cs typeface="Helvetica Light"/>
            </a:endParaRPr>
          </a:p>
        </p:txBody>
      </p:sp>
      <p:sp>
        <p:nvSpPr>
          <p:cNvPr id="18" name="TextBox 17"/>
          <p:cNvSpPr txBox="1"/>
          <p:nvPr/>
        </p:nvSpPr>
        <p:spPr>
          <a:xfrm>
            <a:off x="323529" y="1412776"/>
            <a:ext cx="6120679" cy="584775"/>
          </a:xfrm>
          <a:prstGeom prst="rect">
            <a:avLst/>
          </a:prstGeom>
          <a:noFill/>
        </p:spPr>
        <p:txBody>
          <a:bodyPr wrap="square" rtlCol="0">
            <a:spAutoFit/>
          </a:bodyPr>
          <a:lstStyle/>
          <a:p>
            <a:pPr>
              <a:spcBef>
                <a:spcPts val="3000"/>
              </a:spcBef>
            </a:pPr>
            <a:r>
              <a:rPr lang="en-GB" sz="1600" dirty="0">
                <a:solidFill>
                  <a:prstClr val="black"/>
                </a:solidFill>
                <a:latin typeface="Helvetica Light"/>
                <a:cs typeface="Helvetica Light"/>
              </a:rPr>
              <a:t>Hadronic decay modes use jet substructure analysis to reconstruct bosons. Important strong interaction backgrounds</a:t>
            </a:r>
            <a:endParaRPr lang="en-GB" sz="1600" baseline="30000" dirty="0">
              <a:solidFill>
                <a:prstClr val="black"/>
              </a:solidFill>
              <a:latin typeface="Helvetica Light"/>
              <a:cs typeface="Helvetica Light"/>
            </a:endParaRPr>
          </a:p>
        </p:txBody>
      </p:sp>
      <p:sp>
        <p:nvSpPr>
          <p:cNvPr id="19" name="Rectangle 18"/>
          <p:cNvSpPr/>
          <p:nvPr/>
        </p:nvSpPr>
        <p:spPr>
          <a:xfrm>
            <a:off x="323528" y="2060848"/>
            <a:ext cx="6408712" cy="523220"/>
          </a:xfrm>
          <a:prstGeom prst="rect">
            <a:avLst/>
          </a:prstGeom>
        </p:spPr>
        <p:txBody>
          <a:bodyPr wrap="square">
            <a:spAutoFit/>
          </a:bodyPr>
          <a:lstStyle/>
          <a:p>
            <a:pPr>
              <a:spcBef>
                <a:spcPts val="3000"/>
              </a:spcBef>
            </a:pPr>
            <a:r>
              <a:rPr lang="en-GB" sz="1400" dirty="0">
                <a:solidFill>
                  <a:srgbClr val="003BB8"/>
                </a:solidFill>
                <a:latin typeface="Helvetica Light"/>
                <a:cs typeface="Helvetica Light"/>
              </a:rPr>
              <a:t>Some excess of events around 2 TeV (globally 2.5σ for ATLAS) seen at 8 TeV in VV in fully hadronic channel, not seen in the other decay channels (</a:t>
            </a:r>
            <a:r>
              <a:rPr lang="en-GB" sz="1400" dirty="0" err="1">
                <a:solidFill>
                  <a:srgbClr val="003BB8"/>
                </a:solidFill>
                <a:latin typeface="Helvetica Light"/>
                <a:cs typeface="Helvetica Light"/>
              </a:rPr>
              <a:t>eg</a:t>
            </a:r>
            <a:r>
              <a:rPr lang="en-GB" sz="1400" dirty="0">
                <a:solidFill>
                  <a:srgbClr val="003BB8"/>
                </a:solidFill>
                <a:latin typeface="Helvetica Light"/>
                <a:cs typeface="Helvetica Light"/>
              </a:rPr>
              <a:t>, l𝜈</a:t>
            </a:r>
            <a:r>
              <a:rPr lang="en-GB" sz="1400" dirty="0" err="1">
                <a:solidFill>
                  <a:srgbClr val="003BB8"/>
                </a:solidFill>
                <a:latin typeface="Helvetica Light"/>
                <a:cs typeface="Helvetica Light"/>
              </a:rPr>
              <a:t>qq</a:t>
            </a:r>
            <a:r>
              <a:rPr lang="en-GB" sz="1400" dirty="0">
                <a:solidFill>
                  <a:srgbClr val="003BB8"/>
                </a:solidFill>
                <a:latin typeface="Helvetica Light"/>
                <a:cs typeface="Helvetica Light"/>
              </a:rPr>
              <a:t>)</a:t>
            </a:r>
          </a:p>
        </p:txBody>
      </p:sp>
      <p:sp>
        <p:nvSpPr>
          <p:cNvPr id="20" name="Slide Number Placeholder 8"/>
          <p:cNvSpPr>
            <a:spLocks noGrp="1"/>
          </p:cNvSpPr>
          <p:nvPr>
            <p:ph type="sldNum" sz="quarter" idx="4"/>
          </p:nvPr>
        </p:nvSpPr>
        <p:spPr>
          <a:xfrm>
            <a:off x="6997172" y="6545795"/>
            <a:ext cx="2133600" cy="365125"/>
          </a:xfrm>
        </p:spPr>
        <p:txBody>
          <a:bodyPr/>
          <a:lstStyle/>
          <a:p>
            <a:pPr>
              <a:defRPr/>
            </a:pPr>
            <a:fld id="{611C2F03-9E95-40C9-A99F-3C4F7EE8CF2A}" type="slidenum">
              <a:rPr lang="en-GB" smtClean="0"/>
              <a:pPr>
                <a:defRPr/>
              </a:pPr>
              <a:t>57</a:t>
            </a:fld>
            <a:endParaRPr lang="en-GB" dirty="0"/>
          </a:p>
        </p:txBody>
      </p:sp>
      <p:sp>
        <p:nvSpPr>
          <p:cNvPr id="21" name="TextBox 20"/>
          <p:cNvSpPr txBox="1"/>
          <p:nvPr/>
        </p:nvSpPr>
        <p:spPr>
          <a:xfrm>
            <a:off x="2501672" y="3032582"/>
            <a:ext cx="1967206" cy="215444"/>
          </a:xfrm>
          <a:prstGeom prst="rect">
            <a:avLst/>
          </a:prstGeom>
          <a:noFill/>
        </p:spPr>
        <p:txBody>
          <a:bodyPr wrap="none" rtlCol="0">
            <a:spAutoFit/>
          </a:bodyPr>
          <a:lstStyle/>
          <a:p>
            <a:pPr algn="r"/>
            <a:r>
              <a:rPr lang="en-US" sz="800" dirty="0" smtClean="0">
                <a:solidFill>
                  <a:schemeClr val="tx1">
                    <a:lumMod val="50000"/>
                    <a:lumOff val="50000"/>
                  </a:schemeClr>
                </a:solidFill>
                <a:latin typeface="Helvetica Light" charset="0"/>
                <a:ea typeface="Helvetica Light" charset="0"/>
                <a:cs typeface="Helvetica Light" charset="0"/>
              </a:rPr>
              <a:t>ATLAS-CONF-2016-05, </a:t>
            </a:r>
            <a:r>
              <a:rPr lang="en-US" sz="800" dirty="0" smtClean="0">
                <a:latin typeface="Helvetica Light" charset="0"/>
                <a:ea typeface="Helvetica Light" charset="0"/>
                <a:cs typeface="Helvetica Light" charset="0"/>
              </a:rPr>
              <a:t>fully hadronic5</a:t>
            </a:r>
            <a:endParaRPr lang="is-IS" sz="800" dirty="0">
              <a:latin typeface="Helvetica Light" charset="0"/>
              <a:ea typeface="Helvetica Light" charset="0"/>
              <a:cs typeface="Helvetica Light" charset="0"/>
            </a:endParaRPr>
          </a:p>
        </p:txBody>
      </p:sp>
      <p:sp>
        <p:nvSpPr>
          <p:cNvPr id="22" name="TextBox 21"/>
          <p:cNvSpPr txBox="1"/>
          <p:nvPr/>
        </p:nvSpPr>
        <p:spPr>
          <a:xfrm>
            <a:off x="5052496" y="3036269"/>
            <a:ext cx="1871025" cy="215444"/>
          </a:xfrm>
          <a:prstGeom prst="rect">
            <a:avLst/>
          </a:prstGeom>
          <a:noFill/>
        </p:spPr>
        <p:txBody>
          <a:bodyPr wrap="none" rtlCol="0">
            <a:spAutoFit/>
          </a:bodyPr>
          <a:lstStyle/>
          <a:p>
            <a:r>
              <a:rPr lang="pt-BR" sz="800" dirty="0" smtClean="0">
                <a:solidFill>
                  <a:schemeClr val="tx1">
                    <a:lumMod val="50000"/>
                    <a:lumOff val="50000"/>
                  </a:schemeClr>
                </a:solidFill>
                <a:latin typeface="Helvetica Light" charset="0"/>
                <a:ea typeface="Helvetica Light" charset="0"/>
                <a:cs typeface="Helvetica Light" charset="0"/>
              </a:rPr>
              <a:t>CMS-PAS-B2G-16-020, </a:t>
            </a:r>
            <a:r>
              <a:rPr lang="pt-BR" sz="800" dirty="0" err="1" smtClean="0">
                <a:latin typeface="Helvetica Light" charset="0"/>
                <a:ea typeface="Helvetica Light" charset="0"/>
                <a:cs typeface="Helvetica Light" charset="0"/>
              </a:rPr>
              <a:t>semileptonic</a:t>
            </a:r>
            <a:endParaRPr lang="is-IS" sz="800" dirty="0">
              <a:latin typeface="Helvetica Light" charset="0"/>
              <a:ea typeface="Helvetica Light" charset="0"/>
              <a:cs typeface="Helvetica Light" charset="0"/>
            </a:endParaRPr>
          </a:p>
        </p:txBody>
      </p:sp>
      <p:sp>
        <p:nvSpPr>
          <p:cNvPr id="23" name="Rectangle 22"/>
          <p:cNvSpPr/>
          <p:nvPr/>
        </p:nvSpPr>
        <p:spPr>
          <a:xfrm>
            <a:off x="6861282" y="476672"/>
            <a:ext cx="2282718" cy="733771"/>
          </a:xfrm>
          <a:prstGeom prst="rect">
            <a:avLst/>
          </a:prstGeom>
          <a:solidFill>
            <a:schemeClr val="bg1"/>
          </a:solidFill>
          <a:effectLst>
            <a:outerShdw blurRad="50800" dist="76200" dir="16200000" rotWithShape="0">
              <a:prstClr val="black">
                <a:alpha val="4000"/>
              </a:prstClr>
            </a:outerShdw>
          </a:effectLst>
        </p:spPr>
        <p:txBody>
          <a:bodyPr wrap="square" rtlCol="0" anchor="ctr">
            <a:spAutoFit/>
          </a:bodyPr>
          <a:lstStyle/>
          <a:p>
            <a:pPr algn="ctr"/>
            <a:endParaRPr lang="en-US" sz="1600">
              <a:latin typeface="Helvetica Light" charset="0"/>
              <a:ea typeface="Helvetica Light" charset="0"/>
              <a:cs typeface="Helvetica Light" charset="0"/>
            </a:endParaRPr>
          </a:p>
        </p:txBody>
      </p:sp>
      <p:pic>
        <p:nvPicPr>
          <p:cNvPr id="24" name="Picture 23" descr="fig_05a-2.pdf"/>
          <p:cNvPicPr>
            <a:picLocks noChangeAspect="1"/>
          </p:cNvPicPr>
          <p:nvPr/>
        </p:nvPicPr>
        <p:blipFill>
          <a:blip r:embed="rId4">
            <a:extLst>
              <a:ext uri="{28A0092B-C50C-407E-A947-70E740481C1C}">
                <a14:useLocalDpi xmlns:a14="http://schemas.microsoft.com/office/drawing/2010/main"/>
              </a:ext>
            </a:extLst>
          </a:blip>
          <a:stretch>
            <a:fillRect/>
          </a:stretch>
        </p:blipFill>
        <p:spPr>
          <a:xfrm rot="5400000">
            <a:off x="6904262" y="520459"/>
            <a:ext cx="2129456" cy="2215416"/>
          </a:xfrm>
          <a:prstGeom prst="rect">
            <a:avLst/>
          </a:prstGeom>
        </p:spPr>
      </p:pic>
    </p:spTree>
    <p:extLst>
      <p:ext uri="{BB962C8B-B14F-4D97-AF65-F5344CB8AC3E}">
        <p14:creationId xmlns:p14="http://schemas.microsoft.com/office/powerpoint/2010/main" val="48640581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58</a:t>
            </a:fld>
            <a:endParaRPr lang="en-GB" dirty="0"/>
          </a:p>
        </p:txBody>
      </p:sp>
      <p:sp>
        <p:nvSpPr>
          <p:cNvPr id="4" name="TextBox 3"/>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Summary of cross-section measurements by ATLAS</a:t>
            </a:r>
          </a:p>
          <a:p>
            <a:pPr>
              <a:spcBef>
                <a:spcPts val="600"/>
              </a:spcBef>
            </a:pPr>
            <a:r>
              <a:rPr lang="en-GB" sz="1600" dirty="0" smtClean="0">
                <a:solidFill>
                  <a:prstClr val="black"/>
                </a:solidFill>
                <a:latin typeface="Helvetica Light"/>
                <a:cs typeface="Helvetica Light"/>
              </a:rPr>
              <a:t>Data agree with the expected rise of the cross section at 13 TeV</a:t>
            </a:r>
            <a:endParaRPr lang="en-GB" sz="1600" dirty="0">
              <a:solidFill>
                <a:prstClr val="black"/>
              </a:solidFill>
              <a:latin typeface="Helvetica Light"/>
              <a:cs typeface="Helvetica Ligh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3072" y="1465795"/>
            <a:ext cx="7200900" cy="5080000"/>
          </a:xfrm>
          <a:prstGeom prst="rect">
            <a:avLst/>
          </a:prstGeom>
        </p:spPr>
      </p:pic>
      <p:cxnSp>
        <p:nvCxnSpPr>
          <p:cNvPr id="6" name="Straight Arrow Connector 5"/>
          <p:cNvCxnSpPr/>
          <p:nvPr/>
        </p:nvCxnSpPr>
        <p:spPr>
          <a:xfrm>
            <a:off x="4490977" y="1944297"/>
            <a:ext cx="0" cy="833627"/>
          </a:xfrm>
          <a:prstGeom prst="straightConnector1">
            <a:avLst/>
          </a:prstGeom>
          <a:ln w="3175">
            <a:solidFill>
              <a:schemeClr val="tx1">
                <a:lumMod val="65000"/>
                <a:lumOff val="35000"/>
              </a:schemeClr>
            </a:solidFill>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4458297" y="2213290"/>
            <a:ext cx="1584176" cy="430887"/>
          </a:xfrm>
          <a:prstGeom prst="rect">
            <a:avLst/>
          </a:prstGeom>
          <a:noFill/>
        </p:spPr>
        <p:txBody>
          <a:bodyPr wrap="square" rtlCol="0">
            <a:spAutoFit/>
          </a:bodyPr>
          <a:lstStyle/>
          <a:p>
            <a:r>
              <a:rPr lang="en-US" sz="1100" dirty="0" smtClean="0">
                <a:solidFill>
                  <a:schemeClr val="tx1">
                    <a:lumMod val="50000"/>
                    <a:lumOff val="50000"/>
                  </a:schemeClr>
                </a:solidFill>
                <a:latin typeface="Helvetica Light" charset="0"/>
                <a:ea typeface="Helvetica Light" charset="0"/>
                <a:cs typeface="Helvetica Light" charset="0"/>
              </a:rPr>
              <a:t>Agreement with expected factor 3.3</a:t>
            </a:r>
          </a:p>
        </p:txBody>
      </p:sp>
      <p:cxnSp>
        <p:nvCxnSpPr>
          <p:cNvPr id="8" name="Straight Connector 7"/>
          <p:cNvCxnSpPr/>
          <p:nvPr/>
        </p:nvCxnSpPr>
        <p:spPr>
          <a:xfrm>
            <a:off x="3275856" y="2841361"/>
            <a:ext cx="1615005" cy="0"/>
          </a:xfrm>
          <a:prstGeom prst="line">
            <a:avLst/>
          </a:prstGeom>
          <a:ln w="3175">
            <a:solidFill>
              <a:schemeClr val="tx1">
                <a:lumMod val="50000"/>
                <a:lumOff val="50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3828770" y="1870533"/>
            <a:ext cx="1324414" cy="0"/>
          </a:xfrm>
          <a:prstGeom prst="line">
            <a:avLst/>
          </a:prstGeom>
          <a:ln w="3175">
            <a:solidFill>
              <a:schemeClr val="tx1">
                <a:lumMod val="50000"/>
                <a:lumOff val="50000"/>
              </a:schemeClr>
            </a:solidFill>
            <a:prstDash val="sysDot"/>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637801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44001" cy="6857999"/>
          </a:xfrm>
          <a:prstGeom prst="rect">
            <a:avLst/>
          </a:prstGeom>
          <a:solidFill>
            <a:schemeClr val="tx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0" y="55970"/>
            <a:ext cx="9144000" cy="6037326"/>
          </a:xfrm>
          <a:prstGeom prst="rect">
            <a:avLst/>
          </a:prstGeom>
        </p:spPr>
      </p:pic>
      <p:sp>
        <p:nvSpPr>
          <p:cNvPr id="5" name="TextBox 4"/>
          <p:cNvSpPr txBox="1"/>
          <p:nvPr/>
        </p:nvSpPr>
        <p:spPr>
          <a:xfrm>
            <a:off x="251520" y="160745"/>
            <a:ext cx="5688632" cy="461665"/>
          </a:xfrm>
          <a:prstGeom prst="rect">
            <a:avLst/>
          </a:prstGeom>
          <a:noFill/>
        </p:spPr>
        <p:txBody>
          <a:bodyPr wrap="square" rtlCol="0">
            <a:spAutoFit/>
          </a:bodyPr>
          <a:lstStyle/>
          <a:p>
            <a:r>
              <a:rPr lang="en-GB" sz="2400" dirty="0" smtClean="0">
                <a:solidFill>
                  <a:schemeClr val="bg1"/>
                </a:solidFill>
                <a:latin typeface="Helvetica Light"/>
                <a:cs typeface="Helvetica Light"/>
              </a:rPr>
              <a:t>Higgs </a:t>
            </a:r>
            <a:r>
              <a:rPr lang="en-GB" sz="2400" dirty="0" err="1" smtClean="0">
                <a:solidFill>
                  <a:schemeClr val="bg1"/>
                </a:solidFill>
                <a:latin typeface="Helvetica Light"/>
                <a:cs typeface="Helvetica Light"/>
              </a:rPr>
              <a:t>reobservation</a:t>
            </a:r>
            <a:r>
              <a:rPr lang="en-GB" sz="2400" dirty="0" smtClean="0">
                <a:solidFill>
                  <a:schemeClr val="bg1"/>
                </a:solidFill>
                <a:latin typeface="Helvetica Light"/>
                <a:cs typeface="Helvetica Light"/>
              </a:rPr>
              <a:t> at 13 TeV</a:t>
            </a:r>
          </a:p>
        </p:txBody>
      </p:sp>
      <p:sp>
        <p:nvSpPr>
          <p:cNvPr id="16" name="TextBox 15"/>
          <p:cNvSpPr txBox="1"/>
          <p:nvPr/>
        </p:nvSpPr>
        <p:spPr>
          <a:xfrm>
            <a:off x="72628" y="6186512"/>
            <a:ext cx="9001968" cy="553998"/>
          </a:xfrm>
          <a:prstGeom prst="rect">
            <a:avLst/>
          </a:prstGeom>
          <a:noFill/>
        </p:spPr>
        <p:txBody>
          <a:bodyPr wrap="square" rtlCol="0">
            <a:spAutoFit/>
          </a:bodyPr>
          <a:lstStyle/>
          <a:p>
            <a:r>
              <a:rPr lang="en-GB" sz="1000" dirty="0">
                <a:solidFill>
                  <a:schemeClr val="bg1"/>
                </a:solidFill>
                <a:latin typeface="Helvetica Light"/>
                <a:cs typeface="Helvetica Light"/>
              </a:rPr>
              <a:t>Display of </a:t>
            </a:r>
            <a:r>
              <a:rPr lang="en-GB" sz="1000" dirty="0" smtClean="0">
                <a:solidFill>
                  <a:schemeClr val="bg1"/>
                </a:solidFill>
                <a:latin typeface="Helvetica Light"/>
                <a:cs typeface="Helvetica Light"/>
              </a:rPr>
              <a:t>VBF H </a:t>
            </a:r>
            <a:r>
              <a:rPr lang="en-GB" sz="1000" dirty="0">
                <a:solidFill>
                  <a:schemeClr val="bg1"/>
                </a:solidFill>
                <a:latin typeface="Symbol" charset="2"/>
                <a:ea typeface="Symbol" charset="2"/>
                <a:cs typeface="Symbol" charset="2"/>
              </a:rPr>
              <a:t>®</a:t>
            </a:r>
            <a:r>
              <a:rPr lang="en-GB" sz="1000" dirty="0">
                <a:solidFill>
                  <a:schemeClr val="bg1"/>
                </a:solidFill>
                <a:latin typeface="Helvetica Light"/>
                <a:cs typeface="Helvetica Light"/>
              </a:rPr>
              <a:t> </a:t>
            </a:r>
            <a:r>
              <a:rPr lang="en-GB" sz="1000" dirty="0" err="1">
                <a:solidFill>
                  <a:schemeClr val="bg1"/>
                </a:solidFill>
                <a:latin typeface="Helvetica Light"/>
                <a:cs typeface="Helvetica Light"/>
              </a:rPr>
              <a:t>ee</a:t>
            </a:r>
            <a:r>
              <a:rPr lang="en-GB" sz="1000" dirty="0">
                <a:solidFill>
                  <a:schemeClr val="bg1"/>
                </a:solidFill>
                <a:latin typeface="Helvetica Light"/>
                <a:cs typeface="Helvetica Light"/>
              </a:rPr>
              <a:t>µµ </a:t>
            </a:r>
            <a:r>
              <a:rPr lang="en-GB" sz="1000" dirty="0" smtClean="0">
                <a:solidFill>
                  <a:schemeClr val="bg1"/>
                </a:solidFill>
                <a:latin typeface="Helvetica Light"/>
                <a:cs typeface="Helvetica Light"/>
              </a:rPr>
              <a:t>+ 2jets candidate </a:t>
            </a:r>
            <a:r>
              <a:rPr lang="en-GB" sz="1000" dirty="0">
                <a:solidFill>
                  <a:schemeClr val="bg1"/>
                </a:solidFill>
                <a:latin typeface="Helvetica Light"/>
                <a:cs typeface="Helvetica Light"/>
              </a:rPr>
              <a:t>from 13 TeV pp collisions. The electrons have a transverse momentum of 111 and 16 GeV, the muons 18 and 17 </a:t>
            </a:r>
            <a:r>
              <a:rPr lang="en-GB" sz="1000" dirty="0" smtClean="0">
                <a:solidFill>
                  <a:schemeClr val="bg1"/>
                </a:solidFill>
                <a:latin typeface="Helvetica Light"/>
                <a:cs typeface="Helvetica Light"/>
              </a:rPr>
              <a:t>GeV, </a:t>
            </a:r>
            <a:r>
              <a:rPr lang="en-GB" sz="1000" dirty="0">
                <a:solidFill>
                  <a:schemeClr val="bg1"/>
                </a:solidFill>
                <a:latin typeface="Helvetica Light"/>
                <a:cs typeface="Helvetica Light"/>
              </a:rPr>
              <a:t>and the jets 118 and 54 </a:t>
            </a:r>
            <a:r>
              <a:rPr lang="en-GB" sz="1000" dirty="0" smtClean="0">
                <a:solidFill>
                  <a:schemeClr val="bg1"/>
                </a:solidFill>
                <a:latin typeface="Helvetica Light"/>
                <a:cs typeface="Helvetica Light"/>
              </a:rPr>
              <a:t>GeV. </a:t>
            </a:r>
            <a:r>
              <a:rPr lang="en-GB" sz="1000" dirty="0">
                <a:solidFill>
                  <a:schemeClr val="bg1"/>
                </a:solidFill>
                <a:latin typeface="Helvetica Light"/>
                <a:cs typeface="Helvetica Light"/>
              </a:rPr>
              <a:t>The invariant mass of the four lepton system is 129 GeV, the </a:t>
            </a:r>
            <a:r>
              <a:rPr lang="en-GB" sz="1000" dirty="0" err="1" smtClean="0">
                <a:solidFill>
                  <a:schemeClr val="bg1"/>
                </a:solidFill>
                <a:latin typeface="Helvetica Light"/>
                <a:cs typeface="Helvetica Light"/>
              </a:rPr>
              <a:t>dielectron</a:t>
            </a:r>
            <a:r>
              <a:rPr lang="en-GB" sz="1000" dirty="0" smtClean="0">
                <a:solidFill>
                  <a:schemeClr val="bg1"/>
                </a:solidFill>
                <a:latin typeface="Helvetica Light"/>
                <a:cs typeface="Helvetica Light"/>
              </a:rPr>
              <a:t> (</a:t>
            </a:r>
            <a:r>
              <a:rPr lang="en-GB" sz="1000" dirty="0" err="1" smtClean="0">
                <a:solidFill>
                  <a:schemeClr val="bg1"/>
                </a:solidFill>
                <a:latin typeface="Helvetica Light"/>
                <a:cs typeface="Helvetica Light"/>
              </a:rPr>
              <a:t>dimuon</a:t>
            </a:r>
            <a:r>
              <a:rPr lang="en-GB" sz="1000" dirty="0" smtClean="0">
                <a:solidFill>
                  <a:schemeClr val="bg1"/>
                </a:solidFill>
                <a:latin typeface="Helvetica Light"/>
                <a:cs typeface="Helvetica Light"/>
              </a:rPr>
              <a:t>)  </a:t>
            </a:r>
            <a:r>
              <a:rPr lang="en-GB" sz="1000" dirty="0">
                <a:solidFill>
                  <a:schemeClr val="bg1"/>
                </a:solidFill>
                <a:latin typeface="Helvetica Light"/>
                <a:cs typeface="Helvetica Light"/>
              </a:rPr>
              <a:t>invariant mass is 91 </a:t>
            </a:r>
            <a:r>
              <a:rPr lang="en-GB" sz="1000" dirty="0" smtClean="0">
                <a:solidFill>
                  <a:schemeClr val="bg1"/>
                </a:solidFill>
                <a:latin typeface="Helvetica Light"/>
                <a:cs typeface="Helvetica Light"/>
              </a:rPr>
              <a:t>(29) GeV, </a:t>
            </a:r>
            <a:r>
              <a:rPr lang="en-GB" sz="1000" dirty="0">
                <a:solidFill>
                  <a:schemeClr val="bg1"/>
                </a:solidFill>
                <a:latin typeface="Helvetica Light"/>
                <a:cs typeface="Helvetica Light"/>
              </a:rPr>
              <a:t>the pseudorapidity difference between the two jets is 6.4 </a:t>
            </a:r>
            <a:r>
              <a:rPr lang="en-GB" sz="1000" dirty="0" smtClean="0">
                <a:solidFill>
                  <a:schemeClr val="bg1"/>
                </a:solidFill>
                <a:latin typeface="Helvetica Light"/>
                <a:cs typeface="Helvetica Light"/>
              </a:rPr>
              <a:t>and the dijet </a:t>
            </a:r>
            <a:r>
              <a:rPr lang="en-GB" sz="1000" dirty="0">
                <a:solidFill>
                  <a:schemeClr val="bg1"/>
                </a:solidFill>
                <a:latin typeface="Helvetica Light"/>
                <a:cs typeface="Helvetica Light"/>
              </a:rPr>
              <a:t>invariant mass is 2 TeV. </a:t>
            </a:r>
            <a:endParaRPr lang="en-GB" sz="1000" b="1" dirty="0">
              <a:solidFill>
                <a:schemeClr val="bg1"/>
              </a:solidFill>
              <a:latin typeface="Helvetica Light"/>
              <a:cs typeface="Helvetica Light"/>
            </a:endParaRPr>
          </a:p>
        </p:txBody>
      </p:sp>
      <p:sp>
        <p:nvSpPr>
          <p:cNvPr id="7" name="TextBox 6"/>
          <p:cNvSpPr txBox="1"/>
          <p:nvPr/>
        </p:nvSpPr>
        <p:spPr>
          <a:xfrm>
            <a:off x="251520" y="836712"/>
            <a:ext cx="1787243" cy="2462213"/>
          </a:xfrm>
          <a:prstGeom prst="rect">
            <a:avLst/>
          </a:prstGeom>
          <a:solidFill>
            <a:schemeClr val="tx1">
              <a:alpha val="72000"/>
            </a:schemeClr>
          </a:solidFill>
        </p:spPr>
        <p:txBody>
          <a:bodyPr wrap="square" rtlCol="0">
            <a:spAutoFit/>
          </a:bodyPr>
          <a:lstStyle/>
          <a:p>
            <a:r>
              <a:rPr lang="en-US" sz="1400" dirty="0" smtClean="0">
                <a:solidFill>
                  <a:schemeClr val="bg1"/>
                </a:solidFill>
                <a:latin typeface="Helvetica Light" charset="0"/>
                <a:ea typeface="Helvetica Light" charset="0"/>
                <a:cs typeface="Helvetica Light" charset="0"/>
              </a:rPr>
              <a:t>13/8 TeV cross section ratios of 2~2.4 for VH, </a:t>
            </a:r>
            <a:r>
              <a:rPr lang="en-US" sz="1400" dirty="0" err="1" smtClean="0">
                <a:solidFill>
                  <a:schemeClr val="bg1"/>
                </a:solidFill>
                <a:latin typeface="Helvetica Light" charset="0"/>
                <a:ea typeface="Helvetica Light" charset="0"/>
                <a:cs typeface="Helvetica Light" charset="0"/>
              </a:rPr>
              <a:t>ggH</a:t>
            </a:r>
            <a:r>
              <a:rPr lang="en-US" sz="1400" dirty="0" smtClean="0">
                <a:solidFill>
                  <a:schemeClr val="bg1"/>
                </a:solidFill>
                <a:latin typeface="Helvetica Light" charset="0"/>
                <a:ea typeface="Helvetica Light" charset="0"/>
                <a:cs typeface="Helvetica Light" charset="0"/>
              </a:rPr>
              <a:t>, VBF, and 3.9 for ttH</a:t>
            </a:r>
          </a:p>
          <a:p>
            <a:endParaRPr lang="en-US" sz="1400" dirty="0">
              <a:solidFill>
                <a:schemeClr val="bg1"/>
              </a:solidFill>
              <a:latin typeface="Helvetica Light" charset="0"/>
              <a:ea typeface="Helvetica Light" charset="0"/>
              <a:cs typeface="Helvetica Light" charset="0"/>
            </a:endParaRPr>
          </a:p>
          <a:p>
            <a:r>
              <a:rPr lang="en-US" sz="1400" dirty="0" smtClean="0">
                <a:solidFill>
                  <a:schemeClr val="bg1"/>
                </a:solidFill>
                <a:latin typeface="Helvetica Light" charset="0"/>
                <a:ea typeface="Helvetica Light" charset="0"/>
                <a:cs typeface="Helvetica Light" charset="0"/>
              </a:rPr>
              <a:t>2015 &amp; 2016 statistics combined achieves better significance and precision than in Run-1</a:t>
            </a:r>
          </a:p>
        </p:txBody>
      </p:sp>
    </p:spTree>
    <p:extLst>
      <p:ext uri="{BB962C8B-B14F-4D97-AF65-F5344CB8AC3E}">
        <p14:creationId xmlns:p14="http://schemas.microsoft.com/office/powerpoint/2010/main" val="7193945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222"/>
          <p:cNvPicPr>
            <a:picLocks noChangeAspect="1"/>
          </p:cNvPicPr>
          <p:nvPr/>
        </p:nvPicPr>
        <p:blipFill>
          <a:blip r:embed="rId2">
            <a:grayscl/>
            <a:alphaModFix amt="25000"/>
            <a:extLst>
              <a:ext uri="{28A0092B-C50C-407E-A947-70E740481C1C}">
                <a14:useLocalDpi xmlns:a14="http://schemas.microsoft.com/office/drawing/2010/main"/>
              </a:ext>
            </a:extLst>
          </a:blip>
          <a:srcRect/>
          <a:stretch>
            <a:fillRect/>
          </a:stretch>
        </p:blipFill>
        <p:spPr bwMode="auto">
          <a:xfrm>
            <a:off x="0" y="-15360"/>
            <a:ext cx="9144000" cy="6858000"/>
          </a:xfrm>
          <a:prstGeom prst="rect">
            <a:avLst/>
          </a:prstGeom>
          <a:noFill/>
          <a:ln w="9525">
            <a:noFill/>
            <a:miter lim="800000"/>
            <a:headEnd/>
            <a:tailEnd/>
          </a:ln>
        </p:spPr>
      </p:pic>
      <p:sp>
        <p:nvSpPr>
          <p:cNvPr id="24" name="Rectangle 10"/>
          <p:cNvSpPr>
            <a:spLocks noChangeArrowheads="1"/>
          </p:cNvSpPr>
          <p:nvPr/>
        </p:nvSpPr>
        <p:spPr bwMode="auto">
          <a:xfrm>
            <a:off x="0" y="1447800"/>
            <a:ext cx="9144000" cy="4953000"/>
          </a:xfrm>
          <a:prstGeom prst="rect">
            <a:avLst/>
          </a:prstGeom>
          <a:solidFill>
            <a:srgbClr val="FFFFFF"/>
          </a:solidFill>
          <a:ln w="3175">
            <a:solidFill>
              <a:schemeClr val="bg1"/>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kern="0">
              <a:solidFill>
                <a:sysClr val="windowText" lastClr="000000"/>
              </a:solidFill>
              <a:ea typeface="ＭＳ Ｐゴシック" charset="-128"/>
              <a:cs typeface="ＭＳ Ｐゴシック" charset="-128"/>
            </a:endParaRPr>
          </a:p>
        </p:txBody>
      </p:sp>
      <p:sp>
        <p:nvSpPr>
          <p:cNvPr id="195" name="Rectangle 194"/>
          <p:cNvSpPr/>
          <p:nvPr/>
        </p:nvSpPr>
        <p:spPr>
          <a:xfrm>
            <a:off x="4116918" y="1448427"/>
            <a:ext cx="5027082" cy="4953000"/>
          </a:xfrm>
          <a:prstGeom prst="rect">
            <a:avLst/>
          </a:prstGeom>
          <a:solidFill>
            <a:schemeClr val="bg1">
              <a:lumMod val="95000"/>
            </a:schemeClr>
          </a:solidFill>
          <a:ln w="3175" cap="flat" cmpd="sng" algn="ctr">
            <a:solidFill>
              <a:schemeClr val="bg1">
                <a:lumMod val="9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68" name="TextBox 67"/>
          <p:cNvSpPr txBox="1"/>
          <p:nvPr/>
        </p:nvSpPr>
        <p:spPr>
          <a:xfrm>
            <a:off x="4267200" y="5562600"/>
            <a:ext cx="1085425"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Top quark</a:t>
            </a:r>
            <a:endParaRPr lang="en-GB" sz="1600" dirty="0">
              <a:solidFill>
                <a:prstClr val="black"/>
              </a:solidFill>
              <a:latin typeface="Helvetica" charset="0"/>
              <a:ea typeface="Helvetica" charset="0"/>
              <a:cs typeface="Helvetica" charset="0"/>
            </a:endParaRPr>
          </a:p>
        </p:txBody>
      </p:sp>
      <p:grpSp>
        <p:nvGrpSpPr>
          <p:cNvPr id="3" name="Group 20"/>
          <p:cNvGrpSpPr/>
          <p:nvPr/>
        </p:nvGrpSpPr>
        <p:grpSpPr>
          <a:xfrm>
            <a:off x="5776798" y="2874964"/>
            <a:ext cx="2921081" cy="148741"/>
            <a:chOff x="822326" y="2286000"/>
            <a:chExt cx="4130674" cy="173037"/>
          </a:xfrm>
        </p:grpSpPr>
        <p:sp>
          <p:nvSpPr>
            <p:cNvPr id="22" name="Freeform 21"/>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3"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grpSp>
      <p:sp>
        <p:nvSpPr>
          <p:cNvPr id="29" name="TextBox 28"/>
          <p:cNvSpPr txBox="1"/>
          <p:nvPr/>
        </p:nvSpPr>
        <p:spPr>
          <a:xfrm>
            <a:off x="4267200" y="2267188"/>
            <a:ext cx="835485"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Gravity</a:t>
            </a:r>
            <a:endParaRPr lang="en-GB" sz="1600" dirty="0">
              <a:solidFill>
                <a:prstClr val="black"/>
              </a:solidFill>
              <a:latin typeface="Helvetica" charset="0"/>
              <a:ea typeface="Helvetica" charset="0"/>
              <a:cs typeface="Helvetica" charset="0"/>
            </a:endParaRPr>
          </a:p>
        </p:txBody>
      </p:sp>
      <p:sp>
        <p:nvSpPr>
          <p:cNvPr id="32" name="TextBox 31"/>
          <p:cNvSpPr txBox="1"/>
          <p:nvPr/>
        </p:nvSpPr>
        <p:spPr>
          <a:xfrm>
            <a:off x="8104065" y="6128948"/>
            <a:ext cx="1012248" cy="261610"/>
          </a:xfrm>
          <a:prstGeom prst="rect">
            <a:avLst/>
          </a:prstGeom>
          <a:noFill/>
        </p:spPr>
        <p:txBody>
          <a:bodyPr wrap="none" rtlCol="0">
            <a:spAutoFit/>
          </a:bodyPr>
          <a:lstStyle/>
          <a:p>
            <a:pPr algn="r"/>
            <a:r>
              <a:rPr lang="en-GB" sz="1100" dirty="0" smtClean="0">
                <a:solidFill>
                  <a:srgbClr val="7F7F7F"/>
                </a:solidFill>
                <a:latin typeface="Trebuchet MS"/>
                <a:ea typeface="ＭＳ Ｐゴシック" charset="-128"/>
                <a:cs typeface="Trebuchet MS"/>
              </a:rPr>
              <a:t>H. Murayama</a:t>
            </a:r>
            <a:endParaRPr lang="en-GB" sz="1100" dirty="0">
              <a:solidFill>
                <a:srgbClr val="7F7F7F"/>
              </a:solidFill>
              <a:latin typeface="Trebuchet MS"/>
              <a:ea typeface="ＭＳ Ｐゴシック" charset="-128"/>
              <a:cs typeface="Trebuchet MS"/>
            </a:endParaRPr>
          </a:p>
        </p:txBody>
      </p:sp>
      <p:sp>
        <p:nvSpPr>
          <p:cNvPr id="35" name="TextBox 34"/>
          <p:cNvSpPr txBox="1"/>
          <p:nvPr/>
        </p:nvSpPr>
        <p:spPr>
          <a:xfrm>
            <a:off x="4267200" y="2789158"/>
            <a:ext cx="833883"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Photon</a:t>
            </a:r>
            <a:endParaRPr lang="en-GB" sz="1600" dirty="0">
              <a:solidFill>
                <a:prstClr val="black"/>
              </a:solidFill>
              <a:latin typeface="Helvetica" charset="0"/>
              <a:ea typeface="Helvetica" charset="0"/>
              <a:cs typeface="Helvetica" charset="0"/>
            </a:endParaRPr>
          </a:p>
        </p:txBody>
      </p:sp>
      <p:sp>
        <p:nvSpPr>
          <p:cNvPr id="37" name="TextBox 36"/>
          <p:cNvSpPr txBox="1"/>
          <p:nvPr/>
        </p:nvSpPr>
        <p:spPr>
          <a:xfrm>
            <a:off x="4267200" y="4400788"/>
            <a:ext cx="1061509"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Neutrinos</a:t>
            </a:r>
            <a:endParaRPr lang="en-GB" sz="1600" dirty="0">
              <a:solidFill>
                <a:prstClr val="black"/>
              </a:solidFill>
              <a:latin typeface="Helvetica" charset="0"/>
              <a:ea typeface="Helvetica" charset="0"/>
              <a:cs typeface="Helvetica" charset="0"/>
            </a:endParaRPr>
          </a:p>
        </p:txBody>
      </p:sp>
      <p:cxnSp>
        <p:nvCxnSpPr>
          <p:cNvPr id="40" name="Straight Connector 39"/>
          <p:cNvCxnSpPr/>
          <p:nvPr/>
        </p:nvCxnSpPr>
        <p:spPr>
          <a:xfrm>
            <a:off x="5776302" y="4604244"/>
            <a:ext cx="2981904" cy="1588"/>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67200" y="4987528"/>
            <a:ext cx="1039067"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Electrons</a:t>
            </a:r>
            <a:endParaRPr lang="en-GB" sz="1600" dirty="0">
              <a:solidFill>
                <a:prstClr val="black"/>
              </a:solidFill>
              <a:latin typeface="Helvetica" charset="0"/>
              <a:ea typeface="Helvetica" charset="0"/>
              <a:cs typeface="Helvetica" charset="0"/>
            </a:endParaRPr>
          </a:p>
        </p:txBody>
      </p:sp>
      <p:sp>
        <p:nvSpPr>
          <p:cNvPr id="127" name="TextBox 126"/>
          <p:cNvSpPr txBox="1"/>
          <p:nvPr/>
        </p:nvSpPr>
        <p:spPr>
          <a:xfrm>
            <a:off x="4267200" y="3398520"/>
            <a:ext cx="1320939"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Weak boson</a:t>
            </a:r>
            <a:endParaRPr lang="en-GB" sz="1600" dirty="0">
              <a:solidFill>
                <a:prstClr val="black"/>
              </a:solidFill>
              <a:latin typeface="Helvetica" charset="0"/>
              <a:ea typeface="Helvetica" charset="0"/>
              <a:cs typeface="Helvetica" charset="0"/>
            </a:endParaRPr>
          </a:p>
        </p:txBody>
      </p:sp>
      <p:grpSp>
        <p:nvGrpSpPr>
          <p:cNvPr id="4" name="Group 165"/>
          <p:cNvGrpSpPr/>
          <p:nvPr/>
        </p:nvGrpSpPr>
        <p:grpSpPr>
          <a:xfrm>
            <a:off x="5776798" y="2386343"/>
            <a:ext cx="2921081" cy="148741"/>
            <a:chOff x="822326" y="2286000"/>
            <a:chExt cx="4130674" cy="173037"/>
          </a:xfrm>
        </p:grpSpPr>
        <p:sp>
          <p:nvSpPr>
            <p:cNvPr id="167" name="Freeform 166"/>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168"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grpSp>
      <p:cxnSp>
        <p:nvCxnSpPr>
          <p:cNvPr id="182" name="Straight Connector 181"/>
          <p:cNvCxnSpPr/>
          <p:nvPr/>
        </p:nvCxnSpPr>
        <p:spPr>
          <a:xfrm>
            <a:off x="4116917" y="4147114"/>
            <a:ext cx="5019882" cy="1588"/>
          </a:xfrm>
          <a:prstGeom prst="line">
            <a:avLst/>
          </a:prstGeom>
          <a:ln w="127" cap="flat" cmpd="sng" algn="ctr">
            <a:solidFill>
              <a:schemeClr val="tx2">
                <a:lumMod val="60000"/>
                <a:lumOff val="40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nvGrpSpPr>
          <p:cNvPr id="5" name="Group 88"/>
          <p:cNvGrpSpPr/>
          <p:nvPr/>
        </p:nvGrpSpPr>
        <p:grpSpPr>
          <a:xfrm>
            <a:off x="5776302" y="3462289"/>
            <a:ext cx="2921081" cy="148741"/>
            <a:chOff x="822326" y="2286000"/>
            <a:chExt cx="4130674" cy="173037"/>
          </a:xfrm>
        </p:grpSpPr>
        <p:sp>
          <p:nvSpPr>
            <p:cNvPr id="91" name="Freeform 90"/>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92"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grpSp>
      <p:cxnSp>
        <p:nvCxnSpPr>
          <p:cNvPr id="96" name="Straight Connector 95"/>
          <p:cNvCxnSpPr/>
          <p:nvPr/>
        </p:nvCxnSpPr>
        <p:spPr>
          <a:xfrm>
            <a:off x="5791200" y="5180012"/>
            <a:ext cx="2981904" cy="1588"/>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a:off x="5791200" y="5757863"/>
            <a:ext cx="2981904" cy="1588"/>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4038600" y="1600200"/>
            <a:ext cx="5105400" cy="400110"/>
          </a:xfrm>
          <a:prstGeom prst="rect">
            <a:avLst/>
          </a:prstGeom>
          <a:noFill/>
        </p:spPr>
        <p:txBody>
          <a:bodyPr wrap="square" rtlCol="0">
            <a:spAutoFit/>
          </a:bodyPr>
          <a:lstStyle/>
          <a:p>
            <a:pPr algn="ctr"/>
            <a:r>
              <a:rPr lang="en-GB" sz="2000" i="1" dirty="0" smtClean="0">
                <a:solidFill>
                  <a:prstClr val="black">
                    <a:lumMod val="65000"/>
                    <a:lumOff val="35000"/>
                  </a:prstClr>
                </a:solidFill>
                <a:latin typeface="Helvetica" charset="0"/>
                <a:ea typeface="Helvetica" charset="0"/>
                <a:cs typeface="Helvetica" charset="0"/>
              </a:rPr>
              <a:t>Symmetric phase – early universe</a:t>
            </a:r>
            <a:endParaRPr lang="en-GB" sz="2000" i="1" dirty="0">
              <a:solidFill>
                <a:prstClr val="black">
                  <a:lumMod val="65000"/>
                  <a:lumOff val="35000"/>
                </a:prstClr>
              </a:solidFill>
              <a:latin typeface="Helvetica" charset="0"/>
              <a:ea typeface="Helvetica" charset="0"/>
              <a:cs typeface="Helvetica" charset="0"/>
            </a:endParaRPr>
          </a:p>
        </p:txBody>
      </p:sp>
      <p:sp>
        <p:nvSpPr>
          <p:cNvPr id="30" name="Text Box 57"/>
          <p:cNvSpPr txBox="1">
            <a:spLocks noChangeArrowheads="1"/>
          </p:cNvSpPr>
          <p:nvPr/>
        </p:nvSpPr>
        <p:spPr bwMode="auto">
          <a:xfrm>
            <a:off x="0" y="568045"/>
            <a:ext cx="9144000" cy="547842"/>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GB" sz="1600" kern="0" dirty="0">
                <a:solidFill>
                  <a:sysClr val="windowText" lastClr="000000"/>
                </a:solidFill>
                <a:latin typeface="Helvetica Light" charset="0"/>
                <a:ea typeface="Helvetica Light" charset="0"/>
                <a:cs typeface="Helvetica Light" charset="0"/>
              </a:rPr>
              <a:t>BEH mechanism</a:t>
            </a:r>
          </a:p>
        </p:txBody>
      </p:sp>
      <p:sp>
        <p:nvSpPr>
          <p:cNvPr id="31" name="Text Box 58"/>
          <p:cNvSpPr txBox="1">
            <a:spLocks noChangeArrowheads="1"/>
          </p:cNvSpPr>
          <p:nvPr/>
        </p:nvSpPr>
        <p:spPr bwMode="auto">
          <a:xfrm>
            <a:off x="0" y="-27384"/>
            <a:ext cx="9144000" cy="601497"/>
          </a:xfrm>
          <a:prstGeom prst="rect">
            <a:avLst/>
          </a:prstGeom>
          <a:solidFill>
            <a:srgbClr val="FFFFFF">
              <a:alpha val="89000"/>
            </a:srgbClr>
          </a:solidFill>
          <a:ln w="19050">
            <a:noFill/>
            <a:miter lim="800000"/>
            <a:headEnd/>
            <a:tailEnd type="none" w="sm" len="med"/>
          </a:ln>
          <a:effectLst/>
        </p:spPr>
        <p:txBody>
          <a:bodyPr lIns="90000" tIns="108000" rIns="90000" bIns="0" anchor="b" anchorCtr="0">
            <a:prstTxWarp prst="textNoShape">
              <a:avLst/>
            </a:prstTxWarp>
            <a:spAutoFit/>
          </a:bodyPr>
          <a:lstStyle/>
          <a:p>
            <a:pPr algn="ctr" defTabSz="914400" fontAlgn="auto">
              <a:spcBef>
                <a:spcPct val="50000"/>
              </a:spcBef>
              <a:spcAft>
                <a:spcPts val="0"/>
              </a:spcAft>
              <a:defRPr/>
            </a:pPr>
            <a:r>
              <a:rPr lang="en-GB" sz="3200" kern="0" dirty="0" smtClean="0">
                <a:solidFill>
                  <a:srgbClr val="333333"/>
                </a:solidFill>
                <a:latin typeface="Helvetica Light" charset="0"/>
                <a:ea typeface="Helvetica Light" charset="0"/>
                <a:cs typeface="Helvetica Light" charset="0"/>
              </a:rPr>
              <a:t>The Standard Model </a:t>
            </a:r>
            <a:endParaRPr lang="en-GB" sz="3200" kern="0" dirty="0">
              <a:solidFill>
                <a:srgbClr val="333333"/>
              </a:solidFill>
              <a:latin typeface="Helvetica Light" charset="0"/>
              <a:ea typeface="Helvetica Light" charset="0"/>
              <a:cs typeface="Helvetica Light" charset="0"/>
            </a:endParaRPr>
          </a:p>
        </p:txBody>
      </p:sp>
      <p:sp>
        <p:nvSpPr>
          <p:cNvPr id="33" name="Rectangle 32"/>
          <p:cNvSpPr/>
          <p:nvPr/>
        </p:nvSpPr>
        <p:spPr>
          <a:xfrm>
            <a:off x="228600" y="1600200"/>
            <a:ext cx="3835400" cy="738664"/>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400" dirty="0" smtClean="0">
                <a:solidFill>
                  <a:prstClr val="black">
                    <a:lumMod val="85000"/>
                    <a:lumOff val="15000"/>
                  </a:prstClr>
                </a:solidFill>
                <a:latin typeface="Helvetica Light" charset="0"/>
                <a:ea typeface="Helvetica Light" charset="0"/>
                <a:cs typeface="Helvetica Light" charset="0"/>
                <a:sym typeface="Wingdings"/>
              </a:rPr>
              <a:t>Early universe: symmetric phase, fundamental particles are massless                  </a:t>
            </a:r>
            <a:r>
              <a:rPr lang="en-US" sz="1400" dirty="0" smtClean="0">
                <a:solidFill>
                  <a:prstClr val="black">
                    <a:lumMod val="85000"/>
                    <a:lumOff val="15000"/>
                  </a:prstClr>
                </a:solidFill>
                <a:latin typeface="Symbol" charset="2"/>
                <a:ea typeface="Symbol" charset="2"/>
                <a:cs typeface="Symbol" charset="2"/>
                <a:sym typeface="Wingdings"/>
              </a:rPr>
              <a:t>®</a:t>
            </a:r>
            <a:r>
              <a:rPr lang="en-US" sz="1400" dirty="0" smtClean="0">
                <a:solidFill>
                  <a:prstClr val="black">
                    <a:lumMod val="85000"/>
                    <a:lumOff val="15000"/>
                  </a:prstClr>
                </a:solidFill>
                <a:latin typeface="Helvetica Light" charset="0"/>
                <a:ea typeface="Helvetica Light" charset="0"/>
                <a:cs typeface="Helvetica Light" charset="0"/>
                <a:sym typeface="Wingdings"/>
              </a:rPr>
              <a:t> gauge symmetry is respected</a:t>
            </a:r>
            <a:endParaRPr lang="en-GB" sz="1400" dirty="0" smtClean="0">
              <a:solidFill>
                <a:prstClr val="black">
                  <a:lumMod val="85000"/>
                  <a:lumOff val="15000"/>
                </a:prstClr>
              </a:solidFill>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6</a:t>
            </a:fld>
            <a:endParaRPr lang="en-GB" dirty="0"/>
          </a:p>
        </p:txBody>
      </p:sp>
    </p:spTree>
    <p:extLst>
      <p:ext uri="{BB962C8B-B14F-4D97-AF65-F5344CB8AC3E}">
        <p14:creationId xmlns:p14="http://schemas.microsoft.com/office/powerpoint/2010/main" val="177691710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4355976" y="1925008"/>
            <a:ext cx="4379644" cy="3197835"/>
          </a:xfrm>
          <a:prstGeom prst="rect">
            <a:avLst/>
          </a:prstGeom>
        </p:spPr>
      </p:pic>
      <p:pic>
        <p:nvPicPr>
          <p:cNvPr id="4" name="Picture 3"/>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679021" y="1916832"/>
            <a:ext cx="3460931" cy="3320541"/>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ATLAS and CMS studied H</a:t>
            </a:r>
            <a:r>
              <a:rPr lang="en-GB" sz="2400" baseline="-25000" dirty="0" smtClean="0">
                <a:solidFill>
                  <a:srgbClr val="000000"/>
                </a:solidFill>
                <a:latin typeface="Helvetica Light"/>
                <a:cs typeface="Helvetica Light"/>
              </a:rPr>
              <a:t>125</a:t>
            </a:r>
            <a:r>
              <a:rPr lang="en-GB" sz="2400" dirty="0" smtClean="0">
                <a:solidFill>
                  <a:srgbClr val="000000"/>
                </a:solidFill>
                <a:latin typeface="Helvetica Light"/>
                <a:cs typeface="Helvetica Light"/>
              </a:rPr>
              <a:t> in bosonic channels</a:t>
            </a:r>
          </a:p>
          <a:p>
            <a:pPr>
              <a:spcBef>
                <a:spcPts val="600"/>
              </a:spcBef>
            </a:pPr>
            <a:r>
              <a:rPr lang="en-GB" sz="1600" dirty="0">
                <a:solidFill>
                  <a:prstClr val="black"/>
                </a:solidFill>
                <a:latin typeface="Helvetica Light"/>
                <a:cs typeface="Helvetica Light"/>
              </a:rPr>
              <a:t>Preliminary </a:t>
            </a:r>
            <a:r>
              <a:rPr lang="en-GB" sz="1600" dirty="0" smtClean="0">
                <a:solidFill>
                  <a:prstClr val="black"/>
                </a:solidFill>
                <a:latin typeface="Helvetica Light"/>
                <a:cs typeface="Helvetica Light"/>
              </a:rPr>
              <a:t>fiducial </a:t>
            </a:r>
            <a:r>
              <a:rPr lang="en-GB" sz="1600" dirty="0">
                <a:solidFill>
                  <a:prstClr val="black"/>
                </a:solidFill>
                <a:latin typeface="Helvetica Light"/>
                <a:cs typeface="Helvetica Light"/>
              </a:rPr>
              <a:t>and </a:t>
            </a:r>
            <a:r>
              <a:rPr lang="en-GB" sz="1600" dirty="0" smtClean="0">
                <a:solidFill>
                  <a:prstClr val="black"/>
                </a:solidFill>
                <a:latin typeface="Helvetica Light"/>
                <a:cs typeface="Helvetica Light"/>
              </a:rPr>
              <a:t>total </a:t>
            </a:r>
            <a:r>
              <a:rPr lang="en-GB" sz="1600" dirty="0">
                <a:solidFill>
                  <a:prstClr val="black"/>
                </a:solidFill>
                <a:latin typeface="Helvetica Light"/>
                <a:cs typeface="Helvetica Light"/>
              </a:rPr>
              <a:t>cross-section and </a:t>
            </a:r>
            <a:r>
              <a:rPr lang="en-GB" sz="1600" dirty="0" smtClean="0">
                <a:solidFill>
                  <a:prstClr val="black"/>
                </a:solidFill>
                <a:latin typeface="Helvetica Light"/>
                <a:cs typeface="Helvetica Light"/>
              </a:rPr>
              <a:t>coupling measurements</a:t>
            </a:r>
            <a:r>
              <a:rPr lang="en-GB" sz="1200" dirty="0" smtClean="0">
                <a:solidFill>
                  <a:prstClr val="black"/>
                </a:solidFill>
                <a:latin typeface="Helvetica Light"/>
                <a:cs typeface="Helvetica Light"/>
              </a:rPr>
              <a:t> (</a:t>
            </a:r>
            <a:r>
              <a:rPr lang="en-GB" sz="1200" dirty="0" err="1" smtClean="0">
                <a:solidFill>
                  <a:prstClr val="black"/>
                </a:solidFill>
                <a:latin typeface="Helvetica Light"/>
                <a:cs typeface="Helvetica Light"/>
              </a:rPr>
              <a:t>ggF</a:t>
            </a:r>
            <a:r>
              <a:rPr lang="en-GB" sz="1200" dirty="0" smtClean="0">
                <a:solidFill>
                  <a:prstClr val="black"/>
                </a:solidFill>
                <a:latin typeface="Helvetica Light"/>
                <a:cs typeface="Helvetica Light"/>
              </a:rPr>
              <a:t> and VBF significant)</a:t>
            </a:r>
            <a:endParaRPr lang="en-GB" sz="1200" dirty="0">
              <a:solidFill>
                <a:prstClr val="black"/>
              </a:solidFill>
              <a:latin typeface="Helvetica Light"/>
              <a:cs typeface="Helvetica Light"/>
            </a:endParaRPr>
          </a:p>
        </p:txBody>
      </p:sp>
      <p:sp>
        <p:nvSpPr>
          <p:cNvPr id="14" name="TextBox 13"/>
          <p:cNvSpPr txBox="1"/>
          <p:nvPr/>
        </p:nvSpPr>
        <p:spPr>
          <a:xfrm>
            <a:off x="323529" y="1412776"/>
            <a:ext cx="8424935" cy="338554"/>
          </a:xfrm>
          <a:prstGeom prst="rect">
            <a:avLst/>
          </a:prstGeom>
          <a:noFill/>
        </p:spPr>
        <p:txBody>
          <a:bodyPr wrap="square" rtlCol="0">
            <a:spAutoFit/>
          </a:bodyPr>
          <a:lstStyle/>
          <a:p>
            <a:pPr>
              <a:spcBef>
                <a:spcPts val="3000"/>
              </a:spcBef>
            </a:pPr>
            <a:r>
              <a:rPr lang="en-US" sz="1600" b="1" dirty="0">
                <a:solidFill>
                  <a:srgbClr val="D80017"/>
                </a:solidFill>
                <a:latin typeface="Arial"/>
                <a:cs typeface="Arial"/>
              </a:rPr>
              <a:t>H </a:t>
            </a:r>
            <a:r>
              <a:rPr lang="en-US" sz="1600" b="1" dirty="0">
                <a:solidFill>
                  <a:srgbClr val="D80017"/>
                </a:solidFill>
                <a:latin typeface="Symbol" charset="2"/>
                <a:ea typeface="Symbol" charset="2"/>
                <a:cs typeface="Symbol" charset="2"/>
              </a:rPr>
              <a:t>®</a:t>
            </a:r>
            <a:r>
              <a:rPr lang="en-US" sz="1600" b="1" dirty="0">
                <a:solidFill>
                  <a:srgbClr val="D80017"/>
                </a:solidFill>
                <a:latin typeface="Arial"/>
                <a:cs typeface="Arial"/>
              </a:rPr>
              <a:t> ZZ* </a:t>
            </a:r>
            <a:r>
              <a:rPr lang="en-US" sz="1600" b="1" dirty="0">
                <a:solidFill>
                  <a:srgbClr val="D80017"/>
                </a:solidFill>
                <a:latin typeface="Symbol" charset="2"/>
                <a:ea typeface="Symbol" charset="2"/>
                <a:cs typeface="Symbol" charset="2"/>
              </a:rPr>
              <a:t>®</a:t>
            </a:r>
            <a:r>
              <a:rPr lang="en-US" sz="1600" b="1" dirty="0" smtClean="0">
                <a:solidFill>
                  <a:srgbClr val="D80017"/>
                </a:solidFill>
                <a:latin typeface="Arial"/>
                <a:cs typeface="Arial"/>
              </a:rPr>
              <a:t> </a:t>
            </a:r>
            <a:r>
              <a:rPr lang="en-US" sz="1600" b="1" dirty="0">
                <a:solidFill>
                  <a:srgbClr val="D80017"/>
                </a:solidFill>
                <a:latin typeface="Arial"/>
                <a:cs typeface="Arial"/>
              </a:rPr>
              <a:t>4𝓁</a:t>
            </a:r>
          </a:p>
        </p:txBody>
      </p:sp>
      <p:sp>
        <p:nvSpPr>
          <p:cNvPr id="5" name="Rectangle 4"/>
          <p:cNvSpPr/>
          <p:nvPr/>
        </p:nvSpPr>
        <p:spPr>
          <a:xfrm>
            <a:off x="5580112" y="5297322"/>
            <a:ext cx="1887055" cy="307777"/>
          </a:xfrm>
          <a:prstGeom prst="rect">
            <a:avLst/>
          </a:prstGeom>
        </p:spPr>
        <p:txBody>
          <a:bodyPr wrap="none">
            <a:spAutoFit/>
          </a:bodyPr>
          <a:lstStyle/>
          <a:p>
            <a:r>
              <a:rPr lang="en-GB" sz="1400" dirty="0" smtClean="0">
                <a:solidFill>
                  <a:prstClr val="black"/>
                </a:solidFill>
                <a:latin typeface="Helvetica Light"/>
                <a:cs typeface="Helvetica Light"/>
              </a:rPr>
              <a:t>µ = </a:t>
            </a:r>
            <a:r>
              <a:rPr lang="en-GB" sz="1400" dirty="0" err="1" smtClean="0">
                <a:solidFill>
                  <a:prstClr val="black"/>
                </a:solidFill>
                <a:latin typeface="Helvetica Light"/>
                <a:cs typeface="Helvetica Light"/>
              </a:rPr>
              <a:t>σ</a:t>
            </a:r>
            <a:r>
              <a:rPr lang="en-GB" sz="1400" baseline="-25000" dirty="0" err="1" smtClean="0">
                <a:solidFill>
                  <a:prstClr val="black"/>
                </a:solidFill>
                <a:latin typeface="Helvetica Light"/>
                <a:cs typeface="Helvetica Light"/>
              </a:rPr>
              <a:t>data</a:t>
            </a:r>
            <a:r>
              <a:rPr lang="en-GB" sz="1400" dirty="0" smtClean="0">
                <a:solidFill>
                  <a:prstClr val="black"/>
                </a:solidFill>
                <a:latin typeface="Helvetica Light"/>
                <a:cs typeface="Helvetica Light"/>
              </a:rPr>
              <a:t> / </a:t>
            </a:r>
            <a:r>
              <a:rPr lang="en-GB" sz="1400" dirty="0" err="1" smtClean="0">
                <a:solidFill>
                  <a:prstClr val="black"/>
                </a:solidFill>
                <a:latin typeface="Helvetica Light"/>
                <a:cs typeface="Helvetica Light"/>
              </a:rPr>
              <a:t>σ</a:t>
            </a:r>
            <a:r>
              <a:rPr lang="en-GB" sz="1400" baseline="-25000" dirty="0" err="1" smtClean="0">
                <a:solidFill>
                  <a:prstClr val="black"/>
                </a:solidFill>
                <a:latin typeface="Helvetica Light"/>
                <a:cs typeface="Helvetica Light"/>
              </a:rPr>
              <a:t>SM</a:t>
            </a:r>
            <a:r>
              <a:rPr lang="en-GB" sz="1400" dirty="0" smtClean="0">
                <a:solidFill>
                  <a:prstClr val="black"/>
                </a:solidFill>
                <a:latin typeface="Helvetica Light"/>
                <a:cs typeface="Helvetica Light"/>
              </a:rPr>
              <a:t> = 0.99 </a:t>
            </a:r>
            <a:endParaRPr lang="en-US" baseline="-25000" dirty="0">
              <a:solidFill>
                <a:prstClr val="black"/>
              </a:solidFill>
            </a:endParaRPr>
          </a:p>
        </p:txBody>
      </p:sp>
      <p:sp>
        <p:nvSpPr>
          <p:cNvPr id="9" name="Rectangle 8"/>
          <p:cNvSpPr/>
          <p:nvPr/>
        </p:nvSpPr>
        <p:spPr>
          <a:xfrm>
            <a:off x="7261365" y="5238534"/>
            <a:ext cx="535724" cy="415498"/>
          </a:xfrm>
          <a:prstGeom prst="rect">
            <a:avLst/>
          </a:prstGeom>
        </p:spPr>
        <p:txBody>
          <a:bodyPr wrap="none">
            <a:spAutoFit/>
          </a:bodyPr>
          <a:lstStyle/>
          <a:p>
            <a:r>
              <a:rPr lang="en-GB" sz="1050" dirty="0" smtClean="0">
                <a:solidFill>
                  <a:prstClr val="black"/>
                </a:solidFill>
                <a:latin typeface="Helvetica Light"/>
                <a:cs typeface="Helvetica Light"/>
              </a:rPr>
              <a:t>+0.33</a:t>
            </a:r>
          </a:p>
          <a:p>
            <a:r>
              <a:rPr lang="en-GB" sz="1050" dirty="0" smtClean="0">
                <a:solidFill>
                  <a:prstClr val="black"/>
                </a:solidFill>
                <a:latin typeface="Helvetica Light"/>
                <a:cs typeface="Helvetica Light"/>
              </a:rPr>
              <a:t>–</a:t>
            </a:r>
            <a:r>
              <a:rPr lang="en-GB" sz="600" dirty="0" smtClean="0">
                <a:solidFill>
                  <a:prstClr val="black"/>
                </a:solidFill>
                <a:latin typeface="Helvetica Light"/>
                <a:cs typeface="Helvetica Light"/>
              </a:rPr>
              <a:t> </a:t>
            </a:r>
            <a:r>
              <a:rPr lang="en-GB" sz="1050" dirty="0" smtClean="0">
                <a:solidFill>
                  <a:prstClr val="black"/>
                </a:solidFill>
                <a:latin typeface="Helvetica Light"/>
                <a:cs typeface="Helvetica Light"/>
              </a:rPr>
              <a:t>0.26</a:t>
            </a:r>
            <a:endParaRPr lang="en-US" sz="1200" dirty="0">
              <a:solidFill>
                <a:prstClr val="black"/>
              </a:solidFill>
            </a:endParaRPr>
          </a:p>
        </p:txBody>
      </p:sp>
      <p:sp>
        <p:nvSpPr>
          <p:cNvPr id="10" name="Rectangle 9"/>
          <p:cNvSpPr/>
          <p:nvPr/>
        </p:nvSpPr>
        <p:spPr>
          <a:xfrm>
            <a:off x="1801237" y="5297806"/>
            <a:ext cx="1758815" cy="666849"/>
          </a:xfrm>
          <a:prstGeom prst="rect">
            <a:avLst/>
          </a:prstGeom>
        </p:spPr>
        <p:txBody>
          <a:bodyPr wrap="none">
            <a:spAutoFit/>
          </a:bodyPr>
          <a:lstStyle/>
          <a:p>
            <a:r>
              <a:rPr lang="en-GB" sz="1400" dirty="0" err="1" smtClean="0">
                <a:solidFill>
                  <a:prstClr val="black"/>
                </a:solidFill>
                <a:latin typeface="Helvetica Light"/>
                <a:cs typeface="Helvetica Light"/>
              </a:rPr>
              <a:t>σ</a:t>
            </a:r>
            <a:r>
              <a:rPr lang="en-GB" sz="1400" baseline="-25000" dirty="0" err="1" smtClean="0">
                <a:solidFill>
                  <a:prstClr val="black"/>
                </a:solidFill>
                <a:latin typeface="Helvetica Light"/>
                <a:cs typeface="Helvetica Light"/>
              </a:rPr>
              <a:t>tot,data</a:t>
            </a:r>
            <a:r>
              <a:rPr lang="en-GB" sz="1400" dirty="0" smtClean="0">
                <a:solidFill>
                  <a:prstClr val="black"/>
                </a:solidFill>
                <a:latin typeface="Helvetica Light"/>
                <a:cs typeface="Helvetica Light"/>
              </a:rPr>
              <a:t> = 81        </a:t>
            </a:r>
            <a:r>
              <a:rPr lang="en-GB" sz="1400" dirty="0" err="1" smtClean="0">
                <a:solidFill>
                  <a:prstClr val="black"/>
                </a:solidFill>
                <a:latin typeface="Helvetica Light"/>
                <a:cs typeface="Helvetica Light"/>
              </a:rPr>
              <a:t>pb</a:t>
            </a:r>
            <a:endParaRPr lang="en-GB" sz="1400" dirty="0" smtClean="0">
              <a:solidFill>
                <a:prstClr val="black"/>
              </a:solidFill>
              <a:latin typeface="Helvetica Light"/>
              <a:cs typeface="Helvetica Light"/>
            </a:endParaRPr>
          </a:p>
          <a:p>
            <a:endParaRPr lang="en-GB" sz="1400" baseline="-25000" dirty="0" smtClean="0">
              <a:solidFill>
                <a:prstClr val="black"/>
              </a:solidFill>
              <a:latin typeface="Helvetica Light"/>
              <a:cs typeface="Helvetica Light"/>
            </a:endParaRPr>
          </a:p>
          <a:p>
            <a:r>
              <a:rPr lang="en-GB" sz="1400" dirty="0" smtClean="0">
                <a:solidFill>
                  <a:prstClr val="black">
                    <a:lumMod val="50000"/>
                    <a:lumOff val="50000"/>
                  </a:prstClr>
                </a:solidFill>
                <a:latin typeface="Helvetica Light"/>
                <a:cs typeface="Helvetica Light"/>
              </a:rPr>
              <a:t> </a:t>
            </a:r>
            <a:r>
              <a:rPr lang="en-GB" sz="700" dirty="0" smtClean="0">
                <a:solidFill>
                  <a:prstClr val="black">
                    <a:lumMod val="50000"/>
                    <a:lumOff val="50000"/>
                  </a:prstClr>
                </a:solidFill>
                <a:latin typeface="Helvetica Light"/>
                <a:cs typeface="Helvetica Light"/>
              </a:rPr>
              <a:t> </a:t>
            </a:r>
            <a:r>
              <a:rPr lang="en-GB" sz="1400" dirty="0" err="1" smtClean="0">
                <a:solidFill>
                  <a:prstClr val="black">
                    <a:lumMod val="50000"/>
                    <a:lumOff val="50000"/>
                  </a:prstClr>
                </a:solidFill>
                <a:latin typeface="Helvetica Light"/>
                <a:cs typeface="Helvetica Light"/>
              </a:rPr>
              <a:t>σ</a:t>
            </a:r>
            <a:r>
              <a:rPr lang="en-GB" sz="1400" baseline="-25000" dirty="0" err="1" smtClean="0">
                <a:solidFill>
                  <a:prstClr val="black">
                    <a:lumMod val="50000"/>
                    <a:lumOff val="50000"/>
                  </a:prstClr>
                </a:solidFill>
                <a:latin typeface="Helvetica Light"/>
                <a:cs typeface="Helvetica Light"/>
              </a:rPr>
              <a:t>tot,SM</a:t>
            </a:r>
            <a:r>
              <a:rPr lang="en-GB" sz="1400" dirty="0" smtClean="0">
                <a:solidFill>
                  <a:prstClr val="black">
                    <a:lumMod val="50000"/>
                    <a:lumOff val="50000"/>
                  </a:prstClr>
                </a:solidFill>
                <a:latin typeface="Helvetica Light"/>
                <a:cs typeface="Helvetica Light"/>
              </a:rPr>
              <a:t> = 55 ± 4 </a:t>
            </a:r>
            <a:r>
              <a:rPr lang="en-GB" sz="1400" dirty="0" err="1" smtClean="0">
                <a:solidFill>
                  <a:prstClr val="black">
                    <a:lumMod val="50000"/>
                    <a:lumOff val="50000"/>
                  </a:prstClr>
                </a:solidFill>
                <a:latin typeface="Helvetica Light"/>
                <a:cs typeface="Helvetica Light"/>
              </a:rPr>
              <a:t>pb</a:t>
            </a:r>
            <a:r>
              <a:rPr lang="en-GB" sz="1400" dirty="0" smtClean="0">
                <a:solidFill>
                  <a:prstClr val="black">
                    <a:lumMod val="50000"/>
                    <a:lumOff val="50000"/>
                  </a:prstClr>
                </a:solidFill>
                <a:latin typeface="Helvetica Light"/>
                <a:cs typeface="Helvetica Light"/>
              </a:rPr>
              <a:t> </a:t>
            </a:r>
            <a:endParaRPr lang="en-US" baseline="-25000" dirty="0">
              <a:solidFill>
                <a:prstClr val="black">
                  <a:lumMod val="50000"/>
                  <a:lumOff val="50000"/>
                </a:prstClr>
              </a:solidFill>
            </a:endParaRPr>
          </a:p>
        </p:txBody>
      </p:sp>
      <p:sp>
        <p:nvSpPr>
          <p:cNvPr id="11" name="Rectangle 10"/>
          <p:cNvSpPr/>
          <p:nvPr/>
        </p:nvSpPr>
        <p:spPr>
          <a:xfrm>
            <a:off x="2758445" y="5237373"/>
            <a:ext cx="423514" cy="415498"/>
          </a:xfrm>
          <a:prstGeom prst="rect">
            <a:avLst/>
          </a:prstGeom>
        </p:spPr>
        <p:txBody>
          <a:bodyPr wrap="none">
            <a:spAutoFit/>
          </a:bodyPr>
          <a:lstStyle/>
          <a:p>
            <a:r>
              <a:rPr lang="en-GB" sz="1050" dirty="0" smtClean="0">
                <a:solidFill>
                  <a:prstClr val="black"/>
                </a:solidFill>
                <a:latin typeface="Helvetica Light"/>
                <a:cs typeface="Helvetica Light"/>
              </a:rPr>
              <a:t>+18</a:t>
            </a:r>
          </a:p>
          <a:p>
            <a:r>
              <a:rPr lang="en-GB" sz="1050" dirty="0" smtClean="0">
                <a:solidFill>
                  <a:prstClr val="black"/>
                </a:solidFill>
                <a:latin typeface="Helvetica Light"/>
                <a:cs typeface="Helvetica Light"/>
              </a:rPr>
              <a:t>–</a:t>
            </a:r>
            <a:r>
              <a:rPr lang="en-GB" sz="400" dirty="0" smtClean="0">
                <a:solidFill>
                  <a:prstClr val="black"/>
                </a:solidFill>
                <a:latin typeface="Helvetica Light"/>
                <a:cs typeface="Helvetica Light"/>
              </a:rPr>
              <a:t> </a:t>
            </a:r>
            <a:r>
              <a:rPr lang="en-GB" sz="1050" dirty="0" smtClean="0">
                <a:solidFill>
                  <a:prstClr val="black"/>
                </a:solidFill>
                <a:latin typeface="Helvetica Light"/>
                <a:cs typeface="Helvetica Light"/>
              </a:rPr>
              <a:t>16</a:t>
            </a:r>
            <a:endParaRPr lang="en-US" sz="1200" dirty="0">
              <a:solidFill>
                <a:prstClr val="black"/>
              </a:solidFill>
            </a:endParaRPr>
          </a:p>
        </p:txBody>
      </p:sp>
      <p:sp>
        <p:nvSpPr>
          <p:cNvPr id="15" name="TextBox 14"/>
          <p:cNvSpPr txBox="1"/>
          <p:nvPr/>
        </p:nvSpPr>
        <p:spPr>
          <a:xfrm>
            <a:off x="5652120" y="5718434"/>
            <a:ext cx="2082621" cy="246221"/>
          </a:xfrm>
          <a:prstGeom prst="rect">
            <a:avLst/>
          </a:prstGeom>
          <a:noFill/>
        </p:spPr>
        <p:txBody>
          <a:bodyPr wrap="none" rtlCol="0">
            <a:spAutoFit/>
          </a:bodyPr>
          <a:lstStyle/>
          <a:p>
            <a:r>
              <a:rPr lang="en-US" sz="1000" dirty="0" smtClean="0">
                <a:solidFill>
                  <a:prstClr val="black"/>
                </a:solidFill>
                <a:latin typeface="Helvetica Light" charset="0"/>
                <a:ea typeface="Helvetica Light" charset="0"/>
                <a:cs typeface="Helvetica Light" charset="0"/>
              </a:rPr>
              <a:t>Expected significance (SM): 6.5</a:t>
            </a:r>
            <a:r>
              <a:rPr lang="en-GB" sz="1000" dirty="0" err="1" smtClean="0">
                <a:solidFill>
                  <a:prstClr val="black"/>
                </a:solidFill>
                <a:latin typeface="Helvetica Light"/>
                <a:cs typeface="Helvetica Light"/>
              </a:rPr>
              <a:t>σ</a:t>
            </a:r>
            <a:endParaRPr lang="en-US" sz="1000" dirty="0" smtClean="0">
              <a:solidFill>
                <a:prstClr val="black"/>
              </a:solidFill>
              <a:latin typeface="Helvetica Light" charset="0"/>
              <a:ea typeface="Helvetica Light" charset="0"/>
              <a:cs typeface="Helvetica Light" charset="0"/>
            </a:endParaRPr>
          </a:p>
        </p:txBody>
      </p:sp>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60</a:t>
            </a:fld>
            <a:endParaRPr lang="en-GB" dirty="0"/>
          </a:p>
        </p:txBody>
      </p:sp>
      <p:sp>
        <p:nvSpPr>
          <p:cNvPr id="16" name="Rectangle 15"/>
          <p:cNvSpPr/>
          <p:nvPr/>
        </p:nvSpPr>
        <p:spPr>
          <a:xfrm rot="16200000">
            <a:off x="3447293" y="2534660"/>
            <a:ext cx="1290738" cy="215444"/>
          </a:xfrm>
          <a:prstGeom prst="rect">
            <a:avLst/>
          </a:prstGeom>
        </p:spPr>
        <p:txBody>
          <a:bodyPr wrap="none">
            <a:spAutoFit/>
          </a:bodyPr>
          <a:lstStyle/>
          <a:p>
            <a:r>
              <a:rPr lang="en-US" sz="800" dirty="0">
                <a:solidFill>
                  <a:schemeClr val="tx1">
                    <a:lumMod val="50000"/>
                    <a:lumOff val="50000"/>
                  </a:schemeClr>
                </a:solidFill>
                <a:latin typeface="Helvetica Light" charset="0"/>
                <a:ea typeface="Helvetica Light" charset="0"/>
                <a:cs typeface="Helvetica Light" charset="0"/>
              </a:rPr>
              <a:t>ATLAS-CONF-2016-079</a:t>
            </a:r>
          </a:p>
        </p:txBody>
      </p:sp>
      <p:sp>
        <p:nvSpPr>
          <p:cNvPr id="17" name="Rectangle 16"/>
          <p:cNvSpPr/>
          <p:nvPr/>
        </p:nvSpPr>
        <p:spPr>
          <a:xfrm rot="16200000">
            <a:off x="8073866" y="2484008"/>
            <a:ext cx="1205779" cy="215444"/>
          </a:xfrm>
          <a:prstGeom prst="rect">
            <a:avLst/>
          </a:prstGeom>
        </p:spPr>
        <p:txBody>
          <a:bodyPr wrap="none">
            <a:spAutoFit/>
          </a:bodyPr>
          <a:lstStyle/>
          <a:p>
            <a:r>
              <a:rPr lang="pt-BR" sz="800" dirty="0">
                <a:solidFill>
                  <a:schemeClr val="tx1">
                    <a:lumMod val="50000"/>
                    <a:lumOff val="50000"/>
                  </a:schemeClr>
                </a:solidFill>
                <a:latin typeface="Helvetica Light" charset="0"/>
                <a:ea typeface="Helvetica Light" charset="0"/>
                <a:cs typeface="Helvetica Light" charset="0"/>
              </a:rPr>
              <a:t>CMS-PAS-HIG-16-033</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19" name="Rectangle 18"/>
          <p:cNvSpPr/>
          <p:nvPr/>
        </p:nvSpPr>
        <p:spPr>
          <a:xfrm>
            <a:off x="1039061" y="6153820"/>
            <a:ext cx="7277355" cy="553998"/>
          </a:xfrm>
          <a:prstGeom prst="rect">
            <a:avLst/>
          </a:prstGeom>
        </p:spPr>
        <p:txBody>
          <a:bodyPr wrap="square">
            <a:spAutoFit/>
          </a:bodyPr>
          <a:lstStyle/>
          <a:p>
            <a:r>
              <a:rPr lang="en-GB" sz="1400" dirty="0" smtClean="0">
                <a:solidFill>
                  <a:prstClr val="black"/>
                </a:solidFill>
                <a:latin typeface="Helvetica Light"/>
                <a:cs typeface="Helvetica Light"/>
              </a:rPr>
              <a:t>CMS also measured</a:t>
            </a:r>
            <a:r>
              <a:rPr lang="en-GB" sz="1400" i="1" dirty="0" smtClean="0">
                <a:solidFill>
                  <a:prstClr val="black"/>
                </a:solidFill>
                <a:latin typeface="Helvetica Light"/>
                <a:cs typeface="Helvetica Light"/>
              </a:rPr>
              <a:t>: </a:t>
            </a:r>
            <a:r>
              <a:rPr lang="en-GB" sz="1400" i="1" dirty="0" err="1" smtClean="0">
                <a:solidFill>
                  <a:prstClr val="black"/>
                </a:solidFill>
                <a:latin typeface="Helvetica Light"/>
                <a:cs typeface="Helvetica Light"/>
              </a:rPr>
              <a:t>m</a:t>
            </a:r>
            <a:r>
              <a:rPr lang="en-GB" sz="1400" baseline="-25000" dirty="0" err="1" smtClean="0">
                <a:solidFill>
                  <a:prstClr val="black"/>
                </a:solidFill>
                <a:latin typeface="Helvetica Light"/>
                <a:cs typeface="Helvetica Light"/>
              </a:rPr>
              <a:t>H</a:t>
            </a:r>
            <a:r>
              <a:rPr lang="en-GB" sz="1400" dirty="0" smtClean="0">
                <a:solidFill>
                  <a:prstClr val="black"/>
                </a:solidFill>
                <a:latin typeface="Helvetica Light"/>
                <a:cs typeface="Helvetica Light"/>
              </a:rPr>
              <a:t> = 124.50          GeV</a:t>
            </a:r>
          </a:p>
          <a:p>
            <a:pPr>
              <a:spcBef>
                <a:spcPts val="600"/>
              </a:spcBef>
            </a:pPr>
            <a:r>
              <a:rPr lang="en-GB" sz="1100" dirty="0" smtClean="0">
                <a:solidFill>
                  <a:prstClr val="black"/>
                </a:solidFill>
                <a:latin typeface="Helvetica Light"/>
                <a:cs typeface="Helvetica Light"/>
              </a:rPr>
              <a:t>(dominated by statistical uncertainty, compare to 125.09 ± 0.24 GeV from ATLAS &amp; CMS Run-1 combination) </a:t>
            </a:r>
            <a:endParaRPr lang="en-US" sz="1400" baseline="-25000" dirty="0">
              <a:solidFill>
                <a:prstClr val="black"/>
              </a:solidFill>
            </a:endParaRPr>
          </a:p>
        </p:txBody>
      </p:sp>
      <p:sp>
        <p:nvSpPr>
          <p:cNvPr id="20" name="Rectangle 19"/>
          <p:cNvSpPr/>
          <p:nvPr/>
        </p:nvSpPr>
        <p:spPr>
          <a:xfrm>
            <a:off x="3779912" y="6093296"/>
            <a:ext cx="808089" cy="415498"/>
          </a:xfrm>
          <a:prstGeom prst="rect">
            <a:avLst/>
          </a:prstGeom>
        </p:spPr>
        <p:txBody>
          <a:bodyPr wrap="square">
            <a:spAutoFit/>
          </a:bodyPr>
          <a:lstStyle/>
          <a:p>
            <a:r>
              <a:rPr lang="en-GB" sz="1050" dirty="0" smtClean="0">
                <a:solidFill>
                  <a:prstClr val="black"/>
                </a:solidFill>
                <a:latin typeface="Helvetica Light"/>
                <a:cs typeface="Helvetica Light"/>
              </a:rPr>
              <a:t>+0.48</a:t>
            </a:r>
          </a:p>
          <a:p>
            <a:r>
              <a:rPr lang="en-GB" sz="1050" dirty="0" smtClean="0">
                <a:solidFill>
                  <a:prstClr val="black"/>
                </a:solidFill>
                <a:latin typeface="Helvetica Light"/>
                <a:cs typeface="Helvetica Light"/>
              </a:rPr>
              <a:t>–</a:t>
            </a:r>
            <a:r>
              <a:rPr lang="en-GB" sz="600" dirty="0" smtClean="0">
                <a:solidFill>
                  <a:prstClr val="black"/>
                </a:solidFill>
                <a:latin typeface="Helvetica Light"/>
                <a:cs typeface="Helvetica Light"/>
              </a:rPr>
              <a:t> </a:t>
            </a:r>
            <a:r>
              <a:rPr lang="en-GB" sz="1050" dirty="0" smtClean="0">
                <a:solidFill>
                  <a:prstClr val="black"/>
                </a:solidFill>
                <a:latin typeface="Helvetica Light"/>
                <a:cs typeface="Helvetica Light"/>
              </a:rPr>
              <a:t>0.44</a:t>
            </a:r>
            <a:endParaRPr lang="en-US" sz="1200" dirty="0">
              <a:solidFill>
                <a:prstClr val="black"/>
              </a:solidFill>
            </a:endParaRPr>
          </a:p>
        </p:txBody>
      </p:sp>
    </p:spTree>
    <p:extLst>
      <p:ext uri="{BB962C8B-B14F-4D97-AF65-F5344CB8AC3E}">
        <p14:creationId xmlns:p14="http://schemas.microsoft.com/office/powerpoint/2010/main" val="56787503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214237" y="1973051"/>
            <a:ext cx="4087309" cy="3964762"/>
          </a:xfrm>
          <a:prstGeom prst="rect">
            <a:avLst/>
          </a:prstGeom>
        </p:spPr>
      </p:pic>
      <p:pic>
        <p:nvPicPr>
          <p:cNvPr id="21" name="Picture 20"/>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4716016" y="1819366"/>
            <a:ext cx="4229472" cy="4057906"/>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ATLAS and CMS studied H</a:t>
            </a:r>
            <a:r>
              <a:rPr lang="en-GB" sz="2400" baseline="-25000" dirty="0" smtClean="0">
                <a:solidFill>
                  <a:srgbClr val="000000"/>
                </a:solidFill>
                <a:latin typeface="Helvetica Light"/>
                <a:cs typeface="Helvetica Light"/>
              </a:rPr>
              <a:t>125</a:t>
            </a:r>
            <a:r>
              <a:rPr lang="en-GB" sz="2400" dirty="0" smtClean="0">
                <a:solidFill>
                  <a:srgbClr val="000000"/>
                </a:solidFill>
                <a:latin typeface="Helvetica Light"/>
                <a:cs typeface="Helvetica Light"/>
              </a:rPr>
              <a:t> in bosonic channels</a:t>
            </a:r>
          </a:p>
          <a:p>
            <a:pPr>
              <a:spcBef>
                <a:spcPts val="600"/>
              </a:spcBef>
            </a:pPr>
            <a:r>
              <a:rPr lang="en-GB" sz="1600" dirty="0">
                <a:solidFill>
                  <a:prstClr val="black"/>
                </a:solidFill>
                <a:latin typeface="Helvetica Light"/>
                <a:cs typeface="Helvetica Light"/>
              </a:rPr>
              <a:t>Preliminary </a:t>
            </a:r>
            <a:r>
              <a:rPr lang="en-GB" sz="1600" dirty="0" smtClean="0">
                <a:solidFill>
                  <a:prstClr val="black"/>
                </a:solidFill>
                <a:latin typeface="Helvetica Light"/>
                <a:cs typeface="Helvetica Light"/>
              </a:rPr>
              <a:t>fiducial </a:t>
            </a:r>
            <a:r>
              <a:rPr lang="en-GB" sz="1600" dirty="0">
                <a:solidFill>
                  <a:prstClr val="black"/>
                </a:solidFill>
                <a:latin typeface="Helvetica Light"/>
                <a:cs typeface="Helvetica Light"/>
              </a:rPr>
              <a:t>and </a:t>
            </a:r>
            <a:r>
              <a:rPr lang="en-GB" sz="1600" dirty="0" smtClean="0">
                <a:solidFill>
                  <a:prstClr val="black"/>
                </a:solidFill>
                <a:latin typeface="Helvetica Light"/>
                <a:cs typeface="Helvetica Light"/>
              </a:rPr>
              <a:t>total </a:t>
            </a:r>
            <a:r>
              <a:rPr lang="en-GB" sz="1600" dirty="0">
                <a:solidFill>
                  <a:prstClr val="black"/>
                </a:solidFill>
                <a:latin typeface="Helvetica Light"/>
                <a:cs typeface="Helvetica Light"/>
              </a:rPr>
              <a:t>cross-section and </a:t>
            </a:r>
            <a:r>
              <a:rPr lang="en-GB" sz="1600" dirty="0" smtClean="0">
                <a:solidFill>
                  <a:prstClr val="black"/>
                </a:solidFill>
                <a:latin typeface="Helvetica Light"/>
                <a:cs typeface="Helvetica Light"/>
              </a:rPr>
              <a:t>coupling measurements</a:t>
            </a:r>
            <a:r>
              <a:rPr lang="en-GB" sz="1200" dirty="0" smtClean="0">
                <a:solidFill>
                  <a:prstClr val="black"/>
                </a:solidFill>
                <a:latin typeface="Helvetica Light"/>
                <a:cs typeface="Helvetica Light"/>
              </a:rPr>
              <a:t> (</a:t>
            </a:r>
            <a:r>
              <a:rPr lang="en-GB" sz="1200" dirty="0" err="1" smtClean="0">
                <a:solidFill>
                  <a:prstClr val="black"/>
                </a:solidFill>
                <a:latin typeface="Helvetica Light"/>
                <a:cs typeface="Helvetica Light"/>
              </a:rPr>
              <a:t>ggF</a:t>
            </a:r>
            <a:r>
              <a:rPr lang="en-GB" sz="1200" dirty="0" smtClean="0">
                <a:solidFill>
                  <a:prstClr val="black"/>
                </a:solidFill>
                <a:latin typeface="Helvetica Light"/>
                <a:cs typeface="Helvetica Light"/>
              </a:rPr>
              <a:t> and VBF significant)</a:t>
            </a:r>
            <a:endParaRPr lang="en-GB" sz="1200" dirty="0">
              <a:solidFill>
                <a:prstClr val="black"/>
              </a:solidFill>
              <a:latin typeface="Helvetica Light"/>
              <a:cs typeface="Helvetica Light"/>
            </a:endParaRPr>
          </a:p>
        </p:txBody>
      </p:sp>
      <p:sp>
        <p:nvSpPr>
          <p:cNvPr id="14" name="TextBox 13"/>
          <p:cNvSpPr txBox="1"/>
          <p:nvPr/>
        </p:nvSpPr>
        <p:spPr>
          <a:xfrm>
            <a:off x="323529" y="1412776"/>
            <a:ext cx="8424935" cy="338554"/>
          </a:xfrm>
          <a:prstGeom prst="rect">
            <a:avLst/>
          </a:prstGeom>
          <a:noFill/>
        </p:spPr>
        <p:txBody>
          <a:bodyPr wrap="square" rtlCol="0">
            <a:spAutoFit/>
          </a:bodyPr>
          <a:lstStyle/>
          <a:p>
            <a:r>
              <a:rPr lang="en-US" sz="1600" b="1" dirty="0">
                <a:solidFill>
                  <a:srgbClr val="D80017"/>
                </a:solidFill>
                <a:latin typeface="Helvetica Light" charset="0"/>
                <a:ea typeface="Helvetica Light" charset="0"/>
                <a:cs typeface="Helvetica Light" charset="0"/>
              </a:rPr>
              <a:t>H </a:t>
            </a:r>
            <a:r>
              <a:rPr lang="en-US" sz="1600" b="1" dirty="0">
                <a:solidFill>
                  <a:srgbClr val="D80017"/>
                </a:solidFill>
                <a:latin typeface="Symbol" charset="2"/>
                <a:ea typeface="Symbol" charset="2"/>
                <a:cs typeface="Symbol" charset="2"/>
              </a:rPr>
              <a:t>®</a:t>
            </a:r>
            <a:r>
              <a:rPr lang="en-US" sz="1600" b="1" dirty="0">
                <a:solidFill>
                  <a:srgbClr val="D80017"/>
                </a:solidFill>
                <a:latin typeface="Helvetica Light" charset="0"/>
                <a:ea typeface="Helvetica Light" charset="0"/>
                <a:cs typeface="Helvetica Light" charset="0"/>
              </a:rPr>
              <a:t> </a:t>
            </a:r>
            <a:r>
              <a:rPr lang="en-US" sz="1600" b="1" dirty="0" err="1">
                <a:solidFill>
                  <a:srgbClr val="D80017"/>
                </a:solidFill>
                <a:latin typeface="Helvetica Light" charset="0"/>
                <a:ea typeface="Helvetica Light" charset="0"/>
                <a:cs typeface="Helvetica Light" charset="0"/>
              </a:rPr>
              <a:t>γγ</a:t>
            </a:r>
            <a:endParaRPr lang="en-US" sz="1600" b="1" dirty="0">
              <a:solidFill>
                <a:srgbClr val="D80017"/>
              </a:solidFill>
              <a:latin typeface="Helvetica Light" charset="0"/>
              <a:ea typeface="Helvetica Light" charset="0"/>
              <a:cs typeface="Helvetica Light" charset="0"/>
            </a:endParaRPr>
          </a:p>
        </p:txBody>
      </p:sp>
      <p:sp>
        <p:nvSpPr>
          <p:cNvPr id="5" name="Rectangle 4"/>
          <p:cNvSpPr/>
          <p:nvPr/>
        </p:nvSpPr>
        <p:spPr>
          <a:xfrm>
            <a:off x="6274886" y="6080076"/>
            <a:ext cx="1465466" cy="307777"/>
          </a:xfrm>
          <a:prstGeom prst="rect">
            <a:avLst/>
          </a:prstGeom>
        </p:spPr>
        <p:txBody>
          <a:bodyPr wrap="none">
            <a:spAutoFit/>
          </a:bodyPr>
          <a:lstStyle/>
          <a:p>
            <a:r>
              <a:rPr lang="en-GB" sz="1400" dirty="0" smtClean="0">
                <a:solidFill>
                  <a:prstClr val="black"/>
                </a:solidFill>
                <a:latin typeface="Helvetica Light"/>
                <a:cs typeface="Helvetica Light"/>
              </a:rPr>
              <a:t>µ = 0.91 ± 0.20 </a:t>
            </a:r>
            <a:endParaRPr lang="en-US" baseline="-25000" dirty="0">
              <a:solidFill>
                <a:prstClr val="black"/>
              </a:solidFill>
            </a:endParaRPr>
          </a:p>
        </p:txBody>
      </p:sp>
      <p:sp>
        <p:nvSpPr>
          <p:cNvPr id="15" name="TextBox 14"/>
          <p:cNvSpPr txBox="1"/>
          <p:nvPr/>
        </p:nvSpPr>
        <p:spPr>
          <a:xfrm>
            <a:off x="5940152" y="6501188"/>
            <a:ext cx="2082621" cy="246221"/>
          </a:xfrm>
          <a:prstGeom prst="rect">
            <a:avLst/>
          </a:prstGeom>
          <a:noFill/>
        </p:spPr>
        <p:txBody>
          <a:bodyPr wrap="none" rtlCol="0">
            <a:spAutoFit/>
          </a:bodyPr>
          <a:lstStyle/>
          <a:p>
            <a:r>
              <a:rPr lang="en-US" sz="1000" dirty="0" smtClean="0">
                <a:solidFill>
                  <a:prstClr val="black"/>
                </a:solidFill>
                <a:latin typeface="Helvetica Light" charset="0"/>
                <a:ea typeface="Helvetica Light" charset="0"/>
                <a:cs typeface="Helvetica Light" charset="0"/>
              </a:rPr>
              <a:t>Expected significance (SM): 6.2</a:t>
            </a:r>
            <a:r>
              <a:rPr lang="en-GB" sz="1000" dirty="0" err="1" smtClean="0">
                <a:solidFill>
                  <a:prstClr val="black"/>
                </a:solidFill>
                <a:latin typeface="Helvetica Light"/>
                <a:cs typeface="Helvetica Light"/>
              </a:rPr>
              <a:t>σ</a:t>
            </a:r>
            <a:endParaRPr lang="en-US" sz="1000" dirty="0" smtClean="0">
              <a:solidFill>
                <a:prstClr val="black"/>
              </a:solidFill>
              <a:latin typeface="Helvetica Light" charset="0"/>
              <a:ea typeface="Helvetica Light" charset="0"/>
              <a:cs typeface="Helvetica Light" charset="0"/>
            </a:endParaRPr>
          </a:p>
        </p:txBody>
      </p:sp>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61</a:t>
            </a:fld>
            <a:endParaRPr lang="en-GB" dirty="0"/>
          </a:p>
        </p:txBody>
      </p:sp>
      <p:sp>
        <p:nvSpPr>
          <p:cNvPr id="16" name="Rectangle 15"/>
          <p:cNvSpPr/>
          <p:nvPr/>
        </p:nvSpPr>
        <p:spPr>
          <a:xfrm rot="16200000">
            <a:off x="3651743" y="2534660"/>
            <a:ext cx="1290738" cy="215444"/>
          </a:xfrm>
          <a:prstGeom prst="rect">
            <a:avLst/>
          </a:prstGeom>
          <a:noFill/>
        </p:spPr>
        <p:txBody>
          <a:bodyPr wrap="none">
            <a:spAutoFit/>
          </a:bodyPr>
          <a:lstStyle/>
          <a:p>
            <a:r>
              <a:rPr lang="en-US" sz="800" dirty="0">
                <a:solidFill>
                  <a:schemeClr val="tx1">
                    <a:lumMod val="50000"/>
                    <a:lumOff val="50000"/>
                  </a:schemeClr>
                </a:solidFill>
                <a:latin typeface="Helvetica Light" charset="0"/>
                <a:ea typeface="Helvetica Light" charset="0"/>
                <a:cs typeface="Helvetica Light" charset="0"/>
              </a:rPr>
              <a:t>ATLAS-CONF-2016-067</a:t>
            </a:r>
          </a:p>
        </p:txBody>
      </p:sp>
      <p:sp>
        <p:nvSpPr>
          <p:cNvPr id="17" name="Rectangle 16"/>
          <p:cNvSpPr/>
          <p:nvPr/>
        </p:nvSpPr>
        <p:spPr>
          <a:xfrm rot="16200000">
            <a:off x="8029849" y="2460859"/>
            <a:ext cx="1205779" cy="215444"/>
          </a:xfrm>
          <a:prstGeom prst="rect">
            <a:avLst/>
          </a:prstGeom>
        </p:spPr>
        <p:txBody>
          <a:bodyPr wrap="none">
            <a:spAutoFit/>
          </a:bodyPr>
          <a:lstStyle/>
          <a:p>
            <a:r>
              <a:rPr lang="pt-BR" sz="800" dirty="0">
                <a:solidFill>
                  <a:schemeClr val="tx1">
                    <a:lumMod val="50000"/>
                    <a:lumOff val="50000"/>
                  </a:schemeClr>
                </a:solidFill>
                <a:latin typeface="Helvetica Light" charset="0"/>
                <a:ea typeface="Helvetica Light" charset="0"/>
                <a:cs typeface="Helvetica Light" charset="0"/>
              </a:rPr>
              <a:t>CMS-PAS-HIG-16-020</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23" name="Rectangle 22"/>
          <p:cNvSpPr/>
          <p:nvPr/>
        </p:nvSpPr>
        <p:spPr>
          <a:xfrm>
            <a:off x="1888009" y="6081721"/>
            <a:ext cx="949299" cy="307777"/>
          </a:xfrm>
          <a:prstGeom prst="rect">
            <a:avLst/>
          </a:prstGeom>
        </p:spPr>
        <p:txBody>
          <a:bodyPr wrap="none">
            <a:spAutoFit/>
          </a:bodyPr>
          <a:lstStyle/>
          <a:p>
            <a:r>
              <a:rPr lang="en-GB" sz="1400" dirty="0" smtClean="0">
                <a:solidFill>
                  <a:prstClr val="black"/>
                </a:solidFill>
                <a:latin typeface="Helvetica Light"/>
                <a:cs typeface="Helvetica Light"/>
              </a:rPr>
              <a:t>µ = 0.85  </a:t>
            </a:r>
            <a:endParaRPr lang="en-US" baseline="-25000" dirty="0">
              <a:solidFill>
                <a:prstClr val="black"/>
              </a:solidFill>
            </a:endParaRPr>
          </a:p>
        </p:txBody>
      </p:sp>
      <p:sp>
        <p:nvSpPr>
          <p:cNvPr id="24" name="TextBox 23"/>
          <p:cNvSpPr txBox="1"/>
          <p:nvPr/>
        </p:nvSpPr>
        <p:spPr>
          <a:xfrm>
            <a:off x="1553275" y="6502833"/>
            <a:ext cx="2082621" cy="246221"/>
          </a:xfrm>
          <a:prstGeom prst="rect">
            <a:avLst/>
          </a:prstGeom>
          <a:noFill/>
        </p:spPr>
        <p:txBody>
          <a:bodyPr wrap="none" rtlCol="0">
            <a:spAutoFit/>
          </a:bodyPr>
          <a:lstStyle/>
          <a:p>
            <a:r>
              <a:rPr lang="en-US" sz="1000" dirty="0" smtClean="0">
                <a:solidFill>
                  <a:prstClr val="black"/>
                </a:solidFill>
                <a:latin typeface="Helvetica Light" charset="0"/>
                <a:ea typeface="Helvetica Light" charset="0"/>
                <a:cs typeface="Helvetica Light" charset="0"/>
              </a:rPr>
              <a:t>Expected significance (SM): 5.4</a:t>
            </a:r>
            <a:r>
              <a:rPr lang="en-GB" sz="1000" dirty="0" err="1" smtClean="0">
                <a:solidFill>
                  <a:prstClr val="black"/>
                </a:solidFill>
                <a:latin typeface="Helvetica Light"/>
                <a:cs typeface="Helvetica Light"/>
              </a:rPr>
              <a:t>σ</a:t>
            </a:r>
            <a:endParaRPr lang="en-US" sz="1000" dirty="0" smtClean="0">
              <a:solidFill>
                <a:prstClr val="black"/>
              </a:solidFill>
              <a:latin typeface="Helvetica Light" charset="0"/>
              <a:ea typeface="Helvetica Light" charset="0"/>
              <a:cs typeface="Helvetica Light" charset="0"/>
            </a:endParaRPr>
          </a:p>
        </p:txBody>
      </p:sp>
      <p:sp>
        <p:nvSpPr>
          <p:cNvPr id="25" name="Rectangle 24"/>
          <p:cNvSpPr/>
          <p:nvPr/>
        </p:nvSpPr>
        <p:spPr>
          <a:xfrm>
            <a:off x="2619917" y="6025612"/>
            <a:ext cx="535724" cy="415498"/>
          </a:xfrm>
          <a:prstGeom prst="rect">
            <a:avLst/>
          </a:prstGeom>
        </p:spPr>
        <p:txBody>
          <a:bodyPr wrap="none">
            <a:spAutoFit/>
          </a:bodyPr>
          <a:lstStyle/>
          <a:p>
            <a:r>
              <a:rPr lang="en-GB" sz="1050" dirty="0" smtClean="0">
                <a:solidFill>
                  <a:prstClr val="black"/>
                </a:solidFill>
                <a:latin typeface="Helvetica Light"/>
                <a:cs typeface="Helvetica Light"/>
              </a:rPr>
              <a:t>+0.22</a:t>
            </a:r>
          </a:p>
          <a:p>
            <a:r>
              <a:rPr lang="en-GB" sz="1050" dirty="0" smtClean="0">
                <a:solidFill>
                  <a:prstClr val="black"/>
                </a:solidFill>
                <a:latin typeface="Helvetica Light"/>
                <a:cs typeface="Helvetica Light"/>
              </a:rPr>
              <a:t>–</a:t>
            </a:r>
            <a:r>
              <a:rPr lang="en-GB" sz="600" dirty="0" smtClean="0">
                <a:solidFill>
                  <a:prstClr val="black"/>
                </a:solidFill>
                <a:latin typeface="Helvetica Light"/>
                <a:cs typeface="Helvetica Light"/>
              </a:rPr>
              <a:t> </a:t>
            </a:r>
            <a:r>
              <a:rPr lang="en-GB" sz="1050" dirty="0" smtClean="0">
                <a:solidFill>
                  <a:prstClr val="black"/>
                </a:solidFill>
                <a:latin typeface="Helvetica Light"/>
                <a:cs typeface="Helvetica Light"/>
              </a:rPr>
              <a:t>0.20</a:t>
            </a:r>
            <a:endParaRPr lang="en-US" sz="1200" dirty="0">
              <a:solidFill>
                <a:prstClr val="black"/>
              </a:solidFill>
            </a:endParaRPr>
          </a:p>
        </p:txBody>
      </p:sp>
    </p:spTree>
    <p:extLst>
      <p:ext uri="{BB962C8B-B14F-4D97-AF65-F5344CB8AC3E}">
        <p14:creationId xmlns:p14="http://schemas.microsoft.com/office/powerpoint/2010/main" val="85838597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107504" y="2424589"/>
            <a:ext cx="4744053" cy="3212904"/>
          </a:xfrm>
          <a:prstGeom prst="rect">
            <a:avLst/>
          </a:prstGeom>
        </p:spPr>
      </p:pic>
      <p:pic>
        <p:nvPicPr>
          <p:cNvPr id="13" name="Picture 12"/>
          <p:cNvPicPr>
            <a:picLocks noChangeAspect="1"/>
          </p:cNvPicPr>
          <p:nvPr/>
        </p:nvPicPr>
        <p:blipFill rotWithShape="1">
          <a:blip r:embed="rId3">
            <a:alphaModFix/>
            <a:extLst>
              <a:ext uri="{28A0092B-C50C-407E-A947-70E740481C1C}">
                <a14:useLocalDpi xmlns:a14="http://schemas.microsoft.com/office/drawing/2010/main" val="0"/>
              </a:ext>
            </a:extLst>
          </a:blip>
          <a:srcRect l="6198"/>
          <a:stretch/>
        </p:blipFill>
        <p:spPr>
          <a:xfrm>
            <a:off x="4919240" y="2316306"/>
            <a:ext cx="4045247" cy="3338995"/>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a:solidFill>
                  <a:srgbClr val="000000"/>
                </a:solidFill>
                <a:latin typeface="Helvetica Light"/>
                <a:cs typeface="Helvetica Light"/>
              </a:rPr>
              <a:t>ATLAS and CMS studied H</a:t>
            </a:r>
            <a:r>
              <a:rPr lang="en-GB" sz="2400" baseline="-25000" dirty="0">
                <a:solidFill>
                  <a:srgbClr val="000000"/>
                </a:solidFill>
                <a:latin typeface="Helvetica Light"/>
                <a:cs typeface="Helvetica Light"/>
              </a:rPr>
              <a:t>125</a:t>
            </a:r>
            <a:r>
              <a:rPr lang="en-GB" sz="2400" dirty="0">
                <a:solidFill>
                  <a:srgbClr val="000000"/>
                </a:solidFill>
                <a:latin typeface="Helvetica Light"/>
                <a:cs typeface="Helvetica Light"/>
              </a:rPr>
              <a:t> in bosonic channels</a:t>
            </a:r>
          </a:p>
          <a:p>
            <a:pPr>
              <a:spcBef>
                <a:spcPts val="600"/>
              </a:spcBef>
            </a:pPr>
            <a:r>
              <a:rPr lang="en-GB" sz="1600" dirty="0">
                <a:solidFill>
                  <a:prstClr val="black"/>
                </a:solidFill>
                <a:latin typeface="Helvetica Light"/>
                <a:cs typeface="Helvetica Light"/>
              </a:rPr>
              <a:t>Cross section versus centre-of-mass energy</a:t>
            </a:r>
          </a:p>
        </p:txBody>
      </p:sp>
      <p:sp>
        <p:nvSpPr>
          <p:cNvPr id="19" name="TextBox 18"/>
          <p:cNvSpPr txBox="1"/>
          <p:nvPr/>
        </p:nvSpPr>
        <p:spPr>
          <a:xfrm>
            <a:off x="6067337" y="1988840"/>
            <a:ext cx="2234907" cy="276999"/>
          </a:xfrm>
          <a:prstGeom prst="rect">
            <a:avLst/>
          </a:prstGeom>
          <a:noFill/>
        </p:spPr>
        <p:txBody>
          <a:bodyPr wrap="none" rtlCol="0">
            <a:spAutoFit/>
          </a:bodyPr>
          <a:lstStyle/>
          <a:p>
            <a:r>
              <a:rPr lang="en-US" sz="1200" dirty="0">
                <a:solidFill>
                  <a:prstClr val="black"/>
                </a:solidFill>
                <a:latin typeface="Helvetica Light" charset="0"/>
                <a:ea typeface="Helvetica Light" charset="0"/>
                <a:cs typeface="Helvetica Light" charset="0"/>
              </a:rPr>
              <a:t>H </a:t>
            </a:r>
            <a:r>
              <a:rPr lang="en-US" sz="1200" dirty="0">
                <a:solidFill>
                  <a:prstClr val="black"/>
                </a:solidFill>
                <a:latin typeface="Symbol" charset="2"/>
                <a:ea typeface="Symbol" charset="2"/>
                <a:cs typeface="Symbol" charset="2"/>
              </a:rPr>
              <a:t>®</a:t>
            </a:r>
            <a:r>
              <a:rPr lang="en-US" sz="1200" dirty="0">
                <a:solidFill>
                  <a:prstClr val="black"/>
                </a:solidFill>
                <a:latin typeface="Helvetica Light" charset="0"/>
                <a:ea typeface="Helvetica Light" charset="0"/>
                <a:cs typeface="Helvetica Light" charset="0"/>
              </a:rPr>
              <a:t> 4</a:t>
            </a:r>
            <a:r>
              <a:rPr lang="en-US" sz="1200" dirty="0" smtClean="0">
                <a:solidFill>
                  <a:prstClr val="black"/>
                </a:solidFill>
                <a:latin typeface="Helvetica Light" charset="0"/>
                <a:ea typeface="Helvetica Light" charset="0"/>
                <a:cs typeface="Helvetica Light" charset="0"/>
              </a:rPr>
              <a:t>𝓁, </a:t>
            </a:r>
            <a:r>
              <a:rPr lang="en-US" sz="1200" i="1" dirty="0" smtClean="0">
                <a:solidFill>
                  <a:prstClr val="black"/>
                </a:solidFill>
                <a:latin typeface="Helvetica Light" charset="0"/>
                <a:ea typeface="Helvetica Light" charset="0"/>
                <a:cs typeface="Helvetica Light" charset="0"/>
              </a:rPr>
              <a:t>fiducial</a:t>
            </a:r>
            <a:r>
              <a:rPr lang="en-US" sz="1200" dirty="0" smtClean="0">
                <a:solidFill>
                  <a:prstClr val="black"/>
                </a:solidFill>
                <a:latin typeface="Helvetica Light" charset="0"/>
                <a:ea typeface="Helvetica Light" charset="0"/>
                <a:cs typeface="Helvetica Light" charset="0"/>
              </a:rPr>
              <a:t> cross section</a:t>
            </a:r>
          </a:p>
        </p:txBody>
      </p:sp>
      <p:sp>
        <p:nvSpPr>
          <p:cNvPr id="20" name="TextBox 19"/>
          <p:cNvSpPr txBox="1"/>
          <p:nvPr/>
        </p:nvSpPr>
        <p:spPr>
          <a:xfrm>
            <a:off x="1979712" y="1988840"/>
            <a:ext cx="1686680" cy="276999"/>
          </a:xfrm>
          <a:prstGeom prst="rect">
            <a:avLst/>
          </a:prstGeom>
          <a:noFill/>
        </p:spPr>
        <p:txBody>
          <a:bodyPr wrap="none" rtlCol="0">
            <a:spAutoFit/>
          </a:bodyPr>
          <a:lstStyle/>
          <a:p>
            <a:r>
              <a:rPr lang="en-US" sz="1200" dirty="0" smtClean="0">
                <a:solidFill>
                  <a:prstClr val="black"/>
                </a:solidFill>
                <a:latin typeface="Helvetica Light" charset="0"/>
                <a:ea typeface="Helvetica Light" charset="0"/>
                <a:cs typeface="Helvetica Light" charset="0"/>
              </a:rPr>
              <a:t>Combined H </a:t>
            </a:r>
            <a:r>
              <a:rPr lang="en-US" sz="1200" dirty="0">
                <a:solidFill>
                  <a:prstClr val="black"/>
                </a:solidFill>
                <a:latin typeface="Symbol" charset="2"/>
                <a:ea typeface="Symbol" charset="2"/>
                <a:cs typeface="Symbol" charset="2"/>
              </a:rPr>
              <a:t>®</a:t>
            </a:r>
            <a:r>
              <a:rPr lang="en-US" sz="1200" dirty="0">
                <a:solidFill>
                  <a:prstClr val="black"/>
                </a:solidFill>
                <a:latin typeface="Helvetica Light" charset="0"/>
                <a:ea typeface="Helvetica Light" charset="0"/>
                <a:cs typeface="Helvetica Light" charset="0"/>
              </a:rPr>
              <a:t> </a:t>
            </a:r>
            <a:r>
              <a:rPr lang="en-US" sz="1200" dirty="0" smtClean="0">
                <a:solidFill>
                  <a:prstClr val="black"/>
                </a:solidFill>
                <a:latin typeface="Helvetica Light" charset="0"/>
                <a:ea typeface="Helvetica Light" charset="0"/>
                <a:cs typeface="Helvetica Light" charset="0"/>
              </a:rPr>
              <a:t>4𝓁</a:t>
            </a:r>
            <a:r>
              <a:rPr lang="en-US" sz="1200" dirty="0">
                <a:solidFill>
                  <a:prstClr val="black"/>
                </a:solidFill>
                <a:latin typeface="Helvetica Light" charset="0"/>
                <a:ea typeface="Helvetica Light" charset="0"/>
                <a:cs typeface="Helvetica Light" charset="0"/>
              </a:rPr>
              <a:t>, </a:t>
            </a:r>
            <a:r>
              <a:rPr lang="en-US" sz="1200" dirty="0" err="1">
                <a:solidFill>
                  <a:prstClr val="black"/>
                </a:solidFill>
                <a:latin typeface="Helvetica Light" charset="0"/>
                <a:ea typeface="Helvetica Light" charset="0"/>
                <a:cs typeface="Helvetica Light" charset="0"/>
              </a:rPr>
              <a:t>γγ</a:t>
            </a:r>
            <a:endParaRPr lang="en-US" sz="1200" dirty="0" smtClean="0">
              <a:solidFill>
                <a:prstClr val="black"/>
              </a:solidFill>
              <a:latin typeface="Helvetica Light" charset="0"/>
              <a:ea typeface="Helvetica Light" charset="0"/>
              <a:cs typeface="Helvetica Light" charset="0"/>
            </a:endParaRPr>
          </a:p>
        </p:txBody>
      </p:sp>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62</a:t>
            </a:fld>
            <a:endParaRPr lang="en-GB" dirty="0"/>
          </a:p>
        </p:txBody>
      </p:sp>
      <p:sp>
        <p:nvSpPr>
          <p:cNvPr id="4" name="Rectangle 3"/>
          <p:cNvSpPr/>
          <p:nvPr/>
        </p:nvSpPr>
        <p:spPr>
          <a:xfrm>
            <a:off x="3094539" y="2334347"/>
            <a:ext cx="1737767" cy="215444"/>
          </a:xfrm>
          <a:prstGeom prst="rect">
            <a:avLst/>
          </a:prstGeom>
        </p:spPr>
        <p:txBody>
          <a:bodyPr wrap="square">
            <a:spAutoFit/>
          </a:bodyPr>
          <a:lstStyle/>
          <a:p>
            <a:pPr algn="r"/>
            <a:r>
              <a:rPr lang="en-US" sz="800" smtClean="0">
                <a:solidFill>
                  <a:schemeClr val="tx1">
                    <a:lumMod val="50000"/>
                    <a:lumOff val="50000"/>
                  </a:schemeClr>
                </a:solidFill>
                <a:latin typeface="Helvetica Light" charset="0"/>
                <a:ea typeface="Helvetica Light" charset="0"/>
                <a:cs typeface="Helvetica Light" charset="0"/>
              </a:rPr>
              <a:t>ATLAS-CONF-2016-081</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11" name="Rectangle 10"/>
          <p:cNvSpPr/>
          <p:nvPr/>
        </p:nvSpPr>
        <p:spPr>
          <a:xfrm rot="16200000">
            <a:off x="8059804" y="2786504"/>
            <a:ext cx="1495049" cy="215444"/>
          </a:xfrm>
          <a:prstGeom prst="rect">
            <a:avLst/>
          </a:prstGeom>
        </p:spPr>
        <p:txBody>
          <a:bodyPr wrap="square">
            <a:spAutoFit/>
          </a:bodyPr>
          <a:lstStyle/>
          <a:p>
            <a:r>
              <a:rPr lang="pt-BR" sz="800" dirty="0" smtClean="0">
                <a:solidFill>
                  <a:schemeClr val="tx1">
                    <a:lumMod val="50000"/>
                    <a:lumOff val="50000"/>
                  </a:schemeClr>
                </a:solidFill>
                <a:latin typeface="Helvetica Light" charset="0"/>
                <a:ea typeface="Helvetica Light" charset="0"/>
                <a:cs typeface="Helvetica Light" charset="0"/>
              </a:rPr>
              <a:t>CMS-PAS-HIG-16-033</a:t>
            </a:r>
            <a:endParaRPr lang="pt-BR" sz="800" dirty="0">
              <a:solidFill>
                <a:schemeClr val="tx1">
                  <a:lumMod val="50000"/>
                  <a:lumOff val="50000"/>
                </a:schemeClr>
              </a:solidFill>
              <a:latin typeface="Helvetica Light" charset="0"/>
              <a:ea typeface="Helvetica Light" charset="0"/>
              <a:cs typeface="Helvetica Light" charset="0"/>
            </a:endParaRPr>
          </a:p>
        </p:txBody>
      </p:sp>
      <p:sp>
        <p:nvSpPr>
          <p:cNvPr id="15" name="TextBox 14"/>
          <p:cNvSpPr txBox="1"/>
          <p:nvPr/>
        </p:nvSpPr>
        <p:spPr>
          <a:xfrm>
            <a:off x="323529" y="1412776"/>
            <a:ext cx="8424935" cy="338554"/>
          </a:xfrm>
          <a:prstGeom prst="rect">
            <a:avLst/>
          </a:prstGeom>
          <a:noFill/>
        </p:spPr>
        <p:txBody>
          <a:bodyPr wrap="square" rtlCol="0">
            <a:spAutoFit/>
          </a:bodyPr>
          <a:lstStyle/>
          <a:p>
            <a:pPr>
              <a:spcBef>
                <a:spcPts val="3000"/>
              </a:spcBef>
            </a:pPr>
            <a:r>
              <a:rPr lang="en-US" sz="1600" b="1" dirty="0">
                <a:solidFill>
                  <a:srgbClr val="D80017"/>
                </a:solidFill>
                <a:latin typeface="Helvetica Light" charset="0"/>
                <a:ea typeface="Helvetica Light" charset="0"/>
                <a:cs typeface="Helvetica Light" charset="0"/>
              </a:rPr>
              <a:t>H </a:t>
            </a:r>
            <a:r>
              <a:rPr lang="en-US" sz="1600" b="1" dirty="0">
                <a:solidFill>
                  <a:srgbClr val="D80017"/>
                </a:solidFill>
                <a:latin typeface="Symbol" charset="2"/>
                <a:ea typeface="Symbol" charset="2"/>
                <a:cs typeface="Symbol" charset="2"/>
              </a:rPr>
              <a:t>®</a:t>
            </a:r>
            <a:r>
              <a:rPr lang="en-US" sz="1600" b="1" dirty="0">
                <a:solidFill>
                  <a:srgbClr val="D80017"/>
                </a:solidFill>
                <a:latin typeface="Helvetica Light" charset="0"/>
                <a:ea typeface="Helvetica Light" charset="0"/>
                <a:cs typeface="Helvetica Light" charset="0"/>
              </a:rPr>
              <a:t> </a:t>
            </a:r>
            <a:r>
              <a:rPr lang="en-US" sz="1600" b="1" dirty="0" err="1">
                <a:solidFill>
                  <a:srgbClr val="D80017"/>
                </a:solidFill>
                <a:latin typeface="Helvetica Light" charset="0"/>
                <a:ea typeface="Helvetica Light" charset="0"/>
                <a:cs typeface="Helvetica Light" charset="0"/>
              </a:rPr>
              <a:t>γγ</a:t>
            </a:r>
            <a:r>
              <a:rPr lang="en-US" sz="1600" b="1" dirty="0">
                <a:solidFill>
                  <a:srgbClr val="D80017"/>
                </a:solidFill>
                <a:latin typeface="Helvetica Light" charset="0"/>
                <a:ea typeface="Helvetica Light" charset="0"/>
                <a:cs typeface="Helvetica Light" charset="0"/>
              </a:rPr>
              <a:t> and </a:t>
            </a:r>
            <a:r>
              <a:rPr lang="en-US" sz="1600" b="1" dirty="0">
                <a:solidFill>
                  <a:srgbClr val="D80017"/>
                </a:solidFill>
                <a:latin typeface="Arial"/>
                <a:cs typeface="Arial"/>
              </a:rPr>
              <a:t>H </a:t>
            </a:r>
            <a:r>
              <a:rPr lang="en-US" sz="1600" b="1" dirty="0">
                <a:solidFill>
                  <a:srgbClr val="D80017"/>
                </a:solidFill>
                <a:latin typeface="Symbol" charset="2"/>
                <a:ea typeface="Symbol" charset="2"/>
                <a:cs typeface="Symbol" charset="2"/>
              </a:rPr>
              <a:t>®</a:t>
            </a:r>
            <a:r>
              <a:rPr lang="en-US" sz="1600" b="1" dirty="0">
                <a:solidFill>
                  <a:srgbClr val="D80017"/>
                </a:solidFill>
                <a:latin typeface="Arial"/>
                <a:cs typeface="Arial"/>
              </a:rPr>
              <a:t> ZZ* </a:t>
            </a:r>
            <a:r>
              <a:rPr lang="en-US" sz="1600" b="1" dirty="0">
                <a:solidFill>
                  <a:srgbClr val="D80017"/>
                </a:solidFill>
                <a:latin typeface="Symbol" charset="2"/>
                <a:ea typeface="Symbol" charset="2"/>
                <a:cs typeface="Symbol" charset="2"/>
              </a:rPr>
              <a:t>®</a:t>
            </a:r>
            <a:r>
              <a:rPr lang="en-US" sz="1600" b="1" dirty="0">
                <a:solidFill>
                  <a:srgbClr val="D80017"/>
                </a:solidFill>
                <a:latin typeface="Arial"/>
                <a:cs typeface="Arial"/>
              </a:rPr>
              <a:t> 4𝓁 </a:t>
            </a:r>
            <a:r>
              <a:rPr lang="en-US" sz="1600" b="1" dirty="0" smtClean="0">
                <a:solidFill>
                  <a:srgbClr val="D80017"/>
                </a:solidFill>
                <a:latin typeface="Arial"/>
                <a:cs typeface="Arial"/>
              </a:rPr>
              <a:t>combined </a:t>
            </a:r>
            <a:r>
              <a:rPr lang="en-US" sz="1200" dirty="0" smtClean="0">
                <a:solidFill>
                  <a:srgbClr val="D80017"/>
                </a:solidFill>
                <a:latin typeface="Arial"/>
                <a:cs typeface="Arial"/>
              </a:rPr>
              <a:t>(left)</a:t>
            </a:r>
            <a:endParaRPr lang="en-US" sz="1600" dirty="0">
              <a:solidFill>
                <a:srgbClr val="D80017"/>
              </a:solidFill>
              <a:latin typeface="Helvetica Light" charset="0"/>
              <a:ea typeface="Helvetica Light" charset="0"/>
              <a:cs typeface="Helvetica Light" charset="0"/>
            </a:endParaRPr>
          </a:p>
        </p:txBody>
      </p:sp>
      <p:sp>
        <p:nvSpPr>
          <p:cNvPr id="9" name="TextBox 8"/>
          <p:cNvSpPr txBox="1"/>
          <p:nvPr/>
        </p:nvSpPr>
        <p:spPr>
          <a:xfrm>
            <a:off x="2823052" y="5824906"/>
            <a:ext cx="4011034" cy="307777"/>
          </a:xfrm>
          <a:prstGeom prst="rect">
            <a:avLst/>
          </a:prstGeom>
          <a:noFill/>
        </p:spPr>
        <p:txBody>
          <a:bodyPr wrap="none" rtlCol="0">
            <a:spAutoFit/>
          </a:bodyPr>
          <a:lstStyle/>
          <a:p>
            <a:r>
              <a:rPr lang="en-US" sz="1400" smtClean="0">
                <a:latin typeface="Helvetica Light" charset="0"/>
                <a:ea typeface="Helvetica Light" charset="0"/>
                <a:cs typeface="Helvetica Light" charset="0"/>
              </a:rPr>
              <a:t>Expected rise of cross-section observed in data</a:t>
            </a:r>
            <a:endParaRPr lang="en-US" sz="1400" dirty="0" smtClean="0">
              <a:latin typeface="Helvetica Light" charset="0"/>
              <a:ea typeface="Helvetica Light" charset="0"/>
              <a:cs typeface="Helvetica Light" charset="0"/>
            </a:endParaRPr>
          </a:p>
        </p:txBody>
      </p:sp>
    </p:spTree>
    <p:extLst>
      <p:ext uri="{BB962C8B-B14F-4D97-AF65-F5344CB8AC3E}">
        <p14:creationId xmlns:p14="http://schemas.microsoft.com/office/powerpoint/2010/main" val="154357555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395536" y="2072185"/>
            <a:ext cx="4052833" cy="3888432"/>
          </a:xfrm>
          <a:prstGeom prst="rect">
            <a:avLst/>
          </a:prstGeom>
        </p:spPr>
      </p:pic>
      <p:pic>
        <p:nvPicPr>
          <p:cNvPr id="4" name="Picture 3"/>
          <p:cNvPicPr>
            <a:picLocks noChangeAspect="1"/>
          </p:cNvPicPr>
          <p:nvPr/>
        </p:nvPicPr>
        <p:blipFill rotWithShape="1">
          <a:blip r:embed="rId4">
            <a:alphaModFix/>
            <a:extLst>
              <a:ext uri="{28A0092B-C50C-407E-A947-70E740481C1C}">
                <a14:useLocalDpi xmlns:a14="http://schemas.microsoft.com/office/drawing/2010/main" val="0"/>
              </a:ext>
            </a:extLst>
          </a:blip>
          <a:srcRect l="3384" r="3806"/>
          <a:stretch/>
        </p:blipFill>
        <p:spPr>
          <a:xfrm>
            <a:off x="4256152" y="1844824"/>
            <a:ext cx="4780344" cy="3697186"/>
          </a:xfrm>
          <a:prstGeom prst="rect">
            <a:avLst/>
          </a:prstGeom>
        </p:spPr>
      </p:pic>
      <p:pic>
        <p:nvPicPr>
          <p:cNvPr id="12" name="Picture 11"/>
          <p:cNvPicPr>
            <a:picLocks noChangeAspect="1"/>
          </p:cNvPicPr>
          <p:nvPr/>
        </p:nvPicPr>
        <p:blipFill>
          <a:blip r:embed="rId5"/>
          <a:stretch>
            <a:fillRect/>
          </a:stretch>
        </p:blipFill>
        <p:spPr>
          <a:xfrm>
            <a:off x="7005066" y="0"/>
            <a:ext cx="2138934" cy="1120893"/>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ATLAS studied H</a:t>
            </a:r>
            <a:r>
              <a:rPr lang="en-GB" sz="2400" baseline="-25000" dirty="0" smtClean="0">
                <a:solidFill>
                  <a:srgbClr val="000000"/>
                </a:solidFill>
                <a:latin typeface="Helvetica Light"/>
                <a:cs typeface="Helvetica Light"/>
              </a:rPr>
              <a:t>125</a:t>
            </a:r>
            <a:r>
              <a:rPr lang="en-GB" sz="2400" dirty="0" smtClean="0">
                <a:solidFill>
                  <a:srgbClr val="000000"/>
                </a:solidFill>
                <a:latin typeface="Helvetica Light"/>
                <a:cs typeface="Helvetica Light"/>
              </a:rPr>
              <a:t> in bb decay channel</a:t>
            </a:r>
          </a:p>
          <a:p>
            <a:pPr>
              <a:spcBef>
                <a:spcPts val="600"/>
              </a:spcBef>
            </a:pPr>
            <a:r>
              <a:rPr lang="en-GB" sz="1600" dirty="0" smtClean="0">
                <a:solidFill>
                  <a:prstClr val="black"/>
                </a:solidFill>
                <a:latin typeface="Helvetica Light"/>
                <a:cs typeface="Helvetica Light"/>
              </a:rPr>
              <a:t>Associated production, challenging final states</a:t>
            </a:r>
            <a:endParaRPr lang="en-GB" sz="1200" dirty="0">
              <a:solidFill>
                <a:prstClr val="black"/>
              </a:solidFill>
              <a:latin typeface="Helvetica Light"/>
              <a:cs typeface="Helvetica Light"/>
            </a:endParaRPr>
          </a:p>
        </p:txBody>
      </p:sp>
      <p:sp>
        <p:nvSpPr>
          <p:cNvPr id="14" name="TextBox 13"/>
          <p:cNvSpPr txBox="1"/>
          <p:nvPr/>
        </p:nvSpPr>
        <p:spPr>
          <a:xfrm>
            <a:off x="323529" y="1412776"/>
            <a:ext cx="8424935" cy="338554"/>
          </a:xfrm>
          <a:prstGeom prst="rect">
            <a:avLst/>
          </a:prstGeom>
          <a:noFill/>
        </p:spPr>
        <p:txBody>
          <a:bodyPr wrap="square" rtlCol="0">
            <a:spAutoFit/>
          </a:bodyPr>
          <a:lstStyle/>
          <a:p>
            <a:r>
              <a:rPr lang="en-US" sz="1600" b="1" dirty="0">
                <a:solidFill>
                  <a:srgbClr val="D80017"/>
                </a:solidFill>
                <a:latin typeface="Helvetica Light" charset="0"/>
                <a:ea typeface="Helvetica Light" charset="0"/>
                <a:cs typeface="Helvetica Light" charset="0"/>
              </a:rPr>
              <a:t>H </a:t>
            </a:r>
            <a:r>
              <a:rPr lang="en-US" sz="1600" b="1" dirty="0">
                <a:solidFill>
                  <a:srgbClr val="D80017"/>
                </a:solidFill>
                <a:latin typeface="Symbol" charset="2"/>
                <a:ea typeface="Symbol" charset="2"/>
                <a:cs typeface="Symbol" charset="2"/>
              </a:rPr>
              <a:t>®</a:t>
            </a:r>
            <a:r>
              <a:rPr lang="en-US" sz="1600" b="1" dirty="0">
                <a:solidFill>
                  <a:srgbClr val="D80017"/>
                </a:solidFill>
                <a:latin typeface="Helvetica Light" charset="0"/>
                <a:ea typeface="Helvetica Light" charset="0"/>
                <a:cs typeface="Helvetica Light" charset="0"/>
              </a:rPr>
              <a:t> </a:t>
            </a:r>
            <a:r>
              <a:rPr lang="en-US" sz="1600" b="1" dirty="0" smtClean="0">
                <a:solidFill>
                  <a:srgbClr val="D80017"/>
                </a:solidFill>
                <a:latin typeface="Helvetica Light" charset="0"/>
                <a:ea typeface="Helvetica Light" charset="0"/>
                <a:cs typeface="Helvetica Light" charset="0"/>
              </a:rPr>
              <a:t>W / Z + H </a:t>
            </a:r>
            <a:r>
              <a:rPr lang="en-US" sz="1600" b="1" dirty="0" smtClean="0">
                <a:solidFill>
                  <a:srgbClr val="D80017"/>
                </a:solidFill>
                <a:latin typeface="Symbol" charset="2"/>
                <a:ea typeface="Symbol" charset="2"/>
                <a:cs typeface="Symbol" charset="2"/>
              </a:rPr>
              <a:t>®</a:t>
            </a:r>
            <a:r>
              <a:rPr lang="en-US" sz="1600" b="1" dirty="0" smtClean="0">
                <a:solidFill>
                  <a:srgbClr val="D80017"/>
                </a:solidFill>
                <a:latin typeface="Helvetica Light" charset="0"/>
                <a:ea typeface="Helvetica Light" charset="0"/>
                <a:cs typeface="Helvetica Light" charset="0"/>
              </a:rPr>
              <a:t> </a:t>
            </a:r>
            <a:r>
              <a:rPr lang="en-US" sz="1600" b="1" dirty="0" smtClean="0">
                <a:solidFill>
                  <a:srgbClr val="D80017"/>
                </a:solidFill>
                <a:latin typeface="Arial"/>
                <a:cs typeface="Arial"/>
              </a:rPr>
              <a:t>𝓁𝜈 / 𝓁</a:t>
            </a:r>
            <a:r>
              <a:rPr lang="en-US" sz="1600" b="1" baseline="30000" dirty="0" smtClean="0">
                <a:solidFill>
                  <a:srgbClr val="D80017"/>
                </a:solidFill>
                <a:latin typeface="Arial"/>
                <a:cs typeface="Arial"/>
              </a:rPr>
              <a:t>+</a:t>
            </a:r>
            <a:r>
              <a:rPr lang="en-US" sz="1600" b="1" dirty="0" smtClean="0">
                <a:solidFill>
                  <a:srgbClr val="D80017"/>
                </a:solidFill>
                <a:latin typeface="Arial"/>
                <a:cs typeface="Arial"/>
              </a:rPr>
              <a:t>𝓁</a:t>
            </a:r>
            <a:r>
              <a:rPr lang="en-US" sz="1600" b="1" baseline="30000" dirty="0" smtClean="0">
                <a:solidFill>
                  <a:srgbClr val="D80017"/>
                </a:solidFill>
                <a:latin typeface="Arial"/>
                <a:cs typeface="Arial"/>
              </a:rPr>
              <a:t>–</a:t>
            </a:r>
            <a:r>
              <a:rPr lang="en-US" sz="1600" b="1" dirty="0" smtClean="0">
                <a:solidFill>
                  <a:srgbClr val="D80017"/>
                </a:solidFill>
                <a:latin typeface="Arial"/>
                <a:cs typeface="Arial"/>
              </a:rPr>
              <a:t>, 𝜈𝜈 + bb </a:t>
            </a:r>
            <a:endParaRPr lang="en-US" sz="1600" b="1" dirty="0">
              <a:solidFill>
                <a:srgbClr val="D80017"/>
              </a:solidFill>
              <a:latin typeface="Helvetica Light" charset="0"/>
              <a:ea typeface="Helvetica Light" charset="0"/>
              <a:cs typeface="Helvetica Light" charset="0"/>
            </a:endParaRPr>
          </a:p>
        </p:txBody>
      </p:sp>
      <p:sp>
        <p:nvSpPr>
          <p:cNvPr id="8" name="Slide Number Placeholder 7"/>
          <p:cNvSpPr>
            <a:spLocks noGrp="1"/>
          </p:cNvSpPr>
          <p:nvPr>
            <p:ph type="sldNum" sz="quarter" idx="4"/>
          </p:nvPr>
        </p:nvSpPr>
        <p:spPr/>
        <p:txBody>
          <a:bodyPr/>
          <a:lstStyle/>
          <a:p>
            <a:pPr>
              <a:defRPr/>
            </a:pPr>
            <a:fld id="{611C2F03-9E95-40C9-A99F-3C4F7EE8CF2A}" type="slidenum">
              <a:rPr lang="en-GB" smtClean="0"/>
              <a:pPr>
                <a:defRPr/>
              </a:pPr>
              <a:t>63</a:t>
            </a:fld>
            <a:endParaRPr lang="en-GB" dirty="0"/>
          </a:p>
        </p:txBody>
      </p:sp>
      <p:pic>
        <p:nvPicPr>
          <p:cNvPr id="11" name="Picture 10"/>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100786" y="79628"/>
            <a:ext cx="1976160" cy="962959"/>
          </a:xfrm>
          <a:prstGeom prst="rect">
            <a:avLst/>
          </a:prstGeom>
        </p:spPr>
      </p:pic>
      <p:sp>
        <p:nvSpPr>
          <p:cNvPr id="17" name="Rectangle 16"/>
          <p:cNvSpPr/>
          <p:nvPr/>
        </p:nvSpPr>
        <p:spPr>
          <a:xfrm>
            <a:off x="2504231" y="1998059"/>
            <a:ext cx="1737767" cy="215444"/>
          </a:xfrm>
          <a:prstGeom prst="rect">
            <a:avLst/>
          </a:prstGeom>
        </p:spPr>
        <p:txBody>
          <a:bodyPr wrap="square">
            <a:spAutoFit/>
          </a:bodyPr>
          <a:lstStyle/>
          <a:p>
            <a:pPr algn="r"/>
            <a:r>
              <a:rPr lang="en-US" sz="800" dirty="0" smtClean="0">
                <a:solidFill>
                  <a:schemeClr val="tx1">
                    <a:lumMod val="50000"/>
                    <a:lumOff val="50000"/>
                  </a:schemeClr>
                </a:solidFill>
                <a:latin typeface="Helvetica Light" charset="0"/>
                <a:ea typeface="Helvetica Light" charset="0"/>
                <a:cs typeface="Helvetica Light" charset="0"/>
              </a:rPr>
              <a:t>ATLAS-CONF-2016-091</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13" name="TextBox 12"/>
          <p:cNvSpPr txBox="1"/>
          <p:nvPr/>
        </p:nvSpPr>
        <p:spPr>
          <a:xfrm>
            <a:off x="4860032" y="5858108"/>
            <a:ext cx="3888432" cy="553998"/>
          </a:xfrm>
          <a:prstGeom prst="rect">
            <a:avLst/>
          </a:prstGeom>
          <a:noFill/>
        </p:spPr>
        <p:txBody>
          <a:bodyPr wrap="square" rtlCol="0">
            <a:spAutoFit/>
          </a:bodyPr>
          <a:lstStyle/>
          <a:p>
            <a:r>
              <a:rPr lang="en-US" sz="1400" dirty="0" smtClean="0">
                <a:latin typeface="Helvetica Light" charset="0"/>
                <a:ea typeface="Helvetica Light" charset="0"/>
                <a:cs typeface="Helvetica Light" charset="0"/>
              </a:rPr>
              <a:t>Slightly lower yield than SM, similar for Run-1 </a:t>
            </a:r>
          </a:p>
          <a:p>
            <a:pPr>
              <a:spcBef>
                <a:spcPts val="600"/>
              </a:spcBef>
            </a:pPr>
            <a:r>
              <a:rPr lang="en-US" sz="1100" dirty="0" smtClean="0">
                <a:latin typeface="Helvetica Light" charset="0"/>
                <a:ea typeface="Helvetica Light" charset="0"/>
                <a:cs typeface="Helvetica Light" charset="0"/>
              </a:rPr>
              <a:t>(µ = 0.7 ± 0.3 for ATLAS &amp; CMS</a:t>
            </a:r>
            <a:r>
              <a:rPr lang="en-US" sz="1100" dirty="0">
                <a:latin typeface="Helvetica Light" charset="0"/>
                <a:ea typeface="Helvetica Light" charset="0"/>
                <a:cs typeface="Helvetica Light" charset="0"/>
              </a:rPr>
              <a:t>, µ </a:t>
            </a:r>
            <a:r>
              <a:rPr lang="en-US" sz="1100" dirty="0" smtClean="0">
                <a:latin typeface="Helvetica Light" charset="0"/>
                <a:ea typeface="Helvetica Light" charset="0"/>
                <a:cs typeface="Helvetica Light" charset="0"/>
              </a:rPr>
              <a:t>= 0.5 ± 0.4 for ATLAS)</a:t>
            </a:r>
            <a:endParaRPr lang="en-US" sz="1400" dirty="0" smtClean="0">
              <a:latin typeface="Helvetica Light" charset="0"/>
              <a:ea typeface="Helvetica Light" charset="0"/>
              <a:cs typeface="Helvetica Light" charset="0"/>
            </a:endParaRPr>
          </a:p>
        </p:txBody>
      </p:sp>
    </p:spTree>
    <p:extLst>
      <p:ext uri="{BB962C8B-B14F-4D97-AF65-F5344CB8AC3E}">
        <p14:creationId xmlns:p14="http://schemas.microsoft.com/office/powerpoint/2010/main" val="127193073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Searches for rare Higgs decays</a:t>
            </a:r>
          </a:p>
          <a:p>
            <a:pPr>
              <a:spcBef>
                <a:spcPts val="600"/>
              </a:spcBef>
            </a:pPr>
            <a:r>
              <a:rPr lang="en-GB" sz="1600" dirty="0" smtClean="0">
                <a:solidFill>
                  <a:prstClr val="black"/>
                </a:solidFill>
                <a:latin typeface="Helvetica Light"/>
                <a:cs typeface="Helvetica Light"/>
              </a:rPr>
              <a:t>Beyond SM reach at present, but could have new physics contributions ?</a:t>
            </a:r>
            <a:endParaRPr lang="en-GB" sz="1600" dirty="0">
              <a:solidFill>
                <a:prstClr val="black"/>
              </a:solidFill>
              <a:latin typeface="Helvetica Light"/>
              <a:cs typeface="Helvetica Light"/>
            </a:endParaRPr>
          </a:p>
        </p:txBody>
      </p:sp>
      <p:sp>
        <p:nvSpPr>
          <p:cNvPr id="5" name="Slide Number Placeholder 4"/>
          <p:cNvSpPr>
            <a:spLocks noGrp="1"/>
          </p:cNvSpPr>
          <p:nvPr>
            <p:ph type="sldNum" sz="quarter" idx="4"/>
          </p:nvPr>
        </p:nvSpPr>
        <p:spPr/>
        <p:txBody>
          <a:bodyPr/>
          <a:lstStyle/>
          <a:p>
            <a:pPr>
              <a:defRPr/>
            </a:pPr>
            <a:fld id="{611C2F03-9E95-40C9-A99F-3C4F7EE8CF2A}" type="slidenum">
              <a:rPr lang="en-GB" smtClean="0">
                <a:solidFill>
                  <a:schemeClr val="bg1">
                    <a:lumMod val="75000"/>
                  </a:schemeClr>
                </a:solidFill>
              </a:rPr>
              <a:pPr>
                <a:defRPr/>
              </a:pPr>
              <a:t>64</a:t>
            </a:fld>
            <a:endParaRPr lang="en-GB" dirty="0">
              <a:solidFill>
                <a:schemeClr val="bg1">
                  <a:lumMod val="75000"/>
                </a:schemeClr>
              </a:solidFill>
            </a:endParaRPr>
          </a:p>
        </p:txBody>
      </p:sp>
      <p:sp>
        <p:nvSpPr>
          <p:cNvPr id="11" name="TextBox 10"/>
          <p:cNvSpPr txBox="1"/>
          <p:nvPr/>
        </p:nvSpPr>
        <p:spPr>
          <a:xfrm>
            <a:off x="323529" y="1412776"/>
            <a:ext cx="8820471" cy="707886"/>
          </a:xfrm>
          <a:prstGeom prst="rect">
            <a:avLst/>
          </a:prstGeom>
          <a:noFill/>
        </p:spPr>
        <p:txBody>
          <a:bodyPr wrap="square" rtlCol="0">
            <a:spAutoFit/>
          </a:bodyPr>
          <a:lstStyle/>
          <a:p>
            <a:pPr>
              <a:spcBef>
                <a:spcPts val="3000"/>
              </a:spcBef>
            </a:pPr>
            <a:endParaRPr lang="en-GB" sz="1600" dirty="0" smtClean="0">
              <a:solidFill>
                <a:srgbClr val="D80017"/>
              </a:solidFill>
              <a:latin typeface="Arial"/>
              <a:cs typeface="Arial"/>
            </a:endParaRPr>
          </a:p>
          <a:p>
            <a:pPr>
              <a:spcBef>
                <a:spcPts val="1200"/>
              </a:spcBef>
            </a:pPr>
            <a:r>
              <a:rPr lang="en-GB" sz="1400" dirty="0" smtClean="0">
                <a:solidFill>
                  <a:prstClr val="black"/>
                </a:solidFill>
                <a:latin typeface="Helvetica Light"/>
                <a:cs typeface="Helvetica Light"/>
              </a:rPr>
              <a:t>Strongly resolution dependent, improve sensitivity by categorising events (low/high </a:t>
            </a:r>
            <a:r>
              <a:rPr lang="en-GB" sz="1400" i="1" dirty="0" err="1" smtClean="0">
                <a:solidFill>
                  <a:prstClr val="black"/>
                </a:solidFill>
                <a:latin typeface="Helvetica Light"/>
                <a:cs typeface="Helvetica Light"/>
              </a:rPr>
              <a:t>p</a:t>
            </a:r>
            <a:r>
              <a:rPr lang="en-GB" sz="1400" i="1" baseline="-25000" dirty="0" err="1" smtClean="0">
                <a:solidFill>
                  <a:prstClr val="black"/>
                </a:solidFill>
                <a:latin typeface="Helvetica Light"/>
                <a:cs typeface="Helvetica Light"/>
              </a:rPr>
              <a:t>T</a:t>
            </a:r>
            <a:r>
              <a:rPr lang="en-GB" sz="1400" dirty="0" smtClean="0">
                <a:solidFill>
                  <a:prstClr val="black"/>
                </a:solidFill>
                <a:latin typeface="Helvetica Light"/>
                <a:cs typeface="Helvetica Light"/>
              </a:rPr>
              <a:t>, central/forward, VBF)</a:t>
            </a:r>
            <a:endParaRPr lang="en-GB" sz="1400" dirty="0">
              <a:solidFill>
                <a:prstClr val="black"/>
              </a:solidFill>
              <a:latin typeface="Helvetica Light"/>
              <a:cs typeface="Helvetica Light"/>
            </a:endParaRPr>
          </a:p>
        </p:txBody>
      </p:sp>
      <p:sp>
        <p:nvSpPr>
          <p:cNvPr id="12" name="Slide Number Placeholder 4"/>
          <p:cNvSpPr txBox="1">
            <a:spLocks/>
          </p:cNvSpPr>
          <p:nvPr/>
        </p:nvSpPr>
        <p:spPr>
          <a:xfrm>
            <a:off x="6997172" y="6545795"/>
            <a:ext cx="2133600" cy="365125"/>
          </a:xfrm>
          <a:prstGeom prst="rect">
            <a:avLst/>
          </a:prstGeom>
        </p:spPr>
        <p:txBody>
          <a:bodyPr/>
          <a:lstStyle>
            <a:defPPr>
              <a:defRPr lang="en-GB"/>
            </a:defPPr>
            <a:lvl1pPr algn="r" defTabSz="457200" rtl="0" fontAlgn="base">
              <a:spcBef>
                <a:spcPct val="0"/>
              </a:spcBef>
              <a:spcAft>
                <a:spcPct val="0"/>
              </a:spcAft>
              <a:defRPr sz="1400" b="0" i="0" kern="1200">
                <a:solidFill>
                  <a:schemeClr val="tx1">
                    <a:lumMod val="50000"/>
                    <a:lumOff val="50000"/>
                  </a:schemeClr>
                </a:solidFill>
                <a:latin typeface="Helvetica Light" charset="0"/>
                <a:ea typeface="Helvetica Light" charset="0"/>
                <a:cs typeface="Helvetica Light" charset="0"/>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611C2F03-9E95-40C9-A99F-3C4F7EE8CF2A}" type="slidenum">
              <a:rPr lang="en-GB" smtClean="0"/>
              <a:pPr>
                <a:defRPr/>
              </a:pPr>
              <a:t>64</a:t>
            </a:fld>
            <a:endParaRPr lang="en-GB" dirty="0"/>
          </a:p>
        </p:txBody>
      </p:sp>
      <p:sp>
        <p:nvSpPr>
          <p:cNvPr id="13" name="TextBox 12"/>
          <p:cNvSpPr txBox="1"/>
          <p:nvPr/>
        </p:nvSpPr>
        <p:spPr>
          <a:xfrm>
            <a:off x="323529" y="1412776"/>
            <a:ext cx="8424935" cy="338554"/>
          </a:xfrm>
          <a:prstGeom prst="rect">
            <a:avLst/>
          </a:prstGeom>
          <a:noFill/>
        </p:spPr>
        <p:txBody>
          <a:bodyPr wrap="square" rtlCol="0">
            <a:spAutoFit/>
          </a:bodyPr>
          <a:lstStyle/>
          <a:p>
            <a:r>
              <a:rPr lang="en-US" sz="1600" b="1" dirty="0">
                <a:solidFill>
                  <a:srgbClr val="D80017"/>
                </a:solidFill>
                <a:latin typeface="Helvetica Light" charset="0"/>
                <a:ea typeface="Helvetica Light" charset="0"/>
                <a:cs typeface="Helvetica Light" charset="0"/>
              </a:rPr>
              <a:t>H </a:t>
            </a:r>
            <a:r>
              <a:rPr lang="en-US" sz="1600" b="1" dirty="0">
                <a:solidFill>
                  <a:srgbClr val="D80017"/>
                </a:solidFill>
                <a:latin typeface="Symbol" charset="2"/>
                <a:ea typeface="Symbol" charset="2"/>
                <a:cs typeface="Symbol" charset="2"/>
              </a:rPr>
              <a:t>®</a:t>
            </a:r>
            <a:r>
              <a:rPr lang="en-US" sz="1600" b="1" dirty="0">
                <a:solidFill>
                  <a:srgbClr val="D80017"/>
                </a:solidFill>
                <a:latin typeface="Helvetica Light" charset="0"/>
                <a:ea typeface="Helvetica Light" charset="0"/>
                <a:cs typeface="Helvetica Light" charset="0"/>
              </a:rPr>
              <a:t> </a:t>
            </a:r>
            <a:r>
              <a:rPr lang="en-US" sz="1600" b="1" dirty="0" smtClean="0">
                <a:solidFill>
                  <a:srgbClr val="D80017"/>
                </a:solidFill>
                <a:latin typeface="Helvetica Light" charset="0"/>
                <a:ea typeface="Helvetica Light" charset="0"/>
                <a:cs typeface="Helvetica Light" charset="0"/>
              </a:rPr>
              <a:t>µµ </a:t>
            </a:r>
            <a:r>
              <a:rPr lang="en-US" sz="1200" dirty="0" smtClean="0">
                <a:latin typeface="Helvetica Light" charset="0"/>
                <a:ea typeface="Helvetica Light" charset="0"/>
                <a:cs typeface="Helvetica Light" charset="0"/>
              </a:rPr>
              <a:t>[expected branching fraction: 0.02%] </a:t>
            </a:r>
            <a:endParaRPr lang="en-US" sz="1200" dirty="0">
              <a:latin typeface="Helvetica Light" charset="0"/>
              <a:ea typeface="Helvetica Light" charset="0"/>
              <a:cs typeface="Helvetica Light" charset="0"/>
            </a:endParaRPr>
          </a:p>
        </p:txBody>
      </p:sp>
      <p:pic>
        <p:nvPicPr>
          <p:cNvPr id="15" name="Picture 14"/>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4542040" y="2208205"/>
            <a:ext cx="4494456" cy="3265813"/>
          </a:xfrm>
          <a:prstGeom prst="rect">
            <a:avLst/>
          </a:prstGeom>
        </p:spPr>
      </p:pic>
      <p:sp>
        <p:nvSpPr>
          <p:cNvPr id="17" name="TextBox 16"/>
          <p:cNvSpPr txBox="1"/>
          <p:nvPr/>
        </p:nvSpPr>
        <p:spPr>
          <a:xfrm>
            <a:off x="899592" y="5569495"/>
            <a:ext cx="8136904" cy="307777"/>
          </a:xfrm>
          <a:prstGeom prst="rect">
            <a:avLst/>
          </a:prstGeom>
          <a:noFill/>
        </p:spPr>
        <p:txBody>
          <a:bodyPr wrap="square" rtlCol="0">
            <a:spAutoFit/>
          </a:bodyPr>
          <a:lstStyle/>
          <a:p>
            <a:r>
              <a:rPr lang="en-US" sz="1400" dirty="0" smtClean="0">
                <a:latin typeface="Helvetica Light" charset="0"/>
                <a:ea typeface="Helvetica Light" charset="0"/>
                <a:cs typeface="Helvetica Light" charset="0"/>
              </a:rPr>
              <a:t>Observed limit 4.4 times SM (3.5 combined with Run-1). Need about 300 fb</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 of data to reach SM</a:t>
            </a:r>
          </a:p>
        </p:txBody>
      </p:sp>
      <p:sp>
        <p:nvSpPr>
          <p:cNvPr id="18" name="Rectangle 17"/>
          <p:cNvSpPr/>
          <p:nvPr/>
        </p:nvSpPr>
        <p:spPr>
          <a:xfrm>
            <a:off x="899592" y="6021288"/>
            <a:ext cx="7272808" cy="546303"/>
          </a:xfrm>
          <a:prstGeom prst="rect">
            <a:avLst/>
          </a:prstGeom>
        </p:spPr>
        <p:txBody>
          <a:bodyPr wrap="square">
            <a:spAutoFit/>
          </a:bodyPr>
          <a:lstStyle/>
          <a:p>
            <a:r>
              <a:rPr lang="en-US" sz="1600" dirty="0" smtClean="0">
                <a:solidFill>
                  <a:srgbClr val="003BB8"/>
                </a:solidFill>
                <a:latin typeface="Helvetica Light" charset="0"/>
                <a:ea typeface="Helvetica Light" charset="0"/>
                <a:cs typeface="Helvetica Light" charset="0"/>
              </a:rPr>
              <a:t>Can already exclude </a:t>
            </a:r>
            <a:r>
              <a:rPr lang="en-US" sz="1600" dirty="0">
                <a:solidFill>
                  <a:srgbClr val="003BB8"/>
                </a:solidFill>
                <a:latin typeface="Helvetica Light" charset="0"/>
                <a:ea typeface="Helvetica Light" charset="0"/>
                <a:cs typeface="Helvetica Light" charset="0"/>
              </a:rPr>
              <a:t>universal Higgs coupling to fermions </a:t>
            </a:r>
            <a:r>
              <a:rPr lang="en-US" sz="1600" dirty="0" smtClean="0">
                <a:solidFill>
                  <a:srgbClr val="003BB8"/>
                </a:solidFill>
                <a:latin typeface="Helvetica Light" charset="0"/>
                <a:ea typeface="Helvetica Light" charset="0"/>
                <a:cs typeface="Helvetica Light" charset="0"/>
              </a:rPr>
              <a:t>!</a:t>
            </a:r>
          </a:p>
          <a:p>
            <a:pPr>
              <a:spcBef>
                <a:spcPts val="300"/>
              </a:spcBef>
            </a:pPr>
            <a:r>
              <a:rPr lang="en-US" sz="1100" dirty="0" smtClean="0">
                <a:solidFill>
                  <a:srgbClr val="003BB8"/>
                </a:solidFill>
                <a:latin typeface="Helvetica Light" charset="0"/>
                <a:ea typeface="Helvetica Light" charset="0"/>
                <a:cs typeface="Helvetica Light" charset="0"/>
              </a:rPr>
              <a:t>(Would have observed </a:t>
            </a:r>
            <a:r>
              <a:rPr lang="hr-HR" sz="1100" dirty="0">
                <a:solidFill>
                  <a:srgbClr val="003BB8"/>
                </a:solidFill>
                <a:latin typeface="Helvetica Light" charset="0"/>
                <a:ea typeface="Helvetica Light" charset="0"/>
                <a:cs typeface="Helvetica Light" charset="0"/>
              </a:rPr>
              <a:t>H </a:t>
            </a:r>
            <a:r>
              <a:rPr lang="hr-HR" sz="1100" dirty="0">
                <a:solidFill>
                  <a:srgbClr val="003BB8"/>
                </a:solidFill>
                <a:latin typeface="Symbol" charset="2"/>
                <a:ea typeface="Symbol" charset="2"/>
                <a:cs typeface="Symbol" charset="2"/>
              </a:rPr>
              <a:t>®</a:t>
            </a:r>
            <a:r>
              <a:rPr lang="hr-HR" sz="1100" dirty="0">
                <a:solidFill>
                  <a:srgbClr val="003BB8"/>
                </a:solidFill>
                <a:latin typeface="Helvetica Light" charset="0"/>
                <a:ea typeface="Helvetica Light" charset="0"/>
                <a:cs typeface="Helvetica Light" charset="0"/>
              </a:rPr>
              <a:t> </a:t>
            </a:r>
            <a:r>
              <a:rPr lang="hr-HR" sz="1100" dirty="0" smtClean="0">
                <a:solidFill>
                  <a:srgbClr val="003BB8"/>
                </a:solidFill>
                <a:latin typeface="Helvetica Light" charset="0"/>
                <a:ea typeface="Helvetica Light" charset="0"/>
                <a:cs typeface="Helvetica Light" charset="0"/>
              </a:rPr>
              <a:t>µµ, </a:t>
            </a:r>
            <a:r>
              <a:rPr lang="hr-HR" sz="1100" dirty="0" err="1" smtClean="0">
                <a:solidFill>
                  <a:srgbClr val="003BB8"/>
                </a:solidFill>
                <a:latin typeface="Helvetica Light" charset="0"/>
                <a:ea typeface="Helvetica Light" charset="0"/>
                <a:cs typeface="Helvetica Light" charset="0"/>
              </a:rPr>
              <a:t>if</a:t>
            </a:r>
            <a:r>
              <a:rPr lang="hr-HR" sz="1100" dirty="0" smtClean="0">
                <a:solidFill>
                  <a:srgbClr val="003BB8"/>
                </a:solidFill>
                <a:latin typeface="Helvetica Light" charset="0"/>
                <a:ea typeface="Helvetica Light" charset="0"/>
                <a:cs typeface="Helvetica Light" charset="0"/>
              </a:rPr>
              <a:t> same BR </a:t>
            </a:r>
            <a:r>
              <a:rPr lang="hr-HR" sz="1100" dirty="0">
                <a:solidFill>
                  <a:srgbClr val="003BB8"/>
                </a:solidFill>
                <a:latin typeface="Helvetica Light" charset="0"/>
                <a:ea typeface="Helvetica Light" charset="0"/>
                <a:cs typeface="Helvetica Light" charset="0"/>
              </a:rPr>
              <a:t>as H </a:t>
            </a:r>
            <a:r>
              <a:rPr lang="hr-HR" sz="1100" dirty="0">
                <a:solidFill>
                  <a:srgbClr val="003BB8"/>
                </a:solidFill>
                <a:latin typeface="Symbol" charset="2"/>
                <a:ea typeface="Symbol" charset="2"/>
                <a:cs typeface="Symbol" charset="2"/>
              </a:rPr>
              <a:t>®</a:t>
            </a:r>
            <a:r>
              <a:rPr lang="hr-HR" sz="1100" dirty="0" smtClean="0">
                <a:solidFill>
                  <a:srgbClr val="003BB8"/>
                </a:solidFill>
                <a:latin typeface="Helvetica Light" charset="0"/>
                <a:ea typeface="Helvetica Light" charset="0"/>
                <a:cs typeface="Helvetica Light" charset="0"/>
              </a:rPr>
              <a:t> </a:t>
            </a:r>
            <a:r>
              <a:rPr lang="hr-HR" sz="1100" dirty="0" err="1" smtClean="0">
                <a:solidFill>
                  <a:srgbClr val="003BB8"/>
                </a:solidFill>
                <a:latin typeface="Helvetica Light" charset="0"/>
                <a:ea typeface="Helvetica Light" charset="0"/>
                <a:cs typeface="Helvetica Light" charset="0"/>
              </a:rPr>
              <a:t>ττ</a:t>
            </a:r>
            <a:r>
              <a:rPr lang="hr-HR" sz="1100" dirty="0" smtClean="0">
                <a:solidFill>
                  <a:srgbClr val="003BB8"/>
                </a:solidFill>
                <a:latin typeface="Helvetica Light" charset="0"/>
                <a:ea typeface="Helvetica Light" charset="0"/>
                <a:cs typeface="Helvetica Light" charset="0"/>
              </a:rPr>
              <a:t>) </a:t>
            </a:r>
            <a:endParaRPr lang="en-US" sz="1100" dirty="0">
              <a:solidFill>
                <a:srgbClr val="003BB8"/>
              </a:solidFill>
              <a:latin typeface="Helvetica Light" charset="0"/>
              <a:ea typeface="Helvetica Light" charset="0"/>
              <a:cs typeface="Helvetica Light" charset="0"/>
            </a:endParaRPr>
          </a:p>
        </p:txBody>
      </p:sp>
      <p:sp>
        <p:nvSpPr>
          <p:cNvPr id="19" name="Rectangle 18"/>
          <p:cNvSpPr/>
          <p:nvPr/>
        </p:nvSpPr>
        <p:spPr>
          <a:xfrm>
            <a:off x="2619978" y="2171679"/>
            <a:ext cx="1737767" cy="215444"/>
          </a:xfrm>
          <a:prstGeom prst="rect">
            <a:avLst/>
          </a:prstGeom>
        </p:spPr>
        <p:txBody>
          <a:bodyPr wrap="square">
            <a:spAutoFit/>
          </a:bodyPr>
          <a:lstStyle/>
          <a:p>
            <a:pPr algn="r"/>
            <a:r>
              <a:rPr lang="en-US" sz="800" dirty="0" smtClean="0">
                <a:solidFill>
                  <a:schemeClr val="tx1">
                    <a:lumMod val="50000"/>
                    <a:lumOff val="50000"/>
                  </a:schemeClr>
                </a:solidFill>
                <a:latin typeface="Helvetica Light" charset="0"/>
                <a:ea typeface="Helvetica Light" charset="0"/>
                <a:cs typeface="Helvetica Light" charset="0"/>
              </a:rPr>
              <a:t>ATLAS-CONF-2016-041</a:t>
            </a:r>
            <a:endParaRPr lang="en-US" sz="800" dirty="0">
              <a:solidFill>
                <a:schemeClr val="tx1">
                  <a:lumMod val="50000"/>
                  <a:lumOff val="50000"/>
                </a:schemeClr>
              </a:solidFill>
              <a:latin typeface="Helvetica Light" charset="0"/>
              <a:ea typeface="Helvetica Light" charset="0"/>
              <a:cs typeface="Helvetica Light" charset="0"/>
            </a:endParaRPr>
          </a:p>
        </p:txBody>
      </p:sp>
      <p:pic>
        <p:nvPicPr>
          <p:cNvPr id="20" name="Picture 19"/>
          <p:cNvPicPr>
            <a:picLocks noChangeAspect="1"/>
          </p:cNvPicPr>
          <p:nvPr/>
        </p:nvPicPr>
        <p:blipFill rotWithShape="1">
          <a:blip r:embed="rId4">
            <a:alphaModFix/>
            <a:extLst>
              <a:ext uri="{28A0092B-C50C-407E-A947-70E740481C1C}">
                <a14:useLocalDpi xmlns:a14="http://schemas.microsoft.com/office/drawing/2010/main" val="0"/>
              </a:ext>
            </a:extLst>
          </a:blip>
          <a:srcRect r="6600" b="33520"/>
          <a:stretch/>
        </p:blipFill>
        <p:spPr>
          <a:xfrm>
            <a:off x="351970" y="2203147"/>
            <a:ext cx="4076014" cy="2783523"/>
          </a:xfrm>
          <a:prstGeom prst="rect">
            <a:avLst/>
          </a:prstGeom>
        </p:spPr>
      </p:pic>
      <p:pic>
        <p:nvPicPr>
          <p:cNvPr id="21" name="Picture 20"/>
          <p:cNvPicPr>
            <a:picLocks noChangeAspect="1"/>
          </p:cNvPicPr>
          <p:nvPr/>
        </p:nvPicPr>
        <p:blipFill rotWithShape="1">
          <a:blip r:embed="rId4">
            <a:alphaModFix/>
            <a:extLst>
              <a:ext uri="{28A0092B-C50C-407E-A947-70E740481C1C}">
                <a14:useLocalDpi xmlns:a14="http://schemas.microsoft.com/office/drawing/2010/main" val="0"/>
              </a:ext>
            </a:extLst>
          </a:blip>
          <a:srcRect t="91119"/>
          <a:stretch/>
        </p:blipFill>
        <p:spPr>
          <a:xfrm>
            <a:off x="354319" y="4997302"/>
            <a:ext cx="4364046" cy="371848"/>
          </a:xfrm>
          <a:prstGeom prst="rect">
            <a:avLst/>
          </a:prstGeom>
        </p:spPr>
      </p:pic>
    </p:spTree>
    <p:extLst>
      <p:ext uri="{BB962C8B-B14F-4D97-AF65-F5344CB8AC3E}">
        <p14:creationId xmlns:p14="http://schemas.microsoft.com/office/powerpoint/2010/main" val="17043047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First search for ttH production at 13 TeV by ATLAS</a:t>
            </a:r>
          </a:p>
          <a:p>
            <a:pPr>
              <a:spcBef>
                <a:spcPts val="600"/>
              </a:spcBef>
            </a:pPr>
            <a:r>
              <a:rPr lang="en-GB" sz="1600" dirty="0">
                <a:solidFill>
                  <a:prstClr val="black"/>
                </a:solidFill>
                <a:latin typeface="Helvetica Light"/>
                <a:cs typeface="Helvetica Light"/>
              </a:rPr>
              <a:t>Direct measurement of Higgs–top coupling</a:t>
            </a:r>
          </a:p>
        </p:txBody>
      </p:sp>
      <p:sp>
        <p:nvSpPr>
          <p:cNvPr id="14" name="TextBox 13"/>
          <p:cNvSpPr txBox="1"/>
          <p:nvPr/>
        </p:nvSpPr>
        <p:spPr>
          <a:xfrm>
            <a:off x="323529" y="1412776"/>
            <a:ext cx="8820471" cy="338554"/>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ATLAS &amp; CMS </a:t>
            </a:r>
            <a:r>
              <a:rPr lang="en-GB" sz="1400" dirty="0" smtClean="0">
                <a:solidFill>
                  <a:prstClr val="black"/>
                </a:solidFill>
                <a:latin typeface="Helvetica Light"/>
                <a:cs typeface="Helvetica Light"/>
              </a:rPr>
              <a:t>showed preliminary results for ttH in </a:t>
            </a:r>
            <a:r>
              <a:rPr lang="en-GB" sz="1400" b="1" dirty="0" smtClean="0">
                <a:solidFill>
                  <a:prstClr val="black"/>
                </a:solidFill>
                <a:latin typeface="Helvetica Light"/>
                <a:cs typeface="Helvetica Light"/>
              </a:rPr>
              <a:t>all major channels </a:t>
            </a:r>
            <a:r>
              <a:rPr lang="en-GB" sz="1400" dirty="0" smtClean="0">
                <a:solidFill>
                  <a:prstClr val="black"/>
                </a:solidFill>
                <a:latin typeface="Helvetica Light"/>
                <a:cs typeface="Helvetica Light"/>
              </a:rPr>
              <a:t>at ICHEP 2016</a:t>
            </a:r>
            <a:endParaRPr lang="en-GB" sz="1400" b="1" dirty="0" smtClean="0">
              <a:solidFill>
                <a:srgbClr val="003BB8"/>
              </a:solidFill>
              <a:latin typeface="Helvetica Light"/>
              <a:cs typeface="Helvetica Light"/>
            </a:endParaRP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524328" y="-27384"/>
            <a:ext cx="1512168" cy="1168494"/>
          </a:xfrm>
          <a:prstGeom prst="rect">
            <a:avLst/>
          </a:prstGeom>
        </p:spPr>
      </p:pic>
      <p:sp>
        <p:nvSpPr>
          <p:cNvPr id="6" name="Oval 5"/>
          <p:cNvSpPr/>
          <p:nvPr/>
        </p:nvSpPr>
        <p:spPr>
          <a:xfrm>
            <a:off x="8233775" y="512688"/>
            <a:ext cx="108000" cy="108000"/>
          </a:xfrm>
          <a:prstGeom prst="ellipse">
            <a:avLst/>
          </a:prstGeom>
          <a:solidFill>
            <a:srgbClr val="D70128"/>
          </a:solidFill>
          <a:ln>
            <a:noFill/>
          </a:ln>
        </p:spPr>
        <p:txBody>
          <a:bodyPr wrap="none" rtlCol="0" anchor="ctr">
            <a:spAutoFit/>
          </a:bodyPr>
          <a:lstStyle/>
          <a:p>
            <a:pPr algn="r"/>
            <a:endParaRPr lang="en-US" sz="1600">
              <a:solidFill>
                <a:prstClr val="black"/>
              </a:solidFill>
              <a:latin typeface="Helvetica Light" charset="0"/>
              <a:ea typeface="Helvetica Light" charset="0"/>
              <a:cs typeface="Helvetica Light" charset="0"/>
            </a:endParaRPr>
          </a:p>
        </p:txBody>
      </p:sp>
      <p:sp>
        <p:nvSpPr>
          <p:cNvPr id="5" name="Slide Number Placeholder 4"/>
          <p:cNvSpPr>
            <a:spLocks noGrp="1"/>
          </p:cNvSpPr>
          <p:nvPr>
            <p:ph type="sldNum" sz="quarter" idx="4"/>
          </p:nvPr>
        </p:nvSpPr>
        <p:spPr/>
        <p:txBody>
          <a:bodyPr/>
          <a:lstStyle/>
          <a:p>
            <a:pPr>
              <a:defRPr/>
            </a:pPr>
            <a:fld id="{611C2F03-9E95-40C9-A99F-3C4F7EE8CF2A}" type="slidenum">
              <a:rPr lang="en-GB" smtClean="0">
                <a:solidFill>
                  <a:schemeClr val="bg1">
                    <a:lumMod val="75000"/>
                  </a:schemeClr>
                </a:solidFill>
              </a:rPr>
              <a:pPr>
                <a:defRPr/>
              </a:pPr>
              <a:t>65</a:t>
            </a:fld>
            <a:endParaRPr lang="en-GB" dirty="0">
              <a:solidFill>
                <a:schemeClr val="bg1">
                  <a:lumMod val="75000"/>
                </a:schemeClr>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2542017"/>
            <a:ext cx="5161476" cy="3714078"/>
          </a:xfrm>
          <a:prstGeom prst="rect">
            <a:avLst/>
          </a:prstGeom>
        </p:spPr>
      </p:pic>
      <p:sp>
        <p:nvSpPr>
          <p:cNvPr id="25" name="TextBox 24"/>
          <p:cNvSpPr txBox="1"/>
          <p:nvPr/>
        </p:nvSpPr>
        <p:spPr>
          <a:xfrm>
            <a:off x="1777823" y="2060849"/>
            <a:ext cx="3321743" cy="307777"/>
          </a:xfrm>
          <a:prstGeom prst="rect">
            <a:avLst/>
          </a:prstGeom>
          <a:noFill/>
        </p:spPr>
        <p:txBody>
          <a:bodyPr wrap="none" rtlCol="0">
            <a:spAutoFit/>
          </a:bodyPr>
          <a:lstStyle/>
          <a:p>
            <a:r>
              <a:rPr lang="en-US" sz="1400" b="1" dirty="0" smtClean="0">
                <a:solidFill>
                  <a:srgbClr val="003BB8"/>
                </a:solidFill>
                <a:latin typeface="Helvetica Light" charset="0"/>
                <a:ea typeface="Helvetica Light" charset="0"/>
                <a:cs typeface="Helvetica Light" charset="0"/>
              </a:rPr>
              <a:t>Individual channels and combination</a:t>
            </a:r>
          </a:p>
        </p:txBody>
      </p:sp>
      <p:sp>
        <p:nvSpPr>
          <p:cNvPr id="30" name="TextBox 29"/>
          <p:cNvSpPr txBox="1"/>
          <p:nvPr/>
        </p:nvSpPr>
        <p:spPr>
          <a:xfrm>
            <a:off x="4014382" y="2526399"/>
            <a:ext cx="1290738" cy="215444"/>
          </a:xfrm>
          <a:prstGeom prst="rect">
            <a:avLst/>
          </a:prstGeom>
          <a:noFill/>
        </p:spPr>
        <p:txBody>
          <a:bodyPr wrap="none" rtlCol="0">
            <a:spAutoFit/>
          </a:bodyPr>
          <a:lstStyle/>
          <a:p>
            <a:pPr algn="r"/>
            <a:r>
              <a:rPr lang="mr-IN" sz="800" dirty="0" smtClean="0">
                <a:solidFill>
                  <a:schemeClr val="tx1">
                    <a:lumMod val="50000"/>
                    <a:lumOff val="50000"/>
                  </a:schemeClr>
                </a:solidFill>
                <a:latin typeface="Helvetica Light" charset="0"/>
                <a:ea typeface="Helvetica Light" charset="0"/>
                <a:cs typeface="Helvetica Light" charset="0"/>
              </a:rPr>
              <a:t>ATLAS-CONF-2016-0</a:t>
            </a:r>
            <a:r>
              <a:rPr lang="en-US" sz="800" dirty="0" smtClean="0">
                <a:solidFill>
                  <a:schemeClr val="tx1">
                    <a:lumMod val="50000"/>
                    <a:lumOff val="50000"/>
                  </a:schemeClr>
                </a:solidFill>
                <a:latin typeface="Helvetica Light" charset="0"/>
                <a:ea typeface="Helvetica Light" charset="0"/>
                <a:cs typeface="Helvetica Light" charset="0"/>
              </a:rPr>
              <a:t>6</a:t>
            </a:r>
            <a:r>
              <a:rPr lang="mr-IN" sz="800" dirty="0" smtClean="0">
                <a:solidFill>
                  <a:schemeClr val="tx1">
                    <a:lumMod val="50000"/>
                    <a:lumOff val="50000"/>
                  </a:schemeClr>
                </a:solidFill>
                <a:latin typeface="Helvetica Light" charset="0"/>
                <a:ea typeface="Helvetica Light" charset="0"/>
                <a:cs typeface="Helvetica Light" charset="0"/>
              </a:rPr>
              <a:t>8</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18" name="TextBox 17"/>
          <p:cNvSpPr txBox="1"/>
          <p:nvPr/>
        </p:nvSpPr>
        <p:spPr>
          <a:xfrm>
            <a:off x="2100628" y="6297205"/>
            <a:ext cx="3384376" cy="307777"/>
          </a:xfrm>
          <a:prstGeom prst="rect">
            <a:avLst/>
          </a:prstGeom>
          <a:noFill/>
        </p:spPr>
        <p:txBody>
          <a:bodyPr wrap="square" rtlCol="0">
            <a:spAutoFit/>
          </a:bodyPr>
          <a:lstStyle/>
          <a:p>
            <a:r>
              <a:rPr lang="en-US" sz="1400" smtClean="0">
                <a:latin typeface="Helvetica Light" charset="0"/>
                <a:ea typeface="Helvetica Light" charset="0"/>
                <a:cs typeface="Helvetica Light" charset="0"/>
              </a:rPr>
              <a:t>Improved sensitivity over Run-1</a:t>
            </a:r>
            <a:endParaRPr lang="en-US" sz="1400" dirty="0" smtClean="0">
              <a:latin typeface="Helvetica Light" charset="0"/>
              <a:ea typeface="Helvetica Light" charset="0"/>
              <a:cs typeface="Helvetica Light" charset="0"/>
            </a:endParaRPr>
          </a:p>
        </p:txBody>
      </p:sp>
      <p:sp>
        <p:nvSpPr>
          <p:cNvPr id="7" name="TextBox 6"/>
          <p:cNvSpPr txBox="1"/>
          <p:nvPr/>
        </p:nvSpPr>
        <p:spPr>
          <a:xfrm>
            <a:off x="6121451" y="2420888"/>
            <a:ext cx="1188146" cy="338554"/>
          </a:xfrm>
          <a:prstGeom prst="rect">
            <a:avLst/>
          </a:prstGeom>
          <a:noFill/>
        </p:spPr>
        <p:txBody>
          <a:bodyPr wrap="none" rtlCol="0">
            <a:spAutoFit/>
          </a:bodyPr>
          <a:lstStyle/>
          <a:p>
            <a:r>
              <a:rPr lang="en-US" sz="1600" dirty="0" smtClean="0">
                <a:latin typeface="Helvetica Light" charset="0"/>
                <a:ea typeface="Helvetica Light" charset="0"/>
                <a:cs typeface="Helvetica Light" charset="0"/>
              </a:rPr>
              <a:t>CMS finds:</a:t>
            </a:r>
          </a:p>
        </p:txBody>
      </p:sp>
      <p:sp>
        <p:nvSpPr>
          <p:cNvPr id="12" name="TextBox 11"/>
          <p:cNvSpPr txBox="1"/>
          <p:nvPr/>
        </p:nvSpPr>
        <p:spPr>
          <a:xfrm>
            <a:off x="6121451" y="2937645"/>
            <a:ext cx="1415772" cy="492443"/>
          </a:xfrm>
          <a:prstGeom prst="rect">
            <a:avLst/>
          </a:prstGeom>
          <a:noFill/>
        </p:spPr>
        <p:txBody>
          <a:bodyPr wrap="none" rtlCol="0">
            <a:spAutoFit/>
          </a:bodyPr>
          <a:lstStyle/>
          <a:p>
            <a:r>
              <a:rPr lang="en-US" sz="1400" b="1" dirty="0" smtClean="0">
                <a:solidFill>
                  <a:srgbClr val="003BB8"/>
                </a:solidFill>
                <a:latin typeface="Helvetica Light" charset="0"/>
                <a:ea typeface="Helvetica Light" charset="0"/>
                <a:cs typeface="Helvetica Light" charset="0"/>
              </a:rPr>
              <a:t>H </a:t>
            </a:r>
            <a:r>
              <a:rPr lang="en-US" sz="1400" b="1" dirty="0" smtClean="0">
                <a:solidFill>
                  <a:srgbClr val="003BB8"/>
                </a:solidFill>
                <a:latin typeface="Symbol" charset="2"/>
                <a:ea typeface="Symbol" charset="2"/>
                <a:cs typeface="Symbol" charset="2"/>
              </a:rPr>
              <a:t>®</a:t>
            </a:r>
            <a:r>
              <a:rPr lang="en-US" sz="1400" b="1" dirty="0" smtClean="0">
                <a:solidFill>
                  <a:srgbClr val="003BB8"/>
                </a:solidFill>
                <a:latin typeface="Helvetica Light" charset="0"/>
                <a:ea typeface="Helvetica Light" charset="0"/>
                <a:cs typeface="Helvetica Light" charset="0"/>
              </a:rPr>
              <a:t> </a:t>
            </a:r>
            <a:r>
              <a:rPr lang="en-US" sz="1400" b="1" dirty="0" err="1" smtClean="0">
                <a:solidFill>
                  <a:srgbClr val="003BB8"/>
                </a:solidFill>
                <a:latin typeface="Helvetica Light" charset="0"/>
                <a:ea typeface="Helvetica Light" charset="0"/>
                <a:cs typeface="Helvetica Light" charset="0"/>
              </a:rPr>
              <a:t>γγ</a:t>
            </a:r>
            <a:r>
              <a:rPr lang="en-US" sz="1400" dirty="0" smtClean="0">
                <a:solidFill>
                  <a:srgbClr val="003BB8"/>
                </a:solidFill>
                <a:latin typeface="Helvetica Light" charset="0"/>
                <a:ea typeface="Helvetica Light" charset="0"/>
                <a:cs typeface="Helvetica Light" charset="0"/>
              </a:rPr>
              <a:t>,</a:t>
            </a:r>
            <a:r>
              <a:rPr lang="en-US" sz="1400" b="1" dirty="0" smtClean="0">
                <a:solidFill>
                  <a:srgbClr val="003BB8"/>
                </a:solidFill>
                <a:latin typeface="Helvetica Light" charset="0"/>
                <a:ea typeface="Helvetica Light" charset="0"/>
                <a:cs typeface="Helvetica Light" charset="0"/>
              </a:rPr>
              <a:t> </a:t>
            </a:r>
          </a:p>
          <a:p>
            <a:r>
              <a:rPr lang="en-US" sz="1200" dirty="0" err="1" smtClean="0">
                <a:solidFill>
                  <a:srgbClr val="003BB8"/>
                </a:solidFill>
                <a:latin typeface="Helvetica Light" charset="0"/>
                <a:ea typeface="Helvetica Light" charset="0"/>
                <a:cs typeface="Helvetica Light" charset="0"/>
              </a:rPr>
              <a:t>tt</a:t>
            </a:r>
            <a:r>
              <a:rPr lang="en-US" sz="1200" dirty="0" smtClean="0">
                <a:solidFill>
                  <a:srgbClr val="003BB8"/>
                </a:solidFill>
                <a:latin typeface="Helvetica Light" charset="0"/>
                <a:ea typeface="Helvetica Light" charset="0"/>
                <a:cs typeface="Helvetica Light" charset="0"/>
              </a:rPr>
              <a:t> </a:t>
            </a:r>
            <a:r>
              <a:rPr lang="en-US" sz="1200" dirty="0">
                <a:solidFill>
                  <a:srgbClr val="003BB8"/>
                </a:solidFill>
                <a:latin typeface="Symbol" charset="2"/>
                <a:ea typeface="Symbol" charset="2"/>
                <a:cs typeface="Symbol" charset="2"/>
              </a:rPr>
              <a:t>®</a:t>
            </a:r>
            <a:r>
              <a:rPr lang="en-US" sz="1200" dirty="0" smtClean="0">
                <a:solidFill>
                  <a:srgbClr val="003BB8"/>
                </a:solidFill>
                <a:latin typeface="Helvetica Light" charset="0"/>
                <a:ea typeface="Helvetica Light" charset="0"/>
                <a:cs typeface="Helvetica Light" charset="0"/>
              </a:rPr>
              <a:t> 0 &amp; 1 leptons</a:t>
            </a:r>
          </a:p>
        </p:txBody>
      </p:sp>
      <p:sp>
        <p:nvSpPr>
          <p:cNvPr id="13" name="TextBox 12"/>
          <p:cNvSpPr txBox="1"/>
          <p:nvPr/>
        </p:nvSpPr>
        <p:spPr>
          <a:xfrm>
            <a:off x="6121451" y="4029212"/>
            <a:ext cx="2339102" cy="492443"/>
          </a:xfrm>
          <a:prstGeom prst="rect">
            <a:avLst/>
          </a:prstGeom>
          <a:noFill/>
        </p:spPr>
        <p:txBody>
          <a:bodyPr wrap="none" rtlCol="0">
            <a:spAutoFit/>
          </a:bodyPr>
          <a:lstStyle/>
          <a:p>
            <a:r>
              <a:rPr lang="en-US" sz="1400" b="1" dirty="0" smtClean="0">
                <a:solidFill>
                  <a:srgbClr val="003BB8"/>
                </a:solidFill>
                <a:latin typeface="Helvetica Light" charset="0"/>
                <a:ea typeface="Helvetica Light" charset="0"/>
                <a:cs typeface="Helvetica Light" charset="0"/>
              </a:rPr>
              <a:t>ttH </a:t>
            </a:r>
            <a:r>
              <a:rPr lang="en-US" sz="1400" b="1" dirty="0" smtClean="0">
                <a:solidFill>
                  <a:srgbClr val="003BB8"/>
                </a:solidFill>
                <a:latin typeface="Symbol" charset="2"/>
                <a:ea typeface="Symbol" charset="2"/>
                <a:cs typeface="Symbol" charset="2"/>
              </a:rPr>
              <a:t>®</a:t>
            </a:r>
            <a:r>
              <a:rPr lang="en-US" sz="1400" b="1" dirty="0" smtClean="0">
                <a:solidFill>
                  <a:srgbClr val="003BB8"/>
                </a:solidFill>
                <a:latin typeface="Helvetica Light" charset="0"/>
                <a:ea typeface="Helvetica Light" charset="0"/>
                <a:cs typeface="Helvetica Light" charset="0"/>
              </a:rPr>
              <a:t> multi-leptons,</a:t>
            </a:r>
          </a:p>
          <a:p>
            <a:r>
              <a:rPr lang="en-US" sz="1200" dirty="0" smtClean="0">
                <a:solidFill>
                  <a:srgbClr val="003BB8"/>
                </a:solidFill>
                <a:latin typeface="Helvetica Light" charset="0"/>
                <a:ea typeface="Helvetica Light" charset="0"/>
                <a:cs typeface="Helvetica Light" charset="0"/>
              </a:rPr>
              <a:t>2 same charge (+ 𝜏) / 3 leptons</a:t>
            </a:r>
          </a:p>
        </p:txBody>
      </p:sp>
      <p:sp>
        <p:nvSpPr>
          <p:cNvPr id="15" name="TextBox 14"/>
          <p:cNvSpPr txBox="1"/>
          <p:nvPr/>
        </p:nvSpPr>
        <p:spPr>
          <a:xfrm>
            <a:off x="6121451" y="5139133"/>
            <a:ext cx="1415772" cy="492443"/>
          </a:xfrm>
          <a:prstGeom prst="rect">
            <a:avLst/>
          </a:prstGeom>
          <a:noFill/>
        </p:spPr>
        <p:txBody>
          <a:bodyPr wrap="none" rtlCol="0">
            <a:spAutoFit/>
          </a:bodyPr>
          <a:lstStyle/>
          <a:p>
            <a:r>
              <a:rPr lang="en-US" sz="1400" b="1" dirty="0" smtClean="0">
                <a:solidFill>
                  <a:srgbClr val="003BB8"/>
                </a:solidFill>
                <a:latin typeface="Helvetica Light" charset="0"/>
                <a:ea typeface="Helvetica Light" charset="0"/>
                <a:cs typeface="Helvetica Light" charset="0"/>
              </a:rPr>
              <a:t>H </a:t>
            </a:r>
            <a:r>
              <a:rPr lang="en-US" sz="1400" b="1" dirty="0" smtClean="0">
                <a:solidFill>
                  <a:srgbClr val="003BB8"/>
                </a:solidFill>
                <a:latin typeface="Symbol" charset="2"/>
                <a:ea typeface="Symbol" charset="2"/>
                <a:cs typeface="Symbol" charset="2"/>
              </a:rPr>
              <a:t>®</a:t>
            </a:r>
            <a:r>
              <a:rPr lang="en-US" sz="1400" b="1" dirty="0" smtClean="0">
                <a:solidFill>
                  <a:srgbClr val="003BB8"/>
                </a:solidFill>
                <a:latin typeface="Helvetica Light" charset="0"/>
                <a:ea typeface="Helvetica Light" charset="0"/>
                <a:cs typeface="Helvetica Light" charset="0"/>
              </a:rPr>
              <a:t> bb, </a:t>
            </a:r>
          </a:p>
          <a:p>
            <a:r>
              <a:rPr lang="en-US" sz="1200" dirty="0" err="1">
                <a:solidFill>
                  <a:srgbClr val="003BB8"/>
                </a:solidFill>
                <a:latin typeface="Helvetica Light" charset="0"/>
                <a:ea typeface="Helvetica Light" charset="0"/>
                <a:cs typeface="Helvetica Light" charset="0"/>
              </a:rPr>
              <a:t>tt</a:t>
            </a:r>
            <a:r>
              <a:rPr lang="en-US" sz="1200" dirty="0">
                <a:solidFill>
                  <a:srgbClr val="003BB8"/>
                </a:solidFill>
                <a:latin typeface="Helvetica Light" charset="0"/>
                <a:ea typeface="Helvetica Light" charset="0"/>
                <a:cs typeface="Helvetica Light" charset="0"/>
              </a:rPr>
              <a:t> </a:t>
            </a:r>
            <a:r>
              <a:rPr lang="en-US" sz="1200" dirty="0">
                <a:solidFill>
                  <a:srgbClr val="003BB8"/>
                </a:solidFill>
                <a:latin typeface="Symbol" charset="2"/>
                <a:ea typeface="Symbol" charset="2"/>
                <a:cs typeface="Symbol" charset="2"/>
              </a:rPr>
              <a:t>®</a:t>
            </a:r>
            <a:r>
              <a:rPr lang="en-US" sz="1200" dirty="0">
                <a:solidFill>
                  <a:srgbClr val="003BB8"/>
                </a:solidFill>
                <a:latin typeface="Helvetica Light" charset="0"/>
                <a:ea typeface="Helvetica Light" charset="0"/>
                <a:cs typeface="Helvetica Light" charset="0"/>
              </a:rPr>
              <a:t> </a:t>
            </a:r>
            <a:r>
              <a:rPr lang="en-US" sz="1200" dirty="0" smtClean="0">
                <a:solidFill>
                  <a:srgbClr val="003BB8"/>
                </a:solidFill>
                <a:latin typeface="Helvetica Light" charset="0"/>
                <a:ea typeface="Helvetica Light" charset="0"/>
                <a:cs typeface="Helvetica Light" charset="0"/>
              </a:rPr>
              <a:t>1 </a:t>
            </a:r>
            <a:r>
              <a:rPr lang="en-US" sz="1200" dirty="0">
                <a:solidFill>
                  <a:srgbClr val="003BB8"/>
                </a:solidFill>
                <a:latin typeface="Helvetica Light" charset="0"/>
                <a:ea typeface="Helvetica Light" charset="0"/>
                <a:cs typeface="Helvetica Light" charset="0"/>
              </a:rPr>
              <a:t>&amp; </a:t>
            </a:r>
            <a:r>
              <a:rPr lang="en-US" sz="1200" dirty="0" smtClean="0">
                <a:solidFill>
                  <a:srgbClr val="003BB8"/>
                </a:solidFill>
                <a:latin typeface="Helvetica Light" charset="0"/>
                <a:ea typeface="Helvetica Light" charset="0"/>
                <a:cs typeface="Helvetica Light" charset="0"/>
              </a:rPr>
              <a:t>2 </a:t>
            </a:r>
            <a:r>
              <a:rPr lang="en-US" sz="1200" dirty="0">
                <a:solidFill>
                  <a:srgbClr val="003BB8"/>
                </a:solidFill>
                <a:latin typeface="Helvetica Light" charset="0"/>
                <a:ea typeface="Helvetica Light" charset="0"/>
                <a:cs typeface="Helvetica Light" charset="0"/>
              </a:rPr>
              <a:t>leptons</a:t>
            </a:r>
          </a:p>
        </p:txBody>
      </p:sp>
      <p:sp>
        <p:nvSpPr>
          <p:cNvPr id="16" name="Rectangle 15"/>
          <p:cNvSpPr/>
          <p:nvPr/>
        </p:nvSpPr>
        <p:spPr>
          <a:xfrm>
            <a:off x="6490329" y="3498562"/>
            <a:ext cx="800219" cy="307777"/>
          </a:xfrm>
          <a:prstGeom prst="rect">
            <a:avLst/>
          </a:prstGeom>
        </p:spPr>
        <p:txBody>
          <a:bodyPr wrap="none">
            <a:spAutoFit/>
          </a:bodyPr>
          <a:lstStyle/>
          <a:p>
            <a:r>
              <a:rPr lang="en-GB" sz="1400" dirty="0" smtClean="0">
                <a:solidFill>
                  <a:prstClr val="black"/>
                </a:solidFill>
                <a:latin typeface="Helvetica Light"/>
                <a:cs typeface="Helvetica Light"/>
              </a:rPr>
              <a:t>µ = 3.8 </a:t>
            </a:r>
            <a:endParaRPr lang="en-US" baseline="-25000" dirty="0">
              <a:solidFill>
                <a:prstClr val="black"/>
              </a:solidFill>
            </a:endParaRPr>
          </a:p>
        </p:txBody>
      </p:sp>
      <p:sp>
        <p:nvSpPr>
          <p:cNvPr id="17" name="Rectangle 16"/>
          <p:cNvSpPr/>
          <p:nvPr/>
        </p:nvSpPr>
        <p:spPr>
          <a:xfrm>
            <a:off x="7092280" y="3439774"/>
            <a:ext cx="460382" cy="415498"/>
          </a:xfrm>
          <a:prstGeom prst="rect">
            <a:avLst/>
          </a:prstGeom>
        </p:spPr>
        <p:txBody>
          <a:bodyPr wrap="none">
            <a:spAutoFit/>
          </a:bodyPr>
          <a:lstStyle/>
          <a:p>
            <a:r>
              <a:rPr lang="en-GB" sz="1050" dirty="0" smtClean="0">
                <a:solidFill>
                  <a:prstClr val="black"/>
                </a:solidFill>
                <a:latin typeface="Helvetica Light"/>
                <a:cs typeface="Helvetica Light"/>
              </a:rPr>
              <a:t>+4.5</a:t>
            </a:r>
          </a:p>
          <a:p>
            <a:r>
              <a:rPr lang="en-GB" sz="1050" dirty="0" smtClean="0">
                <a:solidFill>
                  <a:prstClr val="black"/>
                </a:solidFill>
                <a:latin typeface="Helvetica Light"/>
                <a:cs typeface="Helvetica Light"/>
              </a:rPr>
              <a:t>–</a:t>
            </a:r>
            <a:r>
              <a:rPr lang="en-GB" sz="600" dirty="0" smtClean="0">
                <a:solidFill>
                  <a:prstClr val="black"/>
                </a:solidFill>
                <a:latin typeface="Helvetica Light"/>
                <a:cs typeface="Helvetica Light"/>
              </a:rPr>
              <a:t> </a:t>
            </a:r>
            <a:r>
              <a:rPr lang="en-GB" sz="1050" dirty="0" smtClean="0">
                <a:solidFill>
                  <a:prstClr val="black"/>
                </a:solidFill>
                <a:latin typeface="Helvetica Light"/>
                <a:cs typeface="Helvetica Light"/>
              </a:rPr>
              <a:t>3.6</a:t>
            </a:r>
            <a:endParaRPr lang="en-US" sz="1200" dirty="0">
              <a:solidFill>
                <a:prstClr val="black"/>
              </a:solidFill>
            </a:endParaRPr>
          </a:p>
        </p:txBody>
      </p:sp>
      <p:sp>
        <p:nvSpPr>
          <p:cNvPr id="19" name="Rectangle 18"/>
          <p:cNvSpPr/>
          <p:nvPr/>
        </p:nvSpPr>
        <p:spPr>
          <a:xfrm>
            <a:off x="6487871" y="4620171"/>
            <a:ext cx="800219" cy="307777"/>
          </a:xfrm>
          <a:prstGeom prst="rect">
            <a:avLst/>
          </a:prstGeom>
        </p:spPr>
        <p:txBody>
          <a:bodyPr wrap="none">
            <a:spAutoFit/>
          </a:bodyPr>
          <a:lstStyle/>
          <a:p>
            <a:r>
              <a:rPr lang="en-GB" sz="1400" dirty="0" smtClean="0">
                <a:solidFill>
                  <a:prstClr val="black"/>
                </a:solidFill>
                <a:latin typeface="Helvetica Light"/>
                <a:cs typeface="Helvetica Light"/>
              </a:rPr>
              <a:t>µ = 2.0 </a:t>
            </a:r>
            <a:endParaRPr lang="en-US" baseline="-25000" dirty="0">
              <a:solidFill>
                <a:prstClr val="black"/>
              </a:solidFill>
            </a:endParaRPr>
          </a:p>
        </p:txBody>
      </p:sp>
      <p:sp>
        <p:nvSpPr>
          <p:cNvPr id="20" name="Rectangle 19"/>
          <p:cNvSpPr/>
          <p:nvPr/>
        </p:nvSpPr>
        <p:spPr>
          <a:xfrm>
            <a:off x="7101229" y="4561383"/>
            <a:ext cx="460382" cy="415498"/>
          </a:xfrm>
          <a:prstGeom prst="rect">
            <a:avLst/>
          </a:prstGeom>
        </p:spPr>
        <p:txBody>
          <a:bodyPr wrap="none">
            <a:spAutoFit/>
          </a:bodyPr>
          <a:lstStyle/>
          <a:p>
            <a:r>
              <a:rPr lang="en-GB" sz="1050" dirty="0" smtClean="0">
                <a:solidFill>
                  <a:prstClr val="black"/>
                </a:solidFill>
                <a:latin typeface="Helvetica Light"/>
                <a:cs typeface="Helvetica Light"/>
              </a:rPr>
              <a:t>+0.8</a:t>
            </a:r>
          </a:p>
          <a:p>
            <a:r>
              <a:rPr lang="en-GB" sz="1050" dirty="0" smtClean="0">
                <a:solidFill>
                  <a:prstClr val="black"/>
                </a:solidFill>
                <a:latin typeface="Helvetica Light"/>
                <a:cs typeface="Helvetica Light"/>
              </a:rPr>
              <a:t>–</a:t>
            </a:r>
            <a:r>
              <a:rPr lang="en-GB" sz="600" dirty="0" smtClean="0">
                <a:solidFill>
                  <a:prstClr val="black"/>
                </a:solidFill>
                <a:latin typeface="Helvetica Light"/>
                <a:cs typeface="Helvetica Light"/>
              </a:rPr>
              <a:t> </a:t>
            </a:r>
            <a:r>
              <a:rPr lang="en-GB" sz="1050" dirty="0" smtClean="0">
                <a:solidFill>
                  <a:prstClr val="black"/>
                </a:solidFill>
                <a:latin typeface="Helvetica Light"/>
                <a:cs typeface="Helvetica Light"/>
              </a:rPr>
              <a:t>0.7</a:t>
            </a:r>
            <a:endParaRPr lang="en-US" sz="1200" dirty="0">
              <a:solidFill>
                <a:prstClr val="black"/>
              </a:solidFill>
            </a:endParaRPr>
          </a:p>
        </p:txBody>
      </p:sp>
      <p:sp>
        <p:nvSpPr>
          <p:cNvPr id="21" name="Rectangle 20"/>
          <p:cNvSpPr/>
          <p:nvPr/>
        </p:nvSpPr>
        <p:spPr>
          <a:xfrm>
            <a:off x="6494187" y="5713511"/>
            <a:ext cx="2449710" cy="307777"/>
          </a:xfrm>
          <a:prstGeom prst="rect">
            <a:avLst/>
          </a:prstGeom>
        </p:spPr>
        <p:txBody>
          <a:bodyPr wrap="none">
            <a:spAutoFit/>
          </a:bodyPr>
          <a:lstStyle/>
          <a:p>
            <a:r>
              <a:rPr lang="en-GB" sz="1400" dirty="0" smtClean="0">
                <a:solidFill>
                  <a:prstClr val="black"/>
                </a:solidFill>
                <a:latin typeface="Helvetica Light"/>
                <a:cs typeface="Helvetica Light"/>
              </a:rPr>
              <a:t>µ = –2.0 ±1.8 &lt; 2.6 </a:t>
            </a:r>
            <a:r>
              <a:rPr lang="en-GB" sz="1100" dirty="0" smtClean="0">
                <a:solidFill>
                  <a:prstClr val="black"/>
                </a:solidFill>
                <a:latin typeface="Helvetica Light"/>
                <a:cs typeface="Helvetica Light"/>
              </a:rPr>
              <a:t>(95% CL)</a:t>
            </a:r>
            <a:r>
              <a:rPr lang="en-GB" sz="1400" dirty="0" smtClean="0">
                <a:solidFill>
                  <a:prstClr val="black"/>
                </a:solidFill>
                <a:latin typeface="Helvetica Light"/>
                <a:cs typeface="Helvetica Light"/>
              </a:rPr>
              <a:t> </a:t>
            </a:r>
            <a:endParaRPr lang="en-US" baseline="-25000" dirty="0">
              <a:solidFill>
                <a:prstClr val="black"/>
              </a:solidFill>
            </a:endParaRPr>
          </a:p>
        </p:txBody>
      </p:sp>
      <p:sp>
        <p:nvSpPr>
          <p:cNvPr id="22" name="TextBox 21"/>
          <p:cNvSpPr txBox="1"/>
          <p:nvPr/>
        </p:nvSpPr>
        <p:spPr>
          <a:xfrm>
            <a:off x="6833348" y="3027178"/>
            <a:ext cx="1225015" cy="215444"/>
          </a:xfrm>
          <a:prstGeom prst="rect">
            <a:avLst/>
          </a:prstGeom>
          <a:noFill/>
        </p:spPr>
        <p:txBody>
          <a:bodyPr wrap="none" rtlCol="0">
            <a:spAutoFit/>
          </a:bodyPr>
          <a:lstStyle/>
          <a:p>
            <a:r>
              <a:rPr lang="is-IS" sz="800" dirty="0" smtClean="0">
                <a:solidFill>
                  <a:schemeClr val="tx1">
                    <a:lumMod val="50000"/>
                    <a:lumOff val="50000"/>
                  </a:schemeClr>
                </a:solidFill>
                <a:latin typeface="Helvetica Light" charset="0"/>
                <a:ea typeface="Helvetica Light" charset="0"/>
                <a:cs typeface="Helvetica Light" charset="0"/>
              </a:rPr>
              <a:t>CMS-PAS </a:t>
            </a:r>
            <a:r>
              <a:rPr lang="is-IS" sz="800" dirty="0">
                <a:solidFill>
                  <a:schemeClr val="tx1">
                    <a:lumMod val="50000"/>
                    <a:lumOff val="50000"/>
                  </a:schemeClr>
                </a:solidFill>
                <a:latin typeface="Helvetica Light" charset="0"/>
                <a:ea typeface="Helvetica Light" charset="0"/>
                <a:cs typeface="Helvetica Light" charset="0"/>
              </a:rPr>
              <a:t>HIG-15-005 </a:t>
            </a:r>
          </a:p>
        </p:txBody>
      </p:sp>
      <p:sp>
        <p:nvSpPr>
          <p:cNvPr id="23" name="TextBox 22"/>
          <p:cNvSpPr txBox="1"/>
          <p:nvPr/>
        </p:nvSpPr>
        <p:spPr>
          <a:xfrm>
            <a:off x="7858707" y="4114887"/>
            <a:ext cx="1205779" cy="215444"/>
          </a:xfrm>
          <a:prstGeom prst="rect">
            <a:avLst/>
          </a:prstGeom>
          <a:noFill/>
        </p:spPr>
        <p:txBody>
          <a:bodyPr wrap="none" rtlCol="0">
            <a:spAutoFit/>
          </a:bodyPr>
          <a:lstStyle/>
          <a:p>
            <a:r>
              <a:rPr lang="mr-IN" sz="800" dirty="0">
                <a:solidFill>
                  <a:schemeClr val="tx1">
                    <a:lumMod val="50000"/>
                    <a:lumOff val="50000"/>
                  </a:schemeClr>
                </a:solidFill>
                <a:latin typeface="Helvetica Light" charset="0"/>
                <a:ea typeface="Helvetica Light" charset="0"/>
                <a:cs typeface="Helvetica Light" charset="0"/>
              </a:rPr>
              <a:t>CMS-PAS-HIG-16-022</a:t>
            </a:r>
            <a:endParaRPr lang="en-US" sz="800" dirty="0" smtClean="0">
              <a:solidFill>
                <a:schemeClr val="tx1">
                  <a:lumMod val="50000"/>
                  <a:lumOff val="50000"/>
                </a:schemeClr>
              </a:solidFill>
              <a:latin typeface="Helvetica Light" charset="0"/>
              <a:ea typeface="Helvetica Light" charset="0"/>
              <a:cs typeface="Helvetica Light" charset="0"/>
            </a:endParaRPr>
          </a:p>
        </p:txBody>
      </p:sp>
      <p:sp>
        <p:nvSpPr>
          <p:cNvPr id="24" name="TextBox 23"/>
          <p:cNvSpPr txBox="1"/>
          <p:nvPr/>
        </p:nvSpPr>
        <p:spPr>
          <a:xfrm>
            <a:off x="6889921" y="5226916"/>
            <a:ext cx="1225015" cy="215444"/>
          </a:xfrm>
          <a:prstGeom prst="rect">
            <a:avLst/>
          </a:prstGeom>
          <a:noFill/>
        </p:spPr>
        <p:txBody>
          <a:bodyPr wrap="none" rtlCol="0">
            <a:spAutoFit/>
          </a:bodyPr>
          <a:lstStyle/>
          <a:p>
            <a:r>
              <a:rPr lang="is-IS" sz="800" dirty="0" smtClean="0">
                <a:solidFill>
                  <a:schemeClr val="tx1">
                    <a:lumMod val="50000"/>
                    <a:lumOff val="50000"/>
                  </a:schemeClr>
                </a:solidFill>
                <a:latin typeface="Helvetica Light" charset="0"/>
                <a:ea typeface="Helvetica Light" charset="0"/>
                <a:cs typeface="Helvetica Light" charset="0"/>
              </a:rPr>
              <a:t>CMS-PAS </a:t>
            </a:r>
            <a:r>
              <a:rPr lang="is-IS" sz="800" dirty="0">
                <a:solidFill>
                  <a:schemeClr val="tx1">
                    <a:lumMod val="50000"/>
                    <a:lumOff val="50000"/>
                  </a:schemeClr>
                </a:solidFill>
                <a:latin typeface="Helvetica Light" charset="0"/>
                <a:ea typeface="Helvetica Light" charset="0"/>
                <a:cs typeface="Helvetica Light" charset="0"/>
              </a:rPr>
              <a:t>HIG-16-004 </a:t>
            </a:r>
          </a:p>
        </p:txBody>
      </p:sp>
      <p:cxnSp>
        <p:nvCxnSpPr>
          <p:cNvPr id="9" name="Straight Connector 8"/>
          <p:cNvCxnSpPr/>
          <p:nvPr/>
        </p:nvCxnSpPr>
        <p:spPr>
          <a:xfrm>
            <a:off x="5724128" y="2060849"/>
            <a:ext cx="0" cy="4032447"/>
          </a:xfrm>
          <a:prstGeom prst="line">
            <a:avLst/>
          </a:prstGeom>
          <a:ln w="3175">
            <a:solidFill>
              <a:schemeClr val="tx1">
                <a:lumMod val="50000"/>
                <a:lumOff val="50000"/>
              </a:schemeClr>
            </a:solidFill>
            <a:prstDash val="sysDot"/>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065015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66</a:t>
            </a:fld>
            <a:endParaRPr lang="en-GB" dirty="0"/>
          </a:p>
        </p:txBody>
      </p:sp>
      <p:sp>
        <p:nvSpPr>
          <p:cNvPr id="4" name="TextBox 3"/>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Beyond the Standard Model Higgs physics</a:t>
            </a:r>
          </a:p>
          <a:p>
            <a:pPr>
              <a:spcBef>
                <a:spcPts val="600"/>
              </a:spcBef>
            </a:pPr>
            <a:r>
              <a:rPr lang="en-GB" sz="1600" dirty="0" smtClean="0">
                <a:solidFill>
                  <a:prstClr val="black"/>
                </a:solidFill>
                <a:latin typeface="Helvetica Light"/>
                <a:cs typeface="Helvetica Light"/>
              </a:rPr>
              <a:t>Higgs sector may be non-minimal and/or Higgs boson may couple to new physics</a:t>
            </a:r>
            <a:endParaRPr lang="en-GB" sz="1600" dirty="0">
              <a:solidFill>
                <a:prstClr val="black"/>
              </a:solidFill>
              <a:latin typeface="Helvetica Light"/>
              <a:cs typeface="Helvetica Light"/>
            </a:endParaRPr>
          </a:p>
        </p:txBody>
      </p:sp>
      <p:sp>
        <p:nvSpPr>
          <p:cNvPr id="5" name="Oval 4"/>
          <p:cNvSpPr/>
          <p:nvPr/>
        </p:nvSpPr>
        <p:spPr>
          <a:xfrm>
            <a:off x="3347864" y="2807788"/>
            <a:ext cx="2232248" cy="2232248"/>
          </a:xfrm>
          <a:prstGeom prst="ellipse">
            <a:avLst/>
          </a:prstGeom>
          <a:solidFill>
            <a:schemeClr val="tx2">
              <a:lumMod val="60000"/>
              <a:lumOff val="40000"/>
            </a:schemeClr>
          </a:solidFill>
          <a:ln w="3175">
            <a:solidFill>
              <a:schemeClr val="bg1">
                <a:lumMod val="65000"/>
              </a:schemeClr>
            </a:solidFill>
            <a:prstDash val="sysDot"/>
          </a:ln>
        </p:spPr>
        <p:txBody>
          <a:bodyPr wrap="none" rtlCol="0" anchor="ctr">
            <a:spAutoFit/>
          </a:bodyPr>
          <a:lstStyle/>
          <a:p>
            <a:pPr algn="r"/>
            <a:endParaRPr lang="en-US" sz="1600" dirty="0">
              <a:latin typeface="Helvetica Light" charset="0"/>
              <a:ea typeface="Helvetica Light" charset="0"/>
              <a:cs typeface="Helvetica Light" charset="0"/>
            </a:endParaRPr>
          </a:p>
        </p:txBody>
      </p:sp>
      <p:sp>
        <p:nvSpPr>
          <p:cNvPr id="6" name="TextBox 5"/>
          <p:cNvSpPr txBox="1"/>
          <p:nvPr/>
        </p:nvSpPr>
        <p:spPr>
          <a:xfrm>
            <a:off x="3897166" y="3462247"/>
            <a:ext cx="1133644" cy="923330"/>
          </a:xfrm>
          <a:prstGeom prst="rect">
            <a:avLst/>
          </a:prstGeom>
          <a:noFill/>
        </p:spPr>
        <p:txBody>
          <a:bodyPr wrap="none" rtlCol="0">
            <a:spAutoFit/>
          </a:bodyPr>
          <a:lstStyle/>
          <a:p>
            <a:pPr algn="ctr"/>
            <a:r>
              <a:rPr lang="en-US" dirty="0" smtClean="0">
                <a:solidFill>
                  <a:schemeClr val="bg1"/>
                </a:solidFill>
                <a:latin typeface="Helvetica Light" charset="0"/>
                <a:ea typeface="Helvetica Light" charset="0"/>
                <a:cs typeface="Helvetica Light" charset="0"/>
              </a:rPr>
              <a:t>BSM </a:t>
            </a:r>
          </a:p>
          <a:p>
            <a:pPr algn="ctr"/>
            <a:r>
              <a:rPr lang="en-US" dirty="0" smtClean="0">
                <a:solidFill>
                  <a:schemeClr val="bg1"/>
                </a:solidFill>
                <a:latin typeface="Helvetica Light" charset="0"/>
                <a:ea typeface="Helvetica Light" charset="0"/>
                <a:cs typeface="Helvetica Light" charset="0"/>
              </a:rPr>
              <a:t>Higgs </a:t>
            </a:r>
          </a:p>
          <a:p>
            <a:pPr algn="ctr"/>
            <a:r>
              <a:rPr lang="en-US" dirty="0" smtClean="0">
                <a:solidFill>
                  <a:schemeClr val="bg1"/>
                </a:solidFill>
                <a:latin typeface="Helvetica Light" charset="0"/>
                <a:ea typeface="Helvetica Light" charset="0"/>
                <a:cs typeface="Helvetica Light" charset="0"/>
              </a:rPr>
              <a:t>searches</a:t>
            </a:r>
          </a:p>
        </p:txBody>
      </p:sp>
      <p:sp>
        <p:nvSpPr>
          <p:cNvPr id="7" name="TextBox 6"/>
          <p:cNvSpPr txBox="1"/>
          <p:nvPr/>
        </p:nvSpPr>
        <p:spPr>
          <a:xfrm>
            <a:off x="2771800" y="1988840"/>
            <a:ext cx="3312368"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Light or heavy neutral Higgs bosons</a:t>
            </a:r>
          </a:p>
        </p:txBody>
      </p:sp>
      <p:sp>
        <p:nvSpPr>
          <p:cNvPr id="8" name="TextBox 7"/>
          <p:cNvSpPr txBox="1"/>
          <p:nvPr/>
        </p:nvSpPr>
        <p:spPr>
          <a:xfrm>
            <a:off x="1115615" y="2807788"/>
            <a:ext cx="2160239"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Charged Higgs boson</a:t>
            </a:r>
          </a:p>
        </p:txBody>
      </p:sp>
      <p:sp>
        <p:nvSpPr>
          <p:cNvPr id="9" name="TextBox 8"/>
          <p:cNvSpPr txBox="1"/>
          <p:nvPr/>
        </p:nvSpPr>
        <p:spPr>
          <a:xfrm>
            <a:off x="107504" y="6571642"/>
            <a:ext cx="2656496" cy="230832"/>
          </a:xfrm>
          <a:prstGeom prst="rect">
            <a:avLst/>
          </a:prstGeom>
          <a:noFill/>
        </p:spPr>
        <p:txBody>
          <a:bodyPr wrap="none" rtlCol="0">
            <a:spAutoFit/>
          </a:bodyPr>
          <a:lstStyle/>
          <a:p>
            <a:r>
              <a:rPr lang="en-US" sz="900" dirty="0" smtClean="0">
                <a:solidFill>
                  <a:schemeClr val="tx1">
                    <a:lumMod val="50000"/>
                    <a:lumOff val="50000"/>
                  </a:schemeClr>
                </a:solidFill>
                <a:latin typeface="Helvetica Light" charset="0"/>
                <a:ea typeface="Helvetica Light" charset="0"/>
                <a:cs typeface="Helvetica Light" charset="0"/>
              </a:rPr>
              <a:t>Taken from: Thibault Guillemin @ SEARCH 2016</a:t>
            </a:r>
          </a:p>
        </p:txBody>
      </p:sp>
      <p:sp>
        <p:nvSpPr>
          <p:cNvPr id="10" name="TextBox 9"/>
          <p:cNvSpPr txBox="1"/>
          <p:nvPr/>
        </p:nvSpPr>
        <p:spPr>
          <a:xfrm>
            <a:off x="755576" y="3770023"/>
            <a:ext cx="2095283" cy="576293"/>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Di-Higgs production (resonant or not)</a:t>
            </a:r>
          </a:p>
        </p:txBody>
      </p:sp>
      <p:sp>
        <p:nvSpPr>
          <p:cNvPr id="11" name="TextBox 10"/>
          <p:cNvSpPr txBox="1"/>
          <p:nvPr/>
        </p:nvSpPr>
        <p:spPr>
          <a:xfrm>
            <a:off x="251520" y="4732258"/>
            <a:ext cx="3024336"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Higgs as portal </a:t>
            </a:r>
            <a:r>
              <a:rPr lang="en-US" sz="1400" b="1" smtClean="0">
                <a:solidFill>
                  <a:srgbClr val="0070C0"/>
                </a:solidFill>
                <a:latin typeface="Helvetica Light" charset="0"/>
                <a:ea typeface="Helvetica Light" charset="0"/>
                <a:cs typeface="Helvetica Light" charset="0"/>
              </a:rPr>
              <a:t>to hidden sector</a:t>
            </a:r>
            <a:endParaRPr lang="en-US" sz="1400" b="1" dirty="0" smtClean="0">
              <a:solidFill>
                <a:srgbClr val="0070C0"/>
              </a:solidFill>
              <a:latin typeface="Helvetica Light" charset="0"/>
              <a:ea typeface="Helvetica Light" charset="0"/>
              <a:cs typeface="Helvetica Light" charset="0"/>
            </a:endParaRPr>
          </a:p>
        </p:txBody>
      </p:sp>
      <p:sp>
        <p:nvSpPr>
          <p:cNvPr id="12" name="TextBox 11"/>
          <p:cNvSpPr txBox="1"/>
          <p:nvPr/>
        </p:nvSpPr>
        <p:spPr>
          <a:xfrm>
            <a:off x="3131840" y="5589821"/>
            <a:ext cx="2808313" cy="576293"/>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BSM constraint from coupling measurements</a:t>
            </a:r>
          </a:p>
        </p:txBody>
      </p:sp>
      <p:sp>
        <p:nvSpPr>
          <p:cNvPr id="13" name="TextBox 12"/>
          <p:cNvSpPr txBox="1"/>
          <p:nvPr/>
        </p:nvSpPr>
        <p:spPr>
          <a:xfrm>
            <a:off x="5580112" y="2807278"/>
            <a:ext cx="3433617"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Lepton </a:t>
            </a:r>
            <a:r>
              <a:rPr lang="en-US" sz="1400" b="1" dirty="0" err="1" smtClean="0">
                <a:solidFill>
                  <a:srgbClr val="0070C0"/>
                </a:solidFill>
                <a:latin typeface="Helvetica Light" charset="0"/>
                <a:ea typeface="Helvetica Light" charset="0"/>
                <a:cs typeface="Helvetica Light" charset="0"/>
              </a:rPr>
              <a:t>flavour</a:t>
            </a:r>
            <a:r>
              <a:rPr lang="en-US" sz="1400" b="1" dirty="0" smtClean="0">
                <a:solidFill>
                  <a:srgbClr val="0070C0"/>
                </a:solidFill>
                <a:latin typeface="Helvetica Light" charset="0"/>
                <a:ea typeface="Helvetica Light" charset="0"/>
                <a:cs typeface="Helvetica Light" charset="0"/>
              </a:rPr>
              <a:t> violating Higgs decays</a:t>
            </a:r>
          </a:p>
        </p:txBody>
      </p:sp>
      <p:sp>
        <p:nvSpPr>
          <p:cNvPr id="14" name="TextBox 13"/>
          <p:cNvSpPr txBox="1"/>
          <p:nvPr/>
        </p:nvSpPr>
        <p:spPr>
          <a:xfrm>
            <a:off x="6012160" y="3770023"/>
            <a:ext cx="2150553"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Exotic Higgs decays</a:t>
            </a:r>
          </a:p>
        </p:txBody>
      </p:sp>
      <p:sp>
        <p:nvSpPr>
          <p:cNvPr id="15" name="TextBox 14"/>
          <p:cNvSpPr txBox="1"/>
          <p:nvPr/>
        </p:nvSpPr>
        <p:spPr>
          <a:xfrm>
            <a:off x="5580113" y="4732259"/>
            <a:ext cx="2699854" cy="360850"/>
          </a:xfrm>
          <a:prstGeom prst="rect">
            <a:avLst/>
          </a:prstGeom>
          <a:noFill/>
          <a:ln w="635">
            <a:solidFill>
              <a:srgbClr val="0070C0"/>
            </a:solidFill>
            <a:prstDash val="sysDot"/>
          </a:ln>
        </p:spPr>
        <p:txBody>
          <a:bodyPr wrap="square" tIns="72000" bIns="72000" rtlCol="0" anchor="t">
            <a:spAutoFit/>
          </a:bodyPr>
          <a:lstStyle/>
          <a:p>
            <a:pPr algn="ctr"/>
            <a:r>
              <a:rPr lang="en-US" sz="1400" b="1" dirty="0" smtClean="0">
                <a:solidFill>
                  <a:srgbClr val="0070C0"/>
                </a:solidFill>
                <a:latin typeface="Helvetica Light" charset="0"/>
                <a:ea typeface="Helvetica Light" charset="0"/>
                <a:cs typeface="Helvetica Light" charset="0"/>
              </a:rPr>
              <a:t>Higgs in BSM decay chains</a:t>
            </a:r>
          </a:p>
        </p:txBody>
      </p:sp>
      <p:sp>
        <p:nvSpPr>
          <p:cNvPr id="16" name="TextBox 15"/>
          <p:cNvSpPr txBox="1"/>
          <p:nvPr/>
        </p:nvSpPr>
        <p:spPr>
          <a:xfrm>
            <a:off x="323529" y="1412776"/>
            <a:ext cx="7992887" cy="307777"/>
          </a:xfrm>
          <a:prstGeom prst="rect">
            <a:avLst/>
          </a:prstGeom>
          <a:noFill/>
        </p:spPr>
        <p:txBody>
          <a:bodyPr wrap="square" rtlCol="0">
            <a:spAutoFit/>
          </a:bodyPr>
          <a:lstStyle/>
          <a:p>
            <a:pPr>
              <a:spcBef>
                <a:spcPts val="3000"/>
              </a:spcBef>
            </a:pPr>
            <a:r>
              <a:rPr lang="en-GB" sz="1400" b="1" dirty="0" smtClean="0">
                <a:solidFill>
                  <a:prstClr val="black"/>
                </a:solidFill>
                <a:latin typeface="Helvetica Light" charset="0"/>
                <a:ea typeface="Helvetica Light" charset="0"/>
                <a:cs typeface="Helvetica Light" charset="0"/>
              </a:rPr>
              <a:t>Diverse search programme:</a:t>
            </a:r>
          </a:p>
        </p:txBody>
      </p:sp>
      <p:sp>
        <p:nvSpPr>
          <p:cNvPr id="17" name="TextBox 16"/>
          <p:cNvSpPr txBox="1"/>
          <p:nvPr/>
        </p:nvSpPr>
        <p:spPr>
          <a:xfrm>
            <a:off x="657025" y="4345820"/>
            <a:ext cx="2730235" cy="246221"/>
          </a:xfrm>
          <a:prstGeom prst="rect">
            <a:avLst/>
          </a:prstGeom>
          <a:noFill/>
        </p:spPr>
        <p:txBody>
          <a:bodyPr wrap="none" rtlCol="0">
            <a:spAutoFit/>
          </a:bodyPr>
          <a:lstStyle/>
          <a:p>
            <a:r>
              <a:rPr lang="en-US" sz="1000" dirty="0" smtClean="0">
                <a:solidFill>
                  <a:schemeClr val="tx1">
                    <a:lumMod val="50000"/>
                    <a:lumOff val="50000"/>
                  </a:schemeClr>
                </a:solidFill>
                <a:latin typeface="Helvetica Light" charset="0"/>
                <a:ea typeface="Helvetica Light" charset="0"/>
                <a:cs typeface="Helvetica Light" charset="0"/>
              </a:rPr>
              <a:t>No sensitivity </a:t>
            </a:r>
            <a:r>
              <a:rPr lang="en-US" sz="1000" smtClean="0">
                <a:solidFill>
                  <a:schemeClr val="tx1">
                    <a:lumMod val="50000"/>
                    <a:lumOff val="50000"/>
                  </a:schemeClr>
                </a:solidFill>
                <a:latin typeface="Helvetica Light" charset="0"/>
                <a:ea typeface="Helvetica Light" charset="0"/>
                <a:cs typeface="Helvetica Light" charset="0"/>
              </a:rPr>
              <a:t>yet for SM di-Higgs production</a:t>
            </a:r>
            <a:endParaRPr lang="en-US" sz="1000" dirty="0" smtClean="0">
              <a:solidFill>
                <a:schemeClr val="tx1">
                  <a:lumMod val="50000"/>
                  <a:lumOff val="50000"/>
                </a:schemeClr>
              </a:solidFill>
              <a:latin typeface="Helvetica Light" charset="0"/>
              <a:ea typeface="Helvetica Light" charset="0"/>
              <a:cs typeface="Helvetica Light" charset="0"/>
            </a:endParaRPr>
          </a:p>
        </p:txBody>
      </p:sp>
      <p:sp>
        <p:nvSpPr>
          <p:cNvPr id="3" name="TextBox 2"/>
          <p:cNvSpPr txBox="1"/>
          <p:nvPr/>
        </p:nvSpPr>
        <p:spPr>
          <a:xfrm>
            <a:off x="6660232" y="5935281"/>
            <a:ext cx="2088232" cy="461665"/>
          </a:xfrm>
          <a:prstGeom prst="rect">
            <a:avLst/>
          </a:prstGeom>
          <a:noFill/>
        </p:spPr>
        <p:txBody>
          <a:bodyPr wrap="square" rtlCol="0">
            <a:spAutoFit/>
          </a:bodyPr>
          <a:lstStyle/>
          <a:p>
            <a:r>
              <a:rPr lang="en-US" sz="1200" dirty="0" smtClean="0">
                <a:solidFill>
                  <a:srgbClr val="D80017"/>
                </a:solidFill>
                <a:latin typeface="Helvetica Light" charset="0"/>
                <a:ea typeface="Helvetica Light" charset="0"/>
                <a:cs typeface="Helvetica Light" charset="0"/>
              </a:rPr>
              <a:t>No deviation from </a:t>
            </a:r>
            <a:r>
              <a:rPr lang="en-US" sz="1200" smtClean="0">
                <a:solidFill>
                  <a:srgbClr val="D80017"/>
                </a:solidFill>
                <a:latin typeface="Helvetica Light" charset="0"/>
                <a:ea typeface="Helvetica Light" charset="0"/>
                <a:cs typeface="Helvetica Light" charset="0"/>
              </a:rPr>
              <a:t>SM found in any of these searches</a:t>
            </a:r>
            <a:endParaRPr lang="en-US" sz="1200" dirty="0" smtClean="0">
              <a:solidFill>
                <a:srgbClr val="D80017"/>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39973992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712968"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Supersymmetry  </a:t>
            </a:r>
          </a:p>
          <a:p>
            <a:pPr>
              <a:spcBef>
                <a:spcPts val="600"/>
              </a:spcBef>
            </a:pPr>
            <a:r>
              <a:rPr lang="en-GB" sz="1600" dirty="0" smtClean="0">
                <a:solidFill>
                  <a:prstClr val="black"/>
                </a:solidFill>
                <a:latin typeface="Helvetica Light"/>
                <a:cs typeface="Helvetica Light"/>
              </a:rPr>
              <a:t>Offers elegant solution to: </a:t>
            </a:r>
            <a:r>
              <a:rPr lang="en-GB" sz="1600" b="1" dirty="0" smtClean="0">
                <a:solidFill>
                  <a:prstClr val="black"/>
                </a:solidFill>
                <a:latin typeface="Helvetica Light"/>
                <a:cs typeface="Helvetica Light"/>
              </a:rPr>
              <a:t>naturalness problem</a:t>
            </a:r>
            <a:r>
              <a:rPr lang="en-GB" sz="1600" dirty="0" smtClean="0">
                <a:solidFill>
                  <a:prstClr val="black"/>
                </a:solidFill>
                <a:latin typeface="Helvetica Light"/>
                <a:cs typeface="Helvetica Light"/>
              </a:rPr>
              <a:t>, </a:t>
            </a:r>
            <a:r>
              <a:rPr lang="en-GB" sz="1600" b="1" dirty="0" smtClean="0">
                <a:solidFill>
                  <a:prstClr val="black"/>
                </a:solidFill>
                <a:latin typeface="Helvetica Light"/>
                <a:cs typeface="Helvetica Light"/>
              </a:rPr>
              <a:t>unification</a:t>
            </a:r>
            <a:r>
              <a:rPr lang="en-GB" sz="1600" dirty="0" smtClean="0">
                <a:solidFill>
                  <a:prstClr val="black"/>
                </a:solidFill>
                <a:latin typeface="Helvetica Light"/>
                <a:cs typeface="Helvetica Light"/>
              </a:rPr>
              <a:t>, </a:t>
            </a:r>
            <a:r>
              <a:rPr lang="en-GB" sz="1600" b="1" dirty="0" smtClean="0">
                <a:solidFill>
                  <a:prstClr val="black"/>
                </a:solidFill>
                <a:latin typeface="Helvetica Light"/>
                <a:cs typeface="Helvetica Light"/>
              </a:rPr>
              <a:t>dark matter</a:t>
            </a:r>
            <a:endParaRPr lang="en-GB" sz="1600" b="1" dirty="0">
              <a:solidFill>
                <a:prstClr val="black"/>
              </a:solidFill>
              <a:latin typeface="Helvetica Light"/>
              <a:cs typeface="Helvetica Light"/>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8604"/>
          <a:stretch/>
        </p:blipFill>
        <p:spPr>
          <a:xfrm>
            <a:off x="4101156" y="2852936"/>
            <a:ext cx="5007348" cy="3710444"/>
          </a:xfrm>
          <a:prstGeom prst="rect">
            <a:avLst/>
          </a:prstGeom>
        </p:spPr>
      </p:pic>
      <p:pic>
        <p:nvPicPr>
          <p:cNvPr id="9" name="Picture 8"/>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323528" y="3065584"/>
            <a:ext cx="3611865" cy="3344320"/>
          </a:xfrm>
          <a:prstGeom prst="rect">
            <a:avLst/>
          </a:prstGeom>
        </p:spPr>
      </p:pic>
      <p:sp>
        <p:nvSpPr>
          <p:cNvPr id="15" name="TextBox 14"/>
          <p:cNvSpPr txBox="1"/>
          <p:nvPr/>
        </p:nvSpPr>
        <p:spPr>
          <a:xfrm>
            <a:off x="323530" y="1435423"/>
            <a:ext cx="4729834" cy="769441"/>
          </a:xfrm>
          <a:prstGeom prst="rect">
            <a:avLst/>
          </a:prstGeom>
          <a:noFill/>
        </p:spPr>
        <p:txBody>
          <a:bodyPr wrap="square" rtlCol="0">
            <a:spAutoFit/>
          </a:bodyPr>
          <a:lstStyle/>
          <a:p>
            <a:pPr>
              <a:spcBef>
                <a:spcPts val="3000"/>
              </a:spcBef>
            </a:pPr>
            <a:r>
              <a:rPr lang="en-GB" sz="1600" dirty="0" smtClean="0">
                <a:solidFill>
                  <a:srgbClr val="C00000"/>
                </a:solidFill>
                <a:latin typeface="Helvetica" charset="0"/>
                <a:ea typeface="Helvetica" charset="0"/>
                <a:cs typeface="Helvetica" charset="0"/>
              </a:rPr>
              <a:t>Very diverse signatures</a:t>
            </a:r>
            <a:r>
              <a:rPr lang="en-GB" sz="1600" dirty="0" smtClean="0">
                <a:latin typeface="Helvetica Light" charset="0"/>
                <a:ea typeface="Helvetica Light" charset="0"/>
                <a:cs typeface="Helvetica Light" charset="0"/>
              </a:rPr>
              <a:t>.</a:t>
            </a:r>
            <a:r>
              <a:rPr lang="en-GB" sz="1600" dirty="0" smtClean="0">
                <a:solidFill>
                  <a:srgbClr val="C00000"/>
                </a:solidFill>
                <a:latin typeface="Helvetica Light" charset="0"/>
                <a:ea typeface="Helvetica Light" charset="0"/>
                <a:cs typeface="Helvetica Light" charset="0"/>
              </a:rPr>
              <a:t> </a:t>
            </a:r>
            <a:r>
              <a:rPr lang="en-GB" sz="1400" dirty="0" smtClean="0">
                <a:latin typeface="Helvetica Light" charset="0"/>
                <a:ea typeface="Helvetica Light" charset="0"/>
                <a:cs typeface="Helvetica Light" charset="0"/>
              </a:rPr>
              <a:t>Highest cross-section events produce gluino / squark pairs with decays to jets and missing transverse momentum</a:t>
            </a:r>
            <a:endParaRPr lang="en-GB" sz="1400" baseline="30000" dirty="0">
              <a:latin typeface="Helvetica Light" charset="0"/>
              <a:ea typeface="Helvetica Light" charset="0"/>
              <a:cs typeface="Helvetica Light" charset="0"/>
            </a:endParaRPr>
          </a:p>
        </p:txBody>
      </p:sp>
      <p:pic>
        <p:nvPicPr>
          <p:cNvPr id="17" name="Picture 1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38380" y="1313599"/>
            <a:ext cx="1612900" cy="1295400"/>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236296" y="1313599"/>
            <a:ext cx="1625600" cy="1295400"/>
          </a:xfrm>
          <a:prstGeom prst="rect">
            <a:avLst/>
          </a:prstGeom>
        </p:spPr>
      </p:pic>
    </p:spTree>
    <p:extLst>
      <p:ext uri="{BB962C8B-B14F-4D97-AF65-F5344CB8AC3E}">
        <p14:creationId xmlns:p14="http://schemas.microsoft.com/office/powerpoint/2010/main" val="82364615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334098" y="2739117"/>
            <a:ext cx="4105190" cy="3714219"/>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Naturalness driven SUSY searches</a:t>
            </a:r>
          </a:p>
          <a:p>
            <a:pPr>
              <a:spcBef>
                <a:spcPts val="600"/>
              </a:spcBef>
            </a:pPr>
            <a:r>
              <a:rPr lang="en-GB" sz="1600" dirty="0" smtClean="0">
                <a:solidFill>
                  <a:prstClr val="black"/>
                </a:solidFill>
                <a:latin typeface="Helvetica Light"/>
                <a:cs typeface="Helvetica Light"/>
              </a:rPr>
              <a:t>Searches for direct production of stop/sbottom &amp; charginos/</a:t>
            </a:r>
            <a:r>
              <a:rPr lang="en-GB" sz="1600" dirty="0" err="1" smtClean="0">
                <a:solidFill>
                  <a:prstClr val="black"/>
                </a:solidFill>
                <a:latin typeface="Helvetica Light"/>
                <a:cs typeface="Helvetica Light"/>
              </a:rPr>
              <a:t>neutralinos</a:t>
            </a:r>
            <a:endParaRPr lang="en-GB" sz="1600" dirty="0">
              <a:solidFill>
                <a:prstClr val="black"/>
              </a:solidFill>
              <a:latin typeface="Helvetica Light"/>
              <a:cs typeface="Helvetica Light"/>
            </a:endParaRPr>
          </a:p>
        </p:txBody>
      </p:sp>
      <p:sp>
        <p:nvSpPr>
          <p:cNvPr id="4" name="TextBox 3"/>
          <p:cNvSpPr txBox="1"/>
          <p:nvPr/>
        </p:nvSpPr>
        <p:spPr>
          <a:xfrm>
            <a:off x="323529" y="1412776"/>
            <a:ext cx="4827699" cy="1585049"/>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SUSY stop and </a:t>
            </a:r>
            <a:r>
              <a:rPr lang="en-GB" sz="1600" dirty="0">
                <a:solidFill>
                  <a:srgbClr val="D80017"/>
                </a:solidFill>
                <a:latin typeface="Arial"/>
                <a:cs typeface="Arial"/>
              </a:rPr>
              <a:t>sbottom, or </a:t>
            </a:r>
            <a:r>
              <a:rPr lang="en-GB" sz="1600" dirty="0" smtClean="0">
                <a:solidFill>
                  <a:srgbClr val="D80017"/>
                </a:solidFill>
                <a:latin typeface="Arial"/>
                <a:cs typeface="Arial"/>
              </a:rPr>
              <a:t>“</a:t>
            </a:r>
            <a:r>
              <a:rPr lang="en-GB" sz="1600" dirty="0">
                <a:solidFill>
                  <a:srgbClr val="D80017"/>
                </a:solidFill>
                <a:latin typeface="Arial"/>
                <a:cs typeface="Arial"/>
              </a:rPr>
              <a:t>Electroweak-</a:t>
            </a:r>
            <a:r>
              <a:rPr lang="en-GB" sz="1600" dirty="0" err="1">
                <a:solidFill>
                  <a:srgbClr val="D80017"/>
                </a:solidFill>
                <a:latin typeface="Arial"/>
                <a:cs typeface="Arial"/>
              </a:rPr>
              <a:t>inos</a:t>
            </a:r>
            <a:r>
              <a:rPr lang="en-GB" sz="1600" dirty="0" smtClean="0">
                <a:solidFill>
                  <a:srgbClr val="D80017"/>
                </a:solidFill>
                <a:latin typeface="Arial"/>
                <a:cs typeface="Arial"/>
              </a:rPr>
              <a:t>”         </a:t>
            </a:r>
            <a:r>
              <a:rPr lang="en-GB" sz="1400" dirty="0" smtClean="0">
                <a:solidFill>
                  <a:prstClr val="black"/>
                </a:solidFill>
                <a:latin typeface="Helvetica Light"/>
                <a:cs typeface="Helvetica Light"/>
              </a:rPr>
              <a:t>may be the lightest SUSY particles. Low-cross section searches requiring dedicated optimisation. Long-term search effort</a:t>
            </a:r>
          </a:p>
          <a:p>
            <a:pPr>
              <a:spcBef>
                <a:spcPts val="3000"/>
              </a:spcBef>
            </a:pPr>
            <a:endParaRPr lang="en-GB" sz="1400" dirty="0">
              <a:solidFill>
                <a:prstClr val="black"/>
              </a:solidFill>
              <a:latin typeface="Helvetica Light"/>
              <a:cs typeface="Helvetica Light"/>
            </a:endParaRPr>
          </a:p>
        </p:txBody>
      </p:sp>
      <p:pic>
        <p:nvPicPr>
          <p:cNvPr id="16" name="Picture 1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26294" y="1268760"/>
            <a:ext cx="1691137" cy="1387261"/>
          </a:xfrm>
          <a:prstGeom prst="rect">
            <a:avLst/>
          </a:prstGeom>
        </p:spPr>
      </p:pic>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68</a:t>
            </a:fld>
            <a:endParaRPr lang="en-GB"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2497" y="1281460"/>
            <a:ext cx="1677925" cy="1374049"/>
          </a:xfrm>
          <a:prstGeom prst="rect">
            <a:avLst/>
          </a:prstGeom>
        </p:spPr>
      </p:pic>
      <p:pic>
        <p:nvPicPr>
          <p:cNvPr id="14" name="Picture 13"/>
          <p:cNvPicPr>
            <a:picLocks noChangeAspect="1"/>
          </p:cNvPicPr>
          <p:nvPr/>
        </p:nvPicPr>
        <p:blipFill>
          <a:blip r:embed="rId5">
            <a:alphaModFix amt="70000"/>
            <a:extLst>
              <a:ext uri="{28A0092B-C50C-407E-A947-70E740481C1C}">
                <a14:useLocalDpi xmlns:a14="http://schemas.microsoft.com/office/drawing/2010/main" val="0"/>
              </a:ext>
            </a:extLst>
          </a:blip>
          <a:stretch>
            <a:fillRect/>
          </a:stretch>
        </p:blipFill>
        <p:spPr>
          <a:xfrm>
            <a:off x="4516965" y="2708476"/>
            <a:ext cx="4303507" cy="3703899"/>
          </a:xfrm>
          <a:prstGeom prst="rect">
            <a:avLst/>
          </a:prstGeom>
        </p:spPr>
      </p:pic>
      <p:sp>
        <p:nvSpPr>
          <p:cNvPr id="15" name="TextBox 14"/>
          <p:cNvSpPr txBox="1"/>
          <p:nvPr/>
        </p:nvSpPr>
        <p:spPr>
          <a:xfrm>
            <a:off x="3530107" y="6501873"/>
            <a:ext cx="3487324" cy="307777"/>
          </a:xfrm>
          <a:prstGeom prst="rect">
            <a:avLst/>
          </a:prstGeom>
          <a:noFill/>
        </p:spPr>
        <p:txBody>
          <a:bodyPr wrap="square" rtlCol="0">
            <a:spAutoFit/>
          </a:bodyPr>
          <a:lstStyle/>
          <a:p>
            <a:r>
              <a:rPr lang="en-US" sz="1400" smtClean="0">
                <a:latin typeface="Helvetica Light" charset="0"/>
                <a:ea typeface="Helvetica Light" charset="0"/>
                <a:cs typeface="Helvetica Light" charset="0"/>
              </a:rPr>
              <a:t>“Compressed” regions</a:t>
            </a:r>
            <a:endParaRPr lang="en-US" sz="1400" dirty="0" smtClean="0">
              <a:latin typeface="Helvetica Light" charset="0"/>
              <a:ea typeface="Helvetica Light" charset="0"/>
              <a:cs typeface="Helvetica Light" charset="0"/>
            </a:endParaRPr>
          </a:p>
        </p:txBody>
      </p:sp>
      <p:cxnSp>
        <p:nvCxnSpPr>
          <p:cNvPr id="20" name="Straight Arrow Connector 19"/>
          <p:cNvCxnSpPr/>
          <p:nvPr/>
        </p:nvCxnSpPr>
        <p:spPr>
          <a:xfrm flipH="1" flipV="1">
            <a:off x="2349661" y="4398380"/>
            <a:ext cx="2294347" cy="2054957"/>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V="1">
            <a:off x="4644008" y="4247909"/>
            <a:ext cx="1988286" cy="2205427"/>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33852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Picture 48.png"/>
          <p:cNvPicPr>
            <a:picLocks noChangeAspect="1"/>
          </p:cNvPicPr>
          <p:nvPr/>
        </p:nvPicPr>
        <p:blipFill>
          <a:blip r:embed="rId2"/>
          <a:stretch>
            <a:fillRect/>
          </a:stretch>
        </p:blipFill>
        <p:spPr>
          <a:xfrm>
            <a:off x="5148063" y="3997116"/>
            <a:ext cx="1992677" cy="1790144"/>
          </a:xfrm>
          <a:prstGeom prst="rect">
            <a:avLst/>
          </a:prstGeom>
        </p:spPr>
      </p:pic>
      <p:pic>
        <p:nvPicPr>
          <p:cNvPr id="15" name="Picture 14"/>
          <p:cNvPicPr>
            <a:picLocks noChangeAspect="1"/>
          </p:cNvPicPr>
          <p:nvPr/>
        </p:nvPicPr>
        <p:blipFill rotWithShape="1">
          <a:blip r:embed="rId3">
            <a:extLst>
              <a:ext uri="{28A0092B-C50C-407E-A947-70E740481C1C}">
                <a14:useLocalDpi xmlns:a14="http://schemas.microsoft.com/office/drawing/2010/main"/>
              </a:ext>
            </a:extLst>
          </a:blip>
          <a:srcRect r="4110"/>
          <a:stretch/>
        </p:blipFill>
        <p:spPr>
          <a:xfrm>
            <a:off x="251520" y="2879603"/>
            <a:ext cx="4896544" cy="3665445"/>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Searches for dark matter production at the LHC</a:t>
            </a:r>
          </a:p>
          <a:p>
            <a:pPr>
              <a:spcBef>
                <a:spcPts val="600"/>
              </a:spcBef>
            </a:pPr>
            <a:r>
              <a:rPr lang="en-GB" sz="1600" dirty="0" smtClean="0">
                <a:solidFill>
                  <a:prstClr val="black"/>
                </a:solidFill>
                <a:latin typeface="Helvetica Light"/>
                <a:cs typeface="Helvetica Light"/>
              </a:rPr>
              <a:t>Canonical signature is ‘X+MET’ with large variety of ‘X’</a:t>
            </a:r>
            <a:endParaRPr lang="en-GB" sz="1600" dirty="0">
              <a:solidFill>
                <a:prstClr val="black"/>
              </a:solidFill>
              <a:latin typeface="Helvetica Light"/>
              <a:cs typeface="Helvetica Light"/>
            </a:endParaRPr>
          </a:p>
        </p:txBody>
      </p:sp>
      <p:sp>
        <p:nvSpPr>
          <p:cNvPr id="4" name="TextBox 3"/>
          <p:cNvSpPr txBox="1"/>
          <p:nvPr/>
        </p:nvSpPr>
        <p:spPr>
          <a:xfrm>
            <a:off x="323529" y="1412776"/>
            <a:ext cx="5904655" cy="553998"/>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Direct dark matter production at the LHC </a:t>
            </a:r>
            <a:r>
              <a:rPr lang="en-GB" sz="1400" dirty="0" smtClean="0">
                <a:solidFill>
                  <a:prstClr val="black"/>
                </a:solidFill>
                <a:latin typeface="Helvetica Light"/>
                <a:cs typeface="Helvetica Light"/>
              </a:rPr>
              <a:t>requires boost for triggering. Depending on coupling it can be made by different objects.</a:t>
            </a:r>
            <a:endParaRPr lang="en-GB" sz="1400" baseline="30000" dirty="0">
              <a:solidFill>
                <a:prstClr val="black"/>
              </a:solidFill>
              <a:latin typeface="Helvetica Light"/>
              <a:cs typeface="Helvetica Light"/>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508104" y="1484784"/>
            <a:ext cx="3299141" cy="1851634"/>
          </a:xfrm>
          <a:prstGeom prst="rect">
            <a:avLst/>
          </a:prstGeom>
        </p:spPr>
      </p:pic>
      <p:sp>
        <p:nvSpPr>
          <p:cNvPr id="26" name="TextBox 25"/>
          <p:cNvSpPr txBox="1"/>
          <p:nvPr/>
        </p:nvSpPr>
        <p:spPr>
          <a:xfrm>
            <a:off x="5352907" y="3502750"/>
            <a:ext cx="1917576" cy="400110"/>
          </a:xfrm>
          <a:prstGeom prst="rect">
            <a:avLst/>
          </a:prstGeom>
          <a:noFill/>
        </p:spPr>
        <p:txBody>
          <a:bodyPr wrap="square" rtlCol="0">
            <a:spAutoFit/>
          </a:bodyPr>
          <a:lstStyle/>
          <a:p>
            <a:r>
              <a:rPr lang="en-GB" sz="1000" dirty="0" smtClean="0">
                <a:solidFill>
                  <a:prstClr val="black">
                    <a:lumMod val="50000"/>
                    <a:lumOff val="50000"/>
                  </a:prstClr>
                </a:solidFill>
                <a:latin typeface="Helvetica Light" charset="0"/>
                <a:ea typeface="Helvetica Light" charset="0"/>
                <a:cs typeface="Helvetica Light" charset="0"/>
              </a:rPr>
              <a:t>Energetic gluon/photon radiation in the initial sate</a:t>
            </a:r>
            <a:endParaRPr lang="en-GB" sz="1000" dirty="0">
              <a:solidFill>
                <a:prstClr val="black">
                  <a:lumMod val="50000"/>
                  <a:lumOff val="50000"/>
                </a:prstClr>
              </a:solidFill>
              <a:latin typeface="Helvetica Light" charset="0"/>
              <a:ea typeface="Helvetica Light" charset="0"/>
              <a:cs typeface="Helvetica Light" charset="0"/>
            </a:endParaRPr>
          </a:p>
        </p:txBody>
      </p:sp>
      <p:sp>
        <p:nvSpPr>
          <p:cNvPr id="7" name="TextBox 6"/>
          <p:cNvSpPr txBox="1"/>
          <p:nvPr/>
        </p:nvSpPr>
        <p:spPr>
          <a:xfrm>
            <a:off x="323529" y="2113692"/>
            <a:ext cx="4104456" cy="523220"/>
          </a:xfrm>
          <a:prstGeom prst="rect">
            <a:avLst/>
          </a:prstGeom>
          <a:noFill/>
        </p:spPr>
        <p:txBody>
          <a:bodyPr wrap="square" rtlCol="0">
            <a:spAutoFit/>
          </a:bodyPr>
          <a:lstStyle/>
          <a:p>
            <a:r>
              <a:rPr lang="en-US" sz="1400" dirty="0" smtClean="0">
                <a:solidFill>
                  <a:srgbClr val="003BB8"/>
                </a:solidFill>
                <a:latin typeface="Helvetica Light" charset="0"/>
                <a:ea typeface="Helvetica Light" charset="0"/>
                <a:cs typeface="Helvetica Light" charset="0"/>
              </a:rPr>
              <a:t>Experimentally challenging to control Z/</a:t>
            </a:r>
            <a:r>
              <a:rPr lang="en-US" sz="1400" dirty="0" err="1" smtClean="0">
                <a:solidFill>
                  <a:srgbClr val="003BB8"/>
                </a:solidFill>
                <a:latin typeface="Helvetica Light" charset="0"/>
                <a:ea typeface="Helvetica Light" charset="0"/>
                <a:cs typeface="Helvetica Light" charset="0"/>
              </a:rPr>
              <a:t>W+jets</a:t>
            </a:r>
            <a:r>
              <a:rPr lang="en-US" sz="1400" dirty="0" smtClean="0">
                <a:solidFill>
                  <a:srgbClr val="003BB8"/>
                </a:solidFill>
                <a:latin typeface="Helvetica Light" charset="0"/>
                <a:ea typeface="Helvetica Light" charset="0"/>
                <a:cs typeface="Helvetica Light" charset="0"/>
              </a:rPr>
              <a:t> background. Theory input needed. </a:t>
            </a:r>
          </a:p>
        </p:txBody>
      </p:sp>
      <p:sp>
        <p:nvSpPr>
          <p:cNvPr id="11" name="TextBox 10"/>
          <p:cNvSpPr txBox="1"/>
          <p:nvPr/>
        </p:nvSpPr>
        <p:spPr>
          <a:xfrm>
            <a:off x="7440769" y="3861048"/>
            <a:ext cx="1246405" cy="2031325"/>
          </a:xfrm>
          <a:prstGeom prst="rect">
            <a:avLst/>
          </a:prstGeom>
          <a:noFill/>
        </p:spPr>
        <p:txBody>
          <a:bodyPr wrap="square" rtlCol="0">
            <a:spAutoFit/>
          </a:bodyPr>
          <a:lstStyle/>
          <a:p>
            <a:pPr>
              <a:spcBef>
                <a:spcPts val="1200"/>
              </a:spcBef>
            </a:pPr>
            <a:r>
              <a:rPr lang="en-US" sz="1200" dirty="0" smtClean="0">
                <a:latin typeface="Helvetica Light" charset="0"/>
                <a:ea typeface="Helvetica Light" charset="0"/>
                <a:cs typeface="Helvetica Light" charset="0"/>
              </a:rPr>
              <a:t>Many other        13 TeV results available:</a:t>
            </a:r>
          </a:p>
          <a:p>
            <a:pPr marL="184150" indent="-184150">
              <a:spcBef>
                <a:spcPts val="1200"/>
              </a:spcBef>
              <a:buFont typeface="Arial" charset="0"/>
              <a:buChar char="•"/>
            </a:pPr>
            <a:r>
              <a:rPr lang="en-US" sz="1200" dirty="0" smtClean="0">
                <a:latin typeface="Helvetica Light" charset="0"/>
                <a:ea typeface="Helvetica Light" charset="0"/>
                <a:cs typeface="Helvetica Light" charset="0"/>
              </a:rPr>
              <a:t>jets + MET</a:t>
            </a:r>
          </a:p>
          <a:p>
            <a:pPr marL="184150" indent="-184150">
              <a:spcBef>
                <a:spcPts val="600"/>
              </a:spcBef>
              <a:buFont typeface="Arial" charset="0"/>
              <a:buChar char="•"/>
            </a:pPr>
            <a:r>
              <a:rPr lang="en-US" sz="1200" dirty="0" err="1" smtClean="0">
                <a:latin typeface="Helvetica Light" charset="0"/>
                <a:ea typeface="Helvetica Light" charset="0"/>
                <a:cs typeface="Helvetica Light" charset="0"/>
              </a:rPr>
              <a:t>γ</a:t>
            </a:r>
            <a:r>
              <a:rPr lang="en-US" sz="1200" dirty="0" smtClean="0">
                <a:latin typeface="Helvetica Light" charset="0"/>
                <a:ea typeface="Helvetica Light" charset="0"/>
                <a:cs typeface="Helvetica Light" charset="0"/>
              </a:rPr>
              <a:t> +</a:t>
            </a:r>
            <a:r>
              <a:rPr lang="en-US" sz="1200" dirty="0">
                <a:latin typeface="Helvetica Light" charset="0"/>
                <a:ea typeface="Helvetica Light" charset="0"/>
                <a:cs typeface="Helvetica Light" charset="0"/>
              </a:rPr>
              <a:t> </a:t>
            </a:r>
            <a:r>
              <a:rPr lang="en-US" sz="1200" dirty="0" smtClean="0">
                <a:latin typeface="Helvetica Light" charset="0"/>
                <a:ea typeface="Helvetica Light" charset="0"/>
                <a:cs typeface="Helvetica Light" charset="0"/>
              </a:rPr>
              <a:t>MET</a:t>
            </a:r>
          </a:p>
          <a:p>
            <a:pPr marL="184150" indent="-184150">
              <a:spcBef>
                <a:spcPts val="600"/>
              </a:spcBef>
              <a:buFont typeface="Arial" charset="0"/>
              <a:buChar char="•"/>
            </a:pPr>
            <a:r>
              <a:rPr lang="en-US" sz="1200" dirty="0" smtClean="0">
                <a:latin typeface="Helvetica Light" charset="0"/>
                <a:ea typeface="Helvetica Light" charset="0"/>
                <a:cs typeface="Helvetica Light" charset="0"/>
              </a:rPr>
              <a:t>V + MET</a:t>
            </a:r>
          </a:p>
          <a:p>
            <a:pPr marL="184150" indent="-184150">
              <a:spcBef>
                <a:spcPts val="600"/>
              </a:spcBef>
              <a:buFont typeface="Arial" charset="0"/>
              <a:buChar char="•"/>
            </a:pPr>
            <a:r>
              <a:rPr lang="en-US" sz="1200" dirty="0" smtClean="0">
                <a:latin typeface="Helvetica Light" charset="0"/>
                <a:ea typeface="Helvetica Light" charset="0"/>
                <a:cs typeface="Helvetica Light" charset="0"/>
              </a:rPr>
              <a:t>H </a:t>
            </a:r>
            <a:r>
              <a:rPr lang="en-US" sz="1200" dirty="0">
                <a:latin typeface="Helvetica Light" charset="0"/>
                <a:ea typeface="Helvetica Light" charset="0"/>
                <a:cs typeface="Helvetica Light" charset="0"/>
              </a:rPr>
              <a:t>+ MET</a:t>
            </a:r>
          </a:p>
          <a:p>
            <a:pPr marL="184150" indent="-184150">
              <a:spcBef>
                <a:spcPts val="600"/>
              </a:spcBef>
              <a:buFont typeface="Arial" charset="0"/>
              <a:buChar char="•"/>
            </a:pPr>
            <a:r>
              <a:rPr lang="en-US" sz="1200" dirty="0" err="1" smtClean="0">
                <a:latin typeface="Helvetica Light" charset="0"/>
                <a:ea typeface="Helvetica Light" charset="0"/>
                <a:cs typeface="Helvetica Light" charset="0"/>
              </a:rPr>
              <a:t>tt</a:t>
            </a:r>
            <a:r>
              <a:rPr lang="en-US" sz="1200" dirty="0" smtClean="0">
                <a:latin typeface="Helvetica Light" charset="0"/>
                <a:ea typeface="Helvetica Light" charset="0"/>
                <a:cs typeface="Helvetica Light" charset="0"/>
              </a:rPr>
              <a:t> + MET</a:t>
            </a:r>
          </a:p>
        </p:txBody>
      </p:sp>
      <p:sp>
        <p:nvSpPr>
          <p:cNvPr id="8" name="Rectangle 7"/>
          <p:cNvSpPr/>
          <p:nvPr/>
        </p:nvSpPr>
        <p:spPr>
          <a:xfrm>
            <a:off x="7440769" y="5991671"/>
            <a:ext cx="1350055" cy="461665"/>
          </a:xfrm>
          <a:prstGeom prst="rect">
            <a:avLst/>
          </a:prstGeom>
        </p:spPr>
        <p:txBody>
          <a:bodyPr wrap="square">
            <a:spAutoFit/>
          </a:bodyPr>
          <a:lstStyle/>
          <a:p>
            <a:pPr>
              <a:spcBef>
                <a:spcPts val="1200"/>
              </a:spcBef>
            </a:pPr>
            <a:r>
              <a:rPr lang="en-US" sz="1200" i="1" dirty="0">
                <a:solidFill>
                  <a:schemeClr val="tx1">
                    <a:lumMod val="50000"/>
                    <a:lumOff val="50000"/>
                  </a:schemeClr>
                </a:solidFill>
                <a:latin typeface="Helvetica Light" charset="0"/>
                <a:ea typeface="Helvetica Light" charset="0"/>
                <a:cs typeface="Helvetica Light" charset="0"/>
              </a:rPr>
              <a:t>No anomaly </a:t>
            </a:r>
            <a:r>
              <a:rPr lang="en-US" sz="1200" i="1" dirty="0" smtClean="0">
                <a:solidFill>
                  <a:schemeClr val="tx1">
                    <a:lumMod val="50000"/>
                    <a:lumOff val="50000"/>
                  </a:schemeClr>
                </a:solidFill>
                <a:latin typeface="Helvetica Light" charset="0"/>
                <a:ea typeface="Helvetica Light" charset="0"/>
                <a:cs typeface="Helvetica Light" charset="0"/>
              </a:rPr>
              <a:t>seen so far</a:t>
            </a:r>
            <a:endParaRPr lang="en-US" sz="1200" i="1" dirty="0">
              <a:solidFill>
                <a:schemeClr val="tx1">
                  <a:lumMod val="50000"/>
                  <a:lumOff val="50000"/>
                </a:schemeClr>
              </a:solidFill>
              <a:latin typeface="Helvetica Light" charset="0"/>
              <a:ea typeface="Helvetica Light" charset="0"/>
              <a:cs typeface="Helvetica Light" charset="0"/>
            </a:endParaRPr>
          </a:p>
        </p:txBody>
      </p:sp>
      <p:sp>
        <p:nvSpPr>
          <p:cNvPr id="9" name="Slide Number Placeholder 8"/>
          <p:cNvSpPr>
            <a:spLocks noGrp="1"/>
          </p:cNvSpPr>
          <p:nvPr>
            <p:ph type="sldNum" sz="quarter" idx="4"/>
          </p:nvPr>
        </p:nvSpPr>
        <p:spPr/>
        <p:txBody>
          <a:bodyPr/>
          <a:lstStyle/>
          <a:p>
            <a:pPr>
              <a:defRPr/>
            </a:pPr>
            <a:fld id="{611C2F03-9E95-40C9-A99F-3C4F7EE8CF2A}" type="slidenum">
              <a:rPr lang="en-GB" smtClean="0"/>
              <a:pPr>
                <a:defRPr/>
              </a:pPr>
              <a:t>69</a:t>
            </a:fld>
            <a:endParaRPr lang="en-GB" dirty="0"/>
          </a:p>
        </p:txBody>
      </p:sp>
      <p:sp>
        <p:nvSpPr>
          <p:cNvPr id="13" name="TextBox 12"/>
          <p:cNvSpPr txBox="1"/>
          <p:nvPr/>
        </p:nvSpPr>
        <p:spPr>
          <a:xfrm>
            <a:off x="971600" y="2804077"/>
            <a:ext cx="1077539" cy="215444"/>
          </a:xfrm>
          <a:prstGeom prst="rect">
            <a:avLst/>
          </a:prstGeom>
          <a:noFill/>
        </p:spPr>
        <p:txBody>
          <a:bodyPr wrap="none" rtlCol="0">
            <a:spAutoFit/>
          </a:bodyPr>
          <a:lstStyle/>
          <a:p>
            <a:r>
              <a:rPr lang="en-US" sz="800" dirty="0" smtClean="0">
                <a:solidFill>
                  <a:schemeClr val="tx1">
                    <a:lumMod val="50000"/>
                    <a:lumOff val="50000"/>
                  </a:schemeClr>
                </a:solidFill>
                <a:latin typeface="Helvetica Light" charset="0"/>
                <a:ea typeface="Helvetica Light" charset="0"/>
                <a:cs typeface="Helvetica Light" charset="0"/>
              </a:rPr>
              <a:t>ATLAS </a:t>
            </a:r>
            <a:r>
              <a:rPr lang="is-IS" sz="800" dirty="0">
                <a:solidFill>
                  <a:schemeClr val="tx1">
                    <a:lumMod val="50000"/>
                    <a:lumOff val="50000"/>
                  </a:schemeClr>
                </a:solidFill>
                <a:latin typeface="Helvetica Light" charset="0"/>
                <a:ea typeface="Helvetica Light" charset="0"/>
                <a:cs typeface="Helvetica Light" charset="0"/>
              </a:rPr>
              <a:t>1604.07773</a:t>
            </a:r>
          </a:p>
        </p:txBody>
      </p:sp>
      <p:sp>
        <p:nvSpPr>
          <p:cNvPr id="16" name="TextBox 15"/>
          <p:cNvSpPr txBox="1"/>
          <p:nvPr/>
        </p:nvSpPr>
        <p:spPr>
          <a:xfrm rot="20348024">
            <a:off x="7253748" y="166023"/>
            <a:ext cx="1873079" cy="646331"/>
          </a:xfrm>
          <a:prstGeom prst="rect">
            <a:avLst/>
          </a:prstGeom>
          <a:noFill/>
        </p:spPr>
        <p:txBody>
          <a:bodyPr wrap="square" rtlCol="0">
            <a:spAutoFit/>
          </a:bodyPr>
          <a:lstStyle/>
          <a:p>
            <a:r>
              <a:rPr lang="en-US" sz="1200" dirty="0" smtClean="0">
                <a:solidFill>
                  <a:schemeClr val="tx1">
                    <a:lumMod val="50000"/>
                    <a:lumOff val="50000"/>
                  </a:schemeClr>
                </a:solidFill>
                <a:latin typeface="Casual" charset="0"/>
                <a:ea typeface="Casual" charset="0"/>
                <a:cs typeface="Casual" charset="0"/>
              </a:rPr>
              <a:t>May not be able to prove </a:t>
            </a:r>
            <a:r>
              <a:rPr lang="en-US" sz="1200" dirty="0">
                <a:solidFill>
                  <a:schemeClr val="tx1">
                    <a:lumMod val="50000"/>
                    <a:lumOff val="50000"/>
                  </a:schemeClr>
                </a:solidFill>
                <a:latin typeface="Casual" charset="0"/>
                <a:ea typeface="Casual" charset="0"/>
                <a:cs typeface="Casual" charset="0"/>
              </a:rPr>
              <a:t>at LHC that </a:t>
            </a:r>
            <a:r>
              <a:rPr lang="en-US" sz="1200" smtClean="0">
                <a:solidFill>
                  <a:schemeClr val="tx1">
                    <a:lumMod val="50000"/>
                    <a:lumOff val="50000"/>
                  </a:schemeClr>
                </a:solidFill>
                <a:latin typeface="Casual" charset="0"/>
                <a:ea typeface="Casual" charset="0"/>
                <a:cs typeface="Casual" charset="0"/>
              </a:rPr>
              <a:t>a signal is </a:t>
            </a:r>
            <a:r>
              <a:rPr lang="en-US" sz="1200" dirty="0" smtClean="0">
                <a:solidFill>
                  <a:schemeClr val="tx1">
                    <a:lumMod val="50000"/>
                    <a:lumOff val="50000"/>
                  </a:schemeClr>
                </a:solidFill>
                <a:latin typeface="Casual" charset="0"/>
                <a:ea typeface="Casual" charset="0"/>
                <a:cs typeface="Casual" charset="0"/>
              </a:rPr>
              <a:t>dark matter</a:t>
            </a:r>
          </a:p>
        </p:txBody>
      </p:sp>
      <p:sp>
        <p:nvSpPr>
          <p:cNvPr id="14" name="TextBox 13"/>
          <p:cNvSpPr txBox="1"/>
          <p:nvPr/>
        </p:nvSpPr>
        <p:spPr>
          <a:xfrm>
            <a:off x="5364088" y="5909210"/>
            <a:ext cx="1917576" cy="400110"/>
          </a:xfrm>
          <a:prstGeom prst="rect">
            <a:avLst/>
          </a:prstGeom>
          <a:noFill/>
        </p:spPr>
        <p:txBody>
          <a:bodyPr wrap="square" rtlCol="0">
            <a:spAutoFit/>
          </a:bodyPr>
          <a:lstStyle/>
          <a:p>
            <a:r>
              <a:rPr lang="en-GB" sz="1000" dirty="0" smtClean="0">
                <a:solidFill>
                  <a:srgbClr val="D80017"/>
                </a:solidFill>
                <a:latin typeface="Helvetica Light" charset="0"/>
                <a:ea typeface="Helvetica Light" charset="0"/>
                <a:cs typeface="Helvetica Light" charset="0"/>
              </a:rPr>
              <a:t>Can also directly search for mediator in, </a:t>
            </a:r>
            <a:r>
              <a:rPr lang="en-GB" sz="1000" dirty="0" err="1" smtClean="0">
                <a:solidFill>
                  <a:srgbClr val="D80017"/>
                </a:solidFill>
                <a:latin typeface="Helvetica Light" charset="0"/>
                <a:ea typeface="Helvetica Light" charset="0"/>
                <a:cs typeface="Helvetica Light" charset="0"/>
              </a:rPr>
              <a:t>eg</a:t>
            </a:r>
            <a:r>
              <a:rPr lang="en-GB" sz="1000" dirty="0" smtClean="0">
                <a:solidFill>
                  <a:srgbClr val="D80017"/>
                </a:solidFill>
                <a:latin typeface="Helvetica Light" charset="0"/>
                <a:ea typeface="Helvetica Light" charset="0"/>
                <a:cs typeface="Helvetica Light" charset="0"/>
              </a:rPr>
              <a:t>, dijet events</a:t>
            </a:r>
            <a:endParaRPr lang="en-GB" sz="1000" dirty="0">
              <a:solidFill>
                <a:srgbClr val="D80017"/>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29816530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 name="Picture 222"/>
          <p:cNvPicPr>
            <a:picLocks noChangeAspect="1"/>
          </p:cNvPicPr>
          <p:nvPr/>
        </p:nvPicPr>
        <p:blipFill>
          <a:blip r:embed="rId2">
            <a:grayscl/>
            <a:alphaModFix amt="25000"/>
            <a:extLst>
              <a:ext uri="{28A0092B-C50C-407E-A947-70E740481C1C}">
                <a14:useLocalDpi xmlns:a14="http://schemas.microsoft.com/office/drawing/2010/main"/>
              </a:ext>
            </a:extLst>
          </a:blip>
          <a:srcRect/>
          <a:stretch>
            <a:fillRect/>
          </a:stretch>
        </p:blipFill>
        <p:spPr bwMode="auto">
          <a:xfrm>
            <a:off x="0" y="-15360"/>
            <a:ext cx="9144000" cy="6858000"/>
          </a:xfrm>
          <a:prstGeom prst="rect">
            <a:avLst/>
          </a:prstGeom>
          <a:noFill/>
          <a:ln w="9525">
            <a:noFill/>
            <a:miter lim="800000"/>
            <a:headEnd/>
            <a:tailEnd/>
          </a:ln>
        </p:spPr>
      </p:pic>
      <p:sp>
        <p:nvSpPr>
          <p:cNvPr id="24" name="Rectangle 10"/>
          <p:cNvSpPr>
            <a:spLocks noChangeArrowheads="1"/>
          </p:cNvSpPr>
          <p:nvPr/>
        </p:nvSpPr>
        <p:spPr bwMode="auto">
          <a:xfrm>
            <a:off x="0" y="1447800"/>
            <a:ext cx="9144000" cy="4953000"/>
          </a:xfrm>
          <a:prstGeom prst="rect">
            <a:avLst/>
          </a:prstGeom>
          <a:solidFill>
            <a:srgbClr val="FFFFFF"/>
          </a:solidFill>
          <a:ln w="3175">
            <a:solidFill>
              <a:schemeClr val="bg1">
                <a:lumMod val="95000"/>
              </a:schemeClr>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kern="0">
              <a:solidFill>
                <a:sysClr val="windowText" lastClr="000000"/>
              </a:solidFill>
              <a:ea typeface="ＭＳ Ｐゴシック" charset="-128"/>
              <a:cs typeface="ＭＳ Ｐゴシック" charset="-128"/>
            </a:endParaRPr>
          </a:p>
        </p:txBody>
      </p:sp>
      <p:sp>
        <p:nvSpPr>
          <p:cNvPr id="195" name="Rectangle 194"/>
          <p:cNvSpPr/>
          <p:nvPr/>
        </p:nvSpPr>
        <p:spPr>
          <a:xfrm>
            <a:off x="4116918" y="1448427"/>
            <a:ext cx="5027082" cy="4953000"/>
          </a:xfrm>
          <a:prstGeom prst="rect">
            <a:avLst/>
          </a:prstGeom>
          <a:solidFill>
            <a:schemeClr val="bg1">
              <a:lumMod val="85000"/>
            </a:schemeClr>
          </a:solidFill>
          <a:ln w="3175" cap="flat" cmpd="sng" algn="ctr">
            <a:solidFill>
              <a:srgbClr val="BFBFBF"/>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219" name="Rectangle 218"/>
          <p:cNvSpPr/>
          <p:nvPr/>
        </p:nvSpPr>
        <p:spPr>
          <a:xfrm>
            <a:off x="4116917" y="1447800"/>
            <a:ext cx="5019881" cy="4953000"/>
          </a:xfrm>
          <a:prstGeom prst="rect">
            <a:avLst/>
          </a:prstGeom>
          <a:solidFill>
            <a:srgbClr val="C6E4FF"/>
          </a:solidFill>
          <a:ln w="3175" cap="flat" cmpd="sng" algn="ctr">
            <a:solidFill>
              <a:srgbClr val="C6E4FF"/>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2" name="Rectangle 191"/>
          <p:cNvSpPr/>
          <p:nvPr/>
        </p:nvSpPr>
        <p:spPr>
          <a:xfrm>
            <a:off x="228600" y="2652432"/>
            <a:ext cx="3581400" cy="523220"/>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400" dirty="0" smtClean="0">
                <a:solidFill>
                  <a:prstClr val="black">
                    <a:lumMod val="85000"/>
                    <a:lumOff val="15000"/>
                  </a:prstClr>
                </a:solidFill>
                <a:latin typeface="Helvetica Light" charset="0"/>
                <a:ea typeface="Helvetica Light" charset="0"/>
                <a:cs typeface="Helvetica Light" charset="0"/>
              </a:rPr>
              <a:t>A Higgs field </a:t>
            </a:r>
            <a:r>
              <a:rPr lang="en-GB" sz="1400" dirty="0" smtClean="0">
                <a:solidFill>
                  <a:prstClr val="black">
                    <a:lumMod val="85000"/>
                    <a:lumOff val="15000"/>
                  </a:prstClr>
                </a:solidFill>
                <a:latin typeface="Helvetica Light" charset="0"/>
                <a:ea typeface="Helvetica Light" charset="0"/>
                <a:cs typeface="Helvetica Light" charset="0"/>
                <a:sym typeface="Wingdings"/>
              </a:rPr>
              <a:t>displaces ground state breaking gauge symmetry</a:t>
            </a:r>
          </a:p>
        </p:txBody>
      </p:sp>
      <p:sp>
        <p:nvSpPr>
          <p:cNvPr id="193" name="Rectangle 192"/>
          <p:cNvSpPr/>
          <p:nvPr/>
        </p:nvSpPr>
        <p:spPr>
          <a:xfrm>
            <a:off x="228600" y="4252889"/>
            <a:ext cx="3803649" cy="738664"/>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400" dirty="0" smtClean="0">
                <a:solidFill>
                  <a:prstClr val="black">
                    <a:lumMod val="85000"/>
                    <a:lumOff val="15000"/>
                  </a:prstClr>
                </a:solidFill>
                <a:latin typeface="Helvetica Light" charset="0"/>
                <a:ea typeface="Helvetica Light" charset="0"/>
                <a:cs typeface="Helvetica Light" charset="0"/>
                <a:sym typeface="Wingdings"/>
              </a:rPr>
              <a:t>Particles interact with Higgs field and effectively reduce their velocity. Acquired mass proportional to interaction strength </a:t>
            </a:r>
          </a:p>
        </p:txBody>
      </p:sp>
      <p:sp>
        <p:nvSpPr>
          <p:cNvPr id="84" name="Rectangle 83"/>
          <p:cNvSpPr/>
          <p:nvPr/>
        </p:nvSpPr>
        <p:spPr>
          <a:xfrm>
            <a:off x="228600" y="5364505"/>
            <a:ext cx="3581400" cy="584775"/>
          </a:xfrm>
          <a:prstGeom prst="rect">
            <a:avLst/>
          </a:prstGeom>
        </p:spPr>
        <p:txBody>
          <a:bodyPr wrap="square">
            <a:spAutoFit/>
          </a:bodyPr>
          <a:lstStyle/>
          <a:p>
            <a:pPr>
              <a:spcBef>
                <a:spcPts val="1800"/>
              </a:spcBef>
              <a:buSzPct val="75000"/>
              <a:tabLst>
                <a:tab pos="357188" algn="l"/>
                <a:tab pos="2170113" algn="l"/>
                <a:tab pos="3084513" algn="l"/>
                <a:tab pos="3998913" algn="l"/>
                <a:tab pos="4913313" algn="l"/>
                <a:tab pos="5827713" algn="l"/>
                <a:tab pos="6742113" algn="l"/>
                <a:tab pos="7656513" algn="l"/>
                <a:tab pos="8570913" algn="l"/>
                <a:tab pos="9485313" algn="l"/>
                <a:tab pos="10399713" algn="l"/>
              </a:tabLst>
            </a:pPr>
            <a:r>
              <a:rPr lang="en-US" sz="1600" dirty="0" smtClean="0">
                <a:solidFill>
                  <a:srgbClr val="BC010C"/>
                </a:solidFill>
                <a:latin typeface="Symbol" charset="2"/>
                <a:ea typeface="Symbol" charset="2"/>
                <a:cs typeface="Symbol" charset="2"/>
                <a:sym typeface="Wingdings"/>
              </a:rPr>
              <a:t>®</a:t>
            </a:r>
            <a:r>
              <a:rPr lang="en-US" sz="1600" dirty="0" smtClean="0">
                <a:solidFill>
                  <a:srgbClr val="BC010C"/>
                </a:solidFill>
                <a:latin typeface="Helvetica Light" charset="0"/>
                <a:ea typeface="Helvetica Light" charset="0"/>
                <a:cs typeface="Helvetica Light" charset="0"/>
                <a:sym typeface="Wingdings"/>
              </a:rPr>
              <a:t> 	</a:t>
            </a:r>
            <a:r>
              <a:rPr lang="en-GB" sz="1600" dirty="0" smtClean="0">
                <a:solidFill>
                  <a:srgbClr val="BC010C"/>
                </a:solidFill>
                <a:latin typeface="Helvetica Light" charset="0"/>
                <a:ea typeface="Helvetica Light" charset="0"/>
                <a:cs typeface="Helvetica Light" charset="0"/>
                <a:sym typeface="Wingdings"/>
              </a:rPr>
              <a:t>Action of the Higgs field 	creates “vacuum viscosity”</a:t>
            </a:r>
          </a:p>
        </p:txBody>
      </p:sp>
      <p:sp>
        <p:nvSpPr>
          <p:cNvPr id="106" name="Text Box 57"/>
          <p:cNvSpPr txBox="1">
            <a:spLocks noChangeArrowheads="1"/>
          </p:cNvSpPr>
          <p:nvPr/>
        </p:nvSpPr>
        <p:spPr bwMode="auto">
          <a:xfrm>
            <a:off x="0" y="568045"/>
            <a:ext cx="9144000" cy="547842"/>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GB" sz="1600" kern="0" dirty="0">
                <a:solidFill>
                  <a:sysClr val="windowText" lastClr="000000"/>
                </a:solidFill>
                <a:latin typeface="Helvetica Light" charset="0"/>
                <a:ea typeface="Helvetica Light" charset="0"/>
                <a:cs typeface="Helvetica Light" charset="0"/>
              </a:rPr>
              <a:t>BEH mechanism</a:t>
            </a:r>
          </a:p>
        </p:txBody>
      </p:sp>
      <p:sp>
        <p:nvSpPr>
          <p:cNvPr id="107" name="Text Box 58"/>
          <p:cNvSpPr txBox="1">
            <a:spLocks noChangeArrowheads="1"/>
          </p:cNvSpPr>
          <p:nvPr/>
        </p:nvSpPr>
        <p:spPr bwMode="auto">
          <a:xfrm>
            <a:off x="0" y="-27384"/>
            <a:ext cx="9144000" cy="601497"/>
          </a:xfrm>
          <a:prstGeom prst="rect">
            <a:avLst/>
          </a:prstGeom>
          <a:solidFill>
            <a:srgbClr val="FFFFFF">
              <a:alpha val="89000"/>
            </a:srgbClr>
          </a:solidFill>
          <a:ln w="19050">
            <a:noFill/>
            <a:miter lim="800000"/>
            <a:headEnd/>
            <a:tailEnd type="none" w="sm" len="med"/>
          </a:ln>
          <a:effectLst/>
        </p:spPr>
        <p:txBody>
          <a:bodyPr lIns="90000" tIns="108000" rIns="90000" bIns="0" anchor="b" anchorCtr="0">
            <a:prstTxWarp prst="textNoShape">
              <a:avLst/>
            </a:prstTxWarp>
            <a:spAutoFit/>
          </a:bodyPr>
          <a:lstStyle/>
          <a:p>
            <a:pPr algn="ctr" defTabSz="914400" fontAlgn="auto">
              <a:spcBef>
                <a:spcPct val="50000"/>
              </a:spcBef>
              <a:spcAft>
                <a:spcPts val="0"/>
              </a:spcAft>
              <a:defRPr/>
            </a:pPr>
            <a:r>
              <a:rPr lang="en-GB" sz="3200" kern="0" dirty="0" smtClean="0">
                <a:solidFill>
                  <a:srgbClr val="333333"/>
                </a:solidFill>
                <a:latin typeface="Helvetica Light" charset="0"/>
                <a:ea typeface="Helvetica Light" charset="0"/>
                <a:cs typeface="Helvetica Light" charset="0"/>
              </a:rPr>
              <a:t>The Standard Model </a:t>
            </a:r>
            <a:endParaRPr lang="en-GB" sz="3200" kern="0" dirty="0">
              <a:solidFill>
                <a:srgbClr val="333333"/>
              </a:solidFill>
              <a:latin typeface="Helvetica Light" charset="0"/>
              <a:ea typeface="Helvetica Light" charset="0"/>
              <a:cs typeface="Helvetica Light" charset="0"/>
            </a:endParaRPr>
          </a:p>
        </p:txBody>
      </p:sp>
      <p:sp>
        <p:nvSpPr>
          <p:cNvPr id="108" name="TextBox 107"/>
          <p:cNvSpPr txBox="1"/>
          <p:nvPr/>
        </p:nvSpPr>
        <p:spPr>
          <a:xfrm>
            <a:off x="4031399" y="1600200"/>
            <a:ext cx="5105400" cy="400110"/>
          </a:xfrm>
          <a:prstGeom prst="rect">
            <a:avLst/>
          </a:prstGeom>
          <a:noFill/>
        </p:spPr>
        <p:txBody>
          <a:bodyPr wrap="square" rtlCol="0">
            <a:spAutoFit/>
          </a:bodyPr>
          <a:lstStyle/>
          <a:p>
            <a:pPr algn="ctr"/>
            <a:r>
              <a:rPr lang="en-GB" sz="2000" i="1" dirty="0" smtClean="0">
                <a:solidFill>
                  <a:srgbClr val="4331D5"/>
                </a:solidFill>
                <a:latin typeface="Helvetica" charset="0"/>
                <a:ea typeface="Helvetica" charset="0"/>
                <a:cs typeface="Helvetica" charset="0"/>
              </a:rPr>
              <a:t>Higgs quantum liquid in broken phase</a:t>
            </a:r>
            <a:endParaRPr lang="en-GB" sz="2000" i="1" dirty="0">
              <a:solidFill>
                <a:srgbClr val="4331D5"/>
              </a:solidFill>
              <a:latin typeface="Helvetica" charset="0"/>
              <a:ea typeface="Helvetica" charset="0"/>
              <a:cs typeface="Helvetica" charset="0"/>
            </a:endParaRPr>
          </a:p>
        </p:txBody>
      </p:sp>
      <p:sp>
        <p:nvSpPr>
          <p:cNvPr id="112" name="TextBox 111"/>
          <p:cNvSpPr txBox="1"/>
          <p:nvPr/>
        </p:nvSpPr>
        <p:spPr>
          <a:xfrm>
            <a:off x="8160426" y="6128607"/>
            <a:ext cx="952505" cy="246221"/>
          </a:xfrm>
          <a:prstGeom prst="rect">
            <a:avLst/>
          </a:prstGeom>
          <a:noFill/>
        </p:spPr>
        <p:txBody>
          <a:bodyPr wrap="none" rtlCol="0">
            <a:spAutoFit/>
          </a:bodyPr>
          <a:lstStyle/>
          <a:p>
            <a:pPr algn="r"/>
            <a:r>
              <a:rPr lang="en-GB" sz="1000" dirty="0" smtClean="0">
                <a:solidFill>
                  <a:srgbClr val="7F7F7F"/>
                </a:solidFill>
                <a:latin typeface="Helvetica Light" charset="0"/>
                <a:ea typeface="Helvetica Light" charset="0"/>
                <a:cs typeface="Helvetica Light" charset="0"/>
              </a:rPr>
              <a:t>H. Murayama</a:t>
            </a:r>
            <a:endParaRPr lang="en-GB" sz="1000" dirty="0">
              <a:solidFill>
                <a:srgbClr val="7F7F7F"/>
              </a:solidFill>
              <a:latin typeface="Helvetica Light" charset="0"/>
              <a:ea typeface="Helvetica Light" charset="0"/>
              <a:cs typeface="Helvetica Light" charset="0"/>
            </a:endParaRPr>
          </a:p>
        </p:txBody>
      </p:sp>
      <p:cxnSp>
        <p:nvCxnSpPr>
          <p:cNvPr id="115" name="Straight Connector 114"/>
          <p:cNvCxnSpPr/>
          <p:nvPr/>
        </p:nvCxnSpPr>
        <p:spPr>
          <a:xfrm flipV="1">
            <a:off x="5817868" y="4464733"/>
            <a:ext cx="1631948" cy="1524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a:off x="7449816" y="4464733"/>
            <a:ext cx="1305008" cy="22757"/>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117" name="TextBox 116"/>
          <p:cNvSpPr txBox="1"/>
          <p:nvPr/>
        </p:nvSpPr>
        <p:spPr>
          <a:xfrm>
            <a:off x="6459216" y="4429501"/>
            <a:ext cx="436261" cy="369332"/>
          </a:xfrm>
          <a:prstGeom prst="rect">
            <a:avLst/>
          </a:prstGeom>
          <a:noFill/>
        </p:spPr>
        <p:txBody>
          <a:bodyPr wrap="none" rtlCol="0">
            <a:spAutoFit/>
          </a:bodyPr>
          <a:lstStyle/>
          <a:p>
            <a:r>
              <a:rPr lang="en-GB" i="1" dirty="0" err="1" smtClean="0">
                <a:solidFill>
                  <a:prstClr val="black"/>
                </a:solidFill>
                <a:latin typeface="Symbol" charset="2"/>
                <a:ea typeface="ＭＳ Ｐゴシック" charset="-128"/>
                <a:cs typeface="Symbol" charset="2"/>
              </a:rPr>
              <a:t>n</a:t>
            </a:r>
            <a:r>
              <a:rPr lang="en-GB" i="1" baseline="-25000" dirty="0" err="1"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118" name="TextBox 117"/>
          <p:cNvSpPr txBox="1"/>
          <p:nvPr/>
        </p:nvSpPr>
        <p:spPr>
          <a:xfrm>
            <a:off x="8059416" y="4409017"/>
            <a:ext cx="436261" cy="369332"/>
          </a:xfrm>
          <a:prstGeom prst="rect">
            <a:avLst/>
          </a:prstGeom>
          <a:noFill/>
        </p:spPr>
        <p:txBody>
          <a:bodyPr wrap="none" rtlCol="0">
            <a:spAutoFit/>
          </a:bodyPr>
          <a:lstStyle/>
          <a:p>
            <a:r>
              <a:rPr lang="en-GB" i="1" dirty="0" err="1" smtClean="0">
                <a:solidFill>
                  <a:prstClr val="black"/>
                </a:solidFill>
                <a:latin typeface="Symbol" charset="2"/>
                <a:ea typeface="ＭＳ Ｐゴシック" charset="-128"/>
                <a:cs typeface="Symbol" charset="2"/>
              </a:rPr>
              <a:t>n</a:t>
            </a:r>
            <a:r>
              <a:rPr lang="en-GB" i="1" baseline="-25000" dirty="0" err="1"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119" name="TextBox 118"/>
          <p:cNvSpPr txBox="1"/>
          <p:nvPr/>
        </p:nvSpPr>
        <p:spPr>
          <a:xfrm>
            <a:off x="7208618" y="4215649"/>
            <a:ext cx="364403" cy="461665"/>
          </a:xfrm>
          <a:prstGeom prst="rect">
            <a:avLst/>
          </a:prstGeom>
          <a:noFill/>
        </p:spPr>
        <p:txBody>
          <a:bodyPr wrap="none" rtlCol="0">
            <a:spAutoFit/>
          </a:bodyPr>
          <a:lstStyle/>
          <a:p>
            <a:r>
              <a:rPr lang="en-GB" sz="2400" dirty="0" smtClean="0">
                <a:solidFill>
                  <a:srgbClr val="D00209"/>
                </a:solidFill>
                <a:ea typeface="ＭＳ Ｐゴシック" charset="-128"/>
                <a:cs typeface="ＭＳ Ｐゴシック" charset="-128"/>
              </a:rPr>
              <a:t>×</a:t>
            </a:r>
            <a:endParaRPr lang="en-GB" sz="2400" dirty="0">
              <a:solidFill>
                <a:srgbClr val="D00209"/>
              </a:solidFill>
              <a:ea typeface="ＭＳ Ｐゴシック" charset="-128"/>
              <a:cs typeface="ＭＳ Ｐゴシック" charset="-128"/>
            </a:endParaRPr>
          </a:p>
        </p:txBody>
      </p:sp>
      <p:sp>
        <p:nvSpPr>
          <p:cNvPr id="120" name="TextBox 119"/>
          <p:cNvSpPr txBox="1"/>
          <p:nvPr/>
        </p:nvSpPr>
        <p:spPr>
          <a:xfrm>
            <a:off x="7350775" y="4215649"/>
            <a:ext cx="364403" cy="461665"/>
          </a:xfrm>
          <a:prstGeom prst="rect">
            <a:avLst/>
          </a:prstGeom>
          <a:noFill/>
        </p:spPr>
        <p:txBody>
          <a:bodyPr wrap="none" rtlCol="0">
            <a:spAutoFit/>
          </a:bodyPr>
          <a:lstStyle/>
          <a:p>
            <a:r>
              <a:rPr lang="en-GB" sz="2400" dirty="0" smtClean="0">
                <a:solidFill>
                  <a:srgbClr val="D00209"/>
                </a:solidFill>
                <a:ea typeface="ＭＳ Ｐゴシック" charset="-128"/>
                <a:cs typeface="ＭＳ Ｐゴシック" charset="-128"/>
              </a:rPr>
              <a:t>×</a:t>
            </a:r>
            <a:endParaRPr lang="en-GB" sz="2400" dirty="0">
              <a:solidFill>
                <a:srgbClr val="D00209"/>
              </a:solidFill>
              <a:ea typeface="ＭＳ Ｐゴシック" charset="-128"/>
              <a:cs typeface="ＭＳ Ｐゴシック" charset="-128"/>
            </a:endParaRPr>
          </a:p>
        </p:txBody>
      </p:sp>
      <p:sp>
        <p:nvSpPr>
          <p:cNvPr id="121" name="TextBox 120"/>
          <p:cNvSpPr txBox="1"/>
          <p:nvPr/>
        </p:nvSpPr>
        <p:spPr>
          <a:xfrm>
            <a:off x="7298829" y="4487490"/>
            <a:ext cx="481388" cy="338554"/>
          </a:xfrm>
          <a:prstGeom prst="rect">
            <a:avLst/>
          </a:prstGeom>
          <a:noFill/>
        </p:spPr>
        <p:txBody>
          <a:bodyPr wrap="none" rtlCol="0">
            <a:spAutoFit/>
          </a:bodyPr>
          <a:lstStyle/>
          <a:p>
            <a:r>
              <a:rPr lang="en-GB" sz="1600" dirty="0" smtClean="0">
                <a:solidFill>
                  <a:srgbClr val="D00209"/>
                </a:solidFill>
                <a:latin typeface="Symbol" charset="2"/>
                <a:ea typeface="ＭＳ Ｐゴシック" charset="-128"/>
                <a:cs typeface="Symbol" charset="2"/>
              </a:rPr>
              <a:t>L</a:t>
            </a:r>
            <a:r>
              <a:rPr lang="en-GB" sz="1600" baseline="30000" dirty="0" smtClean="0">
                <a:solidFill>
                  <a:srgbClr val="D00209"/>
                </a:solidFill>
                <a:ea typeface="ＭＳ Ｐゴシック" charset="-128"/>
                <a:cs typeface="ＭＳ Ｐゴシック" charset="-128"/>
              </a:rPr>
              <a:t>−1</a:t>
            </a:r>
            <a:endParaRPr lang="en-GB" sz="1600" baseline="30000" dirty="0">
              <a:solidFill>
                <a:srgbClr val="D00209"/>
              </a:solidFill>
              <a:ea typeface="ＭＳ Ｐゴシック" charset="-128"/>
              <a:cs typeface="ＭＳ Ｐゴシック" charset="-128"/>
            </a:endParaRPr>
          </a:p>
        </p:txBody>
      </p:sp>
      <p:cxnSp>
        <p:nvCxnSpPr>
          <p:cNvPr id="123" name="Straight Connector 122"/>
          <p:cNvCxnSpPr/>
          <p:nvPr/>
        </p:nvCxnSpPr>
        <p:spPr>
          <a:xfrm flipV="1">
            <a:off x="5813256" y="5069868"/>
            <a:ext cx="1169328" cy="11143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a:off x="6982584" y="5069868"/>
            <a:ext cx="900621" cy="1524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25" name="TextBox 124"/>
          <p:cNvSpPr txBox="1"/>
          <p:nvPr/>
        </p:nvSpPr>
        <p:spPr>
          <a:xfrm>
            <a:off x="6251102" y="5018617"/>
            <a:ext cx="431579" cy="369332"/>
          </a:xfrm>
          <a:prstGeom prst="rect">
            <a:avLst/>
          </a:prstGeom>
          <a:noFill/>
        </p:spPr>
        <p:txBody>
          <a:bodyPr wrap="none" rtlCol="0">
            <a:spAutoFit/>
          </a:bodyPr>
          <a:lstStyle/>
          <a:p>
            <a:r>
              <a:rPr lang="en-GB" i="1" dirty="0" err="1" smtClean="0">
                <a:solidFill>
                  <a:prstClr val="black"/>
                </a:solidFill>
                <a:latin typeface="Trebuchet MS"/>
                <a:ea typeface="ＭＳ Ｐゴシック" charset="-128"/>
                <a:cs typeface="Trebuchet MS"/>
              </a:rPr>
              <a:t>e</a:t>
            </a:r>
            <a:r>
              <a:rPr lang="en-GB" i="1" baseline="-25000" dirty="0" err="1"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126" name="TextBox 125"/>
          <p:cNvSpPr txBox="1"/>
          <p:nvPr/>
        </p:nvSpPr>
        <p:spPr>
          <a:xfrm>
            <a:off x="8323244" y="5040527"/>
            <a:ext cx="431579" cy="369332"/>
          </a:xfrm>
          <a:prstGeom prst="rect">
            <a:avLst/>
          </a:prstGeom>
          <a:noFill/>
        </p:spPr>
        <p:txBody>
          <a:bodyPr wrap="none" rtlCol="0">
            <a:spAutoFit/>
          </a:bodyPr>
          <a:lstStyle/>
          <a:p>
            <a:r>
              <a:rPr lang="en-GB" i="1" dirty="0" err="1" smtClean="0">
                <a:solidFill>
                  <a:prstClr val="black"/>
                </a:solidFill>
                <a:latin typeface="Trebuchet MS"/>
                <a:ea typeface="ＭＳ Ｐゴシック" charset="-128"/>
                <a:cs typeface="Trebuchet MS"/>
              </a:rPr>
              <a:t>e</a:t>
            </a:r>
            <a:r>
              <a:rPr lang="en-GB" i="1" baseline="-25000" dirty="0" err="1"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166" name="TextBox 165"/>
          <p:cNvSpPr txBox="1"/>
          <p:nvPr/>
        </p:nvSpPr>
        <p:spPr>
          <a:xfrm>
            <a:off x="6819730" y="4861752"/>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cxnSp>
        <p:nvCxnSpPr>
          <p:cNvPr id="169" name="Straight Connector 168"/>
          <p:cNvCxnSpPr/>
          <p:nvPr/>
        </p:nvCxnSpPr>
        <p:spPr>
          <a:xfrm flipV="1">
            <a:off x="7883205" y="5069868"/>
            <a:ext cx="871618" cy="152400"/>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171" name="Straight Connector 170"/>
          <p:cNvCxnSpPr/>
          <p:nvPr/>
        </p:nvCxnSpPr>
        <p:spPr>
          <a:xfrm flipV="1">
            <a:off x="5813256" y="5683933"/>
            <a:ext cx="264960" cy="11143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2" name="TextBox 171"/>
          <p:cNvSpPr txBox="1"/>
          <p:nvPr/>
        </p:nvSpPr>
        <p:spPr>
          <a:xfrm>
            <a:off x="5704417" y="5760133"/>
            <a:ext cx="404528" cy="369332"/>
          </a:xfrm>
          <a:prstGeom prst="rect">
            <a:avLst/>
          </a:prstGeom>
          <a:noFill/>
        </p:spPr>
        <p:txBody>
          <a:bodyPr wrap="none" rtlCol="0">
            <a:spAutoFit/>
          </a:bodyPr>
          <a:lstStyle/>
          <a:p>
            <a:r>
              <a:rPr lang="en-GB" i="1" dirty="0" err="1" smtClean="0">
                <a:solidFill>
                  <a:prstClr val="black"/>
                </a:solidFill>
                <a:latin typeface="Trebuchet MS"/>
                <a:ea typeface="ＭＳ Ｐゴシック" charset="-128"/>
                <a:cs typeface="Trebuchet MS"/>
              </a:rPr>
              <a:t>t</a:t>
            </a:r>
            <a:r>
              <a:rPr lang="en-GB" i="1" baseline="-25000" dirty="0" err="1"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173" name="TextBox 172"/>
          <p:cNvSpPr txBox="1"/>
          <p:nvPr/>
        </p:nvSpPr>
        <p:spPr>
          <a:xfrm>
            <a:off x="7192657" y="5036331"/>
            <a:ext cx="459907" cy="369332"/>
          </a:xfrm>
          <a:prstGeom prst="rect">
            <a:avLst/>
          </a:prstGeom>
          <a:noFill/>
        </p:spPr>
        <p:txBody>
          <a:bodyPr wrap="none" rtlCol="0">
            <a:spAutoFit/>
          </a:bodyPr>
          <a:lstStyle/>
          <a:p>
            <a:r>
              <a:rPr lang="en-GB" i="1" dirty="0" err="1" smtClean="0">
                <a:solidFill>
                  <a:prstClr val="black"/>
                </a:solidFill>
                <a:latin typeface="Trebuchet MS"/>
                <a:ea typeface="ＭＳ Ｐゴシック" charset="-128"/>
                <a:cs typeface="Trebuchet MS"/>
              </a:rPr>
              <a:t>e</a:t>
            </a:r>
            <a:r>
              <a:rPr lang="en-GB" i="1" baseline="-25000" dirty="0" err="1" smtClean="0">
                <a:solidFill>
                  <a:prstClr val="black"/>
                </a:solidFill>
                <a:ea typeface="ＭＳ Ｐゴシック" charset="-128"/>
                <a:cs typeface="ＭＳ Ｐゴシック" charset="-128"/>
              </a:rPr>
              <a:t>R</a:t>
            </a:r>
            <a:endParaRPr lang="en-GB" i="1" baseline="-25000" dirty="0">
              <a:solidFill>
                <a:prstClr val="black"/>
              </a:solidFill>
              <a:ea typeface="ＭＳ Ｐゴシック" charset="-128"/>
              <a:cs typeface="ＭＳ Ｐゴシック" charset="-128"/>
            </a:endParaRPr>
          </a:p>
        </p:txBody>
      </p:sp>
      <p:sp>
        <p:nvSpPr>
          <p:cNvPr id="174" name="TextBox 173"/>
          <p:cNvSpPr txBox="1"/>
          <p:nvPr/>
        </p:nvSpPr>
        <p:spPr>
          <a:xfrm>
            <a:off x="7722642" y="5014152"/>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cxnSp>
        <p:nvCxnSpPr>
          <p:cNvPr id="175" name="Straight Connector 174"/>
          <p:cNvCxnSpPr/>
          <p:nvPr/>
        </p:nvCxnSpPr>
        <p:spPr>
          <a:xfrm rot="5400000" flipH="1" flipV="1">
            <a:off x="5890020" y="5759569"/>
            <a:ext cx="263832" cy="11256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965656" y="5836333"/>
            <a:ext cx="264960" cy="11939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rot="5400000">
            <a:off x="6098721" y="5704437"/>
            <a:ext cx="263791"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rot="16200000" flipH="1">
            <a:off x="6108171" y="5715474"/>
            <a:ext cx="416982" cy="1311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9" name="Straight Connector 178"/>
          <p:cNvCxnSpPr/>
          <p:nvPr/>
        </p:nvCxnSpPr>
        <p:spPr>
          <a:xfrm rot="5400000">
            <a:off x="6260571" y="5846598"/>
            <a:ext cx="264584" cy="2127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80" name="Straight Connector 179"/>
          <p:cNvCxnSpPr/>
          <p:nvPr/>
        </p:nvCxnSpPr>
        <p:spPr>
          <a:xfrm rot="5400000" flipH="1" flipV="1">
            <a:off x="6393259" y="5583578"/>
            <a:ext cx="151609" cy="13112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rot="16200000" flipV="1">
            <a:off x="6393260" y="5714704"/>
            <a:ext cx="304011" cy="2127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1" name="Straight Connector 200"/>
          <p:cNvCxnSpPr/>
          <p:nvPr/>
        </p:nvCxnSpPr>
        <p:spPr>
          <a:xfrm flipV="1">
            <a:off x="6555905" y="5725736"/>
            <a:ext cx="152397" cy="15161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0" name="Straight Connector 219"/>
          <p:cNvCxnSpPr/>
          <p:nvPr/>
        </p:nvCxnSpPr>
        <p:spPr>
          <a:xfrm rot="16200000" flipV="1">
            <a:off x="6632920" y="5802713"/>
            <a:ext cx="262995" cy="11063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1" name="Straight Connector 220"/>
          <p:cNvCxnSpPr/>
          <p:nvPr/>
        </p:nvCxnSpPr>
        <p:spPr>
          <a:xfrm rot="5400000" flipH="1" flipV="1">
            <a:off x="6769659" y="5776601"/>
            <a:ext cx="262996" cy="162854"/>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222" name="TextBox 221"/>
          <p:cNvSpPr txBox="1"/>
          <p:nvPr/>
        </p:nvSpPr>
        <p:spPr>
          <a:xfrm>
            <a:off x="5989574" y="5559334"/>
            <a:ext cx="314841"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R</a:t>
            </a:r>
            <a:endParaRPr lang="en-GB" i="1" baseline="-25000" dirty="0">
              <a:solidFill>
                <a:prstClr val="black"/>
              </a:solidFill>
              <a:ea typeface="ＭＳ Ｐゴシック" charset="-128"/>
              <a:cs typeface="ＭＳ Ｐゴシック" charset="-128"/>
            </a:endParaRPr>
          </a:p>
        </p:txBody>
      </p:sp>
      <p:sp>
        <p:nvSpPr>
          <p:cNvPr id="224" name="TextBox 223"/>
          <p:cNvSpPr txBox="1"/>
          <p:nvPr/>
        </p:nvSpPr>
        <p:spPr>
          <a:xfrm>
            <a:off x="6037244" y="5785123"/>
            <a:ext cx="286513"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225" name="TextBox 224"/>
          <p:cNvSpPr txBox="1"/>
          <p:nvPr/>
        </p:nvSpPr>
        <p:spPr>
          <a:xfrm>
            <a:off x="6240859" y="5379133"/>
            <a:ext cx="286513"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226" name="TextBox 225"/>
          <p:cNvSpPr txBox="1"/>
          <p:nvPr/>
        </p:nvSpPr>
        <p:spPr>
          <a:xfrm>
            <a:off x="6327302" y="5640040"/>
            <a:ext cx="314841"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R</a:t>
            </a:r>
            <a:endParaRPr lang="en-GB" i="1" baseline="-25000" dirty="0">
              <a:solidFill>
                <a:prstClr val="black"/>
              </a:solidFill>
              <a:ea typeface="ＭＳ Ｐゴシック" charset="-128"/>
              <a:cs typeface="ＭＳ Ｐゴシック" charset="-128"/>
            </a:endParaRPr>
          </a:p>
        </p:txBody>
      </p:sp>
      <p:sp>
        <p:nvSpPr>
          <p:cNvPr id="227" name="TextBox 226"/>
          <p:cNvSpPr txBox="1"/>
          <p:nvPr/>
        </p:nvSpPr>
        <p:spPr>
          <a:xfrm>
            <a:off x="6484403" y="5439355"/>
            <a:ext cx="314841"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R</a:t>
            </a:r>
            <a:endParaRPr lang="en-GB" i="1" baseline="-25000" dirty="0">
              <a:solidFill>
                <a:prstClr val="black"/>
              </a:solidFill>
              <a:ea typeface="ＭＳ Ｐゴシック" charset="-128"/>
              <a:cs typeface="ＭＳ Ｐゴシック" charset="-128"/>
            </a:endParaRPr>
          </a:p>
        </p:txBody>
      </p:sp>
      <p:sp>
        <p:nvSpPr>
          <p:cNvPr id="228" name="TextBox 227"/>
          <p:cNvSpPr txBox="1"/>
          <p:nvPr/>
        </p:nvSpPr>
        <p:spPr>
          <a:xfrm>
            <a:off x="6524130" y="5716240"/>
            <a:ext cx="286513"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229" name="TextBox 228"/>
          <p:cNvSpPr txBox="1"/>
          <p:nvPr/>
        </p:nvSpPr>
        <p:spPr>
          <a:xfrm>
            <a:off x="6676530" y="5511049"/>
            <a:ext cx="314841"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R</a:t>
            </a:r>
            <a:endParaRPr lang="en-GB" i="1" baseline="-25000" dirty="0">
              <a:solidFill>
                <a:prstClr val="black"/>
              </a:solidFill>
              <a:ea typeface="ＭＳ Ｐゴシック" charset="-128"/>
              <a:cs typeface="ＭＳ Ｐゴシック" charset="-128"/>
            </a:endParaRPr>
          </a:p>
        </p:txBody>
      </p:sp>
      <p:sp>
        <p:nvSpPr>
          <p:cNvPr id="230" name="TextBox 229"/>
          <p:cNvSpPr txBox="1"/>
          <p:nvPr/>
        </p:nvSpPr>
        <p:spPr>
          <a:xfrm>
            <a:off x="6844715" y="5746966"/>
            <a:ext cx="286513" cy="276999"/>
          </a:xfrm>
          <a:prstGeom prst="rect">
            <a:avLst/>
          </a:prstGeom>
          <a:noFill/>
        </p:spPr>
        <p:txBody>
          <a:bodyPr wrap="none" rtlCol="0">
            <a:spAutoFit/>
          </a:bodyPr>
          <a:lstStyle/>
          <a:p>
            <a:r>
              <a:rPr lang="en-GB" i="1" baseline="-25000" dirty="0" smtClean="0">
                <a:solidFill>
                  <a:prstClr val="black"/>
                </a:solidFill>
                <a:ea typeface="ＭＳ Ｐゴシック" charset="-128"/>
                <a:cs typeface="ＭＳ Ｐゴシック" charset="-128"/>
              </a:rPr>
              <a:t>L</a:t>
            </a:r>
            <a:endParaRPr lang="en-GB" i="1" baseline="-25000" dirty="0">
              <a:solidFill>
                <a:prstClr val="black"/>
              </a:solidFill>
              <a:ea typeface="ＭＳ Ｐゴシック" charset="-128"/>
              <a:cs typeface="ＭＳ Ｐゴシック" charset="-128"/>
            </a:endParaRPr>
          </a:p>
        </p:txBody>
      </p:sp>
      <p:sp>
        <p:nvSpPr>
          <p:cNvPr id="231" name="TextBox 230"/>
          <p:cNvSpPr txBox="1"/>
          <p:nvPr/>
        </p:nvSpPr>
        <p:spPr>
          <a:xfrm>
            <a:off x="5901913" y="5480364"/>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2" name="TextBox 231"/>
          <p:cNvSpPr txBox="1"/>
          <p:nvPr/>
        </p:nvSpPr>
        <p:spPr>
          <a:xfrm>
            <a:off x="5808481" y="572053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3" name="TextBox 232"/>
          <p:cNvSpPr txBox="1"/>
          <p:nvPr/>
        </p:nvSpPr>
        <p:spPr>
          <a:xfrm>
            <a:off x="6053068" y="5622481"/>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4" name="TextBox 233"/>
          <p:cNvSpPr txBox="1"/>
          <p:nvPr/>
        </p:nvSpPr>
        <p:spPr>
          <a:xfrm>
            <a:off x="6082552" y="5368891"/>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5" name="TextBox 234"/>
          <p:cNvSpPr txBox="1"/>
          <p:nvPr/>
        </p:nvSpPr>
        <p:spPr>
          <a:xfrm>
            <a:off x="6214466" y="577174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6" name="TextBox 235"/>
          <p:cNvSpPr txBox="1"/>
          <p:nvPr/>
        </p:nvSpPr>
        <p:spPr>
          <a:xfrm>
            <a:off x="6243950" y="551104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7" name="TextBox 236"/>
          <p:cNvSpPr txBox="1"/>
          <p:nvPr/>
        </p:nvSpPr>
        <p:spPr>
          <a:xfrm>
            <a:off x="6375864" y="5354143"/>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8" name="TextBox 237"/>
          <p:cNvSpPr txBox="1"/>
          <p:nvPr/>
        </p:nvSpPr>
        <p:spPr>
          <a:xfrm>
            <a:off x="6395105" y="5659087"/>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39" name="TextBox 238"/>
          <p:cNvSpPr txBox="1"/>
          <p:nvPr/>
        </p:nvSpPr>
        <p:spPr>
          <a:xfrm>
            <a:off x="6537262" y="551104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40" name="TextBox 239"/>
          <p:cNvSpPr txBox="1"/>
          <p:nvPr/>
        </p:nvSpPr>
        <p:spPr>
          <a:xfrm>
            <a:off x="6658933" y="576586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43" name="Freeform 242"/>
          <p:cNvSpPr>
            <a:spLocks/>
          </p:cNvSpPr>
          <p:nvPr/>
        </p:nvSpPr>
        <p:spPr bwMode="auto">
          <a:xfrm rot="19692356" flipH="1">
            <a:off x="5773416" y="3408056"/>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4" name="Freeform 243"/>
          <p:cNvSpPr>
            <a:spLocks/>
          </p:cNvSpPr>
          <p:nvPr/>
        </p:nvSpPr>
        <p:spPr bwMode="auto">
          <a:xfrm rot="4290640" flipH="1">
            <a:off x="6109200" y="3526284"/>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5" name="Freeform 244"/>
          <p:cNvSpPr>
            <a:spLocks/>
          </p:cNvSpPr>
          <p:nvPr/>
        </p:nvSpPr>
        <p:spPr bwMode="auto">
          <a:xfrm rot="17853592" flipV="1">
            <a:off x="6302572" y="3557476"/>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6" name="Freeform 245"/>
          <p:cNvSpPr>
            <a:spLocks/>
          </p:cNvSpPr>
          <p:nvPr/>
        </p:nvSpPr>
        <p:spPr bwMode="auto">
          <a:xfrm rot="5645767" flipH="1">
            <a:off x="6434486" y="3597734"/>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7" name="Freeform 246"/>
          <p:cNvSpPr>
            <a:spLocks/>
          </p:cNvSpPr>
          <p:nvPr/>
        </p:nvSpPr>
        <p:spPr bwMode="auto">
          <a:xfrm rot="8591611" flipH="1">
            <a:off x="6621196" y="3699101"/>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8" name="Freeform 247"/>
          <p:cNvSpPr>
            <a:spLocks/>
          </p:cNvSpPr>
          <p:nvPr/>
        </p:nvSpPr>
        <p:spPr bwMode="auto">
          <a:xfrm rot="1306208" flipH="1">
            <a:off x="7079165" y="3598952"/>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49" name="Freeform 248"/>
          <p:cNvSpPr>
            <a:spLocks/>
          </p:cNvSpPr>
          <p:nvPr/>
        </p:nvSpPr>
        <p:spPr bwMode="auto">
          <a:xfrm rot="4028254" flipH="1">
            <a:off x="7231565" y="3437654"/>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250" name="TextBox 249"/>
          <p:cNvSpPr txBox="1"/>
          <p:nvPr/>
        </p:nvSpPr>
        <p:spPr>
          <a:xfrm>
            <a:off x="6972130" y="3331975"/>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51" name="TextBox 250"/>
          <p:cNvSpPr txBox="1"/>
          <p:nvPr/>
        </p:nvSpPr>
        <p:spPr>
          <a:xfrm>
            <a:off x="7424668" y="3515101"/>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52" name="TextBox 251"/>
          <p:cNvSpPr txBox="1"/>
          <p:nvPr/>
        </p:nvSpPr>
        <p:spPr>
          <a:xfrm>
            <a:off x="6530917" y="3667501"/>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53" name="TextBox 252"/>
          <p:cNvSpPr txBox="1"/>
          <p:nvPr/>
        </p:nvSpPr>
        <p:spPr>
          <a:xfrm>
            <a:off x="6529672" y="3180949"/>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sp>
        <p:nvSpPr>
          <p:cNvPr id="254" name="TextBox 253"/>
          <p:cNvSpPr txBox="1"/>
          <p:nvPr/>
        </p:nvSpPr>
        <p:spPr>
          <a:xfrm>
            <a:off x="6108945" y="3109111"/>
            <a:ext cx="334447" cy="400110"/>
          </a:xfrm>
          <a:prstGeom prst="rect">
            <a:avLst/>
          </a:prstGeom>
          <a:noFill/>
        </p:spPr>
        <p:txBody>
          <a:bodyPr wrap="none" rtlCol="0">
            <a:spAutoFit/>
          </a:bodyPr>
          <a:lstStyle/>
          <a:p>
            <a:r>
              <a:rPr lang="en-GB" sz="2000" dirty="0" smtClean="0">
                <a:solidFill>
                  <a:srgbClr val="D00209"/>
                </a:solidFill>
                <a:ea typeface="ＭＳ Ｐゴシック" charset="-128"/>
                <a:cs typeface="ＭＳ Ｐゴシック" charset="-128"/>
              </a:rPr>
              <a:t>×</a:t>
            </a:r>
            <a:endParaRPr lang="en-GB" sz="2000" dirty="0">
              <a:solidFill>
                <a:srgbClr val="D00209"/>
              </a:solidFill>
              <a:ea typeface="ＭＳ Ｐゴシック" charset="-128"/>
              <a:cs typeface="ＭＳ Ｐゴシック" charset="-128"/>
            </a:endParaRPr>
          </a:p>
        </p:txBody>
      </p:sp>
      <p:cxnSp>
        <p:nvCxnSpPr>
          <p:cNvPr id="255" name="Straight Connector 254"/>
          <p:cNvCxnSpPr/>
          <p:nvPr/>
        </p:nvCxnSpPr>
        <p:spPr>
          <a:xfrm flipV="1">
            <a:off x="4116918" y="4146774"/>
            <a:ext cx="5016499" cy="340"/>
          </a:xfrm>
          <a:prstGeom prst="line">
            <a:avLst/>
          </a:prstGeom>
          <a:ln w="127" cap="flat" cmpd="sng" algn="ctr">
            <a:solidFill>
              <a:schemeClr val="tx2">
                <a:lumMod val="60000"/>
                <a:lumOff val="40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60" name="TextBox 259"/>
          <p:cNvSpPr txBox="1"/>
          <p:nvPr/>
        </p:nvSpPr>
        <p:spPr>
          <a:xfrm>
            <a:off x="4267200" y="5562600"/>
            <a:ext cx="1085425"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Top quark</a:t>
            </a:r>
            <a:endParaRPr lang="en-GB" sz="1600" dirty="0">
              <a:solidFill>
                <a:prstClr val="black"/>
              </a:solidFill>
              <a:latin typeface="Helvetica" charset="0"/>
              <a:ea typeface="Helvetica" charset="0"/>
              <a:cs typeface="Helvetica" charset="0"/>
            </a:endParaRPr>
          </a:p>
        </p:txBody>
      </p:sp>
      <p:sp>
        <p:nvSpPr>
          <p:cNvPr id="261" name="TextBox 260"/>
          <p:cNvSpPr txBox="1"/>
          <p:nvPr/>
        </p:nvSpPr>
        <p:spPr>
          <a:xfrm>
            <a:off x="4267200" y="2267188"/>
            <a:ext cx="835485"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Gravity</a:t>
            </a:r>
            <a:endParaRPr lang="en-GB" sz="1600" dirty="0">
              <a:solidFill>
                <a:prstClr val="black"/>
              </a:solidFill>
              <a:latin typeface="Helvetica" charset="0"/>
              <a:ea typeface="Helvetica" charset="0"/>
              <a:cs typeface="Helvetica" charset="0"/>
            </a:endParaRPr>
          </a:p>
        </p:txBody>
      </p:sp>
      <p:sp>
        <p:nvSpPr>
          <p:cNvPr id="262" name="TextBox 261"/>
          <p:cNvSpPr txBox="1"/>
          <p:nvPr/>
        </p:nvSpPr>
        <p:spPr>
          <a:xfrm>
            <a:off x="4267200" y="2789158"/>
            <a:ext cx="833883"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Photon</a:t>
            </a:r>
            <a:endParaRPr lang="en-GB" sz="1600" dirty="0">
              <a:solidFill>
                <a:prstClr val="black"/>
              </a:solidFill>
              <a:latin typeface="Helvetica" charset="0"/>
              <a:ea typeface="Helvetica" charset="0"/>
              <a:cs typeface="Helvetica" charset="0"/>
            </a:endParaRPr>
          </a:p>
        </p:txBody>
      </p:sp>
      <p:sp>
        <p:nvSpPr>
          <p:cNvPr id="263" name="TextBox 262"/>
          <p:cNvSpPr txBox="1"/>
          <p:nvPr/>
        </p:nvSpPr>
        <p:spPr>
          <a:xfrm>
            <a:off x="4267200" y="4400788"/>
            <a:ext cx="1061509"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Neutrinos</a:t>
            </a:r>
            <a:endParaRPr lang="en-GB" sz="1600" dirty="0">
              <a:solidFill>
                <a:prstClr val="black"/>
              </a:solidFill>
              <a:latin typeface="Helvetica" charset="0"/>
              <a:ea typeface="Helvetica" charset="0"/>
              <a:cs typeface="Helvetica" charset="0"/>
            </a:endParaRPr>
          </a:p>
        </p:txBody>
      </p:sp>
      <p:sp>
        <p:nvSpPr>
          <p:cNvPr id="264" name="TextBox 263"/>
          <p:cNvSpPr txBox="1"/>
          <p:nvPr/>
        </p:nvSpPr>
        <p:spPr>
          <a:xfrm>
            <a:off x="4267200" y="4987528"/>
            <a:ext cx="1039067"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Electrons</a:t>
            </a:r>
            <a:endParaRPr lang="en-GB" sz="1600" dirty="0">
              <a:solidFill>
                <a:prstClr val="black"/>
              </a:solidFill>
              <a:latin typeface="Helvetica" charset="0"/>
              <a:ea typeface="Helvetica" charset="0"/>
              <a:cs typeface="Helvetica" charset="0"/>
            </a:endParaRPr>
          </a:p>
        </p:txBody>
      </p:sp>
      <p:sp>
        <p:nvSpPr>
          <p:cNvPr id="265" name="TextBox 264"/>
          <p:cNvSpPr txBox="1"/>
          <p:nvPr/>
        </p:nvSpPr>
        <p:spPr>
          <a:xfrm>
            <a:off x="4267200" y="3398520"/>
            <a:ext cx="1320939" cy="338554"/>
          </a:xfrm>
          <a:prstGeom prst="rect">
            <a:avLst/>
          </a:prstGeom>
          <a:noFill/>
        </p:spPr>
        <p:txBody>
          <a:bodyPr wrap="none" rtlCol="0">
            <a:spAutoFit/>
          </a:bodyPr>
          <a:lstStyle/>
          <a:p>
            <a:r>
              <a:rPr lang="en-GB" sz="1600" dirty="0" smtClean="0">
                <a:solidFill>
                  <a:prstClr val="black"/>
                </a:solidFill>
                <a:latin typeface="Helvetica" charset="0"/>
                <a:ea typeface="Helvetica" charset="0"/>
                <a:cs typeface="Helvetica" charset="0"/>
              </a:rPr>
              <a:t>Weak boson</a:t>
            </a:r>
            <a:endParaRPr lang="en-GB" sz="1600" dirty="0">
              <a:solidFill>
                <a:prstClr val="black"/>
              </a:solidFill>
              <a:latin typeface="Helvetica" charset="0"/>
              <a:ea typeface="Helvetica" charset="0"/>
              <a:cs typeface="Helvetica" charset="0"/>
            </a:endParaRPr>
          </a:p>
        </p:txBody>
      </p:sp>
      <p:sp>
        <p:nvSpPr>
          <p:cNvPr id="266" name="Rectangle 265"/>
          <p:cNvSpPr/>
          <p:nvPr/>
        </p:nvSpPr>
        <p:spPr>
          <a:xfrm>
            <a:off x="228600" y="1600200"/>
            <a:ext cx="3835400" cy="738664"/>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400" dirty="0" smtClean="0">
                <a:solidFill>
                  <a:prstClr val="black">
                    <a:lumMod val="85000"/>
                    <a:lumOff val="15000"/>
                  </a:prstClr>
                </a:solidFill>
                <a:latin typeface="Helvetica Light" charset="0"/>
                <a:ea typeface="Helvetica Light" charset="0"/>
                <a:cs typeface="Helvetica Light" charset="0"/>
                <a:sym typeface="Wingdings"/>
              </a:rPr>
              <a:t>Early universe: symmetric phase, fundamental particles are massless                  </a:t>
            </a:r>
            <a:r>
              <a:rPr lang="en-US" sz="1400" dirty="0" smtClean="0">
                <a:solidFill>
                  <a:prstClr val="black">
                    <a:lumMod val="85000"/>
                    <a:lumOff val="15000"/>
                  </a:prstClr>
                </a:solidFill>
                <a:latin typeface="Symbol" charset="2"/>
                <a:ea typeface="Symbol" charset="2"/>
                <a:cs typeface="Symbol" charset="2"/>
                <a:sym typeface="Wingdings"/>
              </a:rPr>
              <a:t>®</a:t>
            </a:r>
            <a:r>
              <a:rPr lang="en-US" sz="1400" dirty="0" smtClean="0">
                <a:solidFill>
                  <a:prstClr val="black">
                    <a:lumMod val="85000"/>
                    <a:lumOff val="15000"/>
                  </a:prstClr>
                </a:solidFill>
                <a:latin typeface="Helvetica Light" charset="0"/>
                <a:ea typeface="Helvetica Light" charset="0"/>
                <a:cs typeface="Helvetica Light" charset="0"/>
                <a:sym typeface="Wingdings"/>
              </a:rPr>
              <a:t> gauge symmetry is respected</a:t>
            </a:r>
            <a:endParaRPr lang="en-GB" sz="1400" dirty="0" smtClean="0">
              <a:solidFill>
                <a:prstClr val="black">
                  <a:lumMod val="85000"/>
                  <a:lumOff val="15000"/>
                </a:prstClr>
              </a:solidFill>
              <a:latin typeface="Helvetica Light" charset="0"/>
              <a:ea typeface="Helvetica Light" charset="0"/>
              <a:cs typeface="Helvetica Light" charset="0"/>
            </a:endParaRPr>
          </a:p>
        </p:txBody>
      </p:sp>
      <p:sp>
        <p:nvSpPr>
          <p:cNvPr id="11" name="Rectangle 10"/>
          <p:cNvSpPr/>
          <p:nvPr/>
        </p:nvSpPr>
        <p:spPr>
          <a:xfrm>
            <a:off x="234742" y="3450524"/>
            <a:ext cx="3284960" cy="523220"/>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400" dirty="0">
                <a:solidFill>
                  <a:prstClr val="black">
                    <a:lumMod val="85000"/>
                    <a:lumOff val="15000"/>
                  </a:prstClr>
                </a:solidFill>
                <a:latin typeface="Helvetica Light" charset="0"/>
                <a:ea typeface="Helvetica Light" charset="0"/>
                <a:cs typeface="Helvetica Light" charset="0"/>
                <a:sym typeface="Wingdings"/>
              </a:rPr>
              <a:t>It </a:t>
            </a:r>
            <a:r>
              <a:rPr lang="en-GB" sz="1400" dirty="0">
                <a:solidFill>
                  <a:prstClr val="black">
                    <a:lumMod val="85000"/>
                    <a:lumOff val="15000"/>
                  </a:prstClr>
                </a:solidFill>
                <a:latin typeface="Helvetica Light" charset="0"/>
                <a:ea typeface="Helvetica Light" charset="0"/>
                <a:cs typeface="Helvetica Light" charset="0"/>
              </a:rPr>
              <a:t>fills all space time (but </a:t>
            </a:r>
            <a:r>
              <a:rPr lang="en-GB" sz="1400" dirty="0" smtClean="0">
                <a:solidFill>
                  <a:prstClr val="black">
                    <a:lumMod val="85000"/>
                    <a:lumOff val="15000"/>
                  </a:prstClr>
                </a:solidFill>
                <a:latin typeface="Helvetica Light" charset="0"/>
                <a:ea typeface="Helvetica Light" charset="0"/>
                <a:cs typeface="Helvetica Light" charset="0"/>
              </a:rPr>
              <a:t>without </a:t>
            </a:r>
            <a:r>
              <a:rPr lang="en-GB" sz="1400" dirty="0">
                <a:solidFill>
                  <a:prstClr val="black">
                    <a:lumMod val="85000"/>
                    <a:lumOff val="15000"/>
                  </a:prstClr>
                </a:solidFill>
                <a:latin typeface="Helvetica Light" charset="0"/>
                <a:ea typeface="Helvetica Light" charset="0"/>
                <a:cs typeface="Helvetica Light" charset="0"/>
              </a:rPr>
              <a:t>orientation as </a:t>
            </a:r>
            <a:r>
              <a:rPr lang="en-GB" sz="1400" dirty="0" smtClean="0">
                <a:solidFill>
                  <a:prstClr val="black">
                    <a:lumMod val="85000"/>
                    <a:lumOff val="15000"/>
                  </a:prstClr>
                </a:solidFill>
                <a:latin typeface="Helvetica Light" charset="0"/>
                <a:ea typeface="Helvetica Light" charset="0"/>
                <a:cs typeface="Helvetica Light" charset="0"/>
              </a:rPr>
              <a:t>it has no spin)</a:t>
            </a:r>
            <a:endParaRPr lang="en-GB" sz="1400" dirty="0">
              <a:solidFill>
                <a:prstClr val="black">
                  <a:lumMod val="85000"/>
                  <a:lumOff val="15000"/>
                </a:prstClr>
              </a:solidFill>
              <a:latin typeface="Helvetica Light" charset="0"/>
              <a:ea typeface="Helvetica Light" charset="0"/>
              <a:cs typeface="Helvetica Light" charset="0"/>
              <a:sym typeface="Wingdings"/>
            </a:endParaRPr>
          </a:p>
        </p:txBody>
      </p:sp>
      <p:grpSp>
        <p:nvGrpSpPr>
          <p:cNvPr id="85" name="Group 20"/>
          <p:cNvGrpSpPr/>
          <p:nvPr/>
        </p:nvGrpSpPr>
        <p:grpSpPr>
          <a:xfrm>
            <a:off x="5776798" y="2874964"/>
            <a:ext cx="2921081" cy="148741"/>
            <a:chOff x="822326" y="2286000"/>
            <a:chExt cx="4130674" cy="173037"/>
          </a:xfrm>
        </p:grpSpPr>
        <p:sp>
          <p:nvSpPr>
            <p:cNvPr id="86" name="Freeform 85"/>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87"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grpSp>
      <p:grpSp>
        <p:nvGrpSpPr>
          <p:cNvPr id="88" name="Group 165"/>
          <p:cNvGrpSpPr/>
          <p:nvPr/>
        </p:nvGrpSpPr>
        <p:grpSpPr>
          <a:xfrm>
            <a:off x="5776798" y="2386343"/>
            <a:ext cx="2921081" cy="148741"/>
            <a:chOff x="822326" y="2286000"/>
            <a:chExt cx="4130674" cy="173037"/>
          </a:xfrm>
        </p:grpSpPr>
        <p:sp>
          <p:nvSpPr>
            <p:cNvPr id="89" name="Freeform 88"/>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sp>
          <p:nvSpPr>
            <p:cNvPr id="90"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sz="2400">
                <a:solidFill>
                  <a:prstClr val="black"/>
                </a:solidFill>
                <a:ea typeface="ＭＳ Ｐゴシック" charset="-128"/>
                <a:cs typeface="ＭＳ Ｐゴシック" charset="-128"/>
              </a:endParaRPr>
            </a:p>
          </p:txBody>
        </p:sp>
      </p:gr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7</a:t>
            </a:fld>
            <a:endParaRPr lang="en-GB" dirty="0"/>
          </a:p>
        </p:txBody>
      </p:sp>
      <p:sp>
        <p:nvSpPr>
          <p:cNvPr id="3" name="TextBox 2"/>
          <p:cNvSpPr txBox="1"/>
          <p:nvPr/>
        </p:nvSpPr>
        <p:spPr>
          <a:xfrm>
            <a:off x="7388792" y="5487681"/>
            <a:ext cx="1475656" cy="553998"/>
          </a:xfrm>
          <a:prstGeom prst="rect">
            <a:avLst/>
          </a:prstGeom>
          <a:noFill/>
        </p:spPr>
        <p:txBody>
          <a:bodyPr wrap="square" rtlCol="0">
            <a:spAutoFit/>
          </a:bodyPr>
          <a:lstStyle/>
          <a:p>
            <a:r>
              <a:rPr lang="en-US" sz="1000" dirty="0" smtClean="0">
                <a:solidFill>
                  <a:schemeClr val="tx1">
                    <a:lumMod val="50000"/>
                    <a:lumOff val="50000"/>
                  </a:schemeClr>
                </a:solidFill>
                <a:latin typeface="Helvetica Light" charset="0"/>
                <a:ea typeface="Helvetica Light" charset="0"/>
                <a:cs typeface="Helvetica Light" charset="0"/>
              </a:rPr>
              <a:t>Interaction with Higgs field alters chirality of massive Dirac fermion</a:t>
            </a:r>
          </a:p>
        </p:txBody>
      </p:sp>
    </p:spTree>
    <p:extLst>
      <p:ext uri="{BB962C8B-B14F-4D97-AF65-F5344CB8AC3E}">
        <p14:creationId xmlns:p14="http://schemas.microsoft.com/office/powerpoint/2010/main" val="173825578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pic>
        <p:nvPicPr>
          <p:cNvPr id="24" name="Picture 23"/>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a:ext>
            </a:extLst>
          </a:blip>
          <a:srcRect b="-2"/>
          <a:stretch/>
        </p:blipFill>
        <p:spPr>
          <a:xfrm>
            <a:off x="-2" y="0"/>
            <a:ext cx="9144002" cy="3573016"/>
          </a:xfrm>
          <a:prstGeom prst="rect">
            <a:avLst/>
          </a:prstGeom>
        </p:spPr>
      </p:pic>
      <p:sp>
        <p:nvSpPr>
          <p:cNvPr id="25" name="TextBox 24"/>
          <p:cNvSpPr txBox="1"/>
          <p:nvPr/>
        </p:nvSpPr>
        <p:spPr>
          <a:xfrm>
            <a:off x="-3" y="4777988"/>
            <a:ext cx="9144000" cy="523220"/>
          </a:xfrm>
          <a:prstGeom prst="rect">
            <a:avLst/>
          </a:prstGeom>
          <a:solidFill>
            <a:schemeClr val="bg1">
              <a:alpha val="92000"/>
            </a:schemeClr>
          </a:solidFill>
        </p:spPr>
        <p:txBody>
          <a:bodyPr wrap="square" rtlCol="0" anchor="ctr">
            <a:spAutoFit/>
          </a:bodyPr>
          <a:lstStyle/>
          <a:p>
            <a:pPr algn="ctr"/>
            <a:r>
              <a:rPr lang="en-US" sz="2800" dirty="0" smtClean="0">
                <a:latin typeface="Helvetica Light"/>
                <a:cs typeface="Helvetica Light"/>
              </a:rPr>
              <a:t>The next steps</a:t>
            </a:r>
            <a:endParaRPr lang="en-GB" sz="2800" dirty="0" smtClean="0">
              <a:latin typeface="Helvetica Light"/>
              <a:cs typeface="Helvetica Light"/>
            </a:endParaRPr>
          </a:p>
        </p:txBody>
      </p:sp>
    </p:spTree>
    <p:extLst>
      <p:ext uri="{BB962C8B-B14F-4D97-AF65-F5344CB8AC3E}">
        <p14:creationId xmlns:p14="http://schemas.microsoft.com/office/powerpoint/2010/main" val="140455499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 y="0"/>
            <a:ext cx="9144002" cy="3284984"/>
          </a:xfrm>
          <a:prstGeom prst="rect">
            <a:avLst/>
          </a:prstGeom>
        </p:spPr>
      </p:pic>
      <p:sp>
        <p:nvSpPr>
          <p:cNvPr id="7" name="Text Box 5"/>
          <p:cNvSpPr txBox="1">
            <a:spLocks noChangeArrowheads="1"/>
          </p:cNvSpPr>
          <p:nvPr/>
        </p:nvSpPr>
        <p:spPr bwMode="auto">
          <a:xfrm>
            <a:off x="0" y="1377981"/>
            <a:ext cx="9144000" cy="919331"/>
          </a:xfrm>
          <a:prstGeom prst="rect">
            <a:avLst/>
          </a:prstGeom>
          <a:solidFill>
            <a:srgbClr val="FFFFFF">
              <a:alpha val="96000"/>
            </a:srgbClr>
          </a:solidFill>
          <a:ln w="9525">
            <a:noFill/>
            <a:miter lim="800000"/>
            <a:headEnd/>
            <a:tailEnd/>
          </a:ln>
          <a:effectLst/>
        </p:spPr>
        <p:txBody>
          <a:bodyPr tIns="72000" bIns="61200">
            <a:prstTxWarp prst="textNoShape">
              <a:avLst/>
            </a:prstTxWarp>
            <a:spAutoFit/>
          </a:bodyPr>
          <a:lstStyle/>
          <a:p>
            <a:pPr algn="ctr"/>
            <a:r>
              <a:rPr lang="en-US" dirty="0" smtClean="0">
                <a:solidFill>
                  <a:srgbClr val="262626"/>
                </a:solidFill>
                <a:latin typeface="Helvetica Light" charset="0"/>
                <a:ea typeface="Helvetica Light" charset="0"/>
                <a:cs typeface="Helvetica Light" charset="0"/>
              </a:rPr>
              <a:t>The road to the future</a:t>
            </a:r>
          </a:p>
          <a:p>
            <a:pPr algn="ctr">
              <a:spcBef>
                <a:spcPts val="600"/>
              </a:spcBef>
            </a:pPr>
            <a:r>
              <a:rPr lang="en-US" sz="2800" dirty="0" smtClean="0">
                <a:solidFill>
                  <a:srgbClr val="262626"/>
                </a:solidFill>
                <a:latin typeface="Helvetica Light" charset="0"/>
                <a:ea typeface="Helvetica Light" charset="0"/>
                <a:cs typeface="Helvetica Light" charset="0"/>
              </a:rPr>
              <a:t>The LHC Run-2 and beyond</a:t>
            </a:r>
          </a:p>
        </p:txBody>
      </p:sp>
      <p:pic>
        <p:nvPicPr>
          <p:cNvPr id="5" name="Picture 4"/>
          <p:cNvPicPr>
            <a:picLocks noChangeAspect="1"/>
          </p:cNvPicPr>
          <p:nvPr/>
        </p:nvPicPr>
        <p:blipFill>
          <a:blip r:embed="rId3"/>
          <a:stretch>
            <a:fillRect/>
          </a:stretch>
        </p:blipFill>
        <p:spPr>
          <a:xfrm>
            <a:off x="0" y="3006743"/>
            <a:ext cx="9144000" cy="3878641"/>
          </a:xfrm>
          <a:prstGeom prst="rect">
            <a:avLst/>
          </a:prstGeom>
        </p:spPr>
      </p:pic>
      <p:sp>
        <p:nvSpPr>
          <p:cNvPr id="2" name="Sun 1"/>
          <p:cNvSpPr/>
          <p:nvPr/>
        </p:nvSpPr>
        <p:spPr>
          <a:xfrm>
            <a:off x="2771800" y="5229200"/>
            <a:ext cx="216024" cy="216024"/>
          </a:xfrm>
          <a:prstGeom prst="sun">
            <a:avLst/>
          </a:prstGeom>
          <a:solidFill>
            <a:srgbClr val="FFFF00"/>
          </a:solidFill>
          <a:ln>
            <a:solidFill>
              <a:srgbClr val="FF0000"/>
            </a:solid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 name="TextBox 2"/>
          <p:cNvSpPr txBox="1"/>
          <p:nvPr/>
        </p:nvSpPr>
        <p:spPr>
          <a:xfrm>
            <a:off x="2303045" y="5050410"/>
            <a:ext cx="675185" cy="200055"/>
          </a:xfrm>
          <a:prstGeom prst="rect">
            <a:avLst/>
          </a:prstGeom>
          <a:noFill/>
        </p:spPr>
        <p:txBody>
          <a:bodyPr wrap="none" rtlCol="0">
            <a:spAutoFit/>
          </a:bodyPr>
          <a:lstStyle/>
          <a:p>
            <a:r>
              <a:rPr lang="en-US" sz="700" dirty="0" smtClean="0">
                <a:solidFill>
                  <a:srgbClr val="D80017"/>
                </a:solidFill>
                <a:latin typeface="Helvetica Light" charset="0"/>
                <a:ea typeface="Helvetica Light" charset="0"/>
                <a:cs typeface="Helvetica Light" charset="0"/>
              </a:rPr>
              <a:t>We are here</a:t>
            </a:r>
          </a:p>
        </p:txBody>
      </p:sp>
    </p:spTree>
    <p:extLst>
      <p:ext uri="{BB962C8B-B14F-4D97-AF65-F5344CB8AC3E}">
        <p14:creationId xmlns:p14="http://schemas.microsoft.com/office/powerpoint/2010/main" val="134281518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Rectangle 91"/>
          <p:cNvSpPr/>
          <p:nvPr/>
        </p:nvSpPr>
        <p:spPr>
          <a:xfrm>
            <a:off x="-1" y="1"/>
            <a:ext cx="9144001"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93" name="TextBox 92"/>
          <p:cNvSpPr txBox="1"/>
          <p:nvPr/>
        </p:nvSpPr>
        <p:spPr>
          <a:xfrm>
            <a:off x="0" y="260648"/>
            <a:ext cx="9144000" cy="400110"/>
          </a:xfrm>
          <a:prstGeom prst="rect">
            <a:avLst/>
          </a:prstGeom>
          <a:solidFill>
            <a:schemeClr val="bg1">
              <a:lumMod val="95000"/>
            </a:schemeClr>
          </a:solidFill>
        </p:spPr>
        <p:txBody>
          <a:bodyPr wrap="square" rtlCol="0">
            <a:spAutoFit/>
          </a:bodyPr>
          <a:lstStyle/>
          <a:p>
            <a:pPr algn="ctr"/>
            <a:r>
              <a:rPr lang="en-US" sz="2000" dirty="0" smtClean="0">
                <a:latin typeface="Helvetica Light" charset="0"/>
                <a:ea typeface="Helvetica Light" charset="0"/>
                <a:cs typeface="Helvetica Light" charset="0"/>
              </a:rPr>
              <a:t>Expected integrated luminosity of LHC &amp; HL-LHC</a:t>
            </a:r>
          </a:p>
        </p:txBody>
      </p:sp>
      <p:pic>
        <p:nvPicPr>
          <p:cNvPr id="94" name="Picture 93"/>
          <p:cNvPicPr>
            <a:picLocks noChangeAspect="1"/>
          </p:cNvPicPr>
          <p:nvPr/>
        </p:nvPicPr>
        <p:blipFill rotWithShape="1">
          <a:blip r:embed="rId2">
            <a:alphaModFix/>
            <a:extLst>
              <a:ext uri="{28A0092B-C50C-407E-A947-70E740481C1C}">
                <a14:useLocalDpi xmlns:a14="http://schemas.microsoft.com/office/drawing/2010/main"/>
              </a:ext>
            </a:extLst>
          </a:blip>
          <a:srcRect l="3991" t="40550" r="11314" b="11151"/>
          <a:stretch/>
        </p:blipFill>
        <p:spPr>
          <a:xfrm>
            <a:off x="907081" y="1121488"/>
            <a:ext cx="6397486" cy="5162882"/>
          </a:xfrm>
          <a:prstGeom prst="rect">
            <a:avLst/>
          </a:prstGeom>
        </p:spPr>
      </p:pic>
      <p:sp>
        <p:nvSpPr>
          <p:cNvPr id="95" name="TextBox 94"/>
          <p:cNvSpPr txBox="1"/>
          <p:nvPr/>
        </p:nvSpPr>
        <p:spPr>
          <a:xfrm>
            <a:off x="2483768" y="5445224"/>
            <a:ext cx="697627" cy="369332"/>
          </a:xfrm>
          <a:prstGeom prst="rect">
            <a:avLst/>
          </a:prstGeom>
          <a:noFill/>
        </p:spPr>
        <p:txBody>
          <a:bodyPr wrap="none" rtlCol="0">
            <a:spAutoFit/>
          </a:bodyPr>
          <a:lstStyle/>
          <a:p>
            <a:r>
              <a:rPr lang="en-US" smtClean="0">
                <a:latin typeface="Helvetica" charset="0"/>
                <a:ea typeface="Helvetica" charset="0"/>
                <a:cs typeface="Helvetica" charset="0"/>
              </a:rPr>
              <a:t>2015</a:t>
            </a:r>
            <a:endParaRPr lang="en-US" dirty="0" smtClean="0">
              <a:latin typeface="Helvetica" charset="0"/>
              <a:ea typeface="Helvetica" charset="0"/>
              <a:cs typeface="Helvetica" charset="0"/>
            </a:endParaRPr>
          </a:p>
        </p:txBody>
      </p:sp>
      <p:sp>
        <p:nvSpPr>
          <p:cNvPr id="96" name="TextBox 95"/>
          <p:cNvSpPr txBox="1"/>
          <p:nvPr/>
        </p:nvSpPr>
        <p:spPr>
          <a:xfrm>
            <a:off x="3347864" y="5445224"/>
            <a:ext cx="697627" cy="369332"/>
          </a:xfrm>
          <a:prstGeom prst="rect">
            <a:avLst/>
          </a:prstGeom>
          <a:noFill/>
        </p:spPr>
        <p:txBody>
          <a:bodyPr wrap="none" rtlCol="0">
            <a:spAutoFit/>
          </a:bodyPr>
          <a:lstStyle/>
          <a:p>
            <a:r>
              <a:rPr lang="en-US" dirty="0" smtClean="0">
                <a:latin typeface="Helvetica" charset="0"/>
                <a:ea typeface="Helvetica" charset="0"/>
                <a:cs typeface="Helvetica" charset="0"/>
              </a:rPr>
              <a:t>2019</a:t>
            </a:r>
          </a:p>
        </p:txBody>
      </p:sp>
      <p:sp>
        <p:nvSpPr>
          <p:cNvPr id="97" name="TextBox 96"/>
          <p:cNvSpPr txBox="1"/>
          <p:nvPr/>
        </p:nvSpPr>
        <p:spPr>
          <a:xfrm>
            <a:off x="4211960" y="5445224"/>
            <a:ext cx="697627" cy="369332"/>
          </a:xfrm>
          <a:prstGeom prst="rect">
            <a:avLst/>
          </a:prstGeom>
          <a:noFill/>
        </p:spPr>
        <p:txBody>
          <a:bodyPr wrap="none" rtlCol="0">
            <a:spAutoFit/>
          </a:bodyPr>
          <a:lstStyle/>
          <a:p>
            <a:r>
              <a:rPr lang="en-US" dirty="0" smtClean="0">
                <a:latin typeface="Helvetica" charset="0"/>
                <a:ea typeface="Helvetica" charset="0"/>
                <a:cs typeface="Helvetica" charset="0"/>
              </a:rPr>
              <a:t>2023</a:t>
            </a:r>
          </a:p>
        </p:txBody>
      </p:sp>
      <p:sp>
        <p:nvSpPr>
          <p:cNvPr id="98" name="TextBox 97"/>
          <p:cNvSpPr txBox="1"/>
          <p:nvPr/>
        </p:nvSpPr>
        <p:spPr>
          <a:xfrm>
            <a:off x="6804248" y="5445224"/>
            <a:ext cx="697627" cy="369332"/>
          </a:xfrm>
          <a:prstGeom prst="rect">
            <a:avLst/>
          </a:prstGeom>
          <a:noFill/>
        </p:spPr>
        <p:txBody>
          <a:bodyPr wrap="none" rtlCol="0">
            <a:spAutoFit/>
          </a:bodyPr>
          <a:lstStyle/>
          <a:p>
            <a:r>
              <a:rPr lang="en-US" dirty="0" smtClean="0">
                <a:latin typeface="Helvetica" charset="0"/>
                <a:ea typeface="Helvetica" charset="0"/>
                <a:cs typeface="Helvetica" charset="0"/>
              </a:rPr>
              <a:t>2035</a:t>
            </a:r>
          </a:p>
        </p:txBody>
      </p:sp>
      <p:pic>
        <p:nvPicPr>
          <p:cNvPr id="99" name="Picture 98"/>
          <p:cNvPicPr>
            <a:picLocks/>
          </p:cNvPicPr>
          <p:nvPr/>
        </p:nvPicPr>
        <p:blipFill rotWithShape="1">
          <a:blip r:embed="rId3">
            <a:extLst>
              <a:ext uri="{28A0092B-C50C-407E-A947-70E740481C1C}">
                <a14:useLocalDpi xmlns:a14="http://schemas.microsoft.com/office/drawing/2010/main"/>
              </a:ext>
            </a:extLst>
          </a:blip>
          <a:srcRect l="46695" t="31203" r="24412" b="15306"/>
          <a:stretch/>
        </p:blipFill>
        <p:spPr>
          <a:xfrm rot="16200000">
            <a:off x="2533713" y="4925724"/>
            <a:ext cx="18000" cy="1044000"/>
          </a:xfrm>
          <a:prstGeom prst="rect">
            <a:avLst/>
          </a:prstGeom>
        </p:spPr>
      </p:pic>
      <p:sp>
        <p:nvSpPr>
          <p:cNvPr id="100" name="Rectangle 99"/>
          <p:cNvSpPr/>
          <p:nvPr/>
        </p:nvSpPr>
        <p:spPr>
          <a:xfrm>
            <a:off x="1691680" y="1174888"/>
            <a:ext cx="248800" cy="4486359"/>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1" name="TextBox 100"/>
          <p:cNvSpPr txBox="1"/>
          <p:nvPr/>
        </p:nvSpPr>
        <p:spPr>
          <a:xfrm>
            <a:off x="1666806" y="5266238"/>
            <a:ext cx="312906" cy="369332"/>
          </a:xfrm>
          <a:prstGeom prst="rect">
            <a:avLst/>
          </a:prstGeom>
          <a:noFill/>
        </p:spPr>
        <p:txBody>
          <a:bodyPr wrap="none" rtlCol="0">
            <a:spAutoFit/>
          </a:bodyPr>
          <a:lstStyle/>
          <a:p>
            <a:pPr algn="r"/>
            <a:r>
              <a:rPr lang="en-US" smtClean="0">
                <a:latin typeface="Helvetica" charset="0"/>
                <a:ea typeface="Helvetica" charset="0"/>
                <a:cs typeface="Helvetica" charset="0"/>
              </a:rPr>
              <a:t>0</a:t>
            </a:r>
            <a:endParaRPr lang="en-US" dirty="0" smtClean="0">
              <a:latin typeface="Helvetica" charset="0"/>
              <a:ea typeface="Helvetica" charset="0"/>
              <a:cs typeface="Helvetica" charset="0"/>
            </a:endParaRPr>
          </a:p>
        </p:txBody>
      </p:sp>
      <p:sp>
        <p:nvSpPr>
          <p:cNvPr id="102" name="TextBox 101"/>
          <p:cNvSpPr txBox="1"/>
          <p:nvPr/>
        </p:nvSpPr>
        <p:spPr>
          <a:xfrm>
            <a:off x="1419424" y="4581128"/>
            <a:ext cx="569387" cy="369332"/>
          </a:xfrm>
          <a:prstGeom prst="rect">
            <a:avLst/>
          </a:prstGeom>
          <a:noFill/>
        </p:spPr>
        <p:txBody>
          <a:bodyPr wrap="none" rtlCol="0">
            <a:spAutoFit/>
          </a:bodyPr>
          <a:lstStyle/>
          <a:p>
            <a:pPr algn="r"/>
            <a:r>
              <a:rPr lang="en-US" dirty="0" smtClean="0">
                <a:latin typeface="Helvetica" charset="0"/>
                <a:ea typeface="Helvetica" charset="0"/>
                <a:cs typeface="Helvetica" charset="0"/>
              </a:rPr>
              <a:t>500</a:t>
            </a:r>
          </a:p>
        </p:txBody>
      </p:sp>
      <p:sp>
        <p:nvSpPr>
          <p:cNvPr id="103" name="TextBox 102"/>
          <p:cNvSpPr txBox="1"/>
          <p:nvPr/>
        </p:nvSpPr>
        <p:spPr>
          <a:xfrm>
            <a:off x="1291183" y="3851756"/>
            <a:ext cx="697628" cy="369332"/>
          </a:xfrm>
          <a:prstGeom prst="rect">
            <a:avLst/>
          </a:prstGeom>
          <a:noFill/>
        </p:spPr>
        <p:txBody>
          <a:bodyPr wrap="none" rtlCol="0">
            <a:spAutoFit/>
          </a:bodyPr>
          <a:lstStyle/>
          <a:p>
            <a:pPr algn="r"/>
            <a:r>
              <a:rPr lang="en-US" dirty="0" smtClean="0">
                <a:latin typeface="Helvetica" charset="0"/>
                <a:ea typeface="Helvetica" charset="0"/>
                <a:cs typeface="Helvetica" charset="0"/>
              </a:rPr>
              <a:t>1000</a:t>
            </a:r>
          </a:p>
        </p:txBody>
      </p:sp>
      <p:sp>
        <p:nvSpPr>
          <p:cNvPr id="104" name="TextBox 103"/>
          <p:cNvSpPr txBox="1"/>
          <p:nvPr/>
        </p:nvSpPr>
        <p:spPr>
          <a:xfrm>
            <a:off x="1291183" y="3140968"/>
            <a:ext cx="697628" cy="369332"/>
          </a:xfrm>
          <a:prstGeom prst="rect">
            <a:avLst/>
          </a:prstGeom>
          <a:noFill/>
        </p:spPr>
        <p:txBody>
          <a:bodyPr wrap="none" rtlCol="0">
            <a:spAutoFit/>
          </a:bodyPr>
          <a:lstStyle/>
          <a:p>
            <a:pPr algn="r"/>
            <a:r>
              <a:rPr lang="en-US" dirty="0" smtClean="0">
                <a:latin typeface="Helvetica" charset="0"/>
                <a:ea typeface="Helvetica" charset="0"/>
                <a:cs typeface="Helvetica" charset="0"/>
              </a:rPr>
              <a:t>1500</a:t>
            </a:r>
          </a:p>
        </p:txBody>
      </p:sp>
      <p:sp>
        <p:nvSpPr>
          <p:cNvPr id="105" name="TextBox 104"/>
          <p:cNvSpPr txBox="1"/>
          <p:nvPr/>
        </p:nvSpPr>
        <p:spPr>
          <a:xfrm>
            <a:off x="1291183" y="2442154"/>
            <a:ext cx="697628" cy="369332"/>
          </a:xfrm>
          <a:prstGeom prst="rect">
            <a:avLst/>
          </a:prstGeom>
          <a:noFill/>
        </p:spPr>
        <p:txBody>
          <a:bodyPr wrap="none" rtlCol="0">
            <a:spAutoFit/>
          </a:bodyPr>
          <a:lstStyle/>
          <a:p>
            <a:pPr algn="r"/>
            <a:r>
              <a:rPr lang="en-US" dirty="0" smtClean="0">
                <a:latin typeface="Helvetica" charset="0"/>
                <a:ea typeface="Helvetica" charset="0"/>
                <a:cs typeface="Helvetica" charset="0"/>
              </a:rPr>
              <a:t>2000</a:t>
            </a:r>
          </a:p>
        </p:txBody>
      </p:sp>
      <p:sp>
        <p:nvSpPr>
          <p:cNvPr id="106" name="TextBox 105"/>
          <p:cNvSpPr txBox="1"/>
          <p:nvPr/>
        </p:nvSpPr>
        <p:spPr>
          <a:xfrm>
            <a:off x="1291183" y="1732707"/>
            <a:ext cx="697628" cy="369332"/>
          </a:xfrm>
          <a:prstGeom prst="rect">
            <a:avLst/>
          </a:prstGeom>
          <a:noFill/>
        </p:spPr>
        <p:txBody>
          <a:bodyPr wrap="none" rtlCol="0">
            <a:spAutoFit/>
          </a:bodyPr>
          <a:lstStyle/>
          <a:p>
            <a:pPr algn="r"/>
            <a:r>
              <a:rPr lang="en-US" dirty="0" smtClean="0">
                <a:latin typeface="Helvetica" charset="0"/>
                <a:ea typeface="Helvetica" charset="0"/>
                <a:cs typeface="Helvetica" charset="0"/>
              </a:rPr>
              <a:t>2500</a:t>
            </a:r>
          </a:p>
        </p:txBody>
      </p:sp>
      <p:sp>
        <p:nvSpPr>
          <p:cNvPr id="107" name="Rectangle 106"/>
          <p:cNvSpPr/>
          <p:nvPr/>
        </p:nvSpPr>
        <p:spPr>
          <a:xfrm>
            <a:off x="155405" y="6479758"/>
            <a:ext cx="2917786" cy="261610"/>
          </a:xfrm>
          <a:prstGeom prst="rect">
            <a:avLst/>
          </a:prstGeom>
        </p:spPr>
        <p:txBody>
          <a:bodyPr wrap="none">
            <a:spAutoFit/>
          </a:bodyPr>
          <a:lstStyle/>
          <a:p>
            <a:r>
              <a:rPr lang="de-DE" sz="1100" dirty="0" smtClean="0">
                <a:solidFill>
                  <a:schemeClr val="tx1">
                    <a:lumMod val="50000"/>
                    <a:lumOff val="50000"/>
                  </a:schemeClr>
                </a:solidFill>
                <a:latin typeface="Helvetica Light" charset="0"/>
                <a:ea typeface="Helvetica Light" charset="0"/>
                <a:cs typeface="Helvetica Light" charset="0"/>
              </a:rPr>
              <a:t>© </a:t>
            </a:r>
            <a:r>
              <a:rPr lang="en-US" sz="1100" dirty="0" smtClean="0">
                <a:solidFill>
                  <a:schemeClr val="tx1">
                    <a:lumMod val="50000"/>
                    <a:lumOff val="50000"/>
                  </a:schemeClr>
                </a:solidFill>
                <a:latin typeface="Helvetica Light" charset="0"/>
                <a:ea typeface="Helvetica Light" charset="0"/>
                <a:cs typeface="Helvetica Light" charset="0"/>
              </a:rPr>
              <a:t>P</a:t>
            </a:r>
            <a:r>
              <a:rPr lang="en-US" sz="1100" dirty="0">
                <a:solidFill>
                  <a:schemeClr val="tx1">
                    <a:lumMod val="50000"/>
                    <a:lumOff val="50000"/>
                  </a:schemeClr>
                </a:solidFill>
                <a:latin typeface="Helvetica Light" charset="0"/>
                <a:ea typeface="Helvetica Light" charset="0"/>
                <a:cs typeface="Helvetica Light" charset="0"/>
              </a:rPr>
              <a:t>. Ferreira da </a:t>
            </a:r>
            <a:r>
              <a:rPr lang="en-US" sz="1100" dirty="0" smtClean="0">
                <a:solidFill>
                  <a:schemeClr val="tx1">
                    <a:lumMod val="50000"/>
                    <a:lumOff val="50000"/>
                  </a:schemeClr>
                </a:solidFill>
                <a:latin typeface="Helvetica Light" charset="0"/>
                <a:ea typeface="Helvetica Light" charset="0"/>
                <a:cs typeface="Helvetica Light" charset="0"/>
              </a:rPr>
              <a:t>Silva at Moriond EW, 2016 </a:t>
            </a:r>
            <a:endParaRPr lang="en-US" sz="1100" dirty="0">
              <a:solidFill>
                <a:schemeClr val="tx1">
                  <a:lumMod val="50000"/>
                  <a:lumOff val="50000"/>
                </a:schemeClr>
              </a:solidFill>
              <a:effectLst/>
              <a:latin typeface="Helvetica Light" charset="0"/>
              <a:ea typeface="Helvetica Light" charset="0"/>
              <a:cs typeface="Helvetica Light" charset="0"/>
            </a:endParaRPr>
          </a:p>
        </p:txBody>
      </p:sp>
      <p:sp>
        <p:nvSpPr>
          <p:cNvPr id="108" name="Freeform 107"/>
          <p:cNvSpPr/>
          <p:nvPr/>
        </p:nvSpPr>
        <p:spPr>
          <a:xfrm>
            <a:off x="3177540" y="5315344"/>
            <a:ext cx="525905" cy="79616"/>
          </a:xfrm>
          <a:custGeom>
            <a:avLst/>
            <a:gdLst>
              <a:gd name="connsiteX0" fmla="*/ 0 w 3891517"/>
              <a:gd name="connsiteY0" fmla="*/ 3646967 h 3646967"/>
              <a:gd name="connsiteX1" fmla="*/ 669852 w 3891517"/>
              <a:gd name="connsiteY1" fmla="*/ 3370521 h 3646967"/>
              <a:gd name="connsiteX2" fmla="*/ 1446028 w 3891517"/>
              <a:gd name="connsiteY2" fmla="*/ 2860158 h 3646967"/>
              <a:gd name="connsiteX3" fmla="*/ 2232838 w 3891517"/>
              <a:gd name="connsiteY3" fmla="*/ 2115879 h 3646967"/>
              <a:gd name="connsiteX4" fmla="*/ 2817628 w 3891517"/>
              <a:gd name="connsiteY4" fmla="*/ 1456660 h 3646967"/>
              <a:gd name="connsiteX5" fmla="*/ 3519377 w 3891517"/>
              <a:gd name="connsiteY5" fmla="*/ 510363 h 3646967"/>
              <a:gd name="connsiteX6" fmla="*/ 3891517 w 3891517"/>
              <a:gd name="connsiteY6" fmla="*/ 0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1517" h="3646967">
                <a:moveTo>
                  <a:pt x="0" y="3646967"/>
                </a:moveTo>
                <a:cubicBezTo>
                  <a:pt x="214423" y="3574311"/>
                  <a:pt x="428847" y="3501656"/>
                  <a:pt x="669852" y="3370521"/>
                </a:cubicBezTo>
                <a:cubicBezTo>
                  <a:pt x="910857" y="3239386"/>
                  <a:pt x="1185530" y="3069265"/>
                  <a:pt x="1446028" y="2860158"/>
                </a:cubicBezTo>
                <a:cubicBezTo>
                  <a:pt x="1706526" y="2651051"/>
                  <a:pt x="2004238" y="2349795"/>
                  <a:pt x="2232838" y="2115879"/>
                </a:cubicBezTo>
                <a:cubicBezTo>
                  <a:pt x="2461438" y="1881963"/>
                  <a:pt x="2603205" y="1724246"/>
                  <a:pt x="2817628" y="1456660"/>
                </a:cubicBezTo>
                <a:cubicBezTo>
                  <a:pt x="3032051" y="1189074"/>
                  <a:pt x="3340396" y="753140"/>
                  <a:pt x="3519377" y="510363"/>
                </a:cubicBezTo>
                <a:cubicBezTo>
                  <a:pt x="3698358" y="267586"/>
                  <a:pt x="3891517" y="0"/>
                  <a:pt x="3891517" y="0"/>
                </a:cubicBezTo>
              </a:path>
            </a:pathLst>
          </a:custGeom>
          <a:noFill/>
          <a:ln w="57150">
            <a:solidFill>
              <a:srgbClr val="00B050"/>
            </a:solidFill>
          </a:ln>
        </p:spPr>
        <p:txBody>
          <a:bodyPr rtlCol="0" anchor="ctr"/>
          <a:lstStyle/>
          <a:p>
            <a:pPr algn="ctr"/>
            <a:endParaRPr lang="en-US"/>
          </a:p>
        </p:txBody>
      </p:sp>
      <p:pic>
        <p:nvPicPr>
          <p:cNvPr id="109" name="Picture 9" descr="E:\fppt\template\arrows\arrow7.png"/>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6991036">
            <a:off x="2902648" y="4872566"/>
            <a:ext cx="303514" cy="504480"/>
          </a:xfrm>
          <a:prstGeom prst="rect">
            <a:avLst/>
          </a:prstGeom>
          <a:noFill/>
          <a:extLst>
            <a:ext uri="{909E8E84-426E-40DD-AFC4-6F175D3DCCD1}">
              <a14:hiddenFill xmlns:a14="http://schemas.microsoft.com/office/drawing/2010/main">
                <a:solidFill>
                  <a:srgbClr val="FFFFFF"/>
                </a:solidFill>
              </a14:hiddenFill>
            </a:ext>
          </a:extLst>
        </p:spPr>
      </p:pic>
      <p:sp>
        <p:nvSpPr>
          <p:cNvPr id="110" name="Rectangle 109"/>
          <p:cNvSpPr/>
          <p:nvPr/>
        </p:nvSpPr>
        <p:spPr>
          <a:xfrm>
            <a:off x="2158846" y="4587925"/>
            <a:ext cx="1771518" cy="307777"/>
          </a:xfrm>
          <a:prstGeom prst="rect">
            <a:avLst/>
          </a:prstGeom>
        </p:spPr>
        <p:txBody>
          <a:bodyPr wrap="square">
            <a:spAutoFit/>
          </a:bodyPr>
          <a:lstStyle/>
          <a:p>
            <a:r>
              <a:rPr lang="en-GB" sz="1400" dirty="0" smtClean="0">
                <a:solidFill>
                  <a:srgbClr val="BC010C"/>
                </a:solidFill>
                <a:latin typeface="Chalkduster" charset="0"/>
                <a:ea typeface="Chalkduster" charset="0"/>
                <a:cs typeface="Chalkduster" charset="0"/>
              </a:rPr>
              <a:t>We are here</a:t>
            </a:r>
            <a:endParaRPr lang="en-GB" sz="1050" dirty="0">
              <a:solidFill>
                <a:srgbClr val="BC010C"/>
              </a:solidFill>
              <a:latin typeface="Chalkduster" charset="0"/>
              <a:ea typeface="Chalkduster" charset="0"/>
              <a:cs typeface="Chalkduster" charset="0"/>
            </a:endParaRPr>
          </a:p>
        </p:txBody>
      </p:sp>
      <p:pic>
        <p:nvPicPr>
          <p:cNvPr id="111" name="Picture 9" descr="E:\fppt\template\arrows\arrow7.png"/>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20872672" flipH="1">
            <a:off x="7285488" y="1234926"/>
            <a:ext cx="418027" cy="512885"/>
          </a:xfrm>
          <a:prstGeom prst="rect">
            <a:avLst/>
          </a:prstGeom>
          <a:noFill/>
          <a:extLst>
            <a:ext uri="{909E8E84-426E-40DD-AFC4-6F175D3DCCD1}">
              <a14:hiddenFill xmlns:a14="http://schemas.microsoft.com/office/drawing/2010/main">
                <a:solidFill>
                  <a:srgbClr val="FFFFFF"/>
                </a:solidFill>
              </a14:hiddenFill>
            </a:ext>
          </a:extLst>
        </p:spPr>
      </p:pic>
      <p:sp>
        <p:nvSpPr>
          <p:cNvPr id="112" name="Rectangle 111"/>
          <p:cNvSpPr/>
          <p:nvPr/>
        </p:nvSpPr>
        <p:spPr>
          <a:xfrm>
            <a:off x="2298736" y="1916832"/>
            <a:ext cx="1265151" cy="211563"/>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3" name="Rectangle 112"/>
          <p:cNvSpPr/>
          <p:nvPr/>
        </p:nvSpPr>
        <p:spPr>
          <a:xfrm>
            <a:off x="7641954" y="1700808"/>
            <a:ext cx="1106510" cy="738664"/>
          </a:xfrm>
          <a:prstGeom prst="rect">
            <a:avLst/>
          </a:prstGeom>
        </p:spPr>
        <p:txBody>
          <a:bodyPr wrap="square">
            <a:spAutoFit/>
          </a:bodyPr>
          <a:lstStyle/>
          <a:p>
            <a:r>
              <a:rPr lang="en-GB" sz="1400" smtClean="0">
                <a:solidFill>
                  <a:srgbClr val="BC010C"/>
                </a:solidFill>
                <a:latin typeface="Chalkduster" charset="0"/>
                <a:ea typeface="Chalkduster" charset="0"/>
                <a:cs typeface="Chalkduster" charset="0"/>
              </a:rPr>
              <a:t>We will be going </a:t>
            </a:r>
            <a:r>
              <a:rPr lang="en-GB" sz="1400" dirty="0" smtClean="0">
                <a:solidFill>
                  <a:srgbClr val="BC010C"/>
                </a:solidFill>
                <a:latin typeface="Chalkduster" charset="0"/>
                <a:ea typeface="Chalkduster" charset="0"/>
                <a:cs typeface="Chalkduster" charset="0"/>
              </a:rPr>
              <a:t>here</a:t>
            </a:r>
            <a:endParaRPr lang="en-GB" sz="1050" dirty="0">
              <a:solidFill>
                <a:srgbClr val="BC010C"/>
              </a:solidFill>
              <a:latin typeface="Chalkduster" charset="0"/>
              <a:ea typeface="Chalkduster" charset="0"/>
              <a:cs typeface="Chalkduster" charset="0"/>
            </a:endParaRPr>
          </a:p>
        </p:txBody>
      </p:sp>
      <p:sp>
        <p:nvSpPr>
          <p:cNvPr id="114" name="Rectangle 113"/>
          <p:cNvSpPr/>
          <p:nvPr/>
        </p:nvSpPr>
        <p:spPr>
          <a:xfrm>
            <a:off x="2339752" y="2558385"/>
            <a:ext cx="2181082" cy="510575"/>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5" name="TextBox 114"/>
          <p:cNvSpPr txBox="1"/>
          <p:nvPr/>
        </p:nvSpPr>
        <p:spPr>
          <a:xfrm>
            <a:off x="2234755" y="2350621"/>
            <a:ext cx="3392952" cy="646331"/>
          </a:xfrm>
          <a:prstGeom prst="rect">
            <a:avLst/>
          </a:prstGeom>
          <a:noFill/>
        </p:spPr>
        <p:txBody>
          <a:bodyPr wrap="square" rtlCol="0">
            <a:spAutoFit/>
          </a:bodyPr>
          <a:lstStyle/>
          <a:p>
            <a:r>
              <a:rPr lang="en-US" dirty="0" smtClean="0">
                <a:solidFill>
                  <a:srgbClr val="0070C0"/>
                </a:solidFill>
                <a:latin typeface="Chalkduster" charset="0"/>
                <a:ea typeface="Chalkduster" charset="0"/>
                <a:cs typeface="Chalkduster" charset="0"/>
              </a:rPr>
              <a:t>LHC physics will hardly look the same again</a:t>
            </a:r>
            <a:r>
              <a:rPr lang="is-IS" dirty="0" smtClean="0">
                <a:solidFill>
                  <a:srgbClr val="0070C0"/>
                </a:solidFill>
                <a:latin typeface="Chalkduster" charset="0"/>
                <a:ea typeface="Chalkduster" charset="0"/>
                <a:cs typeface="Chalkduster" charset="0"/>
              </a:rPr>
              <a:t>…</a:t>
            </a:r>
            <a:endParaRPr lang="en-US" dirty="0" smtClean="0">
              <a:solidFill>
                <a:srgbClr val="0070C0"/>
              </a:solidFill>
              <a:latin typeface="Chalkduster" charset="0"/>
              <a:ea typeface="Chalkduster" charset="0"/>
              <a:cs typeface="Chalkduster" charset="0"/>
            </a:endParaRPr>
          </a:p>
        </p:txBody>
      </p:sp>
      <p:sp>
        <p:nvSpPr>
          <p:cNvPr id="116" name="TextBox 115"/>
          <p:cNvSpPr txBox="1"/>
          <p:nvPr/>
        </p:nvSpPr>
        <p:spPr>
          <a:xfrm>
            <a:off x="5076056" y="5445224"/>
            <a:ext cx="697627" cy="369332"/>
          </a:xfrm>
          <a:prstGeom prst="rect">
            <a:avLst/>
          </a:prstGeom>
          <a:noFill/>
        </p:spPr>
        <p:txBody>
          <a:bodyPr wrap="none" rtlCol="0">
            <a:spAutoFit/>
          </a:bodyPr>
          <a:lstStyle/>
          <a:p>
            <a:r>
              <a:rPr lang="en-US" dirty="0" smtClean="0">
                <a:latin typeface="Helvetica" charset="0"/>
                <a:ea typeface="Helvetica" charset="0"/>
                <a:cs typeface="Helvetica" charset="0"/>
              </a:rPr>
              <a:t>2027</a:t>
            </a:r>
          </a:p>
        </p:txBody>
      </p:sp>
      <p:sp>
        <p:nvSpPr>
          <p:cNvPr id="117" name="TextBox 116"/>
          <p:cNvSpPr txBox="1"/>
          <p:nvPr/>
        </p:nvSpPr>
        <p:spPr>
          <a:xfrm>
            <a:off x="5940152" y="5445224"/>
            <a:ext cx="697627" cy="369332"/>
          </a:xfrm>
          <a:prstGeom prst="rect">
            <a:avLst/>
          </a:prstGeom>
          <a:noFill/>
        </p:spPr>
        <p:txBody>
          <a:bodyPr wrap="none" rtlCol="0">
            <a:spAutoFit/>
          </a:bodyPr>
          <a:lstStyle/>
          <a:p>
            <a:r>
              <a:rPr lang="en-US" dirty="0" smtClean="0">
                <a:latin typeface="Helvetica" charset="0"/>
                <a:ea typeface="Helvetica" charset="0"/>
                <a:cs typeface="Helvetica" charset="0"/>
              </a:rPr>
              <a:t>2031</a:t>
            </a:r>
          </a:p>
        </p:txBody>
      </p:sp>
      <p:sp>
        <p:nvSpPr>
          <p:cNvPr id="118" name="Freeform 117"/>
          <p:cNvSpPr/>
          <p:nvPr/>
        </p:nvSpPr>
        <p:spPr>
          <a:xfrm>
            <a:off x="4157283" y="5025364"/>
            <a:ext cx="618069" cy="275843"/>
          </a:xfrm>
          <a:custGeom>
            <a:avLst/>
            <a:gdLst>
              <a:gd name="connsiteX0" fmla="*/ 0 w 3891517"/>
              <a:gd name="connsiteY0" fmla="*/ 3646967 h 3646967"/>
              <a:gd name="connsiteX1" fmla="*/ 669852 w 3891517"/>
              <a:gd name="connsiteY1" fmla="*/ 3370521 h 3646967"/>
              <a:gd name="connsiteX2" fmla="*/ 1446028 w 3891517"/>
              <a:gd name="connsiteY2" fmla="*/ 2860158 h 3646967"/>
              <a:gd name="connsiteX3" fmla="*/ 2232838 w 3891517"/>
              <a:gd name="connsiteY3" fmla="*/ 2115879 h 3646967"/>
              <a:gd name="connsiteX4" fmla="*/ 2817628 w 3891517"/>
              <a:gd name="connsiteY4" fmla="*/ 1456660 h 3646967"/>
              <a:gd name="connsiteX5" fmla="*/ 3519377 w 3891517"/>
              <a:gd name="connsiteY5" fmla="*/ 510363 h 3646967"/>
              <a:gd name="connsiteX6" fmla="*/ 3891517 w 3891517"/>
              <a:gd name="connsiteY6" fmla="*/ 0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1517" h="3646967">
                <a:moveTo>
                  <a:pt x="0" y="3646967"/>
                </a:moveTo>
                <a:cubicBezTo>
                  <a:pt x="214423" y="3574311"/>
                  <a:pt x="428847" y="3501656"/>
                  <a:pt x="669852" y="3370521"/>
                </a:cubicBezTo>
                <a:cubicBezTo>
                  <a:pt x="910857" y="3239386"/>
                  <a:pt x="1185530" y="3069265"/>
                  <a:pt x="1446028" y="2860158"/>
                </a:cubicBezTo>
                <a:cubicBezTo>
                  <a:pt x="1706526" y="2651051"/>
                  <a:pt x="2004238" y="2349795"/>
                  <a:pt x="2232838" y="2115879"/>
                </a:cubicBezTo>
                <a:cubicBezTo>
                  <a:pt x="2461438" y="1881963"/>
                  <a:pt x="2603205" y="1724246"/>
                  <a:pt x="2817628" y="1456660"/>
                </a:cubicBezTo>
                <a:cubicBezTo>
                  <a:pt x="3032051" y="1189074"/>
                  <a:pt x="3340396" y="753140"/>
                  <a:pt x="3519377" y="510363"/>
                </a:cubicBezTo>
                <a:cubicBezTo>
                  <a:pt x="3698358" y="267586"/>
                  <a:pt x="3891517" y="0"/>
                  <a:pt x="3891517" y="0"/>
                </a:cubicBezTo>
              </a:path>
            </a:pathLst>
          </a:custGeom>
          <a:noFill/>
          <a:ln w="57150">
            <a:solidFill>
              <a:srgbClr val="00B050"/>
            </a:solidFill>
          </a:ln>
        </p:spPr>
        <p:txBody>
          <a:bodyPr rtlCol="0" anchor="ctr"/>
          <a:lstStyle/>
          <a:p>
            <a:pPr algn="ctr"/>
            <a:endParaRPr lang="en-US" dirty="0"/>
          </a:p>
        </p:txBody>
      </p:sp>
      <p:cxnSp>
        <p:nvCxnSpPr>
          <p:cNvPr id="119" name="Straight Connector 118"/>
          <p:cNvCxnSpPr>
            <a:stCxn id="116" idx="6"/>
          </p:cNvCxnSpPr>
          <p:nvPr/>
        </p:nvCxnSpPr>
        <p:spPr>
          <a:xfrm>
            <a:off x="3703445" y="5315344"/>
            <a:ext cx="453838" cy="0"/>
          </a:xfrm>
          <a:prstGeom prst="line">
            <a:avLst/>
          </a:prstGeom>
          <a:ln>
            <a:solidFill>
              <a:srgbClr val="00B050"/>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a:off x="4788024" y="5030605"/>
            <a:ext cx="516728" cy="0"/>
          </a:xfrm>
          <a:prstGeom prst="line">
            <a:avLst/>
          </a:prstGeom>
          <a:ln>
            <a:solidFill>
              <a:srgbClr val="00B050"/>
            </a:solidFill>
          </a:ln>
          <a:effectLst/>
        </p:spPr>
        <p:style>
          <a:lnRef idx="2">
            <a:schemeClr val="accent1"/>
          </a:lnRef>
          <a:fillRef idx="0">
            <a:schemeClr val="accent1"/>
          </a:fillRef>
          <a:effectRef idx="1">
            <a:schemeClr val="accent1"/>
          </a:effectRef>
          <a:fontRef idx="minor">
            <a:schemeClr val="tx1"/>
          </a:fontRef>
        </p:style>
      </p:cxnSp>
      <p:sp>
        <p:nvSpPr>
          <p:cNvPr id="121" name="Freeform 120"/>
          <p:cNvSpPr/>
          <p:nvPr/>
        </p:nvSpPr>
        <p:spPr>
          <a:xfrm>
            <a:off x="5292081" y="4070395"/>
            <a:ext cx="720080" cy="947773"/>
          </a:xfrm>
          <a:custGeom>
            <a:avLst/>
            <a:gdLst>
              <a:gd name="connsiteX0" fmla="*/ 0 w 3891517"/>
              <a:gd name="connsiteY0" fmla="*/ 3646967 h 3646967"/>
              <a:gd name="connsiteX1" fmla="*/ 669852 w 3891517"/>
              <a:gd name="connsiteY1" fmla="*/ 3370521 h 3646967"/>
              <a:gd name="connsiteX2" fmla="*/ 1446028 w 3891517"/>
              <a:gd name="connsiteY2" fmla="*/ 2860158 h 3646967"/>
              <a:gd name="connsiteX3" fmla="*/ 2232838 w 3891517"/>
              <a:gd name="connsiteY3" fmla="*/ 2115879 h 3646967"/>
              <a:gd name="connsiteX4" fmla="*/ 2817628 w 3891517"/>
              <a:gd name="connsiteY4" fmla="*/ 1456660 h 3646967"/>
              <a:gd name="connsiteX5" fmla="*/ 3519377 w 3891517"/>
              <a:gd name="connsiteY5" fmla="*/ 510363 h 3646967"/>
              <a:gd name="connsiteX6" fmla="*/ 3891517 w 3891517"/>
              <a:gd name="connsiteY6" fmla="*/ 0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1517" h="3646967">
                <a:moveTo>
                  <a:pt x="0" y="3646967"/>
                </a:moveTo>
                <a:cubicBezTo>
                  <a:pt x="214423" y="3574311"/>
                  <a:pt x="428847" y="3501656"/>
                  <a:pt x="669852" y="3370521"/>
                </a:cubicBezTo>
                <a:cubicBezTo>
                  <a:pt x="910857" y="3239386"/>
                  <a:pt x="1185530" y="3069265"/>
                  <a:pt x="1446028" y="2860158"/>
                </a:cubicBezTo>
                <a:cubicBezTo>
                  <a:pt x="1706526" y="2651051"/>
                  <a:pt x="2004238" y="2349795"/>
                  <a:pt x="2232838" y="2115879"/>
                </a:cubicBezTo>
                <a:cubicBezTo>
                  <a:pt x="2461438" y="1881963"/>
                  <a:pt x="2603205" y="1724246"/>
                  <a:pt x="2817628" y="1456660"/>
                </a:cubicBezTo>
                <a:cubicBezTo>
                  <a:pt x="3032051" y="1189074"/>
                  <a:pt x="3340396" y="753140"/>
                  <a:pt x="3519377" y="510363"/>
                </a:cubicBezTo>
                <a:cubicBezTo>
                  <a:pt x="3698358" y="267586"/>
                  <a:pt x="3891517" y="0"/>
                  <a:pt x="3891517" y="0"/>
                </a:cubicBezTo>
              </a:path>
            </a:pathLst>
          </a:custGeom>
          <a:noFill/>
          <a:ln w="57150">
            <a:solidFill>
              <a:srgbClr val="00B050"/>
            </a:solidFill>
          </a:ln>
        </p:spPr>
        <p:txBody>
          <a:bodyPr rtlCol="0" anchor="ctr"/>
          <a:lstStyle/>
          <a:p>
            <a:pPr algn="ctr"/>
            <a:endParaRPr lang="en-US" dirty="0"/>
          </a:p>
        </p:txBody>
      </p:sp>
      <p:cxnSp>
        <p:nvCxnSpPr>
          <p:cNvPr id="122" name="Straight Connector 121"/>
          <p:cNvCxnSpPr/>
          <p:nvPr/>
        </p:nvCxnSpPr>
        <p:spPr>
          <a:xfrm>
            <a:off x="6012161" y="4077072"/>
            <a:ext cx="360039" cy="0"/>
          </a:xfrm>
          <a:prstGeom prst="line">
            <a:avLst/>
          </a:prstGeom>
          <a:ln>
            <a:solidFill>
              <a:srgbClr val="00B050"/>
            </a:solidFill>
            <a:prstDash val="sysDot"/>
          </a:ln>
          <a:effectLst/>
        </p:spPr>
        <p:style>
          <a:lnRef idx="2">
            <a:schemeClr val="accent1"/>
          </a:lnRef>
          <a:fillRef idx="0">
            <a:schemeClr val="accent1"/>
          </a:fillRef>
          <a:effectRef idx="1">
            <a:schemeClr val="accent1"/>
          </a:effectRef>
          <a:fontRef idx="minor">
            <a:schemeClr val="tx1"/>
          </a:fontRef>
        </p:style>
      </p:cxnSp>
      <p:sp>
        <p:nvSpPr>
          <p:cNvPr id="123" name="Freeform 122"/>
          <p:cNvSpPr/>
          <p:nvPr/>
        </p:nvSpPr>
        <p:spPr>
          <a:xfrm>
            <a:off x="6347787" y="1268761"/>
            <a:ext cx="797292" cy="2801634"/>
          </a:xfrm>
          <a:custGeom>
            <a:avLst/>
            <a:gdLst>
              <a:gd name="connsiteX0" fmla="*/ 0 w 3891517"/>
              <a:gd name="connsiteY0" fmla="*/ 3646967 h 3646967"/>
              <a:gd name="connsiteX1" fmla="*/ 669852 w 3891517"/>
              <a:gd name="connsiteY1" fmla="*/ 3370521 h 3646967"/>
              <a:gd name="connsiteX2" fmla="*/ 1446028 w 3891517"/>
              <a:gd name="connsiteY2" fmla="*/ 2860158 h 3646967"/>
              <a:gd name="connsiteX3" fmla="*/ 2232838 w 3891517"/>
              <a:gd name="connsiteY3" fmla="*/ 2115879 h 3646967"/>
              <a:gd name="connsiteX4" fmla="*/ 2817628 w 3891517"/>
              <a:gd name="connsiteY4" fmla="*/ 1456660 h 3646967"/>
              <a:gd name="connsiteX5" fmla="*/ 3519377 w 3891517"/>
              <a:gd name="connsiteY5" fmla="*/ 510363 h 3646967"/>
              <a:gd name="connsiteX6" fmla="*/ 3891517 w 3891517"/>
              <a:gd name="connsiteY6" fmla="*/ 0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1517" h="3646967">
                <a:moveTo>
                  <a:pt x="0" y="3646967"/>
                </a:moveTo>
                <a:cubicBezTo>
                  <a:pt x="214423" y="3574311"/>
                  <a:pt x="428847" y="3501656"/>
                  <a:pt x="669852" y="3370521"/>
                </a:cubicBezTo>
                <a:cubicBezTo>
                  <a:pt x="910857" y="3239386"/>
                  <a:pt x="1185530" y="3069265"/>
                  <a:pt x="1446028" y="2860158"/>
                </a:cubicBezTo>
                <a:cubicBezTo>
                  <a:pt x="1706526" y="2651051"/>
                  <a:pt x="2004238" y="2349795"/>
                  <a:pt x="2232838" y="2115879"/>
                </a:cubicBezTo>
                <a:cubicBezTo>
                  <a:pt x="2461438" y="1881963"/>
                  <a:pt x="2603205" y="1724246"/>
                  <a:pt x="2817628" y="1456660"/>
                </a:cubicBezTo>
                <a:cubicBezTo>
                  <a:pt x="3032051" y="1189074"/>
                  <a:pt x="3340396" y="753140"/>
                  <a:pt x="3519377" y="510363"/>
                </a:cubicBezTo>
                <a:cubicBezTo>
                  <a:pt x="3698358" y="267586"/>
                  <a:pt x="3891517" y="0"/>
                  <a:pt x="3891517" y="0"/>
                </a:cubicBezTo>
              </a:path>
            </a:pathLst>
          </a:custGeom>
          <a:noFill/>
          <a:ln w="57150">
            <a:solidFill>
              <a:srgbClr val="00B050"/>
            </a:solidFill>
          </a:ln>
        </p:spPr>
        <p:txBody>
          <a:bodyPr rtlCol="0" anchor="ctr"/>
          <a:lstStyle/>
          <a:p>
            <a:pPr algn="ctr"/>
            <a:endParaRPr lang="en-US" dirty="0"/>
          </a:p>
        </p:txBody>
      </p:sp>
      <p:sp>
        <p:nvSpPr>
          <p:cNvPr id="124" name="TextBox 123"/>
          <p:cNvSpPr txBox="1"/>
          <p:nvPr/>
        </p:nvSpPr>
        <p:spPr>
          <a:xfrm>
            <a:off x="3203848" y="5085184"/>
            <a:ext cx="561372" cy="261610"/>
          </a:xfrm>
          <a:prstGeom prst="rect">
            <a:avLst/>
          </a:prstGeom>
          <a:noFill/>
        </p:spPr>
        <p:txBody>
          <a:bodyPr wrap="none" rtlCol="0">
            <a:spAutoFit/>
          </a:bodyPr>
          <a:lstStyle/>
          <a:p>
            <a:r>
              <a:rPr lang="en-US" sz="1100" dirty="0" smtClean="0">
                <a:solidFill>
                  <a:srgbClr val="019645"/>
                </a:solidFill>
                <a:latin typeface="Helvetica Light" charset="0"/>
                <a:ea typeface="Helvetica Light" charset="0"/>
                <a:cs typeface="Helvetica Light" charset="0"/>
              </a:rPr>
              <a:t>Run-2</a:t>
            </a:r>
          </a:p>
        </p:txBody>
      </p:sp>
      <p:sp>
        <p:nvSpPr>
          <p:cNvPr id="125" name="TextBox 124"/>
          <p:cNvSpPr txBox="1"/>
          <p:nvPr/>
        </p:nvSpPr>
        <p:spPr>
          <a:xfrm>
            <a:off x="3995936" y="4967590"/>
            <a:ext cx="561372" cy="261610"/>
          </a:xfrm>
          <a:prstGeom prst="rect">
            <a:avLst/>
          </a:prstGeom>
          <a:noFill/>
        </p:spPr>
        <p:txBody>
          <a:bodyPr wrap="none" rtlCol="0">
            <a:spAutoFit/>
          </a:bodyPr>
          <a:lstStyle/>
          <a:p>
            <a:r>
              <a:rPr lang="en-US" sz="1100" dirty="0" smtClean="0">
                <a:solidFill>
                  <a:srgbClr val="019645"/>
                </a:solidFill>
                <a:latin typeface="Helvetica Light" charset="0"/>
                <a:ea typeface="Helvetica Light" charset="0"/>
                <a:cs typeface="Helvetica Light" charset="0"/>
              </a:rPr>
              <a:t>Run-3</a:t>
            </a:r>
          </a:p>
        </p:txBody>
      </p:sp>
      <p:sp>
        <p:nvSpPr>
          <p:cNvPr id="126" name="TextBox 125"/>
          <p:cNvSpPr txBox="1"/>
          <p:nvPr/>
        </p:nvSpPr>
        <p:spPr>
          <a:xfrm>
            <a:off x="5234764" y="4319518"/>
            <a:ext cx="561372" cy="261610"/>
          </a:xfrm>
          <a:prstGeom prst="rect">
            <a:avLst/>
          </a:prstGeom>
          <a:noFill/>
        </p:spPr>
        <p:txBody>
          <a:bodyPr wrap="none" rtlCol="0">
            <a:spAutoFit/>
          </a:bodyPr>
          <a:lstStyle/>
          <a:p>
            <a:r>
              <a:rPr lang="en-US" sz="1100" dirty="0" smtClean="0">
                <a:solidFill>
                  <a:srgbClr val="019645"/>
                </a:solidFill>
                <a:latin typeface="Helvetica Light" charset="0"/>
                <a:ea typeface="Helvetica Light" charset="0"/>
                <a:cs typeface="Helvetica Light" charset="0"/>
              </a:rPr>
              <a:t>Run-4</a:t>
            </a:r>
          </a:p>
        </p:txBody>
      </p:sp>
      <p:sp>
        <p:nvSpPr>
          <p:cNvPr id="127" name="TextBox 126"/>
          <p:cNvSpPr txBox="1"/>
          <p:nvPr/>
        </p:nvSpPr>
        <p:spPr>
          <a:xfrm>
            <a:off x="6242876" y="2564904"/>
            <a:ext cx="561372" cy="261610"/>
          </a:xfrm>
          <a:prstGeom prst="rect">
            <a:avLst/>
          </a:prstGeom>
          <a:noFill/>
        </p:spPr>
        <p:txBody>
          <a:bodyPr wrap="none" rtlCol="0">
            <a:spAutoFit/>
          </a:bodyPr>
          <a:lstStyle/>
          <a:p>
            <a:r>
              <a:rPr lang="en-US" sz="1100" dirty="0" smtClean="0">
                <a:solidFill>
                  <a:srgbClr val="019645"/>
                </a:solidFill>
                <a:latin typeface="Helvetica Light" charset="0"/>
                <a:ea typeface="Helvetica Light" charset="0"/>
                <a:cs typeface="Helvetica Light" charset="0"/>
              </a:rPr>
              <a:t>Run-5</a:t>
            </a:r>
          </a:p>
        </p:txBody>
      </p:sp>
      <p:sp>
        <p:nvSpPr>
          <p:cNvPr id="128" name="TextBox 127"/>
          <p:cNvSpPr txBox="1"/>
          <p:nvPr/>
        </p:nvSpPr>
        <p:spPr>
          <a:xfrm>
            <a:off x="4764091" y="3553271"/>
            <a:ext cx="832279" cy="307777"/>
          </a:xfrm>
          <a:prstGeom prst="rect">
            <a:avLst/>
          </a:prstGeom>
          <a:noFill/>
        </p:spPr>
        <p:txBody>
          <a:bodyPr wrap="none" rtlCol="0">
            <a:spAutoFit/>
          </a:bodyPr>
          <a:lstStyle/>
          <a:p>
            <a:r>
              <a:rPr lang="en-US" sz="1400" dirty="0" smtClean="0">
                <a:solidFill>
                  <a:srgbClr val="003BB8"/>
                </a:solidFill>
                <a:latin typeface="Helvetica Light" charset="0"/>
                <a:ea typeface="Helvetica Light" charset="0"/>
                <a:cs typeface="Helvetica Light" charset="0"/>
              </a:rPr>
              <a:t>HL-LHC</a:t>
            </a:r>
          </a:p>
        </p:txBody>
      </p:sp>
      <p:cxnSp>
        <p:nvCxnSpPr>
          <p:cNvPr id="129" name="Straight Connector 128"/>
          <p:cNvCxnSpPr/>
          <p:nvPr/>
        </p:nvCxnSpPr>
        <p:spPr>
          <a:xfrm flipH="1">
            <a:off x="4788024" y="3495244"/>
            <a:ext cx="124" cy="1949980"/>
          </a:xfrm>
          <a:prstGeom prst="line">
            <a:avLst/>
          </a:prstGeom>
          <a:ln>
            <a:solidFill>
              <a:srgbClr val="003BB8"/>
            </a:solidFill>
            <a:prstDash val="sysDot"/>
          </a:ln>
          <a:effectLst/>
        </p:spPr>
        <p:style>
          <a:lnRef idx="2">
            <a:schemeClr val="accent1"/>
          </a:lnRef>
          <a:fillRef idx="0">
            <a:schemeClr val="accent1"/>
          </a:fillRef>
          <a:effectRef idx="1">
            <a:schemeClr val="accent1"/>
          </a:effectRef>
          <a:fontRef idx="minor">
            <a:schemeClr val="tx1"/>
          </a:fontRef>
        </p:style>
      </p:cxnSp>
      <p:sp>
        <p:nvSpPr>
          <p:cNvPr id="130" name="TextBox 129"/>
          <p:cNvSpPr txBox="1"/>
          <p:nvPr/>
        </p:nvSpPr>
        <p:spPr>
          <a:xfrm>
            <a:off x="1282084" y="1052736"/>
            <a:ext cx="697628" cy="369332"/>
          </a:xfrm>
          <a:prstGeom prst="rect">
            <a:avLst/>
          </a:prstGeom>
          <a:noFill/>
        </p:spPr>
        <p:txBody>
          <a:bodyPr wrap="none" rtlCol="0">
            <a:spAutoFit/>
          </a:bodyPr>
          <a:lstStyle/>
          <a:p>
            <a:pPr algn="r"/>
            <a:r>
              <a:rPr lang="en-US" dirty="0" smtClean="0">
                <a:solidFill>
                  <a:srgbClr val="D80017"/>
                </a:solidFill>
                <a:latin typeface="Helvetica" charset="0"/>
                <a:ea typeface="Helvetica" charset="0"/>
                <a:cs typeface="Helvetica" charset="0"/>
              </a:rPr>
              <a:t>3000</a:t>
            </a:r>
          </a:p>
        </p:txBody>
      </p:sp>
      <p:pic>
        <p:nvPicPr>
          <p:cNvPr id="131" name="Picture 130"/>
          <p:cNvPicPr>
            <a:picLocks noChangeAspect="1"/>
          </p:cNvPicPr>
          <p:nvPr/>
        </p:nvPicPr>
        <p:blipFill rotWithShape="1">
          <a:blip r:embed="rId6">
            <a:extLst>
              <a:ext uri="{28A0092B-C50C-407E-A947-70E740481C1C}">
                <a14:useLocalDpi xmlns:a14="http://schemas.microsoft.com/office/drawing/2010/main" val="0"/>
              </a:ext>
            </a:extLst>
          </a:blip>
          <a:srcRect l="33094" t="27493" r="17526" b="17246"/>
          <a:stretch/>
        </p:blipFill>
        <p:spPr>
          <a:xfrm>
            <a:off x="2878098" y="5383530"/>
            <a:ext cx="310872" cy="68580"/>
          </a:xfrm>
          <a:prstGeom prst="rect">
            <a:avLst/>
          </a:prstGeom>
        </p:spPr>
      </p:pic>
      <p:sp>
        <p:nvSpPr>
          <p:cNvPr id="132" name="Rectangle 131"/>
          <p:cNvSpPr/>
          <p:nvPr/>
        </p:nvSpPr>
        <p:spPr>
          <a:xfrm>
            <a:off x="2881526" y="5252060"/>
            <a:ext cx="90274" cy="165760"/>
          </a:xfrm>
          <a:prstGeom prst="rect">
            <a:avLst/>
          </a:prstGeom>
          <a:solidFill>
            <a:schemeClr val="bg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Tree>
    <p:extLst>
      <p:ext uri="{BB962C8B-B14F-4D97-AF65-F5344CB8AC3E}">
        <p14:creationId xmlns:p14="http://schemas.microsoft.com/office/powerpoint/2010/main" val="199161582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8" name="TextBox 7"/>
          <p:cNvSpPr txBox="1"/>
          <p:nvPr/>
        </p:nvSpPr>
        <p:spPr>
          <a:xfrm>
            <a:off x="4943354" y="437763"/>
            <a:ext cx="3805110"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Challenges and opportunities</a:t>
            </a:r>
          </a:p>
        </p:txBody>
      </p:sp>
      <p:sp>
        <p:nvSpPr>
          <p:cNvPr id="10" name="Text Box 25"/>
          <p:cNvSpPr txBox="1">
            <a:spLocks noChangeArrowheads="1"/>
          </p:cNvSpPr>
          <p:nvPr/>
        </p:nvSpPr>
        <p:spPr bwMode="auto">
          <a:xfrm>
            <a:off x="242638" y="2048362"/>
            <a:ext cx="8888134" cy="1600438"/>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ct val="50000"/>
              </a:spcBef>
            </a:pPr>
            <a:r>
              <a:rPr lang="en-GB" sz="1600" dirty="0" smtClean="0">
                <a:solidFill>
                  <a:srgbClr val="003BB8"/>
                </a:solidFill>
                <a:latin typeface="Helvetica Light" charset="0"/>
                <a:ea typeface="Helvetica Light" charset="0"/>
                <a:cs typeface="Helvetica Light" charset="0"/>
              </a:rPr>
              <a:t>Particle physics has entered an era of uncertainty: we have a beautiful theory, and many indications that it is incomplete, possibly the SM is only the tip of the iceberg. </a:t>
            </a:r>
          </a:p>
          <a:p>
            <a:pPr>
              <a:lnSpc>
                <a:spcPct val="110000"/>
              </a:lnSpc>
              <a:spcBef>
                <a:spcPts val="1200"/>
              </a:spcBef>
            </a:pPr>
            <a:r>
              <a:rPr lang="en-GB" sz="1600" dirty="0" smtClean="0">
                <a:solidFill>
                  <a:srgbClr val="003BB8"/>
                </a:solidFill>
                <a:latin typeface="Helvetica Light" charset="0"/>
                <a:ea typeface="Helvetica Light" charset="0"/>
                <a:cs typeface="Helvetica Light" charset="0"/>
              </a:rPr>
              <a:t>Contrary to Fermi, who knew the TeV scale, we do not know the next new physics scale. Naturalness suggests it should be O(TeV), but we do not know how much Nature cares about naturalness.</a:t>
            </a:r>
          </a:p>
        </p:txBody>
      </p:sp>
    </p:spTree>
    <p:extLst>
      <p:ext uri="{BB962C8B-B14F-4D97-AF65-F5344CB8AC3E}">
        <p14:creationId xmlns:p14="http://schemas.microsoft.com/office/powerpoint/2010/main" val="102981560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12" name="TextBox 11"/>
          <p:cNvSpPr txBox="1"/>
          <p:nvPr/>
        </p:nvSpPr>
        <p:spPr>
          <a:xfrm>
            <a:off x="4943354" y="437763"/>
            <a:ext cx="3805110" cy="830997"/>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Challenges and opportunities</a:t>
            </a:r>
          </a:p>
        </p:txBody>
      </p:sp>
      <p:sp>
        <p:nvSpPr>
          <p:cNvPr id="9" name="Text Box 25"/>
          <p:cNvSpPr txBox="1">
            <a:spLocks noChangeArrowheads="1"/>
          </p:cNvSpPr>
          <p:nvPr/>
        </p:nvSpPr>
        <p:spPr bwMode="auto">
          <a:xfrm>
            <a:off x="242638" y="2048362"/>
            <a:ext cx="8888134" cy="4570482"/>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ct val="50000"/>
              </a:spcBef>
            </a:pPr>
            <a:r>
              <a:rPr lang="en-GB" sz="1600" dirty="0" smtClean="0">
                <a:solidFill>
                  <a:srgbClr val="003BB8"/>
                </a:solidFill>
                <a:latin typeface="Helvetica Light" charset="0"/>
                <a:ea typeface="Helvetica Light" charset="0"/>
                <a:cs typeface="Helvetica Light" charset="0"/>
              </a:rPr>
              <a:t>Particle physics has entered an era of uncertainty: we have a beautiful theory, and many indications that it is incomplete, possibly the SM is only the tip of the iceberg. </a:t>
            </a:r>
          </a:p>
          <a:p>
            <a:pPr>
              <a:lnSpc>
                <a:spcPct val="110000"/>
              </a:lnSpc>
              <a:spcBef>
                <a:spcPts val="1200"/>
              </a:spcBef>
            </a:pPr>
            <a:r>
              <a:rPr lang="en-GB" sz="1600" dirty="0" smtClean="0">
                <a:solidFill>
                  <a:srgbClr val="003BB8"/>
                </a:solidFill>
                <a:latin typeface="Helvetica Light" charset="0"/>
                <a:ea typeface="Helvetica Light" charset="0"/>
                <a:cs typeface="Helvetica Light" charset="0"/>
              </a:rPr>
              <a:t>Contrary to Fermi, who knew the TeV scale, we do not know the next new physics scale. Naturalness suggests it should be O(TeV), but we do not know how much Nature cares about naturalness.</a:t>
            </a:r>
          </a:p>
          <a:p>
            <a:pPr>
              <a:lnSpc>
                <a:spcPct val="110000"/>
              </a:lnSpc>
              <a:spcBef>
                <a:spcPts val="1200"/>
              </a:spcBef>
            </a:pPr>
            <a:r>
              <a:rPr lang="en-GB" sz="1600" dirty="0">
                <a:solidFill>
                  <a:srgbClr val="003BB8"/>
                </a:solidFill>
                <a:latin typeface="Helvetica Light" charset="0"/>
                <a:ea typeface="Helvetica Light" charset="0"/>
                <a:cs typeface="Helvetica Light" charset="0"/>
              </a:rPr>
              <a:t>We live in </a:t>
            </a:r>
            <a:r>
              <a:rPr lang="en-GB" sz="1600" b="1" dirty="0">
                <a:solidFill>
                  <a:srgbClr val="003BB8"/>
                </a:solidFill>
                <a:latin typeface="Helvetica Light" charset="0"/>
                <a:ea typeface="Helvetica Light" charset="0"/>
                <a:cs typeface="Helvetica Light" charset="0"/>
              </a:rPr>
              <a:t>data-driven times</a:t>
            </a:r>
            <a:r>
              <a:rPr lang="en-GB" sz="1600" dirty="0">
                <a:solidFill>
                  <a:srgbClr val="003BB8"/>
                </a:solidFill>
                <a:latin typeface="Helvetica Light" charset="0"/>
                <a:ea typeface="Helvetica Light" charset="0"/>
                <a:cs typeface="Helvetica Light" charset="0"/>
              </a:rPr>
              <a:t>, experiment must guide us to the next stage.                                That means we need a very </a:t>
            </a:r>
            <a:r>
              <a:rPr lang="en-GB" sz="1600" b="1" dirty="0">
                <a:solidFill>
                  <a:srgbClr val="003BB8"/>
                </a:solidFill>
                <a:latin typeface="Helvetica Light" charset="0"/>
                <a:ea typeface="Helvetica Light" charset="0"/>
                <a:cs typeface="Helvetica Light" charset="0"/>
              </a:rPr>
              <a:t>broad </a:t>
            </a:r>
            <a:r>
              <a:rPr lang="en-GB" sz="1600" b="1" dirty="0" smtClean="0">
                <a:solidFill>
                  <a:srgbClr val="003BB8"/>
                </a:solidFill>
                <a:latin typeface="Helvetica Light" charset="0"/>
                <a:ea typeface="Helvetica Light" charset="0"/>
                <a:cs typeface="Helvetica Light" charset="0"/>
              </a:rPr>
              <a:t>and diverse research </a:t>
            </a:r>
            <a:r>
              <a:rPr lang="en-GB" sz="1600" b="1" dirty="0">
                <a:solidFill>
                  <a:srgbClr val="003BB8"/>
                </a:solidFill>
                <a:latin typeface="Helvetica Light" charset="0"/>
                <a:ea typeface="Helvetica Light" charset="0"/>
                <a:cs typeface="Helvetica Light" charset="0"/>
              </a:rPr>
              <a:t>programme </a:t>
            </a:r>
            <a:r>
              <a:rPr lang="en-GB" sz="1600" dirty="0">
                <a:solidFill>
                  <a:srgbClr val="003BB8"/>
                </a:solidFill>
                <a:latin typeface="Helvetica Light" charset="0"/>
                <a:ea typeface="Helvetica Light" charset="0"/>
                <a:cs typeface="Helvetica Light" charset="0"/>
              </a:rPr>
              <a:t>(“no stone unturned”).</a:t>
            </a:r>
          </a:p>
          <a:p>
            <a:pPr marL="342900" lvl="0" indent="-342900">
              <a:lnSpc>
                <a:spcPct val="110000"/>
              </a:lnSpc>
              <a:spcBef>
                <a:spcPts val="1200"/>
              </a:spcBef>
              <a:buFont typeface="Arial"/>
              <a:buChar char="•"/>
            </a:pPr>
            <a:r>
              <a:rPr lang="en-GB" sz="1400" dirty="0">
                <a:solidFill>
                  <a:prstClr val="black"/>
                </a:solidFill>
                <a:latin typeface="Helvetica Light" charset="0"/>
                <a:ea typeface="Helvetica Light" charset="0"/>
                <a:cs typeface="Helvetica Light" charset="0"/>
              </a:rPr>
              <a:t>We need a flagship collider programme at the </a:t>
            </a:r>
            <a:r>
              <a:rPr lang="en-GB" sz="1400" b="1" dirty="0">
                <a:solidFill>
                  <a:prstClr val="black"/>
                </a:solidFill>
                <a:latin typeface="Helvetica Light" charset="0"/>
                <a:ea typeface="Helvetica Light" charset="0"/>
                <a:cs typeface="Helvetica Light" charset="0"/>
              </a:rPr>
              <a:t>energy frontier </a:t>
            </a:r>
            <a:r>
              <a:rPr lang="en-GB" sz="1400" dirty="0">
                <a:solidFill>
                  <a:prstClr val="black"/>
                </a:solidFill>
                <a:latin typeface="Helvetica Light" charset="0"/>
                <a:ea typeface="Helvetica Light" charset="0"/>
                <a:cs typeface="Helvetica Light" charset="0"/>
              </a:rPr>
              <a:t>(LHC, HL-LHC, HE-LHC, FCC, </a:t>
            </a:r>
            <a:r>
              <a:rPr lang="mr-IN" sz="1400" dirty="0">
                <a:solidFill>
                  <a:prstClr val="black"/>
                </a:solidFill>
                <a:latin typeface="Helvetica Light" charset="0"/>
                <a:ea typeface="Helvetica Light" charset="0"/>
                <a:cs typeface="Helvetica Light" charset="0"/>
              </a:rPr>
              <a:t>…</a:t>
            </a:r>
            <a:r>
              <a:rPr lang="en-US" sz="1400" dirty="0">
                <a:solidFill>
                  <a:prstClr val="black"/>
                </a:solidFill>
                <a:latin typeface="Helvetica Light" charset="0"/>
                <a:ea typeface="Helvetica Light" charset="0"/>
                <a:cs typeface="Helvetica Light" charset="0"/>
              </a:rPr>
              <a:t>)</a:t>
            </a:r>
            <a:endParaRPr lang="en-GB" sz="1400" dirty="0">
              <a:solidFill>
                <a:prstClr val="black"/>
              </a:solidFill>
              <a:latin typeface="Helvetica Light" charset="0"/>
              <a:ea typeface="Helvetica Light" charset="0"/>
              <a:cs typeface="Helvetica Light" charset="0"/>
            </a:endParaRPr>
          </a:p>
          <a:p>
            <a:pPr marL="342900" lvl="0" indent="-342900">
              <a:lnSpc>
                <a:spcPct val="110000"/>
              </a:lnSpc>
              <a:spcBef>
                <a:spcPts val="900"/>
              </a:spcBef>
              <a:buFont typeface="Arial"/>
              <a:buChar char="•"/>
            </a:pPr>
            <a:r>
              <a:rPr lang="en-GB" sz="1400" dirty="0">
                <a:solidFill>
                  <a:prstClr val="black"/>
                </a:solidFill>
                <a:latin typeface="Helvetica Light" charset="0"/>
                <a:ea typeface="Helvetica Light" charset="0"/>
                <a:cs typeface="Helvetica Light" charset="0"/>
              </a:rPr>
              <a:t>We need a </a:t>
            </a:r>
            <a:r>
              <a:rPr lang="en-GB" sz="1400" b="1" dirty="0">
                <a:solidFill>
                  <a:prstClr val="black"/>
                </a:solidFill>
                <a:latin typeface="Helvetica Light" charset="0"/>
                <a:ea typeface="Helvetica Light" charset="0"/>
                <a:cs typeface="Helvetica Light" charset="0"/>
              </a:rPr>
              <a:t>lepton collider for precision </a:t>
            </a:r>
            <a:r>
              <a:rPr lang="en-GB" sz="1400" dirty="0">
                <a:solidFill>
                  <a:prstClr val="black"/>
                </a:solidFill>
                <a:latin typeface="Helvetica Light" charset="0"/>
                <a:ea typeface="Helvetica Light" charset="0"/>
                <a:cs typeface="Helvetica Light" charset="0"/>
              </a:rPr>
              <a:t>Higgs, electroweak and top physics</a:t>
            </a:r>
          </a:p>
          <a:p>
            <a:pPr marL="342900" indent="-342900">
              <a:lnSpc>
                <a:spcPct val="110000"/>
              </a:lnSpc>
              <a:spcBef>
                <a:spcPts val="900"/>
              </a:spcBef>
              <a:buFont typeface="Arial"/>
              <a:buChar char="•"/>
            </a:pPr>
            <a:r>
              <a:rPr lang="en-GB" sz="1400" dirty="0">
                <a:solidFill>
                  <a:prstClr val="black"/>
                </a:solidFill>
                <a:latin typeface="Helvetica Light" charset="0"/>
                <a:ea typeface="Helvetica Light" charset="0"/>
                <a:cs typeface="Helvetica Light" charset="0"/>
              </a:rPr>
              <a:t>We need to develop high-field magnets and compact high-gradient accelerators for the </a:t>
            </a:r>
            <a:r>
              <a:rPr lang="en-GB" sz="1400" b="1" dirty="0">
                <a:solidFill>
                  <a:prstClr val="black"/>
                </a:solidFill>
                <a:latin typeface="Helvetica Light" charset="0"/>
                <a:ea typeface="Helvetica Light" charset="0"/>
                <a:cs typeface="Helvetica Light" charset="0"/>
              </a:rPr>
              <a:t>long-term future</a:t>
            </a:r>
          </a:p>
          <a:p>
            <a:pPr marL="342900" indent="-342900">
              <a:lnSpc>
                <a:spcPct val="110000"/>
              </a:lnSpc>
              <a:spcBef>
                <a:spcPts val="900"/>
              </a:spcBef>
              <a:buFont typeface="Arial"/>
              <a:buChar char="•"/>
            </a:pPr>
            <a:r>
              <a:rPr lang="en-GB" sz="1400" dirty="0">
                <a:solidFill>
                  <a:prstClr val="black"/>
                </a:solidFill>
                <a:latin typeface="Helvetica Light" charset="0"/>
                <a:ea typeface="Helvetica Light" charset="0"/>
                <a:cs typeface="Helvetica Light" charset="0"/>
              </a:rPr>
              <a:t>We need to continue and further extend the </a:t>
            </a:r>
            <a:r>
              <a:rPr lang="en-GB" sz="1400" b="1" dirty="0">
                <a:solidFill>
                  <a:prstClr val="black"/>
                </a:solidFill>
                <a:latin typeface="Helvetica Light" charset="0"/>
                <a:ea typeface="Helvetica Light" charset="0"/>
                <a:cs typeface="Helvetica Light" charset="0"/>
              </a:rPr>
              <a:t>intensity and precision programme</a:t>
            </a:r>
            <a:r>
              <a:rPr lang="en-GB" sz="1400" dirty="0">
                <a:solidFill>
                  <a:prstClr val="black"/>
                </a:solidFill>
                <a:latin typeface="Helvetica Light" charset="0"/>
                <a:ea typeface="Helvetica Light" charset="0"/>
                <a:cs typeface="Helvetica Light" charset="0"/>
              </a:rPr>
              <a:t>: rare </a:t>
            </a:r>
            <a:r>
              <a:rPr lang="en-GB" sz="1400" i="1" dirty="0">
                <a:solidFill>
                  <a:prstClr val="black"/>
                </a:solidFill>
                <a:latin typeface="Helvetica Light" charset="0"/>
                <a:ea typeface="Helvetica Light" charset="0"/>
                <a:cs typeface="Helvetica Light" charset="0"/>
              </a:rPr>
              <a:t>B</a:t>
            </a:r>
            <a:r>
              <a:rPr lang="en-GB" sz="1400" dirty="0">
                <a:solidFill>
                  <a:prstClr val="black"/>
                </a:solidFill>
                <a:latin typeface="Helvetica Light" charset="0"/>
                <a:ea typeface="Helvetica Light" charset="0"/>
                <a:cs typeface="Helvetica Light" charset="0"/>
              </a:rPr>
              <a:t> </a:t>
            </a:r>
            <a:r>
              <a:rPr lang="en-GB" sz="1400" dirty="0" smtClean="0">
                <a:solidFill>
                  <a:prstClr val="black"/>
                </a:solidFill>
                <a:latin typeface="Helvetica Light" charset="0"/>
                <a:ea typeface="Helvetica Light" charset="0"/>
                <a:cs typeface="Helvetica Light" charset="0"/>
              </a:rPr>
              <a:t>&amp; kaon </a:t>
            </a:r>
            <a:r>
              <a:rPr lang="en-GB" sz="1400" dirty="0">
                <a:solidFill>
                  <a:prstClr val="black"/>
                </a:solidFill>
                <a:latin typeface="Helvetica Light" charset="0"/>
                <a:ea typeface="Helvetica Light" charset="0"/>
                <a:cs typeface="Helvetica Light" charset="0"/>
              </a:rPr>
              <a:t>physics, g–2, lepton flavour violation, n/p/e/µEDM, neutrino physics with all that belongs to it, proton decay</a:t>
            </a:r>
          </a:p>
          <a:p>
            <a:pPr marL="342900" lvl="0" indent="-342900">
              <a:lnSpc>
                <a:spcPct val="110000"/>
              </a:lnSpc>
              <a:spcBef>
                <a:spcPts val="900"/>
              </a:spcBef>
              <a:buFont typeface="Arial"/>
              <a:buChar char="•"/>
            </a:pPr>
            <a:r>
              <a:rPr lang="en-GB" sz="1400" dirty="0">
                <a:solidFill>
                  <a:prstClr val="black"/>
                </a:solidFill>
                <a:latin typeface="Helvetica Light" charset="0"/>
                <a:ea typeface="Helvetica Light" charset="0"/>
                <a:cs typeface="Helvetica Light" charset="0"/>
              </a:rPr>
              <a:t>We need to search for dark matter particles/WIMPs, </a:t>
            </a:r>
            <a:r>
              <a:rPr lang="en-GB" sz="1400" dirty="0" smtClean="0">
                <a:solidFill>
                  <a:prstClr val="black"/>
                </a:solidFill>
                <a:latin typeface="Helvetica Light" charset="0"/>
                <a:ea typeface="Helvetica Light" charset="0"/>
                <a:cs typeface="Helvetica Light" charset="0"/>
              </a:rPr>
              <a:t>we need direct </a:t>
            </a:r>
            <a:r>
              <a:rPr lang="en-GB" sz="1400" dirty="0">
                <a:solidFill>
                  <a:prstClr val="black"/>
                </a:solidFill>
                <a:latin typeface="Helvetica Light" charset="0"/>
                <a:ea typeface="Helvetica Light" charset="0"/>
                <a:cs typeface="Helvetica Light" charset="0"/>
              </a:rPr>
              <a:t>DM experiments, indirect searches </a:t>
            </a:r>
            <a:r>
              <a:rPr lang="en-GB" sz="1400" dirty="0" smtClean="0">
                <a:solidFill>
                  <a:prstClr val="black"/>
                </a:solidFill>
                <a:latin typeface="Helvetica Light" charset="0"/>
                <a:ea typeface="Helvetica Light" charset="0"/>
                <a:cs typeface="Helvetica Light" charset="0"/>
              </a:rPr>
              <a:t>   in </a:t>
            </a:r>
            <a:r>
              <a:rPr lang="en-GB" sz="1400" dirty="0">
                <a:solidFill>
                  <a:prstClr val="black"/>
                </a:solidFill>
                <a:latin typeface="Helvetica Light" charset="0"/>
                <a:ea typeface="Helvetica Light" charset="0"/>
                <a:cs typeface="Helvetica Light" charset="0"/>
              </a:rPr>
              <a:t>space, fixed target searches, </a:t>
            </a:r>
            <a:r>
              <a:rPr lang="en-GB" sz="1400" dirty="0" err="1">
                <a:solidFill>
                  <a:prstClr val="black"/>
                </a:solidFill>
                <a:latin typeface="Helvetica Light" charset="0"/>
                <a:ea typeface="Helvetica Light" charset="0"/>
                <a:cs typeface="Helvetica Light" charset="0"/>
              </a:rPr>
              <a:t>axion</a:t>
            </a:r>
            <a:r>
              <a:rPr lang="en-GB" sz="1400" dirty="0">
                <a:solidFill>
                  <a:prstClr val="black"/>
                </a:solidFill>
                <a:latin typeface="Helvetica Light" charset="0"/>
                <a:ea typeface="Helvetica Light" charset="0"/>
                <a:cs typeface="Helvetica Light" charset="0"/>
              </a:rPr>
              <a:t> </a:t>
            </a:r>
            <a:r>
              <a:rPr lang="en-GB" sz="1400" dirty="0" smtClean="0">
                <a:solidFill>
                  <a:prstClr val="black"/>
                </a:solidFill>
                <a:latin typeface="Helvetica Light" charset="0"/>
                <a:ea typeface="Helvetica Light" charset="0"/>
                <a:cs typeface="Helvetica Light" charset="0"/>
              </a:rPr>
              <a:t>searches</a:t>
            </a:r>
            <a:endParaRPr lang="en-GB" sz="1400" dirty="0">
              <a:solidFill>
                <a:prstClr val="black"/>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03595299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75</a:t>
            </a:fld>
            <a:endParaRPr lang="en-GB" dirty="0"/>
          </a:p>
        </p:txBody>
      </p:sp>
      <p:pic>
        <p:nvPicPr>
          <p:cNvPr id="24" name="Picture 23"/>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a:ext>
            </a:extLst>
          </a:blip>
          <a:srcRect b="-2"/>
          <a:stretch/>
        </p:blipFill>
        <p:spPr>
          <a:xfrm>
            <a:off x="-2" y="0"/>
            <a:ext cx="9144002" cy="3573016"/>
          </a:xfrm>
          <a:prstGeom prst="rect">
            <a:avLst/>
          </a:prstGeom>
        </p:spPr>
      </p:pic>
      <p:sp>
        <p:nvSpPr>
          <p:cNvPr id="25" name="TextBox 24"/>
          <p:cNvSpPr txBox="1"/>
          <p:nvPr/>
        </p:nvSpPr>
        <p:spPr>
          <a:xfrm>
            <a:off x="-3" y="4839542"/>
            <a:ext cx="9144000" cy="400110"/>
          </a:xfrm>
          <a:prstGeom prst="rect">
            <a:avLst/>
          </a:prstGeom>
          <a:solidFill>
            <a:schemeClr val="bg1">
              <a:alpha val="92000"/>
            </a:schemeClr>
          </a:solidFill>
        </p:spPr>
        <p:txBody>
          <a:bodyPr wrap="square" rtlCol="0" anchor="ctr">
            <a:spAutoFit/>
          </a:bodyPr>
          <a:lstStyle/>
          <a:p>
            <a:pPr algn="ctr"/>
            <a:r>
              <a:rPr lang="en-US" sz="2000" i="1" dirty="0" smtClean="0">
                <a:solidFill>
                  <a:schemeClr val="tx1">
                    <a:lumMod val="50000"/>
                    <a:lumOff val="50000"/>
                  </a:schemeClr>
                </a:solidFill>
                <a:latin typeface="Helvetica Light"/>
                <a:cs typeface="Helvetica Light"/>
              </a:rPr>
              <a:t>Extra slides</a:t>
            </a:r>
            <a:endParaRPr lang="en-GB" sz="2000" i="1" dirty="0" smtClean="0">
              <a:solidFill>
                <a:schemeClr val="tx1">
                  <a:lumMod val="50000"/>
                  <a:lumOff val="50000"/>
                </a:schemeClr>
              </a:solidFill>
              <a:latin typeface="Helvetica Light"/>
              <a:cs typeface="Helvetica Light"/>
            </a:endParaRPr>
          </a:p>
        </p:txBody>
      </p:sp>
    </p:spTree>
    <p:extLst>
      <p:ext uri="{BB962C8B-B14F-4D97-AF65-F5344CB8AC3E}">
        <p14:creationId xmlns:p14="http://schemas.microsoft.com/office/powerpoint/2010/main" val="74381370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76</a:t>
            </a:fld>
            <a:endParaRPr lang="en-GB" dirty="0"/>
          </a:p>
        </p:txBody>
      </p:sp>
      <p:sp>
        <p:nvSpPr>
          <p:cNvPr id="10" name="TextBox 9"/>
          <p:cNvSpPr txBox="1"/>
          <p:nvPr/>
        </p:nvSpPr>
        <p:spPr>
          <a:xfrm>
            <a:off x="0" y="5065439"/>
            <a:ext cx="9130772" cy="677108"/>
          </a:xfrm>
          <a:prstGeom prst="rect">
            <a:avLst/>
          </a:prstGeom>
          <a:noFill/>
        </p:spPr>
        <p:txBody>
          <a:bodyPr wrap="square" rtlCol="0">
            <a:spAutoFit/>
          </a:bodyPr>
          <a:lstStyle/>
          <a:p>
            <a:pPr algn="ctr"/>
            <a:r>
              <a:rPr lang="en-US" sz="1400" i="1" dirty="0" smtClean="0">
                <a:latin typeface="Helvetica Light"/>
                <a:cs typeface="Helvetica Light"/>
              </a:rPr>
              <a:t>Three examples only !</a:t>
            </a:r>
          </a:p>
          <a:p>
            <a:pPr algn="ctr">
              <a:spcBef>
                <a:spcPts val="1200"/>
              </a:spcBef>
            </a:pPr>
            <a:r>
              <a:rPr lang="en-US" sz="1400" b="1" i="1" dirty="0" smtClean="0">
                <a:solidFill>
                  <a:srgbClr val="D80017"/>
                </a:solidFill>
                <a:latin typeface="Helvetica Light"/>
                <a:cs typeface="Helvetica Light"/>
              </a:rPr>
              <a:t>Of course: any detection of new physics till then would likely be a game changer ! </a:t>
            </a:r>
          </a:p>
        </p:txBody>
      </p:sp>
      <p:pic>
        <p:nvPicPr>
          <p:cNvPr id="24" name="Picture 23"/>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a:ext>
            </a:extLst>
          </a:blip>
          <a:srcRect b="-2"/>
          <a:stretch/>
        </p:blipFill>
        <p:spPr>
          <a:xfrm>
            <a:off x="-2" y="0"/>
            <a:ext cx="9144002" cy="3573016"/>
          </a:xfrm>
          <a:prstGeom prst="rect">
            <a:avLst/>
          </a:prstGeom>
        </p:spPr>
      </p:pic>
      <p:sp>
        <p:nvSpPr>
          <p:cNvPr id="25" name="TextBox 24"/>
          <p:cNvSpPr txBox="1"/>
          <p:nvPr/>
        </p:nvSpPr>
        <p:spPr>
          <a:xfrm>
            <a:off x="-3" y="4417948"/>
            <a:ext cx="9144000" cy="523220"/>
          </a:xfrm>
          <a:prstGeom prst="rect">
            <a:avLst/>
          </a:prstGeom>
          <a:solidFill>
            <a:schemeClr val="bg1">
              <a:alpha val="92000"/>
            </a:schemeClr>
          </a:solidFill>
        </p:spPr>
        <p:txBody>
          <a:bodyPr wrap="square" rtlCol="0" anchor="ctr">
            <a:spAutoFit/>
          </a:bodyPr>
          <a:lstStyle/>
          <a:p>
            <a:pPr algn="ctr"/>
            <a:r>
              <a:rPr lang="en-GB" sz="2800" dirty="0" smtClean="0">
                <a:latin typeface="Helvetica Light"/>
                <a:cs typeface="Helvetica Light"/>
              </a:rPr>
              <a:t>Prospects for the LHC Run-2/3</a:t>
            </a:r>
            <a:r>
              <a:rPr lang="en-US" sz="2800" dirty="0" smtClean="0">
                <a:latin typeface="Helvetica Light"/>
                <a:cs typeface="Helvetica Light"/>
              </a:rPr>
              <a:t> and beyond (HL-LHC)</a:t>
            </a:r>
            <a:endParaRPr lang="en-GB" sz="2800" dirty="0" smtClean="0">
              <a:latin typeface="Helvetica Light"/>
              <a:cs typeface="Helvetica Light"/>
            </a:endParaRPr>
          </a:p>
        </p:txBody>
      </p:sp>
    </p:spTree>
    <p:extLst>
      <p:ext uri="{BB962C8B-B14F-4D97-AF65-F5344CB8AC3E}">
        <p14:creationId xmlns:p14="http://schemas.microsoft.com/office/powerpoint/2010/main" val="36707219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Higgs boson physics</a:t>
            </a:r>
            <a:endParaRPr lang="en-GB" dirty="0" smtClean="0">
              <a:solidFill>
                <a:srgbClr val="000000"/>
              </a:solidFill>
              <a:latin typeface="Helvetica Light"/>
              <a:cs typeface="Helvetica Light"/>
            </a:endParaRPr>
          </a:p>
          <a:p>
            <a:pPr>
              <a:spcBef>
                <a:spcPts val="600"/>
              </a:spcBef>
            </a:pPr>
            <a:r>
              <a:rPr lang="en-US" sz="1600" dirty="0" smtClean="0">
                <a:latin typeface="Helvetica Light"/>
                <a:cs typeface="Helvetica Light"/>
              </a:rPr>
              <a:t>(Conservative) extrapolation of Higgs coupling measurements</a:t>
            </a:r>
            <a:endParaRPr lang="en-US" sz="1600" dirty="0">
              <a:latin typeface="Helvetica Light"/>
              <a:cs typeface="Helvetica Light"/>
            </a:endParaRPr>
          </a:p>
        </p:txBody>
      </p:sp>
      <p:sp>
        <p:nvSpPr>
          <p:cNvPr id="8" name="Slide Number Placeholder 7"/>
          <p:cNvSpPr>
            <a:spLocks noGrp="1"/>
          </p:cNvSpPr>
          <p:nvPr>
            <p:ph type="sldNum" sz="quarter" idx="4"/>
          </p:nvPr>
        </p:nvSpPr>
        <p:spPr/>
        <p:txBody>
          <a:bodyPr/>
          <a:lstStyle/>
          <a:p>
            <a:pPr>
              <a:defRPr/>
            </a:pPr>
            <a:fld id="{611C2F03-9E95-40C9-A99F-3C4F7EE8CF2A}" type="slidenum">
              <a:rPr lang="en-GB" smtClean="0"/>
              <a:pPr>
                <a:defRPr/>
              </a:pPr>
              <a:t>77</a:t>
            </a:fld>
            <a:endParaRPr lang="en-GB" dirty="0"/>
          </a:p>
        </p:txBody>
      </p:sp>
      <p:sp>
        <p:nvSpPr>
          <p:cNvPr id="15" name="TextBox 14"/>
          <p:cNvSpPr txBox="1"/>
          <p:nvPr/>
        </p:nvSpPr>
        <p:spPr>
          <a:xfrm>
            <a:off x="323529" y="1412776"/>
            <a:ext cx="8712967" cy="307777"/>
          </a:xfrm>
          <a:prstGeom prst="rect">
            <a:avLst/>
          </a:prstGeom>
          <a:noFill/>
        </p:spPr>
        <p:txBody>
          <a:bodyPr wrap="square" rtlCol="0">
            <a:spAutoFit/>
          </a:bodyPr>
          <a:lstStyle/>
          <a:p>
            <a:pPr>
              <a:spcBef>
                <a:spcPts val="3000"/>
              </a:spcBef>
            </a:pPr>
            <a:r>
              <a:rPr lang="en-US" sz="1400" dirty="0" smtClean="0">
                <a:solidFill>
                  <a:srgbClr val="003BB8"/>
                </a:solidFill>
                <a:latin typeface="Arial"/>
                <a:cs typeface="Arial"/>
              </a:rPr>
              <a:t>Higgs signal strengths (left) and ratios of coupling modifiers (right)</a:t>
            </a:r>
            <a:r>
              <a:rPr lang="en-US" sz="1400" dirty="0" smtClean="0">
                <a:latin typeface="Helvetica Light" charset="0"/>
                <a:ea typeface="Helvetica Light" charset="0"/>
                <a:cs typeface="Helvetica Light" charset="0"/>
              </a:rPr>
              <a:t>, compared to current precision (orange)</a:t>
            </a:r>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95536" y="1573485"/>
            <a:ext cx="3834449" cy="4962229"/>
          </a:xfrm>
          <a:prstGeom prst="rect">
            <a:avLst/>
          </a:prstGeom>
        </p:spPr>
      </p:pic>
      <p:pic>
        <p:nvPicPr>
          <p:cNvPr id="2" name="Picture 1"/>
          <p:cNvPicPr>
            <a:picLocks noChangeAspect="1"/>
          </p:cNvPicPr>
          <p:nvPr/>
        </p:nvPicPr>
        <p:blipFill>
          <a:blip r:embed="rId3">
            <a:alphaModFix/>
            <a:extLst>
              <a:ext uri="{28A0092B-C50C-407E-A947-70E740481C1C}">
                <a14:useLocalDpi xmlns:a14="http://schemas.microsoft.com/office/drawing/2010/main"/>
              </a:ext>
            </a:extLst>
          </a:blip>
          <a:stretch>
            <a:fillRect/>
          </a:stretch>
        </p:blipFill>
        <p:spPr>
          <a:xfrm>
            <a:off x="4223009" y="1508947"/>
            <a:ext cx="4104040" cy="5311109"/>
          </a:xfrm>
          <a:prstGeom prst="rect">
            <a:avLst/>
          </a:prstGeom>
        </p:spPr>
      </p:pic>
      <p:sp>
        <p:nvSpPr>
          <p:cNvPr id="5" name="TextBox 4"/>
          <p:cNvSpPr txBox="1"/>
          <p:nvPr/>
        </p:nvSpPr>
        <p:spPr>
          <a:xfrm>
            <a:off x="7251405" y="4365104"/>
            <a:ext cx="1785091" cy="1708160"/>
          </a:xfrm>
          <a:prstGeom prst="rect">
            <a:avLst/>
          </a:prstGeom>
          <a:noFill/>
        </p:spPr>
        <p:txBody>
          <a:bodyPr wrap="square" rtlCol="0">
            <a:spAutoFit/>
          </a:bodyPr>
          <a:lstStyle/>
          <a:p>
            <a:r>
              <a:rPr lang="en-US" sz="1050" dirty="0" smtClean="0">
                <a:solidFill>
                  <a:schemeClr val="tx1">
                    <a:lumMod val="50000"/>
                    <a:lumOff val="50000"/>
                  </a:schemeClr>
                </a:solidFill>
                <a:latin typeface="Helvetica Light" charset="0"/>
                <a:ea typeface="Helvetica Light" charset="0"/>
                <a:cs typeface="Helvetica Light" charset="0"/>
              </a:rPr>
              <a:t>Hatched areas indicate impact of theoretical uncertainties on expected cross-sections</a:t>
            </a:r>
          </a:p>
          <a:p>
            <a:endParaRPr lang="en-US" sz="1050" dirty="0">
              <a:solidFill>
                <a:schemeClr val="tx1">
                  <a:lumMod val="50000"/>
                  <a:lumOff val="50000"/>
                </a:schemeClr>
              </a:solidFill>
              <a:latin typeface="Helvetica Light" charset="0"/>
              <a:ea typeface="Helvetica Light" charset="0"/>
              <a:cs typeface="Helvetica Light" charset="0"/>
            </a:endParaRPr>
          </a:p>
          <a:p>
            <a:r>
              <a:rPr lang="en-US" sz="1050" dirty="0" smtClean="0">
                <a:solidFill>
                  <a:srgbClr val="D80017"/>
                </a:solidFill>
                <a:latin typeface="Helvetica Light" charset="0"/>
                <a:ea typeface="Helvetica Light" charset="0"/>
                <a:cs typeface="Helvetica Light" charset="0"/>
              </a:rPr>
              <a:t>Theory uncertainty limiting in several cases</a:t>
            </a:r>
          </a:p>
          <a:p>
            <a:endParaRPr lang="en-US" sz="1050" dirty="0">
              <a:solidFill>
                <a:schemeClr val="tx1">
                  <a:lumMod val="50000"/>
                  <a:lumOff val="50000"/>
                </a:schemeClr>
              </a:solidFill>
              <a:latin typeface="Helvetica Light" charset="0"/>
              <a:ea typeface="Helvetica Light" charset="0"/>
              <a:cs typeface="Helvetica Light" charset="0"/>
            </a:endParaRPr>
          </a:p>
          <a:p>
            <a:r>
              <a:rPr lang="en-US" sz="1050" dirty="0" smtClean="0">
                <a:latin typeface="Helvetica Light" charset="0"/>
                <a:ea typeface="Helvetica Light" charset="0"/>
                <a:cs typeface="Helvetica Light" charset="0"/>
              </a:rPr>
              <a:t>Some uncertainties cancel in ratios</a:t>
            </a:r>
          </a:p>
        </p:txBody>
      </p:sp>
      <p:grpSp>
        <p:nvGrpSpPr>
          <p:cNvPr id="44" name="Group 43"/>
          <p:cNvGrpSpPr/>
          <p:nvPr/>
        </p:nvGrpSpPr>
        <p:grpSpPr>
          <a:xfrm>
            <a:off x="1591315" y="2608425"/>
            <a:ext cx="2638669" cy="3285353"/>
            <a:chOff x="1591315" y="2608425"/>
            <a:chExt cx="2638669" cy="3285353"/>
          </a:xfrm>
        </p:grpSpPr>
        <p:sp>
          <p:nvSpPr>
            <p:cNvPr id="11" name="Rectangle 10"/>
            <p:cNvSpPr/>
            <p:nvPr/>
          </p:nvSpPr>
          <p:spPr>
            <a:xfrm>
              <a:off x="1609039" y="2693484"/>
              <a:ext cx="446400"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8" name="TextBox 17"/>
            <p:cNvSpPr txBox="1"/>
            <p:nvPr/>
          </p:nvSpPr>
          <p:spPr>
            <a:xfrm>
              <a:off x="2328527" y="2608425"/>
              <a:ext cx="1901457" cy="553998"/>
            </a:xfrm>
            <a:prstGeom prst="rect">
              <a:avLst/>
            </a:prstGeom>
            <a:solidFill>
              <a:schemeClr val="bg1"/>
            </a:solidFill>
          </p:spPr>
          <p:txBody>
            <a:bodyPr wrap="square" rtlCol="0">
              <a:spAutoFit/>
            </a:bodyPr>
            <a:lstStyle/>
            <a:p>
              <a:r>
                <a:rPr lang="en-US" sz="1000" dirty="0" smtClean="0">
                  <a:latin typeface="Helvetica Light" charset="0"/>
                  <a:ea typeface="Helvetica Light" charset="0"/>
                  <a:cs typeface="Helvetica Light" charset="0"/>
                </a:rPr>
                <a:t>Run-1 </a:t>
              </a:r>
            </a:p>
            <a:p>
              <a:r>
                <a:rPr lang="en-US" sz="1000" dirty="0" smtClean="0">
                  <a:latin typeface="Helvetica Light" charset="0"/>
                  <a:ea typeface="Helvetica Light" charset="0"/>
                  <a:cs typeface="Helvetica Light" charset="0"/>
                </a:rPr>
                <a:t>(ATLAS &amp; CMS, </a:t>
              </a:r>
            </a:p>
            <a:p>
              <a:r>
                <a:rPr lang="en-US" sz="1000" dirty="0" smtClean="0">
                  <a:latin typeface="Helvetica Light" charset="0"/>
                  <a:ea typeface="Helvetica Light" charset="0"/>
                  <a:cs typeface="Helvetica Light" charset="0"/>
                </a:rPr>
                <a:t>expected uncertainties)</a:t>
              </a:r>
            </a:p>
          </p:txBody>
        </p:sp>
        <p:cxnSp>
          <p:nvCxnSpPr>
            <p:cNvPr id="21" name="Straight Arrow Connector 20"/>
            <p:cNvCxnSpPr/>
            <p:nvPr/>
          </p:nvCxnSpPr>
          <p:spPr>
            <a:xfrm flipH="1" flipV="1">
              <a:off x="2126512" y="2721934"/>
              <a:ext cx="244547" cy="1482"/>
            </a:xfrm>
            <a:prstGeom prst="straightConnector1">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25" name="Rectangle 24"/>
            <p:cNvSpPr/>
            <p:nvPr/>
          </p:nvSpPr>
          <p:spPr>
            <a:xfrm>
              <a:off x="1601943" y="3218023"/>
              <a:ext cx="579600"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7" name="Rectangle 26"/>
            <p:cNvSpPr/>
            <p:nvPr/>
          </p:nvSpPr>
          <p:spPr>
            <a:xfrm>
              <a:off x="1591315" y="3696485"/>
              <a:ext cx="417600"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8" name="Rectangle 27"/>
            <p:cNvSpPr/>
            <p:nvPr/>
          </p:nvSpPr>
          <p:spPr>
            <a:xfrm>
              <a:off x="1605484" y="5241754"/>
              <a:ext cx="594000"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9" name="Rectangle 28"/>
            <p:cNvSpPr/>
            <p:nvPr/>
          </p:nvSpPr>
          <p:spPr>
            <a:xfrm>
              <a:off x="1609027" y="4734938"/>
              <a:ext cx="730799"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1" name="Right Arrow 30"/>
            <p:cNvSpPr/>
            <p:nvPr/>
          </p:nvSpPr>
          <p:spPr>
            <a:xfrm>
              <a:off x="1609026" y="5700722"/>
              <a:ext cx="1485047" cy="136800"/>
            </a:xfrm>
            <a:prstGeom prst="rightArrow">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4" name="TextBox 33"/>
            <p:cNvSpPr txBox="1"/>
            <p:nvPr/>
          </p:nvSpPr>
          <p:spPr>
            <a:xfrm>
              <a:off x="3094074" y="5647557"/>
              <a:ext cx="531766" cy="246221"/>
            </a:xfrm>
            <a:prstGeom prst="rect">
              <a:avLst/>
            </a:prstGeom>
            <a:noFill/>
          </p:spPr>
          <p:txBody>
            <a:bodyPr wrap="square" rtlCol="0">
              <a:spAutoFit/>
            </a:bodyPr>
            <a:lstStyle/>
            <a:p>
              <a:r>
                <a:rPr lang="en-US" sz="1000" dirty="0" smtClean="0">
                  <a:latin typeface="Helvetica Light" charset="0"/>
                  <a:ea typeface="Helvetica Light" charset="0"/>
                  <a:cs typeface="Helvetica Light" charset="0"/>
                </a:rPr>
                <a:t>2.4</a:t>
              </a:r>
            </a:p>
          </p:txBody>
        </p:sp>
      </p:grpSp>
      <p:grpSp>
        <p:nvGrpSpPr>
          <p:cNvPr id="45" name="Group 44"/>
          <p:cNvGrpSpPr/>
          <p:nvPr/>
        </p:nvGrpSpPr>
        <p:grpSpPr>
          <a:xfrm>
            <a:off x="4823615" y="2633232"/>
            <a:ext cx="2735795" cy="2839171"/>
            <a:chOff x="4823615" y="2633232"/>
            <a:chExt cx="2735795" cy="2839171"/>
          </a:xfrm>
        </p:grpSpPr>
        <p:sp>
          <p:nvSpPr>
            <p:cNvPr id="36" name="Rectangle 35"/>
            <p:cNvSpPr/>
            <p:nvPr/>
          </p:nvSpPr>
          <p:spPr>
            <a:xfrm>
              <a:off x="4823615" y="2633232"/>
              <a:ext cx="981761"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7" name="Rectangle 36"/>
            <p:cNvSpPr/>
            <p:nvPr/>
          </p:nvSpPr>
          <p:spPr>
            <a:xfrm>
              <a:off x="4827155" y="3030178"/>
              <a:ext cx="981761"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8" name="Rectangle 37"/>
            <p:cNvSpPr/>
            <p:nvPr/>
          </p:nvSpPr>
          <p:spPr>
            <a:xfrm>
              <a:off x="4825508" y="3819498"/>
              <a:ext cx="2064390"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9" name="Right Arrow 38"/>
            <p:cNvSpPr/>
            <p:nvPr/>
          </p:nvSpPr>
          <p:spPr>
            <a:xfrm>
              <a:off x="4825888" y="3385559"/>
              <a:ext cx="2181600" cy="136800"/>
            </a:xfrm>
            <a:prstGeom prst="rightArrow">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40" name="TextBox 39"/>
            <p:cNvSpPr txBox="1"/>
            <p:nvPr/>
          </p:nvSpPr>
          <p:spPr>
            <a:xfrm>
              <a:off x="7027644" y="3341481"/>
              <a:ext cx="531766" cy="246221"/>
            </a:xfrm>
            <a:prstGeom prst="rect">
              <a:avLst/>
            </a:prstGeom>
            <a:noFill/>
          </p:spPr>
          <p:txBody>
            <a:bodyPr wrap="square" rtlCol="0">
              <a:spAutoFit/>
            </a:bodyPr>
            <a:lstStyle/>
            <a:p>
              <a:r>
                <a:rPr lang="en-US" sz="1000" dirty="0" smtClean="0">
                  <a:latin typeface="Helvetica Light" charset="0"/>
                  <a:ea typeface="Helvetica Light" charset="0"/>
                  <a:cs typeface="Helvetica Light" charset="0"/>
                </a:rPr>
                <a:t>~0.33</a:t>
              </a:r>
            </a:p>
          </p:txBody>
        </p:sp>
        <p:sp>
          <p:nvSpPr>
            <p:cNvPr id="41" name="Rectangle 40"/>
            <p:cNvSpPr/>
            <p:nvPr/>
          </p:nvSpPr>
          <p:spPr>
            <a:xfrm>
              <a:off x="4825508" y="4223846"/>
              <a:ext cx="1414800"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42" name="Rectangle 41"/>
            <p:cNvSpPr/>
            <p:nvPr/>
          </p:nvSpPr>
          <p:spPr>
            <a:xfrm>
              <a:off x="4829048" y="4992934"/>
              <a:ext cx="1620000"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43" name="Rectangle 42"/>
            <p:cNvSpPr/>
            <p:nvPr/>
          </p:nvSpPr>
          <p:spPr>
            <a:xfrm>
              <a:off x="4829050" y="5407603"/>
              <a:ext cx="1080000" cy="64800"/>
            </a:xfrm>
            <a:prstGeom prst="rect">
              <a:avLst/>
            </a:prstGeom>
            <a:solidFill>
              <a:srgbClr val="FFC000"/>
            </a:solidFill>
            <a:ln>
              <a:solidFill>
                <a:srgbClr val="FFC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grpSp>
      <mc:AlternateContent xmlns:mc="http://schemas.openxmlformats.org/markup-compatibility/2006" xmlns:a14="http://schemas.microsoft.com/office/drawing/2010/main">
        <mc:Choice Requires="a14">
          <p:sp>
            <p:nvSpPr>
              <p:cNvPr id="46" name="TextBox 45"/>
              <p:cNvSpPr txBox="1"/>
              <p:nvPr/>
            </p:nvSpPr>
            <p:spPr>
              <a:xfrm>
                <a:off x="7887459" y="2612820"/>
                <a:ext cx="861005" cy="107715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1400" i="1" smtClean="0">
                              <a:latin typeface="Cambria Math" charset="0"/>
                              <a:ea typeface="Cambria Math" charset="0"/>
                              <a:cs typeface="Cambria Math" charset="0"/>
                            </a:rPr>
                          </m:ctrlPr>
                        </m:sSubSupPr>
                        <m:e>
                          <m:r>
                            <a:rPr lang="en-US" sz="1400" i="1">
                              <a:latin typeface="Cambria Math" charset="0"/>
                              <a:ea typeface="Cambria Math" charset="0"/>
                              <a:cs typeface="Cambria Math" charset="0"/>
                            </a:rPr>
                            <m:t>𝜅</m:t>
                          </m:r>
                        </m:e>
                        <m:sub>
                          <m:r>
                            <a:rPr lang="en-US" sz="1400" b="0" i="1" smtClean="0">
                              <a:latin typeface="Cambria Math" charset="0"/>
                              <a:ea typeface="Cambria Math" charset="0"/>
                              <a:cs typeface="Cambria Math" charset="0"/>
                            </a:rPr>
                            <m:t>𝑖</m:t>
                          </m:r>
                        </m:sub>
                        <m:sup>
                          <m:r>
                            <a:rPr lang="en-US" sz="1400" b="0" i="1" smtClean="0">
                              <a:latin typeface="Cambria Math" charset="0"/>
                              <a:ea typeface="Cambria Math" charset="0"/>
                              <a:cs typeface="Cambria Math" charset="0"/>
                            </a:rPr>
                            <m:t>2</m:t>
                          </m:r>
                        </m:sup>
                      </m:sSubSup>
                      <m:r>
                        <a:rPr lang="en-US" sz="1400" b="0" i="1" smtClean="0">
                          <a:latin typeface="Cambria Math" charset="0"/>
                          <a:ea typeface="Cambria Math" charset="0"/>
                          <a:cs typeface="Cambria Math" charset="0"/>
                        </a:rPr>
                        <m:t>=</m:t>
                      </m:r>
                      <m:f>
                        <m:fPr>
                          <m:ctrlPr>
                            <a:rPr lang="bg-BG" sz="1400" b="0" i="1" smtClean="0">
                              <a:latin typeface="Cambria Math" charset="0"/>
                              <a:ea typeface="Cambria Math" charset="0"/>
                              <a:cs typeface="Cambria Math" charset="0"/>
                            </a:rPr>
                          </m:ctrlPr>
                        </m:fPr>
                        <m:num>
                          <m:sSub>
                            <m:sSubPr>
                              <m:ctrlPr>
                                <a:rPr lang="en-US" sz="1400" b="0" i="1" smtClean="0">
                                  <a:latin typeface="Cambria Math" charset="0"/>
                                  <a:ea typeface="Cambria Math" charset="0"/>
                                  <a:cs typeface="Cambria Math" charset="0"/>
                                </a:rPr>
                              </m:ctrlPr>
                            </m:sSubPr>
                            <m:e>
                              <m:r>
                                <a:rPr lang="en-US" sz="1400" b="0" i="1" smtClean="0">
                                  <a:latin typeface="Cambria Math" charset="0"/>
                                  <a:ea typeface="Cambria Math" charset="0"/>
                                  <a:cs typeface="Cambria Math" charset="0"/>
                                </a:rPr>
                                <m:t>𝜎</m:t>
                              </m:r>
                            </m:e>
                            <m:sub>
                              <m:r>
                                <a:rPr lang="en-US" sz="1400" b="0" i="1" smtClean="0">
                                  <a:latin typeface="Cambria Math" charset="0"/>
                                  <a:ea typeface="Cambria Math" charset="0"/>
                                  <a:cs typeface="Cambria Math" charset="0"/>
                                </a:rPr>
                                <m:t>𝑖</m:t>
                              </m:r>
                            </m:sub>
                          </m:sSub>
                        </m:num>
                        <m:den>
                          <m:sSubSup>
                            <m:sSubSupPr>
                              <m:ctrlPr>
                                <a:rPr lang="en-US" sz="1400" b="0" i="1" smtClean="0">
                                  <a:latin typeface="Cambria Math" charset="0"/>
                                  <a:ea typeface="Cambria Math" charset="0"/>
                                  <a:cs typeface="Cambria Math" charset="0"/>
                                </a:rPr>
                              </m:ctrlPr>
                            </m:sSubSupPr>
                            <m:e>
                              <m:r>
                                <a:rPr lang="en-US" sz="1400" i="1">
                                  <a:latin typeface="Cambria Math" charset="0"/>
                                  <a:ea typeface="Cambria Math" charset="0"/>
                                  <a:cs typeface="Cambria Math" charset="0"/>
                                </a:rPr>
                                <m:t>𝜎</m:t>
                              </m:r>
                            </m:e>
                            <m:sub>
                              <m:r>
                                <a:rPr lang="en-US" sz="1400" b="0" i="1" smtClean="0">
                                  <a:latin typeface="Cambria Math" charset="0"/>
                                  <a:ea typeface="Cambria Math" charset="0"/>
                                  <a:cs typeface="Cambria Math" charset="0"/>
                                </a:rPr>
                                <m:t>𝑖</m:t>
                              </m:r>
                            </m:sub>
                            <m:sup>
                              <m:r>
                                <m:rPr>
                                  <m:sty m:val="p"/>
                                </m:rPr>
                                <a:rPr lang="en-US" sz="1400" b="0" i="0" smtClean="0">
                                  <a:latin typeface="Cambria Math" charset="0"/>
                                  <a:ea typeface="Cambria Math" charset="0"/>
                                  <a:cs typeface="Cambria Math" charset="0"/>
                                </a:rPr>
                                <m:t>SM</m:t>
                              </m:r>
                            </m:sup>
                          </m:sSubSup>
                        </m:den>
                      </m:f>
                    </m:oMath>
                  </m:oMathPara>
                </a14:m>
                <a:endParaRPr lang="en-US" sz="1400" dirty="0" smtClean="0">
                  <a:latin typeface="Helvetica Light" charset="0"/>
                  <a:ea typeface="Helvetica Light" charset="0"/>
                  <a:cs typeface="Helvetica Light" charset="0"/>
                </a:endParaRPr>
              </a:p>
              <a:p>
                <a:endParaRPr lang="en-US" sz="1400" dirty="0">
                  <a:latin typeface="Helvetica Light" charset="0"/>
                  <a:ea typeface="Helvetica Light" charset="0"/>
                  <a:cs typeface="Helvetica Light" charset="0"/>
                </a:endParaRPr>
              </a:p>
              <a:p>
                <a:pPr/>
                <a14:m>
                  <m:oMathPara xmlns:m="http://schemas.openxmlformats.org/officeDocument/2006/math">
                    <m:oMathParaPr>
                      <m:jc m:val="centerGroup"/>
                    </m:oMathParaPr>
                    <m:oMath xmlns:m="http://schemas.openxmlformats.org/officeDocument/2006/math">
                      <m:sSub>
                        <m:sSubPr>
                          <m:ctrlPr>
                            <a:rPr lang="en-US" sz="1400" i="1">
                              <a:latin typeface="Cambria Math" charset="0"/>
                              <a:ea typeface="Cambria Math" charset="0"/>
                              <a:cs typeface="Cambria Math" charset="0"/>
                            </a:rPr>
                          </m:ctrlPr>
                        </m:sSubPr>
                        <m:e>
                          <m:r>
                            <a:rPr lang="en-US" sz="1400" i="1" smtClean="0">
                              <a:latin typeface="Cambria Math" charset="0"/>
                              <a:ea typeface="Cambria Math" charset="0"/>
                              <a:cs typeface="Cambria Math" charset="0"/>
                            </a:rPr>
                            <m:t>𝜆</m:t>
                          </m:r>
                        </m:e>
                        <m:sub>
                          <m:r>
                            <a:rPr lang="en-US" sz="1400" i="1">
                              <a:latin typeface="Cambria Math" charset="0"/>
                              <a:ea typeface="Cambria Math" charset="0"/>
                              <a:cs typeface="Cambria Math" charset="0"/>
                            </a:rPr>
                            <m:t>𝑖</m:t>
                          </m:r>
                          <m:r>
                            <a:rPr lang="en-US" sz="1400" b="0" i="1" smtClean="0">
                              <a:latin typeface="Cambria Math" charset="0"/>
                              <a:ea typeface="Cambria Math" charset="0"/>
                              <a:cs typeface="Cambria Math" charset="0"/>
                            </a:rPr>
                            <m:t>𝑗</m:t>
                          </m:r>
                        </m:sub>
                      </m:sSub>
                      <m:r>
                        <a:rPr lang="en-US" sz="1400" i="1">
                          <a:latin typeface="Cambria Math" charset="0"/>
                          <a:ea typeface="Cambria Math" charset="0"/>
                          <a:cs typeface="Cambria Math" charset="0"/>
                        </a:rPr>
                        <m:t>=</m:t>
                      </m:r>
                      <m:f>
                        <m:fPr>
                          <m:ctrlPr>
                            <a:rPr lang="bg-BG" sz="1400" i="1">
                              <a:latin typeface="Cambria Math" charset="0"/>
                              <a:ea typeface="Cambria Math" charset="0"/>
                              <a:cs typeface="Cambria Math" charset="0"/>
                            </a:rPr>
                          </m:ctrlPr>
                        </m:fPr>
                        <m:num>
                          <m:sSub>
                            <m:sSubPr>
                              <m:ctrlPr>
                                <a:rPr lang="en-US" sz="1400" i="1">
                                  <a:latin typeface="Cambria Math" charset="0"/>
                                  <a:ea typeface="Cambria Math" charset="0"/>
                                  <a:cs typeface="Cambria Math" charset="0"/>
                                </a:rPr>
                              </m:ctrlPr>
                            </m:sSubPr>
                            <m:e>
                              <m:r>
                                <a:rPr lang="en-US" sz="1400" i="1">
                                  <a:latin typeface="Cambria Math" charset="0"/>
                                  <a:ea typeface="Cambria Math" charset="0"/>
                                  <a:cs typeface="Cambria Math" charset="0"/>
                                </a:rPr>
                                <m:t>𝜅</m:t>
                              </m:r>
                            </m:e>
                            <m:sub>
                              <m:r>
                                <a:rPr lang="en-US" sz="1400" i="1">
                                  <a:latin typeface="Cambria Math" charset="0"/>
                                  <a:ea typeface="Cambria Math" charset="0"/>
                                  <a:cs typeface="Cambria Math" charset="0"/>
                                </a:rPr>
                                <m:t>𝑖</m:t>
                              </m:r>
                            </m:sub>
                          </m:sSub>
                        </m:num>
                        <m:den>
                          <m:sSub>
                            <m:sSubPr>
                              <m:ctrlPr>
                                <a:rPr lang="en-US" sz="1400" i="1" smtClean="0">
                                  <a:latin typeface="Cambria Math" charset="0"/>
                                  <a:ea typeface="Cambria Math" charset="0"/>
                                  <a:cs typeface="Cambria Math" charset="0"/>
                                </a:rPr>
                              </m:ctrlPr>
                            </m:sSubPr>
                            <m:e>
                              <m:r>
                                <a:rPr lang="en-US" sz="1400" i="1">
                                  <a:latin typeface="Cambria Math" charset="0"/>
                                  <a:ea typeface="Cambria Math" charset="0"/>
                                  <a:cs typeface="Cambria Math" charset="0"/>
                                </a:rPr>
                                <m:t>𝜅</m:t>
                              </m:r>
                            </m:e>
                            <m:sub>
                              <m:r>
                                <a:rPr lang="en-US" sz="1400" b="0" i="1" smtClean="0">
                                  <a:latin typeface="Cambria Math" charset="0"/>
                                  <a:ea typeface="Cambria Math" charset="0"/>
                                  <a:cs typeface="Cambria Math" charset="0"/>
                                </a:rPr>
                                <m:t>𝑗</m:t>
                              </m:r>
                            </m:sub>
                          </m:sSub>
                        </m:den>
                      </m:f>
                    </m:oMath>
                  </m:oMathPara>
                </a14:m>
                <a:endParaRPr lang="en-US" sz="1400" dirty="0">
                  <a:latin typeface="Helvetica Light" charset="0"/>
                  <a:ea typeface="Helvetica Light" charset="0"/>
                  <a:cs typeface="Helvetica Light" charset="0"/>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7887459" y="2612820"/>
                <a:ext cx="861005" cy="1077154"/>
              </a:xfrm>
              <a:prstGeom prst="rect">
                <a:avLst/>
              </a:prstGeom>
              <a:blipFill rotWithShape="0">
                <a:blip r:embed="rId4"/>
                <a:stretch>
                  <a:fillRect b="-5114"/>
                </a:stretch>
              </a:blipFill>
            </p:spPr>
            <p:txBody>
              <a:bodyPr/>
              <a:lstStyle/>
              <a:p>
                <a:r>
                  <a:rPr lang="en-US">
                    <a:noFill/>
                  </a:rPr>
                  <a:t> </a:t>
                </a:r>
              </a:p>
            </p:txBody>
          </p:sp>
        </mc:Fallback>
      </mc:AlternateContent>
      <p:sp>
        <p:nvSpPr>
          <p:cNvPr id="47" name="Rounded Rectangle 46"/>
          <p:cNvSpPr/>
          <p:nvPr/>
        </p:nvSpPr>
        <p:spPr>
          <a:xfrm>
            <a:off x="7740352" y="2465838"/>
            <a:ext cx="1152128" cy="1347605"/>
          </a:xfrm>
          <a:prstGeom prst="roundRect">
            <a:avLst>
              <a:gd name="adj" fmla="val 5593"/>
            </a:avLst>
          </a:prstGeom>
          <a:ln>
            <a:solidFill>
              <a:schemeClr val="tx1">
                <a:lumMod val="50000"/>
                <a:lumOff val="50000"/>
              </a:schemeClr>
            </a:solidFill>
          </a:ln>
        </p:spPr>
        <p:txBody>
          <a:bodyPr wrap="none" rtlCol="0" anchor="ctr">
            <a:spAutoFit/>
          </a:bodyPr>
          <a:lstStyle/>
          <a:p>
            <a:pPr algn="r"/>
            <a:endParaRPr lang="en-US" sz="1600">
              <a:latin typeface="Helvetica Light" charset="0"/>
              <a:ea typeface="Helvetica Light" charset="0"/>
              <a:cs typeface="Helvetica Light" charset="0"/>
            </a:endParaRPr>
          </a:p>
        </p:txBody>
      </p:sp>
    </p:spTree>
    <p:extLst>
      <p:ext uri="{BB962C8B-B14F-4D97-AF65-F5344CB8AC3E}">
        <p14:creationId xmlns:p14="http://schemas.microsoft.com/office/powerpoint/2010/main" val="158262829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77134" y="2599164"/>
            <a:ext cx="4006834" cy="3886699"/>
          </a:xfrm>
          <a:prstGeom prst="rect">
            <a:avLst/>
          </a:prstGeom>
        </p:spPr>
      </p:pic>
      <p:sp>
        <p:nvSpPr>
          <p:cNvPr id="19" name="TextBox 18"/>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Higgs boson physics</a:t>
            </a:r>
            <a:endParaRPr lang="en-GB" dirty="0" smtClean="0">
              <a:solidFill>
                <a:srgbClr val="000000"/>
              </a:solidFill>
              <a:latin typeface="Helvetica Light"/>
              <a:cs typeface="Helvetica Light"/>
            </a:endParaRPr>
          </a:p>
          <a:p>
            <a:pPr>
              <a:spcBef>
                <a:spcPts val="600"/>
              </a:spcBef>
            </a:pPr>
            <a:r>
              <a:rPr lang="en-US" sz="1600" dirty="0" smtClean="0">
                <a:latin typeface="Helvetica Light"/>
                <a:cs typeface="Helvetica Light"/>
              </a:rPr>
              <a:t>Constraining the Higgs off-shell coupling</a:t>
            </a:r>
            <a:endParaRPr lang="en-US" sz="1600" dirty="0">
              <a:latin typeface="Helvetica Light"/>
              <a:cs typeface="Helvetica Light"/>
            </a:endParaRPr>
          </a:p>
        </p:txBody>
      </p:sp>
      <p:sp>
        <p:nvSpPr>
          <p:cNvPr id="8" name="Slide Number Placeholder 7"/>
          <p:cNvSpPr>
            <a:spLocks noGrp="1"/>
          </p:cNvSpPr>
          <p:nvPr>
            <p:ph type="sldNum" sz="quarter" idx="4"/>
          </p:nvPr>
        </p:nvSpPr>
        <p:spPr/>
        <p:txBody>
          <a:bodyPr/>
          <a:lstStyle/>
          <a:p>
            <a:pPr>
              <a:defRPr/>
            </a:pPr>
            <a:fld id="{611C2F03-9E95-40C9-A99F-3C4F7EE8CF2A}" type="slidenum">
              <a:rPr lang="en-GB" smtClean="0"/>
              <a:pPr>
                <a:defRPr/>
              </a:pPr>
              <a:t>78</a:t>
            </a:fld>
            <a:endParaRPr lang="en-GB" dirty="0"/>
          </a:p>
        </p:txBody>
      </p:sp>
      <p:sp>
        <p:nvSpPr>
          <p:cNvPr id="15" name="TextBox 14"/>
          <p:cNvSpPr txBox="1"/>
          <p:nvPr/>
        </p:nvSpPr>
        <p:spPr>
          <a:xfrm>
            <a:off x="323528" y="1412776"/>
            <a:ext cx="8807243" cy="892552"/>
          </a:xfrm>
          <a:prstGeom prst="rect">
            <a:avLst/>
          </a:prstGeom>
          <a:noFill/>
        </p:spPr>
        <p:txBody>
          <a:bodyPr wrap="square" rtlCol="0">
            <a:spAutoFit/>
          </a:bodyPr>
          <a:lstStyle/>
          <a:p>
            <a:pPr>
              <a:spcBef>
                <a:spcPts val="3000"/>
              </a:spcBef>
            </a:pPr>
            <a:r>
              <a:rPr lang="en-US" sz="1400" dirty="0" smtClean="0">
                <a:solidFill>
                  <a:srgbClr val="003BB8"/>
                </a:solidFill>
                <a:latin typeface="Arial"/>
                <a:cs typeface="Arial"/>
              </a:rPr>
              <a:t>Both CMS and ATLAS have measured the Higgs off-shell coupling and through this constrained Γ</a:t>
            </a:r>
            <a:r>
              <a:rPr lang="en-US" sz="1400" baseline="-25000" dirty="0" smtClean="0">
                <a:solidFill>
                  <a:srgbClr val="003BB8"/>
                </a:solidFill>
                <a:latin typeface="Arial"/>
                <a:cs typeface="Arial"/>
              </a:rPr>
              <a:t>H</a:t>
            </a:r>
          </a:p>
          <a:p>
            <a:pPr>
              <a:spcBef>
                <a:spcPts val="1200"/>
              </a:spcBef>
            </a:pPr>
            <a:r>
              <a:rPr lang="en-US" sz="1400" dirty="0" smtClean="0">
                <a:latin typeface="Helvetica Light" charset="0"/>
                <a:ea typeface="Helvetica Light" charset="0"/>
                <a:cs typeface="Helvetica Light" charset="0"/>
              </a:rPr>
              <a:t>Method uses the independence of off-shell cross section on Γ</a:t>
            </a:r>
            <a:r>
              <a:rPr lang="en-US" sz="1400" baseline="-25000" dirty="0" smtClean="0">
                <a:latin typeface="Helvetica Light" charset="0"/>
                <a:ea typeface="Helvetica Light" charset="0"/>
                <a:cs typeface="Helvetica Light" charset="0"/>
              </a:rPr>
              <a:t>H</a:t>
            </a:r>
            <a:r>
              <a:rPr lang="en-US" sz="1400" dirty="0" smtClean="0">
                <a:latin typeface="Helvetica Light" charset="0"/>
                <a:ea typeface="Helvetica Light" charset="0"/>
                <a:cs typeface="Helvetica Light" charset="0"/>
              </a:rPr>
              <a:t> and relies on identical on-shell and off-shell Higgs couplings. One can then determine Γ</a:t>
            </a:r>
            <a:r>
              <a:rPr lang="en-US" sz="1400" baseline="-25000" dirty="0" smtClean="0">
                <a:latin typeface="Helvetica Light" charset="0"/>
                <a:ea typeface="Helvetica Light" charset="0"/>
                <a:cs typeface="Helvetica Light" charset="0"/>
              </a:rPr>
              <a:t>H</a:t>
            </a:r>
            <a:r>
              <a:rPr lang="en-US" sz="1400" dirty="0" smtClean="0">
                <a:latin typeface="Helvetica Light" charset="0"/>
                <a:ea typeface="Helvetica Light" charset="0"/>
                <a:cs typeface="Helvetica Light" charset="0"/>
              </a:rPr>
              <a:t> </a:t>
            </a:r>
            <a:r>
              <a:rPr lang="en-US" sz="1000" dirty="0" smtClean="0">
                <a:latin typeface="Helvetica Light" charset="0"/>
                <a:ea typeface="Helvetica Light" charset="0"/>
                <a:cs typeface="Helvetica Light" charset="0"/>
              </a:rPr>
              <a:t>(=4.1 MeV in SM)</a:t>
            </a:r>
            <a:r>
              <a:rPr lang="en-US" sz="1400" dirty="0" smtClean="0">
                <a:latin typeface="Helvetica Light" charset="0"/>
                <a:ea typeface="Helvetica Light" charset="0"/>
                <a:cs typeface="Helvetica Light" charset="0"/>
              </a:rPr>
              <a:t> from the measurements of </a:t>
            </a:r>
            <a:r>
              <a:rPr lang="en-US" sz="1400" i="1" dirty="0" smtClean="0">
                <a:latin typeface="Helvetica Light" charset="0"/>
                <a:ea typeface="Helvetica Light" charset="0"/>
                <a:cs typeface="Helvetica Light" charset="0"/>
              </a:rPr>
              <a:t>µ</a:t>
            </a:r>
            <a:r>
              <a:rPr lang="en-US" sz="1400" baseline="-25000" dirty="0" smtClean="0">
                <a:latin typeface="Helvetica Light" charset="0"/>
                <a:ea typeface="Helvetica Light" charset="0"/>
                <a:cs typeface="Helvetica Light" charset="0"/>
              </a:rPr>
              <a:t>off-shell</a:t>
            </a:r>
            <a:r>
              <a:rPr lang="en-US" sz="1400" dirty="0" smtClean="0">
                <a:latin typeface="Helvetica Light" charset="0"/>
                <a:ea typeface="Helvetica Light" charset="0"/>
                <a:cs typeface="Helvetica Light" charset="0"/>
              </a:rPr>
              <a:t> and </a:t>
            </a:r>
            <a:r>
              <a:rPr lang="en-US" sz="1400" i="1" dirty="0" smtClean="0">
                <a:latin typeface="Helvetica Light" charset="0"/>
                <a:ea typeface="Helvetica Light" charset="0"/>
                <a:cs typeface="Helvetica Light" charset="0"/>
              </a:rPr>
              <a:t>µ</a:t>
            </a:r>
            <a:r>
              <a:rPr lang="en-US" sz="1400" baseline="-25000" dirty="0" smtClean="0">
                <a:latin typeface="Helvetica Light" charset="0"/>
                <a:ea typeface="Helvetica Light" charset="0"/>
                <a:cs typeface="Helvetica Light" charset="0"/>
              </a:rPr>
              <a:t>on-shell</a:t>
            </a:r>
            <a:r>
              <a:rPr lang="en-US" sz="1400" dirty="0" smtClean="0">
                <a:latin typeface="Helvetica Light" charset="0"/>
                <a:ea typeface="Helvetica Light" charset="0"/>
                <a:cs typeface="Helvetica Light" charset="0"/>
              </a:rPr>
              <a:t> </a:t>
            </a:r>
            <a:endParaRPr lang="en-US" sz="1400" dirty="0">
              <a:latin typeface="Helvetica Light" charset="0"/>
              <a:ea typeface="Helvetica Light" charset="0"/>
              <a:cs typeface="Helvetica Light" charset="0"/>
            </a:endParaRPr>
          </a:p>
        </p:txBody>
      </p:sp>
      <p:pic>
        <p:nvPicPr>
          <p:cNvPr id="2" name="Picture 1"/>
          <p:cNvPicPr>
            <a:picLocks noChangeAspect="1"/>
          </p:cNvPicPr>
          <p:nvPr/>
        </p:nvPicPr>
        <p:blipFill>
          <a:blip r:embed="rId3"/>
          <a:stretch>
            <a:fillRect/>
          </a:stretch>
        </p:blipFill>
        <p:spPr>
          <a:xfrm>
            <a:off x="4136065" y="2608714"/>
            <a:ext cx="4866847" cy="802227"/>
          </a:xfrm>
          <a:prstGeom prst="rect">
            <a:avLst/>
          </a:prstGeom>
        </p:spPr>
      </p:pic>
      <p:pic>
        <p:nvPicPr>
          <p:cNvPr id="3" name="Picture 2"/>
          <p:cNvPicPr>
            <a:picLocks noChangeAspect="1"/>
          </p:cNvPicPr>
          <p:nvPr/>
        </p:nvPicPr>
        <p:blipFill>
          <a:blip r:embed="rId4"/>
          <a:stretch>
            <a:fillRect/>
          </a:stretch>
        </p:blipFill>
        <p:spPr>
          <a:xfrm>
            <a:off x="4434568" y="3479779"/>
            <a:ext cx="3725900" cy="766573"/>
          </a:xfrm>
          <a:prstGeom prst="rect">
            <a:avLst/>
          </a:prstGeom>
        </p:spPr>
      </p:pic>
      <p:cxnSp>
        <p:nvCxnSpPr>
          <p:cNvPr id="6" name="Straight Connector 5"/>
          <p:cNvCxnSpPr/>
          <p:nvPr/>
        </p:nvCxnSpPr>
        <p:spPr>
          <a:xfrm flipV="1">
            <a:off x="1465023" y="3140968"/>
            <a:ext cx="0" cy="2808312"/>
          </a:xfrm>
          <a:prstGeom prst="line">
            <a:avLst/>
          </a:prstGeom>
          <a:ln>
            <a:solidFill>
              <a:srgbClr val="D80017"/>
            </a:solidFill>
            <a:prstDash val="sysDot"/>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990005" y="2996952"/>
            <a:ext cx="504056" cy="415498"/>
          </a:xfrm>
          <a:prstGeom prst="rect">
            <a:avLst/>
          </a:prstGeom>
          <a:noFill/>
        </p:spPr>
        <p:txBody>
          <a:bodyPr wrap="square" rtlCol="0">
            <a:spAutoFit/>
          </a:bodyPr>
          <a:lstStyle/>
          <a:p>
            <a:r>
              <a:rPr lang="en-US" sz="1050" smtClean="0">
                <a:solidFill>
                  <a:srgbClr val="D80017"/>
                </a:solidFill>
                <a:latin typeface="Helvetica Light" charset="0"/>
                <a:ea typeface="Helvetica Light" charset="0"/>
                <a:cs typeface="Helvetica Light" charset="0"/>
              </a:rPr>
              <a:t>on-shell</a:t>
            </a:r>
            <a:endParaRPr lang="en-US" sz="1050" dirty="0" smtClean="0">
              <a:solidFill>
                <a:srgbClr val="D80017"/>
              </a:solidFill>
              <a:latin typeface="Helvetica Light" charset="0"/>
              <a:ea typeface="Helvetica Light" charset="0"/>
              <a:cs typeface="Helvetica Light" charset="0"/>
            </a:endParaRPr>
          </a:p>
        </p:txBody>
      </p:sp>
      <p:sp>
        <p:nvSpPr>
          <p:cNvPr id="25" name="TextBox 24"/>
          <p:cNvSpPr txBox="1"/>
          <p:nvPr/>
        </p:nvSpPr>
        <p:spPr>
          <a:xfrm>
            <a:off x="1475656" y="2996952"/>
            <a:ext cx="504056" cy="415498"/>
          </a:xfrm>
          <a:prstGeom prst="rect">
            <a:avLst/>
          </a:prstGeom>
          <a:noFill/>
        </p:spPr>
        <p:txBody>
          <a:bodyPr wrap="square" rtlCol="0">
            <a:spAutoFit/>
          </a:bodyPr>
          <a:lstStyle/>
          <a:p>
            <a:r>
              <a:rPr lang="en-US" sz="1050" smtClean="0">
                <a:solidFill>
                  <a:srgbClr val="D80017"/>
                </a:solidFill>
                <a:latin typeface="Helvetica Light" charset="0"/>
                <a:ea typeface="Helvetica Light" charset="0"/>
                <a:cs typeface="Helvetica Light" charset="0"/>
              </a:rPr>
              <a:t>off-shell</a:t>
            </a:r>
            <a:endParaRPr lang="en-US" sz="1050" dirty="0" smtClean="0">
              <a:solidFill>
                <a:srgbClr val="D80017"/>
              </a:solidFill>
              <a:latin typeface="Helvetica Light" charset="0"/>
              <a:ea typeface="Helvetica Light" charset="0"/>
              <a:cs typeface="Helvetica Light" charset="0"/>
            </a:endParaRPr>
          </a:p>
        </p:txBody>
      </p:sp>
      <p:cxnSp>
        <p:nvCxnSpPr>
          <p:cNvPr id="16" name="Straight Arrow Connector 15"/>
          <p:cNvCxnSpPr/>
          <p:nvPr/>
        </p:nvCxnSpPr>
        <p:spPr>
          <a:xfrm flipH="1">
            <a:off x="1063256" y="3391786"/>
            <a:ext cx="106326" cy="988828"/>
          </a:xfrm>
          <a:prstGeom prst="straightConnector1">
            <a:avLst/>
          </a:prstGeom>
          <a:ln w="3175">
            <a:solidFill>
              <a:srgbClr val="D80017"/>
            </a:solidFill>
            <a:tailEnd type="triangle"/>
          </a:ln>
          <a:effectLst/>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4183890" y="4448145"/>
            <a:ext cx="4946882" cy="738664"/>
          </a:xfrm>
          <a:prstGeom prst="rect">
            <a:avLst/>
          </a:prstGeom>
          <a:noFill/>
        </p:spPr>
        <p:txBody>
          <a:bodyPr wrap="square" rtlCol="0">
            <a:spAutoFit/>
          </a:bodyPr>
          <a:lstStyle/>
          <a:p>
            <a:r>
              <a:rPr lang="en-US" sz="1400" dirty="0" smtClean="0">
                <a:latin typeface="Helvetica Light" charset="0"/>
                <a:ea typeface="Helvetica Light" charset="0"/>
                <a:cs typeface="Helvetica Light" charset="0"/>
              </a:rPr>
              <a:t>With Run-1, limits of the order of 5 × Γ</a:t>
            </a:r>
            <a:r>
              <a:rPr lang="en-US" sz="1400" baseline="-25000" dirty="0" smtClean="0">
                <a:latin typeface="Helvetica Light" charset="0"/>
                <a:ea typeface="Helvetica Light" charset="0"/>
                <a:cs typeface="Helvetica Light" charset="0"/>
              </a:rPr>
              <a:t>H</a:t>
            </a:r>
            <a:r>
              <a:rPr lang="en-US" sz="1400" baseline="30000" dirty="0" smtClean="0">
                <a:latin typeface="Helvetica Light" charset="0"/>
                <a:ea typeface="Helvetica Light" charset="0"/>
                <a:cs typeface="Helvetica Light" charset="0"/>
              </a:rPr>
              <a:t>SM</a:t>
            </a:r>
            <a:r>
              <a:rPr lang="en-US" sz="1400" dirty="0" smtClean="0">
                <a:latin typeface="Helvetica Light" charset="0"/>
                <a:ea typeface="Helvetica Light" charset="0"/>
                <a:cs typeface="Helvetica Light" charset="0"/>
              </a:rPr>
              <a:t>  obtained</a:t>
            </a:r>
          </a:p>
          <a:p>
            <a:endParaRPr lang="en-US" sz="1400" dirty="0" smtClean="0">
              <a:latin typeface="Helvetica Light" charset="0"/>
              <a:ea typeface="Helvetica Light" charset="0"/>
              <a:cs typeface="Helvetica Light" charset="0"/>
            </a:endParaRPr>
          </a:p>
          <a:p>
            <a:r>
              <a:rPr lang="en-US" sz="1400" dirty="0" smtClean="0">
                <a:latin typeface="Helvetica Light" charset="0"/>
                <a:ea typeface="Helvetica Light" charset="0"/>
                <a:cs typeface="Helvetica Light" charset="0"/>
              </a:rPr>
              <a:t>With </a:t>
            </a:r>
            <a:r>
              <a:rPr lang="en-US" sz="1400" i="1" dirty="0" smtClean="0">
                <a:latin typeface="Helvetica Light" charset="0"/>
                <a:ea typeface="Helvetica Light" charset="0"/>
                <a:cs typeface="Helvetica Light" charset="0"/>
              </a:rPr>
              <a:t>L</a:t>
            </a:r>
            <a:r>
              <a:rPr lang="en-US" sz="1400" baseline="-25000" dirty="0" smtClean="0">
                <a:latin typeface="Helvetica Light" charset="0"/>
                <a:ea typeface="Helvetica Light" charset="0"/>
                <a:cs typeface="Helvetica Light" charset="0"/>
              </a:rPr>
              <a:t>2</a:t>
            </a:r>
            <a:r>
              <a:rPr lang="en-US" sz="1400" dirty="0" smtClean="0">
                <a:latin typeface="Helvetica Light" charset="0"/>
                <a:ea typeface="Helvetica Light" charset="0"/>
                <a:cs typeface="Helvetica Light" charset="0"/>
              </a:rPr>
              <a:t> = 3000 fb</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 expect:</a:t>
            </a:r>
          </a:p>
        </p:txBody>
      </p:sp>
      <p:pic>
        <p:nvPicPr>
          <p:cNvPr id="22" name="Picture 21"/>
          <p:cNvPicPr>
            <a:picLocks noChangeAspect="1"/>
          </p:cNvPicPr>
          <p:nvPr/>
        </p:nvPicPr>
        <p:blipFill>
          <a:blip r:embed="rId5"/>
          <a:stretch>
            <a:fillRect/>
          </a:stretch>
        </p:blipFill>
        <p:spPr>
          <a:xfrm>
            <a:off x="5363035" y="5301208"/>
            <a:ext cx="2174668" cy="354390"/>
          </a:xfrm>
          <a:prstGeom prst="rect">
            <a:avLst/>
          </a:prstGeom>
        </p:spPr>
      </p:pic>
      <p:pic>
        <p:nvPicPr>
          <p:cNvPr id="26" name="Picture 25"/>
          <p:cNvPicPr>
            <a:picLocks noChangeAspect="1"/>
          </p:cNvPicPr>
          <p:nvPr/>
        </p:nvPicPr>
        <p:blipFill>
          <a:blip r:embed="rId6"/>
          <a:stretch>
            <a:fillRect/>
          </a:stretch>
        </p:blipFill>
        <p:spPr>
          <a:xfrm>
            <a:off x="5220072" y="5760260"/>
            <a:ext cx="2549063" cy="471402"/>
          </a:xfrm>
          <a:prstGeom prst="rect">
            <a:avLst/>
          </a:prstGeom>
        </p:spPr>
      </p:pic>
      <p:sp>
        <p:nvSpPr>
          <p:cNvPr id="30" name="Right Arrow 29"/>
          <p:cNvSpPr/>
          <p:nvPr/>
        </p:nvSpPr>
        <p:spPr>
          <a:xfrm>
            <a:off x="4572000" y="5880043"/>
            <a:ext cx="552893" cy="237708"/>
          </a:xfrm>
          <a:prstGeom prst="rightArrow">
            <a:avLst/>
          </a:prstGeom>
          <a:solidFill>
            <a:schemeClr val="bg1">
              <a:lumMod val="95000"/>
            </a:schemeClr>
          </a:solidFill>
          <a:ln>
            <a:solidFill>
              <a:srgbClr val="D80017"/>
            </a:solid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7" name="Rectangle 36"/>
          <p:cNvSpPr/>
          <p:nvPr/>
        </p:nvSpPr>
        <p:spPr>
          <a:xfrm>
            <a:off x="5233218" y="6230848"/>
            <a:ext cx="1747594" cy="215444"/>
          </a:xfrm>
          <a:prstGeom prst="rect">
            <a:avLst/>
          </a:prstGeom>
        </p:spPr>
        <p:txBody>
          <a:bodyPr wrap="none">
            <a:spAutoFit/>
          </a:bodyPr>
          <a:lstStyle/>
          <a:p>
            <a:r>
              <a:rPr lang="en-US" sz="800" dirty="0" smtClean="0">
                <a:solidFill>
                  <a:schemeClr val="tx1">
                    <a:lumMod val="50000"/>
                    <a:lumOff val="50000"/>
                  </a:schemeClr>
                </a:solidFill>
                <a:latin typeface="Helvetica Light" charset="0"/>
                <a:ea typeface="Helvetica Light" charset="0"/>
                <a:cs typeface="Helvetica Light" charset="0"/>
              </a:rPr>
              <a:t>ATLAS: ATL-PHYS-PUB-2015-024</a:t>
            </a:r>
            <a:endParaRPr lang="en-US" sz="800" dirty="0">
              <a:solidFill>
                <a:schemeClr val="tx1">
                  <a:lumMod val="50000"/>
                  <a:lumOff val="50000"/>
                </a:schemeClr>
              </a:solidFill>
              <a:latin typeface="Helvetica Light" charset="0"/>
              <a:ea typeface="Helvetica Light" charset="0"/>
              <a:cs typeface="Helvetica Light" charset="0"/>
            </a:endParaRPr>
          </a:p>
        </p:txBody>
      </p:sp>
      <p:sp>
        <p:nvSpPr>
          <p:cNvPr id="38" name="Rectangle 37"/>
          <p:cNvSpPr/>
          <p:nvPr/>
        </p:nvSpPr>
        <p:spPr>
          <a:xfrm rot="16200000">
            <a:off x="3416109" y="3155197"/>
            <a:ext cx="1107996" cy="215444"/>
          </a:xfrm>
          <a:prstGeom prst="rect">
            <a:avLst/>
          </a:prstGeom>
        </p:spPr>
        <p:txBody>
          <a:bodyPr wrap="none">
            <a:spAutoFit/>
          </a:bodyPr>
          <a:lstStyle/>
          <a:p>
            <a:r>
              <a:rPr lang="en-US" sz="800" dirty="0" smtClean="0">
                <a:solidFill>
                  <a:schemeClr val="tx1">
                    <a:lumMod val="50000"/>
                    <a:lumOff val="50000"/>
                  </a:schemeClr>
                </a:solidFill>
                <a:latin typeface="Helvetica Light" charset="0"/>
                <a:ea typeface="Helvetica Light" charset="0"/>
                <a:cs typeface="Helvetica Light" charset="0"/>
              </a:rPr>
              <a:t>CMS: </a:t>
            </a:r>
            <a:r>
              <a:rPr lang="hr-HR" sz="800" dirty="0">
                <a:solidFill>
                  <a:schemeClr val="tx1">
                    <a:lumMod val="50000"/>
                    <a:lumOff val="50000"/>
                  </a:schemeClr>
                </a:solidFill>
                <a:latin typeface="Helvetica Light" charset="0"/>
                <a:ea typeface="Helvetica Light" charset="0"/>
                <a:cs typeface="Helvetica Light" charset="0"/>
              </a:rPr>
              <a:t>1405.3455 	</a:t>
            </a:r>
          </a:p>
        </p:txBody>
      </p:sp>
    </p:spTree>
    <p:extLst>
      <p:ext uri="{BB962C8B-B14F-4D97-AF65-F5344CB8AC3E}">
        <p14:creationId xmlns:p14="http://schemas.microsoft.com/office/powerpoint/2010/main" val="50133593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Great potential for rare SM and flavour physics processes</a:t>
            </a:r>
            <a:endParaRPr lang="en-GB" dirty="0" smtClean="0">
              <a:solidFill>
                <a:srgbClr val="000000"/>
              </a:solidFill>
              <a:latin typeface="Helvetica Light"/>
              <a:cs typeface="Helvetica Light"/>
            </a:endParaRPr>
          </a:p>
          <a:p>
            <a:pPr>
              <a:spcBef>
                <a:spcPts val="600"/>
              </a:spcBef>
            </a:pPr>
            <a:r>
              <a:rPr lang="en-GB" sz="1600" dirty="0">
                <a:solidFill>
                  <a:srgbClr val="D80017"/>
                </a:solidFill>
                <a:latin typeface="Helvetica Light"/>
                <a:cs typeface="Helvetica Light"/>
              </a:rPr>
              <a:t>Example: </a:t>
            </a:r>
            <a:r>
              <a:rPr lang="en-GB" sz="1600" i="1" dirty="0">
                <a:solidFill>
                  <a:srgbClr val="D80017"/>
                </a:solidFill>
                <a:latin typeface="Helvetica Light"/>
                <a:cs typeface="Helvetica Light"/>
              </a:rPr>
              <a:t>B</a:t>
            </a:r>
            <a:r>
              <a:rPr lang="en-GB" sz="1600" baseline="-25000" dirty="0">
                <a:solidFill>
                  <a:srgbClr val="D80017"/>
                </a:solidFill>
                <a:latin typeface="Helvetica Light"/>
                <a:cs typeface="Helvetica Light"/>
              </a:rPr>
              <a:t>(s)</a:t>
            </a:r>
            <a:r>
              <a:rPr lang="en-GB" sz="1600" dirty="0">
                <a:solidFill>
                  <a:srgbClr val="D80017"/>
                </a:solidFill>
                <a:latin typeface="Helvetica Light"/>
                <a:cs typeface="Helvetica Light"/>
              </a:rPr>
              <a:t> </a:t>
            </a:r>
            <a:r>
              <a:rPr lang="en-GB" sz="1600" dirty="0">
                <a:solidFill>
                  <a:srgbClr val="D80017"/>
                </a:solidFill>
                <a:latin typeface="Symbol" charset="2"/>
                <a:ea typeface="Symbol" charset="2"/>
                <a:cs typeface="Symbol" charset="2"/>
              </a:rPr>
              <a:t>®</a:t>
            </a:r>
            <a:r>
              <a:rPr lang="en-GB" sz="1600" dirty="0">
                <a:solidFill>
                  <a:srgbClr val="D80017"/>
                </a:solidFill>
                <a:latin typeface="Helvetica Light"/>
                <a:cs typeface="Helvetica Light"/>
              </a:rPr>
              <a:t> </a:t>
            </a:r>
            <a:r>
              <a:rPr lang="en-GB" sz="1600" i="1" dirty="0">
                <a:solidFill>
                  <a:srgbClr val="D80017"/>
                </a:solidFill>
                <a:latin typeface="Helvetica Light"/>
                <a:cs typeface="Helvetica Light"/>
              </a:rPr>
              <a:t>µµ</a:t>
            </a:r>
            <a:r>
              <a:rPr lang="en-GB" sz="1600" dirty="0">
                <a:solidFill>
                  <a:srgbClr val="D80017"/>
                </a:solidFill>
                <a:latin typeface="Helvetica Light"/>
                <a:cs typeface="Helvetica Light"/>
              </a:rPr>
              <a:t> </a:t>
            </a:r>
          </a:p>
        </p:txBody>
      </p:sp>
      <p:sp>
        <p:nvSpPr>
          <p:cNvPr id="8" name="Slide Number Placeholder 7"/>
          <p:cNvSpPr>
            <a:spLocks noGrp="1"/>
          </p:cNvSpPr>
          <p:nvPr>
            <p:ph type="sldNum" sz="quarter" idx="4"/>
          </p:nvPr>
        </p:nvSpPr>
        <p:spPr/>
        <p:txBody>
          <a:bodyPr/>
          <a:lstStyle/>
          <a:p>
            <a:pPr>
              <a:defRPr/>
            </a:pPr>
            <a:fld id="{611C2F03-9E95-40C9-A99F-3C4F7EE8CF2A}" type="slidenum">
              <a:rPr lang="en-GB" smtClean="0"/>
              <a:pPr>
                <a:defRPr/>
              </a:pPr>
              <a:t>79</a:t>
            </a:fld>
            <a:endParaRPr lang="en-GB" dirty="0"/>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48755" y="3488365"/>
            <a:ext cx="3387140" cy="3249743"/>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779912" y="3491625"/>
            <a:ext cx="3387140" cy="3249743"/>
          </a:xfrm>
          <a:prstGeom prst="rect">
            <a:avLst/>
          </a:prstGeom>
        </p:spPr>
      </p:pic>
      <p:sp>
        <p:nvSpPr>
          <p:cNvPr id="9" name="TextBox 8"/>
          <p:cNvSpPr txBox="1"/>
          <p:nvPr/>
        </p:nvSpPr>
        <p:spPr>
          <a:xfrm>
            <a:off x="879352" y="3882389"/>
            <a:ext cx="729687" cy="276999"/>
          </a:xfrm>
          <a:prstGeom prst="rect">
            <a:avLst/>
          </a:prstGeom>
          <a:noFill/>
        </p:spPr>
        <p:txBody>
          <a:bodyPr wrap="none" rtlCol="0">
            <a:spAutoFit/>
          </a:bodyPr>
          <a:lstStyle/>
          <a:p>
            <a:r>
              <a:rPr lang="en-US" sz="1200" dirty="0" smtClean="0">
                <a:solidFill>
                  <a:srgbClr val="D80017"/>
                </a:solidFill>
                <a:latin typeface="Helvetica Light" charset="0"/>
                <a:ea typeface="Helvetica Light" charset="0"/>
                <a:cs typeface="Helvetica Light" charset="0"/>
              </a:rPr>
              <a:t>300 fb</a:t>
            </a:r>
            <a:r>
              <a:rPr lang="en-US" sz="1200" baseline="30000" dirty="0" smtClean="0">
                <a:solidFill>
                  <a:srgbClr val="D80017"/>
                </a:solidFill>
                <a:latin typeface="Helvetica Light" charset="0"/>
                <a:ea typeface="Helvetica Light" charset="0"/>
                <a:cs typeface="Helvetica Light" charset="0"/>
              </a:rPr>
              <a:t>–1</a:t>
            </a:r>
          </a:p>
        </p:txBody>
      </p:sp>
      <p:sp>
        <p:nvSpPr>
          <p:cNvPr id="11" name="TextBox 10"/>
          <p:cNvSpPr txBox="1"/>
          <p:nvPr/>
        </p:nvSpPr>
        <p:spPr>
          <a:xfrm>
            <a:off x="4427984" y="3882389"/>
            <a:ext cx="814647" cy="276999"/>
          </a:xfrm>
          <a:prstGeom prst="rect">
            <a:avLst/>
          </a:prstGeom>
          <a:noFill/>
        </p:spPr>
        <p:txBody>
          <a:bodyPr wrap="none" rtlCol="0">
            <a:spAutoFit/>
          </a:bodyPr>
          <a:lstStyle/>
          <a:p>
            <a:r>
              <a:rPr lang="en-US" sz="1200" dirty="0" smtClean="0">
                <a:solidFill>
                  <a:srgbClr val="D80017"/>
                </a:solidFill>
                <a:latin typeface="Helvetica Light" charset="0"/>
                <a:ea typeface="Helvetica Light" charset="0"/>
                <a:cs typeface="Helvetica Light" charset="0"/>
              </a:rPr>
              <a:t>3000 fb</a:t>
            </a:r>
            <a:r>
              <a:rPr lang="en-US" sz="1200" baseline="30000" dirty="0" smtClean="0">
                <a:solidFill>
                  <a:srgbClr val="D80017"/>
                </a:solidFill>
                <a:latin typeface="Helvetica Light" charset="0"/>
                <a:ea typeface="Helvetica Light" charset="0"/>
                <a:cs typeface="Helvetica Light" charset="0"/>
              </a:rPr>
              <a:t>–1</a:t>
            </a:r>
          </a:p>
        </p:txBody>
      </p:sp>
      <p:sp>
        <p:nvSpPr>
          <p:cNvPr id="12" name="TextBox 11"/>
          <p:cNvSpPr txBox="1"/>
          <p:nvPr/>
        </p:nvSpPr>
        <p:spPr>
          <a:xfrm>
            <a:off x="4718737" y="2708920"/>
            <a:ext cx="2445551" cy="523220"/>
          </a:xfrm>
          <a:prstGeom prst="rect">
            <a:avLst/>
          </a:prstGeom>
          <a:noFill/>
        </p:spPr>
        <p:txBody>
          <a:bodyPr wrap="square" rtlCol="0">
            <a:spAutoFit/>
          </a:bodyPr>
          <a:lstStyle/>
          <a:p>
            <a:pPr>
              <a:spcBef>
                <a:spcPts val="3000"/>
              </a:spcBef>
            </a:pPr>
            <a:r>
              <a:rPr lang="en-GB" sz="1400" dirty="0" smtClean="0">
                <a:latin typeface="Helvetica Light" charset="0"/>
                <a:ea typeface="Helvetica Light" charset="0"/>
                <a:cs typeface="Helvetica Light" charset="0"/>
              </a:rPr>
              <a:t>Prospective study by CMS </a:t>
            </a:r>
            <a:r>
              <a:rPr lang="en-GB" sz="1400" smtClean="0">
                <a:latin typeface="Helvetica Light" charset="0"/>
                <a:ea typeface="Helvetica Light" charset="0"/>
                <a:cs typeface="Helvetica Light" charset="0"/>
              </a:rPr>
              <a:t>for LHC Phase </a:t>
            </a:r>
            <a:r>
              <a:rPr lang="en-GB" sz="1400" dirty="0" smtClean="0">
                <a:latin typeface="Helvetica Light" charset="0"/>
                <a:ea typeface="Helvetica Light" charset="0"/>
                <a:cs typeface="Helvetica Light" charset="0"/>
              </a:rPr>
              <a:t>1 &amp; Phase 2</a:t>
            </a:r>
          </a:p>
        </p:txBody>
      </p:sp>
      <p:sp>
        <p:nvSpPr>
          <p:cNvPr id="13" name="Rectangle 12"/>
          <p:cNvSpPr/>
          <p:nvPr/>
        </p:nvSpPr>
        <p:spPr>
          <a:xfrm rot="16200000">
            <a:off x="3003585" y="4216904"/>
            <a:ext cx="1207382" cy="215444"/>
          </a:xfrm>
          <a:prstGeom prst="rect">
            <a:avLst/>
          </a:prstGeom>
        </p:spPr>
        <p:txBody>
          <a:bodyPr wrap="none">
            <a:spAutoFit/>
          </a:bodyPr>
          <a:lstStyle/>
          <a:p>
            <a:pPr algn="r"/>
            <a:r>
              <a:rPr lang="pt-BR" sz="800">
                <a:solidFill>
                  <a:schemeClr val="tx1">
                    <a:lumMod val="50000"/>
                    <a:lumOff val="50000"/>
                  </a:schemeClr>
                </a:solidFill>
                <a:latin typeface="Helvetica Light" charset="0"/>
                <a:ea typeface="Helvetica Light" charset="0"/>
                <a:cs typeface="Helvetica Light" charset="0"/>
              </a:rPr>
              <a:t>CMS-PAS-FTR-13-022</a:t>
            </a:r>
            <a:endParaRPr lang="en-US" sz="800" dirty="0">
              <a:solidFill>
                <a:schemeClr val="tx1">
                  <a:lumMod val="50000"/>
                  <a:lumOff val="50000"/>
                </a:schemeClr>
              </a:solidFill>
              <a:latin typeface="Helvetica Light" charset="0"/>
              <a:ea typeface="Helvetica Light" charset="0"/>
              <a:cs typeface="Helvetica Light" charset="0"/>
            </a:endParaRPr>
          </a:p>
        </p:txBody>
      </p:sp>
      <p:pic>
        <p:nvPicPr>
          <p:cNvPr id="14" name="Picture 13"/>
          <p:cNvPicPr>
            <a:picLocks noChangeAspect="1"/>
          </p:cNvPicPr>
          <p:nvPr/>
        </p:nvPicPr>
        <p:blipFill>
          <a:blip r:embed="rId4">
            <a:alphaModFix/>
            <a:extLst>
              <a:ext uri="{28A0092B-C50C-407E-A947-70E740481C1C}">
                <a14:useLocalDpi xmlns:a14="http://schemas.microsoft.com/office/drawing/2010/main"/>
              </a:ext>
            </a:extLst>
          </a:blip>
          <a:stretch>
            <a:fillRect/>
          </a:stretch>
        </p:blipFill>
        <p:spPr>
          <a:xfrm>
            <a:off x="502269" y="1295430"/>
            <a:ext cx="3600400" cy="2133570"/>
          </a:xfrm>
          <a:prstGeom prst="rect">
            <a:avLst/>
          </a:prstGeom>
        </p:spPr>
      </p:pic>
      <p:sp>
        <p:nvSpPr>
          <p:cNvPr id="3" name="TextBox 2"/>
          <p:cNvSpPr txBox="1"/>
          <p:nvPr/>
        </p:nvSpPr>
        <p:spPr>
          <a:xfrm>
            <a:off x="4718737" y="1451915"/>
            <a:ext cx="3664786" cy="523220"/>
          </a:xfrm>
          <a:prstGeom prst="rect">
            <a:avLst/>
          </a:prstGeom>
          <a:noFill/>
        </p:spPr>
        <p:txBody>
          <a:bodyPr wrap="none" rtlCol="0">
            <a:spAutoFit/>
          </a:bodyPr>
          <a:lstStyle/>
          <a:p>
            <a:r>
              <a:rPr lang="en-US" sz="1400" dirty="0" smtClean="0">
                <a:latin typeface="Helvetica Light" charset="0"/>
                <a:ea typeface="Helvetica Light" charset="0"/>
                <a:cs typeface="Helvetica Light" charset="0"/>
              </a:rPr>
              <a:t>Remember: Run-1 observation of </a:t>
            </a:r>
            <a:r>
              <a:rPr lang="en-GB" sz="1400" i="1" dirty="0">
                <a:latin typeface="Helvetica Light"/>
                <a:cs typeface="Helvetica Light"/>
              </a:rPr>
              <a:t>B</a:t>
            </a:r>
            <a:r>
              <a:rPr lang="en-GB" sz="1400" baseline="-25000" dirty="0">
                <a:latin typeface="Helvetica Light"/>
                <a:cs typeface="Helvetica Light"/>
              </a:rPr>
              <a:t>(s)</a:t>
            </a:r>
            <a:r>
              <a:rPr lang="en-GB" sz="1400" dirty="0">
                <a:latin typeface="Helvetica Light"/>
                <a:cs typeface="Helvetica Light"/>
              </a:rPr>
              <a:t> </a:t>
            </a:r>
            <a:r>
              <a:rPr lang="en-GB" sz="1400" dirty="0">
                <a:latin typeface="Symbol" charset="2"/>
                <a:ea typeface="Symbol" charset="2"/>
                <a:cs typeface="Symbol" charset="2"/>
              </a:rPr>
              <a:t>®</a:t>
            </a:r>
            <a:r>
              <a:rPr lang="en-GB" sz="1400" dirty="0">
                <a:latin typeface="Helvetica Light"/>
                <a:cs typeface="Helvetica Light"/>
              </a:rPr>
              <a:t> </a:t>
            </a:r>
            <a:r>
              <a:rPr lang="en-GB" sz="1400" i="1" dirty="0">
                <a:latin typeface="Helvetica Light"/>
                <a:cs typeface="Helvetica Light"/>
              </a:rPr>
              <a:t>µµ</a:t>
            </a:r>
            <a:r>
              <a:rPr lang="en-GB" sz="1400" dirty="0">
                <a:latin typeface="Helvetica Light"/>
                <a:cs typeface="Helvetica Light"/>
              </a:rPr>
              <a:t> </a:t>
            </a:r>
          </a:p>
          <a:p>
            <a:r>
              <a:rPr lang="en-US" sz="1400" dirty="0" smtClean="0">
                <a:latin typeface="Helvetica Light" charset="0"/>
                <a:ea typeface="Helvetica Light" charset="0"/>
                <a:cs typeface="Helvetica Light" charset="0"/>
              </a:rPr>
              <a:t>by CMS and LHCb </a:t>
            </a:r>
            <a:r>
              <a:rPr lang="en-US" sz="1100" dirty="0" smtClean="0">
                <a:latin typeface="Helvetica Light" charset="0"/>
                <a:ea typeface="Helvetica Light" charset="0"/>
                <a:cs typeface="Helvetica Light" charset="0"/>
              </a:rPr>
              <a:t>(ATLAS finds lower value)</a:t>
            </a:r>
          </a:p>
        </p:txBody>
      </p:sp>
      <p:sp>
        <p:nvSpPr>
          <p:cNvPr id="15" name="TextBox 14"/>
          <p:cNvSpPr txBox="1"/>
          <p:nvPr/>
        </p:nvSpPr>
        <p:spPr>
          <a:xfrm>
            <a:off x="7236296" y="3778114"/>
            <a:ext cx="1894476" cy="738664"/>
          </a:xfrm>
          <a:prstGeom prst="rect">
            <a:avLst/>
          </a:prstGeom>
          <a:noFill/>
        </p:spPr>
        <p:txBody>
          <a:bodyPr wrap="square" rtlCol="0">
            <a:spAutoFit/>
          </a:bodyPr>
          <a:lstStyle/>
          <a:p>
            <a:pPr>
              <a:spcBef>
                <a:spcPts val="3000"/>
              </a:spcBef>
            </a:pPr>
            <a:r>
              <a:rPr lang="en-GB" sz="1400" dirty="0" smtClean="0">
                <a:solidFill>
                  <a:srgbClr val="003BB8"/>
                </a:solidFill>
                <a:latin typeface="Helvetica Light" charset="0"/>
                <a:ea typeface="Helvetica Light" charset="0"/>
                <a:cs typeface="Helvetica Light" charset="0"/>
              </a:rPr>
              <a:t>Complementary to </a:t>
            </a:r>
            <a:r>
              <a:rPr lang="en-GB" sz="1400" dirty="0" err="1" smtClean="0">
                <a:solidFill>
                  <a:srgbClr val="003BB8"/>
                </a:solidFill>
                <a:latin typeface="Helvetica Light" charset="0"/>
                <a:ea typeface="Helvetica Light" charset="0"/>
                <a:cs typeface="Helvetica Light" charset="0"/>
              </a:rPr>
              <a:t>SuperKEKB</a:t>
            </a:r>
            <a:r>
              <a:rPr lang="en-GB" sz="1400" dirty="0">
                <a:solidFill>
                  <a:srgbClr val="003BB8"/>
                </a:solidFill>
                <a:latin typeface="Helvetica Light" charset="0"/>
                <a:ea typeface="Helvetica Light" charset="0"/>
                <a:cs typeface="Helvetica Light" charset="0"/>
              </a:rPr>
              <a:t>/</a:t>
            </a:r>
            <a:r>
              <a:rPr lang="en-GB" sz="1400" dirty="0" smtClean="0">
                <a:solidFill>
                  <a:srgbClr val="003BB8"/>
                </a:solidFill>
                <a:latin typeface="Helvetica Light" charset="0"/>
                <a:ea typeface="Helvetica Light" charset="0"/>
                <a:cs typeface="Helvetica Light" charset="0"/>
              </a:rPr>
              <a:t>Belle-II physics programme !</a:t>
            </a:r>
          </a:p>
        </p:txBody>
      </p:sp>
      <p:pic>
        <p:nvPicPr>
          <p:cNvPr id="16" name="Picture 15"/>
          <p:cNvPicPr>
            <a:picLocks noChangeAspect="1"/>
          </p:cNvPicPr>
          <p:nvPr/>
        </p:nvPicPr>
        <p:blipFill rotWithShape="1">
          <a:blip r:embed="rId5"/>
          <a:srcRect r="54009"/>
          <a:stretch/>
        </p:blipFill>
        <p:spPr>
          <a:xfrm>
            <a:off x="7290915" y="4581128"/>
            <a:ext cx="1724768" cy="1810514"/>
          </a:xfrm>
          <a:prstGeom prst="rect">
            <a:avLst/>
          </a:prstGeom>
        </p:spPr>
      </p:pic>
      <p:sp>
        <p:nvSpPr>
          <p:cNvPr id="17" name="Down Arrow 16"/>
          <p:cNvSpPr/>
          <p:nvPr/>
        </p:nvSpPr>
        <p:spPr>
          <a:xfrm>
            <a:off x="5600506" y="3224780"/>
            <a:ext cx="360040" cy="398123"/>
          </a:xfrm>
          <a:prstGeom prst="downArrow">
            <a:avLst/>
          </a:prstGeom>
          <a:solidFill>
            <a:schemeClr val="bg1">
              <a:lumMod val="8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8" name="Down Arrow 17"/>
          <p:cNvSpPr/>
          <p:nvPr/>
        </p:nvSpPr>
        <p:spPr>
          <a:xfrm rot="5400000">
            <a:off x="4228350" y="1429951"/>
            <a:ext cx="360040" cy="540728"/>
          </a:xfrm>
          <a:prstGeom prst="downArrow">
            <a:avLst/>
          </a:prstGeom>
          <a:solidFill>
            <a:schemeClr val="bg1">
              <a:lumMod val="8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83951446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14369"/>
            <a:ext cx="9144001" cy="6872369"/>
          </a:xfrm>
          <a:prstGeom prst="rect">
            <a:avLst/>
          </a:prstGeom>
          <a:solidFill>
            <a:schemeClr val="bg1">
              <a:lumMod val="85000"/>
            </a:schemeClr>
          </a:solidFill>
          <a:ln>
            <a:solidFill>
              <a:schemeClr val="bg1">
                <a:lumMod val="85000"/>
              </a:schemeClr>
            </a:solid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17" name="Rectangle 16"/>
          <p:cNvSpPr/>
          <p:nvPr/>
        </p:nvSpPr>
        <p:spPr>
          <a:xfrm>
            <a:off x="-1" y="4921984"/>
            <a:ext cx="3733801" cy="1631216"/>
          </a:xfrm>
          <a:prstGeom prst="rect">
            <a:avLst/>
          </a:prstGeom>
        </p:spPr>
        <p:txBody>
          <a:bodyPr wrap="square">
            <a:spAutoFit/>
          </a:bodyPr>
          <a:lstStyle/>
          <a:p>
            <a:r>
              <a:rPr lang="en-US" sz="1000" dirty="0" smtClean="0">
                <a:solidFill>
                  <a:prstClr val="black"/>
                </a:solidFill>
                <a:latin typeface="Helvetica" charset="0"/>
                <a:ea typeface="Helvetica" charset="0"/>
                <a:cs typeface="Helvetica" charset="0"/>
              </a:rPr>
              <a:t>Full references for mechanism:</a:t>
            </a:r>
          </a:p>
          <a:p>
            <a:endParaRPr lang="en-US" sz="1000" dirty="0" smtClean="0">
              <a:solidFill>
                <a:prstClr val="black"/>
              </a:solidFill>
              <a:latin typeface="Helvetica Light" charset="0"/>
              <a:ea typeface="Helvetica Light" charset="0"/>
              <a:cs typeface="Helvetica Light" charset="0"/>
            </a:endParaRPr>
          </a:p>
          <a:p>
            <a:r>
              <a:rPr lang="en-US" sz="1000" dirty="0" smtClean="0">
                <a:solidFill>
                  <a:prstClr val="black"/>
                </a:solidFill>
                <a:latin typeface="Helvetica Light" charset="0"/>
                <a:ea typeface="Helvetica Light" charset="0"/>
                <a:cs typeface="Helvetica Light" charset="0"/>
              </a:rPr>
              <a:t>F. </a:t>
            </a:r>
            <a:r>
              <a:rPr lang="en-US" sz="1000" dirty="0" err="1" smtClean="0">
                <a:solidFill>
                  <a:prstClr val="black"/>
                </a:solidFill>
                <a:latin typeface="Helvetica Light" charset="0"/>
                <a:ea typeface="Helvetica Light" charset="0"/>
                <a:cs typeface="Helvetica Light" charset="0"/>
              </a:rPr>
              <a:t>Englert</a:t>
            </a:r>
            <a:r>
              <a:rPr lang="en-US" sz="1000" dirty="0" smtClean="0">
                <a:solidFill>
                  <a:prstClr val="black"/>
                </a:solidFill>
                <a:latin typeface="Helvetica Light" charset="0"/>
                <a:ea typeface="Helvetica Light" charset="0"/>
                <a:cs typeface="Helvetica Light" charset="0"/>
              </a:rPr>
              <a:t> and R. </a:t>
            </a:r>
            <a:r>
              <a:rPr lang="en-US" sz="1000" dirty="0" err="1" smtClean="0">
                <a:solidFill>
                  <a:prstClr val="black"/>
                </a:solidFill>
                <a:latin typeface="Helvetica Light" charset="0"/>
                <a:ea typeface="Helvetica Light" charset="0"/>
                <a:cs typeface="Helvetica Light" charset="0"/>
              </a:rPr>
              <a:t>Brout</a:t>
            </a:r>
            <a:r>
              <a:rPr lang="en-US" sz="1000" dirty="0" smtClean="0">
                <a:solidFill>
                  <a:prstClr val="black"/>
                </a:solidFill>
                <a:latin typeface="Helvetica Light" charset="0"/>
                <a:ea typeface="Helvetica Light" charset="0"/>
                <a:cs typeface="Helvetica Light" charset="0"/>
              </a:rPr>
              <a:t>, PRL 13 (1964) 321.</a:t>
            </a:r>
          </a:p>
          <a:p>
            <a:r>
              <a:rPr lang="en-US" sz="1000" dirty="0" smtClean="0">
                <a:solidFill>
                  <a:prstClr val="black"/>
                </a:solidFill>
                <a:latin typeface="Helvetica Light" charset="0"/>
                <a:ea typeface="Helvetica Light" charset="0"/>
                <a:cs typeface="Helvetica Light" charset="0"/>
              </a:rPr>
              <a:t>P.W. Higgs, PRL 13 (1964) 508.</a:t>
            </a:r>
          </a:p>
          <a:p>
            <a:r>
              <a:rPr lang="en-US" sz="1000" dirty="0" smtClean="0">
                <a:solidFill>
                  <a:prstClr val="black"/>
                </a:solidFill>
                <a:latin typeface="Helvetica Light" charset="0"/>
                <a:ea typeface="Helvetica Light" charset="0"/>
                <a:cs typeface="Helvetica Light" charset="0"/>
              </a:rPr>
              <a:t>G. </a:t>
            </a:r>
            <a:r>
              <a:rPr lang="en-US" sz="1000" dirty="0" err="1" smtClean="0">
                <a:solidFill>
                  <a:prstClr val="black"/>
                </a:solidFill>
                <a:latin typeface="Helvetica Light" charset="0"/>
                <a:ea typeface="Helvetica Light" charset="0"/>
                <a:cs typeface="Helvetica Light" charset="0"/>
              </a:rPr>
              <a:t>Guralnik</a:t>
            </a:r>
            <a:r>
              <a:rPr lang="en-US" sz="1000" dirty="0" smtClean="0">
                <a:solidFill>
                  <a:prstClr val="black"/>
                </a:solidFill>
                <a:latin typeface="Helvetica Light" charset="0"/>
                <a:ea typeface="Helvetica Light" charset="0"/>
                <a:cs typeface="Helvetica Light" charset="0"/>
              </a:rPr>
              <a:t>, C. Hagen, and T.W.B. Kibble, PRL 13 (1964) 585.</a:t>
            </a:r>
          </a:p>
          <a:p>
            <a:endParaRPr lang="en-US" sz="1000" dirty="0" smtClean="0">
              <a:solidFill>
                <a:prstClr val="black"/>
              </a:solidFill>
              <a:latin typeface="Helvetica Light" charset="0"/>
              <a:ea typeface="Helvetica Light" charset="0"/>
              <a:cs typeface="Helvetica Light" charset="0"/>
            </a:endParaRPr>
          </a:p>
          <a:p>
            <a:r>
              <a:rPr lang="en-US" sz="1000" i="1" dirty="0" smtClean="0">
                <a:solidFill>
                  <a:prstClr val="black"/>
                </a:solidFill>
                <a:latin typeface="Helvetica Light" charset="0"/>
                <a:ea typeface="Helvetica Light" charset="0"/>
                <a:cs typeface="Helvetica Light" charset="0"/>
              </a:rPr>
              <a:t>It should be noted that Landau and </a:t>
            </a:r>
            <a:r>
              <a:rPr lang="en-US" sz="1000" i="1" dirty="0" err="1" smtClean="0">
                <a:solidFill>
                  <a:prstClr val="black"/>
                </a:solidFill>
                <a:latin typeface="Helvetica Light" charset="0"/>
                <a:ea typeface="Helvetica Light" charset="0"/>
                <a:cs typeface="Helvetica Light" charset="0"/>
              </a:rPr>
              <a:t>Ginzburg</a:t>
            </a:r>
            <a:r>
              <a:rPr lang="en-US" sz="1000" i="1" dirty="0" smtClean="0">
                <a:solidFill>
                  <a:prstClr val="black"/>
                </a:solidFill>
                <a:latin typeface="Helvetica Light" charset="0"/>
                <a:ea typeface="Helvetica Light" charset="0"/>
                <a:cs typeface="Helvetica Light" charset="0"/>
              </a:rPr>
              <a:t> had proposed a field giving the photon a mass in a superconductor, the mathematics of which is identical to the “Higgs mechanism” and predates it by several years.</a:t>
            </a:r>
            <a:endParaRPr lang="en-GB" sz="1000" i="1" dirty="0">
              <a:solidFill>
                <a:prstClr val="black"/>
              </a:solidFill>
              <a:latin typeface="Helvetica Light" charset="0"/>
              <a:ea typeface="Helvetica Light" charset="0"/>
              <a:cs typeface="Helvetica Light" charset="0"/>
            </a:endParaRPr>
          </a:p>
        </p:txBody>
      </p:sp>
      <p:pic>
        <p:nvPicPr>
          <p:cNvPr id="8" name="Picture 7"/>
          <p:cNvPicPr>
            <a:picLocks noChangeAspect="1"/>
          </p:cNvPicPr>
          <p:nvPr/>
        </p:nvPicPr>
        <p:blipFill>
          <a:blip r:embed="rId2"/>
          <a:stretch>
            <a:fillRect/>
          </a:stretch>
        </p:blipFill>
        <p:spPr>
          <a:xfrm>
            <a:off x="4210888" y="-14369"/>
            <a:ext cx="4933112" cy="6586619"/>
          </a:xfrm>
          <a:prstGeom prst="rect">
            <a:avLst/>
          </a:prstGeom>
        </p:spPr>
      </p:pic>
      <p:sp>
        <p:nvSpPr>
          <p:cNvPr id="16" name="Rectangle 15"/>
          <p:cNvSpPr/>
          <p:nvPr/>
        </p:nvSpPr>
        <p:spPr>
          <a:xfrm>
            <a:off x="0" y="2348880"/>
            <a:ext cx="5105400" cy="2064769"/>
          </a:xfrm>
          <a:prstGeom prst="rect">
            <a:avLst/>
          </a:prstGeom>
          <a:solidFill>
            <a:srgbClr val="FFFFFF">
              <a:alpha val="92000"/>
            </a:srgbClr>
          </a:solidFill>
        </p:spPr>
        <p:txBody>
          <a:bodyPr wrap="square" tIns="108000" bIns="108000">
            <a:spAutoFit/>
          </a:bodyPr>
          <a:lstStyle/>
          <a:p>
            <a:pPr algn="ctr">
              <a:defRPr/>
            </a:pPr>
            <a:r>
              <a:rPr lang="en-GB" sz="3600" dirty="0" smtClean="0">
                <a:solidFill>
                  <a:prstClr val="black"/>
                </a:solidFill>
                <a:latin typeface="Helvetica Light" charset="0"/>
                <a:ea typeface="Helvetica Light" charset="0"/>
                <a:cs typeface="Helvetica Light" charset="0"/>
              </a:rPr>
              <a:t>The Higgs boson    </a:t>
            </a:r>
          </a:p>
          <a:p>
            <a:pPr algn="ctr">
              <a:spcBef>
                <a:spcPts val="1800"/>
              </a:spcBef>
              <a:defRPr/>
            </a:pPr>
            <a:r>
              <a:rPr lang="en-GB" sz="2000" dirty="0" smtClean="0">
                <a:solidFill>
                  <a:srgbClr val="000000"/>
                </a:solidFill>
                <a:latin typeface="Helvetica Light" charset="0"/>
                <a:ea typeface="Helvetica Light" charset="0"/>
                <a:cs typeface="Helvetica Light" charset="0"/>
              </a:rPr>
              <a:t>The SM predicts all its properties,               except for its mass</a:t>
            </a:r>
          </a:p>
          <a:p>
            <a:pPr algn="ctr">
              <a:spcBef>
                <a:spcPts val="1800"/>
              </a:spcBef>
              <a:defRPr/>
            </a:pPr>
            <a:r>
              <a:rPr lang="en-GB" sz="1400" dirty="0" smtClean="0">
                <a:solidFill>
                  <a:srgbClr val="003BB8"/>
                </a:solidFill>
                <a:latin typeface="Helvetica Light" charset="0"/>
                <a:ea typeface="Helvetica Light" charset="0"/>
                <a:cs typeface="Helvetica Light" charset="0"/>
              </a:rPr>
              <a:t>What was known about the Higgs before its discovery ? </a:t>
            </a:r>
            <a:endParaRPr lang="en-GB" sz="1400" dirty="0">
              <a:solidFill>
                <a:srgbClr val="003BB8"/>
              </a:solidFill>
              <a:latin typeface="Helvetica Light" charset="0"/>
              <a:ea typeface="Helvetica Light" charset="0"/>
              <a:cs typeface="Helvetica Light" charset="0"/>
            </a:endParaRPr>
          </a:p>
        </p:txBody>
      </p:sp>
      <p:sp>
        <p:nvSpPr>
          <p:cNvPr id="9" name="Rectangle 8"/>
          <p:cNvSpPr/>
          <p:nvPr/>
        </p:nvSpPr>
        <p:spPr>
          <a:xfrm>
            <a:off x="4210888" y="6326029"/>
            <a:ext cx="2667000" cy="246221"/>
          </a:xfrm>
          <a:prstGeom prst="rect">
            <a:avLst/>
          </a:prstGeom>
        </p:spPr>
        <p:txBody>
          <a:bodyPr wrap="square">
            <a:spAutoFit/>
          </a:bodyPr>
          <a:lstStyle/>
          <a:p>
            <a:r>
              <a:rPr lang="en-US" sz="1000" dirty="0" smtClean="0">
                <a:solidFill>
                  <a:prstClr val="white">
                    <a:lumMod val="75000"/>
                  </a:prstClr>
                </a:solidFill>
                <a:latin typeface="Trebuchet MS"/>
                <a:ea typeface="ＭＳ Ｐゴシック" charset="-128"/>
                <a:cs typeface="Trebuchet MS"/>
              </a:rPr>
              <a:t>http://</a:t>
            </a:r>
            <a:r>
              <a:rPr lang="en-US" sz="1000" dirty="0" err="1" smtClean="0">
                <a:solidFill>
                  <a:prstClr val="white">
                    <a:lumMod val="75000"/>
                  </a:prstClr>
                </a:solidFill>
                <a:latin typeface="Trebuchet MS"/>
                <a:ea typeface="ＭＳ Ｐゴシック" charset="-128"/>
                <a:cs typeface="Trebuchet MS"/>
              </a:rPr>
              <a:t>www.shardcore.org/shardpress</a:t>
            </a:r>
            <a:endParaRPr lang="en-GB" sz="1000" dirty="0">
              <a:solidFill>
                <a:prstClr val="white">
                  <a:lumMod val="75000"/>
                </a:prstClr>
              </a:solidFill>
              <a:latin typeface="Trebuchet MS"/>
              <a:ea typeface="ＭＳ Ｐゴシック" charset="-128"/>
              <a:cs typeface="Trebuchet MS"/>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8</a:t>
            </a:fld>
            <a:endParaRPr lang="en-GB" dirty="0"/>
          </a:p>
        </p:txBody>
      </p:sp>
    </p:spTree>
    <p:extLst>
      <p:ext uri="{BB962C8B-B14F-4D97-AF65-F5344CB8AC3E}">
        <p14:creationId xmlns:p14="http://schemas.microsoft.com/office/powerpoint/2010/main" val="8021593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print">
            <a:grayscl/>
            <a:lum bright="52000" contrast="20000"/>
          </a:blip>
          <a:srcRect/>
          <a:stretch>
            <a:fillRect/>
          </a:stretch>
        </p:blipFill>
        <p:spPr bwMode="auto">
          <a:xfrm>
            <a:off x="0" y="0"/>
            <a:ext cx="9144000" cy="1714499"/>
          </a:xfrm>
          <a:prstGeom prst="rect">
            <a:avLst/>
          </a:prstGeom>
          <a:noFill/>
          <a:ln w="9525">
            <a:noFill/>
            <a:miter lim="800000"/>
            <a:headEnd/>
            <a:tailEnd/>
          </a:ln>
        </p:spPr>
      </p:pic>
      <p:sp>
        <p:nvSpPr>
          <p:cNvPr id="6" name="Slide Number Placeholder 5"/>
          <p:cNvSpPr>
            <a:spLocks noGrp="1"/>
          </p:cNvSpPr>
          <p:nvPr>
            <p:ph type="sldNum" sz="quarter" idx="4"/>
          </p:nvPr>
        </p:nvSpPr>
        <p:spPr/>
        <p:txBody>
          <a:bodyPr/>
          <a:lstStyle/>
          <a:p>
            <a:pPr>
              <a:defRPr/>
            </a:pPr>
            <a:fld id="{611C2F03-9E95-40C9-A99F-3C4F7EE8CF2A}" type="slidenum">
              <a:rPr lang="en-GB" smtClean="0"/>
              <a:pPr>
                <a:defRPr/>
              </a:pPr>
              <a:t>80</a:t>
            </a:fld>
            <a:endParaRPr lang="en-GB" dirty="0"/>
          </a:p>
        </p:txBody>
      </p:sp>
      <p:sp>
        <p:nvSpPr>
          <p:cNvPr id="10" name="TextBox 9"/>
          <p:cNvSpPr txBox="1"/>
          <p:nvPr/>
        </p:nvSpPr>
        <p:spPr>
          <a:xfrm>
            <a:off x="0" y="5065439"/>
            <a:ext cx="9130772" cy="307777"/>
          </a:xfrm>
          <a:prstGeom prst="rect">
            <a:avLst/>
          </a:prstGeom>
          <a:noFill/>
        </p:spPr>
        <p:txBody>
          <a:bodyPr wrap="square" rtlCol="0">
            <a:spAutoFit/>
          </a:bodyPr>
          <a:lstStyle/>
          <a:p>
            <a:pPr algn="ctr"/>
            <a:r>
              <a:rPr lang="en-US" sz="1400" i="1" dirty="0" smtClean="0">
                <a:latin typeface="Helvetica Light"/>
                <a:cs typeface="Helvetica Light"/>
              </a:rPr>
              <a:t>Only a very brief enumeration of projects</a:t>
            </a:r>
            <a:endParaRPr lang="en-US" sz="1400" i="1" dirty="0" smtClean="0">
              <a:solidFill>
                <a:srgbClr val="D80017"/>
              </a:solidFill>
              <a:latin typeface="Helvetica Light"/>
              <a:cs typeface="Helvetica Light"/>
            </a:endParaRPr>
          </a:p>
        </p:txBody>
      </p:sp>
      <p:pic>
        <p:nvPicPr>
          <p:cNvPr id="24" name="Picture 23"/>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a:ext>
            </a:extLst>
          </a:blip>
          <a:srcRect b="-2"/>
          <a:stretch/>
        </p:blipFill>
        <p:spPr>
          <a:xfrm>
            <a:off x="-2" y="0"/>
            <a:ext cx="9144002" cy="3573016"/>
          </a:xfrm>
          <a:prstGeom prst="rect">
            <a:avLst/>
          </a:prstGeom>
        </p:spPr>
      </p:pic>
      <p:sp>
        <p:nvSpPr>
          <p:cNvPr id="25" name="TextBox 24"/>
          <p:cNvSpPr txBox="1"/>
          <p:nvPr/>
        </p:nvSpPr>
        <p:spPr>
          <a:xfrm>
            <a:off x="-3" y="4417948"/>
            <a:ext cx="9144000" cy="523220"/>
          </a:xfrm>
          <a:prstGeom prst="rect">
            <a:avLst/>
          </a:prstGeom>
          <a:solidFill>
            <a:schemeClr val="bg1">
              <a:alpha val="92000"/>
            </a:schemeClr>
          </a:solidFill>
        </p:spPr>
        <p:txBody>
          <a:bodyPr wrap="square" rtlCol="0" anchor="ctr">
            <a:spAutoFit/>
          </a:bodyPr>
          <a:lstStyle/>
          <a:p>
            <a:pPr algn="ctr"/>
            <a:r>
              <a:rPr lang="en-US" sz="2800" dirty="0" smtClean="0">
                <a:latin typeface="Helvetica Light"/>
                <a:cs typeface="Helvetica Light"/>
              </a:rPr>
              <a:t>Beyond the HL-LHC</a:t>
            </a:r>
            <a:endParaRPr lang="en-GB" sz="2800" dirty="0" smtClean="0">
              <a:latin typeface="Helvetica Light"/>
              <a:cs typeface="Helvetica Light"/>
            </a:endParaRPr>
          </a:p>
        </p:txBody>
      </p:sp>
    </p:spTree>
    <p:extLst>
      <p:ext uri="{BB962C8B-B14F-4D97-AF65-F5344CB8AC3E}">
        <p14:creationId xmlns:p14="http://schemas.microsoft.com/office/powerpoint/2010/main" val="63834359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81</a:t>
            </a:fld>
            <a:endParaRPr lang="en-GB" dirty="0"/>
          </a:p>
        </p:txBody>
      </p:sp>
      <p:sp>
        <p:nvSpPr>
          <p:cNvPr id="4" name="Rectangle 3"/>
          <p:cNvSpPr/>
          <p:nvPr/>
        </p:nvSpPr>
        <p:spPr>
          <a:xfrm>
            <a:off x="0" y="-9046"/>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prstClr val="white"/>
              </a:solidFill>
            </a:endParaRPr>
          </a:p>
        </p:txBody>
      </p:sp>
      <p:sp>
        <p:nvSpPr>
          <p:cNvPr id="5" name="Rectangle 4"/>
          <p:cNvSpPr/>
          <p:nvPr/>
        </p:nvSpPr>
        <p:spPr>
          <a:xfrm>
            <a:off x="0" y="-27384"/>
            <a:ext cx="9144000" cy="82639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TextBox 5"/>
          <p:cNvSpPr txBox="1"/>
          <p:nvPr/>
        </p:nvSpPr>
        <p:spPr>
          <a:xfrm>
            <a:off x="1" y="44624"/>
            <a:ext cx="9143999" cy="661720"/>
          </a:xfrm>
          <a:prstGeom prst="rect">
            <a:avLst/>
          </a:prstGeom>
          <a:noFill/>
        </p:spPr>
        <p:txBody>
          <a:bodyPr wrap="square" rtlCol="0">
            <a:spAutoFit/>
          </a:bodyPr>
          <a:lstStyle/>
          <a:p>
            <a:pPr algn="ctr">
              <a:spcBef>
                <a:spcPts val="2600"/>
              </a:spcBef>
            </a:pPr>
            <a:r>
              <a:rPr lang="en-US" sz="1800" b="1" dirty="0" smtClean="0">
                <a:solidFill>
                  <a:srgbClr val="003BB8"/>
                </a:solidFill>
                <a:latin typeface="Helvetica" charset="0"/>
                <a:ea typeface="Helvetica" charset="0"/>
                <a:cs typeface="Helvetica" charset="0"/>
              </a:rPr>
              <a:t>Future hadron collider projects in a nutshell</a:t>
            </a:r>
          </a:p>
          <a:p>
            <a:pPr algn="ctr">
              <a:spcBef>
                <a:spcPts val="600"/>
              </a:spcBef>
            </a:pPr>
            <a:r>
              <a:rPr lang="en-US" sz="1400" dirty="0" smtClean="0">
                <a:solidFill>
                  <a:srgbClr val="003BB8"/>
                </a:solidFill>
                <a:latin typeface="Helvetica Light" charset="0"/>
                <a:ea typeface="Helvetica Light" charset="0"/>
                <a:cs typeface="Helvetica Light" charset="0"/>
              </a:rPr>
              <a:t>The next discovery machine</a:t>
            </a:r>
            <a:endParaRPr lang="en-US" sz="1400" dirty="0">
              <a:solidFill>
                <a:srgbClr val="003BB8"/>
              </a:solidFill>
              <a:latin typeface="Helvetica Light" charset="0"/>
              <a:ea typeface="Helvetica Light" charset="0"/>
              <a:cs typeface="Helvetica Light" charset="0"/>
            </a:endParaRPr>
          </a:p>
        </p:txBody>
      </p:sp>
      <p:sp>
        <p:nvSpPr>
          <p:cNvPr id="3" name="TextBox 2"/>
          <p:cNvSpPr txBox="1"/>
          <p:nvPr/>
        </p:nvSpPr>
        <p:spPr>
          <a:xfrm>
            <a:off x="316093" y="1052736"/>
            <a:ext cx="8576387" cy="307777"/>
          </a:xfrm>
          <a:prstGeom prst="rect">
            <a:avLst/>
          </a:prstGeom>
          <a:noFill/>
        </p:spPr>
        <p:txBody>
          <a:bodyPr wrap="none" rtlCol="0">
            <a:spAutoFit/>
          </a:bodyPr>
          <a:lstStyle/>
          <a:p>
            <a:r>
              <a:rPr lang="en-US" sz="1400" b="1" dirty="0" smtClean="0">
                <a:latin typeface="Helvetica Light" charset="0"/>
                <a:ea typeface="Helvetica Light" charset="0"/>
                <a:cs typeface="Helvetica Light" charset="0"/>
              </a:rPr>
              <a:t>HL-LHC</a:t>
            </a:r>
            <a:r>
              <a:rPr lang="en-US" sz="1400" dirty="0" smtClean="0">
                <a:latin typeface="Helvetica Light" charset="0"/>
                <a:ea typeface="Helvetica Light" charset="0"/>
                <a:cs typeface="Helvetica Light" charset="0"/>
              </a:rPr>
              <a:t>: </a:t>
            </a: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14 TeV, 3 ab</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 2026~2035</a:t>
            </a:r>
            <a:r>
              <a:rPr lang="is-IS" sz="1400" dirty="0" smtClean="0">
                <a:latin typeface="Helvetica Light" charset="0"/>
                <a:ea typeface="Helvetica Light" charset="0"/>
                <a:cs typeface="Helvetica Light" charset="0"/>
              </a:rPr>
              <a:t>… (formally approved as </a:t>
            </a:r>
            <a:r>
              <a:rPr lang="is-IS" sz="1400" i="1" dirty="0" smtClean="0">
                <a:latin typeface="Helvetica Light" charset="0"/>
                <a:ea typeface="Helvetica Light" charset="0"/>
                <a:cs typeface="Helvetica Light" charset="0"/>
              </a:rPr>
              <a:t>project</a:t>
            </a:r>
            <a:r>
              <a:rPr lang="is-IS" sz="1400" dirty="0" smtClean="0">
                <a:latin typeface="Helvetica Light" charset="0"/>
                <a:ea typeface="Helvetica Light" charset="0"/>
                <a:cs typeface="Helvetica Light" charset="0"/>
              </a:rPr>
              <a:t> by CERN council last week)</a:t>
            </a:r>
            <a:endParaRPr lang="en-US" sz="1400" dirty="0" smtClean="0">
              <a:latin typeface="Helvetica Light" charset="0"/>
              <a:ea typeface="Helvetica Light" charset="0"/>
              <a:cs typeface="Helvetica Light" charset="0"/>
            </a:endParaRPr>
          </a:p>
        </p:txBody>
      </p:sp>
      <p:sp>
        <p:nvSpPr>
          <p:cNvPr id="9" name="TextBox 8"/>
          <p:cNvSpPr txBox="1"/>
          <p:nvPr/>
        </p:nvSpPr>
        <p:spPr>
          <a:xfrm>
            <a:off x="313792" y="1628800"/>
            <a:ext cx="4618248" cy="1769715"/>
          </a:xfrm>
          <a:prstGeom prst="rect">
            <a:avLst/>
          </a:prstGeom>
          <a:noFill/>
        </p:spPr>
        <p:txBody>
          <a:bodyPr wrap="square" rtlCol="0">
            <a:spAutoFit/>
          </a:bodyPr>
          <a:lstStyle/>
          <a:p>
            <a:r>
              <a:rPr lang="en-US" sz="1400" b="1" dirty="0" smtClean="0">
                <a:latin typeface="Helvetica Light" charset="0"/>
                <a:ea typeface="Helvetica Light" charset="0"/>
                <a:cs typeface="Helvetica Light" charset="0"/>
              </a:rPr>
              <a:t>Future Circular Collider FCC-</a:t>
            </a:r>
            <a:r>
              <a:rPr lang="en-US" sz="1400" b="1" dirty="0" err="1" smtClean="0">
                <a:latin typeface="Helvetica Light" charset="0"/>
                <a:ea typeface="Helvetica Light" charset="0"/>
                <a:cs typeface="Helvetica Light" charset="0"/>
              </a:rPr>
              <a:t>hh</a:t>
            </a:r>
            <a:r>
              <a:rPr lang="en-US" sz="1400" b="1" dirty="0" smtClean="0">
                <a:latin typeface="Helvetica Light" charset="0"/>
                <a:ea typeface="Helvetica Light" charset="0"/>
                <a:cs typeface="Helvetica Light" charset="0"/>
              </a:rPr>
              <a:t> </a:t>
            </a:r>
            <a:r>
              <a:rPr lang="en-US" sz="1400" dirty="0" smtClean="0">
                <a:latin typeface="Helvetica Light" charset="0"/>
                <a:ea typeface="Helvetica Light" charset="0"/>
                <a:cs typeface="Helvetica Light" charset="0"/>
              </a:rPr>
              <a:t>(CERN): </a:t>
            </a:r>
          </a:p>
          <a:p>
            <a:pPr marL="285750" indent="-285750">
              <a:spcBef>
                <a:spcPts val="12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100 TeV in 100 km ring, </a:t>
            </a:r>
            <a:r>
              <a:rPr lang="en-US" sz="1400" i="1"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 2 × 10</a:t>
            </a:r>
            <a:r>
              <a:rPr lang="en-US" sz="1400" baseline="30000" dirty="0" smtClean="0">
                <a:latin typeface="Helvetica Light" charset="0"/>
                <a:ea typeface="Helvetica Light" charset="0"/>
                <a:cs typeface="Helvetica Light" charset="0"/>
              </a:rPr>
              <a:t>35</a:t>
            </a:r>
            <a:r>
              <a:rPr lang="en-US" sz="1400" dirty="0" smtClean="0">
                <a:latin typeface="Helvetica Light" charset="0"/>
                <a:ea typeface="Helvetica Light" charset="0"/>
                <a:cs typeface="Helvetica Light" charset="0"/>
              </a:rPr>
              <a:t> s</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cm</a:t>
            </a:r>
            <a:r>
              <a:rPr lang="en-US" sz="1400" baseline="30000" dirty="0" smtClean="0">
                <a:latin typeface="Helvetica Light" charset="0"/>
                <a:ea typeface="Helvetica Light" charset="0"/>
                <a:cs typeface="Helvetica Light" charset="0"/>
              </a:rPr>
              <a:t>–2</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~16 T magnets, possibly HE-LHC </a:t>
            </a:r>
            <a:r>
              <a:rPr lang="en-US" sz="1400" dirty="0">
                <a:latin typeface="Helvetica Light" charset="0"/>
                <a:ea typeface="Helvetica Light" charset="0"/>
                <a:cs typeface="Helvetica Light" charset="0"/>
              </a:rPr>
              <a:t>(</a:t>
            </a:r>
            <a:r>
              <a:rPr lang="en-US" sz="1400" i="1" dirty="0">
                <a:latin typeface="Helvetica Light" charset="0"/>
                <a:ea typeface="Helvetica Light" charset="0"/>
                <a:cs typeface="Helvetica Light" charset="0"/>
              </a:rPr>
              <a:t>E</a:t>
            </a:r>
            <a:r>
              <a:rPr lang="en-US" sz="1400" baseline="-25000" dirty="0">
                <a:latin typeface="Helvetica Light" charset="0"/>
                <a:ea typeface="Helvetica Light" charset="0"/>
                <a:cs typeface="Helvetica Light" charset="0"/>
              </a:rPr>
              <a:t>CM</a:t>
            </a:r>
            <a:r>
              <a:rPr lang="en-US" sz="1400" dirty="0">
                <a:latin typeface="Helvetica Light" charset="0"/>
                <a:ea typeface="Helvetica Light" charset="0"/>
                <a:cs typeface="Helvetica Light" charset="0"/>
              </a:rPr>
              <a:t> ~ 28 TeV) </a:t>
            </a:r>
            <a:r>
              <a:rPr lang="en-US" sz="1400" dirty="0" smtClean="0">
                <a:latin typeface="Helvetica Light" charset="0"/>
                <a:ea typeface="Helvetica Light" charset="0"/>
                <a:cs typeface="Helvetica Light" charset="0"/>
              </a:rPr>
              <a:t>as intermediate stage</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Huge detectors needed for muon </a:t>
            </a:r>
            <a:r>
              <a:rPr lang="en-US" sz="1400" i="1" dirty="0" err="1" smtClean="0">
                <a:latin typeface="Helvetica Light" charset="0"/>
                <a:ea typeface="Helvetica Light" charset="0"/>
                <a:cs typeface="Helvetica Light" charset="0"/>
              </a:rPr>
              <a:t>p</a:t>
            </a:r>
            <a:r>
              <a:rPr lang="en-US" sz="1400" i="1" baseline="-25000" dirty="0" err="1" smtClean="0">
                <a:latin typeface="Helvetica Light" charset="0"/>
                <a:ea typeface="Helvetica Light" charset="0"/>
                <a:cs typeface="Helvetica Light" charset="0"/>
              </a:rPr>
              <a:t>T</a:t>
            </a:r>
            <a:r>
              <a:rPr lang="en-US" sz="1400" dirty="0" smtClean="0">
                <a:latin typeface="Helvetica Light" charset="0"/>
                <a:ea typeface="Helvetica Light" charset="0"/>
                <a:cs typeface="Helvetica Light" charset="0"/>
              </a:rPr>
              <a:t> measurement</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Possible start of physics ~ 2035  </a:t>
            </a:r>
          </a:p>
        </p:txBody>
      </p:sp>
      <p:pic>
        <p:nvPicPr>
          <p:cNvPr id="10" name="Picture 9"/>
          <p:cNvPicPr>
            <a:picLocks noChangeAspect="1"/>
          </p:cNvPicPr>
          <p:nvPr/>
        </p:nvPicPr>
        <p:blipFill>
          <a:blip r:embed="rId2"/>
          <a:stretch>
            <a:fillRect/>
          </a:stretch>
        </p:blipFill>
        <p:spPr>
          <a:xfrm>
            <a:off x="695416" y="3881768"/>
            <a:ext cx="2148392" cy="2403285"/>
          </a:xfrm>
          <a:prstGeom prst="rect">
            <a:avLst/>
          </a:prstGeom>
        </p:spPr>
      </p:pic>
      <p:sp>
        <p:nvSpPr>
          <p:cNvPr id="11" name="TextBox 10"/>
          <p:cNvSpPr txBox="1"/>
          <p:nvPr/>
        </p:nvSpPr>
        <p:spPr>
          <a:xfrm>
            <a:off x="5220072" y="1632280"/>
            <a:ext cx="3923928" cy="1692771"/>
          </a:xfrm>
          <a:prstGeom prst="rect">
            <a:avLst/>
          </a:prstGeom>
          <a:noFill/>
        </p:spPr>
        <p:txBody>
          <a:bodyPr wrap="square" rtlCol="0">
            <a:spAutoFit/>
          </a:bodyPr>
          <a:lstStyle/>
          <a:p>
            <a:r>
              <a:rPr lang="en-US" sz="1400" b="1" dirty="0" err="1">
                <a:latin typeface="Helvetica Light" charset="0"/>
                <a:ea typeface="Helvetica Light" charset="0"/>
                <a:cs typeface="Helvetica Light" charset="0"/>
              </a:rPr>
              <a:t>S</a:t>
            </a:r>
            <a:r>
              <a:rPr lang="en-US" sz="1400" b="1" dirty="0" err="1" smtClean="0">
                <a:latin typeface="Helvetica Light" charset="0"/>
                <a:ea typeface="Helvetica Light" charset="0"/>
                <a:cs typeface="Helvetica Light" charset="0"/>
              </a:rPr>
              <a:t>ppC</a:t>
            </a:r>
            <a:r>
              <a:rPr lang="en-US" sz="1400" dirty="0" smtClean="0">
                <a:latin typeface="Helvetica Light" charset="0"/>
                <a:ea typeface="Helvetica Light" charset="0"/>
                <a:cs typeface="Helvetica Light" charset="0"/>
              </a:rPr>
              <a:t> (China):</a:t>
            </a:r>
          </a:p>
          <a:p>
            <a:pPr marL="285750" indent="-285750">
              <a:spcBef>
                <a:spcPts val="12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71 TeV in 55 km ring,                                            </a:t>
            </a:r>
            <a:r>
              <a:rPr lang="en-US" sz="1400" i="1"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 1 × 10</a:t>
            </a:r>
            <a:r>
              <a:rPr lang="en-US" sz="1400" baseline="30000" dirty="0" smtClean="0">
                <a:latin typeface="Helvetica Light" charset="0"/>
                <a:ea typeface="Helvetica Light" charset="0"/>
                <a:cs typeface="Helvetica Light" charset="0"/>
              </a:rPr>
              <a:t>35</a:t>
            </a:r>
            <a:r>
              <a:rPr lang="en-US" sz="1400" dirty="0" smtClean="0">
                <a:latin typeface="Helvetica Light" charset="0"/>
                <a:ea typeface="Helvetica Light" charset="0"/>
                <a:cs typeface="Helvetica Light" charset="0"/>
              </a:rPr>
              <a:t> s</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cm</a:t>
            </a:r>
            <a:r>
              <a:rPr lang="en-US" sz="1400" baseline="30000" dirty="0" smtClean="0">
                <a:latin typeface="Helvetica Light" charset="0"/>
                <a:ea typeface="Helvetica Light" charset="0"/>
                <a:cs typeface="Helvetica Light" charset="0"/>
              </a:rPr>
              <a:t>–2</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Requires very high gradient dipole magnets ~ 20 T</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Possible </a:t>
            </a:r>
            <a:r>
              <a:rPr lang="en-US" sz="1400" dirty="0">
                <a:latin typeface="Helvetica Light" charset="0"/>
                <a:ea typeface="Helvetica Light" charset="0"/>
                <a:cs typeface="Helvetica Light" charset="0"/>
              </a:rPr>
              <a:t>start of physics ~ </a:t>
            </a:r>
            <a:r>
              <a:rPr lang="en-US" sz="1400" dirty="0" smtClean="0">
                <a:latin typeface="Helvetica Light" charset="0"/>
                <a:ea typeface="Helvetica Light" charset="0"/>
                <a:cs typeface="Helvetica Light" charset="0"/>
              </a:rPr>
              <a:t>2042</a:t>
            </a:r>
            <a:endParaRPr lang="en-US" sz="1400" dirty="0">
              <a:latin typeface="Helvetica Light" charset="0"/>
              <a:ea typeface="Helvetica Light" charset="0"/>
              <a:cs typeface="Helvetica Light" charset="0"/>
            </a:endParaRPr>
          </a:p>
        </p:txBody>
      </p:sp>
      <p:pic>
        <p:nvPicPr>
          <p:cNvPr id="16" name="Picture 15"/>
          <p:cNvPicPr>
            <a:picLocks noChangeAspect="1"/>
          </p:cNvPicPr>
          <p:nvPr/>
        </p:nvPicPr>
        <p:blipFill>
          <a:blip r:embed="rId3">
            <a:alphaModFix/>
          </a:blip>
          <a:stretch>
            <a:fillRect/>
          </a:stretch>
        </p:blipFill>
        <p:spPr>
          <a:xfrm>
            <a:off x="3419872" y="3861048"/>
            <a:ext cx="5183577" cy="2431017"/>
          </a:xfrm>
          <a:prstGeom prst="rect">
            <a:avLst/>
          </a:prstGeom>
        </p:spPr>
      </p:pic>
    </p:spTree>
    <p:extLst>
      <p:ext uri="{BB962C8B-B14F-4D97-AF65-F5344CB8AC3E}">
        <p14:creationId xmlns:p14="http://schemas.microsoft.com/office/powerpoint/2010/main" val="146352982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82</a:t>
            </a:fld>
            <a:endParaRPr lang="en-GB" dirty="0"/>
          </a:p>
        </p:txBody>
      </p:sp>
      <p:sp>
        <p:nvSpPr>
          <p:cNvPr id="4" name="Rectangle 3"/>
          <p:cNvSpPr/>
          <p:nvPr/>
        </p:nvSpPr>
        <p:spPr>
          <a:xfrm>
            <a:off x="0" y="-9046"/>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prstClr val="white"/>
              </a:solidFill>
            </a:endParaRPr>
          </a:p>
        </p:txBody>
      </p:sp>
      <p:sp>
        <p:nvSpPr>
          <p:cNvPr id="12" name="TextBox 11"/>
          <p:cNvSpPr txBox="1"/>
          <p:nvPr/>
        </p:nvSpPr>
        <p:spPr>
          <a:xfrm>
            <a:off x="316093" y="2422336"/>
            <a:ext cx="8720403" cy="1184940"/>
          </a:xfrm>
          <a:prstGeom prst="rect">
            <a:avLst/>
          </a:prstGeom>
          <a:noFill/>
        </p:spPr>
        <p:txBody>
          <a:bodyPr wrap="square" rtlCol="0">
            <a:spAutoFit/>
          </a:bodyPr>
          <a:lstStyle/>
          <a:p>
            <a:r>
              <a:rPr lang="en-US" sz="1400" b="1" dirty="0" smtClean="0">
                <a:latin typeface="Helvetica Light" charset="0"/>
                <a:ea typeface="Helvetica Light" charset="0"/>
                <a:cs typeface="Helvetica Light" charset="0"/>
              </a:rPr>
              <a:t>Compact Linear Collider CLIC</a:t>
            </a:r>
            <a:r>
              <a:rPr lang="en-US" sz="1400" dirty="0" smtClean="0">
                <a:latin typeface="Helvetica Light" charset="0"/>
                <a:ea typeface="Helvetica Light" charset="0"/>
                <a:cs typeface="Helvetica Light" charset="0"/>
              </a:rPr>
              <a:t> (CERN)</a:t>
            </a:r>
          </a:p>
          <a:p>
            <a:pPr marL="285750" indent="-285750">
              <a:spcBef>
                <a:spcPts val="600"/>
              </a:spcBef>
              <a:buFont typeface="Arial" charset="0"/>
              <a:buChar char="•"/>
            </a:pPr>
            <a:r>
              <a:rPr lang="en-US" sz="1400" dirty="0" smtClean="0">
                <a:latin typeface="Helvetica Light" charset="0"/>
                <a:ea typeface="Helvetica Light" charset="0"/>
                <a:cs typeface="Helvetica Light" charset="0"/>
              </a:rPr>
              <a:t>High-gradient 2-beam scheme*: 100 MV/m gradient</a:t>
            </a:r>
          </a:p>
          <a:p>
            <a:pPr marL="285750" indent="-285750">
              <a:spcBef>
                <a:spcPts val="6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380–3000 GeV, 11–50 km total length, </a:t>
            </a:r>
            <a:r>
              <a:rPr lang="en-US" sz="1400" i="1"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 a few × 10</a:t>
            </a:r>
            <a:r>
              <a:rPr lang="en-US" sz="1400" baseline="30000" dirty="0" smtClean="0">
                <a:latin typeface="Helvetica Light" charset="0"/>
                <a:ea typeface="Helvetica Light" charset="0"/>
                <a:cs typeface="Helvetica Light" charset="0"/>
              </a:rPr>
              <a:t>34</a:t>
            </a:r>
            <a:r>
              <a:rPr lang="en-US" sz="1400" dirty="0" smtClean="0">
                <a:latin typeface="Helvetica Light" charset="0"/>
                <a:ea typeface="Helvetica Light" charset="0"/>
                <a:cs typeface="Helvetica Light" charset="0"/>
              </a:rPr>
              <a:t> s</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cm</a:t>
            </a:r>
            <a:r>
              <a:rPr lang="en-US" sz="1400" baseline="30000" dirty="0" smtClean="0">
                <a:latin typeface="Helvetica Light" charset="0"/>
                <a:ea typeface="Helvetica Light" charset="0"/>
                <a:cs typeface="Helvetica Light" charset="0"/>
              </a:rPr>
              <a:t>–2</a:t>
            </a:r>
            <a:r>
              <a:rPr lang="en-US" sz="1400" dirty="0">
                <a:latin typeface="Helvetica Light" charset="0"/>
                <a:ea typeface="Helvetica Light" charset="0"/>
                <a:cs typeface="Helvetica Light" charset="0"/>
              </a:rPr>
              <a:t>, only one interaction region</a:t>
            </a:r>
            <a:endParaRPr lang="en-US" sz="1400" dirty="0" smtClean="0">
              <a:latin typeface="Helvetica Light" charset="0"/>
              <a:ea typeface="Helvetica Light" charset="0"/>
              <a:cs typeface="Helvetica Light" charset="0"/>
            </a:endParaRPr>
          </a:p>
          <a:p>
            <a:pPr marL="285750" indent="-285750">
              <a:spcBef>
                <a:spcPts val="600"/>
              </a:spcBef>
              <a:buFont typeface="Arial" charset="0"/>
              <a:buChar char="•"/>
            </a:pPr>
            <a:r>
              <a:rPr lang="en-US" sz="1400" dirty="0">
                <a:latin typeface="Helvetica Light" charset="0"/>
                <a:ea typeface="Helvetica Light" charset="0"/>
                <a:cs typeface="Helvetica Light" charset="0"/>
              </a:rPr>
              <a:t>0.5 ns bunch </a:t>
            </a:r>
            <a:r>
              <a:rPr lang="en-US" sz="1400" dirty="0" smtClean="0">
                <a:latin typeface="Helvetica Light" charset="0"/>
                <a:ea typeface="Helvetica Light" charset="0"/>
                <a:cs typeface="Helvetica Light" charset="0"/>
              </a:rPr>
              <a:t>distance, nm beam size, large </a:t>
            </a:r>
            <a:r>
              <a:rPr lang="en-US" sz="1400" dirty="0" err="1" smtClean="0">
                <a:latin typeface="Helvetica Light" charset="0"/>
                <a:ea typeface="Helvetica Light" charset="0"/>
                <a:cs typeface="Helvetica Light" charset="0"/>
              </a:rPr>
              <a:t>beamstrahlung</a:t>
            </a:r>
            <a:r>
              <a:rPr lang="en-US" sz="1400" dirty="0" smtClean="0">
                <a:latin typeface="Helvetica Light" charset="0"/>
                <a:ea typeface="Helvetica Light" charset="0"/>
                <a:cs typeface="Helvetica Light" charset="0"/>
              </a:rPr>
              <a:t>, physics ~ 2035</a:t>
            </a:r>
          </a:p>
        </p:txBody>
      </p:sp>
      <p:sp>
        <p:nvSpPr>
          <p:cNvPr id="13" name="TextBox 12"/>
          <p:cNvSpPr txBox="1"/>
          <p:nvPr/>
        </p:nvSpPr>
        <p:spPr>
          <a:xfrm>
            <a:off x="316093" y="5301208"/>
            <a:ext cx="8549611" cy="1184940"/>
          </a:xfrm>
          <a:prstGeom prst="rect">
            <a:avLst/>
          </a:prstGeom>
          <a:noFill/>
        </p:spPr>
        <p:txBody>
          <a:bodyPr wrap="square" rtlCol="0">
            <a:spAutoFit/>
          </a:bodyPr>
          <a:lstStyle/>
          <a:p>
            <a:r>
              <a:rPr lang="en-US" sz="1400" b="1" dirty="0" smtClean="0">
                <a:latin typeface="Helvetica Light" charset="0"/>
                <a:ea typeface="Helvetica Light" charset="0"/>
                <a:cs typeface="Helvetica Light" charset="0"/>
              </a:rPr>
              <a:t>Circular EP collider CEPC </a:t>
            </a:r>
            <a:r>
              <a:rPr lang="en-US" sz="1400" dirty="0" smtClean="0">
                <a:latin typeface="Helvetica Light" charset="0"/>
                <a:ea typeface="Helvetica Light" charset="0"/>
                <a:cs typeface="Helvetica Light" charset="0"/>
              </a:rPr>
              <a:t>(China):</a:t>
            </a:r>
          </a:p>
          <a:p>
            <a:pPr marL="285750" indent="-285750">
              <a:spcBef>
                <a:spcPts val="6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240 GeV, </a:t>
            </a:r>
            <a:r>
              <a:rPr lang="en-US" sz="1400" i="1"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 2 × 10</a:t>
            </a:r>
            <a:r>
              <a:rPr lang="en-US" sz="1400" baseline="30000" dirty="0" smtClean="0">
                <a:latin typeface="Helvetica Light" charset="0"/>
                <a:ea typeface="Helvetica Light" charset="0"/>
                <a:cs typeface="Helvetica Light" charset="0"/>
              </a:rPr>
              <a:t>34</a:t>
            </a:r>
            <a:r>
              <a:rPr lang="en-US" sz="1400" dirty="0" smtClean="0">
                <a:latin typeface="Helvetica Light" charset="0"/>
                <a:ea typeface="Helvetica Light" charset="0"/>
                <a:cs typeface="Helvetica Light" charset="0"/>
              </a:rPr>
              <a:t> s</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cm</a:t>
            </a:r>
            <a:r>
              <a:rPr lang="en-US" sz="1400" baseline="30000" dirty="0" smtClean="0">
                <a:latin typeface="Helvetica Light" charset="0"/>
                <a:ea typeface="Helvetica Light" charset="0"/>
                <a:cs typeface="Helvetica Light" charset="0"/>
              </a:rPr>
              <a:t>–2</a:t>
            </a:r>
          </a:p>
          <a:p>
            <a:pPr marL="285750" lvl="0" indent="-285750">
              <a:spcBef>
                <a:spcPts val="600"/>
              </a:spcBef>
              <a:buFont typeface="Arial" charset="0"/>
              <a:buChar char="•"/>
            </a:pPr>
            <a:r>
              <a:rPr lang="en-US" sz="1400" dirty="0" smtClean="0">
                <a:solidFill>
                  <a:prstClr val="black"/>
                </a:solidFill>
                <a:latin typeface="Helvetica Light" charset="0"/>
                <a:ea typeface="Helvetica Light" charset="0"/>
                <a:cs typeface="Helvetica Light" charset="0"/>
              </a:rPr>
              <a:t>Single ring, 50 bunches</a:t>
            </a:r>
          </a:p>
          <a:p>
            <a:pPr marL="285750" lvl="0" indent="-285750">
              <a:spcBef>
                <a:spcPts val="600"/>
              </a:spcBef>
              <a:buFont typeface="Arial" charset="0"/>
              <a:buChar char="•"/>
            </a:pPr>
            <a:r>
              <a:rPr lang="en-US" sz="1400" dirty="0" smtClean="0">
                <a:solidFill>
                  <a:prstClr val="black"/>
                </a:solidFill>
                <a:latin typeface="Helvetica Light" charset="0"/>
                <a:ea typeface="Helvetica Light" charset="0"/>
                <a:cs typeface="Helvetica Light" charset="0"/>
              </a:rPr>
              <a:t>Possible </a:t>
            </a:r>
            <a:r>
              <a:rPr lang="en-US" sz="1400" dirty="0">
                <a:solidFill>
                  <a:prstClr val="black"/>
                </a:solidFill>
                <a:latin typeface="Helvetica Light" charset="0"/>
                <a:ea typeface="Helvetica Light" charset="0"/>
                <a:cs typeface="Helvetica Light" charset="0"/>
              </a:rPr>
              <a:t>start of physics ~ </a:t>
            </a:r>
            <a:r>
              <a:rPr lang="en-US" sz="1400" dirty="0" smtClean="0">
                <a:solidFill>
                  <a:prstClr val="black"/>
                </a:solidFill>
                <a:latin typeface="Helvetica Light" charset="0"/>
                <a:ea typeface="Helvetica Light" charset="0"/>
                <a:cs typeface="Helvetica Light" charset="0"/>
              </a:rPr>
              <a:t>2028</a:t>
            </a:r>
            <a:endParaRPr lang="en-US" sz="1400" dirty="0">
              <a:solidFill>
                <a:prstClr val="black"/>
              </a:solidFill>
              <a:latin typeface="Helvetica Light" charset="0"/>
              <a:ea typeface="Helvetica Light" charset="0"/>
              <a:cs typeface="Helvetica Light" charset="0"/>
            </a:endParaRPr>
          </a:p>
        </p:txBody>
      </p:sp>
      <p:sp>
        <p:nvSpPr>
          <p:cNvPr id="14" name="TextBox 13"/>
          <p:cNvSpPr txBox="1"/>
          <p:nvPr/>
        </p:nvSpPr>
        <p:spPr>
          <a:xfrm>
            <a:off x="316093" y="3790488"/>
            <a:ext cx="3679843" cy="1323439"/>
          </a:xfrm>
          <a:prstGeom prst="rect">
            <a:avLst/>
          </a:prstGeom>
          <a:noFill/>
        </p:spPr>
        <p:txBody>
          <a:bodyPr wrap="square" rtlCol="0">
            <a:spAutoFit/>
          </a:bodyPr>
          <a:lstStyle/>
          <a:p>
            <a:r>
              <a:rPr lang="en-US" sz="1400" b="1" dirty="0" smtClean="0">
                <a:latin typeface="Helvetica Light" charset="0"/>
                <a:ea typeface="Helvetica Light" charset="0"/>
                <a:cs typeface="Helvetica Light" charset="0"/>
              </a:rPr>
              <a:t>Future Circular Collider FCC-</a:t>
            </a:r>
            <a:r>
              <a:rPr lang="en-US" sz="1400" b="1" dirty="0" err="1" smtClean="0">
                <a:latin typeface="Helvetica Light" charset="0"/>
                <a:ea typeface="Helvetica Light" charset="0"/>
                <a:cs typeface="Helvetica Light" charset="0"/>
              </a:rPr>
              <a:t>ee</a:t>
            </a:r>
            <a:r>
              <a:rPr lang="en-US" sz="1400" b="1" dirty="0" smtClean="0">
                <a:latin typeface="Helvetica Light" charset="0"/>
                <a:ea typeface="Helvetica Light" charset="0"/>
                <a:cs typeface="Helvetica Light" charset="0"/>
              </a:rPr>
              <a:t> </a:t>
            </a:r>
            <a:r>
              <a:rPr lang="en-US" sz="1400" dirty="0" smtClean="0">
                <a:latin typeface="Helvetica Light" charset="0"/>
                <a:ea typeface="Helvetica Light" charset="0"/>
                <a:cs typeface="Helvetica Light" charset="0"/>
              </a:rPr>
              <a:t>(CERN): </a:t>
            </a:r>
          </a:p>
          <a:p>
            <a:pPr marL="285750" indent="-285750">
              <a:spcBef>
                <a:spcPts val="6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a:t>
            </a:r>
            <a:r>
              <a:rPr lang="en-US" sz="1400" dirty="0">
                <a:latin typeface="Helvetica Light" charset="0"/>
                <a:ea typeface="Helvetica Light" charset="0"/>
                <a:cs typeface="Helvetica Light" charset="0"/>
              </a:rPr>
              <a:t>~ 90–350 GeV in 2 rings </a:t>
            </a:r>
            <a:r>
              <a:rPr lang="en-US" sz="1400" dirty="0" smtClean="0">
                <a:latin typeface="Helvetica Light" charset="0"/>
                <a:ea typeface="Helvetica Light" charset="0"/>
                <a:cs typeface="Helvetica Light" charset="0"/>
              </a:rPr>
              <a:t>(90k bunches</a:t>
            </a:r>
            <a:r>
              <a:rPr lang="en-US" sz="1400" dirty="0">
                <a:latin typeface="Helvetica Light" charset="0"/>
                <a:ea typeface="Helvetica Light" charset="0"/>
                <a:cs typeface="Helvetica Light" charset="0"/>
              </a:rPr>
              <a:t>), </a:t>
            </a:r>
            <a:r>
              <a:rPr lang="en-US" sz="1400" i="1" dirty="0">
                <a:latin typeface="Helvetica Light" charset="0"/>
                <a:ea typeface="Helvetica Light" charset="0"/>
                <a:cs typeface="Helvetica Light" charset="0"/>
              </a:rPr>
              <a:t>L</a:t>
            </a:r>
            <a:r>
              <a:rPr lang="en-US" sz="1400" dirty="0">
                <a:latin typeface="Helvetica Light" charset="0"/>
                <a:ea typeface="Helvetica Light" charset="0"/>
                <a:cs typeface="Helvetica Light" charset="0"/>
              </a:rPr>
              <a:t> ~ 70–1.3 × 10</a:t>
            </a:r>
            <a:r>
              <a:rPr lang="en-US" sz="1400" baseline="30000" dirty="0">
                <a:latin typeface="Helvetica Light" charset="0"/>
                <a:ea typeface="Helvetica Light" charset="0"/>
                <a:cs typeface="Helvetica Light" charset="0"/>
              </a:rPr>
              <a:t>34</a:t>
            </a:r>
            <a:r>
              <a:rPr lang="en-US" sz="1400" dirty="0">
                <a:latin typeface="Helvetica Light" charset="0"/>
                <a:ea typeface="Helvetica Light" charset="0"/>
                <a:cs typeface="Helvetica Light" charset="0"/>
              </a:rPr>
              <a:t> s</a:t>
            </a:r>
            <a:r>
              <a:rPr lang="en-US" sz="1400" baseline="30000" dirty="0">
                <a:latin typeface="Helvetica Light" charset="0"/>
                <a:ea typeface="Helvetica Light" charset="0"/>
                <a:cs typeface="Helvetica Light" charset="0"/>
              </a:rPr>
              <a:t>–1</a:t>
            </a:r>
            <a:r>
              <a:rPr lang="en-US" sz="1400" dirty="0">
                <a:latin typeface="Helvetica Light" charset="0"/>
                <a:ea typeface="Helvetica Light" charset="0"/>
                <a:cs typeface="Helvetica Light" charset="0"/>
              </a:rPr>
              <a:t>cm</a:t>
            </a:r>
            <a:r>
              <a:rPr lang="en-US" sz="1400" baseline="30000" dirty="0">
                <a:latin typeface="Helvetica Light" charset="0"/>
                <a:ea typeface="Helvetica Light" charset="0"/>
                <a:cs typeface="Helvetica Light" charset="0"/>
              </a:rPr>
              <a:t>–2</a:t>
            </a:r>
          </a:p>
          <a:p>
            <a:pPr marL="285750" indent="-285750">
              <a:spcBef>
                <a:spcPts val="600"/>
              </a:spcBef>
              <a:buFont typeface="Arial" charset="0"/>
              <a:buChar char="•"/>
            </a:pPr>
            <a:r>
              <a:rPr lang="en-US" sz="1400" dirty="0">
                <a:latin typeface="Helvetica Light" charset="0"/>
                <a:ea typeface="Helvetica Light" charset="0"/>
                <a:cs typeface="Helvetica Light" charset="0"/>
              </a:rPr>
              <a:t>Synchrotron power (</a:t>
            </a:r>
            <a:r>
              <a:rPr lang="en-US" sz="1400" i="1" dirty="0">
                <a:latin typeface="Helvetica Light" charset="0"/>
                <a:ea typeface="Helvetica Light" charset="0"/>
                <a:cs typeface="Helvetica Light" charset="0"/>
              </a:rPr>
              <a:t>E</a:t>
            </a:r>
            <a:r>
              <a:rPr lang="en-US" sz="900" i="1" dirty="0">
                <a:latin typeface="Helvetica Light" charset="0"/>
                <a:ea typeface="Helvetica Light" charset="0"/>
                <a:cs typeface="Helvetica Light" charset="0"/>
              </a:rPr>
              <a:t> </a:t>
            </a:r>
            <a:r>
              <a:rPr lang="en-US" sz="1400" baseline="30000" dirty="0">
                <a:latin typeface="Helvetica Light" charset="0"/>
                <a:ea typeface="Helvetica Light" charset="0"/>
                <a:cs typeface="Helvetica Light" charset="0"/>
              </a:rPr>
              <a:t>4</a:t>
            </a:r>
            <a:r>
              <a:rPr lang="en-US" sz="1400" dirty="0">
                <a:latin typeface="Helvetica Light" charset="0"/>
                <a:ea typeface="Helvetica Light" charset="0"/>
                <a:cs typeface="Helvetica Light" charset="0"/>
              </a:rPr>
              <a:t>/</a:t>
            </a:r>
            <a:r>
              <a:rPr lang="en-US" sz="1400" i="1" dirty="0">
                <a:latin typeface="Helvetica Light" charset="0"/>
                <a:ea typeface="Helvetica Light" charset="0"/>
                <a:cs typeface="Helvetica Light" charset="0"/>
              </a:rPr>
              <a:t>R </a:t>
            </a:r>
            <a:r>
              <a:rPr lang="en-US" sz="1400" dirty="0">
                <a:latin typeface="Helvetica Light" charset="0"/>
                <a:ea typeface="Helvetica Light" charset="0"/>
                <a:cs typeface="Helvetica Light" charset="0"/>
              </a:rPr>
              <a:t>up to 7.5 GeV/turn): 100 MW (LEP-2: 22 MW)</a:t>
            </a:r>
          </a:p>
        </p:txBody>
      </p:sp>
      <p:sp>
        <p:nvSpPr>
          <p:cNvPr id="17" name="TextBox 16"/>
          <p:cNvSpPr txBox="1"/>
          <p:nvPr/>
        </p:nvSpPr>
        <p:spPr>
          <a:xfrm>
            <a:off x="316093" y="1056928"/>
            <a:ext cx="8827907" cy="1261884"/>
          </a:xfrm>
          <a:prstGeom prst="rect">
            <a:avLst/>
          </a:prstGeom>
          <a:noFill/>
        </p:spPr>
        <p:txBody>
          <a:bodyPr wrap="square" rtlCol="0">
            <a:spAutoFit/>
          </a:bodyPr>
          <a:lstStyle/>
          <a:p>
            <a:r>
              <a:rPr lang="en-US" sz="1400" b="1" dirty="0" smtClean="0">
                <a:latin typeface="Helvetica Light" charset="0"/>
                <a:ea typeface="Helvetica Light" charset="0"/>
                <a:cs typeface="Helvetica Light" charset="0"/>
              </a:rPr>
              <a:t>International Linear Collider ILC</a:t>
            </a:r>
            <a:r>
              <a:rPr lang="en-US" sz="1400" dirty="0" smtClean="0">
                <a:latin typeface="Helvetica Light" charset="0"/>
                <a:ea typeface="Helvetica Light" charset="0"/>
                <a:cs typeface="Helvetica Light" charset="0"/>
              </a:rPr>
              <a:t> (host candidate: Japan)</a:t>
            </a:r>
          </a:p>
          <a:p>
            <a:pPr marL="285750" indent="-285750">
              <a:spcBef>
                <a:spcPts val="1200"/>
              </a:spcBef>
              <a:buFont typeface="Arial" charset="0"/>
              <a:buChar char="•"/>
            </a:pPr>
            <a:r>
              <a:rPr lang="en-US" sz="1400" dirty="0" smtClean="0">
                <a:latin typeface="Helvetica Light" charset="0"/>
                <a:ea typeface="Helvetica Light" charset="0"/>
                <a:cs typeface="Helvetica Light" charset="0"/>
              </a:rPr>
              <a:t>20 years of R&amp;D, mature technology, ~32 MV/m accelerating gradient </a:t>
            </a:r>
            <a:r>
              <a:rPr lang="en-US" sz="1100" dirty="0" smtClean="0">
                <a:latin typeface="Helvetica Light" charset="0"/>
                <a:ea typeface="Helvetica Light" charset="0"/>
                <a:cs typeface="Helvetica Light" charset="0"/>
              </a:rPr>
              <a:t>~ </a:t>
            </a:r>
            <a:r>
              <a:rPr lang="en-US" sz="1100" dirty="0" err="1" smtClean="0">
                <a:latin typeface="Helvetica Light" charset="0"/>
                <a:ea typeface="Helvetica Light" charset="0"/>
                <a:cs typeface="Helvetica Light" charset="0"/>
              </a:rPr>
              <a:t>xFEL</a:t>
            </a:r>
            <a:r>
              <a:rPr lang="en-US" sz="1100" dirty="0" smtClean="0">
                <a:latin typeface="Helvetica Light" charset="0"/>
                <a:ea typeface="Helvetica Light" charset="0"/>
                <a:cs typeface="Helvetica Light" charset="0"/>
              </a:rPr>
              <a:t> at DESY</a:t>
            </a:r>
            <a:r>
              <a:rPr lang="en-US" sz="1400" dirty="0" smtClean="0">
                <a:latin typeface="Helvetica Light" charset="0"/>
                <a:ea typeface="Helvetica Light" charset="0"/>
                <a:cs typeface="Helvetica Light" charset="0"/>
              </a:rPr>
              <a:t> (45 MV/m for 1 TeV)</a:t>
            </a:r>
          </a:p>
          <a:p>
            <a:pPr marL="285750" indent="-285750">
              <a:spcBef>
                <a:spcPts val="600"/>
              </a:spcBef>
              <a:buFont typeface="Arial" charset="0"/>
              <a:buChar char="•"/>
            </a:pPr>
            <a:r>
              <a:rPr lang="en-US" sz="1400" i="1" dirty="0" smtClean="0">
                <a:latin typeface="Helvetica Light" charset="0"/>
                <a:ea typeface="Helvetica Light" charset="0"/>
                <a:cs typeface="Helvetica Light" charset="0"/>
              </a:rPr>
              <a:t>E</a:t>
            </a:r>
            <a:r>
              <a:rPr lang="en-US" sz="1400" baseline="-25000" dirty="0" smtClean="0">
                <a:latin typeface="Helvetica Light" charset="0"/>
                <a:ea typeface="Helvetica Light" charset="0"/>
                <a:cs typeface="Helvetica Light" charset="0"/>
              </a:rPr>
              <a:t>CM</a:t>
            </a:r>
            <a:r>
              <a:rPr lang="en-US" sz="1400" dirty="0" smtClean="0">
                <a:latin typeface="Helvetica Light" charset="0"/>
                <a:ea typeface="Helvetica Light" charset="0"/>
                <a:cs typeface="Helvetica Light" charset="0"/>
              </a:rPr>
              <a:t> ~ 500–1000 GeV in 31–45 km total length, </a:t>
            </a:r>
            <a:r>
              <a:rPr lang="en-US" sz="1400" i="1" dirty="0" smtClean="0">
                <a:latin typeface="Helvetica Light" charset="0"/>
                <a:ea typeface="Helvetica Light" charset="0"/>
                <a:cs typeface="Helvetica Light" charset="0"/>
              </a:rPr>
              <a:t>L</a:t>
            </a:r>
            <a:r>
              <a:rPr lang="en-US" sz="1400" dirty="0" smtClean="0">
                <a:latin typeface="Helvetica Light" charset="0"/>
                <a:ea typeface="Helvetica Light" charset="0"/>
                <a:cs typeface="Helvetica Light" charset="0"/>
              </a:rPr>
              <a:t> ~ 1.8 × 10</a:t>
            </a:r>
            <a:r>
              <a:rPr lang="en-US" sz="1400" baseline="30000" dirty="0" smtClean="0">
                <a:latin typeface="Helvetica Light" charset="0"/>
                <a:ea typeface="Helvetica Light" charset="0"/>
                <a:cs typeface="Helvetica Light" charset="0"/>
              </a:rPr>
              <a:t>34</a:t>
            </a:r>
            <a:r>
              <a:rPr lang="en-US" sz="1400" dirty="0" smtClean="0">
                <a:latin typeface="Helvetica Light" charset="0"/>
                <a:ea typeface="Helvetica Light" charset="0"/>
                <a:cs typeface="Helvetica Light" charset="0"/>
              </a:rPr>
              <a:t> s</a:t>
            </a:r>
            <a:r>
              <a:rPr lang="en-US" sz="1400" baseline="30000" dirty="0" smtClean="0">
                <a:latin typeface="Helvetica Light" charset="0"/>
                <a:ea typeface="Helvetica Light" charset="0"/>
                <a:cs typeface="Helvetica Light" charset="0"/>
              </a:rPr>
              <a:t>–1</a:t>
            </a:r>
            <a:r>
              <a:rPr lang="en-US" sz="1400" dirty="0" smtClean="0">
                <a:latin typeface="Helvetica Light" charset="0"/>
                <a:ea typeface="Helvetica Light" charset="0"/>
                <a:cs typeface="Helvetica Light" charset="0"/>
              </a:rPr>
              <a:t>cm</a:t>
            </a:r>
            <a:r>
              <a:rPr lang="en-US" sz="1400" baseline="30000" dirty="0" smtClean="0">
                <a:latin typeface="Helvetica Light" charset="0"/>
                <a:ea typeface="Helvetica Light" charset="0"/>
                <a:cs typeface="Helvetica Light" charset="0"/>
              </a:rPr>
              <a:t>–2</a:t>
            </a:r>
            <a:r>
              <a:rPr lang="en-US" sz="1400" dirty="0" smtClean="0">
                <a:latin typeface="Helvetica Light" charset="0"/>
                <a:ea typeface="Helvetica Light" charset="0"/>
                <a:cs typeface="Helvetica Light" charset="0"/>
              </a:rPr>
              <a:t>, only one interaction region</a:t>
            </a:r>
            <a:endParaRPr lang="en-US" sz="1400" baseline="30000" dirty="0" smtClean="0">
              <a:latin typeface="Helvetica Light" charset="0"/>
              <a:ea typeface="Helvetica Light" charset="0"/>
              <a:cs typeface="Helvetica Light" charset="0"/>
            </a:endParaRPr>
          </a:p>
          <a:p>
            <a:pPr marL="285750" indent="-285750">
              <a:spcBef>
                <a:spcPts val="600"/>
              </a:spcBef>
              <a:buFont typeface="Arial" charset="0"/>
              <a:buChar char="•"/>
            </a:pPr>
            <a:r>
              <a:rPr lang="en-US" sz="1400" dirty="0">
                <a:latin typeface="Helvetica Light" charset="0"/>
                <a:ea typeface="Helvetica Light" charset="0"/>
                <a:cs typeface="Helvetica Light" charset="0"/>
              </a:rPr>
              <a:t>nm beam </a:t>
            </a:r>
            <a:r>
              <a:rPr lang="en-US" sz="1400" dirty="0" smtClean="0">
                <a:latin typeface="Helvetica Light" charset="0"/>
                <a:ea typeface="Helvetica Light" charset="0"/>
                <a:cs typeface="Helvetica Light" charset="0"/>
              </a:rPr>
              <a:t>size, possible start of physics ~ 2030</a:t>
            </a:r>
          </a:p>
        </p:txBody>
      </p:sp>
      <p:sp>
        <p:nvSpPr>
          <p:cNvPr id="18" name="Rectangle 17"/>
          <p:cNvSpPr/>
          <p:nvPr/>
        </p:nvSpPr>
        <p:spPr>
          <a:xfrm>
            <a:off x="5336028" y="2348880"/>
            <a:ext cx="3628460" cy="577081"/>
          </a:xfrm>
          <a:prstGeom prst="rect">
            <a:avLst/>
          </a:prstGeom>
          <a:ln w="3175">
            <a:solidFill>
              <a:schemeClr val="bg1">
                <a:lumMod val="75000"/>
              </a:schemeClr>
            </a:solidFill>
          </a:ln>
        </p:spPr>
        <p:txBody>
          <a:bodyPr wrap="square">
            <a:spAutoFit/>
          </a:bodyPr>
          <a:lstStyle/>
          <a:p>
            <a:r>
              <a:rPr lang="en-US" sz="1050" smtClean="0">
                <a:solidFill>
                  <a:schemeClr val="tx1">
                    <a:lumMod val="50000"/>
                    <a:lumOff val="50000"/>
                  </a:schemeClr>
                </a:solidFill>
                <a:latin typeface="Helvetica Light" charset="0"/>
                <a:ea typeface="Helvetica Light" charset="0"/>
                <a:cs typeface="Helvetica Light" charset="0"/>
              </a:rPr>
              <a:t>*A </a:t>
            </a:r>
            <a:r>
              <a:rPr lang="en-US" sz="1050" dirty="0">
                <a:solidFill>
                  <a:schemeClr val="tx1">
                    <a:lumMod val="50000"/>
                    <a:lumOff val="50000"/>
                  </a:schemeClr>
                </a:solidFill>
                <a:latin typeface="Helvetica Light" charset="0"/>
                <a:ea typeface="Helvetica Light" charset="0"/>
                <a:cs typeface="Helvetica Light" charset="0"/>
              </a:rPr>
              <a:t>low energy, high current, “drive” beam is decelerated in power extraction structures and the RF power is transferred to the cavities that accelerate the main beam </a:t>
            </a:r>
          </a:p>
        </p:txBody>
      </p:sp>
      <p:pic>
        <p:nvPicPr>
          <p:cNvPr id="19" name="Picture 18"/>
          <p:cNvPicPr>
            <a:picLocks noChangeAspect="1"/>
          </p:cNvPicPr>
          <p:nvPr/>
        </p:nvPicPr>
        <p:blipFill>
          <a:blip r:embed="rId2"/>
          <a:stretch>
            <a:fillRect/>
          </a:stretch>
        </p:blipFill>
        <p:spPr>
          <a:xfrm>
            <a:off x="4139952" y="3864090"/>
            <a:ext cx="4826012" cy="2445230"/>
          </a:xfrm>
          <a:prstGeom prst="rect">
            <a:avLst/>
          </a:prstGeom>
        </p:spPr>
      </p:pic>
      <p:sp>
        <p:nvSpPr>
          <p:cNvPr id="15" name="Rectangle 14"/>
          <p:cNvSpPr/>
          <p:nvPr/>
        </p:nvSpPr>
        <p:spPr>
          <a:xfrm>
            <a:off x="0" y="-27384"/>
            <a:ext cx="9144000" cy="82639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16" name="TextBox 15"/>
          <p:cNvSpPr txBox="1"/>
          <p:nvPr/>
        </p:nvSpPr>
        <p:spPr>
          <a:xfrm>
            <a:off x="1" y="44624"/>
            <a:ext cx="9143999" cy="661720"/>
          </a:xfrm>
          <a:prstGeom prst="rect">
            <a:avLst/>
          </a:prstGeom>
          <a:noFill/>
        </p:spPr>
        <p:txBody>
          <a:bodyPr wrap="square" rtlCol="0">
            <a:spAutoFit/>
          </a:bodyPr>
          <a:lstStyle/>
          <a:p>
            <a:pPr algn="ctr">
              <a:spcBef>
                <a:spcPts val="2600"/>
              </a:spcBef>
            </a:pPr>
            <a:r>
              <a:rPr lang="en-US" b="1" dirty="0">
                <a:solidFill>
                  <a:srgbClr val="003BB8"/>
                </a:solidFill>
                <a:latin typeface="Helvetica" charset="0"/>
                <a:ea typeface="Helvetica" charset="0"/>
                <a:cs typeface="Helvetica" charset="0"/>
              </a:rPr>
              <a:t>Future e</a:t>
            </a:r>
            <a:r>
              <a:rPr lang="en-US" b="1" baseline="30000" dirty="0">
                <a:solidFill>
                  <a:srgbClr val="003BB8"/>
                </a:solidFill>
                <a:latin typeface="Helvetica" charset="0"/>
                <a:ea typeface="Helvetica" charset="0"/>
                <a:cs typeface="Helvetica" charset="0"/>
              </a:rPr>
              <a:t>–</a:t>
            </a:r>
            <a:r>
              <a:rPr lang="en-US" b="1" dirty="0">
                <a:solidFill>
                  <a:srgbClr val="003BB8"/>
                </a:solidFill>
                <a:latin typeface="Helvetica" charset="0"/>
                <a:ea typeface="Helvetica" charset="0"/>
                <a:cs typeface="Helvetica" charset="0"/>
              </a:rPr>
              <a:t>e</a:t>
            </a:r>
            <a:r>
              <a:rPr lang="en-US" b="1" baseline="30000" dirty="0">
                <a:solidFill>
                  <a:srgbClr val="003BB8"/>
                </a:solidFill>
                <a:latin typeface="Helvetica" charset="0"/>
                <a:ea typeface="Helvetica" charset="0"/>
                <a:cs typeface="Helvetica" charset="0"/>
              </a:rPr>
              <a:t>+</a:t>
            </a:r>
            <a:r>
              <a:rPr lang="en-US" b="1" dirty="0">
                <a:solidFill>
                  <a:srgbClr val="003BB8"/>
                </a:solidFill>
                <a:latin typeface="Helvetica" charset="0"/>
                <a:ea typeface="Helvetica" charset="0"/>
                <a:cs typeface="Helvetica" charset="0"/>
              </a:rPr>
              <a:t> collider projects in a nutshell</a:t>
            </a:r>
            <a:endParaRPr lang="en-US" dirty="0">
              <a:solidFill>
                <a:srgbClr val="003BB8"/>
              </a:solidFill>
              <a:latin typeface="Helvetica" charset="0"/>
              <a:ea typeface="Helvetica" charset="0"/>
              <a:cs typeface="Helvetica" charset="0"/>
            </a:endParaRPr>
          </a:p>
          <a:p>
            <a:pPr algn="ctr">
              <a:spcBef>
                <a:spcPts val="600"/>
              </a:spcBef>
            </a:pPr>
            <a:r>
              <a:rPr lang="en-US" sz="1400" dirty="0" smtClean="0">
                <a:solidFill>
                  <a:srgbClr val="003BB8"/>
                </a:solidFill>
                <a:latin typeface="Helvetica Light" charset="0"/>
                <a:ea typeface="Helvetica Light" charset="0"/>
                <a:cs typeface="Helvetica Light" charset="0"/>
              </a:rPr>
              <a:t>Measure EW &amp; EWSB sector to highest precision</a:t>
            </a:r>
            <a:endParaRPr lang="en-US" sz="1400" dirty="0">
              <a:solidFill>
                <a:srgbClr val="003BB8"/>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26802561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More Standard Model and Flavour physics </a:t>
            </a:r>
            <a:endParaRPr lang="en-GB" dirty="0" smtClean="0">
              <a:solidFill>
                <a:srgbClr val="000000"/>
              </a:solidFill>
              <a:latin typeface="Helvetica Light"/>
              <a:cs typeface="Helvetica Light"/>
            </a:endParaRPr>
          </a:p>
          <a:p>
            <a:pPr>
              <a:spcBef>
                <a:spcPts val="600"/>
              </a:spcBef>
            </a:pPr>
            <a:r>
              <a:rPr lang="en-GB" sz="1600" b="1" dirty="0">
                <a:latin typeface="Helvetica Light"/>
                <a:cs typeface="Helvetica Light"/>
              </a:rPr>
              <a:t>Complementary to </a:t>
            </a:r>
            <a:r>
              <a:rPr lang="en-GB" sz="1600" b="1" dirty="0" err="1" smtClean="0">
                <a:latin typeface="Helvetica Light"/>
                <a:cs typeface="Helvetica Light"/>
              </a:rPr>
              <a:t>SuperKEKB</a:t>
            </a:r>
            <a:r>
              <a:rPr lang="en-GB" sz="1600" b="1" dirty="0" smtClean="0">
                <a:latin typeface="Helvetica Light"/>
                <a:cs typeface="Helvetica Light"/>
              </a:rPr>
              <a:t> / Belle II </a:t>
            </a:r>
            <a:r>
              <a:rPr lang="en-GB" sz="1600" b="1" dirty="0">
                <a:latin typeface="Helvetica Light"/>
                <a:cs typeface="Helvetica Light"/>
              </a:rPr>
              <a:t>programme !</a:t>
            </a:r>
          </a:p>
        </p:txBody>
      </p:sp>
      <p:sp>
        <p:nvSpPr>
          <p:cNvPr id="8" name="Slide Number Placeholder 7"/>
          <p:cNvSpPr>
            <a:spLocks noGrp="1"/>
          </p:cNvSpPr>
          <p:nvPr>
            <p:ph type="sldNum" sz="quarter" idx="4"/>
          </p:nvPr>
        </p:nvSpPr>
        <p:spPr/>
        <p:txBody>
          <a:bodyPr/>
          <a:lstStyle/>
          <a:p>
            <a:pPr>
              <a:defRPr/>
            </a:pPr>
            <a:fld id="{611C2F03-9E95-40C9-A99F-3C4F7EE8CF2A}" type="slidenum">
              <a:rPr lang="en-GB" smtClean="0"/>
              <a:pPr>
                <a:defRPr/>
              </a:pPr>
              <a:t>83</a:t>
            </a:fld>
            <a:endParaRPr lang="en-GB" dirty="0"/>
          </a:p>
        </p:txBody>
      </p:sp>
      <p:sp>
        <p:nvSpPr>
          <p:cNvPr id="5" name="TextBox 4"/>
          <p:cNvSpPr txBox="1"/>
          <p:nvPr/>
        </p:nvSpPr>
        <p:spPr>
          <a:xfrm>
            <a:off x="323529" y="1412776"/>
            <a:ext cx="8640959" cy="1708160"/>
          </a:xfrm>
          <a:prstGeom prst="rect">
            <a:avLst/>
          </a:prstGeom>
          <a:noFill/>
        </p:spPr>
        <p:txBody>
          <a:bodyPr wrap="square" rtlCol="0">
            <a:spAutoFit/>
          </a:bodyPr>
          <a:lstStyle/>
          <a:p>
            <a:pPr>
              <a:spcBef>
                <a:spcPts val="1200"/>
              </a:spcBef>
            </a:pPr>
            <a:r>
              <a:rPr lang="en-GB" sz="1400" dirty="0" smtClean="0">
                <a:solidFill>
                  <a:srgbClr val="D80017"/>
                </a:solidFill>
                <a:latin typeface="Helvetica Neue" charset="0"/>
                <a:ea typeface="Helvetica Neue" charset="0"/>
                <a:cs typeface="Helvetica Neue" charset="0"/>
              </a:rPr>
              <a:t>Expect ~40 times luminosity of 1</a:t>
            </a:r>
            <a:r>
              <a:rPr lang="en-GB" sz="1400" baseline="30000" dirty="0" smtClean="0">
                <a:solidFill>
                  <a:srgbClr val="D80017"/>
                </a:solidFill>
                <a:latin typeface="Helvetica Neue" charset="0"/>
                <a:ea typeface="Helvetica Neue" charset="0"/>
                <a:cs typeface="Helvetica Neue" charset="0"/>
              </a:rPr>
              <a:t>st</a:t>
            </a:r>
            <a:r>
              <a:rPr lang="en-GB" sz="1400" dirty="0" smtClean="0">
                <a:solidFill>
                  <a:srgbClr val="D80017"/>
                </a:solidFill>
                <a:latin typeface="Helvetica Neue" charset="0"/>
                <a:ea typeface="Helvetica Neue" charset="0"/>
                <a:cs typeface="Helvetica Neue" charset="0"/>
              </a:rPr>
              <a:t> generation asymmetric B-factories: up to 50 ab</a:t>
            </a:r>
            <a:r>
              <a:rPr lang="en-GB" sz="1400" baseline="30000" dirty="0" smtClean="0">
                <a:solidFill>
                  <a:srgbClr val="D80017"/>
                </a:solidFill>
                <a:latin typeface="Helvetica Neue" charset="0"/>
                <a:ea typeface="Helvetica Neue" charset="0"/>
                <a:cs typeface="Helvetica Neue" charset="0"/>
              </a:rPr>
              <a:t>–1</a:t>
            </a:r>
          </a:p>
          <a:p>
            <a:pPr>
              <a:spcBef>
                <a:spcPts val="1200"/>
              </a:spcBef>
            </a:pPr>
            <a:r>
              <a:rPr lang="en-GB" sz="1400" dirty="0" smtClean="0">
                <a:solidFill>
                  <a:srgbClr val="003BB8"/>
                </a:solidFill>
                <a:latin typeface="Helvetica Light" charset="0"/>
                <a:ea typeface="Helvetica Light" charset="0"/>
                <a:cs typeface="Helvetica Light" charset="0"/>
              </a:rPr>
              <a:t>Among the physics highlights:</a:t>
            </a:r>
            <a:endParaRPr lang="en-GB" sz="1400" dirty="0" smtClean="0">
              <a:solidFill>
                <a:srgbClr val="003BB8"/>
              </a:solidFill>
              <a:latin typeface="Arial"/>
              <a:cs typeface="Arial"/>
            </a:endParaRPr>
          </a:p>
          <a:p>
            <a:pPr marL="285750" indent="-285750">
              <a:spcBef>
                <a:spcPts val="1200"/>
              </a:spcBef>
              <a:buFont typeface="Arial" charset="0"/>
              <a:buChar char="•"/>
            </a:pPr>
            <a:r>
              <a:rPr lang="en-GB" sz="1400" dirty="0" smtClean="0">
                <a:latin typeface="Helvetica Light" charset="0"/>
                <a:ea typeface="Helvetica Light" charset="0"/>
                <a:cs typeface="Helvetica Light" charset="0"/>
              </a:rPr>
              <a:t>Rare decays: B </a:t>
            </a:r>
            <a:r>
              <a:rPr lang="en-GB" sz="1400" dirty="0" smtClean="0">
                <a:latin typeface="Symbol" charset="2"/>
                <a:ea typeface="Symbol" charset="2"/>
                <a:cs typeface="Symbol" charset="2"/>
              </a:rPr>
              <a:t>®</a:t>
            </a:r>
            <a:r>
              <a:rPr lang="en-GB" sz="1400" dirty="0" smtClean="0">
                <a:latin typeface="Helvetica Light" charset="0"/>
                <a:ea typeface="Helvetica Light" charset="0"/>
                <a:cs typeface="Helvetica Light" charset="0"/>
              </a:rPr>
              <a:t> </a:t>
            </a:r>
            <a:r>
              <a:rPr lang="en-GB" sz="1400" dirty="0" err="1" smtClean="0">
                <a:latin typeface="Helvetica Light" charset="0"/>
                <a:ea typeface="Helvetica Light" charset="0"/>
                <a:cs typeface="Helvetica Light" charset="0"/>
              </a:rPr>
              <a:t>τν</a:t>
            </a:r>
            <a:r>
              <a:rPr lang="en-GB" sz="1400" dirty="0" smtClean="0">
                <a:latin typeface="Helvetica Light" charset="0"/>
                <a:ea typeface="Helvetica Light" charset="0"/>
                <a:cs typeface="Helvetica Light" charset="0"/>
              </a:rPr>
              <a:t> </a:t>
            </a:r>
            <a:r>
              <a:rPr lang="en-US" sz="1400" dirty="0" smtClean="0">
                <a:latin typeface="Helvetica Light" charset="0"/>
                <a:ea typeface="Helvetica Light" charset="0"/>
                <a:cs typeface="Helvetica Light" charset="0"/>
              </a:rPr>
              <a:t>(&lt; 5%), </a:t>
            </a:r>
            <a:r>
              <a:rPr lang="en-US" sz="1400" i="1" dirty="0" smtClean="0">
                <a:latin typeface="Helvetica Light" charset="0"/>
                <a:ea typeface="Helvetica Light" charset="0"/>
                <a:cs typeface="Helvetica Light" charset="0"/>
              </a:rPr>
              <a:t>R</a:t>
            </a:r>
            <a:r>
              <a:rPr lang="en-US" sz="1400" i="1" baseline="-25000" dirty="0" smtClean="0">
                <a:latin typeface="Helvetica Light" charset="0"/>
                <a:ea typeface="Helvetica Light" charset="0"/>
                <a:cs typeface="Helvetica Light" charset="0"/>
              </a:rPr>
              <a:t>D</a:t>
            </a:r>
            <a:r>
              <a:rPr lang="en-US" sz="1400" baseline="-25000" dirty="0" smtClean="0">
                <a:latin typeface="Helvetica Light" charset="0"/>
                <a:ea typeface="Helvetica Light" charset="0"/>
                <a:cs typeface="Helvetica Light" charset="0"/>
              </a:rPr>
              <a:t>*</a:t>
            </a:r>
            <a:r>
              <a:rPr lang="en-US" sz="1400" dirty="0" smtClean="0">
                <a:latin typeface="Helvetica Light" charset="0"/>
                <a:ea typeface="Helvetica Light" charset="0"/>
                <a:cs typeface="Helvetica Light" charset="0"/>
              </a:rPr>
              <a:t>, </a:t>
            </a:r>
            <a:r>
              <a:rPr lang="en-GB" sz="1400" dirty="0" smtClean="0">
                <a:latin typeface="Helvetica Light" charset="0"/>
                <a:ea typeface="Helvetica Light" charset="0"/>
                <a:cs typeface="Helvetica Light" charset="0"/>
              </a:rPr>
              <a:t>detailed </a:t>
            </a:r>
            <a:r>
              <a:rPr lang="en-GB" sz="1400" dirty="0">
                <a:latin typeface="Helvetica Light" charset="0"/>
                <a:ea typeface="Helvetica Light" charset="0"/>
                <a:cs typeface="Helvetica Light" charset="0"/>
              </a:rPr>
              <a:t>b </a:t>
            </a:r>
            <a:r>
              <a:rPr lang="en-GB" sz="1400" dirty="0">
                <a:latin typeface="Symbol" charset="2"/>
                <a:ea typeface="Symbol" charset="2"/>
                <a:cs typeface="Symbol" charset="2"/>
              </a:rPr>
              <a:t>® </a:t>
            </a:r>
            <a:r>
              <a:rPr lang="en-US" sz="1400" dirty="0">
                <a:latin typeface="Helvetica Light" charset="0"/>
                <a:ea typeface="Helvetica Light" charset="0"/>
                <a:cs typeface="Helvetica Light" charset="0"/>
              </a:rPr>
              <a:t>s </a:t>
            </a:r>
            <a:r>
              <a:rPr lang="en-US" sz="1400" dirty="0" smtClean="0">
                <a:latin typeface="Helvetica Light" charset="0"/>
                <a:ea typeface="Helvetica Light" charset="0"/>
                <a:cs typeface="Helvetica Light" charset="0"/>
              </a:rPr>
              <a:t>studies (incl. B </a:t>
            </a:r>
            <a:r>
              <a:rPr lang="en-GB" sz="1400" dirty="0">
                <a:latin typeface="Symbol" charset="2"/>
                <a:ea typeface="Symbol" charset="2"/>
                <a:cs typeface="Symbol" charset="2"/>
              </a:rPr>
              <a:t>®</a:t>
            </a:r>
            <a:r>
              <a:rPr lang="en-GB" sz="1400" dirty="0">
                <a:latin typeface="Helvetica Light" charset="0"/>
                <a:ea typeface="Helvetica Light" charset="0"/>
                <a:cs typeface="Helvetica Light" charset="0"/>
              </a:rPr>
              <a:t> </a:t>
            </a:r>
            <a:r>
              <a:rPr lang="en-GB" sz="1400" dirty="0" smtClean="0">
                <a:latin typeface="Helvetica Light" charset="0"/>
                <a:ea typeface="Helvetica Light" charset="0"/>
                <a:cs typeface="Helvetica Light" charset="0"/>
              </a:rPr>
              <a:t>K</a:t>
            </a:r>
            <a:r>
              <a:rPr lang="en-GB" sz="1400" baseline="30000" dirty="0" smtClean="0">
                <a:latin typeface="Helvetica Light" charset="0"/>
                <a:ea typeface="Helvetica Light" charset="0"/>
                <a:cs typeface="Helvetica Light" charset="0"/>
              </a:rPr>
              <a:t>(</a:t>
            </a:r>
            <a:r>
              <a:rPr lang="en-GB" sz="1400" dirty="0" smtClean="0">
                <a:latin typeface="Helvetica Light" charset="0"/>
                <a:ea typeface="Helvetica Light" charset="0"/>
                <a:cs typeface="Helvetica Light" charset="0"/>
              </a:rPr>
              <a:t>*</a:t>
            </a:r>
            <a:r>
              <a:rPr lang="en-GB" sz="1400" baseline="30000" dirty="0" smtClean="0">
                <a:latin typeface="Helvetica Light" charset="0"/>
                <a:ea typeface="Helvetica Light" charset="0"/>
                <a:cs typeface="Helvetica Light" charset="0"/>
              </a:rPr>
              <a:t>)</a:t>
            </a:r>
            <a:r>
              <a:rPr lang="en-GB" sz="1400" dirty="0" err="1" smtClean="0">
                <a:latin typeface="Helvetica Light" charset="0"/>
                <a:ea typeface="Helvetica Light" charset="0"/>
                <a:cs typeface="Helvetica Light" charset="0"/>
              </a:rPr>
              <a:t>νν</a:t>
            </a:r>
            <a:r>
              <a:rPr lang="en-GB" sz="1400" dirty="0" smtClean="0">
                <a:latin typeface="Helvetica Light" charset="0"/>
                <a:ea typeface="Helvetica Light" charset="0"/>
                <a:cs typeface="Helvetica Light" charset="0"/>
              </a:rPr>
              <a:t> </a:t>
            </a:r>
            <a:r>
              <a:rPr lang="en-GB" sz="1400" dirty="0" err="1" smtClean="0">
                <a:latin typeface="Helvetica Light" charset="0"/>
                <a:ea typeface="Helvetica Light" charset="0"/>
                <a:cs typeface="Helvetica Light" charset="0"/>
              </a:rPr>
              <a:t>penguin+box</a:t>
            </a:r>
            <a:r>
              <a:rPr lang="en-GB" sz="1400" dirty="0" smtClean="0">
                <a:latin typeface="Helvetica Light" charset="0"/>
                <a:ea typeface="Helvetica Light" charset="0"/>
                <a:cs typeface="Helvetica Light" charset="0"/>
              </a:rPr>
              <a:t> to ~20%)</a:t>
            </a:r>
          </a:p>
          <a:p>
            <a:pPr marL="285750" indent="-285750">
              <a:spcBef>
                <a:spcPts val="900"/>
              </a:spcBef>
              <a:buFont typeface="Arial" charset="0"/>
              <a:buChar char="•"/>
            </a:pPr>
            <a:r>
              <a:rPr lang="en-US" sz="1400" dirty="0" smtClean="0">
                <a:latin typeface="Helvetica Light" charset="0"/>
                <a:ea typeface="Helvetica Light" charset="0"/>
                <a:cs typeface="Helvetica Light" charset="0"/>
              </a:rPr>
              <a:t>Lepton </a:t>
            </a:r>
            <a:r>
              <a:rPr lang="en-US" sz="1400" dirty="0" err="1" smtClean="0">
                <a:latin typeface="Helvetica Light" charset="0"/>
                <a:ea typeface="Helvetica Light" charset="0"/>
                <a:cs typeface="Helvetica Light" charset="0"/>
              </a:rPr>
              <a:t>flavour</a:t>
            </a:r>
            <a:r>
              <a:rPr lang="en-US" sz="1400" dirty="0" smtClean="0">
                <a:latin typeface="Helvetica Light" charset="0"/>
                <a:ea typeface="Helvetica Light" charset="0"/>
                <a:cs typeface="Helvetica Light" charset="0"/>
              </a:rPr>
              <a:t> violation, universality tests</a:t>
            </a:r>
          </a:p>
          <a:p>
            <a:pPr marL="285750" indent="-285750">
              <a:spcBef>
                <a:spcPts val="900"/>
              </a:spcBef>
              <a:buFont typeface="Arial" charset="0"/>
              <a:buChar char="•"/>
            </a:pPr>
            <a:r>
              <a:rPr lang="en-US" sz="1400" dirty="0" smtClean="0">
                <a:latin typeface="Helvetica Light" charset="0"/>
                <a:ea typeface="Helvetica Light" charset="0"/>
                <a:cs typeface="Helvetica Light" charset="0"/>
              </a:rPr>
              <a:t>CP violation in bottom and charm systems</a:t>
            </a:r>
          </a:p>
        </p:txBody>
      </p:sp>
      <p:pic>
        <p:nvPicPr>
          <p:cNvPr id="2" name="Picture 1"/>
          <p:cNvPicPr>
            <a:picLocks noChangeAspect="1"/>
          </p:cNvPicPr>
          <p:nvPr/>
        </p:nvPicPr>
        <p:blipFill>
          <a:blip r:embed="rId2"/>
          <a:stretch>
            <a:fillRect/>
          </a:stretch>
        </p:blipFill>
        <p:spPr>
          <a:xfrm>
            <a:off x="899592" y="3120936"/>
            <a:ext cx="7671897" cy="3703803"/>
          </a:xfrm>
          <a:prstGeom prst="rect">
            <a:avLst/>
          </a:prstGeom>
        </p:spPr>
      </p:pic>
    </p:spTree>
    <p:extLst>
      <p:ext uri="{BB962C8B-B14F-4D97-AF65-F5344CB8AC3E}">
        <p14:creationId xmlns:p14="http://schemas.microsoft.com/office/powerpoint/2010/main" val="143332035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3006743"/>
            <a:ext cx="9144000" cy="3878641"/>
          </a:xfrm>
          <a:prstGeom prst="rect">
            <a:avLst/>
          </a:prstGeom>
        </p:spPr>
      </p:pic>
      <p:sp>
        <p:nvSpPr>
          <p:cNvPr id="5" name="Rectangle 4"/>
          <p:cNvSpPr/>
          <p:nvPr/>
        </p:nvSpPr>
        <p:spPr>
          <a:xfrm>
            <a:off x="-1" y="1"/>
            <a:ext cx="9144001"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TextBox 1"/>
          <p:cNvSpPr txBox="1"/>
          <p:nvPr/>
        </p:nvSpPr>
        <p:spPr>
          <a:xfrm>
            <a:off x="139312" y="116632"/>
            <a:ext cx="5758308" cy="338554"/>
          </a:xfrm>
          <a:prstGeom prst="rect">
            <a:avLst/>
          </a:prstGeom>
          <a:noFill/>
        </p:spPr>
        <p:txBody>
          <a:bodyPr wrap="none" rtlCol="0">
            <a:spAutoFit/>
          </a:bodyPr>
          <a:lstStyle/>
          <a:p>
            <a:r>
              <a:rPr lang="en-US" sz="1600" dirty="0" smtClean="0">
                <a:solidFill>
                  <a:srgbClr val="D80017"/>
                </a:solidFill>
                <a:latin typeface="Helvetica Light" charset="0"/>
                <a:ea typeface="Helvetica Light" charset="0"/>
                <a:cs typeface="Helvetica Light" charset="0"/>
              </a:rPr>
              <a:t>How can these LHC luminosity improvements be achieved ? </a:t>
            </a:r>
          </a:p>
        </p:txBody>
      </p:sp>
      <p:sp>
        <p:nvSpPr>
          <p:cNvPr id="7" name="Rectangle 6"/>
          <p:cNvSpPr/>
          <p:nvPr/>
        </p:nvSpPr>
        <p:spPr>
          <a:xfrm>
            <a:off x="-1" y="2880320"/>
            <a:ext cx="8604450" cy="1101371"/>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4" name="Sun 13"/>
          <p:cNvSpPr/>
          <p:nvPr/>
        </p:nvSpPr>
        <p:spPr>
          <a:xfrm>
            <a:off x="2771800" y="5229200"/>
            <a:ext cx="216024" cy="216024"/>
          </a:xfrm>
          <a:prstGeom prst="sun">
            <a:avLst/>
          </a:prstGeom>
          <a:solidFill>
            <a:srgbClr val="FFFF00"/>
          </a:solidFill>
          <a:ln>
            <a:solidFill>
              <a:srgbClr val="FF0000"/>
            </a:solidFill>
          </a:ln>
        </p:spPr>
        <p:txBody>
          <a:bodyPr wrap="none" rtlCol="0" anchor="ctr">
            <a:spAutoFit/>
          </a:bodyPr>
          <a:lstStyle/>
          <a:p>
            <a:pPr algn="r"/>
            <a:endParaRPr lang="en-US" sz="1600">
              <a:latin typeface="Helvetica Light" charset="0"/>
              <a:ea typeface="Helvetica Light" charset="0"/>
              <a:cs typeface="Helvetica Light" charset="0"/>
            </a:endParaRP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900" y="548680"/>
            <a:ext cx="8712200" cy="3416300"/>
          </a:xfrm>
          <a:prstGeom prst="rect">
            <a:avLst/>
          </a:prstGeom>
        </p:spPr>
      </p:pic>
      <p:sp>
        <p:nvSpPr>
          <p:cNvPr id="18" name="TextBox 17"/>
          <p:cNvSpPr txBox="1"/>
          <p:nvPr/>
        </p:nvSpPr>
        <p:spPr>
          <a:xfrm>
            <a:off x="2303045" y="5050410"/>
            <a:ext cx="675185" cy="200055"/>
          </a:xfrm>
          <a:prstGeom prst="rect">
            <a:avLst/>
          </a:prstGeom>
          <a:noFill/>
        </p:spPr>
        <p:txBody>
          <a:bodyPr wrap="none" rtlCol="0">
            <a:spAutoFit/>
          </a:bodyPr>
          <a:lstStyle/>
          <a:p>
            <a:r>
              <a:rPr lang="en-US" sz="700" dirty="0" smtClean="0">
                <a:solidFill>
                  <a:srgbClr val="D80017"/>
                </a:solidFill>
                <a:latin typeface="Helvetica Light" charset="0"/>
                <a:ea typeface="Helvetica Light" charset="0"/>
                <a:cs typeface="Helvetica Light" charset="0"/>
              </a:rPr>
              <a:t>We are here</a:t>
            </a:r>
          </a:p>
        </p:txBody>
      </p:sp>
      <p:sp>
        <p:nvSpPr>
          <p:cNvPr id="4" name="Rounded Rectangle 3"/>
          <p:cNvSpPr/>
          <p:nvPr/>
        </p:nvSpPr>
        <p:spPr>
          <a:xfrm>
            <a:off x="7349924" y="2411189"/>
            <a:ext cx="1099596" cy="1121743"/>
          </a:xfrm>
          <a:prstGeom prst="roundRect">
            <a:avLst/>
          </a:prstGeom>
          <a:ln w="28575">
            <a:solidFill>
              <a:srgbClr val="D80017"/>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Tree>
    <p:extLst>
      <p:ext uri="{BB962C8B-B14F-4D97-AF65-F5344CB8AC3E}">
        <p14:creationId xmlns:p14="http://schemas.microsoft.com/office/powerpoint/2010/main" val="32095804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Picture 222"/>
          <p:cNvPicPr>
            <a:picLocks noChangeAspect="1"/>
          </p:cNvPicPr>
          <p:nvPr/>
        </p:nvPicPr>
        <p:blipFill>
          <a:blip r:embed="rId3" cstate="print">
            <a:grayscl/>
            <a:alphaModFix/>
            <a:lum bright="5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w="9525">
            <a:noFill/>
            <a:miter lim="800000"/>
            <a:headEnd/>
            <a:tailEnd/>
          </a:ln>
        </p:spPr>
      </p:pic>
      <p:sp>
        <p:nvSpPr>
          <p:cNvPr id="73" name="Rectangle 72"/>
          <p:cNvSpPr/>
          <p:nvPr/>
        </p:nvSpPr>
        <p:spPr>
          <a:xfrm>
            <a:off x="395536" y="620688"/>
            <a:ext cx="8352928" cy="5802546"/>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 name="Rectangle 2"/>
          <p:cNvSpPr/>
          <p:nvPr/>
        </p:nvSpPr>
        <p:spPr>
          <a:xfrm>
            <a:off x="1499802" y="990508"/>
            <a:ext cx="4267200" cy="830997"/>
          </a:xfrm>
          <a:prstGeom prst="rect">
            <a:avLst/>
          </a:prstGeom>
        </p:spPr>
        <p:txBody>
          <a:bodyPr wrap="square">
            <a:spAutoFit/>
          </a:bodyPr>
          <a:lstStyle/>
          <a:p>
            <a:pPr lvl="0" defTabSz="914400" fontAlgn="auto">
              <a:spcBef>
                <a:spcPct val="50000"/>
              </a:spcBef>
              <a:spcAft>
                <a:spcPts val="0"/>
              </a:spcAft>
              <a:defRPr/>
            </a:pPr>
            <a:r>
              <a:rPr lang="en-GB" b="1" i="1" kern="0" dirty="0" smtClean="0">
                <a:solidFill>
                  <a:schemeClr val="bg1"/>
                </a:solidFill>
                <a:latin typeface="Trebuchet MS"/>
                <a:ea typeface="Arial" charset="0"/>
                <a:cs typeface="Trebuchet MS"/>
              </a:rPr>
              <a:t>The scales of particle physics …</a:t>
            </a:r>
            <a:endParaRPr lang="en-GB" b="1" i="1" kern="0" dirty="0">
              <a:solidFill>
                <a:schemeClr val="bg1"/>
              </a:solidFill>
              <a:latin typeface="Trebuchet MS"/>
              <a:ea typeface="Arial" charset="0"/>
              <a:cs typeface="Trebuchet MS"/>
            </a:endParaRPr>
          </a:p>
        </p:txBody>
      </p:sp>
      <p:grpSp>
        <p:nvGrpSpPr>
          <p:cNvPr id="5" name="Group 149"/>
          <p:cNvGrpSpPr>
            <a:grpSpLocks/>
          </p:cNvGrpSpPr>
          <p:nvPr/>
        </p:nvGrpSpPr>
        <p:grpSpPr bwMode="auto">
          <a:xfrm>
            <a:off x="4189442" y="869479"/>
            <a:ext cx="4176714" cy="5130800"/>
            <a:chOff x="1758" y="686"/>
            <a:chExt cx="2631" cy="3232"/>
          </a:xfrm>
        </p:grpSpPr>
        <p:sp>
          <p:nvSpPr>
            <p:cNvPr id="6" name="Line 150"/>
            <p:cNvSpPr>
              <a:spLocks noChangeShapeType="1"/>
            </p:cNvSpPr>
            <p:nvPr/>
          </p:nvSpPr>
          <p:spPr bwMode="auto">
            <a:xfrm flipV="1">
              <a:off x="2653" y="686"/>
              <a:ext cx="0" cy="3203"/>
            </a:xfrm>
            <a:prstGeom prst="line">
              <a:avLst/>
            </a:prstGeom>
            <a:noFill/>
            <a:ln w="38100">
              <a:solidFill>
                <a:srgbClr val="000000"/>
              </a:solidFill>
              <a:round/>
              <a:headEnd/>
              <a:tailEnd type="stealth" w="lg" len="lg"/>
            </a:ln>
            <a:effectLst/>
          </p:spPr>
          <p:txBody>
            <a:bodyPr lIns="90000" tIns="46800" rIns="90000" bIns="46800" anchor="ctr">
              <a:prstTxWarp prst="textNoShape">
                <a:avLst/>
              </a:prstTxWarp>
              <a:spAutoFit/>
            </a:bodyPr>
            <a:lstStyle/>
            <a:p>
              <a:endParaRPr lang="en-GB" dirty="0">
                <a:solidFill>
                  <a:prstClr val="black"/>
                </a:solidFill>
              </a:endParaRPr>
            </a:p>
          </p:txBody>
        </p:sp>
        <p:sp>
          <p:nvSpPr>
            <p:cNvPr id="7" name="Line 151"/>
            <p:cNvSpPr>
              <a:spLocks noChangeShapeType="1"/>
            </p:cNvSpPr>
            <p:nvPr/>
          </p:nvSpPr>
          <p:spPr bwMode="auto">
            <a:xfrm>
              <a:off x="2428" y="3396"/>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8" name="Line 152"/>
            <p:cNvSpPr>
              <a:spLocks noChangeShapeType="1"/>
            </p:cNvSpPr>
            <p:nvPr/>
          </p:nvSpPr>
          <p:spPr bwMode="auto">
            <a:xfrm>
              <a:off x="2428" y="3254"/>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9" name="Line 153"/>
            <p:cNvSpPr>
              <a:spLocks noChangeShapeType="1"/>
            </p:cNvSpPr>
            <p:nvPr/>
          </p:nvSpPr>
          <p:spPr bwMode="auto">
            <a:xfrm>
              <a:off x="2428" y="3112"/>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0" name="Line 154"/>
            <p:cNvSpPr>
              <a:spLocks noChangeShapeType="1"/>
            </p:cNvSpPr>
            <p:nvPr/>
          </p:nvSpPr>
          <p:spPr bwMode="auto">
            <a:xfrm>
              <a:off x="2428" y="2971"/>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1" name="Line 155"/>
            <p:cNvSpPr>
              <a:spLocks noChangeShapeType="1"/>
            </p:cNvSpPr>
            <p:nvPr/>
          </p:nvSpPr>
          <p:spPr bwMode="auto">
            <a:xfrm>
              <a:off x="2428" y="2829"/>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2" name="Line 156"/>
            <p:cNvSpPr>
              <a:spLocks noChangeShapeType="1"/>
            </p:cNvSpPr>
            <p:nvPr/>
          </p:nvSpPr>
          <p:spPr bwMode="auto">
            <a:xfrm>
              <a:off x="2428" y="268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3" name="Line 157"/>
            <p:cNvSpPr>
              <a:spLocks noChangeShapeType="1"/>
            </p:cNvSpPr>
            <p:nvPr/>
          </p:nvSpPr>
          <p:spPr bwMode="auto">
            <a:xfrm>
              <a:off x="2428" y="2545"/>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4" name="Line 158"/>
            <p:cNvSpPr>
              <a:spLocks noChangeShapeType="1"/>
            </p:cNvSpPr>
            <p:nvPr/>
          </p:nvSpPr>
          <p:spPr bwMode="auto">
            <a:xfrm>
              <a:off x="2428" y="2404"/>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5" name="Line 159"/>
            <p:cNvSpPr>
              <a:spLocks noChangeShapeType="1"/>
            </p:cNvSpPr>
            <p:nvPr/>
          </p:nvSpPr>
          <p:spPr bwMode="auto">
            <a:xfrm>
              <a:off x="2428" y="2262"/>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6" name="Line 160"/>
            <p:cNvSpPr>
              <a:spLocks noChangeShapeType="1"/>
            </p:cNvSpPr>
            <p:nvPr/>
          </p:nvSpPr>
          <p:spPr bwMode="auto">
            <a:xfrm>
              <a:off x="2428" y="2120"/>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7" name="Line 161"/>
            <p:cNvSpPr>
              <a:spLocks noChangeShapeType="1"/>
            </p:cNvSpPr>
            <p:nvPr/>
          </p:nvSpPr>
          <p:spPr bwMode="auto">
            <a:xfrm>
              <a:off x="2428" y="1978"/>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8" name="Text Box 164"/>
            <p:cNvSpPr txBox="1">
              <a:spLocks noChangeArrowheads="1"/>
            </p:cNvSpPr>
            <p:nvPr/>
          </p:nvSpPr>
          <p:spPr bwMode="auto">
            <a:xfrm>
              <a:off x="1952" y="3283"/>
              <a:ext cx="448"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 </a:t>
              </a:r>
              <a:r>
                <a:rPr lang="en-GB" sz="1600" dirty="0" err="1">
                  <a:solidFill>
                    <a:srgbClr val="000000"/>
                  </a:solidFill>
                </a:rPr>
                <a:t>eV</a:t>
              </a:r>
              <a:endParaRPr lang="en-GB" sz="1600">
                <a:solidFill>
                  <a:srgbClr val="000000"/>
                </a:solidFill>
              </a:endParaRPr>
            </a:p>
          </p:txBody>
        </p:sp>
        <p:sp>
          <p:nvSpPr>
            <p:cNvPr id="19" name="Text Box 165"/>
            <p:cNvSpPr txBox="1">
              <a:spLocks noChangeArrowheads="1"/>
            </p:cNvSpPr>
            <p:nvPr/>
          </p:nvSpPr>
          <p:spPr bwMode="auto">
            <a:xfrm>
              <a:off x="1879" y="3141"/>
              <a:ext cx="519"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eV</a:t>
              </a:r>
            </a:p>
          </p:txBody>
        </p:sp>
        <p:sp>
          <p:nvSpPr>
            <p:cNvPr id="20" name="Text Box 166"/>
            <p:cNvSpPr txBox="1">
              <a:spLocks noChangeArrowheads="1"/>
            </p:cNvSpPr>
            <p:nvPr/>
          </p:nvSpPr>
          <p:spPr bwMode="auto">
            <a:xfrm>
              <a:off x="1957" y="3000"/>
              <a:ext cx="441"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keV</a:t>
              </a:r>
            </a:p>
          </p:txBody>
        </p:sp>
        <p:sp>
          <p:nvSpPr>
            <p:cNvPr id="21" name="Text Box 167"/>
            <p:cNvSpPr txBox="1">
              <a:spLocks noChangeArrowheads="1"/>
            </p:cNvSpPr>
            <p:nvPr/>
          </p:nvSpPr>
          <p:spPr bwMode="auto">
            <a:xfrm>
              <a:off x="1888" y="2858"/>
              <a:ext cx="512"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keV</a:t>
              </a:r>
            </a:p>
          </p:txBody>
        </p:sp>
        <p:sp>
          <p:nvSpPr>
            <p:cNvPr id="22" name="Text Box 168"/>
            <p:cNvSpPr txBox="1">
              <a:spLocks noChangeArrowheads="1"/>
            </p:cNvSpPr>
            <p:nvPr/>
          </p:nvSpPr>
          <p:spPr bwMode="auto">
            <a:xfrm>
              <a:off x="1817" y="2716"/>
              <a:ext cx="583"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keV</a:t>
              </a:r>
            </a:p>
          </p:txBody>
        </p:sp>
        <p:sp>
          <p:nvSpPr>
            <p:cNvPr id="23" name="Text Box 169"/>
            <p:cNvSpPr txBox="1">
              <a:spLocks noChangeArrowheads="1"/>
            </p:cNvSpPr>
            <p:nvPr/>
          </p:nvSpPr>
          <p:spPr bwMode="auto">
            <a:xfrm>
              <a:off x="1914" y="2574"/>
              <a:ext cx="484"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MeV</a:t>
              </a:r>
            </a:p>
          </p:txBody>
        </p:sp>
        <p:sp>
          <p:nvSpPr>
            <p:cNvPr id="24" name="Text Box 170"/>
            <p:cNvSpPr txBox="1">
              <a:spLocks noChangeArrowheads="1"/>
            </p:cNvSpPr>
            <p:nvPr/>
          </p:nvSpPr>
          <p:spPr bwMode="auto">
            <a:xfrm>
              <a:off x="1843" y="2433"/>
              <a:ext cx="555"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MeV</a:t>
              </a:r>
            </a:p>
          </p:txBody>
        </p:sp>
        <p:sp>
          <p:nvSpPr>
            <p:cNvPr id="25" name="Text Box 171"/>
            <p:cNvSpPr txBox="1">
              <a:spLocks noChangeArrowheads="1"/>
            </p:cNvSpPr>
            <p:nvPr/>
          </p:nvSpPr>
          <p:spPr bwMode="auto">
            <a:xfrm>
              <a:off x="1774" y="2291"/>
              <a:ext cx="62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100 </a:t>
              </a:r>
              <a:r>
                <a:rPr lang="en-GB" sz="1600" dirty="0" err="1">
                  <a:solidFill>
                    <a:srgbClr val="000000"/>
                  </a:solidFill>
                </a:rPr>
                <a:t>MeV</a:t>
              </a:r>
              <a:endParaRPr lang="en-GB" sz="1600" dirty="0">
                <a:solidFill>
                  <a:srgbClr val="000000"/>
                </a:solidFill>
              </a:endParaRPr>
            </a:p>
          </p:txBody>
        </p:sp>
        <p:sp>
          <p:nvSpPr>
            <p:cNvPr id="26" name="Text Box 172"/>
            <p:cNvSpPr txBox="1">
              <a:spLocks noChangeArrowheads="1"/>
            </p:cNvSpPr>
            <p:nvPr/>
          </p:nvSpPr>
          <p:spPr bwMode="auto">
            <a:xfrm>
              <a:off x="1923" y="2136"/>
              <a:ext cx="477"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GeV</a:t>
              </a:r>
            </a:p>
          </p:txBody>
        </p:sp>
        <p:sp>
          <p:nvSpPr>
            <p:cNvPr id="27" name="Text Box 173"/>
            <p:cNvSpPr txBox="1">
              <a:spLocks noChangeArrowheads="1"/>
            </p:cNvSpPr>
            <p:nvPr/>
          </p:nvSpPr>
          <p:spPr bwMode="auto">
            <a:xfrm>
              <a:off x="1850" y="1994"/>
              <a:ext cx="548"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GeV</a:t>
              </a:r>
            </a:p>
          </p:txBody>
        </p:sp>
        <p:sp>
          <p:nvSpPr>
            <p:cNvPr id="28" name="Text Box 174"/>
            <p:cNvSpPr txBox="1">
              <a:spLocks noChangeArrowheads="1"/>
            </p:cNvSpPr>
            <p:nvPr/>
          </p:nvSpPr>
          <p:spPr bwMode="auto">
            <a:xfrm>
              <a:off x="1779" y="1853"/>
              <a:ext cx="619"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GeV</a:t>
              </a:r>
            </a:p>
          </p:txBody>
        </p:sp>
        <p:sp>
          <p:nvSpPr>
            <p:cNvPr id="29" name="Text Box 177"/>
            <p:cNvSpPr txBox="1">
              <a:spLocks noChangeArrowheads="1"/>
            </p:cNvSpPr>
            <p:nvPr/>
          </p:nvSpPr>
          <p:spPr bwMode="auto">
            <a:xfrm>
              <a:off x="2995" y="1866"/>
              <a:ext cx="1143"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a:t>t</a:t>
              </a:r>
              <a:r>
                <a:rPr lang="en-GB" sz="1600" dirty="0"/>
                <a:t>, </a:t>
              </a:r>
              <a:r>
                <a:rPr lang="en-GB" sz="1600" i="1" dirty="0"/>
                <a:t>Z</a:t>
              </a:r>
              <a:r>
                <a:rPr lang="en-GB" sz="1600" dirty="0"/>
                <a:t>, </a:t>
              </a:r>
              <a:r>
                <a:rPr lang="en-GB" sz="1600" i="1" dirty="0"/>
                <a:t>W</a:t>
              </a:r>
              <a:r>
                <a:rPr lang="en-GB" sz="1600" dirty="0"/>
                <a:t>, </a:t>
              </a:r>
              <a:r>
                <a:rPr lang="en-GB" sz="1600" i="1" dirty="0"/>
                <a:t>H</a:t>
              </a:r>
              <a:r>
                <a:rPr lang="en-GB" sz="1600" dirty="0"/>
                <a:t>, </a:t>
              </a:r>
              <a:r>
                <a:rPr lang="en-GB" sz="1600" dirty="0" smtClean="0"/>
                <a:t>EWSB</a:t>
              </a:r>
              <a:endParaRPr lang="en-GB" sz="1600" i="1" dirty="0"/>
            </a:p>
          </p:txBody>
        </p:sp>
        <p:sp>
          <p:nvSpPr>
            <p:cNvPr id="30" name="Text Box 178"/>
            <p:cNvSpPr txBox="1">
              <a:spLocks noChangeArrowheads="1"/>
            </p:cNvSpPr>
            <p:nvPr/>
          </p:nvSpPr>
          <p:spPr bwMode="auto">
            <a:xfrm>
              <a:off x="2995" y="2006"/>
              <a:ext cx="680"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ym typeface="Symbol" charset="2"/>
                </a:rPr>
                <a:t>ψ</a:t>
              </a:r>
              <a:r>
                <a:rPr lang="en-GB" sz="1600" dirty="0" smtClean="0">
                  <a:sym typeface="Symbol" charset="2"/>
                </a:rPr>
                <a:t>, </a:t>
              </a:r>
              <a:r>
                <a:rPr lang="en-GB" sz="1600" i="1" dirty="0" err="1" smtClean="0">
                  <a:sym typeface="Symbol" charset="2"/>
                </a:rPr>
                <a:t>b</a:t>
              </a:r>
              <a:r>
                <a:rPr lang="en-GB" sz="1600" dirty="0" smtClean="0">
                  <a:sym typeface="Symbol" charset="2"/>
                </a:rPr>
                <a:t>, </a:t>
              </a:r>
              <a:r>
                <a:rPr lang="en-GB" sz="1600" i="1" dirty="0" err="1" smtClean="0">
                  <a:latin typeface="Symbol" charset="2"/>
                  <a:cs typeface="Symbol" charset="2"/>
                  <a:sym typeface="Symbol" charset="2"/>
                </a:rPr>
                <a:t>Υ</a:t>
              </a:r>
              <a:r>
                <a:rPr lang="en-GB" sz="1600" i="1" dirty="0" smtClean="0">
                  <a:sym typeface="Symbol" charset="2"/>
                </a:rPr>
                <a:t>, </a:t>
              </a:r>
              <a:r>
                <a:rPr lang="en-GB" sz="1600" i="1" dirty="0">
                  <a:sym typeface="Symbol" charset="2"/>
                </a:rPr>
                <a:t>B</a:t>
              </a:r>
              <a:endParaRPr lang="en-GB" sz="1600" dirty="0">
                <a:sym typeface="Symbol" charset="2"/>
              </a:endParaRPr>
            </a:p>
          </p:txBody>
        </p:sp>
        <p:sp>
          <p:nvSpPr>
            <p:cNvPr id="31" name="Text Box 179"/>
            <p:cNvSpPr txBox="1">
              <a:spLocks noChangeArrowheads="1"/>
            </p:cNvSpPr>
            <p:nvPr/>
          </p:nvSpPr>
          <p:spPr bwMode="auto">
            <a:xfrm>
              <a:off x="2995" y="2136"/>
              <a:ext cx="915"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olidFill>
                    <a:srgbClr val="000000"/>
                  </a:solidFill>
                  <a:latin typeface="Symbol" charset="2"/>
                  <a:cs typeface="Symbol" charset="2"/>
                  <a:sym typeface="Symbol" charset="2"/>
                </a:rPr>
                <a:t>τ</a:t>
              </a:r>
              <a:r>
                <a:rPr lang="en-GB" sz="1600" i="1" dirty="0" smtClean="0">
                  <a:solidFill>
                    <a:srgbClr val="000000"/>
                  </a:solidFill>
                  <a:sym typeface="Symbol" charset="2"/>
                </a:rPr>
                <a:t>, </a:t>
              </a:r>
              <a:r>
                <a:rPr lang="en-GB" sz="1600" i="1" dirty="0" err="1" smtClean="0">
                  <a:solidFill>
                    <a:srgbClr val="000000"/>
                  </a:solidFill>
                  <a:sym typeface="Symbol" charset="2"/>
                </a:rPr>
                <a:t>c</a:t>
              </a:r>
              <a:r>
                <a:rPr lang="en-GB" sz="1600" i="1" dirty="0" smtClean="0">
                  <a:solidFill>
                    <a:srgbClr val="000000"/>
                  </a:solidFill>
                  <a:sym typeface="Symbol" charset="2"/>
                </a:rPr>
                <a:t>, </a:t>
              </a:r>
              <a:r>
                <a:rPr lang="en-GB" sz="1600" i="1" dirty="0" err="1" smtClean="0">
                  <a:solidFill>
                    <a:srgbClr val="000000"/>
                  </a:solidFill>
                  <a:sym typeface="Symbol" charset="2"/>
                </a:rPr>
                <a:t>n</a:t>
              </a:r>
              <a:r>
                <a:rPr lang="en-GB" sz="1600" i="1" dirty="0">
                  <a:solidFill>
                    <a:srgbClr val="000000"/>
                  </a:solidFill>
                  <a:sym typeface="Symbol" charset="2"/>
                </a:rPr>
                <a:t>, </a:t>
              </a:r>
              <a:r>
                <a:rPr lang="en-GB" sz="1600" i="1" dirty="0" err="1">
                  <a:solidFill>
                    <a:srgbClr val="000000"/>
                  </a:solidFill>
                  <a:sym typeface="Symbol" charset="2"/>
                </a:rPr>
                <a:t>p</a:t>
              </a:r>
              <a:r>
                <a:rPr lang="en-GB" sz="1600" i="1" dirty="0">
                  <a:solidFill>
                    <a:srgbClr val="000000"/>
                  </a:solidFill>
                  <a:sym typeface="Symbol" charset="2"/>
                </a:rPr>
                <a:t>,</a:t>
              </a:r>
              <a:r>
                <a:rPr lang="en-GB" sz="1600" i="1" dirty="0" smtClean="0">
                  <a:solidFill>
                    <a:srgbClr val="000000"/>
                  </a:solidFill>
                  <a:sym typeface="Symbol" charset="2"/>
                </a:rPr>
                <a:t> </a:t>
              </a:r>
              <a:r>
                <a:rPr lang="en-GB" sz="1600" i="1" dirty="0" err="1" smtClean="0">
                  <a:solidFill>
                    <a:srgbClr val="000000"/>
                  </a:solidFill>
                  <a:latin typeface="Symbol" charset="2"/>
                  <a:cs typeface="Symbol" charset="2"/>
                  <a:sym typeface="Symbol" charset="2"/>
                </a:rPr>
                <a:t>ρ</a:t>
              </a:r>
              <a:r>
                <a:rPr lang="en-GB" sz="1600" i="1" dirty="0" smtClean="0">
                  <a:solidFill>
                    <a:srgbClr val="000000"/>
                  </a:solidFill>
                  <a:sym typeface="Symbol" charset="2"/>
                </a:rPr>
                <a:t>, </a:t>
              </a:r>
              <a:r>
                <a:rPr lang="en-GB" sz="1600" i="1" dirty="0" err="1" smtClean="0">
                  <a:solidFill>
                    <a:srgbClr val="000000"/>
                  </a:solidFill>
                  <a:latin typeface="Symbol" charset="2"/>
                  <a:ea typeface="Lucida Grande"/>
                  <a:cs typeface="Symbol" charset="2"/>
                  <a:sym typeface="Symbol" charset="2"/>
                </a:rPr>
                <a:t>f</a:t>
              </a:r>
              <a:endParaRPr lang="en-GB" sz="1600" i="1" dirty="0">
                <a:solidFill>
                  <a:srgbClr val="000000"/>
                </a:solidFill>
                <a:latin typeface="Symbol" charset="2"/>
                <a:cs typeface="Symbol" charset="2"/>
                <a:sym typeface="Symbol" charset="2"/>
              </a:endParaRPr>
            </a:p>
          </p:txBody>
        </p:sp>
        <p:sp>
          <p:nvSpPr>
            <p:cNvPr id="32" name="Text Box 180"/>
            <p:cNvSpPr txBox="1">
              <a:spLocks noChangeArrowheads="1"/>
            </p:cNvSpPr>
            <p:nvPr/>
          </p:nvSpPr>
          <p:spPr bwMode="auto">
            <a:xfrm>
              <a:off x="2995" y="2277"/>
              <a:ext cx="830"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olidFill>
                    <a:srgbClr val="000000"/>
                  </a:solidFill>
                  <a:latin typeface="Symbol" charset="2"/>
                  <a:cs typeface="Symbol" charset="2"/>
                  <a:sym typeface="Symbol" charset="2"/>
                </a:rPr>
                <a:t>m</a:t>
              </a:r>
              <a:r>
                <a:rPr lang="en-GB" sz="1600" i="1" dirty="0" smtClean="0">
                  <a:solidFill>
                    <a:srgbClr val="000000"/>
                  </a:solidFill>
                  <a:sym typeface="Symbol" charset="2"/>
                </a:rPr>
                <a:t>, </a:t>
              </a:r>
              <a:r>
                <a:rPr lang="en-GB" sz="1600" i="1" dirty="0" err="1" smtClean="0">
                  <a:solidFill>
                    <a:srgbClr val="000000"/>
                  </a:solidFill>
                  <a:sym typeface="Symbol" charset="2"/>
                </a:rPr>
                <a:t>s</a:t>
              </a:r>
              <a:r>
                <a:rPr lang="en-GB" sz="1600" i="1" dirty="0" smtClean="0">
                  <a:solidFill>
                    <a:srgbClr val="000000"/>
                  </a:solidFill>
                  <a:sym typeface="Symbol" charset="2"/>
                </a:rPr>
                <a:t>, </a:t>
              </a:r>
              <a:r>
                <a:rPr lang="en-GB" sz="1600" i="1" dirty="0" err="1" smtClean="0">
                  <a:solidFill>
                    <a:srgbClr val="000000"/>
                  </a:solidFill>
                  <a:latin typeface="Symbol" charset="2"/>
                  <a:cs typeface="Symbol" charset="2"/>
                  <a:sym typeface="Symbol" charset="2"/>
                </a:rPr>
                <a:t>π</a:t>
              </a:r>
              <a:r>
                <a:rPr lang="en-GB" sz="1600" i="1" dirty="0" smtClean="0">
                  <a:solidFill>
                    <a:srgbClr val="000000"/>
                  </a:solidFill>
                  <a:latin typeface="Symbol" charset="2"/>
                  <a:cs typeface="Symbol" charset="2"/>
                  <a:sym typeface="Symbol" charset="2"/>
                </a:rPr>
                <a:t>, </a:t>
              </a:r>
              <a:r>
                <a:rPr lang="en-GB" sz="1600" dirty="0" smtClean="0">
                  <a:solidFill>
                    <a:srgbClr val="000000"/>
                  </a:solidFill>
                  <a:latin typeface="Arial"/>
                  <a:cs typeface="Arial"/>
                  <a:sym typeface="Symbol" charset="2"/>
                </a:rPr>
                <a:t>QCD</a:t>
              </a:r>
              <a:endParaRPr lang="en-GB" sz="1600" dirty="0">
                <a:solidFill>
                  <a:srgbClr val="000000"/>
                </a:solidFill>
                <a:latin typeface="Arial"/>
                <a:cs typeface="Arial"/>
                <a:sym typeface="Symbol" charset="2"/>
              </a:endParaRPr>
            </a:p>
          </p:txBody>
        </p:sp>
        <p:sp>
          <p:nvSpPr>
            <p:cNvPr id="33" name="Text Box 181"/>
            <p:cNvSpPr txBox="1">
              <a:spLocks noChangeArrowheads="1"/>
            </p:cNvSpPr>
            <p:nvPr/>
          </p:nvSpPr>
          <p:spPr bwMode="auto">
            <a:xfrm>
              <a:off x="2995" y="2419"/>
              <a:ext cx="1394" cy="215"/>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GB" sz="1600" i="1" dirty="0" err="1" smtClean="0">
                  <a:solidFill>
                    <a:srgbClr val="000000"/>
                  </a:solidFill>
                  <a:sym typeface="Symbol" charset="2"/>
                </a:rPr>
                <a:t>u</a:t>
              </a:r>
              <a:r>
                <a:rPr lang="en-GB" sz="1600" dirty="0" smtClean="0">
                  <a:solidFill>
                    <a:srgbClr val="000000"/>
                  </a:solidFill>
                  <a:sym typeface="Symbol" charset="2"/>
                </a:rPr>
                <a:t>, </a:t>
              </a:r>
              <a:r>
                <a:rPr lang="en-GB" sz="1600" i="1" dirty="0" err="1" smtClean="0">
                  <a:solidFill>
                    <a:srgbClr val="000000"/>
                  </a:solidFill>
                  <a:sym typeface="Symbol" charset="2"/>
                </a:rPr>
                <a:t>d</a:t>
              </a:r>
              <a:r>
                <a:rPr lang="en-GB" sz="1600" dirty="0" smtClean="0">
                  <a:solidFill>
                    <a:srgbClr val="000000"/>
                  </a:solidFill>
                  <a:sym typeface="Symbol" charset="2"/>
                </a:rPr>
                <a:t>, nuclear </a:t>
              </a:r>
              <a:r>
                <a:rPr lang="en-GB" sz="1600" dirty="0">
                  <a:solidFill>
                    <a:srgbClr val="000000"/>
                  </a:solidFill>
                  <a:sym typeface="Symbol" charset="2"/>
                </a:rPr>
                <a:t>binding </a:t>
              </a:r>
              <a:r>
                <a:rPr lang="en-GB" sz="1600" i="1" dirty="0">
                  <a:solidFill>
                    <a:srgbClr val="000000"/>
                  </a:solidFill>
                  <a:sym typeface="Symbol" charset="2"/>
                </a:rPr>
                <a:t>E</a:t>
              </a:r>
            </a:p>
          </p:txBody>
        </p:sp>
        <p:sp>
          <p:nvSpPr>
            <p:cNvPr id="34" name="Text Box 182"/>
            <p:cNvSpPr txBox="1">
              <a:spLocks noChangeArrowheads="1"/>
            </p:cNvSpPr>
            <p:nvPr/>
          </p:nvSpPr>
          <p:spPr bwMode="auto">
            <a:xfrm>
              <a:off x="2995" y="2548"/>
              <a:ext cx="185"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a:solidFill>
                    <a:srgbClr val="000000"/>
                  </a:solidFill>
                  <a:sym typeface="Symbol" charset="2"/>
                </a:rPr>
                <a:t>e</a:t>
              </a:r>
              <a:endParaRPr lang="en-GB" sz="1600" dirty="0">
                <a:solidFill>
                  <a:srgbClr val="000000"/>
                </a:solidFill>
                <a:sym typeface="Symbol" charset="2"/>
              </a:endParaRPr>
            </a:p>
          </p:txBody>
        </p:sp>
        <p:sp>
          <p:nvSpPr>
            <p:cNvPr id="35" name="Text Box 183"/>
            <p:cNvSpPr txBox="1">
              <a:spLocks noChangeArrowheads="1"/>
            </p:cNvSpPr>
            <p:nvPr/>
          </p:nvSpPr>
          <p:spPr bwMode="auto">
            <a:xfrm>
              <a:off x="2995" y="3270"/>
              <a:ext cx="1059"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a:solidFill>
                    <a:srgbClr val="000000"/>
                  </a:solidFill>
                  <a:sym typeface="Symbol" charset="2"/>
                </a:rPr>
                <a:t>atomic binding </a:t>
              </a:r>
              <a:r>
                <a:rPr lang="en-GB" sz="1600" i="1">
                  <a:solidFill>
                    <a:srgbClr val="000000"/>
                  </a:solidFill>
                  <a:sym typeface="Symbol" charset="2"/>
                </a:rPr>
                <a:t>E</a:t>
              </a:r>
            </a:p>
          </p:txBody>
        </p:sp>
        <p:sp>
          <p:nvSpPr>
            <p:cNvPr id="36" name="Line 186"/>
            <p:cNvSpPr>
              <a:spLocks noChangeShapeType="1"/>
            </p:cNvSpPr>
            <p:nvPr/>
          </p:nvSpPr>
          <p:spPr bwMode="auto">
            <a:xfrm>
              <a:off x="2426" y="1270"/>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37" name="Line 187"/>
            <p:cNvSpPr>
              <a:spLocks noChangeShapeType="1"/>
            </p:cNvSpPr>
            <p:nvPr/>
          </p:nvSpPr>
          <p:spPr bwMode="auto">
            <a:xfrm flipV="1">
              <a:off x="2653" y="1339"/>
              <a:ext cx="0" cy="283"/>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38" name="Line 188"/>
            <p:cNvSpPr>
              <a:spLocks noChangeShapeType="1"/>
            </p:cNvSpPr>
            <p:nvPr/>
          </p:nvSpPr>
          <p:spPr bwMode="auto">
            <a:xfrm flipV="1">
              <a:off x="2653" y="1056"/>
              <a:ext cx="0" cy="169"/>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39" name="Line 189"/>
            <p:cNvSpPr>
              <a:spLocks noChangeShapeType="1"/>
            </p:cNvSpPr>
            <p:nvPr/>
          </p:nvSpPr>
          <p:spPr bwMode="auto">
            <a:xfrm>
              <a:off x="2426" y="1055"/>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40" name="Line 190"/>
            <p:cNvSpPr>
              <a:spLocks noChangeShapeType="1"/>
            </p:cNvSpPr>
            <p:nvPr/>
          </p:nvSpPr>
          <p:spPr bwMode="auto">
            <a:xfrm flipV="1">
              <a:off x="2653" y="882"/>
              <a:ext cx="0" cy="169"/>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41" name="Line 191"/>
            <p:cNvSpPr>
              <a:spLocks noChangeShapeType="1"/>
            </p:cNvSpPr>
            <p:nvPr/>
          </p:nvSpPr>
          <p:spPr bwMode="auto">
            <a:xfrm>
              <a:off x="2426" y="85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42" name="Text Box 192"/>
            <p:cNvSpPr txBox="1">
              <a:spLocks noChangeArrowheads="1"/>
            </p:cNvSpPr>
            <p:nvPr/>
          </p:nvSpPr>
          <p:spPr bwMode="auto">
            <a:xfrm>
              <a:off x="2993" y="970"/>
              <a:ext cx="1396" cy="184"/>
            </a:xfrm>
            <a:prstGeom prst="rect">
              <a:avLst/>
            </a:prstGeom>
            <a:noFill/>
            <a:ln w="3175">
              <a:noFill/>
              <a:miter lim="800000"/>
              <a:headEnd/>
              <a:tailEnd/>
            </a:ln>
            <a:effectLst/>
          </p:spPr>
          <p:txBody>
            <a:bodyPr wrap="square" lIns="90000" tIns="46800" rIns="90000" bIns="46800">
              <a:prstTxWarp prst="textNoShape">
                <a:avLst/>
              </a:prstTxWarp>
              <a:spAutoFit/>
            </a:bodyPr>
            <a:lstStyle/>
            <a:p>
              <a:pPr>
                <a:lnSpc>
                  <a:spcPct val="80000"/>
                </a:lnSpc>
              </a:pPr>
              <a:r>
                <a:rPr lang="en-GB" sz="1600" dirty="0">
                  <a:solidFill>
                    <a:srgbClr val="000000"/>
                  </a:solidFill>
                </a:rPr>
                <a:t>GUT </a:t>
              </a:r>
              <a:r>
                <a:rPr lang="en-GB" sz="1600" dirty="0" smtClean="0">
                  <a:solidFill>
                    <a:srgbClr val="000000"/>
                  </a:solidFill>
                </a:rPr>
                <a:t>? </a:t>
              </a:r>
              <a:endParaRPr lang="en-GB" sz="1000" dirty="0">
                <a:solidFill>
                  <a:srgbClr val="000000"/>
                </a:solidFill>
              </a:endParaRPr>
            </a:p>
          </p:txBody>
        </p:sp>
        <p:sp>
          <p:nvSpPr>
            <p:cNvPr id="43" name="Text Box 193"/>
            <p:cNvSpPr txBox="1">
              <a:spLocks noChangeArrowheads="1"/>
            </p:cNvSpPr>
            <p:nvPr/>
          </p:nvSpPr>
          <p:spPr bwMode="auto">
            <a:xfrm>
              <a:off x="2993" y="772"/>
              <a:ext cx="1162" cy="189"/>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0000"/>
                </a:lnSpc>
              </a:pPr>
              <a:r>
                <a:rPr lang="en-GB" sz="1600" dirty="0">
                  <a:solidFill>
                    <a:srgbClr val="000000"/>
                  </a:solidFill>
                </a:rPr>
                <a:t>Planck</a:t>
              </a:r>
              <a:r>
                <a:rPr lang="en-GB" sz="1600" dirty="0" smtClean="0">
                  <a:solidFill>
                    <a:srgbClr val="000000"/>
                  </a:solidFill>
                </a:rPr>
                <a:t> scale (</a:t>
              </a:r>
              <a:r>
                <a:rPr lang="en-GB" sz="1600" i="1" dirty="0" err="1">
                  <a:solidFill>
                    <a:srgbClr val="000000"/>
                  </a:solidFill>
                </a:rPr>
                <a:t>M</a:t>
              </a:r>
              <a:r>
                <a:rPr lang="en-GB" sz="1600" baseline="-25000" dirty="0" err="1">
                  <a:solidFill>
                    <a:srgbClr val="000000"/>
                  </a:solidFill>
                </a:rPr>
                <a:t>Pl</a:t>
              </a:r>
              <a:r>
                <a:rPr lang="en-GB" sz="1600" dirty="0">
                  <a:solidFill>
                    <a:srgbClr val="000000"/>
                  </a:solidFill>
                </a:rPr>
                <a:t>)</a:t>
              </a:r>
            </a:p>
          </p:txBody>
        </p:sp>
        <p:sp>
          <p:nvSpPr>
            <p:cNvPr id="44" name="Text Box 194"/>
            <p:cNvSpPr txBox="1">
              <a:spLocks noChangeArrowheads="1"/>
            </p:cNvSpPr>
            <p:nvPr/>
          </p:nvSpPr>
          <p:spPr bwMode="auto">
            <a:xfrm>
              <a:off x="3000" y="1172"/>
              <a:ext cx="1219" cy="189"/>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0000"/>
                </a:lnSpc>
              </a:pPr>
              <a:r>
                <a:rPr lang="en-GB" sz="1600" dirty="0" smtClean="0">
                  <a:solidFill>
                    <a:srgbClr val="000000"/>
                  </a:solidFill>
                  <a:latin typeface="Symbol" charset="2"/>
                  <a:cs typeface="Symbol" charset="2"/>
                  <a:sym typeface="Symbol" charset="2"/>
                </a:rPr>
                <a:t>ν</a:t>
              </a:r>
              <a:r>
                <a:rPr lang="en-GB" sz="1600" i="1" baseline="-25000" dirty="0" smtClean="0">
                  <a:solidFill>
                    <a:srgbClr val="000000"/>
                  </a:solidFill>
                  <a:sym typeface="Symbol" charset="2"/>
                </a:rPr>
                <a:t>R</a:t>
              </a:r>
              <a:r>
                <a:rPr lang="en-GB" sz="1600" dirty="0" smtClean="0">
                  <a:solidFill>
                    <a:srgbClr val="000000"/>
                  </a:solidFill>
                  <a:sym typeface="Symbol" charset="2"/>
                </a:rPr>
                <a:t> </a:t>
              </a:r>
              <a:r>
                <a:rPr lang="en-GB" sz="1600" dirty="0">
                  <a:solidFill>
                    <a:srgbClr val="000000"/>
                  </a:solidFill>
                  <a:sym typeface="Symbol" charset="2"/>
                </a:rPr>
                <a:t>?</a:t>
              </a:r>
              <a:endParaRPr lang="en-GB" sz="1600" i="1" baseline="-25000" dirty="0">
                <a:solidFill>
                  <a:srgbClr val="000000"/>
                </a:solidFill>
                <a:sym typeface="Symbol" charset="2"/>
              </a:endParaRPr>
            </a:p>
          </p:txBody>
        </p:sp>
        <p:sp>
          <p:nvSpPr>
            <p:cNvPr id="45" name="Text Box 195"/>
            <p:cNvSpPr txBox="1">
              <a:spLocks noChangeArrowheads="1"/>
            </p:cNvSpPr>
            <p:nvPr/>
          </p:nvSpPr>
          <p:spPr bwMode="auto">
            <a:xfrm>
              <a:off x="1761" y="1155"/>
              <a:ext cx="64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a:t>
              </a:r>
              <a:r>
                <a:rPr lang="en-GB" sz="1600" baseline="30000">
                  <a:solidFill>
                    <a:srgbClr val="000000"/>
                  </a:solidFill>
                </a:rPr>
                <a:t>14</a:t>
              </a:r>
              <a:r>
                <a:rPr lang="en-GB" sz="1600">
                  <a:solidFill>
                    <a:srgbClr val="000000"/>
                  </a:solidFill>
                </a:rPr>
                <a:t> GeV</a:t>
              </a:r>
            </a:p>
          </p:txBody>
        </p:sp>
        <p:sp>
          <p:nvSpPr>
            <p:cNvPr id="46" name="Text Box 196"/>
            <p:cNvSpPr txBox="1">
              <a:spLocks noChangeArrowheads="1"/>
            </p:cNvSpPr>
            <p:nvPr/>
          </p:nvSpPr>
          <p:spPr bwMode="auto">
            <a:xfrm>
              <a:off x="1758" y="941"/>
              <a:ext cx="64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a:t>
              </a:r>
              <a:r>
                <a:rPr lang="en-GB" sz="1600" baseline="30000">
                  <a:solidFill>
                    <a:srgbClr val="000000"/>
                  </a:solidFill>
                </a:rPr>
                <a:t>16</a:t>
              </a:r>
              <a:r>
                <a:rPr lang="en-GB" sz="1600">
                  <a:solidFill>
                    <a:srgbClr val="000000"/>
                  </a:solidFill>
                </a:rPr>
                <a:t> GeV</a:t>
              </a:r>
            </a:p>
          </p:txBody>
        </p:sp>
        <p:sp>
          <p:nvSpPr>
            <p:cNvPr id="47" name="Text Box 197"/>
            <p:cNvSpPr txBox="1">
              <a:spLocks noChangeArrowheads="1"/>
            </p:cNvSpPr>
            <p:nvPr/>
          </p:nvSpPr>
          <p:spPr bwMode="auto">
            <a:xfrm>
              <a:off x="1758" y="742"/>
              <a:ext cx="64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a:t>
              </a:r>
              <a:r>
                <a:rPr lang="en-GB" sz="1600" baseline="30000" dirty="0">
                  <a:solidFill>
                    <a:srgbClr val="000000"/>
                  </a:solidFill>
                </a:rPr>
                <a:t>19</a:t>
              </a:r>
              <a:r>
                <a:rPr lang="en-GB" sz="1600" dirty="0">
                  <a:solidFill>
                    <a:srgbClr val="000000"/>
                  </a:solidFill>
                </a:rPr>
                <a:t> GeV</a:t>
              </a:r>
            </a:p>
          </p:txBody>
        </p:sp>
        <p:sp>
          <p:nvSpPr>
            <p:cNvPr id="48" name="Line 198"/>
            <p:cNvSpPr>
              <a:spLocks noChangeShapeType="1"/>
            </p:cNvSpPr>
            <p:nvPr/>
          </p:nvSpPr>
          <p:spPr bwMode="auto">
            <a:xfrm>
              <a:off x="2428" y="3819"/>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49" name="Line 199"/>
            <p:cNvSpPr>
              <a:spLocks noChangeShapeType="1"/>
            </p:cNvSpPr>
            <p:nvPr/>
          </p:nvSpPr>
          <p:spPr bwMode="auto">
            <a:xfrm>
              <a:off x="2428" y="367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50" name="Line 200"/>
            <p:cNvSpPr>
              <a:spLocks noChangeShapeType="1"/>
            </p:cNvSpPr>
            <p:nvPr/>
          </p:nvSpPr>
          <p:spPr bwMode="auto">
            <a:xfrm>
              <a:off x="2428" y="3536"/>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51" name="Text Box 201"/>
            <p:cNvSpPr txBox="1">
              <a:spLocks noChangeArrowheads="1"/>
            </p:cNvSpPr>
            <p:nvPr/>
          </p:nvSpPr>
          <p:spPr bwMode="auto">
            <a:xfrm>
              <a:off x="1845" y="3706"/>
              <a:ext cx="555"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 </a:t>
              </a:r>
              <a:r>
                <a:rPr lang="en-GB" sz="1600" dirty="0" err="1">
                  <a:solidFill>
                    <a:srgbClr val="000000"/>
                  </a:solidFill>
                </a:rPr>
                <a:t>meV</a:t>
              </a:r>
              <a:endParaRPr lang="en-GB" sz="1600" dirty="0">
                <a:solidFill>
                  <a:srgbClr val="000000"/>
                </a:solidFill>
              </a:endParaRPr>
            </a:p>
          </p:txBody>
        </p:sp>
        <p:sp>
          <p:nvSpPr>
            <p:cNvPr id="52" name="Text Box 202"/>
            <p:cNvSpPr txBox="1">
              <a:spLocks noChangeArrowheads="1"/>
            </p:cNvSpPr>
            <p:nvPr/>
          </p:nvSpPr>
          <p:spPr bwMode="auto">
            <a:xfrm>
              <a:off x="1776" y="3565"/>
              <a:ext cx="62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meV</a:t>
              </a:r>
            </a:p>
          </p:txBody>
        </p:sp>
        <p:sp>
          <p:nvSpPr>
            <p:cNvPr id="53" name="Text Box 203"/>
            <p:cNvSpPr txBox="1">
              <a:spLocks noChangeArrowheads="1"/>
            </p:cNvSpPr>
            <p:nvPr/>
          </p:nvSpPr>
          <p:spPr bwMode="auto">
            <a:xfrm>
              <a:off x="2023" y="3423"/>
              <a:ext cx="377"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eV</a:t>
              </a:r>
            </a:p>
          </p:txBody>
        </p:sp>
        <p:sp>
          <p:nvSpPr>
            <p:cNvPr id="54" name="Text Box 204"/>
            <p:cNvSpPr txBox="1">
              <a:spLocks noChangeArrowheads="1"/>
            </p:cNvSpPr>
            <p:nvPr/>
          </p:nvSpPr>
          <p:spPr bwMode="auto">
            <a:xfrm>
              <a:off x="2995" y="3407"/>
              <a:ext cx="278"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err="1" smtClean="0">
                  <a:solidFill>
                    <a:srgbClr val="000000"/>
                  </a:solidFill>
                  <a:latin typeface="Symbol" charset="2"/>
                  <a:cs typeface="Symbol" charset="2"/>
                  <a:sym typeface="Symbol" charset="2"/>
                </a:rPr>
                <a:t>ν</a:t>
              </a:r>
              <a:r>
                <a:rPr lang="en-GB" sz="1600" dirty="0" err="1" smtClean="0">
                  <a:solidFill>
                    <a:srgbClr val="000000"/>
                  </a:solidFill>
                  <a:sym typeface="Symbol" charset="2"/>
                </a:rPr>
                <a:t>’s</a:t>
              </a:r>
              <a:endParaRPr lang="en-GB" sz="1600" dirty="0">
                <a:solidFill>
                  <a:srgbClr val="000000"/>
                </a:solidFill>
                <a:sym typeface="Symbol" charset="2"/>
              </a:endParaRPr>
            </a:p>
          </p:txBody>
        </p:sp>
        <p:sp>
          <p:nvSpPr>
            <p:cNvPr id="55" name="Line 205"/>
            <p:cNvSpPr>
              <a:spLocks noChangeShapeType="1"/>
            </p:cNvSpPr>
            <p:nvPr/>
          </p:nvSpPr>
          <p:spPr bwMode="auto">
            <a:xfrm flipH="1">
              <a:off x="3135" y="3621"/>
              <a:ext cx="2" cy="156"/>
            </a:xfrm>
            <a:prstGeom prst="line">
              <a:avLst/>
            </a:prstGeom>
            <a:noFill/>
            <a:ln w="12700">
              <a:solidFill>
                <a:srgbClr val="000000"/>
              </a:solidFill>
              <a:round/>
              <a:headEnd/>
              <a:tailEnd type="triangle" w="med" len="med"/>
            </a:ln>
            <a:effectLst/>
          </p:spPr>
          <p:txBody>
            <a:bodyPr wrap="square" lIns="90000" tIns="46800" rIns="90000" bIns="46800" anchor="ctr">
              <a:prstTxWarp prst="textNoShape">
                <a:avLst/>
              </a:prstTxWarp>
              <a:spAutoFit/>
            </a:bodyPr>
            <a:lstStyle/>
            <a:p>
              <a:endParaRPr lang="en-GB">
                <a:solidFill>
                  <a:prstClr val="black"/>
                </a:solidFill>
              </a:endParaRPr>
            </a:p>
          </p:txBody>
        </p:sp>
        <p:sp>
          <p:nvSpPr>
            <p:cNvPr id="56" name="Line 206"/>
            <p:cNvSpPr>
              <a:spLocks noChangeShapeType="1"/>
            </p:cNvSpPr>
            <p:nvPr/>
          </p:nvSpPr>
          <p:spPr bwMode="auto">
            <a:xfrm>
              <a:off x="3475" y="3480"/>
              <a:ext cx="0" cy="340"/>
            </a:xfrm>
            <a:prstGeom prst="line">
              <a:avLst/>
            </a:prstGeom>
            <a:noFill/>
            <a:ln w="12700">
              <a:solidFill>
                <a:srgbClr val="000000"/>
              </a:solidFill>
              <a:round/>
              <a:headEnd/>
              <a:tailEnd type="triangle" w="med" len="med"/>
            </a:ln>
            <a:effectLst/>
          </p:spPr>
          <p:txBody>
            <a:bodyPr lIns="90000" tIns="46800" rIns="90000" bIns="46800" anchor="ctr">
              <a:prstTxWarp prst="textNoShape">
                <a:avLst/>
              </a:prstTxWarp>
              <a:spAutoFit/>
            </a:bodyPr>
            <a:lstStyle/>
            <a:p>
              <a:endParaRPr lang="en-GB">
                <a:solidFill>
                  <a:prstClr val="black"/>
                </a:solidFill>
              </a:endParaRPr>
            </a:p>
          </p:txBody>
        </p:sp>
        <p:sp>
          <p:nvSpPr>
            <p:cNvPr id="57" name="Text Box 207"/>
            <p:cNvSpPr txBox="1">
              <a:spLocks noChangeArrowheads="1"/>
            </p:cNvSpPr>
            <p:nvPr/>
          </p:nvSpPr>
          <p:spPr bwMode="auto">
            <a:xfrm>
              <a:off x="3149" y="3635"/>
              <a:ext cx="185"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a:solidFill>
                    <a:srgbClr val="000000"/>
                  </a:solidFill>
                  <a:sym typeface="Symbol" charset="2"/>
                </a:rPr>
                <a:t>?</a:t>
              </a:r>
            </a:p>
          </p:txBody>
        </p:sp>
        <p:sp>
          <p:nvSpPr>
            <p:cNvPr id="58" name="Line 208"/>
            <p:cNvSpPr>
              <a:spLocks noChangeShapeType="1"/>
            </p:cNvSpPr>
            <p:nvPr/>
          </p:nvSpPr>
          <p:spPr bwMode="auto">
            <a:xfrm>
              <a:off x="3475" y="2642"/>
              <a:ext cx="0" cy="340"/>
            </a:xfrm>
            <a:prstGeom prst="line">
              <a:avLst/>
            </a:prstGeom>
            <a:noFill/>
            <a:ln w="12700">
              <a:solidFill>
                <a:srgbClr val="000000"/>
              </a:solidFill>
              <a:round/>
              <a:headEnd/>
              <a:tailEnd type="triangle" w="med" len="med"/>
            </a:ln>
            <a:effectLst/>
          </p:spPr>
          <p:txBody>
            <a:bodyPr lIns="90000" tIns="46800" rIns="90000" bIns="46800" anchor="ctr">
              <a:prstTxWarp prst="textNoShape">
                <a:avLst/>
              </a:prstTxWarp>
              <a:spAutoFit/>
            </a:bodyPr>
            <a:lstStyle/>
            <a:p>
              <a:endParaRPr lang="en-GB">
                <a:solidFill>
                  <a:prstClr val="black"/>
                </a:solidFill>
              </a:endParaRPr>
            </a:p>
          </p:txBody>
        </p:sp>
      </p:grpSp>
      <p:sp>
        <p:nvSpPr>
          <p:cNvPr id="59" name="Text Box 182"/>
          <p:cNvSpPr txBox="1">
            <a:spLocks noChangeArrowheads="1"/>
          </p:cNvSpPr>
          <p:nvPr/>
        </p:nvSpPr>
        <p:spPr bwMode="auto">
          <a:xfrm>
            <a:off x="6153629" y="4518464"/>
            <a:ext cx="1231124"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smtClean="0">
                <a:solidFill>
                  <a:srgbClr val="000000"/>
                </a:solidFill>
                <a:sym typeface="Symbol" charset="2"/>
              </a:rPr>
              <a:t>core of Sun</a:t>
            </a:r>
            <a:endParaRPr lang="en-GB" sz="1600" dirty="0">
              <a:solidFill>
                <a:srgbClr val="000000"/>
              </a:solidFill>
              <a:sym typeface="Symbol" charset="2"/>
            </a:endParaRPr>
          </a:p>
        </p:txBody>
      </p:sp>
      <p:grpSp>
        <p:nvGrpSpPr>
          <p:cNvPr id="60" name="Group 79"/>
          <p:cNvGrpSpPr/>
          <p:nvPr/>
        </p:nvGrpSpPr>
        <p:grpSpPr>
          <a:xfrm>
            <a:off x="1740363" y="869477"/>
            <a:ext cx="2152369" cy="5084763"/>
            <a:chOff x="341746" y="1089023"/>
            <a:chExt cx="2152369" cy="5084763"/>
          </a:xfrm>
        </p:grpSpPr>
        <p:sp>
          <p:nvSpPr>
            <p:cNvPr id="61" name="Up Arrow 60"/>
            <p:cNvSpPr/>
            <p:nvPr/>
          </p:nvSpPr>
          <p:spPr>
            <a:xfrm flipV="1">
              <a:off x="1046315" y="1089023"/>
              <a:ext cx="1447800" cy="5084763"/>
            </a:xfrm>
            <a:prstGeom prst="upArrow">
              <a:avLst/>
            </a:prstGeom>
            <a:solidFill>
              <a:schemeClr val="tx1">
                <a:lumMod val="50000"/>
                <a:lumOff val="50000"/>
                <a:alpha val="8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2" name="Text Box 171"/>
            <p:cNvSpPr txBox="1">
              <a:spLocks noChangeArrowheads="1"/>
            </p:cNvSpPr>
            <p:nvPr/>
          </p:nvSpPr>
          <p:spPr bwMode="auto">
            <a:xfrm>
              <a:off x="592682" y="3636092"/>
              <a:ext cx="1617118"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strong</a:t>
              </a:r>
              <a:r>
                <a:rPr lang="en-GB" sz="1600" dirty="0" smtClean="0">
                  <a:solidFill>
                    <a:prstClr val="black">
                      <a:lumMod val="50000"/>
                      <a:lumOff val="50000"/>
                    </a:prstClr>
                  </a:solidFill>
                </a:rPr>
                <a:t> ~ </a:t>
              </a:r>
              <a:r>
                <a:rPr lang="en-GB" sz="1600" dirty="0" smtClean="0">
                  <a:solidFill>
                    <a:srgbClr val="FFFFFF"/>
                  </a:solidFill>
                </a:rPr>
                <a:t>10</a:t>
              </a:r>
              <a:r>
                <a:rPr lang="en-GB" sz="1600" baseline="30000" dirty="0" smtClean="0">
                  <a:solidFill>
                    <a:srgbClr val="FFFFFF"/>
                  </a:solidFill>
                </a:rPr>
                <a:t>−15</a:t>
              </a:r>
              <a:r>
                <a:rPr lang="en-GB" sz="1600" dirty="0" smtClean="0">
                  <a:solidFill>
                    <a:srgbClr val="FFFFFF"/>
                  </a:solidFill>
                </a:rPr>
                <a:t> </a:t>
              </a:r>
              <a:r>
                <a:rPr lang="en-GB" sz="1600" dirty="0" err="1" smtClean="0">
                  <a:solidFill>
                    <a:srgbClr val="FFFFFF"/>
                  </a:solidFill>
                </a:rPr>
                <a:t>m</a:t>
              </a:r>
              <a:endParaRPr lang="en-GB" sz="1600" dirty="0">
                <a:solidFill>
                  <a:srgbClr val="FFFFFF"/>
                </a:solidFill>
              </a:endParaRPr>
            </a:p>
          </p:txBody>
        </p:sp>
        <p:sp>
          <p:nvSpPr>
            <p:cNvPr id="63" name="Text Box 171"/>
            <p:cNvSpPr txBox="1">
              <a:spLocks noChangeArrowheads="1"/>
            </p:cNvSpPr>
            <p:nvPr/>
          </p:nvSpPr>
          <p:spPr bwMode="auto">
            <a:xfrm>
              <a:off x="569972" y="5425475"/>
              <a:ext cx="1639828"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atomic</a:t>
              </a:r>
              <a:r>
                <a:rPr lang="en-GB" sz="1600" dirty="0" smtClean="0">
                  <a:solidFill>
                    <a:prstClr val="black">
                      <a:lumMod val="50000"/>
                      <a:lumOff val="50000"/>
                    </a:prstClr>
                  </a:solidFill>
                </a:rPr>
                <a:t> </a:t>
              </a:r>
              <a:r>
                <a:rPr lang="en-GB" sz="1600" dirty="0" smtClean="0">
                  <a:solidFill>
                    <a:prstClr val="white"/>
                  </a:solidFill>
                </a:rPr>
                <a:t>~ 10</a:t>
              </a:r>
              <a:r>
                <a:rPr lang="en-GB" sz="1600" baseline="30000" dirty="0" smtClean="0">
                  <a:solidFill>
                    <a:prstClr val="white"/>
                  </a:solidFill>
                </a:rPr>
                <a:t>−10</a:t>
              </a:r>
              <a:r>
                <a:rPr lang="en-GB" sz="1600" dirty="0" smtClean="0">
                  <a:solidFill>
                    <a:prstClr val="white"/>
                  </a:solidFill>
                </a:rPr>
                <a:t> </a:t>
              </a:r>
              <a:r>
                <a:rPr lang="en-GB" sz="1600" dirty="0" err="1" smtClean="0">
                  <a:solidFill>
                    <a:prstClr val="white"/>
                  </a:solidFill>
                </a:rPr>
                <a:t>m</a:t>
              </a:r>
              <a:endParaRPr lang="en-GB" sz="1600" dirty="0">
                <a:solidFill>
                  <a:prstClr val="white"/>
                </a:solidFill>
              </a:endParaRPr>
            </a:p>
          </p:txBody>
        </p:sp>
        <p:sp>
          <p:nvSpPr>
            <p:cNvPr id="64" name="Text Box 171"/>
            <p:cNvSpPr txBox="1">
              <a:spLocks noChangeArrowheads="1"/>
            </p:cNvSpPr>
            <p:nvPr/>
          </p:nvSpPr>
          <p:spPr bwMode="auto">
            <a:xfrm>
              <a:off x="653529" y="2925623"/>
              <a:ext cx="1556271"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weak</a:t>
              </a:r>
              <a:r>
                <a:rPr lang="en-GB" sz="1600" dirty="0" smtClean="0">
                  <a:solidFill>
                    <a:prstClr val="black">
                      <a:lumMod val="50000"/>
                      <a:lumOff val="50000"/>
                    </a:prstClr>
                  </a:solidFill>
                </a:rPr>
                <a:t> ~ </a:t>
              </a:r>
              <a:r>
                <a:rPr lang="en-GB" sz="1600" dirty="0" smtClean="0">
                  <a:solidFill>
                    <a:srgbClr val="FFFFFF"/>
                  </a:solidFill>
                </a:rPr>
                <a:t>10</a:t>
              </a:r>
              <a:r>
                <a:rPr lang="en-GB" sz="1600" baseline="30000" dirty="0" smtClean="0">
                  <a:solidFill>
                    <a:srgbClr val="FFFFFF"/>
                  </a:solidFill>
                </a:rPr>
                <a:t>−18</a:t>
              </a:r>
              <a:r>
                <a:rPr lang="en-GB" sz="1600" dirty="0" smtClean="0">
                  <a:solidFill>
                    <a:srgbClr val="FFFFFF"/>
                  </a:solidFill>
                </a:rPr>
                <a:t> </a:t>
              </a:r>
              <a:r>
                <a:rPr lang="en-GB" sz="1600" dirty="0" err="1" smtClean="0">
                  <a:solidFill>
                    <a:srgbClr val="FFFFFF"/>
                  </a:solidFill>
                </a:rPr>
                <a:t>m</a:t>
              </a:r>
              <a:endParaRPr lang="en-GB" sz="1600" dirty="0">
                <a:solidFill>
                  <a:srgbClr val="FFFFFF"/>
                </a:solidFill>
              </a:endParaRPr>
            </a:p>
          </p:txBody>
        </p:sp>
        <p:sp>
          <p:nvSpPr>
            <p:cNvPr id="65" name="Text Box 171"/>
            <p:cNvSpPr txBox="1">
              <a:spLocks noChangeArrowheads="1"/>
            </p:cNvSpPr>
            <p:nvPr/>
          </p:nvSpPr>
          <p:spPr bwMode="auto">
            <a:xfrm>
              <a:off x="341746" y="1183968"/>
              <a:ext cx="1868054"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gravitation</a:t>
              </a:r>
              <a:r>
                <a:rPr lang="en-GB" sz="1600" dirty="0" smtClean="0">
                  <a:solidFill>
                    <a:prstClr val="black">
                      <a:lumMod val="50000"/>
                      <a:lumOff val="50000"/>
                    </a:prstClr>
                  </a:solidFill>
                </a:rPr>
                <a:t> ~ </a:t>
              </a:r>
              <a:r>
                <a:rPr lang="en-GB" sz="1600" dirty="0" smtClean="0">
                  <a:solidFill>
                    <a:srgbClr val="FFFFFF"/>
                  </a:solidFill>
                </a:rPr>
                <a:t>10</a:t>
              </a:r>
              <a:r>
                <a:rPr lang="en-GB" sz="1600" baseline="30000" dirty="0" smtClean="0">
                  <a:solidFill>
                    <a:srgbClr val="FFFFFF"/>
                  </a:solidFill>
                </a:rPr>
                <a:t>−35</a:t>
              </a:r>
              <a:r>
                <a:rPr lang="en-GB" sz="1600" dirty="0" smtClean="0">
                  <a:solidFill>
                    <a:srgbClr val="FFFFFF"/>
                  </a:solidFill>
                </a:rPr>
                <a:t> </a:t>
              </a:r>
              <a:r>
                <a:rPr lang="en-GB" sz="1600" dirty="0" err="1" smtClean="0">
                  <a:solidFill>
                    <a:srgbClr val="FFFFFF"/>
                  </a:solidFill>
                </a:rPr>
                <a:t>m</a:t>
              </a:r>
              <a:endParaRPr lang="en-GB" sz="1600" dirty="0">
                <a:solidFill>
                  <a:srgbClr val="FFFFFF"/>
                </a:solidFill>
              </a:endParaRPr>
            </a:p>
          </p:txBody>
        </p:sp>
      </p:grpSp>
      <p:sp>
        <p:nvSpPr>
          <p:cNvPr id="66" name="Text Box 201"/>
          <p:cNvSpPr txBox="1">
            <a:spLocks noChangeArrowheads="1"/>
          </p:cNvSpPr>
          <p:nvPr/>
        </p:nvSpPr>
        <p:spPr bwMode="auto">
          <a:xfrm>
            <a:off x="5471556" y="5922684"/>
            <a:ext cx="295872"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smtClean="0">
                <a:solidFill>
                  <a:srgbClr val="000000"/>
                </a:solidFill>
              </a:rPr>
              <a:t>0</a:t>
            </a:r>
            <a:endParaRPr lang="en-GB" sz="1600" dirty="0">
              <a:solidFill>
                <a:srgbClr val="000000"/>
              </a:solidFill>
            </a:endParaRPr>
          </a:p>
        </p:txBody>
      </p:sp>
      <p:sp>
        <p:nvSpPr>
          <p:cNvPr id="67" name="Text Box 204"/>
          <p:cNvSpPr txBox="1">
            <a:spLocks noChangeArrowheads="1"/>
          </p:cNvSpPr>
          <p:nvPr/>
        </p:nvSpPr>
        <p:spPr bwMode="auto">
          <a:xfrm>
            <a:off x="6148002" y="5897421"/>
            <a:ext cx="482822"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err="1" smtClean="0">
                <a:solidFill>
                  <a:srgbClr val="000000"/>
                </a:solidFill>
                <a:latin typeface="Symbol" charset="2"/>
                <a:cs typeface="Symbol" charset="2"/>
                <a:sym typeface="Symbol" charset="2"/>
              </a:rPr>
              <a:t>g</a:t>
            </a:r>
            <a:r>
              <a:rPr lang="en-GB" sz="1600" dirty="0" smtClean="0">
                <a:solidFill>
                  <a:srgbClr val="000000"/>
                </a:solidFill>
                <a:latin typeface="Symbol" charset="2"/>
                <a:cs typeface="Symbol" charset="2"/>
                <a:sym typeface="Symbol" charset="2"/>
              </a:rPr>
              <a:t>, </a:t>
            </a:r>
            <a:r>
              <a:rPr lang="en-GB" sz="1600" dirty="0" err="1" smtClean="0">
                <a:solidFill>
                  <a:srgbClr val="000000"/>
                </a:solidFill>
                <a:latin typeface="Aial"/>
                <a:cs typeface="Aial"/>
                <a:sym typeface="Symbol" charset="2"/>
              </a:rPr>
              <a:t>g</a:t>
            </a:r>
            <a:endParaRPr lang="en-GB" sz="1600" dirty="0">
              <a:solidFill>
                <a:srgbClr val="000000"/>
              </a:solidFill>
              <a:latin typeface="Aial"/>
              <a:cs typeface="Aial"/>
              <a:sym typeface="Symbol" charset="2"/>
            </a:endParaRPr>
          </a:p>
        </p:txBody>
      </p:sp>
      <p:grpSp>
        <p:nvGrpSpPr>
          <p:cNvPr id="68" name="Group 67"/>
          <p:cNvGrpSpPr/>
          <p:nvPr/>
        </p:nvGrpSpPr>
        <p:grpSpPr>
          <a:xfrm>
            <a:off x="814002" y="764704"/>
            <a:ext cx="1011013" cy="4779076"/>
            <a:chOff x="457200" y="838200"/>
            <a:chExt cx="1011013" cy="4779076"/>
          </a:xfrm>
        </p:grpSpPr>
        <p:sp>
          <p:nvSpPr>
            <p:cNvPr id="69" name="TextBox 68"/>
            <p:cNvSpPr txBox="1"/>
            <p:nvPr/>
          </p:nvSpPr>
          <p:spPr>
            <a:xfrm>
              <a:off x="457200" y="5278722"/>
              <a:ext cx="817853" cy="338554"/>
            </a:xfrm>
            <a:prstGeom prst="rect">
              <a:avLst/>
            </a:prstGeom>
            <a:noFill/>
          </p:spPr>
          <p:txBody>
            <a:bodyPr wrap="none" rtlCol="0">
              <a:spAutoFit/>
            </a:bodyPr>
            <a:lstStyle/>
            <a:p>
              <a:r>
                <a:rPr lang="en-GB" sz="1600" dirty="0" smtClean="0">
                  <a:solidFill>
                    <a:schemeClr val="tx2">
                      <a:lumMod val="75000"/>
                      <a:lumOff val="25000"/>
                    </a:schemeClr>
                  </a:solidFill>
                  <a:latin typeface="Helvetica" charset="0"/>
                  <a:ea typeface="Helvetica" charset="0"/>
                  <a:cs typeface="Helvetica" charset="0"/>
                </a:rPr>
                <a:t>~ </a:t>
              </a:r>
              <a:r>
                <a:rPr lang="en-GB" sz="1600" i="1" dirty="0" smtClean="0">
                  <a:solidFill>
                    <a:schemeClr val="tx2">
                      <a:lumMod val="75000"/>
                      <a:lumOff val="25000"/>
                    </a:schemeClr>
                  </a:solidFill>
                  <a:latin typeface="Helvetica" charset="0"/>
                  <a:ea typeface="Helvetica" charset="0"/>
                  <a:cs typeface="Helvetica" charset="0"/>
                </a:rPr>
                <a:t>1900</a:t>
              </a:r>
            </a:p>
          </p:txBody>
        </p:sp>
        <p:sp>
          <p:nvSpPr>
            <p:cNvPr id="70" name="TextBox 69"/>
            <p:cNvSpPr txBox="1"/>
            <p:nvPr/>
          </p:nvSpPr>
          <p:spPr>
            <a:xfrm>
              <a:off x="457200" y="3494438"/>
              <a:ext cx="817853" cy="338554"/>
            </a:xfrm>
            <a:prstGeom prst="rect">
              <a:avLst/>
            </a:prstGeom>
            <a:noFill/>
          </p:spPr>
          <p:txBody>
            <a:bodyPr wrap="none" rtlCol="0">
              <a:spAutoFit/>
            </a:bodyPr>
            <a:lstStyle/>
            <a:p>
              <a:r>
                <a:rPr lang="en-GB" sz="1600" dirty="0" smtClean="0">
                  <a:solidFill>
                    <a:schemeClr val="tx2">
                      <a:lumMod val="75000"/>
                      <a:lumOff val="25000"/>
                    </a:schemeClr>
                  </a:solidFill>
                  <a:latin typeface="Helvetica" charset="0"/>
                  <a:ea typeface="Helvetica" charset="0"/>
                  <a:cs typeface="Helvetica" charset="0"/>
                </a:rPr>
                <a:t>~ </a:t>
              </a:r>
              <a:r>
                <a:rPr lang="en-GB" sz="1600" i="1" dirty="0" smtClean="0">
                  <a:solidFill>
                    <a:schemeClr val="tx2">
                      <a:lumMod val="75000"/>
                      <a:lumOff val="25000"/>
                    </a:schemeClr>
                  </a:solidFill>
                  <a:latin typeface="Helvetica" charset="0"/>
                  <a:ea typeface="Helvetica" charset="0"/>
                  <a:cs typeface="Helvetica" charset="0"/>
                </a:rPr>
                <a:t>1970</a:t>
              </a:r>
            </a:p>
          </p:txBody>
        </p:sp>
        <p:sp>
          <p:nvSpPr>
            <p:cNvPr id="71" name="TextBox 70"/>
            <p:cNvSpPr txBox="1"/>
            <p:nvPr/>
          </p:nvSpPr>
          <p:spPr>
            <a:xfrm>
              <a:off x="457200" y="2590800"/>
              <a:ext cx="817853" cy="338554"/>
            </a:xfrm>
            <a:prstGeom prst="rect">
              <a:avLst/>
            </a:prstGeom>
            <a:noFill/>
          </p:spPr>
          <p:txBody>
            <a:bodyPr wrap="none" rtlCol="0">
              <a:spAutoFit/>
            </a:bodyPr>
            <a:lstStyle/>
            <a:p>
              <a:r>
                <a:rPr lang="en-GB" sz="1600" dirty="0" smtClean="0">
                  <a:solidFill>
                    <a:schemeClr val="tx2">
                      <a:lumMod val="75000"/>
                      <a:lumOff val="25000"/>
                    </a:schemeClr>
                  </a:solidFill>
                  <a:latin typeface="Helvetica" charset="0"/>
                  <a:ea typeface="Helvetica" charset="0"/>
                  <a:cs typeface="Helvetica" charset="0"/>
                </a:rPr>
                <a:t>~ </a:t>
              </a:r>
              <a:r>
                <a:rPr lang="en-GB" sz="1600" i="1" dirty="0" smtClean="0">
                  <a:solidFill>
                    <a:schemeClr val="tx2">
                      <a:lumMod val="75000"/>
                      <a:lumOff val="25000"/>
                    </a:schemeClr>
                  </a:solidFill>
                  <a:latin typeface="Helvetica" charset="0"/>
                  <a:ea typeface="Helvetica" charset="0"/>
                  <a:cs typeface="Helvetica" charset="0"/>
                </a:rPr>
                <a:t>2010</a:t>
              </a:r>
            </a:p>
          </p:txBody>
        </p:sp>
        <p:sp>
          <p:nvSpPr>
            <p:cNvPr id="72" name="TextBox 71"/>
            <p:cNvSpPr txBox="1"/>
            <p:nvPr/>
          </p:nvSpPr>
          <p:spPr>
            <a:xfrm>
              <a:off x="457200" y="838200"/>
              <a:ext cx="1011013" cy="1323439"/>
            </a:xfrm>
            <a:prstGeom prst="rect">
              <a:avLst/>
            </a:prstGeom>
            <a:noFill/>
          </p:spPr>
          <p:txBody>
            <a:bodyPr wrap="square" rtlCol="0">
              <a:spAutoFit/>
            </a:bodyPr>
            <a:lstStyle/>
            <a:p>
              <a:r>
                <a:rPr lang="en-GB" sz="1600" i="1" dirty="0" smtClean="0">
                  <a:solidFill>
                    <a:schemeClr val="tx2">
                      <a:lumMod val="75000"/>
                      <a:lumOff val="25000"/>
                    </a:schemeClr>
                  </a:solidFill>
                  <a:latin typeface="Helvetica" charset="0"/>
                  <a:ea typeface="Helvetica" charset="0"/>
                  <a:cs typeface="Helvetica" charset="0"/>
                </a:rPr>
                <a:t>Year when energy reached in labs</a:t>
              </a:r>
            </a:p>
          </p:txBody>
        </p:sp>
      </p:grpSp>
      <p:sp>
        <p:nvSpPr>
          <p:cNvPr id="75" name="Rectangle 74"/>
          <p:cNvSpPr/>
          <p:nvPr/>
        </p:nvSpPr>
        <p:spPr>
          <a:xfrm>
            <a:off x="294304" y="312911"/>
            <a:ext cx="8631652" cy="307777"/>
          </a:xfrm>
          <a:prstGeom prst="rect">
            <a:avLst/>
          </a:prstGeom>
        </p:spPr>
        <p:txBody>
          <a:bodyPr wrap="square">
            <a:spAutoFit/>
          </a:bodyPr>
          <a:lstStyle/>
          <a:p>
            <a:pPr lvl="0" defTabSz="914400" fontAlgn="auto">
              <a:spcBef>
                <a:spcPct val="50000"/>
              </a:spcBef>
              <a:spcAft>
                <a:spcPts val="0"/>
              </a:spcAft>
              <a:defRPr/>
            </a:pPr>
            <a:r>
              <a:rPr lang="en-GB" sz="1400" i="1" kern="0" dirty="0" smtClean="0">
                <a:latin typeface="Helvetica Light" charset="0"/>
                <a:ea typeface="Helvetica Light" charset="0"/>
                <a:cs typeface="Helvetica Light" charset="0"/>
              </a:rPr>
              <a:t>Scales in particle physics</a:t>
            </a:r>
            <a:endParaRPr lang="en-GB" sz="1400" i="1" kern="0" dirty="0">
              <a:latin typeface="Helvetica Light" charset="0"/>
              <a:ea typeface="Helvetica Light" charset="0"/>
              <a:cs typeface="Helvetica Light" charset="0"/>
            </a:endParaRPr>
          </a:p>
        </p:txBody>
      </p:sp>
      <p:sp>
        <p:nvSpPr>
          <p:cNvPr id="78" name="Slide Number Placeholder 77"/>
          <p:cNvSpPr>
            <a:spLocks noGrp="1"/>
          </p:cNvSpPr>
          <p:nvPr>
            <p:ph type="sldNum" sz="quarter" idx="4"/>
          </p:nvPr>
        </p:nvSpPr>
        <p:spPr/>
        <p:txBody>
          <a:bodyPr/>
          <a:lstStyle/>
          <a:p>
            <a:pPr>
              <a:defRPr/>
            </a:pPr>
            <a:fld id="{611C2F03-9E95-40C9-A99F-3C4F7EE8CF2A}" type="slidenum">
              <a:rPr lang="en-GB" smtClean="0"/>
              <a:pPr>
                <a:defRPr/>
              </a:pPr>
              <a:t>85</a:t>
            </a:fld>
            <a:endParaRPr lang="en-GB" dirty="0"/>
          </a:p>
        </p:txBody>
      </p:sp>
    </p:spTree>
    <p:extLst>
      <p:ext uri="{BB962C8B-B14F-4D97-AF65-F5344CB8AC3E}">
        <p14:creationId xmlns:p14="http://schemas.microsoft.com/office/powerpoint/2010/main" val="67192930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 name="Picture 222"/>
          <p:cNvPicPr>
            <a:picLocks noChangeAspect="1"/>
          </p:cNvPicPr>
          <p:nvPr/>
        </p:nvPicPr>
        <p:blipFill>
          <a:blip r:embed="rId3" cstate="print">
            <a:grayscl/>
            <a:alphaModFix/>
            <a:lum bright="5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w="9525">
            <a:noFill/>
            <a:miter lim="800000"/>
            <a:headEnd/>
            <a:tailEnd/>
          </a:ln>
        </p:spPr>
      </p:pic>
      <p:sp>
        <p:nvSpPr>
          <p:cNvPr id="91" name="Rectangle 90"/>
          <p:cNvSpPr/>
          <p:nvPr/>
        </p:nvSpPr>
        <p:spPr>
          <a:xfrm>
            <a:off x="395536" y="620688"/>
            <a:ext cx="8352928" cy="5802546"/>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76" name="AutoShape 146"/>
          <p:cNvSpPr>
            <a:spLocks noChangeArrowheads="1"/>
          </p:cNvSpPr>
          <p:nvPr/>
        </p:nvSpPr>
        <p:spPr bwMode="auto">
          <a:xfrm>
            <a:off x="3942053" y="2333154"/>
            <a:ext cx="4005263" cy="951053"/>
          </a:xfrm>
          <a:prstGeom prst="roundRect">
            <a:avLst>
              <a:gd name="adj" fmla="val 16667"/>
            </a:avLst>
          </a:prstGeom>
          <a:solidFill>
            <a:srgbClr val="CDFC7D"/>
          </a:solidFill>
          <a:ln w="3175">
            <a:noFill/>
            <a:round/>
            <a:headEnd/>
            <a:tailEnd/>
          </a:ln>
          <a:effectLst/>
        </p:spPr>
        <p:txBody>
          <a:bodyPr wrap="square" lIns="90000" tIns="46800" rIns="90000" bIns="46800" anchor="ctr">
            <a:prstTxWarp prst="textNoShape">
              <a:avLst/>
            </a:prstTxWarp>
            <a:spAutoFit/>
          </a:bodyPr>
          <a:lstStyle/>
          <a:p>
            <a:endParaRPr lang="en-GB" dirty="0">
              <a:solidFill>
                <a:prstClr val="black"/>
              </a:solidFill>
            </a:endParaRPr>
          </a:p>
        </p:txBody>
      </p:sp>
      <p:sp>
        <p:nvSpPr>
          <p:cNvPr id="3" name="Rectangle 2"/>
          <p:cNvSpPr/>
          <p:nvPr/>
        </p:nvSpPr>
        <p:spPr>
          <a:xfrm>
            <a:off x="1499802" y="990508"/>
            <a:ext cx="4267200" cy="830997"/>
          </a:xfrm>
          <a:prstGeom prst="rect">
            <a:avLst/>
          </a:prstGeom>
        </p:spPr>
        <p:txBody>
          <a:bodyPr wrap="square">
            <a:spAutoFit/>
          </a:bodyPr>
          <a:lstStyle/>
          <a:p>
            <a:pPr lvl="0" defTabSz="914400" fontAlgn="auto">
              <a:spcBef>
                <a:spcPct val="50000"/>
              </a:spcBef>
              <a:spcAft>
                <a:spcPts val="0"/>
              </a:spcAft>
              <a:defRPr/>
            </a:pPr>
            <a:r>
              <a:rPr lang="en-GB" b="1" i="1" kern="0" dirty="0" smtClean="0">
                <a:solidFill>
                  <a:schemeClr val="bg1"/>
                </a:solidFill>
                <a:latin typeface="Trebuchet MS"/>
                <a:ea typeface="Arial" charset="0"/>
                <a:cs typeface="Trebuchet MS"/>
              </a:rPr>
              <a:t>The scales of particle physics …</a:t>
            </a:r>
            <a:endParaRPr lang="en-GB" b="1" i="1" kern="0" dirty="0">
              <a:solidFill>
                <a:schemeClr val="bg1"/>
              </a:solidFill>
              <a:latin typeface="Trebuchet MS"/>
              <a:ea typeface="Arial" charset="0"/>
              <a:cs typeface="Trebuchet MS"/>
            </a:endParaRPr>
          </a:p>
        </p:txBody>
      </p:sp>
      <p:grpSp>
        <p:nvGrpSpPr>
          <p:cNvPr id="5" name="Group 149"/>
          <p:cNvGrpSpPr>
            <a:grpSpLocks/>
          </p:cNvGrpSpPr>
          <p:nvPr/>
        </p:nvGrpSpPr>
        <p:grpSpPr bwMode="auto">
          <a:xfrm>
            <a:off x="4189442" y="869479"/>
            <a:ext cx="4176714" cy="5130800"/>
            <a:chOff x="1758" y="686"/>
            <a:chExt cx="2631" cy="3232"/>
          </a:xfrm>
        </p:grpSpPr>
        <p:sp>
          <p:nvSpPr>
            <p:cNvPr id="6" name="Line 150"/>
            <p:cNvSpPr>
              <a:spLocks noChangeShapeType="1"/>
            </p:cNvSpPr>
            <p:nvPr/>
          </p:nvSpPr>
          <p:spPr bwMode="auto">
            <a:xfrm flipV="1">
              <a:off x="2653" y="686"/>
              <a:ext cx="0" cy="3203"/>
            </a:xfrm>
            <a:prstGeom prst="line">
              <a:avLst/>
            </a:prstGeom>
            <a:noFill/>
            <a:ln w="38100">
              <a:solidFill>
                <a:srgbClr val="000000"/>
              </a:solidFill>
              <a:round/>
              <a:headEnd/>
              <a:tailEnd type="stealth" w="lg" len="lg"/>
            </a:ln>
            <a:effectLst/>
          </p:spPr>
          <p:txBody>
            <a:bodyPr lIns="90000" tIns="46800" rIns="90000" bIns="46800" anchor="ctr">
              <a:prstTxWarp prst="textNoShape">
                <a:avLst/>
              </a:prstTxWarp>
              <a:spAutoFit/>
            </a:bodyPr>
            <a:lstStyle/>
            <a:p>
              <a:endParaRPr lang="en-GB" dirty="0">
                <a:solidFill>
                  <a:prstClr val="black"/>
                </a:solidFill>
              </a:endParaRPr>
            </a:p>
          </p:txBody>
        </p:sp>
        <p:sp>
          <p:nvSpPr>
            <p:cNvPr id="7" name="Line 151"/>
            <p:cNvSpPr>
              <a:spLocks noChangeShapeType="1"/>
            </p:cNvSpPr>
            <p:nvPr/>
          </p:nvSpPr>
          <p:spPr bwMode="auto">
            <a:xfrm>
              <a:off x="2428" y="3396"/>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8" name="Line 152"/>
            <p:cNvSpPr>
              <a:spLocks noChangeShapeType="1"/>
            </p:cNvSpPr>
            <p:nvPr/>
          </p:nvSpPr>
          <p:spPr bwMode="auto">
            <a:xfrm>
              <a:off x="2428" y="3254"/>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9" name="Line 153"/>
            <p:cNvSpPr>
              <a:spLocks noChangeShapeType="1"/>
            </p:cNvSpPr>
            <p:nvPr/>
          </p:nvSpPr>
          <p:spPr bwMode="auto">
            <a:xfrm>
              <a:off x="2428" y="3112"/>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0" name="Line 154"/>
            <p:cNvSpPr>
              <a:spLocks noChangeShapeType="1"/>
            </p:cNvSpPr>
            <p:nvPr/>
          </p:nvSpPr>
          <p:spPr bwMode="auto">
            <a:xfrm>
              <a:off x="2428" y="2971"/>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1" name="Line 155"/>
            <p:cNvSpPr>
              <a:spLocks noChangeShapeType="1"/>
            </p:cNvSpPr>
            <p:nvPr/>
          </p:nvSpPr>
          <p:spPr bwMode="auto">
            <a:xfrm>
              <a:off x="2428" y="2829"/>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2" name="Line 156"/>
            <p:cNvSpPr>
              <a:spLocks noChangeShapeType="1"/>
            </p:cNvSpPr>
            <p:nvPr/>
          </p:nvSpPr>
          <p:spPr bwMode="auto">
            <a:xfrm>
              <a:off x="2428" y="268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3" name="Line 157"/>
            <p:cNvSpPr>
              <a:spLocks noChangeShapeType="1"/>
            </p:cNvSpPr>
            <p:nvPr/>
          </p:nvSpPr>
          <p:spPr bwMode="auto">
            <a:xfrm>
              <a:off x="2428" y="2545"/>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4" name="Line 158"/>
            <p:cNvSpPr>
              <a:spLocks noChangeShapeType="1"/>
            </p:cNvSpPr>
            <p:nvPr/>
          </p:nvSpPr>
          <p:spPr bwMode="auto">
            <a:xfrm>
              <a:off x="2428" y="2404"/>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5" name="Line 159"/>
            <p:cNvSpPr>
              <a:spLocks noChangeShapeType="1"/>
            </p:cNvSpPr>
            <p:nvPr/>
          </p:nvSpPr>
          <p:spPr bwMode="auto">
            <a:xfrm>
              <a:off x="2428" y="2262"/>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6" name="Line 160"/>
            <p:cNvSpPr>
              <a:spLocks noChangeShapeType="1"/>
            </p:cNvSpPr>
            <p:nvPr/>
          </p:nvSpPr>
          <p:spPr bwMode="auto">
            <a:xfrm>
              <a:off x="2428" y="2120"/>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7" name="Line 161"/>
            <p:cNvSpPr>
              <a:spLocks noChangeShapeType="1"/>
            </p:cNvSpPr>
            <p:nvPr/>
          </p:nvSpPr>
          <p:spPr bwMode="auto">
            <a:xfrm>
              <a:off x="2428" y="1978"/>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8" name="Text Box 164"/>
            <p:cNvSpPr txBox="1">
              <a:spLocks noChangeArrowheads="1"/>
            </p:cNvSpPr>
            <p:nvPr/>
          </p:nvSpPr>
          <p:spPr bwMode="auto">
            <a:xfrm>
              <a:off x="1952" y="3283"/>
              <a:ext cx="448"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 </a:t>
              </a:r>
              <a:r>
                <a:rPr lang="en-GB" sz="1600" dirty="0" err="1">
                  <a:solidFill>
                    <a:srgbClr val="000000"/>
                  </a:solidFill>
                </a:rPr>
                <a:t>eV</a:t>
              </a:r>
              <a:endParaRPr lang="en-GB" sz="1600">
                <a:solidFill>
                  <a:srgbClr val="000000"/>
                </a:solidFill>
              </a:endParaRPr>
            </a:p>
          </p:txBody>
        </p:sp>
        <p:sp>
          <p:nvSpPr>
            <p:cNvPr id="19" name="Text Box 165"/>
            <p:cNvSpPr txBox="1">
              <a:spLocks noChangeArrowheads="1"/>
            </p:cNvSpPr>
            <p:nvPr/>
          </p:nvSpPr>
          <p:spPr bwMode="auto">
            <a:xfrm>
              <a:off x="1879" y="3141"/>
              <a:ext cx="519"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eV</a:t>
              </a:r>
            </a:p>
          </p:txBody>
        </p:sp>
        <p:sp>
          <p:nvSpPr>
            <p:cNvPr id="20" name="Text Box 166"/>
            <p:cNvSpPr txBox="1">
              <a:spLocks noChangeArrowheads="1"/>
            </p:cNvSpPr>
            <p:nvPr/>
          </p:nvSpPr>
          <p:spPr bwMode="auto">
            <a:xfrm>
              <a:off x="1957" y="3000"/>
              <a:ext cx="441"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keV</a:t>
              </a:r>
            </a:p>
          </p:txBody>
        </p:sp>
        <p:sp>
          <p:nvSpPr>
            <p:cNvPr id="21" name="Text Box 167"/>
            <p:cNvSpPr txBox="1">
              <a:spLocks noChangeArrowheads="1"/>
            </p:cNvSpPr>
            <p:nvPr/>
          </p:nvSpPr>
          <p:spPr bwMode="auto">
            <a:xfrm>
              <a:off x="1888" y="2858"/>
              <a:ext cx="512"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keV</a:t>
              </a:r>
            </a:p>
          </p:txBody>
        </p:sp>
        <p:sp>
          <p:nvSpPr>
            <p:cNvPr id="22" name="Text Box 168"/>
            <p:cNvSpPr txBox="1">
              <a:spLocks noChangeArrowheads="1"/>
            </p:cNvSpPr>
            <p:nvPr/>
          </p:nvSpPr>
          <p:spPr bwMode="auto">
            <a:xfrm>
              <a:off x="1817" y="2716"/>
              <a:ext cx="583"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keV</a:t>
              </a:r>
            </a:p>
          </p:txBody>
        </p:sp>
        <p:sp>
          <p:nvSpPr>
            <p:cNvPr id="23" name="Text Box 169"/>
            <p:cNvSpPr txBox="1">
              <a:spLocks noChangeArrowheads="1"/>
            </p:cNvSpPr>
            <p:nvPr/>
          </p:nvSpPr>
          <p:spPr bwMode="auto">
            <a:xfrm>
              <a:off x="1914" y="2574"/>
              <a:ext cx="484"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MeV</a:t>
              </a:r>
            </a:p>
          </p:txBody>
        </p:sp>
        <p:sp>
          <p:nvSpPr>
            <p:cNvPr id="24" name="Text Box 170"/>
            <p:cNvSpPr txBox="1">
              <a:spLocks noChangeArrowheads="1"/>
            </p:cNvSpPr>
            <p:nvPr/>
          </p:nvSpPr>
          <p:spPr bwMode="auto">
            <a:xfrm>
              <a:off x="1843" y="2433"/>
              <a:ext cx="555"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MeV</a:t>
              </a:r>
            </a:p>
          </p:txBody>
        </p:sp>
        <p:sp>
          <p:nvSpPr>
            <p:cNvPr id="25" name="Text Box 171"/>
            <p:cNvSpPr txBox="1">
              <a:spLocks noChangeArrowheads="1"/>
            </p:cNvSpPr>
            <p:nvPr/>
          </p:nvSpPr>
          <p:spPr bwMode="auto">
            <a:xfrm>
              <a:off x="1774" y="2291"/>
              <a:ext cx="62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100 </a:t>
              </a:r>
              <a:r>
                <a:rPr lang="en-GB" sz="1600" dirty="0" err="1">
                  <a:solidFill>
                    <a:srgbClr val="000000"/>
                  </a:solidFill>
                </a:rPr>
                <a:t>MeV</a:t>
              </a:r>
              <a:endParaRPr lang="en-GB" sz="1600" dirty="0">
                <a:solidFill>
                  <a:srgbClr val="000000"/>
                </a:solidFill>
              </a:endParaRPr>
            </a:p>
          </p:txBody>
        </p:sp>
        <p:sp>
          <p:nvSpPr>
            <p:cNvPr id="26" name="Text Box 172"/>
            <p:cNvSpPr txBox="1">
              <a:spLocks noChangeArrowheads="1"/>
            </p:cNvSpPr>
            <p:nvPr/>
          </p:nvSpPr>
          <p:spPr bwMode="auto">
            <a:xfrm>
              <a:off x="1923" y="2136"/>
              <a:ext cx="477"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GeV</a:t>
              </a:r>
            </a:p>
          </p:txBody>
        </p:sp>
        <p:sp>
          <p:nvSpPr>
            <p:cNvPr id="27" name="Text Box 173"/>
            <p:cNvSpPr txBox="1">
              <a:spLocks noChangeArrowheads="1"/>
            </p:cNvSpPr>
            <p:nvPr/>
          </p:nvSpPr>
          <p:spPr bwMode="auto">
            <a:xfrm>
              <a:off x="1850" y="1994"/>
              <a:ext cx="548"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GeV</a:t>
              </a:r>
            </a:p>
          </p:txBody>
        </p:sp>
        <p:sp>
          <p:nvSpPr>
            <p:cNvPr id="28" name="Text Box 174"/>
            <p:cNvSpPr txBox="1">
              <a:spLocks noChangeArrowheads="1"/>
            </p:cNvSpPr>
            <p:nvPr/>
          </p:nvSpPr>
          <p:spPr bwMode="auto">
            <a:xfrm>
              <a:off x="1779" y="1853"/>
              <a:ext cx="619"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GeV</a:t>
              </a:r>
            </a:p>
          </p:txBody>
        </p:sp>
        <p:sp>
          <p:nvSpPr>
            <p:cNvPr id="31" name="Text Box 179"/>
            <p:cNvSpPr txBox="1">
              <a:spLocks noChangeArrowheads="1"/>
            </p:cNvSpPr>
            <p:nvPr/>
          </p:nvSpPr>
          <p:spPr bwMode="auto">
            <a:xfrm>
              <a:off x="2995" y="2136"/>
              <a:ext cx="915"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olidFill>
                    <a:srgbClr val="000000"/>
                  </a:solidFill>
                  <a:latin typeface="Symbol" charset="2"/>
                  <a:cs typeface="Symbol" charset="2"/>
                  <a:sym typeface="Symbol" charset="2"/>
                </a:rPr>
                <a:t>τ</a:t>
              </a:r>
              <a:r>
                <a:rPr lang="en-GB" sz="1600" i="1" dirty="0" smtClean="0">
                  <a:solidFill>
                    <a:srgbClr val="000000"/>
                  </a:solidFill>
                  <a:sym typeface="Symbol" charset="2"/>
                </a:rPr>
                <a:t>, </a:t>
              </a:r>
              <a:r>
                <a:rPr lang="en-GB" sz="1600" i="1" dirty="0" err="1" smtClean="0">
                  <a:solidFill>
                    <a:srgbClr val="000000"/>
                  </a:solidFill>
                  <a:sym typeface="Symbol" charset="2"/>
                </a:rPr>
                <a:t>c</a:t>
              </a:r>
              <a:r>
                <a:rPr lang="en-GB" sz="1600" i="1" dirty="0" smtClean="0">
                  <a:solidFill>
                    <a:srgbClr val="000000"/>
                  </a:solidFill>
                  <a:sym typeface="Symbol" charset="2"/>
                </a:rPr>
                <a:t>, </a:t>
              </a:r>
              <a:r>
                <a:rPr lang="en-GB" sz="1600" i="1" dirty="0" err="1" smtClean="0">
                  <a:solidFill>
                    <a:srgbClr val="000000"/>
                  </a:solidFill>
                  <a:sym typeface="Symbol" charset="2"/>
                </a:rPr>
                <a:t>n</a:t>
              </a:r>
              <a:r>
                <a:rPr lang="en-GB" sz="1600" i="1" dirty="0">
                  <a:solidFill>
                    <a:srgbClr val="000000"/>
                  </a:solidFill>
                  <a:sym typeface="Symbol" charset="2"/>
                </a:rPr>
                <a:t>, </a:t>
              </a:r>
              <a:r>
                <a:rPr lang="en-GB" sz="1600" i="1" dirty="0" err="1">
                  <a:solidFill>
                    <a:srgbClr val="000000"/>
                  </a:solidFill>
                  <a:sym typeface="Symbol" charset="2"/>
                </a:rPr>
                <a:t>p</a:t>
              </a:r>
              <a:r>
                <a:rPr lang="en-GB" sz="1600" i="1" dirty="0">
                  <a:solidFill>
                    <a:srgbClr val="000000"/>
                  </a:solidFill>
                  <a:sym typeface="Symbol" charset="2"/>
                </a:rPr>
                <a:t>,</a:t>
              </a:r>
              <a:r>
                <a:rPr lang="en-GB" sz="1600" i="1" dirty="0" smtClean="0">
                  <a:solidFill>
                    <a:srgbClr val="000000"/>
                  </a:solidFill>
                  <a:sym typeface="Symbol" charset="2"/>
                </a:rPr>
                <a:t> </a:t>
              </a:r>
              <a:r>
                <a:rPr lang="en-GB" sz="1600" i="1" dirty="0" err="1" smtClean="0">
                  <a:solidFill>
                    <a:srgbClr val="000000"/>
                  </a:solidFill>
                  <a:latin typeface="Symbol" charset="2"/>
                  <a:cs typeface="Symbol" charset="2"/>
                  <a:sym typeface="Symbol" charset="2"/>
                </a:rPr>
                <a:t>ρ</a:t>
              </a:r>
              <a:r>
                <a:rPr lang="en-GB" sz="1600" i="1" dirty="0" smtClean="0">
                  <a:solidFill>
                    <a:srgbClr val="000000"/>
                  </a:solidFill>
                  <a:sym typeface="Symbol" charset="2"/>
                </a:rPr>
                <a:t>, </a:t>
              </a:r>
              <a:r>
                <a:rPr lang="en-GB" sz="1600" i="1" dirty="0" err="1" smtClean="0">
                  <a:solidFill>
                    <a:srgbClr val="000000"/>
                  </a:solidFill>
                  <a:latin typeface="Symbol" charset="2"/>
                  <a:ea typeface="Lucida Grande"/>
                  <a:cs typeface="Symbol" charset="2"/>
                  <a:sym typeface="Symbol" charset="2"/>
                </a:rPr>
                <a:t>f</a:t>
              </a:r>
              <a:endParaRPr lang="en-GB" sz="1600" i="1" dirty="0">
                <a:solidFill>
                  <a:srgbClr val="000000"/>
                </a:solidFill>
                <a:latin typeface="Symbol" charset="2"/>
                <a:cs typeface="Symbol" charset="2"/>
                <a:sym typeface="Symbol" charset="2"/>
              </a:endParaRPr>
            </a:p>
          </p:txBody>
        </p:sp>
        <p:sp>
          <p:nvSpPr>
            <p:cNvPr id="32" name="Text Box 180"/>
            <p:cNvSpPr txBox="1">
              <a:spLocks noChangeArrowheads="1"/>
            </p:cNvSpPr>
            <p:nvPr/>
          </p:nvSpPr>
          <p:spPr bwMode="auto">
            <a:xfrm>
              <a:off x="2995" y="2277"/>
              <a:ext cx="830"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olidFill>
                    <a:srgbClr val="000000"/>
                  </a:solidFill>
                  <a:latin typeface="Symbol" charset="2"/>
                  <a:cs typeface="Symbol" charset="2"/>
                  <a:sym typeface="Symbol" charset="2"/>
                </a:rPr>
                <a:t>m</a:t>
              </a:r>
              <a:r>
                <a:rPr lang="en-GB" sz="1600" i="1" dirty="0" smtClean="0">
                  <a:solidFill>
                    <a:srgbClr val="000000"/>
                  </a:solidFill>
                  <a:sym typeface="Symbol" charset="2"/>
                </a:rPr>
                <a:t>, </a:t>
              </a:r>
              <a:r>
                <a:rPr lang="en-GB" sz="1600" i="1" dirty="0" err="1" smtClean="0">
                  <a:solidFill>
                    <a:srgbClr val="000000"/>
                  </a:solidFill>
                  <a:sym typeface="Symbol" charset="2"/>
                </a:rPr>
                <a:t>s</a:t>
              </a:r>
              <a:r>
                <a:rPr lang="en-GB" sz="1600" i="1" dirty="0" smtClean="0">
                  <a:solidFill>
                    <a:srgbClr val="000000"/>
                  </a:solidFill>
                  <a:sym typeface="Symbol" charset="2"/>
                </a:rPr>
                <a:t>, </a:t>
              </a:r>
              <a:r>
                <a:rPr lang="en-GB" sz="1600" i="1" dirty="0" err="1" smtClean="0">
                  <a:solidFill>
                    <a:srgbClr val="000000"/>
                  </a:solidFill>
                  <a:latin typeface="Symbol" charset="2"/>
                  <a:cs typeface="Symbol" charset="2"/>
                  <a:sym typeface="Symbol" charset="2"/>
                </a:rPr>
                <a:t>π</a:t>
              </a:r>
              <a:r>
                <a:rPr lang="en-GB" sz="1600" i="1" dirty="0" smtClean="0">
                  <a:solidFill>
                    <a:srgbClr val="000000"/>
                  </a:solidFill>
                  <a:latin typeface="Symbol" charset="2"/>
                  <a:cs typeface="Symbol" charset="2"/>
                  <a:sym typeface="Symbol" charset="2"/>
                </a:rPr>
                <a:t>, </a:t>
              </a:r>
              <a:r>
                <a:rPr lang="en-GB" sz="1600" dirty="0" smtClean="0">
                  <a:solidFill>
                    <a:srgbClr val="000000"/>
                  </a:solidFill>
                  <a:latin typeface="Arial"/>
                  <a:cs typeface="Arial"/>
                  <a:sym typeface="Symbol" charset="2"/>
                </a:rPr>
                <a:t>QCD</a:t>
              </a:r>
              <a:endParaRPr lang="en-GB" sz="1600" dirty="0">
                <a:solidFill>
                  <a:srgbClr val="000000"/>
                </a:solidFill>
                <a:latin typeface="Arial"/>
                <a:cs typeface="Arial"/>
                <a:sym typeface="Symbol" charset="2"/>
              </a:endParaRPr>
            </a:p>
          </p:txBody>
        </p:sp>
        <p:sp>
          <p:nvSpPr>
            <p:cNvPr id="33" name="Text Box 181"/>
            <p:cNvSpPr txBox="1">
              <a:spLocks noChangeArrowheads="1"/>
            </p:cNvSpPr>
            <p:nvPr/>
          </p:nvSpPr>
          <p:spPr bwMode="auto">
            <a:xfrm>
              <a:off x="2995" y="2419"/>
              <a:ext cx="1394" cy="215"/>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GB" sz="1600" i="1" dirty="0" err="1" smtClean="0">
                  <a:solidFill>
                    <a:srgbClr val="000000"/>
                  </a:solidFill>
                  <a:sym typeface="Symbol" charset="2"/>
                </a:rPr>
                <a:t>u</a:t>
              </a:r>
              <a:r>
                <a:rPr lang="en-GB" sz="1600" dirty="0" smtClean="0">
                  <a:solidFill>
                    <a:srgbClr val="000000"/>
                  </a:solidFill>
                  <a:sym typeface="Symbol" charset="2"/>
                </a:rPr>
                <a:t>, </a:t>
              </a:r>
              <a:r>
                <a:rPr lang="en-GB" sz="1600" i="1" dirty="0" err="1" smtClean="0">
                  <a:solidFill>
                    <a:srgbClr val="000000"/>
                  </a:solidFill>
                  <a:sym typeface="Symbol" charset="2"/>
                </a:rPr>
                <a:t>d</a:t>
              </a:r>
              <a:r>
                <a:rPr lang="en-GB" sz="1600" dirty="0" smtClean="0">
                  <a:solidFill>
                    <a:srgbClr val="000000"/>
                  </a:solidFill>
                  <a:sym typeface="Symbol" charset="2"/>
                </a:rPr>
                <a:t>, nuclear </a:t>
              </a:r>
              <a:r>
                <a:rPr lang="en-GB" sz="1600" dirty="0">
                  <a:solidFill>
                    <a:srgbClr val="000000"/>
                  </a:solidFill>
                  <a:sym typeface="Symbol" charset="2"/>
                </a:rPr>
                <a:t>binding </a:t>
              </a:r>
              <a:r>
                <a:rPr lang="en-GB" sz="1600" i="1" dirty="0">
                  <a:solidFill>
                    <a:srgbClr val="000000"/>
                  </a:solidFill>
                  <a:sym typeface="Symbol" charset="2"/>
                </a:rPr>
                <a:t>E</a:t>
              </a:r>
            </a:p>
          </p:txBody>
        </p:sp>
        <p:sp>
          <p:nvSpPr>
            <p:cNvPr id="34" name="Text Box 182"/>
            <p:cNvSpPr txBox="1">
              <a:spLocks noChangeArrowheads="1"/>
            </p:cNvSpPr>
            <p:nvPr/>
          </p:nvSpPr>
          <p:spPr bwMode="auto">
            <a:xfrm>
              <a:off x="2995" y="2548"/>
              <a:ext cx="185"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a:solidFill>
                    <a:srgbClr val="000000"/>
                  </a:solidFill>
                  <a:sym typeface="Symbol" charset="2"/>
                </a:rPr>
                <a:t>e</a:t>
              </a:r>
              <a:endParaRPr lang="en-GB" sz="1600" dirty="0">
                <a:solidFill>
                  <a:srgbClr val="000000"/>
                </a:solidFill>
                <a:sym typeface="Symbol" charset="2"/>
              </a:endParaRPr>
            </a:p>
          </p:txBody>
        </p:sp>
        <p:sp>
          <p:nvSpPr>
            <p:cNvPr id="35" name="Text Box 183"/>
            <p:cNvSpPr txBox="1">
              <a:spLocks noChangeArrowheads="1"/>
            </p:cNvSpPr>
            <p:nvPr/>
          </p:nvSpPr>
          <p:spPr bwMode="auto">
            <a:xfrm>
              <a:off x="2995" y="3270"/>
              <a:ext cx="1059"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a:solidFill>
                    <a:srgbClr val="000000"/>
                  </a:solidFill>
                  <a:sym typeface="Symbol" charset="2"/>
                </a:rPr>
                <a:t>atomic binding </a:t>
              </a:r>
              <a:r>
                <a:rPr lang="en-GB" sz="1600" i="1">
                  <a:solidFill>
                    <a:srgbClr val="000000"/>
                  </a:solidFill>
                  <a:sym typeface="Symbol" charset="2"/>
                </a:rPr>
                <a:t>E</a:t>
              </a:r>
            </a:p>
          </p:txBody>
        </p:sp>
        <p:sp>
          <p:nvSpPr>
            <p:cNvPr id="36" name="Line 186"/>
            <p:cNvSpPr>
              <a:spLocks noChangeShapeType="1"/>
            </p:cNvSpPr>
            <p:nvPr/>
          </p:nvSpPr>
          <p:spPr bwMode="auto">
            <a:xfrm>
              <a:off x="2426" y="1270"/>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37" name="Line 187"/>
            <p:cNvSpPr>
              <a:spLocks noChangeShapeType="1"/>
            </p:cNvSpPr>
            <p:nvPr/>
          </p:nvSpPr>
          <p:spPr bwMode="auto">
            <a:xfrm flipV="1">
              <a:off x="2653" y="1339"/>
              <a:ext cx="0" cy="283"/>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38" name="Line 188"/>
            <p:cNvSpPr>
              <a:spLocks noChangeShapeType="1"/>
            </p:cNvSpPr>
            <p:nvPr/>
          </p:nvSpPr>
          <p:spPr bwMode="auto">
            <a:xfrm flipV="1">
              <a:off x="2653" y="1056"/>
              <a:ext cx="0" cy="169"/>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39" name="Line 189"/>
            <p:cNvSpPr>
              <a:spLocks noChangeShapeType="1"/>
            </p:cNvSpPr>
            <p:nvPr/>
          </p:nvSpPr>
          <p:spPr bwMode="auto">
            <a:xfrm>
              <a:off x="2426" y="1055"/>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40" name="Line 190"/>
            <p:cNvSpPr>
              <a:spLocks noChangeShapeType="1"/>
            </p:cNvSpPr>
            <p:nvPr/>
          </p:nvSpPr>
          <p:spPr bwMode="auto">
            <a:xfrm flipV="1">
              <a:off x="2653" y="882"/>
              <a:ext cx="0" cy="169"/>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41" name="Line 191"/>
            <p:cNvSpPr>
              <a:spLocks noChangeShapeType="1"/>
            </p:cNvSpPr>
            <p:nvPr/>
          </p:nvSpPr>
          <p:spPr bwMode="auto">
            <a:xfrm>
              <a:off x="2426" y="85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42" name="Text Box 192"/>
            <p:cNvSpPr txBox="1">
              <a:spLocks noChangeArrowheads="1"/>
            </p:cNvSpPr>
            <p:nvPr/>
          </p:nvSpPr>
          <p:spPr bwMode="auto">
            <a:xfrm>
              <a:off x="2993" y="970"/>
              <a:ext cx="1219" cy="181"/>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0000"/>
                </a:lnSpc>
              </a:pPr>
              <a:r>
                <a:rPr lang="en-GB" sz="1600">
                  <a:solidFill>
                    <a:srgbClr val="000000"/>
                  </a:solidFill>
                </a:rPr>
                <a:t>GUT ?</a:t>
              </a:r>
            </a:p>
          </p:txBody>
        </p:sp>
        <p:sp>
          <p:nvSpPr>
            <p:cNvPr id="43" name="Text Box 193"/>
            <p:cNvSpPr txBox="1">
              <a:spLocks noChangeArrowheads="1"/>
            </p:cNvSpPr>
            <p:nvPr/>
          </p:nvSpPr>
          <p:spPr bwMode="auto">
            <a:xfrm>
              <a:off x="2993" y="772"/>
              <a:ext cx="1162" cy="189"/>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0000"/>
                </a:lnSpc>
              </a:pPr>
              <a:r>
                <a:rPr lang="en-GB" sz="1600" dirty="0">
                  <a:solidFill>
                    <a:srgbClr val="000000"/>
                  </a:solidFill>
                </a:rPr>
                <a:t>Planck</a:t>
              </a:r>
              <a:r>
                <a:rPr lang="en-GB" sz="1600" dirty="0" smtClean="0">
                  <a:solidFill>
                    <a:srgbClr val="000000"/>
                  </a:solidFill>
                </a:rPr>
                <a:t> scale (</a:t>
              </a:r>
              <a:r>
                <a:rPr lang="en-GB" sz="1600" i="1" dirty="0" err="1">
                  <a:solidFill>
                    <a:srgbClr val="000000"/>
                  </a:solidFill>
                </a:rPr>
                <a:t>M</a:t>
              </a:r>
              <a:r>
                <a:rPr lang="en-GB" sz="1600" baseline="-25000" dirty="0" err="1">
                  <a:solidFill>
                    <a:srgbClr val="000000"/>
                  </a:solidFill>
                </a:rPr>
                <a:t>Pl</a:t>
              </a:r>
              <a:r>
                <a:rPr lang="en-GB" sz="1600" dirty="0">
                  <a:solidFill>
                    <a:srgbClr val="000000"/>
                  </a:solidFill>
                </a:rPr>
                <a:t>)</a:t>
              </a:r>
            </a:p>
          </p:txBody>
        </p:sp>
        <p:sp>
          <p:nvSpPr>
            <p:cNvPr id="44" name="Text Box 194"/>
            <p:cNvSpPr txBox="1">
              <a:spLocks noChangeArrowheads="1"/>
            </p:cNvSpPr>
            <p:nvPr/>
          </p:nvSpPr>
          <p:spPr bwMode="auto">
            <a:xfrm>
              <a:off x="3000" y="1172"/>
              <a:ext cx="1219" cy="189"/>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0000"/>
                </a:lnSpc>
              </a:pPr>
              <a:r>
                <a:rPr lang="en-GB" sz="1600" dirty="0" smtClean="0">
                  <a:solidFill>
                    <a:srgbClr val="000000"/>
                  </a:solidFill>
                  <a:latin typeface="Symbol" charset="2"/>
                  <a:cs typeface="Symbol" charset="2"/>
                  <a:sym typeface="Symbol" charset="2"/>
                </a:rPr>
                <a:t>ν</a:t>
              </a:r>
              <a:r>
                <a:rPr lang="en-GB" sz="1600" i="1" baseline="-25000" dirty="0" smtClean="0">
                  <a:solidFill>
                    <a:srgbClr val="000000"/>
                  </a:solidFill>
                  <a:sym typeface="Symbol" charset="2"/>
                </a:rPr>
                <a:t>R</a:t>
              </a:r>
              <a:r>
                <a:rPr lang="en-GB" sz="1600" dirty="0" smtClean="0">
                  <a:solidFill>
                    <a:srgbClr val="000000"/>
                  </a:solidFill>
                  <a:sym typeface="Symbol" charset="2"/>
                </a:rPr>
                <a:t> </a:t>
              </a:r>
              <a:r>
                <a:rPr lang="en-GB" sz="1600" dirty="0">
                  <a:solidFill>
                    <a:srgbClr val="000000"/>
                  </a:solidFill>
                  <a:sym typeface="Symbol" charset="2"/>
                </a:rPr>
                <a:t>?</a:t>
              </a:r>
              <a:endParaRPr lang="en-GB" sz="1600" i="1" baseline="-25000" dirty="0">
                <a:solidFill>
                  <a:srgbClr val="000000"/>
                </a:solidFill>
                <a:sym typeface="Symbol" charset="2"/>
              </a:endParaRPr>
            </a:p>
          </p:txBody>
        </p:sp>
        <p:sp>
          <p:nvSpPr>
            <p:cNvPr id="45" name="Text Box 195"/>
            <p:cNvSpPr txBox="1">
              <a:spLocks noChangeArrowheads="1"/>
            </p:cNvSpPr>
            <p:nvPr/>
          </p:nvSpPr>
          <p:spPr bwMode="auto">
            <a:xfrm>
              <a:off x="1761" y="1155"/>
              <a:ext cx="64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a:t>
              </a:r>
              <a:r>
                <a:rPr lang="en-GB" sz="1600" baseline="30000">
                  <a:solidFill>
                    <a:srgbClr val="000000"/>
                  </a:solidFill>
                </a:rPr>
                <a:t>14</a:t>
              </a:r>
              <a:r>
                <a:rPr lang="en-GB" sz="1600">
                  <a:solidFill>
                    <a:srgbClr val="000000"/>
                  </a:solidFill>
                </a:rPr>
                <a:t> GeV</a:t>
              </a:r>
            </a:p>
          </p:txBody>
        </p:sp>
        <p:sp>
          <p:nvSpPr>
            <p:cNvPr id="46" name="Text Box 196"/>
            <p:cNvSpPr txBox="1">
              <a:spLocks noChangeArrowheads="1"/>
            </p:cNvSpPr>
            <p:nvPr/>
          </p:nvSpPr>
          <p:spPr bwMode="auto">
            <a:xfrm>
              <a:off x="1758" y="941"/>
              <a:ext cx="64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a:t>
              </a:r>
              <a:r>
                <a:rPr lang="en-GB" sz="1600" baseline="30000">
                  <a:solidFill>
                    <a:srgbClr val="000000"/>
                  </a:solidFill>
                </a:rPr>
                <a:t>16</a:t>
              </a:r>
              <a:r>
                <a:rPr lang="en-GB" sz="1600">
                  <a:solidFill>
                    <a:srgbClr val="000000"/>
                  </a:solidFill>
                </a:rPr>
                <a:t> GeV</a:t>
              </a:r>
            </a:p>
          </p:txBody>
        </p:sp>
        <p:sp>
          <p:nvSpPr>
            <p:cNvPr id="47" name="Text Box 197"/>
            <p:cNvSpPr txBox="1">
              <a:spLocks noChangeArrowheads="1"/>
            </p:cNvSpPr>
            <p:nvPr/>
          </p:nvSpPr>
          <p:spPr bwMode="auto">
            <a:xfrm>
              <a:off x="1758" y="742"/>
              <a:ext cx="64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a:t>
              </a:r>
              <a:r>
                <a:rPr lang="en-GB" sz="1600" baseline="30000" dirty="0">
                  <a:solidFill>
                    <a:srgbClr val="000000"/>
                  </a:solidFill>
                </a:rPr>
                <a:t>19</a:t>
              </a:r>
              <a:r>
                <a:rPr lang="en-GB" sz="1600" dirty="0">
                  <a:solidFill>
                    <a:srgbClr val="000000"/>
                  </a:solidFill>
                </a:rPr>
                <a:t> GeV</a:t>
              </a:r>
            </a:p>
          </p:txBody>
        </p:sp>
        <p:sp>
          <p:nvSpPr>
            <p:cNvPr id="48" name="Line 198"/>
            <p:cNvSpPr>
              <a:spLocks noChangeShapeType="1"/>
            </p:cNvSpPr>
            <p:nvPr/>
          </p:nvSpPr>
          <p:spPr bwMode="auto">
            <a:xfrm>
              <a:off x="2428" y="3819"/>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49" name="Line 199"/>
            <p:cNvSpPr>
              <a:spLocks noChangeShapeType="1"/>
            </p:cNvSpPr>
            <p:nvPr/>
          </p:nvSpPr>
          <p:spPr bwMode="auto">
            <a:xfrm>
              <a:off x="2428" y="367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50" name="Line 200"/>
            <p:cNvSpPr>
              <a:spLocks noChangeShapeType="1"/>
            </p:cNvSpPr>
            <p:nvPr/>
          </p:nvSpPr>
          <p:spPr bwMode="auto">
            <a:xfrm>
              <a:off x="2428" y="3536"/>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51" name="Text Box 201"/>
            <p:cNvSpPr txBox="1">
              <a:spLocks noChangeArrowheads="1"/>
            </p:cNvSpPr>
            <p:nvPr/>
          </p:nvSpPr>
          <p:spPr bwMode="auto">
            <a:xfrm>
              <a:off x="1845" y="3706"/>
              <a:ext cx="555"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 </a:t>
              </a:r>
              <a:r>
                <a:rPr lang="en-GB" sz="1600" dirty="0" err="1">
                  <a:solidFill>
                    <a:srgbClr val="000000"/>
                  </a:solidFill>
                </a:rPr>
                <a:t>meV</a:t>
              </a:r>
              <a:endParaRPr lang="en-GB" sz="1600" dirty="0">
                <a:solidFill>
                  <a:srgbClr val="000000"/>
                </a:solidFill>
              </a:endParaRPr>
            </a:p>
          </p:txBody>
        </p:sp>
        <p:sp>
          <p:nvSpPr>
            <p:cNvPr id="52" name="Text Box 202"/>
            <p:cNvSpPr txBox="1">
              <a:spLocks noChangeArrowheads="1"/>
            </p:cNvSpPr>
            <p:nvPr/>
          </p:nvSpPr>
          <p:spPr bwMode="auto">
            <a:xfrm>
              <a:off x="1776" y="3565"/>
              <a:ext cx="62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meV</a:t>
              </a:r>
            </a:p>
          </p:txBody>
        </p:sp>
        <p:sp>
          <p:nvSpPr>
            <p:cNvPr id="53" name="Text Box 203"/>
            <p:cNvSpPr txBox="1">
              <a:spLocks noChangeArrowheads="1"/>
            </p:cNvSpPr>
            <p:nvPr/>
          </p:nvSpPr>
          <p:spPr bwMode="auto">
            <a:xfrm>
              <a:off x="2023" y="3423"/>
              <a:ext cx="377"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eV</a:t>
              </a:r>
            </a:p>
          </p:txBody>
        </p:sp>
        <p:sp>
          <p:nvSpPr>
            <p:cNvPr id="54" name="Text Box 204"/>
            <p:cNvSpPr txBox="1">
              <a:spLocks noChangeArrowheads="1"/>
            </p:cNvSpPr>
            <p:nvPr/>
          </p:nvSpPr>
          <p:spPr bwMode="auto">
            <a:xfrm>
              <a:off x="2995" y="3407"/>
              <a:ext cx="278"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err="1" smtClean="0">
                  <a:solidFill>
                    <a:srgbClr val="000000"/>
                  </a:solidFill>
                  <a:latin typeface="Symbol" charset="2"/>
                  <a:cs typeface="Symbol" charset="2"/>
                  <a:sym typeface="Symbol" charset="2"/>
                </a:rPr>
                <a:t>ν</a:t>
              </a:r>
              <a:r>
                <a:rPr lang="en-GB" sz="1600" dirty="0" err="1" smtClean="0">
                  <a:solidFill>
                    <a:srgbClr val="000000"/>
                  </a:solidFill>
                  <a:sym typeface="Symbol" charset="2"/>
                </a:rPr>
                <a:t>’s</a:t>
              </a:r>
              <a:endParaRPr lang="en-GB" sz="1600" dirty="0">
                <a:solidFill>
                  <a:srgbClr val="000000"/>
                </a:solidFill>
                <a:sym typeface="Symbol" charset="2"/>
              </a:endParaRPr>
            </a:p>
          </p:txBody>
        </p:sp>
        <p:sp>
          <p:nvSpPr>
            <p:cNvPr id="55" name="Line 205"/>
            <p:cNvSpPr>
              <a:spLocks noChangeShapeType="1"/>
            </p:cNvSpPr>
            <p:nvPr/>
          </p:nvSpPr>
          <p:spPr bwMode="auto">
            <a:xfrm flipH="1">
              <a:off x="3135" y="3621"/>
              <a:ext cx="2" cy="156"/>
            </a:xfrm>
            <a:prstGeom prst="line">
              <a:avLst/>
            </a:prstGeom>
            <a:noFill/>
            <a:ln w="12700">
              <a:solidFill>
                <a:srgbClr val="000000"/>
              </a:solidFill>
              <a:round/>
              <a:headEnd/>
              <a:tailEnd type="triangle" w="med" len="med"/>
            </a:ln>
            <a:effectLst/>
          </p:spPr>
          <p:txBody>
            <a:bodyPr wrap="square" lIns="90000" tIns="46800" rIns="90000" bIns="46800" anchor="ctr">
              <a:prstTxWarp prst="textNoShape">
                <a:avLst/>
              </a:prstTxWarp>
              <a:spAutoFit/>
            </a:bodyPr>
            <a:lstStyle/>
            <a:p>
              <a:endParaRPr lang="en-GB">
                <a:solidFill>
                  <a:prstClr val="black"/>
                </a:solidFill>
              </a:endParaRPr>
            </a:p>
          </p:txBody>
        </p:sp>
        <p:sp>
          <p:nvSpPr>
            <p:cNvPr id="56" name="Line 206"/>
            <p:cNvSpPr>
              <a:spLocks noChangeShapeType="1"/>
            </p:cNvSpPr>
            <p:nvPr/>
          </p:nvSpPr>
          <p:spPr bwMode="auto">
            <a:xfrm>
              <a:off x="3475" y="3480"/>
              <a:ext cx="0" cy="340"/>
            </a:xfrm>
            <a:prstGeom prst="line">
              <a:avLst/>
            </a:prstGeom>
            <a:noFill/>
            <a:ln w="12700">
              <a:solidFill>
                <a:srgbClr val="000000"/>
              </a:solidFill>
              <a:round/>
              <a:headEnd/>
              <a:tailEnd type="triangle" w="med" len="med"/>
            </a:ln>
            <a:effectLst/>
          </p:spPr>
          <p:txBody>
            <a:bodyPr lIns="90000" tIns="46800" rIns="90000" bIns="46800" anchor="ctr">
              <a:prstTxWarp prst="textNoShape">
                <a:avLst/>
              </a:prstTxWarp>
              <a:spAutoFit/>
            </a:bodyPr>
            <a:lstStyle/>
            <a:p>
              <a:endParaRPr lang="en-GB">
                <a:solidFill>
                  <a:prstClr val="black"/>
                </a:solidFill>
              </a:endParaRPr>
            </a:p>
          </p:txBody>
        </p:sp>
        <p:sp>
          <p:nvSpPr>
            <p:cNvPr id="57" name="Text Box 207"/>
            <p:cNvSpPr txBox="1">
              <a:spLocks noChangeArrowheads="1"/>
            </p:cNvSpPr>
            <p:nvPr/>
          </p:nvSpPr>
          <p:spPr bwMode="auto">
            <a:xfrm>
              <a:off x="3149" y="3635"/>
              <a:ext cx="185"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a:solidFill>
                    <a:srgbClr val="000000"/>
                  </a:solidFill>
                  <a:sym typeface="Symbol" charset="2"/>
                </a:rPr>
                <a:t>?</a:t>
              </a:r>
            </a:p>
          </p:txBody>
        </p:sp>
        <p:sp>
          <p:nvSpPr>
            <p:cNvPr id="58" name="Line 208"/>
            <p:cNvSpPr>
              <a:spLocks noChangeShapeType="1"/>
            </p:cNvSpPr>
            <p:nvPr/>
          </p:nvSpPr>
          <p:spPr bwMode="auto">
            <a:xfrm>
              <a:off x="3475" y="2642"/>
              <a:ext cx="0" cy="340"/>
            </a:xfrm>
            <a:prstGeom prst="line">
              <a:avLst/>
            </a:prstGeom>
            <a:noFill/>
            <a:ln w="12700">
              <a:solidFill>
                <a:srgbClr val="000000"/>
              </a:solidFill>
              <a:round/>
              <a:headEnd/>
              <a:tailEnd type="triangle" w="med" len="med"/>
            </a:ln>
            <a:effectLst/>
          </p:spPr>
          <p:txBody>
            <a:bodyPr lIns="90000" tIns="46800" rIns="90000" bIns="46800" anchor="ctr">
              <a:prstTxWarp prst="textNoShape">
                <a:avLst/>
              </a:prstTxWarp>
              <a:spAutoFit/>
            </a:bodyPr>
            <a:lstStyle/>
            <a:p>
              <a:endParaRPr lang="en-GB">
                <a:solidFill>
                  <a:prstClr val="black"/>
                </a:solidFill>
              </a:endParaRPr>
            </a:p>
          </p:txBody>
        </p:sp>
      </p:grpSp>
      <p:sp>
        <p:nvSpPr>
          <p:cNvPr id="59" name="Text Box 182"/>
          <p:cNvSpPr txBox="1">
            <a:spLocks noChangeArrowheads="1"/>
          </p:cNvSpPr>
          <p:nvPr/>
        </p:nvSpPr>
        <p:spPr bwMode="auto">
          <a:xfrm>
            <a:off x="6153629" y="4518464"/>
            <a:ext cx="1231124"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smtClean="0">
                <a:solidFill>
                  <a:srgbClr val="000000"/>
                </a:solidFill>
                <a:sym typeface="Symbol" charset="2"/>
              </a:rPr>
              <a:t>core of Sun</a:t>
            </a:r>
            <a:endParaRPr lang="en-GB" sz="1600" dirty="0">
              <a:solidFill>
                <a:srgbClr val="000000"/>
              </a:solidFill>
              <a:sym typeface="Symbol" charset="2"/>
            </a:endParaRPr>
          </a:p>
        </p:txBody>
      </p:sp>
      <p:grpSp>
        <p:nvGrpSpPr>
          <p:cNvPr id="60" name="Group 79"/>
          <p:cNvGrpSpPr/>
          <p:nvPr/>
        </p:nvGrpSpPr>
        <p:grpSpPr>
          <a:xfrm>
            <a:off x="1740363" y="869477"/>
            <a:ext cx="2152369" cy="5084763"/>
            <a:chOff x="341746" y="1089023"/>
            <a:chExt cx="2152369" cy="5084763"/>
          </a:xfrm>
        </p:grpSpPr>
        <p:sp>
          <p:nvSpPr>
            <p:cNvPr id="61" name="Up Arrow 60"/>
            <p:cNvSpPr/>
            <p:nvPr/>
          </p:nvSpPr>
          <p:spPr>
            <a:xfrm flipV="1">
              <a:off x="1046315" y="1089023"/>
              <a:ext cx="1447800" cy="5084763"/>
            </a:xfrm>
            <a:prstGeom prst="upArrow">
              <a:avLst/>
            </a:prstGeom>
            <a:solidFill>
              <a:schemeClr val="tx1">
                <a:lumMod val="50000"/>
                <a:lumOff val="50000"/>
                <a:alpha val="8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2" name="Text Box 171"/>
            <p:cNvSpPr txBox="1">
              <a:spLocks noChangeArrowheads="1"/>
            </p:cNvSpPr>
            <p:nvPr/>
          </p:nvSpPr>
          <p:spPr bwMode="auto">
            <a:xfrm>
              <a:off x="592682" y="3636092"/>
              <a:ext cx="1617118"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strong</a:t>
              </a:r>
              <a:r>
                <a:rPr lang="en-GB" sz="1600" dirty="0" smtClean="0">
                  <a:solidFill>
                    <a:prstClr val="black">
                      <a:lumMod val="50000"/>
                      <a:lumOff val="50000"/>
                    </a:prstClr>
                  </a:solidFill>
                </a:rPr>
                <a:t> ~ </a:t>
              </a:r>
              <a:r>
                <a:rPr lang="en-GB" sz="1600" dirty="0" smtClean="0">
                  <a:solidFill>
                    <a:srgbClr val="FFFFFF"/>
                  </a:solidFill>
                </a:rPr>
                <a:t>10</a:t>
              </a:r>
              <a:r>
                <a:rPr lang="en-GB" sz="1600" baseline="30000" dirty="0" smtClean="0">
                  <a:solidFill>
                    <a:srgbClr val="FFFFFF"/>
                  </a:solidFill>
                </a:rPr>
                <a:t>−15</a:t>
              </a:r>
              <a:r>
                <a:rPr lang="en-GB" sz="1600" dirty="0" smtClean="0">
                  <a:solidFill>
                    <a:srgbClr val="FFFFFF"/>
                  </a:solidFill>
                </a:rPr>
                <a:t> </a:t>
              </a:r>
              <a:r>
                <a:rPr lang="en-GB" sz="1600" dirty="0" err="1" smtClean="0">
                  <a:solidFill>
                    <a:srgbClr val="FFFFFF"/>
                  </a:solidFill>
                </a:rPr>
                <a:t>m</a:t>
              </a:r>
              <a:endParaRPr lang="en-GB" sz="1600" dirty="0">
                <a:solidFill>
                  <a:srgbClr val="FFFFFF"/>
                </a:solidFill>
              </a:endParaRPr>
            </a:p>
          </p:txBody>
        </p:sp>
        <p:sp>
          <p:nvSpPr>
            <p:cNvPr id="63" name="Text Box 171"/>
            <p:cNvSpPr txBox="1">
              <a:spLocks noChangeArrowheads="1"/>
            </p:cNvSpPr>
            <p:nvPr/>
          </p:nvSpPr>
          <p:spPr bwMode="auto">
            <a:xfrm>
              <a:off x="569972" y="5425475"/>
              <a:ext cx="1639828"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atomic</a:t>
              </a:r>
              <a:r>
                <a:rPr lang="en-GB" sz="1600" dirty="0" smtClean="0">
                  <a:solidFill>
                    <a:prstClr val="black">
                      <a:lumMod val="50000"/>
                      <a:lumOff val="50000"/>
                    </a:prstClr>
                  </a:solidFill>
                </a:rPr>
                <a:t> </a:t>
              </a:r>
              <a:r>
                <a:rPr lang="en-GB" sz="1600" dirty="0" smtClean="0">
                  <a:solidFill>
                    <a:prstClr val="white"/>
                  </a:solidFill>
                </a:rPr>
                <a:t>~ 10</a:t>
              </a:r>
              <a:r>
                <a:rPr lang="en-GB" sz="1600" baseline="30000" dirty="0" smtClean="0">
                  <a:solidFill>
                    <a:prstClr val="white"/>
                  </a:solidFill>
                </a:rPr>
                <a:t>−10</a:t>
              </a:r>
              <a:r>
                <a:rPr lang="en-GB" sz="1600" dirty="0" smtClean="0">
                  <a:solidFill>
                    <a:prstClr val="white"/>
                  </a:solidFill>
                </a:rPr>
                <a:t> </a:t>
              </a:r>
              <a:r>
                <a:rPr lang="en-GB" sz="1600" dirty="0" err="1" smtClean="0">
                  <a:solidFill>
                    <a:prstClr val="white"/>
                  </a:solidFill>
                </a:rPr>
                <a:t>m</a:t>
              </a:r>
              <a:endParaRPr lang="en-GB" sz="1600" dirty="0">
                <a:solidFill>
                  <a:prstClr val="white"/>
                </a:solidFill>
              </a:endParaRPr>
            </a:p>
          </p:txBody>
        </p:sp>
        <p:sp>
          <p:nvSpPr>
            <p:cNvPr id="64" name="Text Box 171"/>
            <p:cNvSpPr txBox="1">
              <a:spLocks noChangeArrowheads="1"/>
            </p:cNvSpPr>
            <p:nvPr/>
          </p:nvSpPr>
          <p:spPr bwMode="auto">
            <a:xfrm>
              <a:off x="653529" y="2925623"/>
              <a:ext cx="1556271"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weak</a:t>
              </a:r>
              <a:r>
                <a:rPr lang="en-GB" sz="1600" dirty="0" smtClean="0">
                  <a:solidFill>
                    <a:prstClr val="black">
                      <a:lumMod val="50000"/>
                      <a:lumOff val="50000"/>
                    </a:prstClr>
                  </a:solidFill>
                </a:rPr>
                <a:t> ~ </a:t>
              </a:r>
              <a:r>
                <a:rPr lang="en-GB" sz="1600" dirty="0" smtClean="0">
                  <a:solidFill>
                    <a:srgbClr val="FFFFFF"/>
                  </a:solidFill>
                </a:rPr>
                <a:t>10</a:t>
              </a:r>
              <a:r>
                <a:rPr lang="en-GB" sz="1600" baseline="30000" dirty="0" smtClean="0">
                  <a:solidFill>
                    <a:srgbClr val="FFFFFF"/>
                  </a:solidFill>
                </a:rPr>
                <a:t>−18</a:t>
              </a:r>
              <a:r>
                <a:rPr lang="en-GB" sz="1600" dirty="0" smtClean="0">
                  <a:solidFill>
                    <a:srgbClr val="FFFFFF"/>
                  </a:solidFill>
                </a:rPr>
                <a:t> </a:t>
              </a:r>
              <a:r>
                <a:rPr lang="en-GB" sz="1600" dirty="0" err="1" smtClean="0">
                  <a:solidFill>
                    <a:srgbClr val="FFFFFF"/>
                  </a:solidFill>
                </a:rPr>
                <a:t>m</a:t>
              </a:r>
              <a:endParaRPr lang="en-GB" sz="1600" dirty="0">
                <a:solidFill>
                  <a:srgbClr val="FFFFFF"/>
                </a:solidFill>
              </a:endParaRPr>
            </a:p>
          </p:txBody>
        </p:sp>
        <p:sp>
          <p:nvSpPr>
            <p:cNvPr id="65" name="Text Box 171"/>
            <p:cNvSpPr txBox="1">
              <a:spLocks noChangeArrowheads="1"/>
            </p:cNvSpPr>
            <p:nvPr/>
          </p:nvSpPr>
          <p:spPr bwMode="auto">
            <a:xfrm>
              <a:off x="341746" y="1183968"/>
              <a:ext cx="1868054"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gravitation</a:t>
              </a:r>
              <a:r>
                <a:rPr lang="en-GB" sz="1600" dirty="0" smtClean="0">
                  <a:solidFill>
                    <a:prstClr val="black">
                      <a:lumMod val="50000"/>
                      <a:lumOff val="50000"/>
                    </a:prstClr>
                  </a:solidFill>
                </a:rPr>
                <a:t> ~ </a:t>
              </a:r>
              <a:r>
                <a:rPr lang="en-GB" sz="1600" dirty="0" smtClean="0">
                  <a:solidFill>
                    <a:srgbClr val="FFFFFF"/>
                  </a:solidFill>
                </a:rPr>
                <a:t>10</a:t>
              </a:r>
              <a:r>
                <a:rPr lang="en-GB" sz="1600" baseline="30000" dirty="0" smtClean="0">
                  <a:solidFill>
                    <a:srgbClr val="FFFFFF"/>
                  </a:solidFill>
                </a:rPr>
                <a:t>−35</a:t>
              </a:r>
              <a:r>
                <a:rPr lang="en-GB" sz="1600" dirty="0" smtClean="0">
                  <a:solidFill>
                    <a:srgbClr val="FFFFFF"/>
                  </a:solidFill>
                </a:rPr>
                <a:t> </a:t>
              </a:r>
              <a:r>
                <a:rPr lang="en-GB" sz="1600" dirty="0" err="1" smtClean="0">
                  <a:solidFill>
                    <a:srgbClr val="FFFFFF"/>
                  </a:solidFill>
                </a:rPr>
                <a:t>m</a:t>
              </a:r>
              <a:endParaRPr lang="en-GB" sz="1600" dirty="0">
                <a:solidFill>
                  <a:srgbClr val="FFFFFF"/>
                </a:solidFill>
              </a:endParaRPr>
            </a:p>
          </p:txBody>
        </p:sp>
      </p:grpSp>
      <p:sp>
        <p:nvSpPr>
          <p:cNvPr id="66" name="Text Box 201"/>
          <p:cNvSpPr txBox="1">
            <a:spLocks noChangeArrowheads="1"/>
          </p:cNvSpPr>
          <p:nvPr/>
        </p:nvSpPr>
        <p:spPr bwMode="auto">
          <a:xfrm>
            <a:off x="5471556" y="5922684"/>
            <a:ext cx="295872"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smtClean="0">
                <a:solidFill>
                  <a:srgbClr val="000000"/>
                </a:solidFill>
              </a:rPr>
              <a:t>0</a:t>
            </a:r>
            <a:endParaRPr lang="en-GB" sz="1600" dirty="0">
              <a:solidFill>
                <a:srgbClr val="000000"/>
              </a:solidFill>
            </a:endParaRPr>
          </a:p>
        </p:txBody>
      </p:sp>
      <p:sp>
        <p:nvSpPr>
          <p:cNvPr id="67" name="Text Box 204"/>
          <p:cNvSpPr txBox="1">
            <a:spLocks noChangeArrowheads="1"/>
          </p:cNvSpPr>
          <p:nvPr/>
        </p:nvSpPr>
        <p:spPr bwMode="auto">
          <a:xfrm>
            <a:off x="6148002" y="5897421"/>
            <a:ext cx="482822"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err="1" smtClean="0">
                <a:solidFill>
                  <a:srgbClr val="000000"/>
                </a:solidFill>
                <a:latin typeface="Symbol" charset="2"/>
                <a:cs typeface="Symbol" charset="2"/>
                <a:sym typeface="Symbol" charset="2"/>
              </a:rPr>
              <a:t>g</a:t>
            </a:r>
            <a:r>
              <a:rPr lang="en-GB" sz="1600" dirty="0" smtClean="0">
                <a:solidFill>
                  <a:srgbClr val="000000"/>
                </a:solidFill>
                <a:latin typeface="Symbol" charset="2"/>
                <a:cs typeface="Symbol" charset="2"/>
                <a:sym typeface="Symbol" charset="2"/>
              </a:rPr>
              <a:t>, </a:t>
            </a:r>
            <a:r>
              <a:rPr lang="en-GB" sz="1600" dirty="0" err="1" smtClean="0">
                <a:solidFill>
                  <a:srgbClr val="000000"/>
                </a:solidFill>
                <a:latin typeface="Aial"/>
                <a:cs typeface="Aial"/>
                <a:sym typeface="Symbol" charset="2"/>
              </a:rPr>
              <a:t>g</a:t>
            </a:r>
            <a:endParaRPr lang="en-GB" sz="1600" dirty="0">
              <a:solidFill>
                <a:srgbClr val="000000"/>
              </a:solidFill>
              <a:latin typeface="Aial"/>
              <a:cs typeface="Aial"/>
              <a:sym typeface="Symbol" charset="2"/>
            </a:endParaRPr>
          </a:p>
        </p:txBody>
      </p:sp>
      <p:grpSp>
        <p:nvGrpSpPr>
          <p:cNvPr id="68" name="Group 67"/>
          <p:cNvGrpSpPr/>
          <p:nvPr/>
        </p:nvGrpSpPr>
        <p:grpSpPr>
          <a:xfrm>
            <a:off x="814002" y="764704"/>
            <a:ext cx="1011013" cy="4779076"/>
            <a:chOff x="457200" y="838200"/>
            <a:chExt cx="1011013" cy="4779076"/>
          </a:xfrm>
        </p:grpSpPr>
        <p:sp>
          <p:nvSpPr>
            <p:cNvPr id="69" name="TextBox 68"/>
            <p:cNvSpPr txBox="1"/>
            <p:nvPr/>
          </p:nvSpPr>
          <p:spPr>
            <a:xfrm>
              <a:off x="457200" y="5278722"/>
              <a:ext cx="817853" cy="338554"/>
            </a:xfrm>
            <a:prstGeom prst="rect">
              <a:avLst/>
            </a:prstGeom>
            <a:noFill/>
          </p:spPr>
          <p:txBody>
            <a:bodyPr wrap="none" rtlCol="0">
              <a:spAutoFit/>
            </a:bodyPr>
            <a:lstStyle/>
            <a:p>
              <a:r>
                <a:rPr lang="en-GB" sz="1600" dirty="0" smtClean="0">
                  <a:solidFill>
                    <a:schemeClr val="tx2">
                      <a:lumMod val="75000"/>
                      <a:lumOff val="25000"/>
                    </a:schemeClr>
                  </a:solidFill>
                  <a:latin typeface="Helvetica" charset="0"/>
                  <a:ea typeface="Helvetica" charset="0"/>
                  <a:cs typeface="Helvetica" charset="0"/>
                </a:rPr>
                <a:t>~ </a:t>
              </a:r>
              <a:r>
                <a:rPr lang="en-GB" sz="1600" i="1" dirty="0" smtClean="0">
                  <a:solidFill>
                    <a:schemeClr val="tx2">
                      <a:lumMod val="75000"/>
                      <a:lumOff val="25000"/>
                    </a:schemeClr>
                  </a:solidFill>
                  <a:latin typeface="Helvetica" charset="0"/>
                  <a:ea typeface="Helvetica" charset="0"/>
                  <a:cs typeface="Helvetica" charset="0"/>
                </a:rPr>
                <a:t>1900</a:t>
              </a:r>
            </a:p>
          </p:txBody>
        </p:sp>
        <p:sp>
          <p:nvSpPr>
            <p:cNvPr id="70" name="TextBox 69"/>
            <p:cNvSpPr txBox="1"/>
            <p:nvPr/>
          </p:nvSpPr>
          <p:spPr>
            <a:xfrm>
              <a:off x="457200" y="3494438"/>
              <a:ext cx="817853" cy="338554"/>
            </a:xfrm>
            <a:prstGeom prst="rect">
              <a:avLst/>
            </a:prstGeom>
            <a:noFill/>
          </p:spPr>
          <p:txBody>
            <a:bodyPr wrap="none" rtlCol="0">
              <a:spAutoFit/>
            </a:bodyPr>
            <a:lstStyle/>
            <a:p>
              <a:r>
                <a:rPr lang="en-GB" sz="1600" dirty="0" smtClean="0">
                  <a:solidFill>
                    <a:schemeClr val="tx2">
                      <a:lumMod val="75000"/>
                      <a:lumOff val="25000"/>
                    </a:schemeClr>
                  </a:solidFill>
                  <a:latin typeface="Helvetica" charset="0"/>
                  <a:ea typeface="Helvetica" charset="0"/>
                  <a:cs typeface="Helvetica" charset="0"/>
                </a:rPr>
                <a:t>~ </a:t>
              </a:r>
              <a:r>
                <a:rPr lang="en-GB" sz="1600" i="1" dirty="0" smtClean="0">
                  <a:solidFill>
                    <a:schemeClr val="tx2">
                      <a:lumMod val="75000"/>
                      <a:lumOff val="25000"/>
                    </a:schemeClr>
                  </a:solidFill>
                  <a:latin typeface="Helvetica" charset="0"/>
                  <a:ea typeface="Helvetica" charset="0"/>
                  <a:cs typeface="Helvetica" charset="0"/>
                </a:rPr>
                <a:t>1970</a:t>
              </a:r>
            </a:p>
          </p:txBody>
        </p:sp>
        <p:sp>
          <p:nvSpPr>
            <p:cNvPr id="71" name="TextBox 70"/>
            <p:cNvSpPr txBox="1"/>
            <p:nvPr/>
          </p:nvSpPr>
          <p:spPr>
            <a:xfrm>
              <a:off x="457200" y="2590800"/>
              <a:ext cx="817853" cy="338554"/>
            </a:xfrm>
            <a:prstGeom prst="rect">
              <a:avLst/>
            </a:prstGeom>
            <a:noFill/>
          </p:spPr>
          <p:txBody>
            <a:bodyPr wrap="none" rtlCol="0">
              <a:spAutoFit/>
            </a:bodyPr>
            <a:lstStyle/>
            <a:p>
              <a:r>
                <a:rPr lang="en-GB" sz="1600" dirty="0" smtClean="0">
                  <a:solidFill>
                    <a:schemeClr val="tx2">
                      <a:lumMod val="75000"/>
                      <a:lumOff val="25000"/>
                    </a:schemeClr>
                  </a:solidFill>
                  <a:latin typeface="Helvetica" charset="0"/>
                  <a:ea typeface="Helvetica" charset="0"/>
                  <a:cs typeface="Helvetica" charset="0"/>
                </a:rPr>
                <a:t>~ </a:t>
              </a:r>
              <a:r>
                <a:rPr lang="en-GB" sz="1600" i="1" dirty="0" smtClean="0">
                  <a:solidFill>
                    <a:schemeClr val="tx2">
                      <a:lumMod val="75000"/>
                      <a:lumOff val="25000"/>
                    </a:schemeClr>
                  </a:solidFill>
                  <a:latin typeface="Helvetica" charset="0"/>
                  <a:ea typeface="Helvetica" charset="0"/>
                  <a:cs typeface="Helvetica" charset="0"/>
                </a:rPr>
                <a:t>2010</a:t>
              </a:r>
            </a:p>
          </p:txBody>
        </p:sp>
        <p:sp>
          <p:nvSpPr>
            <p:cNvPr id="72" name="TextBox 71"/>
            <p:cNvSpPr txBox="1"/>
            <p:nvPr/>
          </p:nvSpPr>
          <p:spPr>
            <a:xfrm>
              <a:off x="457200" y="838200"/>
              <a:ext cx="1011013" cy="1323439"/>
            </a:xfrm>
            <a:prstGeom prst="rect">
              <a:avLst/>
            </a:prstGeom>
            <a:noFill/>
          </p:spPr>
          <p:txBody>
            <a:bodyPr wrap="square" rtlCol="0">
              <a:spAutoFit/>
            </a:bodyPr>
            <a:lstStyle/>
            <a:p>
              <a:r>
                <a:rPr lang="en-GB" sz="1600" i="1" dirty="0" smtClean="0">
                  <a:solidFill>
                    <a:schemeClr val="tx2">
                      <a:lumMod val="75000"/>
                      <a:lumOff val="25000"/>
                    </a:schemeClr>
                  </a:solidFill>
                  <a:latin typeface="Helvetica" charset="0"/>
                  <a:ea typeface="Helvetica" charset="0"/>
                  <a:cs typeface="Helvetica" charset="0"/>
                </a:rPr>
                <a:t>Year when energy reached in labs</a:t>
              </a:r>
            </a:p>
          </p:txBody>
        </p:sp>
      </p:grpSp>
      <p:sp>
        <p:nvSpPr>
          <p:cNvPr id="77" name="Text Box 147"/>
          <p:cNvSpPr txBox="1">
            <a:spLocks noChangeArrowheads="1"/>
          </p:cNvSpPr>
          <p:nvPr/>
        </p:nvSpPr>
        <p:spPr bwMode="auto">
          <a:xfrm>
            <a:off x="6790028" y="2039467"/>
            <a:ext cx="1079702" cy="309958"/>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400" b="1" dirty="0">
                <a:solidFill>
                  <a:srgbClr val="D00209"/>
                </a:solidFill>
              </a:rPr>
              <a:t>LHC reach</a:t>
            </a:r>
          </a:p>
        </p:txBody>
      </p:sp>
      <p:sp>
        <p:nvSpPr>
          <p:cNvPr id="78" name="Line 162"/>
          <p:cNvSpPr>
            <a:spLocks noChangeShapeType="1"/>
          </p:cNvSpPr>
          <p:nvPr/>
        </p:nvSpPr>
        <p:spPr bwMode="auto">
          <a:xfrm>
            <a:off x="5250153" y="2696692"/>
            <a:ext cx="720725"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79" name="Line 163"/>
          <p:cNvSpPr>
            <a:spLocks noChangeShapeType="1"/>
          </p:cNvSpPr>
          <p:nvPr/>
        </p:nvSpPr>
        <p:spPr bwMode="auto">
          <a:xfrm>
            <a:off x="5250153" y="2471267"/>
            <a:ext cx="720725"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80" name="Text Box 175"/>
          <p:cNvSpPr txBox="1">
            <a:spLocks noChangeArrowheads="1"/>
          </p:cNvSpPr>
          <p:nvPr/>
        </p:nvSpPr>
        <p:spPr bwMode="auto">
          <a:xfrm>
            <a:off x="4483391" y="2496667"/>
            <a:ext cx="722313" cy="336550"/>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TeV</a:t>
            </a:r>
          </a:p>
        </p:txBody>
      </p:sp>
      <p:sp>
        <p:nvSpPr>
          <p:cNvPr id="81" name="Text Box 176"/>
          <p:cNvSpPr txBox="1">
            <a:spLocks noChangeArrowheads="1"/>
          </p:cNvSpPr>
          <p:nvPr/>
        </p:nvSpPr>
        <p:spPr bwMode="auto">
          <a:xfrm>
            <a:off x="4372266" y="2291879"/>
            <a:ext cx="835025" cy="336550"/>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 TeV</a:t>
            </a:r>
          </a:p>
        </p:txBody>
      </p:sp>
      <p:sp>
        <p:nvSpPr>
          <p:cNvPr id="82" name="Text Box 177"/>
          <p:cNvSpPr txBox="1">
            <a:spLocks noChangeArrowheads="1"/>
          </p:cNvSpPr>
          <p:nvPr/>
        </p:nvSpPr>
        <p:spPr bwMode="auto">
          <a:xfrm>
            <a:off x="6150266" y="2742729"/>
            <a:ext cx="1814513" cy="341313"/>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a:solidFill>
                  <a:srgbClr val="BC010C"/>
                </a:solidFill>
              </a:rPr>
              <a:t>t</a:t>
            </a:r>
            <a:r>
              <a:rPr lang="en-GB" sz="1600" dirty="0">
                <a:solidFill>
                  <a:srgbClr val="BC010C"/>
                </a:solidFill>
              </a:rPr>
              <a:t>, </a:t>
            </a:r>
            <a:r>
              <a:rPr lang="en-GB" sz="1600" i="1" dirty="0">
                <a:solidFill>
                  <a:srgbClr val="BC010C"/>
                </a:solidFill>
              </a:rPr>
              <a:t>Z</a:t>
            </a:r>
            <a:r>
              <a:rPr lang="en-GB" sz="1600" dirty="0">
                <a:solidFill>
                  <a:srgbClr val="BC010C"/>
                </a:solidFill>
              </a:rPr>
              <a:t>, </a:t>
            </a:r>
            <a:r>
              <a:rPr lang="en-GB" sz="1600" i="1" dirty="0">
                <a:solidFill>
                  <a:srgbClr val="BC010C"/>
                </a:solidFill>
              </a:rPr>
              <a:t>W</a:t>
            </a:r>
            <a:r>
              <a:rPr lang="en-GB" sz="1600" dirty="0">
                <a:solidFill>
                  <a:srgbClr val="BC010C"/>
                </a:solidFill>
              </a:rPr>
              <a:t>, </a:t>
            </a:r>
            <a:r>
              <a:rPr lang="en-GB" sz="1600" i="1" dirty="0">
                <a:solidFill>
                  <a:srgbClr val="BC010C"/>
                </a:solidFill>
              </a:rPr>
              <a:t>H</a:t>
            </a:r>
            <a:r>
              <a:rPr lang="en-GB" sz="1600" dirty="0">
                <a:solidFill>
                  <a:srgbClr val="BC010C"/>
                </a:solidFill>
              </a:rPr>
              <a:t>, </a:t>
            </a:r>
            <a:r>
              <a:rPr lang="en-GB" sz="1600" dirty="0" smtClean="0">
                <a:solidFill>
                  <a:srgbClr val="BC010C"/>
                </a:solidFill>
              </a:rPr>
              <a:t>EWSB</a:t>
            </a:r>
            <a:endParaRPr lang="en-GB" sz="1600" i="1" dirty="0">
              <a:solidFill>
                <a:srgbClr val="BC010C"/>
              </a:solidFill>
            </a:endParaRPr>
          </a:p>
        </p:txBody>
      </p:sp>
      <p:sp>
        <p:nvSpPr>
          <p:cNvPr id="83" name="Text Box 178"/>
          <p:cNvSpPr txBox="1">
            <a:spLocks noChangeArrowheads="1"/>
          </p:cNvSpPr>
          <p:nvPr/>
        </p:nvSpPr>
        <p:spPr bwMode="auto">
          <a:xfrm>
            <a:off x="6150266" y="2964979"/>
            <a:ext cx="1079500" cy="341313"/>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olidFill>
                  <a:srgbClr val="BC010C"/>
                </a:solidFill>
                <a:sym typeface="Symbol" charset="2"/>
              </a:rPr>
              <a:t>ψ</a:t>
            </a:r>
            <a:r>
              <a:rPr lang="en-GB" sz="1600" dirty="0" smtClean="0">
                <a:solidFill>
                  <a:srgbClr val="BC010C"/>
                </a:solidFill>
                <a:sym typeface="Symbol" charset="2"/>
              </a:rPr>
              <a:t>, </a:t>
            </a:r>
            <a:r>
              <a:rPr lang="en-GB" sz="1600" i="1" dirty="0" err="1" smtClean="0">
                <a:solidFill>
                  <a:srgbClr val="BC010C"/>
                </a:solidFill>
                <a:sym typeface="Symbol" charset="2"/>
              </a:rPr>
              <a:t>b</a:t>
            </a:r>
            <a:r>
              <a:rPr lang="en-GB" sz="1600" dirty="0" smtClean="0">
                <a:solidFill>
                  <a:srgbClr val="BC010C"/>
                </a:solidFill>
                <a:sym typeface="Symbol" charset="2"/>
              </a:rPr>
              <a:t>, </a:t>
            </a:r>
            <a:r>
              <a:rPr lang="en-GB" sz="1600" i="1" dirty="0" err="1" smtClean="0">
                <a:solidFill>
                  <a:srgbClr val="BC010C"/>
                </a:solidFill>
                <a:latin typeface="Symbol" charset="2"/>
                <a:cs typeface="Symbol" charset="2"/>
                <a:sym typeface="Symbol" charset="2"/>
              </a:rPr>
              <a:t>Υ</a:t>
            </a:r>
            <a:r>
              <a:rPr lang="en-GB" sz="1600" i="1" dirty="0" smtClean="0">
                <a:solidFill>
                  <a:srgbClr val="BC010C"/>
                </a:solidFill>
                <a:sym typeface="Symbol" charset="2"/>
              </a:rPr>
              <a:t>, </a:t>
            </a:r>
            <a:r>
              <a:rPr lang="en-GB" sz="1600" i="1" dirty="0">
                <a:solidFill>
                  <a:srgbClr val="BC010C"/>
                </a:solidFill>
                <a:sym typeface="Symbol" charset="2"/>
              </a:rPr>
              <a:t>B</a:t>
            </a:r>
            <a:endParaRPr lang="en-GB" sz="1600" dirty="0">
              <a:solidFill>
                <a:srgbClr val="BC010C"/>
              </a:solidFill>
              <a:sym typeface="Symbol" charset="2"/>
            </a:endParaRPr>
          </a:p>
        </p:txBody>
      </p:sp>
      <p:sp>
        <p:nvSpPr>
          <p:cNvPr id="84" name="Text Box 184"/>
          <p:cNvSpPr txBox="1">
            <a:spLocks noChangeArrowheads="1"/>
          </p:cNvSpPr>
          <p:nvPr/>
        </p:nvSpPr>
        <p:spPr bwMode="auto">
          <a:xfrm>
            <a:off x="6155029" y="2414117"/>
            <a:ext cx="1935163" cy="303213"/>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5000"/>
              </a:lnSpc>
              <a:spcBef>
                <a:spcPct val="15000"/>
              </a:spcBef>
              <a:spcAft>
                <a:spcPct val="15000"/>
              </a:spcAft>
            </a:pPr>
            <a:r>
              <a:rPr lang="en-GB" sz="1600" dirty="0">
                <a:solidFill>
                  <a:srgbClr val="BC010C"/>
                </a:solidFill>
              </a:rPr>
              <a:t>New Physics ? </a:t>
            </a:r>
          </a:p>
        </p:txBody>
      </p:sp>
      <p:sp>
        <p:nvSpPr>
          <p:cNvPr id="85" name="AutoShape 185"/>
          <p:cNvSpPr>
            <a:spLocks/>
          </p:cNvSpPr>
          <p:nvPr/>
        </p:nvSpPr>
        <p:spPr bwMode="auto">
          <a:xfrm>
            <a:off x="6102641" y="2363317"/>
            <a:ext cx="88900" cy="404813"/>
          </a:xfrm>
          <a:prstGeom prst="rightBrace">
            <a:avLst>
              <a:gd name="adj1" fmla="val 37946"/>
              <a:gd name="adj2" fmla="val 50000"/>
            </a:avLst>
          </a:prstGeom>
          <a:noFill/>
          <a:ln w="317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86" name="TextBox 85"/>
          <p:cNvSpPr txBox="1"/>
          <p:nvPr/>
        </p:nvSpPr>
        <p:spPr>
          <a:xfrm>
            <a:off x="7914659" y="2479973"/>
            <a:ext cx="1049829" cy="577081"/>
          </a:xfrm>
          <a:prstGeom prst="rect">
            <a:avLst/>
          </a:prstGeom>
          <a:noFill/>
        </p:spPr>
        <p:txBody>
          <a:bodyPr wrap="square" rtlCol="0">
            <a:spAutoFit/>
          </a:bodyPr>
          <a:lstStyle/>
          <a:p>
            <a:r>
              <a:rPr lang="en-GB" sz="1050" dirty="0" smtClean="0">
                <a:solidFill>
                  <a:srgbClr val="D00209"/>
                </a:solidFill>
              </a:rPr>
              <a:t>…probing </a:t>
            </a:r>
            <a:r>
              <a:rPr lang="en-GB" sz="1050" dirty="0" err="1" smtClean="0">
                <a:solidFill>
                  <a:srgbClr val="D00209"/>
                </a:solidFill>
              </a:rPr>
              <a:t>attometre</a:t>
            </a:r>
            <a:r>
              <a:rPr lang="en-GB" sz="1050" dirty="0" smtClean="0">
                <a:solidFill>
                  <a:srgbClr val="D00209"/>
                </a:solidFill>
              </a:rPr>
              <a:t> scales</a:t>
            </a:r>
            <a:endParaRPr lang="en-GB" sz="1050" dirty="0">
              <a:solidFill>
                <a:srgbClr val="D00209"/>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86</a:t>
            </a:fld>
            <a:endParaRPr lang="en-GB" dirty="0"/>
          </a:p>
        </p:txBody>
      </p:sp>
      <p:sp>
        <p:nvSpPr>
          <p:cNvPr id="92" name="Rectangle 91"/>
          <p:cNvSpPr/>
          <p:nvPr/>
        </p:nvSpPr>
        <p:spPr>
          <a:xfrm>
            <a:off x="294304" y="312911"/>
            <a:ext cx="8631652" cy="307777"/>
          </a:xfrm>
          <a:prstGeom prst="rect">
            <a:avLst/>
          </a:prstGeom>
        </p:spPr>
        <p:txBody>
          <a:bodyPr wrap="square">
            <a:spAutoFit/>
          </a:bodyPr>
          <a:lstStyle/>
          <a:p>
            <a:pPr lvl="0" defTabSz="914400" fontAlgn="auto">
              <a:spcBef>
                <a:spcPct val="50000"/>
              </a:spcBef>
              <a:spcAft>
                <a:spcPts val="0"/>
              </a:spcAft>
              <a:defRPr/>
            </a:pPr>
            <a:r>
              <a:rPr lang="en-GB" sz="1400" i="1" kern="0" dirty="0" smtClean="0">
                <a:latin typeface="Helvetica Light" charset="0"/>
                <a:ea typeface="Helvetica Light" charset="0"/>
                <a:cs typeface="Helvetica Light" charset="0"/>
              </a:rPr>
              <a:t>Scales in particle physics</a:t>
            </a:r>
            <a:endParaRPr lang="en-GB" sz="1400" i="1" kern="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206778687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222"/>
          <p:cNvPicPr>
            <a:picLocks noChangeAspect="1"/>
          </p:cNvPicPr>
          <p:nvPr/>
        </p:nvPicPr>
        <p:blipFill>
          <a:blip r:embed="rId2" cstate="print">
            <a:grayscl/>
            <a:alphaModFix/>
            <a:lum bright="5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w="9525">
            <a:noFill/>
            <a:miter lim="800000"/>
            <a:headEnd/>
            <a:tailEnd/>
          </a:ln>
        </p:spPr>
      </p:pic>
      <p:sp>
        <p:nvSpPr>
          <p:cNvPr id="11" name="Rectangle 10"/>
          <p:cNvSpPr/>
          <p:nvPr/>
        </p:nvSpPr>
        <p:spPr>
          <a:xfrm>
            <a:off x="395536" y="620688"/>
            <a:ext cx="8352928" cy="5802546"/>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97" name="TextBox 96"/>
          <p:cNvSpPr txBox="1"/>
          <p:nvPr/>
        </p:nvSpPr>
        <p:spPr>
          <a:xfrm>
            <a:off x="457200" y="692696"/>
            <a:ext cx="7239000" cy="338554"/>
          </a:xfrm>
          <a:prstGeom prst="rect">
            <a:avLst/>
          </a:prstGeom>
          <a:noFill/>
        </p:spPr>
        <p:txBody>
          <a:bodyPr wrap="square" rtlCol="0">
            <a:spAutoFit/>
          </a:bodyPr>
          <a:lstStyle/>
          <a:p>
            <a:r>
              <a:rPr lang="en-GB" sz="1600" i="1" dirty="0" smtClean="0">
                <a:solidFill>
                  <a:schemeClr val="tx2">
                    <a:lumMod val="75000"/>
                    <a:lumOff val="25000"/>
                  </a:schemeClr>
                </a:solidFill>
                <a:latin typeface="Helvetica Light" charset="0"/>
                <a:ea typeface="Helvetica Light" charset="0"/>
                <a:cs typeface="Helvetica Light" charset="0"/>
              </a:rPr>
              <a:t>A 1 TeV-frequency microscope looks at really, really tiny objects… </a:t>
            </a:r>
          </a:p>
        </p:txBody>
      </p:sp>
      <p:pic>
        <p:nvPicPr>
          <p:cNvPr id="110" name="Picture 109"/>
          <p:cNvPicPr>
            <a:picLocks noChangeAspect="1"/>
          </p:cNvPicPr>
          <p:nvPr/>
        </p:nvPicPr>
        <p:blipFill>
          <a:blip r:embed="rId3">
            <a:clrChange>
              <a:clrFrom>
                <a:srgbClr val="FFFFFF"/>
              </a:clrFrom>
              <a:clrTo>
                <a:srgbClr val="FFFFFF">
                  <a:alpha val="0"/>
                </a:srgbClr>
              </a:clrTo>
            </a:clrChange>
          </a:blip>
          <a:stretch>
            <a:fillRect/>
          </a:stretch>
        </p:blipFill>
        <p:spPr>
          <a:xfrm>
            <a:off x="533400" y="1529380"/>
            <a:ext cx="4724400" cy="4700895"/>
          </a:xfrm>
          <a:prstGeom prst="rect">
            <a:avLst/>
          </a:prstGeom>
          <a:effectLst>
            <a:reflection stA="35000" endPos="68000" dist="12700" dir="5400000" sy="-100000" algn="bl" rotWithShape="0"/>
          </a:effectLst>
        </p:spPr>
      </p:pic>
      <p:sp>
        <p:nvSpPr>
          <p:cNvPr id="113" name="TextBox 112"/>
          <p:cNvSpPr txBox="1"/>
          <p:nvPr/>
        </p:nvSpPr>
        <p:spPr>
          <a:xfrm>
            <a:off x="2045886" y="1130786"/>
            <a:ext cx="1669047" cy="400110"/>
          </a:xfrm>
          <a:prstGeom prst="rect">
            <a:avLst/>
          </a:prstGeom>
          <a:noFill/>
        </p:spPr>
        <p:txBody>
          <a:bodyPr wrap="none" rtlCol="0">
            <a:spAutoFit/>
          </a:bodyPr>
          <a:lstStyle/>
          <a:p>
            <a:r>
              <a:rPr lang="en-GB" sz="2000" dirty="0" smtClean="0">
                <a:solidFill>
                  <a:schemeClr val="tx1">
                    <a:lumMod val="65000"/>
                    <a:lumOff val="35000"/>
                  </a:schemeClr>
                </a:solidFill>
                <a:latin typeface="Helvetica" charset="0"/>
                <a:ea typeface="Helvetica" charset="0"/>
                <a:cs typeface="Helvetica" charset="0"/>
              </a:rPr>
              <a:t>Nanoscience</a:t>
            </a:r>
          </a:p>
        </p:txBody>
      </p:sp>
      <p:sp>
        <p:nvSpPr>
          <p:cNvPr id="114" name="TextBox 113"/>
          <p:cNvSpPr txBox="1"/>
          <p:nvPr/>
        </p:nvSpPr>
        <p:spPr>
          <a:xfrm>
            <a:off x="5715000" y="1130786"/>
            <a:ext cx="2819400" cy="584776"/>
          </a:xfrm>
          <a:prstGeom prst="rect">
            <a:avLst/>
          </a:prstGeom>
          <a:noFill/>
        </p:spPr>
        <p:txBody>
          <a:bodyPr wrap="square" rtlCol="0">
            <a:spAutoFit/>
          </a:bodyPr>
          <a:lstStyle/>
          <a:p>
            <a:pPr algn="ctr"/>
            <a:r>
              <a:rPr lang="en-GB" sz="2000" dirty="0" smtClean="0">
                <a:solidFill>
                  <a:schemeClr val="tx1">
                    <a:lumMod val="65000"/>
                    <a:lumOff val="35000"/>
                  </a:schemeClr>
                </a:solidFill>
                <a:latin typeface="Helvetica" charset="0"/>
                <a:ea typeface="Helvetica" charset="0"/>
                <a:cs typeface="Helvetica" charset="0"/>
              </a:rPr>
              <a:t>Particle physics today </a:t>
            </a:r>
          </a:p>
          <a:p>
            <a:pPr algn="ctr"/>
            <a:r>
              <a:rPr lang="en-GB" sz="1200" dirty="0" smtClean="0">
                <a:solidFill>
                  <a:schemeClr val="tx1">
                    <a:lumMod val="65000"/>
                    <a:lumOff val="35000"/>
                  </a:schemeClr>
                </a:solidFill>
                <a:latin typeface="Helvetica" charset="0"/>
                <a:ea typeface="Helvetica" charset="0"/>
                <a:cs typeface="Helvetica" charset="0"/>
              </a:rPr>
              <a:t>(</a:t>
            </a:r>
            <a:r>
              <a:rPr lang="en-GB" sz="1200" dirty="0" err="1" smtClean="0">
                <a:solidFill>
                  <a:schemeClr val="tx1">
                    <a:lumMod val="65000"/>
                    <a:lumOff val="35000"/>
                  </a:schemeClr>
                </a:solidFill>
                <a:latin typeface="Helvetica" charset="0"/>
                <a:ea typeface="Helvetica" charset="0"/>
                <a:cs typeface="Helvetica" charset="0"/>
              </a:rPr>
              <a:t>TeV</a:t>
            </a:r>
            <a:r>
              <a:rPr lang="en-GB" sz="1200" dirty="0" smtClean="0">
                <a:solidFill>
                  <a:schemeClr val="tx1">
                    <a:lumMod val="65000"/>
                    <a:lumOff val="35000"/>
                  </a:schemeClr>
                </a:solidFill>
                <a:latin typeface="Helvetica" charset="0"/>
                <a:ea typeface="Helvetica" charset="0"/>
                <a:cs typeface="Helvetica" charset="0"/>
              </a:rPr>
              <a:t> scale)</a:t>
            </a:r>
          </a:p>
        </p:txBody>
      </p:sp>
      <p:pic>
        <p:nvPicPr>
          <p:cNvPr id="116" name="Picture 115"/>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934200" y="3435896"/>
            <a:ext cx="552535" cy="424090"/>
          </a:xfrm>
          <a:prstGeom prst="rect">
            <a:avLst/>
          </a:prstGeom>
        </p:spPr>
      </p:pic>
      <p:sp>
        <p:nvSpPr>
          <p:cNvPr id="117" name="Rectangle 116"/>
          <p:cNvSpPr/>
          <p:nvPr/>
        </p:nvSpPr>
        <p:spPr>
          <a:xfrm>
            <a:off x="6553103" y="3859986"/>
            <a:ext cx="1295497" cy="246221"/>
          </a:xfrm>
          <a:prstGeom prst="rect">
            <a:avLst/>
          </a:prstGeom>
        </p:spPr>
        <p:txBody>
          <a:bodyPr wrap="none">
            <a:spAutoFit/>
          </a:bodyPr>
          <a:lstStyle/>
          <a:p>
            <a:r>
              <a:rPr lang="en-US" sz="1000" dirty="0" err="1" smtClean="0">
                <a:solidFill>
                  <a:srgbClr val="7F7F7F"/>
                </a:solidFill>
                <a:latin typeface="Helvetica" charset="0"/>
                <a:ea typeface="Helvetica" charset="0"/>
                <a:cs typeface="Helvetica" charset="0"/>
              </a:rPr>
              <a:t>Siphonaptera</a:t>
            </a:r>
            <a:r>
              <a:rPr lang="en-US" sz="1000" dirty="0" smtClean="0">
                <a:solidFill>
                  <a:srgbClr val="7F7F7F"/>
                </a:solidFill>
                <a:latin typeface="Helvetica" charset="0"/>
                <a:ea typeface="Helvetica" charset="0"/>
                <a:cs typeface="Helvetica" charset="0"/>
              </a:rPr>
              <a:t> (flea)</a:t>
            </a:r>
            <a:endParaRPr lang="en-GB" sz="1000" dirty="0">
              <a:solidFill>
                <a:srgbClr val="7F7F7F"/>
              </a:solidFill>
              <a:latin typeface="Helvetica" charset="0"/>
              <a:ea typeface="Helvetica" charset="0"/>
              <a:cs typeface="Helvetica" charset="0"/>
            </a:endParaRPr>
          </a:p>
        </p:txBody>
      </p:sp>
      <p:sp>
        <p:nvSpPr>
          <p:cNvPr id="118" name="Rectangle 117"/>
          <p:cNvSpPr/>
          <p:nvPr/>
        </p:nvSpPr>
        <p:spPr>
          <a:xfrm>
            <a:off x="4766309" y="5188496"/>
            <a:ext cx="491491" cy="246221"/>
          </a:xfrm>
          <a:prstGeom prst="rect">
            <a:avLst/>
          </a:prstGeom>
        </p:spPr>
        <p:txBody>
          <a:bodyPr wrap="none">
            <a:spAutoFit/>
          </a:bodyPr>
          <a:lstStyle/>
          <a:p>
            <a:r>
              <a:rPr lang="en-US" sz="1000" dirty="0" smtClean="0">
                <a:solidFill>
                  <a:schemeClr val="tx1">
                    <a:lumMod val="50000"/>
                    <a:lumOff val="50000"/>
                  </a:schemeClr>
                </a:solidFill>
                <a:latin typeface="Helvetica" charset="0"/>
                <a:ea typeface="Helvetica" charset="0"/>
                <a:cs typeface="Helvetica" charset="0"/>
              </a:rPr>
              <a:t>Earth</a:t>
            </a:r>
            <a:endParaRPr lang="en-GB" sz="1000" dirty="0">
              <a:solidFill>
                <a:schemeClr val="tx1">
                  <a:lumMod val="50000"/>
                  <a:lumOff val="50000"/>
                </a:schemeClr>
              </a:solidFill>
              <a:latin typeface="Helvetica" charset="0"/>
              <a:ea typeface="Helvetica" charset="0"/>
              <a:cs typeface="Helvetica" charset="0"/>
            </a:endParaRPr>
          </a:p>
        </p:txBody>
      </p:sp>
      <p:sp>
        <p:nvSpPr>
          <p:cNvPr id="12" name="Rectangle 11"/>
          <p:cNvSpPr/>
          <p:nvPr/>
        </p:nvSpPr>
        <p:spPr>
          <a:xfrm>
            <a:off x="294304" y="312911"/>
            <a:ext cx="8631652" cy="307777"/>
          </a:xfrm>
          <a:prstGeom prst="rect">
            <a:avLst/>
          </a:prstGeom>
        </p:spPr>
        <p:txBody>
          <a:bodyPr wrap="square">
            <a:spAutoFit/>
          </a:bodyPr>
          <a:lstStyle/>
          <a:p>
            <a:pPr lvl="0" defTabSz="914400" fontAlgn="auto">
              <a:spcBef>
                <a:spcPct val="50000"/>
              </a:spcBef>
              <a:spcAft>
                <a:spcPts val="0"/>
              </a:spcAft>
              <a:defRPr/>
            </a:pPr>
            <a:r>
              <a:rPr lang="en-GB" sz="1400" i="1" kern="0" dirty="0" smtClean="0">
                <a:latin typeface="Helvetica Light" charset="0"/>
                <a:ea typeface="Helvetica Light" charset="0"/>
                <a:cs typeface="Helvetica Light" charset="0"/>
              </a:rPr>
              <a:t>Scales in particle physics</a:t>
            </a:r>
            <a:endParaRPr lang="en-GB" sz="1400" i="1" kern="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34237455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88</a:t>
            </a:fld>
            <a:endParaRPr lang="en-GB" dirty="0"/>
          </a:p>
        </p:txBody>
      </p:sp>
      <p:pic>
        <p:nvPicPr>
          <p:cNvPr id="20" name="Picture 19" descr="dummy.pdf"/>
          <p:cNvPicPr>
            <a:picLocks noChangeAspect="1"/>
          </p:cNvPicPr>
          <p:nvPr/>
        </p:nvPicPr>
        <p:blipFill>
          <a:blip r:embed="rId2"/>
          <a:stretch>
            <a:fillRect/>
          </a:stretch>
        </p:blipFill>
        <p:spPr>
          <a:xfrm>
            <a:off x="611560" y="2432856"/>
            <a:ext cx="3927894" cy="3810126"/>
          </a:xfrm>
          <a:prstGeom prst="rect">
            <a:avLst/>
          </a:prstGeom>
          <a:effectLst/>
        </p:spPr>
      </p:pic>
      <p:sp>
        <p:nvSpPr>
          <p:cNvPr id="22" name="Up Arrow 21"/>
          <p:cNvSpPr/>
          <p:nvPr/>
        </p:nvSpPr>
        <p:spPr>
          <a:xfrm rot="5400000" flipV="1">
            <a:off x="4534214" y="4074233"/>
            <a:ext cx="617648" cy="830107"/>
          </a:xfrm>
          <a:prstGeom prst="upArrow">
            <a:avLst>
              <a:gd name="adj1" fmla="val 50000"/>
              <a:gd name="adj2" fmla="val 35938"/>
            </a:avLst>
          </a:prstGeom>
          <a:solidFill>
            <a:srgbClr val="D9D9D9">
              <a:alpha val="6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6" name="Rectangle 25"/>
          <p:cNvSpPr/>
          <p:nvPr/>
        </p:nvSpPr>
        <p:spPr>
          <a:xfrm>
            <a:off x="5257941" y="5445224"/>
            <a:ext cx="3377762" cy="461665"/>
          </a:xfrm>
          <a:prstGeom prst="rect">
            <a:avLst/>
          </a:prstGeom>
        </p:spPr>
        <p:txBody>
          <a:bodyPr wrap="square">
            <a:spAutoFit/>
          </a:bodyPr>
          <a:lstStyle/>
          <a:p>
            <a:pPr>
              <a:spcBef>
                <a:spcPts val="600"/>
              </a:spcBef>
            </a:pPr>
            <a:r>
              <a:rPr lang="en-US" sz="1200" i="1" dirty="0" smtClean="0">
                <a:latin typeface="Helvetica Light" charset="0"/>
                <a:ea typeface="Helvetica Light" charset="0"/>
                <a:cs typeface="Helvetica Light" charset="0"/>
              </a:rPr>
              <a:t>EW unification reduces 20 SM parameters to 19 (if 𝜈 = 0)</a:t>
            </a:r>
            <a:endParaRPr lang="en-GB" sz="1200" i="1" dirty="0">
              <a:latin typeface="Helvetica Light" charset="0"/>
              <a:ea typeface="Helvetica Light" charset="0"/>
              <a:cs typeface="Helvetica Light" charset="0"/>
            </a:endParaRPr>
          </a:p>
        </p:txBody>
      </p:sp>
      <p:sp>
        <p:nvSpPr>
          <p:cNvPr id="25" name="TextBox 24"/>
          <p:cNvSpPr txBox="1"/>
          <p:nvPr/>
        </p:nvSpPr>
        <p:spPr>
          <a:xfrm>
            <a:off x="967360" y="2040371"/>
            <a:ext cx="3959840" cy="461665"/>
          </a:xfrm>
          <a:prstGeom prst="rect">
            <a:avLst/>
          </a:prstGeom>
          <a:noFill/>
        </p:spPr>
        <p:txBody>
          <a:bodyPr wrap="square" rtlCol="0">
            <a:spAutoFit/>
          </a:bodyPr>
          <a:lstStyle/>
          <a:p>
            <a:r>
              <a:rPr lang="en-GB" sz="1200" dirty="0" smtClean="0">
                <a:solidFill>
                  <a:schemeClr val="tx1">
                    <a:lumMod val="65000"/>
                    <a:lumOff val="35000"/>
                  </a:schemeClr>
                </a:solidFill>
                <a:latin typeface="Helvetica Light" charset="0"/>
                <a:ea typeface="Helvetica Light" charset="0"/>
                <a:cs typeface="Helvetica Light" charset="0"/>
              </a:rPr>
              <a:t>HERA data from electron–quark scattering into </a:t>
            </a:r>
            <a:r>
              <a:rPr lang="en-GB" sz="1200" i="1" dirty="0" err="1" smtClean="0">
                <a:solidFill>
                  <a:schemeClr val="tx1">
                    <a:lumMod val="65000"/>
                    <a:lumOff val="35000"/>
                  </a:schemeClr>
                </a:solidFill>
                <a:latin typeface="Helvetica Light" charset="0"/>
                <a:ea typeface="Helvetica Light" charset="0"/>
                <a:cs typeface="Helvetica Light" charset="0"/>
              </a:rPr>
              <a:t>e</a:t>
            </a:r>
            <a:r>
              <a:rPr lang="en-GB" sz="1200" dirty="0" err="1" smtClean="0">
                <a:solidFill>
                  <a:schemeClr val="tx1">
                    <a:lumMod val="65000"/>
                    <a:lumOff val="35000"/>
                  </a:schemeClr>
                </a:solidFill>
                <a:latin typeface="Helvetica Light" charset="0"/>
                <a:ea typeface="Helvetica Light" charset="0"/>
                <a:cs typeface="Helvetica Light" charset="0"/>
              </a:rPr>
              <a:t>+</a:t>
            </a:r>
            <a:r>
              <a:rPr lang="en-GB" sz="1200" i="1" dirty="0" err="1" smtClean="0">
                <a:solidFill>
                  <a:schemeClr val="tx1">
                    <a:lumMod val="65000"/>
                    <a:lumOff val="35000"/>
                  </a:schemeClr>
                </a:solidFill>
                <a:latin typeface="Helvetica Light" charset="0"/>
                <a:ea typeface="Helvetica Light" charset="0"/>
                <a:cs typeface="Helvetica Light" charset="0"/>
              </a:rPr>
              <a:t>q</a:t>
            </a:r>
            <a:r>
              <a:rPr lang="en-GB" sz="1200" i="1" dirty="0" smtClean="0">
                <a:solidFill>
                  <a:schemeClr val="tx1">
                    <a:lumMod val="65000"/>
                    <a:lumOff val="35000"/>
                  </a:schemeClr>
                </a:solidFill>
                <a:latin typeface="Helvetica Light" charset="0"/>
                <a:ea typeface="Helvetica Light" charset="0"/>
                <a:cs typeface="Helvetica Light" charset="0"/>
              </a:rPr>
              <a:t>   </a:t>
            </a:r>
            <a:r>
              <a:rPr lang="en-GB" sz="1200" dirty="0" smtClean="0">
                <a:solidFill>
                  <a:schemeClr val="tx1">
                    <a:lumMod val="65000"/>
                    <a:lumOff val="35000"/>
                  </a:schemeClr>
                </a:solidFill>
                <a:latin typeface="Helvetica Light" charset="0"/>
                <a:ea typeface="Helvetica Light" charset="0"/>
                <a:cs typeface="Helvetica Light" charset="0"/>
              </a:rPr>
              <a:t> (NC = </a:t>
            </a:r>
            <a:r>
              <a:rPr lang="en-GB" sz="1200" i="1" dirty="0" err="1" smtClean="0">
                <a:solidFill>
                  <a:schemeClr val="tx1">
                    <a:lumMod val="65000"/>
                    <a:lumOff val="35000"/>
                  </a:schemeClr>
                </a:solidFill>
                <a:latin typeface="Helvetica Light" charset="0"/>
                <a:ea typeface="Helvetica Light" charset="0"/>
                <a:cs typeface="Helvetica Light" charset="0"/>
              </a:rPr>
              <a:t>γ</a:t>
            </a:r>
            <a:r>
              <a:rPr lang="en-GB" sz="1200" dirty="0" err="1" smtClean="0">
                <a:solidFill>
                  <a:schemeClr val="tx1">
                    <a:lumMod val="65000"/>
                    <a:lumOff val="35000"/>
                  </a:schemeClr>
                </a:solidFill>
                <a:latin typeface="Helvetica Light" charset="0"/>
                <a:ea typeface="Helvetica Light" charset="0"/>
                <a:cs typeface="Helvetica Light" charset="0"/>
              </a:rPr>
              <a:t>,</a:t>
            </a:r>
            <a:r>
              <a:rPr lang="en-GB" sz="1200" i="1" dirty="0" err="1" smtClean="0">
                <a:solidFill>
                  <a:schemeClr val="tx1">
                    <a:lumMod val="65000"/>
                    <a:lumOff val="35000"/>
                  </a:schemeClr>
                </a:solidFill>
                <a:latin typeface="Helvetica Light" charset="0"/>
                <a:ea typeface="Helvetica Light" charset="0"/>
                <a:cs typeface="Helvetica Light" charset="0"/>
              </a:rPr>
              <a:t>Z</a:t>
            </a:r>
            <a:r>
              <a:rPr lang="en-GB" sz="1200" dirty="0" smtClean="0">
                <a:solidFill>
                  <a:schemeClr val="tx1">
                    <a:lumMod val="65000"/>
                    <a:lumOff val="35000"/>
                  </a:schemeClr>
                </a:solidFill>
                <a:latin typeface="Helvetica Light" charset="0"/>
                <a:ea typeface="Helvetica Light" charset="0"/>
                <a:cs typeface="Helvetica Light" charset="0"/>
              </a:rPr>
              <a:t>) or </a:t>
            </a:r>
            <a:r>
              <a:rPr lang="en-US" sz="1200" dirty="0" smtClean="0">
                <a:solidFill>
                  <a:schemeClr val="tx1">
                    <a:lumMod val="65000"/>
                    <a:lumOff val="35000"/>
                  </a:schemeClr>
                </a:solidFill>
                <a:latin typeface="Helvetica Light" charset="0"/>
                <a:ea typeface="Helvetica Light" charset="0"/>
                <a:cs typeface="Helvetica Light" charset="0"/>
              </a:rPr>
              <a:t>𝜈</a:t>
            </a:r>
            <a:r>
              <a:rPr lang="en-GB" sz="1200" dirty="0" smtClean="0">
                <a:solidFill>
                  <a:schemeClr val="tx1">
                    <a:lumMod val="65000"/>
                    <a:lumOff val="35000"/>
                  </a:schemeClr>
                </a:solidFill>
                <a:latin typeface="Helvetica Light" charset="0"/>
                <a:ea typeface="Helvetica Light" charset="0"/>
                <a:cs typeface="Helvetica Light" charset="0"/>
              </a:rPr>
              <a:t>+</a:t>
            </a:r>
            <a:r>
              <a:rPr lang="en-GB" sz="1200" i="1" dirty="0" smtClean="0">
                <a:solidFill>
                  <a:schemeClr val="tx1">
                    <a:lumMod val="65000"/>
                    <a:lumOff val="35000"/>
                  </a:schemeClr>
                </a:solidFill>
                <a:latin typeface="Helvetica Light" charset="0"/>
                <a:ea typeface="Helvetica Light" charset="0"/>
                <a:cs typeface="Helvetica Light" charset="0"/>
              </a:rPr>
              <a:t>q</a:t>
            </a:r>
            <a:r>
              <a:rPr lang="en-GB" sz="1200" dirty="0" smtClean="0">
                <a:solidFill>
                  <a:schemeClr val="tx1">
                    <a:lumMod val="65000"/>
                    <a:lumOff val="35000"/>
                  </a:schemeClr>
                </a:solidFill>
                <a:latin typeface="Helvetica Light" charset="0"/>
                <a:ea typeface="Helvetica Light" charset="0"/>
                <a:cs typeface="Helvetica Light" charset="0"/>
              </a:rPr>
              <a:t> (CC = </a:t>
            </a:r>
            <a:r>
              <a:rPr lang="en-GB" sz="1200" i="1" dirty="0" smtClean="0">
                <a:solidFill>
                  <a:schemeClr val="tx1">
                    <a:lumMod val="65000"/>
                    <a:lumOff val="35000"/>
                  </a:schemeClr>
                </a:solidFill>
                <a:latin typeface="Helvetica Light" charset="0"/>
                <a:ea typeface="Helvetica Light" charset="0"/>
                <a:cs typeface="Helvetica Light" charset="0"/>
              </a:rPr>
              <a:t>W</a:t>
            </a:r>
            <a:r>
              <a:rPr lang="en-GB" sz="800" dirty="0" smtClean="0">
                <a:solidFill>
                  <a:schemeClr val="tx1">
                    <a:lumMod val="65000"/>
                    <a:lumOff val="35000"/>
                  </a:schemeClr>
                </a:solidFill>
                <a:latin typeface="Helvetica Light" charset="0"/>
                <a:ea typeface="Helvetica Light" charset="0"/>
                <a:cs typeface="Helvetica Light" charset="0"/>
              </a:rPr>
              <a:t> </a:t>
            </a:r>
            <a:r>
              <a:rPr lang="en-GB" sz="1200" baseline="30000" dirty="0" smtClean="0">
                <a:solidFill>
                  <a:schemeClr val="tx1">
                    <a:lumMod val="65000"/>
                    <a:lumOff val="35000"/>
                  </a:schemeClr>
                </a:solidFill>
                <a:latin typeface="Helvetica Light" charset="0"/>
                <a:ea typeface="Helvetica Light" charset="0"/>
                <a:cs typeface="Helvetica Light" charset="0"/>
              </a:rPr>
              <a:t>±</a:t>
            </a:r>
            <a:r>
              <a:rPr lang="en-GB" sz="1200" dirty="0" smtClean="0">
                <a:solidFill>
                  <a:schemeClr val="tx1">
                    <a:lumMod val="65000"/>
                    <a:lumOff val="35000"/>
                  </a:schemeClr>
                </a:solidFill>
                <a:latin typeface="Helvetica Light" charset="0"/>
                <a:ea typeface="Helvetica Light" charset="0"/>
                <a:cs typeface="Helvetica Light" charset="0"/>
              </a:rPr>
              <a:t>)</a:t>
            </a:r>
            <a:endParaRPr lang="en-GB" sz="1200" dirty="0">
              <a:solidFill>
                <a:schemeClr val="tx1">
                  <a:lumMod val="65000"/>
                  <a:lumOff val="35000"/>
                </a:schemeClr>
              </a:solidFill>
              <a:latin typeface="Helvetica Light" charset="0"/>
              <a:ea typeface="Helvetica Light" charset="0"/>
              <a:cs typeface="Helvetica Light" charset="0"/>
            </a:endParaRPr>
          </a:p>
        </p:txBody>
      </p:sp>
      <p:sp>
        <p:nvSpPr>
          <p:cNvPr id="36" name="Rectangle 35"/>
          <p:cNvSpPr/>
          <p:nvPr/>
        </p:nvSpPr>
        <p:spPr>
          <a:xfrm>
            <a:off x="0" y="0"/>
            <a:ext cx="9144000" cy="177281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7" name="Picture 36"/>
          <p:cNvPicPr>
            <a:picLocks noChangeAspect="1" noChangeArrowheads="1"/>
          </p:cNvPicPr>
          <p:nvPr/>
        </p:nvPicPr>
        <p:blipFill>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38" name="Rectangle 37"/>
          <p:cNvSpPr/>
          <p:nvPr/>
        </p:nvSpPr>
        <p:spPr>
          <a:xfrm>
            <a:off x="5004048" y="243225"/>
            <a:ext cx="3928864" cy="1169551"/>
          </a:xfrm>
          <a:prstGeom prst="rect">
            <a:avLst/>
          </a:prstGeom>
        </p:spPr>
        <p:txBody>
          <a:bodyPr wrap="square">
            <a:spAutoFit/>
          </a:bodyPr>
          <a:lstStyle/>
          <a:p>
            <a:pPr lvl="0" algn="r" defTabSz="914400" fontAlgn="auto">
              <a:spcBef>
                <a:spcPct val="50000"/>
              </a:spcBef>
              <a:spcAft>
                <a:spcPts val="0"/>
              </a:spcAft>
              <a:defRPr/>
            </a:pPr>
            <a:r>
              <a:rPr lang="en-GB" sz="1400" i="1" kern="0" dirty="0">
                <a:solidFill>
                  <a:schemeClr val="bg1"/>
                </a:solidFill>
                <a:latin typeface="Helvetica Light" charset="0"/>
                <a:ea typeface="Helvetica Light" charset="0"/>
                <a:cs typeface="Helvetica Light" charset="0"/>
              </a:rPr>
              <a:t>The </a:t>
            </a:r>
            <a:r>
              <a:rPr lang="en-GB" sz="1400" i="1" kern="0" dirty="0" smtClean="0">
                <a:solidFill>
                  <a:schemeClr val="bg1"/>
                </a:solidFill>
                <a:latin typeface="Helvetica Light" charset="0"/>
                <a:ea typeface="Helvetica Light" charset="0"/>
                <a:cs typeface="Helvetica Light" charset="0"/>
              </a:rPr>
              <a:t>LHC at </a:t>
            </a:r>
            <a:r>
              <a:rPr lang="en-GB" sz="1400" i="1" kern="0" dirty="0">
                <a:solidFill>
                  <a:schemeClr val="bg1"/>
                </a:solidFill>
                <a:latin typeface="Helvetica Light" charset="0"/>
                <a:ea typeface="Helvetica Light" charset="0"/>
                <a:cs typeface="Helvetica Light" charset="0"/>
              </a:rPr>
              <a:t>CERN probes nature at the smallest distances </a:t>
            </a:r>
            <a:r>
              <a:rPr lang="en-GB" sz="1400" i="1" kern="0" dirty="0" smtClean="0">
                <a:solidFill>
                  <a:schemeClr val="bg1"/>
                </a:solidFill>
                <a:latin typeface="Helvetica Light" charset="0"/>
                <a:ea typeface="Helvetica Light" charset="0"/>
                <a:cs typeface="Helvetica Light" charset="0"/>
              </a:rPr>
              <a:t>ever explored </a:t>
            </a:r>
            <a:r>
              <a:rPr lang="en-GB" sz="1400" i="1" kern="0" dirty="0">
                <a:solidFill>
                  <a:schemeClr val="bg1"/>
                </a:solidFill>
                <a:latin typeface="Helvetica Light" charset="0"/>
                <a:ea typeface="Helvetica Light" charset="0"/>
                <a:cs typeface="Helvetica Light" charset="0"/>
              </a:rPr>
              <a:t>on Earth to study and improve our current knowledge of space and time, matter and force as it is encoded in the </a:t>
            </a:r>
            <a:r>
              <a:rPr lang="en-GB" sz="1400" i="1" kern="0" dirty="0" smtClean="0">
                <a:solidFill>
                  <a:schemeClr val="bg1"/>
                </a:solidFill>
                <a:latin typeface="Helvetica Light" charset="0"/>
                <a:ea typeface="Helvetica Light" charset="0"/>
                <a:cs typeface="Helvetica Light" charset="0"/>
              </a:rPr>
              <a:t>SM of </a:t>
            </a:r>
            <a:r>
              <a:rPr lang="en-GB" sz="1400" i="1" kern="0" dirty="0">
                <a:solidFill>
                  <a:schemeClr val="bg1"/>
                </a:solidFill>
                <a:latin typeface="Helvetica Light" charset="0"/>
                <a:ea typeface="Helvetica Light" charset="0"/>
                <a:cs typeface="Helvetica Light" charset="0"/>
              </a:rPr>
              <a:t>particle physics.</a:t>
            </a:r>
          </a:p>
        </p:txBody>
      </p:sp>
      <p:sp>
        <p:nvSpPr>
          <p:cNvPr id="16" name="TextBox 15"/>
          <p:cNvSpPr txBox="1"/>
          <p:nvPr/>
        </p:nvSpPr>
        <p:spPr>
          <a:xfrm rot="2038544">
            <a:off x="1428287" y="3197267"/>
            <a:ext cx="1124026" cy="261610"/>
          </a:xfrm>
          <a:prstGeom prst="rect">
            <a:avLst/>
          </a:prstGeom>
          <a:noFill/>
        </p:spPr>
        <p:txBody>
          <a:bodyPr wrap="none" rtlCol="0">
            <a:spAutoFit/>
          </a:bodyPr>
          <a:lstStyle/>
          <a:p>
            <a:r>
              <a:rPr lang="en-US" sz="1100" smtClean="0">
                <a:solidFill>
                  <a:srgbClr val="003BB8"/>
                </a:solidFill>
                <a:latin typeface="Helvetica Light" charset="0"/>
                <a:ea typeface="Helvetica Light" charset="0"/>
                <a:cs typeface="Helvetica Light" charset="0"/>
              </a:rPr>
              <a:t>Neutral current</a:t>
            </a:r>
            <a:endParaRPr lang="en-US" sz="1100" dirty="0" smtClean="0">
              <a:solidFill>
                <a:srgbClr val="003BB8"/>
              </a:solidFill>
              <a:latin typeface="Helvetica Light" charset="0"/>
              <a:ea typeface="Helvetica Light" charset="0"/>
              <a:cs typeface="Helvetica Light" charset="0"/>
            </a:endParaRPr>
          </a:p>
        </p:txBody>
      </p:sp>
      <p:sp>
        <p:nvSpPr>
          <p:cNvPr id="39" name="TextBox 38"/>
          <p:cNvSpPr txBox="1"/>
          <p:nvPr/>
        </p:nvSpPr>
        <p:spPr>
          <a:xfrm rot="536875">
            <a:off x="1129098" y="3722110"/>
            <a:ext cx="1226618" cy="261610"/>
          </a:xfrm>
          <a:prstGeom prst="rect">
            <a:avLst/>
          </a:prstGeom>
          <a:noFill/>
        </p:spPr>
        <p:txBody>
          <a:bodyPr wrap="none" rtlCol="0">
            <a:spAutoFit/>
          </a:bodyPr>
          <a:lstStyle/>
          <a:p>
            <a:r>
              <a:rPr lang="en-US" sz="1100" dirty="0" smtClean="0">
                <a:solidFill>
                  <a:srgbClr val="D80017"/>
                </a:solidFill>
                <a:latin typeface="Helvetica Light" charset="0"/>
                <a:ea typeface="Helvetica Light" charset="0"/>
                <a:cs typeface="Helvetica Light" charset="0"/>
              </a:rPr>
              <a:t>Charged current</a:t>
            </a:r>
          </a:p>
        </p:txBody>
      </p:sp>
      <p:sp>
        <p:nvSpPr>
          <p:cNvPr id="15" name="Rectangle 14"/>
          <p:cNvSpPr/>
          <p:nvPr/>
        </p:nvSpPr>
        <p:spPr>
          <a:xfrm>
            <a:off x="5076056" y="2807443"/>
            <a:ext cx="4067944" cy="2421757"/>
          </a:xfrm>
          <a:prstGeom prst="rect">
            <a:avLst/>
          </a:prstGeom>
          <a:solidFill>
            <a:schemeClr val="bg1">
              <a:lumMod val="95000"/>
              <a:alpha val="9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bg1">
                  <a:lumMod val="95000"/>
                </a:schemeClr>
              </a:solidFill>
            </a:endParaRPr>
          </a:p>
        </p:txBody>
      </p:sp>
      <p:sp>
        <p:nvSpPr>
          <p:cNvPr id="17" name="Rectangle 16"/>
          <p:cNvSpPr/>
          <p:nvPr/>
        </p:nvSpPr>
        <p:spPr>
          <a:xfrm>
            <a:off x="5258091" y="2947851"/>
            <a:ext cx="3850413" cy="2108269"/>
          </a:xfrm>
          <a:prstGeom prst="rect">
            <a:avLst/>
          </a:prstGeom>
        </p:spPr>
        <p:txBody>
          <a:bodyPr wrap="square">
            <a:spAutoFit/>
          </a:bodyPr>
          <a:lstStyle/>
          <a:p>
            <a:pPr>
              <a:spcBef>
                <a:spcPts val="1200"/>
              </a:spcBef>
            </a:pPr>
            <a:r>
              <a:rPr lang="en-US" sz="1800" dirty="0" smtClean="0">
                <a:solidFill>
                  <a:schemeClr val="tx1">
                    <a:lumMod val="50000"/>
                    <a:lumOff val="50000"/>
                  </a:schemeClr>
                </a:solidFill>
                <a:latin typeface="Helvetica Light" charset="0"/>
                <a:ea typeface="Helvetica Light" charset="0"/>
                <a:cs typeface="Helvetica Light" charset="0"/>
              </a:rPr>
              <a:t>The SM is </a:t>
            </a:r>
            <a:r>
              <a:rPr lang="en-US" sz="1800" b="1" dirty="0" smtClean="0">
                <a:solidFill>
                  <a:schemeClr val="tx1">
                    <a:lumMod val="50000"/>
                    <a:lumOff val="50000"/>
                  </a:schemeClr>
                </a:solidFill>
                <a:latin typeface="Helvetica Light" charset="0"/>
                <a:ea typeface="Helvetica Light" charset="0"/>
                <a:cs typeface="Helvetica Light" charset="0"/>
              </a:rPr>
              <a:t>the</a:t>
            </a:r>
            <a:r>
              <a:rPr lang="en-US" sz="1800" dirty="0" smtClean="0">
                <a:solidFill>
                  <a:schemeClr val="tx1">
                    <a:lumMod val="50000"/>
                    <a:lumOff val="50000"/>
                  </a:schemeClr>
                </a:solidFill>
                <a:latin typeface="Helvetica Light" charset="0"/>
                <a:ea typeface="Helvetica Light" charset="0"/>
                <a:cs typeface="Helvetica Light" charset="0"/>
              </a:rPr>
              <a:t> legacy of 20</a:t>
            </a:r>
            <a:r>
              <a:rPr lang="en-US" sz="1800" baseline="30000" dirty="0" smtClean="0">
                <a:solidFill>
                  <a:schemeClr val="tx1">
                    <a:lumMod val="50000"/>
                    <a:lumOff val="50000"/>
                  </a:schemeClr>
                </a:solidFill>
                <a:latin typeface="Helvetica Light" charset="0"/>
                <a:ea typeface="Helvetica Light" charset="0"/>
                <a:cs typeface="Helvetica Light" charset="0"/>
              </a:rPr>
              <a:t>th</a:t>
            </a:r>
            <a:r>
              <a:rPr lang="en-US" sz="1800" dirty="0" smtClean="0">
                <a:solidFill>
                  <a:schemeClr val="tx1">
                    <a:lumMod val="50000"/>
                    <a:lumOff val="50000"/>
                  </a:schemeClr>
                </a:solidFill>
                <a:latin typeface="Helvetica Light" charset="0"/>
                <a:ea typeface="Helvetica Light" charset="0"/>
                <a:cs typeface="Helvetica Light" charset="0"/>
              </a:rPr>
              <a:t> century particle physics</a:t>
            </a:r>
          </a:p>
          <a:p>
            <a:pPr marL="266700" indent="-266700">
              <a:spcBef>
                <a:spcPts val="1200"/>
              </a:spcBef>
              <a:buFont typeface="Lucida Grande"/>
              <a:buChar char="-"/>
            </a:pPr>
            <a:r>
              <a:rPr lang="en-US" sz="1400" dirty="0" smtClean="0">
                <a:solidFill>
                  <a:schemeClr val="tx1">
                    <a:lumMod val="50000"/>
                    <a:lumOff val="50000"/>
                  </a:schemeClr>
                </a:solidFill>
                <a:latin typeface="Helvetica Light" charset="0"/>
                <a:ea typeface="Helvetica Light" charset="0"/>
                <a:cs typeface="Helvetica Light" charset="0"/>
              </a:rPr>
              <a:t>It unifies quantum mechanics, special relativity and field theory</a:t>
            </a:r>
          </a:p>
          <a:p>
            <a:pPr marL="266700" indent="-266700">
              <a:spcBef>
                <a:spcPts val="1200"/>
              </a:spcBef>
              <a:buFont typeface="Lucida Grande"/>
              <a:buChar char="-"/>
            </a:pPr>
            <a:r>
              <a:rPr lang="en-US" sz="1400" dirty="0" smtClean="0">
                <a:solidFill>
                  <a:srgbClr val="FF0000"/>
                </a:solidFill>
                <a:latin typeface="Helvetica Light" charset="0"/>
                <a:ea typeface="Helvetica Light" charset="0"/>
                <a:cs typeface="Helvetica Light" charset="0"/>
              </a:rPr>
              <a:t>It unifies electromagnetic and weak interactions</a:t>
            </a:r>
          </a:p>
          <a:p>
            <a:pPr marL="266700" indent="-266700">
              <a:spcBef>
                <a:spcPts val="600"/>
              </a:spcBef>
              <a:buFont typeface="Lucida Grande"/>
              <a:buChar char="-"/>
            </a:pPr>
            <a:r>
              <a:rPr lang="en-US" sz="1400" dirty="0" smtClean="0">
                <a:solidFill>
                  <a:schemeClr val="tx1">
                    <a:lumMod val="50000"/>
                    <a:lumOff val="50000"/>
                  </a:schemeClr>
                </a:solidFill>
                <a:latin typeface="Helvetica Light" charset="0"/>
                <a:ea typeface="Helvetica Light" charset="0"/>
                <a:cs typeface="Helvetica Light" charset="0"/>
              </a:rPr>
              <a:t>It describes ~ all laboratory data</a:t>
            </a:r>
          </a:p>
        </p:txBody>
      </p:sp>
    </p:spTree>
    <p:extLst>
      <p:ext uri="{BB962C8B-B14F-4D97-AF65-F5344CB8AC3E}">
        <p14:creationId xmlns:p14="http://schemas.microsoft.com/office/powerpoint/2010/main" val="118906236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556793"/>
            <a:ext cx="9144000" cy="489654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19" name="TextBox 18"/>
          <p:cNvSpPr txBox="1"/>
          <p:nvPr/>
        </p:nvSpPr>
        <p:spPr>
          <a:xfrm>
            <a:off x="154519" y="152400"/>
            <a:ext cx="8989481" cy="823302"/>
          </a:xfrm>
          <a:prstGeom prst="rect">
            <a:avLst/>
          </a:prstGeom>
          <a:noFill/>
        </p:spPr>
        <p:txBody>
          <a:bodyPr wrap="square" rtlCol="0">
            <a:spAutoFit/>
          </a:bodyPr>
          <a:lstStyle/>
          <a:p>
            <a:r>
              <a:rPr lang="en-US" sz="2400" dirty="0">
                <a:solidFill>
                  <a:prstClr val="black"/>
                </a:solidFill>
                <a:latin typeface="Helvetica Light" charset="0"/>
                <a:ea typeface="Helvetica Light" charset="0"/>
                <a:cs typeface="Helvetica Light" charset="0"/>
              </a:rPr>
              <a:t>Inclusive and differential jet cross section vs. jet </a:t>
            </a:r>
            <a:r>
              <a:rPr lang="en-US" sz="2400" i="1" dirty="0" err="1">
                <a:solidFill>
                  <a:prstClr val="black"/>
                </a:solidFill>
                <a:latin typeface="Helvetica Light" charset="0"/>
                <a:ea typeface="Helvetica Light" charset="0"/>
                <a:cs typeface="Helvetica Light" charset="0"/>
              </a:rPr>
              <a:t>p</a:t>
            </a:r>
            <a:r>
              <a:rPr lang="en-US" sz="2400" i="1" baseline="-25000" dirty="0" err="1">
                <a:solidFill>
                  <a:prstClr val="black"/>
                </a:solidFill>
                <a:latin typeface="Helvetica Light" charset="0"/>
                <a:ea typeface="Helvetica Light" charset="0"/>
                <a:cs typeface="Helvetica Light" charset="0"/>
              </a:rPr>
              <a:t>T</a:t>
            </a:r>
            <a:r>
              <a:rPr lang="en-US" sz="2400" dirty="0">
                <a:solidFill>
                  <a:prstClr val="black"/>
                </a:solidFill>
                <a:latin typeface="Helvetica Light" charset="0"/>
                <a:ea typeface="Helvetica Light" charset="0"/>
                <a:cs typeface="Helvetica Light" charset="0"/>
              </a:rPr>
              <a:t> and rapidity</a:t>
            </a:r>
          </a:p>
          <a:p>
            <a:pPr>
              <a:spcBef>
                <a:spcPts val="900"/>
              </a:spcBef>
            </a:pPr>
            <a:r>
              <a:rPr lang="en-US" sz="1600" dirty="0" smtClean="0">
                <a:solidFill>
                  <a:prstClr val="black"/>
                </a:solidFill>
                <a:latin typeface="Helvetica Light" charset="0"/>
                <a:ea typeface="Helvetica Light" charset="0"/>
                <a:cs typeface="Helvetica Light" charset="0"/>
              </a:rPr>
              <a:t>Agreement with theory over many orders of magnitude</a:t>
            </a:r>
            <a:endParaRPr lang="en-US" sz="1600" dirty="0">
              <a:solidFill>
                <a:prstClr val="black"/>
              </a:solidFill>
              <a:latin typeface="Helvetica Light" charset="0"/>
              <a:ea typeface="Helvetica Light" charset="0"/>
              <a:cs typeface="Helvetica Light" charset="0"/>
            </a:endParaRPr>
          </a:p>
        </p:txBody>
      </p:sp>
      <p:sp>
        <p:nvSpPr>
          <p:cNvPr id="18" name="TextBox 17"/>
          <p:cNvSpPr txBox="1"/>
          <p:nvPr/>
        </p:nvSpPr>
        <p:spPr>
          <a:xfrm>
            <a:off x="6588224" y="2117755"/>
            <a:ext cx="2195736" cy="1600438"/>
          </a:xfrm>
          <a:prstGeom prst="rect">
            <a:avLst/>
          </a:prstGeom>
          <a:noFill/>
        </p:spPr>
        <p:txBody>
          <a:bodyPr wrap="square" rtlCol="0">
            <a:spAutoFit/>
          </a:bodyPr>
          <a:lstStyle/>
          <a:p>
            <a:r>
              <a:rPr lang="en-US" sz="1400" dirty="0">
                <a:solidFill>
                  <a:srgbClr val="0038AC"/>
                </a:solidFill>
                <a:latin typeface="Helvetica Light" charset="0"/>
                <a:ea typeface="Helvetica Light" charset="0"/>
                <a:cs typeface="Helvetica Light" charset="0"/>
              </a:rPr>
              <a:t>Precision measurements &amp; theory developments (includes </a:t>
            </a:r>
            <a:r>
              <a:rPr lang="en-US" sz="1400" dirty="0" smtClean="0">
                <a:solidFill>
                  <a:srgbClr val="0038AC"/>
                </a:solidFill>
                <a:latin typeface="Helvetica Light" charset="0"/>
                <a:ea typeface="Helvetica Light" charset="0"/>
                <a:cs typeface="Helvetica Light" charset="0"/>
              </a:rPr>
              <a:t>non-</a:t>
            </a:r>
            <a:r>
              <a:rPr lang="en-US" sz="1400" dirty="0" err="1" smtClean="0">
                <a:solidFill>
                  <a:srgbClr val="0038AC"/>
                </a:solidFill>
                <a:latin typeface="Helvetica Light" charset="0"/>
                <a:ea typeface="Helvetica Light" charset="0"/>
                <a:cs typeface="Helvetica Light" charset="0"/>
              </a:rPr>
              <a:t>perturbative</a:t>
            </a:r>
            <a:r>
              <a:rPr lang="en-US" sz="1400" dirty="0" smtClean="0">
                <a:solidFill>
                  <a:srgbClr val="0038AC"/>
                </a:solidFill>
                <a:latin typeface="Helvetica Light" charset="0"/>
                <a:ea typeface="Helvetica Light" charset="0"/>
                <a:cs typeface="Helvetica Light" charset="0"/>
              </a:rPr>
              <a:t> </a:t>
            </a:r>
            <a:r>
              <a:rPr lang="en-US" sz="1400" dirty="0">
                <a:solidFill>
                  <a:srgbClr val="0038AC"/>
                </a:solidFill>
                <a:latin typeface="Helvetica Light" charset="0"/>
                <a:ea typeface="Helvetica Light" charset="0"/>
                <a:cs typeface="Helvetica Light" charset="0"/>
              </a:rPr>
              <a:t>and electroweak corrections) </a:t>
            </a:r>
            <a:endParaRPr lang="en-US" sz="1400" dirty="0" smtClean="0">
              <a:solidFill>
                <a:srgbClr val="0038AC"/>
              </a:solidFill>
              <a:latin typeface="Helvetica Light" charset="0"/>
              <a:ea typeface="Helvetica Light" charset="0"/>
              <a:cs typeface="Helvetica Light" charset="0"/>
            </a:endParaRPr>
          </a:p>
          <a:p>
            <a:r>
              <a:rPr lang="en-US" sz="1400" dirty="0" smtClean="0">
                <a:solidFill>
                  <a:srgbClr val="0038AC"/>
                </a:solidFill>
                <a:latin typeface="Symbol" charset="2"/>
                <a:ea typeface="Symbol" charset="2"/>
                <a:cs typeface="Symbol" charset="2"/>
              </a:rPr>
              <a:t>®</a:t>
            </a:r>
            <a:r>
              <a:rPr lang="en-US" sz="1400" dirty="0" smtClean="0">
                <a:solidFill>
                  <a:srgbClr val="0038AC"/>
                </a:solidFill>
                <a:latin typeface="Helvetica Light" charset="0"/>
                <a:ea typeface="Helvetica Light" charset="0"/>
                <a:cs typeface="Helvetica Light" charset="0"/>
              </a:rPr>
              <a:t> </a:t>
            </a:r>
            <a:r>
              <a:rPr lang="en-US" sz="1400" dirty="0">
                <a:solidFill>
                  <a:srgbClr val="0038AC"/>
                </a:solidFill>
                <a:latin typeface="Helvetica Light" charset="0"/>
                <a:ea typeface="Helvetica Light" charset="0"/>
                <a:cs typeface="Helvetica Light" charset="0"/>
              </a:rPr>
              <a:t>new quality of QCD tests at hadron colliders</a:t>
            </a:r>
          </a:p>
        </p:txBody>
      </p:sp>
      <p:sp>
        <p:nvSpPr>
          <p:cNvPr id="2" name="Rectangle 1"/>
          <p:cNvSpPr/>
          <p:nvPr/>
        </p:nvSpPr>
        <p:spPr>
          <a:xfrm>
            <a:off x="5506685" y="1941314"/>
            <a:ext cx="886781" cy="215444"/>
          </a:xfrm>
          <a:prstGeom prst="rect">
            <a:avLst/>
          </a:prstGeom>
        </p:spPr>
        <p:txBody>
          <a:bodyPr wrap="none">
            <a:spAutoFit/>
          </a:bodyPr>
          <a:lstStyle/>
          <a:p>
            <a:r>
              <a:rPr lang="en-GB" sz="800" dirty="0">
                <a:solidFill>
                  <a:prstClr val="black">
                    <a:lumMod val="50000"/>
                    <a:lumOff val="50000"/>
                  </a:prstClr>
                </a:solidFill>
                <a:latin typeface="Helvetica Light"/>
                <a:cs typeface="Helvetica Light"/>
              </a:rPr>
              <a:t>[ </a:t>
            </a:r>
            <a:r>
              <a:rPr lang="is-IS" sz="800" dirty="0">
                <a:solidFill>
                  <a:prstClr val="black">
                    <a:lumMod val="50000"/>
                    <a:lumOff val="50000"/>
                  </a:prstClr>
                </a:solidFill>
                <a:latin typeface="Helvetica Light"/>
                <a:cs typeface="Helvetica Light"/>
              </a:rPr>
              <a:t>1609.05331 </a:t>
            </a:r>
            <a:r>
              <a:rPr lang="en-GB" sz="800" dirty="0" smtClean="0">
                <a:solidFill>
                  <a:prstClr val="black">
                    <a:lumMod val="50000"/>
                    <a:lumOff val="50000"/>
                  </a:prstClr>
                </a:solidFill>
                <a:latin typeface="Helvetica Light"/>
                <a:cs typeface="Helvetica Light"/>
              </a:rPr>
              <a:t>] </a:t>
            </a:r>
            <a:endParaRPr lang="en-GB" sz="800" dirty="0">
              <a:solidFill>
                <a:prstClr val="black">
                  <a:lumMod val="50000"/>
                  <a:lumOff val="50000"/>
                </a:prstClr>
              </a:solidFill>
              <a:latin typeface="Helvetica Light"/>
              <a:cs typeface="Helvetica Light"/>
            </a:endParaRPr>
          </a:p>
        </p:txBody>
      </p:sp>
      <p:sp>
        <p:nvSpPr>
          <p:cNvPr id="4" name="Slide Number Placeholder 3"/>
          <p:cNvSpPr>
            <a:spLocks noGrp="1"/>
          </p:cNvSpPr>
          <p:nvPr>
            <p:ph type="sldNum" sz="quarter" idx="4"/>
          </p:nvPr>
        </p:nvSpPr>
        <p:spPr/>
        <p:txBody>
          <a:bodyPr/>
          <a:lstStyle/>
          <a:p>
            <a:pPr>
              <a:defRPr/>
            </a:pPr>
            <a:fld id="{611C2F03-9E95-40C9-A99F-3C4F7EE8CF2A}" type="slidenum">
              <a:rPr lang="en-GB" smtClean="0"/>
              <a:pPr>
                <a:defRPr/>
              </a:pPr>
              <a:t>89</a:t>
            </a:fld>
            <a:endParaRPr lang="en-GB"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826" y="2072684"/>
            <a:ext cx="5902366" cy="4237858"/>
          </a:xfrm>
          <a:prstGeom prst="rect">
            <a:avLst/>
          </a:prstGeom>
        </p:spPr>
      </p:pic>
    </p:spTree>
    <p:extLst>
      <p:ext uri="{BB962C8B-B14F-4D97-AF65-F5344CB8AC3E}">
        <p14:creationId xmlns:p14="http://schemas.microsoft.com/office/powerpoint/2010/main" val="67146120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Slide Number Placeholder 1"/>
          <p:cNvSpPr>
            <a:spLocks noGrp="1"/>
          </p:cNvSpPr>
          <p:nvPr>
            <p:ph type="sldNum" sz="quarter" idx="4"/>
          </p:nvPr>
        </p:nvSpPr>
        <p:spPr>
          <a:xfrm>
            <a:off x="6997172" y="6545795"/>
            <a:ext cx="2133600" cy="365125"/>
          </a:xfrm>
        </p:spPr>
        <p:txBody>
          <a:bodyPr/>
          <a:lstStyle/>
          <a:p>
            <a:pPr>
              <a:defRPr/>
            </a:pPr>
            <a:fld id="{611C2F03-9E95-40C9-A99F-3C4F7EE8CF2A}" type="slidenum">
              <a:rPr lang="en-GB" smtClean="0"/>
              <a:pPr>
                <a:defRPr/>
              </a:pPr>
              <a:t>9</a:t>
            </a:fld>
            <a:endParaRPr lang="en-GB" dirty="0"/>
          </a:p>
        </p:txBody>
      </p:sp>
      <p:pic>
        <p:nvPicPr>
          <p:cNvPr id="38" name="Picture 37" descr="2012_05_03_HiggsScan_logo.pdf"/>
          <p:cNvPicPr>
            <a:picLocks noChangeAspect="1"/>
          </p:cNvPicPr>
          <p:nvPr/>
        </p:nvPicPr>
        <p:blipFill>
          <a:blip r:embed="rId3"/>
          <a:stretch>
            <a:fillRect/>
          </a:stretch>
        </p:blipFill>
        <p:spPr>
          <a:xfrm>
            <a:off x="71856" y="3475499"/>
            <a:ext cx="4500144" cy="3047717"/>
          </a:xfrm>
          <a:prstGeom prst="rect">
            <a:avLst/>
          </a:prstGeom>
        </p:spPr>
      </p:pic>
      <p:pic>
        <p:nvPicPr>
          <p:cNvPr id="39" name="Picture 38" descr="MH_vs_Lambda_bounds_big-noconstraints.pdf"/>
          <p:cNvPicPr>
            <a:picLocks noChangeAspect="1"/>
          </p:cNvPicPr>
          <p:nvPr/>
        </p:nvPicPr>
        <p:blipFill>
          <a:blip r:embed="rId4"/>
          <a:stretch>
            <a:fillRect/>
          </a:stretch>
        </p:blipFill>
        <p:spPr>
          <a:xfrm>
            <a:off x="4715137" y="3572532"/>
            <a:ext cx="4249351" cy="2952812"/>
          </a:xfrm>
          <a:prstGeom prst="rect">
            <a:avLst/>
          </a:prstGeom>
          <a:noFill/>
          <a:ln>
            <a:noFill/>
          </a:ln>
        </p:spPr>
      </p:pic>
      <p:sp>
        <p:nvSpPr>
          <p:cNvPr id="40" name="Rectangle 39"/>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41" name="Rectangle 40"/>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2" name="TextBox 41"/>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smtClean="0">
                <a:latin typeface="Helvetica Light" charset="0"/>
                <a:ea typeface="Helvetica Light" charset="0"/>
                <a:cs typeface="Helvetica Light" charset="0"/>
              </a:rPr>
              <a:t>What was known about the Higgs (mass) before the LHC ?</a:t>
            </a:r>
            <a:endParaRPr lang="en-US" dirty="0">
              <a:latin typeface="Helvetica Light" charset="0"/>
              <a:ea typeface="Helvetica Light" charset="0"/>
              <a:cs typeface="Helvetica Light" charset="0"/>
            </a:endParaRPr>
          </a:p>
        </p:txBody>
      </p:sp>
      <p:sp>
        <p:nvSpPr>
          <p:cNvPr id="43" name="Rectangle 42"/>
          <p:cNvSpPr/>
          <p:nvPr/>
        </p:nvSpPr>
        <p:spPr>
          <a:xfrm>
            <a:off x="531627" y="2296632"/>
            <a:ext cx="3804485" cy="1275899"/>
          </a:xfrm>
          <a:prstGeom prst="rect">
            <a:avLst/>
          </a:prstGeom>
          <a:solidFill>
            <a:schemeClr val="bg1"/>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44" name="Picture 6"/>
          <p:cNvPicPr>
            <a:picLocks noChangeAspect="1" noChangeArrowheads="1"/>
          </p:cNvPicPr>
          <p:nvPr/>
        </p:nvPicPr>
        <p:blipFill>
          <a:blip r:embed="rId5" cstate="print">
            <a:extLst>
              <a:ext uri="{28A0092B-C50C-407E-A947-70E740481C1C}">
                <a14:useLocalDpi xmlns:a14="http://schemas.microsoft.com/office/drawing/2010/main"/>
              </a:ext>
            </a:extLst>
          </a:blip>
          <a:srcRect l="4198"/>
          <a:stretch>
            <a:fillRect/>
          </a:stretch>
        </p:blipFill>
        <p:spPr bwMode="auto">
          <a:xfrm>
            <a:off x="2378138" y="2351946"/>
            <a:ext cx="1881775" cy="1175028"/>
          </a:xfrm>
          <a:prstGeom prst="rect">
            <a:avLst/>
          </a:prstGeom>
          <a:noFill/>
          <a:ln w="25400">
            <a:noFill/>
            <a:prstDash val="dash"/>
            <a:miter lim="800000"/>
            <a:headEnd/>
            <a:tailEnd/>
          </a:ln>
          <a:effectLst/>
        </p:spPr>
      </p:pic>
      <p:pic>
        <p:nvPicPr>
          <p:cNvPr id="45" name="Picture 18"/>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83568" y="2338247"/>
            <a:ext cx="1744827" cy="1163218"/>
          </a:xfrm>
          <a:prstGeom prst="rect">
            <a:avLst/>
          </a:prstGeom>
          <a:noFill/>
          <a:ln w="25400">
            <a:noFill/>
            <a:prstDash val="dash"/>
            <a:miter lim="800000"/>
            <a:headEnd/>
            <a:tailEnd/>
          </a:ln>
          <a:effectLst/>
        </p:spPr>
      </p:pic>
      <p:graphicFrame>
        <p:nvGraphicFramePr>
          <p:cNvPr id="46" name="Object 3"/>
          <p:cNvGraphicFramePr>
            <a:graphicFrameLocks noChangeAspect="1"/>
          </p:cNvGraphicFramePr>
          <p:nvPr>
            <p:extLst>
              <p:ext uri="{D42A27DB-BD31-4B8C-83A1-F6EECF244321}">
                <p14:modId xmlns:p14="http://schemas.microsoft.com/office/powerpoint/2010/main" val="1923421619"/>
              </p:ext>
            </p:extLst>
          </p:nvPr>
        </p:nvGraphicFramePr>
        <p:xfrm>
          <a:off x="2725785" y="5361604"/>
          <a:ext cx="1414167" cy="443660"/>
        </p:xfrm>
        <a:graphic>
          <a:graphicData uri="http://schemas.openxmlformats.org/presentationml/2006/ole">
            <mc:AlternateContent xmlns:mc="http://schemas.openxmlformats.org/markup-compatibility/2006">
              <mc:Choice xmlns:v="urn:schemas-microsoft-com:vml" Requires="v">
                <p:oleObj spid="_x0000_s62688" name="Equation" r:id="rId7" imgW="1574800" imgH="495300" progId="Equation.DSMT4">
                  <p:embed/>
                </p:oleObj>
              </mc:Choice>
              <mc:Fallback>
                <p:oleObj name="Equation" r:id="rId7" imgW="1574800" imgH="4953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25785" y="5361604"/>
                        <a:ext cx="1414167" cy="443660"/>
                      </a:xfrm>
                      <a:prstGeom prst="rect">
                        <a:avLst/>
                      </a:prstGeom>
                      <a:noFill/>
                      <a:extLst/>
                    </p:spPr>
                  </p:pic>
                </p:oleObj>
              </mc:Fallback>
            </mc:AlternateContent>
          </a:graphicData>
        </a:graphic>
      </p:graphicFrame>
      <p:sp>
        <p:nvSpPr>
          <p:cNvPr id="48" name="Rectangle 47"/>
          <p:cNvSpPr/>
          <p:nvPr/>
        </p:nvSpPr>
        <p:spPr>
          <a:xfrm>
            <a:off x="5241842" y="5446930"/>
            <a:ext cx="3647515" cy="354104"/>
          </a:xfrm>
          <a:prstGeom prst="rect">
            <a:avLst/>
          </a:prstGeom>
          <a:solidFill>
            <a:schemeClr val="accent3">
              <a:lumMod val="60000"/>
              <a:lumOff val="40000"/>
              <a:alpha val="78000"/>
            </a:schemeClr>
          </a:solidFill>
          <a:ln w="63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49" name="TextBox 48"/>
              <p:cNvSpPr txBox="1"/>
              <p:nvPr/>
            </p:nvSpPr>
            <p:spPr>
              <a:xfrm>
                <a:off x="7442807" y="5490759"/>
                <a:ext cx="1446550" cy="27969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200" i="1" smtClean="0">
                          <a:latin typeface="Cambria Math" charset="0"/>
                          <a:ea typeface="Cambria Math" charset="0"/>
                          <a:cs typeface="Cambria Math" charset="0"/>
                        </a:rPr>
                        <m:t>𝜆</m:t>
                      </m:r>
                      <m:r>
                        <a:rPr lang="en-US" sz="1200" b="0" i="1" smtClean="0">
                          <a:latin typeface="Cambria Math" charset="0"/>
                          <a:ea typeface="Cambria Math" charset="0"/>
                          <a:cs typeface="Cambria Math" charset="0"/>
                        </a:rPr>
                        <m:t>=</m:t>
                      </m:r>
                      <m:f>
                        <m:fPr>
                          <m:type m:val="lin"/>
                          <m:ctrlPr>
                            <a:rPr lang="en-US" sz="1200" b="0" i="1" smtClean="0">
                              <a:latin typeface="Cambria Math" charset="0"/>
                              <a:ea typeface="Cambria Math" charset="0"/>
                              <a:cs typeface="Cambria Math" charset="0"/>
                            </a:rPr>
                          </m:ctrlPr>
                        </m:fPr>
                        <m:num>
                          <m:sSubSup>
                            <m:sSubSupPr>
                              <m:ctrlPr>
                                <a:rPr lang="en-US" sz="1200" b="0" i="1" smtClean="0">
                                  <a:latin typeface="Cambria Math" charset="0"/>
                                  <a:ea typeface="Cambria Math" charset="0"/>
                                  <a:cs typeface="Cambria Math" charset="0"/>
                                </a:rPr>
                              </m:ctrlPr>
                            </m:sSubSupPr>
                            <m:e>
                              <m:r>
                                <a:rPr lang="en-US" sz="1200" b="0" i="1" smtClean="0">
                                  <a:latin typeface="Cambria Math" charset="0"/>
                                  <a:ea typeface="Cambria Math" charset="0"/>
                                  <a:cs typeface="Cambria Math" charset="0"/>
                                </a:rPr>
                                <m:t>𝑀</m:t>
                              </m:r>
                            </m:e>
                            <m:sub>
                              <m:r>
                                <a:rPr lang="en-US" sz="1200" b="0" i="1" smtClean="0">
                                  <a:latin typeface="Cambria Math" charset="0"/>
                                  <a:ea typeface="Cambria Math" charset="0"/>
                                  <a:cs typeface="Cambria Math" charset="0"/>
                                </a:rPr>
                                <m:t>𝐻</m:t>
                              </m:r>
                            </m:sub>
                            <m:sup>
                              <m:r>
                                <a:rPr lang="en-US" sz="1200" b="0" i="1" smtClean="0">
                                  <a:latin typeface="Cambria Math" charset="0"/>
                                  <a:ea typeface="Cambria Math" charset="0"/>
                                  <a:cs typeface="Cambria Math" charset="0"/>
                                </a:rPr>
                                <m:t>2</m:t>
                              </m:r>
                            </m:sup>
                          </m:sSubSup>
                        </m:num>
                        <m:den>
                          <m:r>
                            <a:rPr lang="en-US" sz="1200" b="0" i="1" smtClean="0">
                              <a:latin typeface="Cambria Math" charset="0"/>
                              <a:ea typeface="Cambria Math" charset="0"/>
                              <a:cs typeface="Cambria Math" charset="0"/>
                            </a:rPr>
                            <m:t>2</m:t>
                          </m:r>
                          <m:sSup>
                            <m:sSupPr>
                              <m:ctrlPr>
                                <a:rPr lang="en-US" sz="1200" b="0" i="1" smtClean="0">
                                  <a:latin typeface="Cambria Math" charset="0"/>
                                  <a:ea typeface="Cambria Math" charset="0"/>
                                  <a:cs typeface="Cambria Math" charset="0"/>
                                </a:rPr>
                              </m:ctrlPr>
                            </m:sSupPr>
                            <m:e>
                              <m:r>
                                <a:rPr lang="en-US" sz="1200" b="0" i="1" smtClean="0">
                                  <a:latin typeface="Cambria Math" charset="0"/>
                                  <a:ea typeface="Cambria Math" charset="0"/>
                                  <a:cs typeface="Cambria Math" charset="0"/>
                                </a:rPr>
                                <m:t>𝑣</m:t>
                              </m:r>
                            </m:e>
                            <m:sup>
                              <m:r>
                                <a:rPr lang="en-US" sz="1200" b="0" i="1" smtClean="0">
                                  <a:latin typeface="Cambria Math" charset="0"/>
                                  <a:ea typeface="Cambria Math" charset="0"/>
                                  <a:cs typeface="Cambria Math" charset="0"/>
                                </a:rPr>
                                <m:t>2</m:t>
                              </m:r>
                            </m:sup>
                          </m:sSup>
                        </m:den>
                      </m:f>
                      <m:r>
                        <a:rPr lang="en-US" sz="1200" b="0" i="1" smtClean="0">
                          <a:latin typeface="Cambria Math" charset="0"/>
                          <a:ea typeface="Cambria Math" charset="0"/>
                          <a:cs typeface="Cambria Math" charset="0"/>
                        </a:rPr>
                        <m:t>, </m:t>
                      </m:r>
                      <m:r>
                        <a:rPr lang="en-US" sz="1200" b="0" i="1" smtClean="0">
                          <a:latin typeface="Cambria Math" charset="0"/>
                          <a:ea typeface="Cambria Math" charset="0"/>
                          <a:cs typeface="Cambria Math" charset="0"/>
                        </a:rPr>
                        <m:t>𝜆</m:t>
                      </m:r>
                      <m:r>
                        <a:rPr lang="en-US" sz="1200" b="0" i="1" smtClean="0">
                          <a:latin typeface="Cambria Math" charset="0"/>
                          <a:ea typeface="Cambria Math" charset="0"/>
                          <a:cs typeface="Cambria Math" charset="0"/>
                        </a:rPr>
                        <m:t>(</m:t>
                      </m:r>
                      <m:r>
                        <m:rPr>
                          <m:sty m:val="p"/>
                        </m:rPr>
                        <a:rPr lang="el-GR" sz="1200" b="0" i="1" smtClean="0">
                          <a:latin typeface="Cambria Math" charset="0"/>
                          <a:ea typeface="Cambria Math" charset="0"/>
                          <a:cs typeface="Cambria Math" charset="0"/>
                        </a:rPr>
                        <m:t>Λ</m:t>
                      </m:r>
                      <m:r>
                        <a:rPr lang="en-US" sz="1200" b="0" i="1" smtClean="0">
                          <a:latin typeface="Cambria Math" charset="0"/>
                          <a:ea typeface="Cambria Math" charset="0"/>
                          <a:cs typeface="Cambria Math" charset="0"/>
                        </a:rPr>
                        <m:t>)</m:t>
                      </m:r>
                    </m:oMath>
                  </m:oMathPara>
                </a14:m>
                <a:endParaRPr lang="en-US" sz="1200" dirty="0"/>
              </a:p>
            </p:txBody>
          </p:sp>
        </mc:Choice>
        <mc:Fallback xmlns="">
          <p:sp>
            <p:nvSpPr>
              <p:cNvPr id="49" name="TextBox 48"/>
              <p:cNvSpPr txBox="1">
                <a:spLocks noRot="1" noChangeAspect="1" noMove="1" noResize="1" noEditPoints="1" noAdjustHandles="1" noChangeArrowheads="1" noChangeShapeType="1" noTextEdit="1"/>
              </p:cNvSpPr>
              <p:nvPr/>
            </p:nvSpPr>
            <p:spPr>
              <a:xfrm>
                <a:off x="7442807" y="5490759"/>
                <a:ext cx="1446550" cy="279692"/>
              </a:xfrm>
              <a:prstGeom prst="rect">
                <a:avLst/>
              </a:prstGeom>
              <a:blipFill rotWithShape="0">
                <a:blip r:embed="rId9"/>
                <a:stretch>
                  <a:fillRect t="-93478" b="-158696"/>
                </a:stretch>
              </a:blipFill>
            </p:spPr>
            <p:txBody>
              <a:bodyPr/>
              <a:lstStyle/>
              <a:p>
                <a:r>
                  <a:rPr lang="en-US">
                    <a:noFill/>
                  </a:rPr>
                  <a:t> </a:t>
                </a:r>
              </a:p>
            </p:txBody>
          </p:sp>
        </mc:Fallback>
      </mc:AlternateContent>
      <p:sp>
        <p:nvSpPr>
          <p:cNvPr id="50" name="Rectangle 49"/>
          <p:cNvSpPr/>
          <p:nvPr/>
        </p:nvSpPr>
        <p:spPr>
          <a:xfrm>
            <a:off x="5076056" y="2844225"/>
            <a:ext cx="3600400" cy="584775"/>
          </a:xfrm>
          <a:prstGeom prst="rect">
            <a:avLst/>
          </a:prstGeom>
        </p:spPr>
        <p:txBody>
          <a:bodyPr wrap="square">
            <a:spAutoFit/>
          </a:bodyPr>
          <a:lstStyle/>
          <a:p>
            <a:pPr marL="92075" lvl="1" indent="-6350">
              <a:spcBef>
                <a:spcPts val="1800"/>
              </a:spcBef>
              <a:buClr>
                <a:srgbClr val="404040"/>
              </a:buClr>
              <a:buSzPct val="100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1600" dirty="0" err="1" smtClean="0">
                <a:solidFill>
                  <a:srgbClr val="003BB8"/>
                </a:solidFill>
                <a:latin typeface="Helvetica Light" charset="0"/>
                <a:ea typeface="Helvetica Light" charset="0"/>
                <a:cs typeface="Helvetica Light" charset="0"/>
              </a:rPr>
              <a:t>Perturbativity</a:t>
            </a:r>
            <a:r>
              <a:rPr lang="en-US" sz="1600" dirty="0" smtClean="0">
                <a:solidFill>
                  <a:srgbClr val="003BB8"/>
                </a:solidFill>
                <a:latin typeface="Helvetica Light" charset="0"/>
                <a:ea typeface="Helvetica Light" charset="0"/>
                <a:cs typeface="Helvetica Light" charset="0"/>
              </a:rPr>
              <a:t> and stability bounds versus SM cut-off scale </a:t>
            </a:r>
            <a:r>
              <a:rPr lang="en-US" sz="1400" dirty="0" smtClean="0">
                <a:solidFill>
                  <a:srgbClr val="003BB8"/>
                </a:solidFill>
                <a:latin typeface="Symbol" charset="2"/>
                <a:ea typeface="Symbol" charset="2"/>
                <a:cs typeface="Symbol" charset="2"/>
              </a:rPr>
              <a:t>L:</a:t>
            </a:r>
            <a:endParaRPr lang="en-US" sz="1600" dirty="0" smtClean="0">
              <a:solidFill>
                <a:srgbClr val="003BB8"/>
              </a:solidFill>
              <a:latin typeface="Symbol" charset="2"/>
              <a:ea typeface="Symbol" charset="2"/>
              <a:cs typeface="Symbol" charset="2"/>
            </a:endParaRPr>
          </a:p>
        </p:txBody>
      </p:sp>
      <p:sp>
        <p:nvSpPr>
          <p:cNvPr id="51" name="TextBox 50"/>
          <p:cNvSpPr txBox="1"/>
          <p:nvPr/>
        </p:nvSpPr>
        <p:spPr>
          <a:xfrm>
            <a:off x="251520" y="1866310"/>
            <a:ext cx="5315172" cy="338554"/>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Constraint from SM fit to EW precision data:</a:t>
            </a:r>
          </a:p>
        </p:txBody>
      </p:sp>
      <p:sp>
        <p:nvSpPr>
          <p:cNvPr id="53" name="TextBox 52"/>
          <p:cNvSpPr txBox="1"/>
          <p:nvPr/>
        </p:nvSpPr>
        <p:spPr>
          <a:xfrm>
            <a:off x="251520" y="1052736"/>
            <a:ext cx="8879252" cy="338554"/>
          </a:xfrm>
          <a:prstGeom prst="rect">
            <a:avLst/>
          </a:prstGeom>
          <a:noFill/>
        </p:spPr>
        <p:txBody>
          <a:bodyPr wrap="square" rtlCol="0">
            <a:spAutoFit/>
          </a:bodyPr>
          <a:lstStyle/>
          <a:p>
            <a:r>
              <a:rPr lang="en-US" sz="1600" dirty="0" smtClean="0">
                <a:solidFill>
                  <a:srgbClr val="003BB8"/>
                </a:solidFill>
                <a:latin typeface="Helvetica Light" charset="0"/>
                <a:ea typeface="Helvetica Light" charset="0"/>
                <a:cs typeface="Helvetica Light" charset="0"/>
              </a:rPr>
              <a:t>Direct searches at LEP excluded: </a:t>
            </a:r>
            <a:r>
              <a:rPr lang="en-US" sz="1600" i="1" dirty="0" err="1" smtClean="0">
                <a:solidFill>
                  <a:srgbClr val="003BB8"/>
                </a:solidFill>
                <a:latin typeface="Helvetica Light" charset="0"/>
                <a:ea typeface="Helvetica Light" charset="0"/>
                <a:cs typeface="Helvetica Light" charset="0"/>
              </a:rPr>
              <a:t>m</a:t>
            </a:r>
            <a:r>
              <a:rPr lang="en-US" sz="1600" i="1" baseline="-25000" dirty="0" err="1" smtClean="0">
                <a:solidFill>
                  <a:srgbClr val="003BB8"/>
                </a:solidFill>
                <a:latin typeface="Helvetica Light" charset="0"/>
                <a:ea typeface="Helvetica Light" charset="0"/>
                <a:cs typeface="Helvetica Light" charset="0"/>
              </a:rPr>
              <a:t>H</a:t>
            </a:r>
            <a:r>
              <a:rPr lang="en-US" sz="1600" dirty="0" smtClean="0">
                <a:solidFill>
                  <a:srgbClr val="003BB8"/>
                </a:solidFill>
                <a:latin typeface="Helvetica Light" charset="0"/>
                <a:ea typeface="Helvetica Light" charset="0"/>
                <a:cs typeface="Helvetica Light" charset="0"/>
              </a:rPr>
              <a:t> &lt; 114.4 GeV     | </a:t>
            </a:r>
            <a:r>
              <a:rPr lang="en-US" sz="1600" b="1" dirty="0" smtClean="0">
                <a:solidFill>
                  <a:srgbClr val="003BB8"/>
                </a:solidFill>
                <a:latin typeface="Helvetica Light" charset="0"/>
                <a:ea typeface="Helvetica Light" charset="0"/>
                <a:cs typeface="Helvetica Light" charset="0"/>
              </a:rPr>
              <a:t> </a:t>
            </a:r>
            <a:r>
              <a:rPr lang="en-US" sz="1600" dirty="0" smtClean="0">
                <a:solidFill>
                  <a:srgbClr val="003BB8"/>
                </a:solidFill>
                <a:latin typeface="Helvetica Light" charset="0"/>
                <a:ea typeface="Helvetica Light" charset="0"/>
                <a:cs typeface="Helvetica Light" charset="0"/>
              </a:rPr>
              <a:t>  Tevatron: excluded </a:t>
            </a:r>
            <a:r>
              <a:rPr lang="en-US" sz="1600" i="1" dirty="0" err="1">
                <a:solidFill>
                  <a:srgbClr val="003BB8"/>
                </a:solidFill>
                <a:latin typeface="Helvetica Light" charset="0"/>
                <a:ea typeface="Helvetica Light" charset="0"/>
                <a:cs typeface="Helvetica Light" charset="0"/>
              </a:rPr>
              <a:t>m</a:t>
            </a:r>
            <a:r>
              <a:rPr lang="en-US" sz="1600" i="1" baseline="-25000" dirty="0" err="1">
                <a:solidFill>
                  <a:srgbClr val="003BB8"/>
                </a:solidFill>
                <a:latin typeface="Helvetica Light" charset="0"/>
                <a:ea typeface="Helvetica Light" charset="0"/>
                <a:cs typeface="Helvetica Light" charset="0"/>
              </a:rPr>
              <a:t>H</a:t>
            </a:r>
            <a:r>
              <a:rPr lang="en-US" sz="1600" i="1" baseline="-25000" dirty="0">
                <a:solidFill>
                  <a:srgbClr val="003BB8"/>
                </a:solidFill>
                <a:latin typeface="Helvetica Light" charset="0"/>
                <a:ea typeface="Helvetica Light" charset="0"/>
                <a:cs typeface="Helvetica Light" charset="0"/>
              </a:rPr>
              <a:t> </a:t>
            </a:r>
            <a:r>
              <a:rPr lang="en-US" sz="1600" i="1" baseline="-25000" dirty="0" smtClean="0">
                <a:solidFill>
                  <a:srgbClr val="003BB8"/>
                </a:solidFill>
                <a:latin typeface="Helvetica Light" charset="0"/>
                <a:ea typeface="Helvetica Light" charset="0"/>
                <a:cs typeface="Helvetica Light" charset="0"/>
              </a:rPr>
              <a:t> </a:t>
            </a:r>
            <a:r>
              <a:rPr lang="en-US" sz="1600" dirty="0" smtClean="0">
                <a:solidFill>
                  <a:srgbClr val="003BB8"/>
                </a:solidFill>
                <a:latin typeface="Helvetica Light" charset="0"/>
                <a:ea typeface="Helvetica Light" charset="0"/>
                <a:cs typeface="Helvetica Light" charset="0"/>
              </a:rPr>
              <a:t>~ 160 GeV </a:t>
            </a:r>
          </a:p>
        </p:txBody>
      </p:sp>
      <p:sp>
        <p:nvSpPr>
          <p:cNvPr id="54" name="TextBox 53"/>
          <p:cNvSpPr txBox="1"/>
          <p:nvPr/>
        </p:nvSpPr>
        <p:spPr>
          <a:xfrm>
            <a:off x="5395986" y="1412776"/>
            <a:ext cx="3618298" cy="253916"/>
          </a:xfrm>
          <a:prstGeom prst="rect">
            <a:avLst/>
          </a:prstGeom>
          <a:noFill/>
        </p:spPr>
        <p:txBody>
          <a:bodyPr wrap="none" rtlCol="0">
            <a:spAutoFit/>
          </a:bodyPr>
          <a:lstStyle/>
          <a:p>
            <a:r>
              <a:rPr lang="en-US" sz="1050" smtClean="0">
                <a:solidFill>
                  <a:schemeClr val="tx1">
                    <a:lumMod val="50000"/>
                    <a:lumOff val="50000"/>
                  </a:schemeClr>
                </a:solidFill>
                <a:latin typeface="Helvetica Light" charset="0"/>
                <a:ea typeface="Helvetica Light" charset="0"/>
                <a:cs typeface="Helvetica Light" charset="0"/>
              </a:rPr>
              <a:t>Today’s Tevatron </a:t>
            </a:r>
            <a:r>
              <a:rPr lang="en-US" sz="1050" dirty="0" smtClean="0">
                <a:solidFill>
                  <a:schemeClr val="tx1">
                    <a:lumMod val="50000"/>
                    <a:lumOff val="50000"/>
                  </a:schemeClr>
                </a:solidFill>
                <a:latin typeface="Helvetica Light" charset="0"/>
                <a:ea typeface="Helvetica Light" charset="0"/>
                <a:cs typeface="Helvetica Light" charset="0"/>
              </a:rPr>
              <a:t>exclusion (2013):  149 &lt; </a:t>
            </a:r>
            <a:r>
              <a:rPr lang="en-US" sz="1050" i="1" dirty="0" err="1" smtClean="0">
                <a:solidFill>
                  <a:schemeClr val="tx1">
                    <a:lumMod val="50000"/>
                    <a:lumOff val="50000"/>
                  </a:schemeClr>
                </a:solidFill>
                <a:latin typeface="Helvetica Light" charset="0"/>
                <a:ea typeface="Helvetica Light" charset="0"/>
                <a:cs typeface="Helvetica Light" charset="0"/>
              </a:rPr>
              <a:t>m</a:t>
            </a:r>
            <a:r>
              <a:rPr lang="en-US" sz="1050" i="1" baseline="-25000" dirty="0" err="1" smtClean="0">
                <a:solidFill>
                  <a:schemeClr val="tx1">
                    <a:lumMod val="50000"/>
                    <a:lumOff val="50000"/>
                  </a:schemeClr>
                </a:solidFill>
                <a:latin typeface="Helvetica Light" charset="0"/>
                <a:ea typeface="Helvetica Light" charset="0"/>
                <a:cs typeface="Helvetica Light" charset="0"/>
              </a:rPr>
              <a:t>H</a:t>
            </a:r>
            <a:r>
              <a:rPr lang="en-US" sz="1050" dirty="0" smtClean="0">
                <a:solidFill>
                  <a:schemeClr val="tx1">
                    <a:lumMod val="50000"/>
                    <a:lumOff val="50000"/>
                  </a:schemeClr>
                </a:solidFill>
                <a:latin typeface="Helvetica Light" charset="0"/>
                <a:ea typeface="Helvetica Light" charset="0"/>
                <a:cs typeface="Helvetica Light" charset="0"/>
              </a:rPr>
              <a:t> &lt; 182 GeV</a:t>
            </a:r>
          </a:p>
        </p:txBody>
      </p:sp>
    </p:spTree>
    <p:extLst>
      <p:ext uri="{BB962C8B-B14F-4D97-AF65-F5344CB8AC3E}">
        <p14:creationId xmlns:p14="http://schemas.microsoft.com/office/powerpoint/2010/main" val="26876731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Rectangle 9"/>
          <p:cNvSpPr/>
          <p:nvPr/>
        </p:nvSpPr>
        <p:spPr>
          <a:xfrm>
            <a:off x="0" y="260649"/>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 y="324894"/>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Measurement of the W mass at the LHC </a:t>
            </a:r>
            <a:r>
              <a:rPr lang="en-US" sz="1400" dirty="0">
                <a:latin typeface="Helvetica Light" charset="0"/>
                <a:ea typeface="Helvetica Light" charset="0"/>
                <a:cs typeface="Helvetica Light" charset="0"/>
              </a:rPr>
              <a:t>(using low-pileup 7 TeV dataset)</a:t>
            </a:r>
            <a:endParaRPr lang="en-US" dirty="0">
              <a:latin typeface="Helvetica Light" charset="0"/>
              <a:ea typeface="Helvetica Light" charset="0"/>
              <a:cs typeface="Helvetica Light" charset="0"/>
            </a:endParaRPr>
          </a:p>
        </p:txBody>
      </p:sp>
      <p:sp>
        <p:nvSpPr>
          <p:cNvPr id="33" name="TextBox 32"/>
          <p:cNvSpPr txBox="1"/>
          <p:nvPr/>
        </p:nvSpPr>
        <p:spPr>
          <a:xfrm>
            <a:off x="251520" y="1052736"/>
            <a:ext cx="1944216" cy="830997"/>
          </a:xfrm>
          <a:prstGeom prst="rect">
            <a:avLst/>
          </a:prstGeom>
          <a:noFill/>
        </p:spPr>
        <p:txBody>
          <a:bodyPr wrap="square" rtlCol="0">
            <a:spAutoFit/>
          </a:bodyPr>
          <a:lstStyle/>
          <a:p>
            <a:pPr>
              <a:spcBef>
                <a:spcPts val="1800"/>
              </a:spcBef>
            </a:pPr>
            <a:r>
              <a:rPr lang="en-US" sz="1600" dirty="0" smtClean="0">
                <a:solidFill>
                  <a:srgbClr val="003BB8"/>
                </a:solidFill>
                <a:latin typeface="Helvetica Light" charset="0"/>
                <a:ea typeface="Helvetica Light" charset="0"/>
                <a:cs typeface="Helvetica Light" charset="0"/>
              </a:rPr>
              <a:t>Summary of systematic uncertainties:</a:t>
            </a:r>
            <a:endParaRPr lang="sk-SK" sz="1400" i="1" baseline="-25000" dirty="0">
              <a:solidFill>
                <a:srgbClr val="003BB8"/>
              </a:solidFill>
              <a:latin typeface="Helvetica Light" charset="0"/>
              <a:ea typeface="Helvetica Light" charset="0"/>
              <a:cs typeface="Helvetica Light" charset="0"/>
            </a:endParaRPr>
          </a:p>
        </p:txBody>
      </p:sp>
      <p:pic>
        <p:nvPicPr>
          <p:cNvPr id="2" name="Picture 1"/>
          <p:cNvPicPr>
            <a:picLocks noChangeAspect="1"/>
          </p:cNvPicPr>
          <p:nvPr/>
        </p:nvPicPr>
        <p:blipFill>
          <a:blip r:embed="rId2"/>
          <a:stretch>
            <a:fillRect/>
          </a:stretch>
        </p:blipFill>
        <p:spPr>
          <a:xfrm>
            <a:off x="1824394" y="982724"/>
            <a:ext cx="6630323" cy="5730592"/>
          </a:xfrm>
          <a:prstGeom prst="rect">
            <a:avLst/>
          </a:prstGeom>
        </p:spPr>
      </p:pic>
      <p:sp>
        <p:nvSpPr>
          <p:cNvPr id="15" name="Rectangle 14"/>
          <p:cNvSpPr/>
          <p:nvPr/>
        </p:nvSpPr>
        <p:spPr>
          <a:xfrm>
            <a:off x="7134274" y="987322"/>
            <a:ext cx="1290738" cy="215444"/>
          </a:xfrm>
          <a:prstGeom prst="rect">
            <a:avLst/>
          </a:prstGeom>
        </p:spPr>
        <p:txBody>
          <a:bodyPr wrap="none">
            <a:spAutoFit/>
          </a:bodyPr>
          <a:lstStyle/>
          <a:p>
            <a:r>
              <a:rPr lang="mr-IN" sz="800" dirty="0" smtClean="0">
                <a:solidFill>
                  <a:prstClr val="black">
                    <a:lumMod val="50000"/>
                    <a:lumOff val="50000"/>
                  </a:prstClr>
                </a:solidFill>
                <a:latin typeface="Helvetica Light"/>
                <a:cs typeface="Helvetica Light"/>
              </a:rPr>
              <a:t>ATLAS-CONF-2016-113</a:t>
            </a:r>
            <a:endParaRPr lang="en-US" dirty="0"/>
          </a:p>
        </p:txBody>
      </p:sp>
    </p:spTree>
    <p:extLst>
      <p:ext uri="{BB962C8B-B14F-4D97-AF65-F5344CB8AC3E}">
        <p14:creationId xmlns:p14="http://schemas.microsoft.com/office/powerpoint/2010/main" val="31094084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9144000" cy="648182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8" name="Picture 2"/>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0"/>
            <a:ext cx="9144000" cy="1714499"/>
          </a:xfrm>
          <a:prstGeom prst="rect">
            <a:avLst/>
          </a:prstGeom>
          <a:noFill/>
          <a:ln w="9525">
            <a:noFill/>
            <a:miter lim="800000"/>
            <a:headEnd/>
            <a:tailEnd/>
          </a:ln>
        </p:spPr>
      </p:pic>
      <p:sp>
        <p:nvSpPr>
          <p:cNvPr id="3" name="Slide Number Placeholder 2"/>
          <p:cNvSpPr>
            <a:spLocks noGrp="1"/>
          </p:cNvSpPr>
          <p:nvPr>
            <p:ph type="sldNum" sz="quarter" idx="4"/>
          </p:nvPr>
        </p:nvSpPr>
        <p:spPr/>
        <p:txBody>
          <a:bodyPr/>
          <a:lstStyle/>
          <a:p>
            <a:pPr>
              <a:defRPr/>
            </a:pPr>
            <a:fld id="{611C2F03-9E95-40C9-A99F-3C4F7EE8CF2A}" type="slidenum">
              <a:rPr lang="en-GB" smtClean="0"/>
              <a:pPr>
                <a:defRPr/>
              </a:pPr>
              <a:t>91</a:t>
            </a:fld>
            <a:endParaRPr lang="en-GB" dirty="0"/>
          </a:p>
        </p:txBody>
      </p:sp>
      <p:sp>
        <p:nvSpPr>
          <p:cNvPr id="17" name="TextBox 16"/>
          <p:cNvSpPr txBox="1"/>
          <p:nvPr/>
        </p:nvSpPr>
        <p:spPr>
          <a:xfrm>
            <a:off x="4860032" y="156409"/>
            <a:ext cx="3960440" cy="1400383"/>
          </a:xfrm>
          <a:prstGeom prst="rect">
            <a:avLst/>
          </a:prstGeom>
          <a:noFill/>
        </p:spPr>
        <p:txBody>
          <a:bodyPr wrap="square" rtlCol="0">
            <a:spAutoFit/>
          </a:bodyPr>
          <a:lstStyle/>
          <a:p>
            <a:pPr algn="r"/>
            <a:r>
              <a:rPr lang="en-US" sz="2400" dirty="0" smtClean="0">
                <a:solidFill>
                  <a:schemeClr val="bg1"/>
                </a:solidFill>
                <a:latin typeface="Helvetica Light" charset="0"/>
                <a:ea typeface="Helvetica Light" charset="0"/>
                <a:cs typeface="Helvetica Light" charset="0"/>
              </a:rPr>
              <a:t>Particle physics at the dawn of the LHC Run-2</a:t>
            </a:r>
          </a:p>
          <a:p>
            <a:pPr algn="r">
              <a:spcBef>
                <a:spcPts val="600"/>
              </a:spcBef>
            </a:pPr>
            <a:r>
              <a:rPr lang="en-US" sz="1600" dirty="0" smtClean="0">
                <a:solidFill>
                  <a:schemeClr val="bg1"/>
                </a:solidFill>
                <a:latin typeface="Helvetica Light" charset="0"/>
                <a:ea typeface="Helvetica Light" charset="0"/>
                <a:cs typeface="Helvetica Light" charset="0"/>
              </a:rPr>
              <a:t>No new physics in direct searches </a:t>
            </a:r>
          </a:p>
          <a:p>
            <a:pPr algn="r"/>
            <a:r>
              <a:rPr lang="en-US" sz="1600" dirty="0" smtClean="0">
                <a:solidFill>
                  <a:schemeClr val="bg1"/>
                </a:solidFill>
                <a:latin typeface="Helvetica Light" charset="0"/>
                <a:ea typeface="Helvetica Light" charset="0"/>
                <a:cs typeface="Helvetica Light" charset="0"/>
              </a:rPr>
              <a:t>or study of quantum fluctuations</a:t>
            </a:r>
          </a:p>
        </p:txBody>
      </p:sp>
      <p:sp>
        <p:nvSpPr>
          <p:cNvPr id="2" name="Rectangle 1"/>
          <p:cNvSpPr/>
          <p:nvPr/>
        </p:nvSpPr>
        <p:spPr>
          <a:xfrm>
            <a:off x="255008" y="2627034"/>
            <a:ext cx="5682108" cy="3724096"/>
          </a:xfrm>
          <a:prstGeom prst="rect">
            <a:avLst/>
          </a:prstGeom>
        </p:spPr>
        <p:txBody>
          <a:bodyPr wrap="square">
            <a:spAutoFit/>
          </a:bodyPr>
          <a:lstStyle/>
          <a:p>
            <a:pPr lvl="0">
              <a:spcBef>
                <a:spcPts val="1800"/>
              </a:spcBef>
            </a:pPr>
            <a:r>
              <a:rPr lang="en-GB" sz="1600" dirty="0" smtClean="0">
                <a:latin typeface="Helvetica Light"/>
                <a:cs typeface="Helvetica Light"/>
              </a:rPr>
              <a:t>Asymptotic </a:t>
            </a:r>
            <a:r>
              <a:rPr lang="en-GB" sz="1600" dirty="0">
                <a:latin typeface="Helvetica Light"/>
                <a:cs typeface="Helvetica Light"/>
              </a:rPr>
              <a:t>freedom </a:t>
            </a:r>
            <a:r>
              <a:rPr lang="en-GB" sz="1600" dirty="0" smtClean="0">
                <a:latin typeface="Helvetica Light"/>
                <a:cs typeface="Helvetica Light"/>
              </a:rPr>
              <a:t>in strong </a:t>
            </a:r>
            <a:r>
              <a:rPr lang="en-GB" sz="1600" dirty="0">
                <a:latin typeface="Helvetica Light"/>
                <a:cs typeface="Helvetica Light"/>
              </a:rPr>
              <a:t>interactions verified at % level</a:t>
            </a:r>
          </a:p>
          <a:p>
            <a:pPr lvl="0">
              <a:spcBef>
                <a:spcPts val="1800"/>
              </a:spcBef>
            </a:pPr>
            <a:r>
              <a:rPr lang="en-GB" sz="1600" dirty="0">
                <a:latin typeface="Helvetica Light"/>
                <a:cs typeface="Helvetica Light"/>
              </a:rPr>
              <a:t>Electroweak unification </a:t>
            </a:r>
            <a:r>
              <a:rPr lang="en-GB" sz="1600" dirty="0" smtClean="0">
                <a:latin typeface="Helvetica Light"/>
                <a:cs typeface="Helvetica Light"/>
              </a:rPr>
              <a:t>tested </a:t>
            </a:r>
            <a:r>
              <a:rPr lang="en-GB" sz="1600" dirty="0">
                <a:latin typeface="Helvetica Light"/>
                <a:cs typeface="Helvetica Light"/>
              </a:rPr>
              <a:t>to </a:t>
            </a:r>
            <a:r>
              <a:rPr lang="en-GB" sz="1600" dirty="0" smtClean="0">
                <a:latin typeface="Helvetica Light"/>
                <a:cs typeface="Helvetica Light"/>
              </a:rPr>
              <a:t>high </a:t>
            </a:r>
            <a:r>
              <a:rPr lang="en-GB" sz="1600" dirty="0">
                <a:latin typeface="Helvetica Light"/>
                <a:cs typeface="Helvetica Light"/>
              </a:rPr>
              <a:t>precision</a:t>
            </a:r>
          </a:p>
          <a:p>
            <a:pPr lvl="0">
              <a:spcBef>
                <a:spcPts val="1800"/>
              </a:spcBef>
            </a:pPr>
            <a:r>
              <a:rPr lang="en-GB" sz="1600" dirty="0" smtClean="0">
                <a:latin typeface="Helvetica Light"/>
                <a:cs typeface="Helvetica Light"/>
              </a:rPr>
              <a:t>Quark sector: CKM </a:t>
            </a:r>
            <a:r>
              <a:rPr lang="en-GB" sz="1600" dirty="0">
                <a:latin typeface="Helvetica Light"/>
                <a:cs typeface="Helvetica Light"/>
              </a:rPr>
              <a:t>picture for quark mixing </a:t>
            </a:r>
            <a:r>
              <a:rPr lang="en-GB" sz="1600" dirty="0" smtClean="0">
                <a:latin typeface="Helvetica Light"/>
                <a:cs typeface="Helvetica Light"/>
              </a:rPr>
              <a:t>&amp; CP </a:t>
            </a:r>
            <a:r>
              <a:rPr lang="en-GB" sz="1600" dirty="0">
                <a:latin typeface="Helvetica Light"/>
                <a:cs typeface="Helvetica Light"/>
              </a:rPr>
              <a:t>violation confirmed</a:t>
            </a:r>
          </a:p>
          <a:p>
            <a:pPr lvl="0">
              <a:spcBef>
                <a:spcPts val="1800"/>
              </a:spcBef>
            </a:pPr>
            <a:r>
              <a:rPr lang="en-GB" sz="1600" dirty="0" smtClean="0">
                <a:latin typeface="Helvetica Light"/>
                <a:cs typeface="Helvetica Light"/>
              </a:rPr>
              <a:t>Lepton sector: </a:t>
            </a:r>
            <a:r>
              <a:rPr lang="en-GB" sz="1600" dirty="0">
                <a:latin typeface="Helvetica Light"/>
                <a:cs typeface="Helvetica Light"/>
              </a:rPr>
              <a:t>massive neutrinos, unknown </a:t>
            </a:r>
            <a:r>
              <a:rPr lang="en-GB" sz="1600" dirty="0" smtClean="0">
                <a:latin typeface="Helvetica Light"/>
                <a:cs typeface="Helvetica Light"/>
              </a:rPr>
              <a:t>nature</a:t>
            </a:r>
            <a:r>
              <a:rPr lang="en-GB" sz="1600" dirty="0">
                <a:latin typeface="Helvetica Light"/>
                <a:cs typeface="Helvetica Light"/>
              </a:rPr>
              <a:t>, masses, CP </a:t>
            </a:r>
            <a:r>
              <a:rPr lang="en-GB" sz="1600" dirty="0" smtClean="0">
                <a:latin typeface="Helvetica Light"/>
                <a:cs typeface="Helvetica Light"/>
              </a:rPr>
              <a:t>violation, </a:t>
            </a:r>
            <a:r>
              <a:rPr lang="en-GB" sz="1600" dirty="0">
                <a:latin typeface="Helvetica Light"/>
                <a:cs typeface="Helvetica Light"/>
              </a:rPr>
              <a:t>sterile 𝜈’s ? </a:t>
            </a:r>
            <a:r>
              <a:rPr lang="en-GB" sz="1600" dirty="0" smtClean="0">
                <a:latin typeface="Helvetica Light"/>
                <a:cs typeface="Helvetica Light"/>
              </a:rPr>
              <a:t>No flavour </a:t>
            </a:r>
            <a:r>
              <a:rPr lang="en-GB" sz="1600" dirty="0">
                <a:latin typeface="Helvetica Light"/>
                <a:cs typeface="Helvetica Light"/>
              </a:rPr>
              <a:t>violation </a:t>
            </a:r>
            <a:r>
              <a:rPr lang="en-GB" sz="1600" dirty="0" smtClean="0">
                <a:latin typeface="Helvetica Light"/>
                <a:cs typeface="Helvetica Light"/>
              </a:rPr>
              <a:t>in </a:t>
            </a:r>
            <a:r>
              <a:rPr lang="en-GB" sz="1600" dirty="0">
                <a:latin typeface="Helvetica Light"/>
                <a:cs typeface="Helvetica Light"/>
              </a:rPr>
              <a:t>charged lepton </a:t>
            </a:r>
            <a:r>
              <a:rPr lang="en-GB" sz="1600" dirty="0" smtClean="0">
                <a:latin typeface="Helvetica Light"/>
                <a:cs typeface="Helvetica Light"/>
              </a:rPr>
              <a:t>sector. Lepton universality tested to per-mil level</a:t>
            </a:r>
          </a:p>
          <a:p>
            <a:pPr>
              <a:spcBef>
                <a:spcPts val="1800"/>
              </a:spcBef>
            </a:pPr>
            <a:r>
              <a:rPr lang="en-GB" sz="1600" dirty="0">
                <a:latin typeface="Helvetica Light"/>
                <a:cs typeface="Helvetica Light"/>
              </a:rPr>
              <a:t>No compelling sign of new physics found at high mass scales, or anywhere else, </a:t>
            </a:r>
            <a:r>
              <a:rPr lang="en-GB" sz="1600" dirty="0" err="1" smtClean="0">
                <a:latin typeface="Helvetica Light"/>
                <a:cs typeface="Helvetica Light"/>
              </a:rPr>
              <a:t>eg</a:t>
            </a:r>
            <a:r>
              <a:rPr lang="en-GB" sz="1600" dirty="0">
                <a:latin typeface="Helvetica Light"/>
                <a:cs typeface="Helvetica Light"/>
              </a:rPr>
              <a:t>: no electric dipole moments </a:t>
            </a:r>
            <a:r>
              <a:rPr lang="en-GB" sz="1400" dirty="0">
                <a:latin typeface="Helvetica Light"/>
                <a:cs typeface="Helvetica Light"/>
              </a:rPr>
              <a:t>(EDM)</a:t>
            </a:r>
            <a:r>
              <a:rPr lang="en-GB" sz="1600" dirty="0">
                <a:latin typeface="Helvetica Light"/>
                <a:cs typeface="Helvetica Light"/>
              </a:rPr>
              <a:t>, no dark matter particles </a:t>
            </a:r>
            <a:r>
              <a:rPr lang="en-GB" sz="1400" dirty="0">
                <a:latin typeface="Helvetica Light"/>
                <a:cs typeface="Helvetica Light"/>
              </a:rPr>
              <a:t>(gravitational hints only)</a:t>
            </a:r>
            <a:r>
              <a:rPr lang="en-GB" sz="1600" dirty="0">
                <a:latin typeface="Helvetica Light"/>
                <a:cs typeface="Helvetica Light"/>
              </a:rPr>
              <a:t>,                 no </a:t>
            </a:r>
            <a:r>
              <a:rPr lang="en-GB" sz="1600" dirty="0" err="1">
                <a:latin typeface="Helvetica Light"/>
                <a:cs typeface="Helvetica Light"/>
              </a:rPr>
              <a:t>axions</a:t>
            </a:r>
            <a:r>
              <a:rPr lang="en-GB" sz="1600" dirty="0">
                <a:latin typeface="Helvetica Light"/>
                <a:cs typeface="Helvetica Light"/>
              </a:rPr>
              <a:t>, no proton </a:t>
            </a:r>
            <a:r>
              <a:rPr lang="en-GB" sz="1600" dirty="0" smtClean="0">
                <a:latin typeface="Helvetica Light"/>
                <a:cs typeface="Helvetica Light"/>
              </a:rPr>
              <a:t>decay</a:t>
            </a:r>
            <a:endParaRPr lang="en-GB" sz="1400" dirty="0">
              <a:latin typeface="Helvetica Light"/>
              <a:cs typeface="Helvetica Light"/>
            </a:endParaRPr>
          </a:p>
        </p:txBody>
      </p:sp>
      <p:pic>
        <p:nvPicPr>
          <p:cNvPr id="22" name="Picture 21"/>
          <p:cNvPicPr>
            <a:picLocks noChangeAspect="1"/>
          </p:cNvPicPr>
          <p:nvPr/>
        </p:nvPicPr>
        <p:blipFill rotWithShape="1">
          <a:blip r:embed="rId4">
            <a:extLst>
              <a:ext uri="{28A0092B-C50C-407E-A947-70E740481C1C}">
                <a14:useLocalDpi xmlns:a14="http://schemas.microsoft.com/office/drawing/2010/main"/>
              </a:ext>
            </a:extLst>
          </a:blip>
          <a:srcRect t="19551" b="19551"/>
          <a:stretch/>
        </p:blipFill>
        <p:spPr>
          <a:xfrm>
            <a:off x="6228184" y="3430976"/>
            <a:ext cx="2838590" cy="2446296"/>
          </a:xfrm>
          <a:prstGeom prst="rect">
            <a:avLst/>
          </a:prstGeom>
        </p:spPr>
      </p:pic>
      <p:pic>
        <p:nvPicPr>
          <p:cNvPr id="23" name="Picture 2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740352" y="2120900"/>
            <a:ext cx="1181100" cy="1308100"/>
          </a:xfrm>
          <a:prstGeom prst="rect">
            <a:avLst/>
          </a:prstGeom>
        </p:spPr>
      </p:pic>
      <p:sp>
        <p:nvSpPr>
          <p:cNvPr id="24" name="Rectangle 23"/>
          <p:cNvSpPr/>
          <p:nvPr/>
        </p:nvSpPr>
        <p:spPr>
          <a:xfrm>
            <a:off x="8207752" y="2924944"/>
            <a:ext cx="288032" cy="349793"/>
          </a:xfrm>
          <a:prstGeom prst="rect">
            <a:avLst/>
          </a:prstGeom>
          <a:solidFill>
            <a:schemeClr val="bg1"/>
          </a:solidFill>
        </p:spPr>
        <p:txBody>
          <a:bodyPr rtlCol="0" anchor="ctr">
            <a:spAutoFit/>
          </a:bodyPr>
          <a:lstStyle/>
          <a:p>
            <a:pPr algn="ctr"/>
            <a:endParaRPr lang="en-US" sz="1600">
              <a:latin typeface="Helvetica Light" charset="0"/>
              <a:ea typeface="Helvetica Light" charset="0"/>
              <a:cs typeface="Helvetica Light" charset="0"/>
            </a:endParaRPr>
          </a:p>
        </p:txBody>
      </p:sp>
      <p:sp>
        <p:nvSpPr>
          <p:cNvPr id="25" name="TextBox 24"/>
          <p:cNvSpPr txBox="1"/>
          <p:nvPr/>
        </p:nvSpPr>
        <p:spPr>
          <a:xfrm>
            <a:off x="8205193" y="2852936"/>
            <a:ext cx="287258" cy="338554"/>
          </a:xfrm>
          <a:prstGeom prst="rect">
            <a:avLst/>
          </a:prstGeom>
          <a:noFill/>
        </p:spPr>
        <p:txBody>
          <a:bodyPr wrap="none" rtlCol="0">
            <a:spAutoFit/>
          </a:bodyPr>
          <a:lstStyle/>
          <a:p>
            <a:r>
              <a:rPr lang="en-US" sz="1600" smtClean="0">
                <a:latin typeface="Helvetica Light"/>
                <a:cs typeface="Helvetica Light"/>
              </a:rPr>
              <a:t>?</a:t>
            </a:r>
            <a:endParaRPr lang="en-US" sz="1600" dirty="0" smtClean="0">
              <a:latin typeface="Helvetica Light"/>
              <a:cs typeface="Helvetica Light"/>
            </a:endParaRPr>
          </a:p>
        </p:txBody>
      </p:sp>
      <p:sp>
        <p:nvSpPr>
          <p:cNvPr id="5" name="Bent-Up Arrow 4"/>
          <p:cNvSpPr/>
          <p:nvPr/>
        </p:nvSpPr>
        <p:spPr>
          <a:xfrm flipV="1">
            <a:off x="6444208" y="2233914"/>
            <a:ext cx="604774" cy="1226916"/>
          </a:xfrm>
          <a:prstGeom prst="bentUpArrow">
            <a:avLst>
              <a:gd name="adj1" fmla="val 26553"/>
              <a:gd name="adj2" fmla="val 25000"/>
              <a:gd name="adj3" fmla="val 25000"/>
            </a:avLst>
          </a:prstGeom>
          <a:solidFill>
            <a:schemeClr val="bg1">
              <a:lumMod val="85000"/>
            </a:schemeClr>
          </a:solidFill>
          <a:ln>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4" name="TextBox 13"/>
          <p:cNvSpPr txBox="1"/>
          <p:nvPr/>
        </p:nvSpPr>
        <p:spPr>
          <a:xfrm>
            <a:off x="251520" y="2132856"/>
            <a:ext cx="7128792" cy="338554"/>
          </a:xfrm>
          <a:prstGeom prst="rect">
            <a:avLst/>
          </a:prstGeom>
          <a:noFill/>
        </p:spPr>
        <p:txBody>
          <a:bodyPr wrap="square" rtlCol="0">
            <a:spAutoFit/>
          </a:bodyPr>
          <a:lstStyle/>
          <a:p>
            <a:pPr lvl="0">
              <a:spcBef>
                <a:spcPts val="1800"/>
              </a:spcBef>
            </a:pPr>
            <a:r>
              <a:rPr lang="en-GB" sz="1600" dirty="0" smtClean="0">
                <a:latin typeface="Helvetica Light"/>
                <a:cs typeface="Helvetica Light"/>
              </a:rPr>
              <a:t>QED tested to parts per million accuracy </a:t>
            </a:r>
            <a:r>
              <a:rPr lang="en-GB" sz="1400" dirty="0" smtClean="0">
                <a:latin typeface="Helvetica Light"/>
                <a:cs typeface="Helvetica Light"/>
              </a:rPr>
              <a:t>(slight anomaly in muon g–2)</a:t>
            </a:r>
          </a:p>
        </p:txBody>
      </p:sp>
    </p:spTree>
    <p:extLst>
      <p:ext uri="{BB962C8B-B14F-4D97-AF65-F5344CB8AC3E}">
        <p14:creationId xmlns:p14="http://schemas.microsoft.com/office/powerpoint/2010/main" val="178876306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prstGeom prst="rect">
            <a:avLst/>
          </a:prstGeom>
        </p:spPr>
        <p:txBody>
          <a:bodyPr/>
          <a:lstStyle/>
          <a:p>
            <a:pPr>
              <a:defRPr/>
            </a:pPr>
            <a:fld id="{611C2F03-9E95-40C9-A99F-3C4F7EE8CF2A}" type="slidenum">
              <a:rPr lang="en-GB" smtClean="0">
                <a:solidFill>
                  <a:prstClr val="black">
                    <a:lumMod val="50000"/>
                    <a:lumOff val="50000"/>
                  </a:prstClr>
                </a:solidFill>
              </a:rPr>
              <a:pPr>
                <a:defRPr/>
              </a:pPr>
              <a:t>92</a:t>
            </a:fld>
            <a:endParaRPr lang="en-GB" dirty="0">
              <a:solidFill>
                <a:prstClr val="black">
                  <a:lumMod val="50000"/>
                  <a:lumOff val="50000"/>
                </a:prstClr>
              </a:solidFill>
            </a:endParaRPr>
          </a:p>
        </p:txBody>
      </p:sp>
      <p:sp>
        <p:nvSpPr>
          <p:cNvPr id="4" name="Rectangle 3"/>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dirty="0">
              <a:solidFill>
                <a:prstClr val="white"/>
              </a:solidFill>
            </a:endParaRPr>
          </a:p>
        </p:txBody>
      </p:sp>
      <p:sp>
        <p:nvSpPr>
          <p:cNvPr id="5" name="Rectangle 4"/>
          <p:cNvSpPr/>
          <p:nvPr/>
        </p:nvSpPr>
        <p:spPr>
          <a:xfrm>
            <a:off x="0" y="260648"/>
            <a:ext cx="9144000" cy="5040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TextBox 5"/>
          <p:cNvSpPr txBox="1"/>
          <p:nvPr/>
        </p:nvSpPr>
        <p:spPr>
          <a:xfrm>
            <a:off x="1" y="332656"/>
            <a:ext cx="9144000" cy="369332"/>
          </a:xfrm>
          <a:prstGeom prst="rect">
            <a:avLst/>
          </a:prstGeom>
          <a:noFill/>
        </p:spPr>
        <p:txBody>
          <a:bodyPr wrap="square" rtlCol="0">
            <a:spAutoFit/>
          </a:bodyPr>
          <a:lstStyle/>
          <a:p>
            <a:pPr algn="ctr">
              <a:spcBef>
                <a:spcPts val="2600"/>
              </a:spcBef>
            </a:pPr>
            <a:r>
              <a:rPr lang="en-US" sz="1800" dirty="0" smtClean="0">
                <a:latin typeface="Helvetica Light" charset="0"/>
                <a:ea typeface="Helvetica Light" charset="0"/>
                <a:cs typeface="Helvetica Light" charset="0"/>
              </a:rPr>
              <a:t>The LHC Run-2: 13 </a:t>
            </a:r>
            <a:r>
              <a:rPr lang="en-US" sz="1800" dirty="0">
                <a:latin typeface="Helvetica Light" charset="0"/>
                <a:ea typeface="Helvetica Light" charset="0"/>
                <a:cs typeface="Helvetica Light" charset="0"/>
              </a:rPr>
              <a:t>TeV / 8 TeV inclusive pp cross-section ratio</a:t>
            </a:r>
          </a:p>
        </p:txBody>
      </p:sp>
      <p:pic>
        <p:nvPicPr>
          <p:cNvPr id="3" name="Picture 2" descr="crossSectionRatio-13-8TeV.pdf"/>
          <p:cNvPicPr>
            <a:picLocks noChangeAspect="1"/>
          </p:cNvPicPr>
          <p:nvPr/>
        </p:nvPicPr>
        <p:blipFill rotWithShape="1">
          <a:blip r:embed="rId2" cstate="print">
            <a:extLst>
              <a:ext uri="{28A0092B-C50C-407E-A947-70E740481C1C}">
                <a14:useLocalDpi xmlns:a14="http://schemas.microsoft.com/office/drawing/2010/main"/>
              </a:ext>
            </a:extLst>
          </a:blip>
          <a:srcRect t="8331"/>
          <a:stretch/>
        </p:blipFill>
        <p:spPr>
          <a:xfrm>
            <a:off x="145573" y="1158820"/>
            <a:ext cx="8802154" cy="5294516"/>
          </a:xfrm>
          <a:prstGeom prst="rect">
            <a:avLst/>
          </a:prstGeom>
        </p:spPr>
      </p:pic>
    </p:spTree>
    <p:extLst>
      <p:ext uri="{BB962C8B-B14F-4D97-AF65-F5344CB8AC3E}">
        <p14:creationId xmlns:p14="http://schemas.microsoft.com/office/powerpoint/2010/main" val="94483773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964" y="1464224"/>
            <a:ext cx="3924807" cy="3765600"/>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Searches in high-</a:t>
            </a:r>
            <a:r>
              <a:rPr lang="en-GB" sz="2400" i="1" dirty="0" err="1" smtClean="0">
                <a:solidFill>
                  <a:srgbClr val="000000"/>
                </a:solidFill>
                <a:latin typeface="Helvetica Light"/>
                <a:cs typeface="Helvetica Light"/>
              </a:rPr>
              <a:t>p</a:t>
            </a:r>
            <a:r>
              <a:rPr lang="en-GB" sz="2400" i="1" baseline="-25000" dirty="0" err="1" smtClean="0">
                <a:solidFill>
                  <a:srgbClr val="000000"/>
                </a:solidFill>
                <a:latin typeface="Helvetica Light"/>
                <a:cs typeface="Helvetica Light"/>
              </a:rPr>
              <a:t>T</a:t>
            </a:r>
            <a:r>
              <a:rPr lang="en-GB" sz="2400" dirty="0" smtClean="0">
                <a:solidFill>
                  <a:srgbClr val="000000"/>
                </a:solidFill>
                <a:latin typeface="Helvetica Light"/>
                <a:cs typeface="Helvetica Light"/>
              </a:rPr>
              <a:t> multijet final states at 13 TeV</a:t>
            </a:r>
          </a:p>
          <a:p>
            <a:pPr>
              <a:spcBef>
                <a:spcPts val="600"/>
              </a:spcBef>
            </a:pPr>
            <a:r>
              <a:rPr lang="en-GB" sz="1600" dirty="0">
                <a:solidFill>
                  <a:prstClr val="black"/>
                </a:solidFill>
                <a:latin typeface="Helvetica Light"/>
                <a:cs typeface="Helvetica Light"/>
              </a:rPr>
              <a:t>P</a:t>
            </a:r>
            <a:r>
              <a:rPr lang="en-GB" sz="1600" dirty="0" smtClean="0">
                <a:solidFill>
                  <a:prstClr val="black"/>
                </a:solidFill>
                <a:latin typeface="Helvetica Light"/>
                <a:cs typeface="Helvetica Light"/>
              </a:rPr>
              <a:t>rocesses with large cross-sections, sensitivity to highest new physics scales</a:t>
            </a:r>
            <a:endParaRPr lang="en-GB" sz="1600" dirty="0">
              <a:solidFill>
                <a:prstClr val="black"/>
              </a:solidFill>
              <a:latin typeface="Helvetica Light"/>
              <a:cs typeface="Helvetica Light"/>
            </a:endParaRPr>
          </a:p>
        </p:txBody>
      </p:sp>
      <p:sp>
        <p:nvSpPr>
          <p:cNvPr id="4" name="TextBox 3"/>
          <p:cNvSpPr txBox="1"/>
          <p:nvPr/>
        </p:nvSpPr>
        <p:spPr>
          <a:xfrm>
            <a:off x="323529" y="1412776"/>
            <a:ext cx="8820471" cy="338554"/>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Among the high priority early 13 TeV searches</a:t>
            </a:r>
            <a:endParaRPr lang="en-GB" sz="1400" baseline="30000" dirty="0">
              <a:solidFill>
                <a:prstClr val="black"/>
              </a:solidFill>
              <a:latin typeface="Helvetica Light"/>
              <a:cs typeface="Helvetica Light"/>
            </a:endParaRPr>
          </a:p>
        </p:txBody>
      </p:sp>
      <p:sp>
        <p:nvSpPr>
          <p:cNvPr id="6" name="Rectangle 5"/>
          <p:cNvSpPr/>
          <p:nvPr/>
        </p:nvSpPr>
        <p:spPr>
          <a:xfrm>
            <a:off x="323527" y="1916832"/>
            <a:ext cx="3516619" cy="1210588"/>
          </a:xfrm>
          <a:prstGeom prst="rect">
            <a:avLst/>
          </a:prstGeom>
        </p:spPr>
        <p:txBody>
          <a:bodyPr wrap="square">
            <a:spAutoFit/>
          </a:bodyPr>
          <a:lstStyle/>
          <a:p>
            <a:pPr marL="285750" indent="-285750">
              <a:spcBef>
                <a:spcPts val="2000"/>
              </a:spcBef>
              <a:buFont typeface="Arial" charset="0"/>
              <a:buChar char="•"/>
            </a:pPr>
            <a:r>
              <a:rPr lang="en-GB" sz="1400" dirty="0" smtClean="0">
                <a:solidFill>
                  <a:srgbClr val="003BB8"/>
                </a:solidFill>
                <a:latin typeface="Helvetica Light"/>
                <a:cs typeface="Helvetica Light"/>
              </a:rPr>
              <a:t>Dijet resonance and angular distribution (incl. lower mass via ISR)</a:t>
            </a:r>
          </a:p>
          <a:p>
            <a:pPr marL="285750" indent="-285750">
              <a:spcBef>
                <a:spcPts val="2000"/>
              </a:spcBef>
              <a:buFont typeface="Arial" charset="0"/>
              <a:buChar char="•"/>
            </a:pPr>
            <a:r>
              <a:rPr lang="en-GB" sz="1400" dirty="0" smtClean="0">
                <a:solidFill>
                  <a:srgbClr val="003BB8"/>
                </a:solidFill>
                <a:latin typeface="Helvetica Light"/>
                <a:cs typeface="Helvetica Light"/>
              </a:rPr>
              <a:t>High-</a:t>
            </a:r>
            <a:r>
              <a:rPr lang="en-GB" sz="1400" dirty="0" err="1" smtClean="0">
                <a:solidFill>
                  <a:srgbClr val="003BB8"/>
                </a:solidFill>
                <a:latin typeface="Helvetica Light"/>
                <a:cs typeface="Helvetica Light"/>
              </a:rPr>
              <a:t>p</a:t>
            </a:r>
            <a:r>
              <a:rPr lang="en-GB" sz="1400" baseline="-25000" dirty="0" err="1" smtClean="0">
                <a:solidFill>
                  <a:srgbClr val="003BB8"/>
                </a:solidFill>
                <a:latin typeface="Helvetica Light"/>
                <a:cs typeface="Helvetica Light"/>
              </a:rPr>
              <a:t>T</a:t>
            </a:r>
            <a:r>
              <a:rPr lang="en-GB" sz="1400" dirty="0" smtClean="0">
                <a:solidFill>
                  <a:srgbClr val="003BB8"/>
                </a:solidFill>
                <a:latin typeface="Helvetica Light"/>
                <a:cs typeface="Helvetica Light"/>
              </a:rPr>
              <a:t> </a:t>
            </a:r>
            <a:r>
              <a:rPr lang="en-GB" sz="1400" dirty="0" err="1" smtClean="0">
                <a:solidFill>
                  <a:srgbClr val="003BB8"/>
                </a:solidFill>
                <a:latin typeface="Helvetica Light"/>
                <a:cs typeface="Helvetica Light"/>
              </a:rPr>
              <a:t>multijets</a:t>
            </a:r>
            <a:r>
              <a:rPr lang="en-GB" sz="1400" dirty="0" smtClean="0">
                <a:solidFill>
                  <a:srgbClr val="003BB8"/>
                </a:solidFill>
                <a:latin typeface="Helvetica Light"/>
                <a:cs typeface="Helvetica Light"/>
              </a:rPr>
              <a:t> produced, </a:t>
            </a:r>
            <a:r>
              <a:rPr lang="en-GB" sz="1400" dirty="0" err="1" smtClean="0">
                <a:solidFill>
                  <a:srgbClr val="003BB8"/>
                </a:solidFill>
                <a:latin typeface="Helvetica Light"/>
                <a:cs typeface="Helvetica Light"/>
              </a:rPr>
              <a:t>eg</a:t>
            </a:r>
            <a:r>
              <a:rPr lang="en-GB" sz="1400" dirty="0" smtClean="0">
                <a:solidFill>
                  <a:srgbClr val="003BB8"/>
                </a:solidFill>
                <a:latin typeface="Helvetica Light"/>
                <a:cs typeface="Helvetica Light"/>
              </a:rPr>
              <a:t>, by strong gravity</a:t>
            </a:r>
            <a:endParaRPr lang="en-GB" sz="1400" dirty="0">
              <a:solidFill>
                <a:srgbClr val="003BB8"/>
              </a:solidFill>
              <a:latin typeface="Helvetica Light"/>
              <a:cs typeface="Helvetica Light"/>
            </a:endParaRPr>
          </a:p>
        </p:txBody>
      </p:sp>
      <p:sp>
        <p:nvSpPr>
          <p:cNvPr id="7" name="Rectangle 6"/>
          <p:cNvSpPr/>
          <p:nvPr/>
        </p:nvSpPr>
        <p:spPr>
          <a:xfrm>
            <a:off x="325316" y="4005064"/>
            <a:ext cx="1438372" cy="1969770"/>
          </a:xfrm>
          <a:prstGeom prst="rect">
            <a:avLst/>
          </a:prstGeom>
        </p:spPr>
        <p:txBody>
          <a:bodyPr wrap="square">
            <a:spAutoFit/>
          </a:bodyPr>
          <a:lstStyle/>
          <a:p>
            <a:pPr>
              <a:spcBef>
                <a:spcPts val="1200"/>
              </a:spcBef>
            </a:pPr>
            <a:r>
              <a:rPr lang="en-GB" sz="1400" i="1" dirty="0" smtClean="0">
                <a:solidFill>
                  <a:schemeClr val="tx1">
                    <a:lumMod val="50000"/>
                    <a:lumOff val="50000"/>
                  </a:schemeClr>
                </a:solidFill>
                <a:latin typeface="Helvetica Light"/>
                <a:cs typeface="Helvetica Light"/>
              </a:rPr>
              <a:t>No anomaly seen in these or similar searches </a:t>
            </a:r>
          </a:p>
          <a:p>
            <a:pPr>
              <a:spcBef>
                <a:spcPts val="1200"/>
              </a:spcBef>
            </a:pPr>
            <a:r>
              <a:rPr lang="en-GB" sz="1400" i="1" dirty="0" smtClean="0">
                <a:solidFill>
                  <a:schemeClr val="tx1">
                    <a:lumMod val="50000"/>
                    <a:lumOff val="50000"/>
                  </a:schemeClr>
                </a:solidFill>
                <a:latin typeface="Helvetica Light"/>
                <a:cs typeface="Helvetica Light"/>
              </a:rPr>
              <a:t>Limits on excited quarks (for example) at 5.6 TeV</a:t>
            </a:r>
            <a:endParaRPr lang="en-GB" sz="1400" i="1" dirty="0">
              <a:solidFill>
                <a:schemeClr val="tx1">
                  <a:lumMod val="50000"/>
                  <a:lumOff val="50000"/>
                </a:schemeClr>
              </a:solidFill>
              <a:latin typeface="Helvetica Light"/>
              <a:cs typeface="Helvetica Light"/>
            </a:endParaRPr>
          </a:p>
        </p:txBody>
      </p:sp>
      <p:sp>
        <p:nvSpPr>
          <p:cNvPr id="9" name="Slide Number Placeholder 8"/>
          <p:cNvSpPr>
            <a:spLocks noGrp="1"/>
          </p:cNvSpPr>
          <p:nvPr>
            <p:ph type="sldNum" sz="quarter" idx="4"/>
          </p:nvPr>
        </p:nvSpPr>
        <p:spPr/>
        <p:txBody>
          <a:bodyPr/>
          <a:lstStyle/>
          <a:p>
            <a:pPr>
              <a:defRPr/>
            </a:pPr>
            <a:fld id="{611C2F03-9E95-40C9-A99F-3C4F7EE8CF2A}" type="slidenum">
              <a:rPr lang="en-GB" smtClean="0"/>
              <a:pPr>
                <a:defRPr/>
              </a:pPr>
              <a:t>93</a:t>
            </a:fld>
            <a:endParaRPr lang="en-GB" dirty="0"/>
          </a:p>
        </p:txBody>
      </p:sp>
      <p:sp>
        <p:nvSpPr>
          <p:cNvPr id="10" name="TextBox 9"/>
          <p:cNvSpPr txBox="1"/>
          <p:nvPr/>
        </p:nvSpPr>
        <p:spPr>
          <a:xfrm>
            <a:off x="7711033" y="1308601"/>
            <a:ext cx="1290738" cy="215444"/>
          </a:xfrm>
          <a:prstGeom prst="rect">
            <a:avLst/>
          </a:prstGeom>
          <a:noFill/>
        </p:spPr>
        <p:txBody>
          <a:bodyPr wrap="none" rtlCol="0">
            <a:spAutoFit/>
          </a:bodyPr>
          <a:lstStyle/>
          <a:p>
            <a:pPr algn="r"/>
            <a:r>
              <a:rPr lang="en-US" sz="800">
                <a:solidFill>
                  <a:schemeClr val="tx1">
                    <a:lumMod val="50000"/>
                    <a:lumOff val="50000"/>
                  </a:schemeClr>
                </a:solidFill>
                <a:latin typeface="Helvetica Light" charset="0"/>
                <a:ea typeface="Helvetica Light" charset="0"/>
                <a:cs typeface="Helvetica Light" charset="0"/>
              </a:rPr>
              <a:t>ATLAS-CONF-2016-069</a:t>
            </a:r>
            <a:endParaRPr lang="fi-FI" sz="800" dirty="0">
              <a:solidFill>
                <a:schemeClr val="tx1">
                  <a:lumMod val="50000"/>
                  <a:lumOff val="50000"/>
                </a:schemeClr>
              </a:solidFill>
              <a:latin typeface="Helvetica Light" charset="0"/>
              <a:ea typeface="Helvetica Light" charset="0"/>
              <a:cs typeface="Helvetica Light" charset="0"/>
            </a:endParaRPr>
          </a:p>
        </p:txBody>
      </p:sp>
      <p:sp>
        <p:nvSpPr>
          <p:cNvPr id="14" name="Rectangle 13"/>
          <p:cNvSpPr/>
          <p:nvPr/>
        </p:nvSpPr>
        <p:spPr>
          <a:xfrm>
            <a:off x="4836884" y="3391716"/>
            <a:ext cx="840946" cy="1571376"/>
          </a:xfrm>
          <a:prstGeom prst="rect">
            <a:avLst/>
          </a:prstGeom>
          <a:solidFill>
            <a:schemeClr val="bg1"/>
          </a:solidFill>
          <a:ln>
            <a:solidFill>
              <a:schemeClr val="bg1"/>
            </a:solidFill>
          </a:ln>
          <a:effectLst>
            <a:outerShdw blurRad="38100" dist="76200" dir="18900000" sx="105000" sy="105000" algn="bl" rotWithShape="0">
              <a:prstClr val="black">
                <a:alpha val="10000"/>
              </a:prstClr>
            </a:outerShdw>
          </a:effectLst>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TextBox 10"/>
          <p:cNvSpPr txBox="1"/>
          <p:nvPr/>
        </p:nvSpPr>
        <p:spPr>
          <a:xfrm>
            <a:off x="2388610" y="3140968"/>
            <a:ext cx="1290738" cy="215444"/>
          </a:xfrm>
          <a:prstGeom prst="rect">
            <a:avLst/>
          </a:prstGeom>
          <a:noFill/>
        </p:spPr>
        <p:txBody>
          <a:bodyPr wrap="none" rtlCol="0">
            <a:spAutoFit/>
          </a:bodyPr>
          <a:lstStyle/>
          <a:p>
            <a:r>
              <a:rPr lang="en-US" sz="800" dirty="0">
                <a:solidFill>
                  <a:schemeClr val="tx1">
                    <a:lumMod val="50000"/>
                    <a:lumOff val="50000"/>
                  </a:schemeClr>
                </a:solidFill>
                <a:latin typeface="Helvetica Light" charset="0"/>
                <a:ea typeface="Helvetica Light" charset="0"/>
                <a:cs typeface="Helvetica Light" charset="0"/>
              </a:rPr>
              <a:t>ATLAS-CONF-2016-070</a:t>
            </a:r>
            <a:endParaRPr lang="is-IS" sz="800" dirty="0">
              <a:solidFill>
                <a:schemeClr val="tx1">
                  <a:lumMod val="50000"/>
                  <a:lumOff val="50000"/>
                </a:schemeClr>
              </a:solidFill>
              <a:latin typeface="Helvetica Light" charset="0"/>
              <a:ea typeface="Helvetica Light" charset="0"/>
              <a:cs typeface="Helvetica Light"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3728" y="3284989"/>
            <a:ext cx="3637091" cy="3489555"/>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1451" y="5229824"/>
            <a:ext cx="2075102" cy="1302161"/>
          </a:xfrm>
          <a:prstGeom prst="rect">
            <a:avLst/>
          </a:prstGeom>
        </p:spPr>
      </p:pic>
      <p:sp>
        <p:nvSpPr>
          <p:cNvPr id="3" name="TextBox 2"/>
          <p:cNvSpPr txBox="1"/>
          <p:nvPr/>
        </p:nvSpPr>
        <p:spPr>
          <a:xfrm>
            <a:off x="5771451" y="2631289"/>
            <a:ext cx="1299016" cy="472395"/>
          </a:xfrm>
          <a:prstGeom prst="rect">
            <a:avLst/>
          </a:prstGeom>
          <a:noFill/>
        </p:spPr>
        <p:txBody>
          <a:bodyPr wrap="square" rtlCol="0">
            <a:spAutoFit/>
          </a:bodyPr>
          <a:lstStyle/>
          <a:p>
            <a:r>
              <a:rPr lang="en-US" sz="1200" dirty="0" smtClean="0">
                <a:solidFill>
                  <a:srgbClr val="D80017"/>
                </a:solidFill>
                <a:latin typeface="Helvetica Light" charset="0"/>
                <a:ea typeface="Helvetica Light" charset="0"/>
                <a:cs typeface="Helvetica Light" charset="0"/>
              </a:rPr>
              <a:t>Fit </a:t>
            </a:r>
            <a:r>
              <a:rPr lang="en-US" sz="1200" smtClean="0">
                <a:solidFill>
                  <a:srgbClr val="D80017"/>
                </a:solidFill>
                <a:latin typeface="Helvetica Light" charset="0"/>
                <a:ea typeface="Helvetica Light" charset="0"/>
                <a:cs typeface="Helvetica Light" charset="0"/>
              </a:rPr>
              <a:t>of empirical function to data</a:t>
            </a:r>
            <a:endParaRPr lang="en-US" sz="1200" dirty="0" smtClean="0">
              <a:solidFill>
                <a:srgbClr val="D80017"/>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08850103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Searches in high-</a:t>
            </a:r>
            <a:r>
              <a:rPr lang="en-GB" sz="2400" i="1" dirty="0" err="1" smtClean="0">
                <a:solidFill>
                  <a:srgbClr val="000000"/>
                </a:solidFill>
                <a:latin typeface="Helvetica Light"/>
                <a:cs typeface="Helvetica Light"/>
              </a:rPr>
              <a:t>p</a:t>
            </a:r>
            <a:r>
              <a:rPr lang="en-GB" sz="2400" i="1" baseline="-25000" dirty="0" err="1" smtClean="0">
                <a:solidFill>
                  <a:srgbClr val="000000"/>
                </a:solidFill>
                <a:latin typeface="Helvetica Light"/>
                <a:cs typeface="Helvetica Light"/>
              </a:rPr>
              <a:t>T</a:t>
            </a:r>
            <a:r>
              <a:rPr lang="en-GB" sz="2400" dirty="0" smtClean="0">
                <a:solidFill>
                  <a:srgbClr val="000000"/>
                </a:solidFill>
                <a:latin typeface="Helvetica Light"/>
                <a:cs typeface="Helvetica Light"/>
              </a:rPr>
              <a:t> multijet final states at 13 TeV</a:t>
            </a:r>
          </a:p>
          <a:p>
            <a:pPr>
              <a:spcBef>
                <a:spcPts val="600"/>
              </a:spcBef>
            </a:pPr>
            <a:r>
              <a:rPr lang="en-GB" sz="1600" dirty="0">
                <a:solidFill>
                  <a:prstClr val="black"/>
                </a:solidFill>
                <a:latin typeface="Helvetica Light"/>
                <a:cs typeface="Helvetica Light"/>
              </a:rPr>
              <a:t>P</a:t>
            </a:r>
            <a:r>
              <a:rPr lang="en-GB" sz="1600" dirty="0" smtClean="0">
                <a:solidFill>
                  <a:prstClr val="black"/>
                </a:solidFill>
                <a:latin typeface="Helvetica Light"/>
                <a:cs typeface="Helvetica Light"/>
              </a:rPr>
              <a:t>rocesses with large cross-sections, sensitivity to highest new physics scales</a:t>
            </a:r>
            <a:endParaRPr lang="en-GB" sz="1600" dirty="0">
              <a:solidFill>
                <a:prstClr val="black"/>
              </a:solidFill>
              <a:latin typeface="Helvetica Light"/>
              <a:cs typeface="Helvetica Light"/>
            </a:endParaRPr>
          </a:p>
        </p:txBody>
      </p:sp>
      <p:sp>
        <p:nvSpPr>
          <p:cNvPr id="4" name="TextBox 3"/>
          <p:cNvSpPr txBox="1"/>
          <p:nvPr/>
        </p:nvSpPr>
        <p:spPr>
          <a:xfrm>
            <a:off x="323529" y="1412776"/>
            <a:ext cx="8820471" cy="338554"/>
          </a:xfrm>
          <a:prstGeom prst="rect">
            <a:avLst/>
          </a:prstGeom>
          <a:noFill/>
        </p:spPr>
        <p:txBody>
          <a:bodyPr wrap="square" rtlCol="0">
            <a:spAutoFit/>
          </a:bodyPr>
          <a:lstStyle/>
          <a:p>
            <a:pPr>
              <a:spcBef>
                <a:spcPts val="3000"/>
              </a:spcBef>
            </a:pPr>
            <a:r>
              <a:rPr lang="en-GB" sz="1600" dirty="0" smtClean="0">
                <a:latin typeface="Helvetica Light" charset="0"/>
                <a:ea typeface="Helvetica Light" charset="0"/>
                <a:cs typeface="Helvetica Light" charset="0"/>
              </a:rPr>
              <a:t>ATLAS </a:t>
            </a:r>
            <a:r>
              <a:rPr lang="en-GB" sz="1600" dirty="0">
                <a:latin typeface="Helvetica Light" charset="0"/>
                <a:ea typeface="Helvetica Light" charset="0"/>
                <a:cs typeface="Helvetica Light" charset="0"/>
              </a:rPr>
              <a:t>bounds in the </a:t>
            </a:r>
            <a:r>
              <a:rPr lang="en-GB" sz="1600" dirty="0" smtClean="0">
                <a:latin typeface="Helvetica Light" charset="0"/>
                <a:ea typeface="Helvetica Light" charset="0"/>
                <a:cs typeface="Helvetica Light" charset="0"/>
              </a:rPr>
              <a:t>coupling-vs-mass plane </a:t>
            </a:r>
            <a:r>
              <a:rPr lang="en-GB" sz="1600" dirty="0">
                <a:latin typeface="Helvetica Light" charset="0"/>
                <a:ea typeface="Helvetica Light" charset="0"/>
                <a:cs typeface="Helvetica Light" charset="0"/>
              </a:rPr>
              <a:t>for </a:t>
            </a:r>
            <a:r>
              <a:rPr lang="en-GB" sz="1600" dirty="0" err="1" smtClean="0">
                <a:latin typeface="Helvetica Light" charset="0"/>
                <a:ea typeface="Helvetica Light" charset="0"/>
                <a:cs typeface="Helvetica Light" charset="0"/>
              </a:rPr>
              <a:t>leptophobic</a:t>
            </a:r>
            <a:r>
              <a:rPr lang="en-GB" sz="1600" dirty="0" smtClean="0">
                <a:latin typeface="Helvetica Light" charset="0"/>
                <a:ea typeface="Helvetica Light" charset="0"/>
                <a:cs typeface="Helvetica Light" charset="0"/>
              </a:rPr>
              <a:t> </a:t>
            </a:r>
            <a:r>
              <a:rPr lang="en-GB" sz="1600" dirty="0">
                <a:latin typeface="Helvetica Light" charset="0"/>
                <a:ea typeface="Helvetica Light" charset="0"/>
                <a:cs typeface="Helvetica Light" charset="0"/>
              </a:rPr>
              <a:t>Z’ </a:t>
            </a:r>
            <a:r>
              <a:rPr lang="en-GB" sz="1600" dirty="0" smtClean="0">
                <a:latin typeface="Helvetica Light" charset="0"/>
                <a:ea typeface="Helvetica Light" charset="0"/>
                <a:cs typeface="Helvetica Light" charset="0"/>
              </a:rPr>
              <a:t>model from </a:t>
            </a:r>
            <a:r>
              <a:rPr lang="en-GB" sz="1600" dirty="0">
                <a:latin typeface="Helvetica Light" charset="0"/>
                <a:ea typeface="Helvetica Light" charset="0"/>
                <a:cs typeface="Helvetica Light" charset="0"/>
              </a:rPr>
              <a:t>dijet </a:t>
            </a:r>
            <a:r>
              <a:rPr lang="en-GB" sz="1600" dirty="0" smtClean="0">
                <a:latin typeface="Helvetica Light" charset="0"/>
                <a:ea typeface="Helvetica Light" charset="0"/>
                <a:cs typeface="Helvetica Light" charset="0"/>
              </a:rPr>
              <a:t>searches</a:t>
            </a:r>
            <a:endParaRPr lang="en-GB" sz="1400" baseline="30000" dirty="0">
              <a:latin typeface="Helvetica Light" charset="0"/>
              <a:ea typeface="Helvetica Light" charset="0"/>
              <a:cs typeface="Helvetica Light" charset="0"/>
            </a:endParaRPr>
          </a:p>
        </p:txBody>
      </p:sp>
      <p:sp>
        <p:nvSpPr>
          <p:cNvPr id="9" name="Slide Number Placeholder 8"/>
          <p:cNvSpPr>
            <a:spLocks noGrp="1"/>
          </p:cNvSpPr>
          <p:nvPr>
            <p:ph type="sldNum" sz="quarter" idx="4"/>
          </p:nvPr>
        </p:nvSpPr>
        <p:spPr/>
        <p:txBody>
          <a:bodyPr/>
          <a:lstStyle/>
          <a:p>
            <a:pPr>
              <a:defRPr/>
            </a:pPr>
            <a:fld id="{611C2F03-9E95-40C9-A99F-3C4F7EE8CF2A}" type="slidenum">
              <a:rPr lang="en-GB" smtClean="0"/>
              <a:pPr>
                <a:defRPr/>
              </a:pPr>
              <a:t>94</a:t>
            </a:fld>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492" y="1826157"/>
            <a:ext cx="7200900" cy="4902200"/>
          </a:xfrm>
          <a:prstGeom prst="rect">
            <a:avLst/>
          </a:prstGeom>
        </p:spPr>
      </p:pic>
    </p:spTree>
    <p:extLst>
      <p:ext uri="{BB962C8B-B14F-4D97-AF65-F5344CB8AC3E}">
        <p14:creationId xmlns:p14="http://schemas.microsoft.com/office/powerpoint/2010/main" val="46189420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Top-antitop production at 13 TeV</a:t>
            </a:r>
          </a:p>
          <a:p>
            <a:pPr>
              <a:spcBef>
                <a:spcPts val="600"/>
              </a:spcBef>
            </a:pPr>
            <a:r>
              <a:rPr lang="en-GB" sz="1600" dirty="0">
                <a:solidFill>
                  <a:srgbClr val="000000"/>
                </a:solidFill>
                <a:latin typeface="Helvetica Light"/>
                <a:cs typeface="Helvetica Light"/>
              </a:rPr>
              <a:t>Extraction of top-pair cross section </a:t>
            </a:r>
            <a:r>
              <a:rPr lang="en-GB" sz="1400" dirty="0">
                <a:solidFill>
                  <a:srgbClr val="000000"/>
                </a:solidFill>
                <a:latin typeface="Helvetica Light"/>
                <a:cs typeface="Helvetica Light"/>
              </a:rPr>
              <a:t>(expect: 13 TeV / 8 TeV ~ 3.3)</a:t>
            </a:r>
          </a:p>
        </p:txBody>
      </p:sp>
      <p:sp>
        <p:nvSpPr>
          <p:cNvPr id="11" name="TextBox 10"/>
          <p:cNvSpPr txBox="1"/>
          <p:nvPr/>
        </p:nvSpPr>
        <p:spPr>
          <a:xfrm>
            <a:off x="323529" y="1412776"/>
            <a:ext cx="8820471" cy="338554"/>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ATLAS &amp; CMS </a:t>
            </a:r>
            <a:r>
              <a:rPr lang="en-GB" sz="1400" dirty="0" smtClean="0">
                <a:solidFill>
                  <a:prstClr val="black"/>
                </a:solidFill>
                <a:latin typeface="Helvetica Light"/>
                <a:cs typeface="Helvetica Light"/>
              </a:rPr>
              <a:t>studied top production in many ways at 13 TeV </a:t>
            </a:r>
            <a:r>
              <a:rPr lang="en-GB" sz="1400" dirty="0" smtClean="0">
                <a:solidFill>
                  <a:prstClr val="black"/>
                </a:solidFill>
                <a:latin typeface="Symbol" charset="2"/>
                <a:ea typeface="Symbol" charset="2"/>
                <a:cs typeface="Symbol" charset="2"/>
              </a:rPr>
              <a:t>®</a:t>
            </a:r>
            <a:r>
              <a:rPr lang="en-GB" sz="1400" dirty="0" smtClean="0">
                <a:solidFill>
                  <a:prstClr val="black"/>
                </a:solidFill>
                <a:latin typeface="Helvetica Light"/>
                <a:cs typeface="Helvetica Light"/>
              </a:rPr>
              <a:t> very prompt analyses turn around</a:t>
            </a:r>
          </a:p>
        </p:txBody>
      </p:sp>
      <p:pic>
        <p:nvPicPr>
          <p:cNvPr id="12" name="Picture 11"/>
          <p:cNvPicPr>
            <a:picLocks noChangeAspect="1"/>
          </p:cNvPicPr>
          <p:nvPr/>
        </p:nvPicPr>
        <p:blipFill rotWithShape="1">
          <a:blip r:embed="rId2">
            <a:extLst>
              <a:ext uri="{28A0092B-C50C-407E-A947-70E740481C1C}">
                <a14:useLocalDpi xmlns:a14="http://schemas.microsoft.com/office/drawing/2010/main"/>
              </a:ext>
            </a:extLst>
          </a:blip>
          <a:srcRect l="18228" t="9233" r="18988" b="32192"/>
          <a:stretch/>
        </p:blipFill>
        <p:spPr>
          <a:xfrm>
            <a:off x="1763688" y="1981290"/>
            <a:ext cx="5472608" cy="3607950"/>
          </a:xfrm>
          <a:prstGeom prst="rect">
            <a:avLst/>
          </a:prstGeom>
        </p:spPr>
      </p:pic>
      <p:sp>
        <p:nvSpPr>
          <p:cNvPr id="13" name="TextBox 12"/>
          <p:cNvSpPr txBox="1"/>
          <p:nvPr/>
        </p:nvSpPr>
        <p:spPr>
          <a:xfrm>
            <a:off x="323528" y="5709736"/>
            <a:ext cx="7704856" cy="815608"/>
          </a:xfrm>
          <a:prstGeom prst="rect">
            <a:avLst/>
          </a:prstGeom>
          <a:noFill/>
        </p:spPr>
        <p:txBody>
          <a:bodyPr wrap="square" rtlCol="0">
            <a:spAutoFit/>
          </a:bodyPr>
          <a:lstStyle/>
          <a:p>
            <a:pPr>
              <a:spcBef>
                <a:spcPts val="600"/>
              </a:spcBef>
            </a:pPr>
            <a:r>
              <a:rPr lang="en-US" sz="1400" dirty="0" smtClean="0">
                <a:latin typeface="Helvetica Light" charset="0"/>
                <a:ea typeface="Helvetica Light" charset="0"/>
                <a:cs typeface="Helvetica Light" charset="0"/>
              </a:rPr>
              <a:t>Differential cross-section measurements at 13 TeV show reasonable modelling, though some deviations at large jet multiplicity. Known modelling problems from Run-1 not all solved!</a:t>
            </a:r>
          </a:p>
          <a:p>
            <a:pPr>
              <a:spcBef>
                <a:spcPts val="600"/>
              </a:spcBef>
            </a:pPr>
            <a:r>
              <a:rPr lang="en-US" sz="1400" dirty="0" smtClean="0">
                <a:solidFill>
                  <a:srgbClr val="003BB8"/>
                </a:solidFill>
                <a:latin typeface="Helvetica Light" charset="0"/>
                <a:ea typeface="Helvetica Light" charset="0"/>
                <a:cs typeface="Helvetica Light" charset="0"/>
              </a:rPr>
              <a:t>Also first results on t-channel single top production — found in agreement with SM</a:t>
            </a:r>
          </a:p>
        </p:txBody>
      </p:sp>
      <p:sp>
        <p:nvSpPr>
          <p:cNvPr id="14" name="Slide Number Placeholder 5"/>
          <p:cNvSpPr>
            <a:spLocks noGrp="1"/>
          </p:cNvSpPr>
          <p:nvPr>
            <p:ph type="sldNum" sz="quarter" idx="4"/>
          </p:nvPr>
        </p:nvSpPr>
        <p:spPr>
          <a:xfrm>
            <a:off x="6997172" y="6545795"/>
            <a:ext cx="2133600" cy="365125"/>
          </a:xfrm>
        </p:spPr>
        <p:txBody>
          <a:bodyPr/>
          <a:lstStyle/>
          <a:p>
            <a:pPr>
              <a:defRPr/>
            </a:pPr>
            <a:fld id="{611C2F03-9E95-40C9-A99F-3C4F7EE8CF2A}" type="slidenum">
              <a:rPr lang="en-GB" smtClean="0"/>
              <a:pPr>
                <a:defRPr/>
              </a:pPr>
              <a:t>95</a:t>
            </a:fld>
            <a:endParaRPr lang="en-GB" dirty="0"/>
          </a:p>
        </p:txBody>
      </p:sp>
      <p:cxnSp>
        <p:nvCxnSpPr>
          <p:cNvPr id="15" name="Straight Arrow Connector 14"/>
          <p:cNvCxnSpPr/>
          <p:nvPr/>
        </p:nvCxnSpPr>
        <p:spPr>
          <a:xfrm>
            <a:off x="7236296" y="2708920"/>
            <a:ext cx="0" cy="576064"/>
          </a:xfrm>
          <a:prstGeom prst="straightConnector1">
            <a:avLst/>
          </a:prstGeom>
          <a:ln w="3175">
            <a:solidFill>
              <a:schemeClr val="tx1">
                <a:lumMod val="65000"/>
                <a:lumOff val="35000"/>
              </a:schemeClr>
            </a:solidFill>
            <a:headEnd type="triangle"/>
            <a:tailEnd type="triangle"/>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7242087" y="2771457"/>
            <a:ext cx="1584176" cy="430887"/>
          </a:xfrm>
          <a:prstGeom prst="rect">
            <a:avLst/>
          </a:prstGeom>
          <a:noFill/>
        </p:spPr>
        <p:txBody>
          <a:bodyPr wrap="square" rtlCol="0">
            <a:spAutoFit/>
          </a:bodyPr>
          <a:lstStyle/>
          <a:p>
            <a:r>
              <a:rPr lang="en-US" sz="1100" dirty="0" smtClean="0">
                <a:solidFill>
                  <a:schemeClr val="tx1">
                    <a:lumMod val="50000"/>
                    <a:lumOff val="50000"/>
                  </a:schemeClr>
                </a:solidFill>
                <a:latin typeface="Helvetica Light" charset="0"/>
                <a:ea typeface="Helvetica Light" charset="0"/>
                <a:cs typeface="Helvetica Light" charset="0"/>
              </a:rPr>
              <a:t>Agreement with expected factor of 3.3</a:t>
            </a:r>
          </a:p>
        </p:txBody>
      </p:sp>
    </p:spTree>
    <p:extLst>
      <p:ext uri="{BB962C8B-B14F-4D97-AF65-F5344CB8AC3E}">
        <p14:creationId xmlns:p14="http://schemas.microsoft.com/office/powerpoint/2010/main" val="99768002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21363" y="3977672"/>
            <a:ext cx="3151761" cy="2362431"/>
          </a:xfrm>
          <a:prstGeom prst="rect">
            <a:avLst/>
          </a:prstGeom>
        </p:spPr>
      </p:pic>
      <p:sp>
        <p:nvSpPr>
          <p:cNvPr id="17" name="TextBox 16"/>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Top-antitop production and a vector boson at 13 TeV</a:t>
            </a:r>
          </a:p>
          <a:p>
            <a:pPr>
              <a:spcBef>
                <a:spcPts val="600"/>
              </a:spcBef>
            </a:pPr>
            <a:r>
              <a:rPr lang="en-GB" sz="1600" dirty="0" smtClean="0">
                <a:solidFill>
                  <a:prstClr val="black"/>
                </a:solidFill>
                <a:latin typeface="Helvetica Light"/>
                <a:cs typeface="Helvetica Light"/>
              </a:rPr>
              <a:t>First results on important </a:t>
            </a:r>
            <a:r>
              <a:rPr lang="en-GB" sz="1600" dirty="0" err="1" smtClean="0">
                <a:solidFill>
                  <a:prstClr val="black"/>
                </a:solidFill>
                <a:latin typeface="Helvetica Light"/>
                <a:cs typeface="Helvetica Light"/>
              </a:rPr>
              <a:t>ttV</a:t>
            </a:r>
            <a:r>
              <a:rPr lang="en-GB" sz="1600" dirty="0" smtClean="0">
                <a:solidFill>
                  <a:prstClr val="black"/>
                </a:solidFill>
                <a:latin typeface="Helvetica Light"/>
                <a:cs typeface="Helvetica Light"/>
              </a:rPr>
              <a:t> process, in it’s own right, and as background to ttH and searches </a:t>
            </a:r>
            <a:endParaRPr lang="en-GB" sz="1600" dirty="0">
              <a:solidFill>
                <a:prstClr val="black"/>
              </a:solidFill>
              <a:latin typeface="Helvetica Light"/>
              <a:cs typeface="Helvetica Light"/>
            </a:endParaRPr>
          </a:p>
        </p:txBody>
      </p:sp>
      <p:sp>
        <p:nvSpPr>
          <p:cNvPr id="18" name="TextBox 17"/>
          <p:cNvSpPr txBox="1"/>
          <p:nvPr/>
        </p:nvSpPr>
        <p:spPr>
          <a:xfrm>
            <a:off x="323529" y="1412776"/>
            <a:ext cx="4104455" cy="338554"/>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ATLAS &amp; CMS </a:t>
            </a:r>
            <a:r>
              <a:rPr lang="en-GB" sz="1400" dirty="0" smtClean="0">
                <a:solidFill>
                  <a:prstClr val="black"/>
                </a:solidFill>
                <a:latin typeface="Helvetica Light"/>
                <a:cs typeface="Helvetica Light"/>
              </a:rPr>
              <a:t>have preliminary 13 TeV results</a:t>
            </a:r>
          </a:p>
        </p:txBody>
      </p:sp>
      <p:pic>
        <p:nvPicPr>
          <p:cNvPr id="19" name="Picture 1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27995" y="1556792"/>
            <a:ext cx="1628181" cy="1584176"/>
          </a:xfrm>
          <a:prstGeom prst="rect">
            <a:avLst/>
          </a:prstGeom>
        </p:spPr>
      </p:pic>
      <p:pic>
        <p:nvPicPr>
          <p:cNvPr id="20" name="Picture 1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247503" y="1556792"/>
            <a:ext cx="1708873" cy="1512168"/>
          </a:xfrm>
          <a:prstGeom prst="rect">
            <a:avLst/>
          </a:prstGeom>
        </p:spPr>
      </p:pic>
      <p:sp>
        <p:nvSpPr>
          <p:cNvPr id="21" name="TextBox 20"/>
          <p:cNvSpPr txBox="1"/>
          <p:nvPr/>
        </p:nvSpPr>
        <p:spPr>
          <a:xfrm>
            <a:off x="8028384" y="1772816"/>
            <a:ext cx="1173295" cy="1169551"/>
          </a:xfrm>
          <a:prstGeom prst="rect">
            <a:avLst/>
          </a:prstGeom>
          <a:noFill/>
        </p:spPr>
        <p:txBody>
          <a:bodyPr wrap="square" rtlCol="0">
            <a:spAutoFit/>
          </a:bodyPr>
          <a:lstStyle/>
          <a:p>
            <a:r>
              <a:rPr lang="en-US" sz="1000" dirty="0" smtClean="0">
                <a:solidFill>
                  <a:schemeClr val="tx1">
                    <a:lumMod val="65000"/>
                    <a:lumOff val="35000"/>
                  </a:schemeClr>
                </a:solidFill>
                <a:latin typeface="Helvetica Light" charset="0"/>
                <a:ea typeface="Helvetica Light" charset="0"/>
                <a:cs typeface="Helvetica Light" charset="0"/>
              </a:rPr>
              <a:t>Different production processes and thus 13/8 TeV cross-section ratios for </a:t>
            </a:r>
            <a:r>
              <a:rPr lang="en-US" sz="1000" dirty="0" err="1" smtClean="0">
                <a:solidFill>
                  <a:schemeClr val="tx1">
                    <a:lumMod val="65000"/>
                    <a:lumOff val="35000"/>
                  </a:schemeClr>
                </a:solidFill>
                <a:latin typeface="Helvetica Light" charset="0"/>
                <a:ea typeface="Helvetica Light" charset="0"/>
                <a:cs typeface="Helvetica Light" charset="0"/>
              </a:rPr>
              <a:t>ttZ</a:t>
            </a:r>
            <a:r>
              <a:rPr lang="en-US" sz="1000" dirty="0" smtClean="0">
                <a:solidFill>
                  <a:schemeClr val="tx1">
                    <a:lumMod val="65000"/>
                    <a:lumOff val="35000"/>
                  </a:schemeClr>
                </a:solidFill>
                <a:latin typeface="Helvetica Light" charset="0"/>
                <a:ea typeface="Helvetica Light" charset="0"/>
                <a:cs typeface="Helvetica Light" charset="0"/>
              </a:rPr>
              <a:t> &amp; </a:t>
            </a:r>
            <a:r>
              <a:rPr lang="en-US" sz="1000" dirty="0" err="1" smtClean="0">
                <a:solidFill>
                  <a:schemeClr val="tx1">
                    <a:lumMod val="65000"/>
                    <a:lumOff val="35000"/>
                  </a:schemeClr>
                </a:solidFill>
                <a:latin typeface="Helvetica Light" charset="0"/>
                <a:ea typeface="Helvetica Light" charset="0"/>
                <a:cs typeface="Helvetica Light" charset="0"/>
              </a:rPr>
              <a:t>ttW</a:t>
            </a:r>
            <a:r>
              <a:rPr lang="en-US" sz="1000" dirty="0" smtClean="0">
                <a:solidFill>
                  <a:schemeClr val="tx1">
                    <a:lumMod val="65000"/>
                    <a:lumOff val="35000"/>
                  </a:schemeClr>
                </a:solidFill>
                <a:latin typeface="Helvetica Light" charset="0"/>
                <a:ea typeface="Helvetica Light" charset="0"/>
                <a:cs typeface="Helvetica Light" charset="0"/>
              </a:rPr>
              <a:t>: 3.6 &amp; 2.4</a:t>
            </a:r>
          </a:p>
        </p:txBody>
      </p:sp>
      <p:sp>
        <p:nvSpPr>
          <p:cNvPr id="22" name="Rectangle 21"/>
          <p:cNvSpPr/>
          <p:nvPr/>
        </p:nvSpPr>
        <p:spPr>
          <a:xfrm>
            <a:off x="323528" y="1809834"/>
            <a:ext cx="3744416" cy="1331134"/>
          </a:xfrm>
          <a:prstGeom prst="rect">
            <a:avLst/>
          </a:prstGeom>
        </p:spPr>
        <p:txBody>
          <a:bodyPr wrap="square">
            <a:spAutoFit/>
          </a:bodyPr>
          <a:lstStyle/>
          <a:p>
            <a:pPr>
              <a:spcBef>
                <a:spcPts val="1500"/>
              </a:spcBef>
            </a:pPr>
            <a:r>
              <a:rPr lang="en-GB" sz="1400" dirty="0" smtClean="0">
                <a:solidFill>
                  <a:prstClr val="black"/>
                </a:solidFill>
                <a:latin typeface="Helvetica Light"/>
                <a:cs typeface="Helvetica Light"/>
              </a:rPr>
              <a:t>Analyses combine several multilepton final states, difficult mis-ID background</a:t>
            </a:r>
          </a:p>
          <a:p>
            <a:pPr>
              <a:spcBef>
                <a:spcPts val="1500"/>
              </a:spcBef>
            </a:pPr>
            <a:r>
              <a:rPr lang="en-GB" sz="1400" dirty="0" smtClean="0">
                <a:solidFill>
                  <a:prstClr val="black"/>
                </a:solidFill>
                <a:latin typeface="Helvetica Light"/>
                <a:cs typeface="Helvetica Light"/>
              </a:rPr>
              <a:t>At 8 TeV, both processes observed, and found to agree with SM prediction                </a:t>
            </a:r>
            <a:r>
              <a:rPr lang="en-GB" sz="1200" dirty="0" smtClean="0">
                <a:solidFill>
                  <a:prstClr val="black"/>
                </a:solidFill>
                <a:latin typeface="Helvetica Light"/>
                <a:cs typeface="Helvetica Light"/>
              </a:rPr>
              <a:t>(</a:t>
            </a:r>
            <a:r>
              <a:rPr lang="en-GB" sz="1200" dirty="0" err="1" smtClean="0">
                <a:solidFill>
                  <a:prstClr val="black"/>
                </a:solidFill>
                <a:latin typeface="Helvetica Light"/>
                <a:cs typeface="Helvetica Light"/>
              </a:rPr>
              <a:t>ttW</a:t>
            </a:r>
            <a:r>
              <a:rPr lang="en-GB" sz="1200" dirty="0" smtClean="0">
                <a:solidFill>
                  <a:prstClr val="black"/>
                </a:solidFill>
                <a:latin typeface="Helvetica Light"/>
                <a:cs typeface="Helvetica Light"/>
              </a:rPr>
              <a:t> ~1σ up in both ATLAS &amp; CMS)</a:t>
            </a:r>
          </a:p>
        </p:txBody>
      </p:sp>
      <p:sp>
        <p:nvSpPr>
          <p:cNvPr id="23" name="TextBox 22"/>
          <p:cNvSpPr txBox="1"/>
          <p:nvPr/>
        </p:nvSpPr>
        <p:spPr>
          <a:xfrm>
            <a:off x="6852758" y="4005064"/>
            <a:ext cx="2255746" cy="2667397"/>
          </a:xfrm>
          <a:prstGeom prst="rect">
            <a:avLst/>
          </a:prstGeom>
          <a:noFill/>
        </p:spPr>
        <p:txBody>
          <a:bodyPr wrap="none" rtlCol="0">
            <a:spAutoFit/>
          </a:bodyPr>
          <a:lstStyle/>
          <a:p>
            <a:r>
              <a:rPr lang="en-US" sz="1400" dirty="0" smtClean="0">
                <a:solidFill>
                  <a:srgbClr val="003BB8"/>
                </a:solidFill>
                <a:latin typeface="Helvetica Light" charset="0"/>
                <a:ea typeface="Helvetica Light" charset="0"/>
                <a:cs typeface="Helvetica Light" charset="0"/>
              </a:rPr>
              <a:t>ATLAS </a:t>
            </a:r>
            <a:r>
              <a:rPr lang="en-US" sz="1100" dirty="0" smtClean="0">
                <a:solidFill>
                  <a:srgbClr val="003BB8"/>
                </a:solidFill>
                <a:latin typeface="Helvetica Light" charset="0"/>
                <a:ea typeface="Helvetica Light" charset="0"/>
                <a:cs typeface="Helvetica Light" charset="0"/>
              </a:rPr>
              <a:t>(3.2 fb</a:t>
            </a:r>
            <a:r>
              <a:rPr lang="en-US" sz="1100" baseline="30000" dirty="0" smtClean="0">
                <a:solidFill>
                  <a:srgbClr val="003BB8"/>
                </a:solidFill>
                <a:latin typeface="Helvetica Light" charset="0"/>
                <a:ea typeface="Helvetica Light" charset="0"/>
                <a:cs typeface="Helvetica Light" charset="0"/>
              </a:rPr>
              <a:t>–1</a:t>
            </a:r>
            <a:r>
              <a:rPr lang="en-US" sz="1100" dirty="0" smtClean="0">
                <a:solidFill>
                  <a:srgbClr val="003BB8"/>
                </a:solidFill>
                <a:latin typeface="Helvetica Light" charset="0"/>
                <a:ea typeface="Helvetica Light" charset="0"/>
                <a:cs typeface="Helvetica Light" charset="0"/>
              </a:rPr>
              <a:t>, 2015)</a:t>
            </a:r>
            <a:r>
              <a:rPr lang="en-US" sz="1400" dirty="0" smtClean="0">
                <a:solidFill>
                  <a:srgbClr val="003BB8"/>
                </a:solidFill>
                <a:latin typeface="Helvetica Light" charset="0"/>
                <a:ea typeface="Helvetica Light" charset="0"/>
                <a:cs typeface="Helvetica Light" charset="0"/>
              </a:rPr>
              <a:t>: </a:t>
            </a:r>
          </a:p>
          <a:p>
            <a:r>
              <a:rPr lang="nb-NO" sz="1400" dirty="0" smtClean="0">
                <a:solidFill>
                  <a:srgbClr val="003BB8"/>
                </a:solidFill>
                <a:latin typeface="Helvetica Light" charset="0"/>
                <a:ea typeface="Helvetica Light" charset="0"/>
                <a:cs typeface="Helvetica Light" charset="0"/>
              </a:rPr>
              <a:t>  </a:t>
            </a:r>
            <a:r>
              <a:rPr lang="nb-NO" sz="1400" dirty="0" err="1" smtClean="0">
                <a:solidFill>
                  <a:srgbClr val="003BB8"/>
                </a:solidFill>
                <a:latin typeface="Helvetica Light" charset="0"/>
                <a:ea typeface="Helvetica Light" charset="0"/>
                <a:cs typeface="Helvetica Light" charset="0"/>
              </a:rPr>
              <a:t>ttW</a:t>
            </a:r>
            <a:r>
              <a:rPr lang="nb-NO" sz="1400" dirty="0" smtClean="0">
                <a:solidFill>
                  <a:srgbClr val="003BB8"/>
                </a:solidFill>
                <a:latin typeface="Helvetica Light" charset="0"/>
                <a:ea typeface="Helvetica Light" charset="0"/>
                <a:cs typeface="Helvetica Light" charset="0"/>
              </a:rPr>
              <a:t>: 	1.5 ± 0.8 </a:t>
            </a:r>
            <a:r>
              <a:rPr lang="nb-NO" sz="1400" dirty="0" err="1" smtClean="0">
                <a:solidFill>
                  <a:srgbClr val="003BB8"/>
                </a:solidFill>
                <a:latin typeface="Helvetica Light" charset="0"/>
                <a:ea typeface="Helvetica Light" charset="0"/>
                <a:cs typeface="Helvetica Light" charset="0"/>
              </a:rPr>
              <a:t>pb</a:t>
            </a:r>
            <a:r>
              <a:rPr lang="nb-NO" sz="1400" dirty="0" smtClean="0">
                <a:solidFill>
                  <a:srgbClr val="003BB8"/>
                </a:solidFill>
                <a:latin typeface="Helvetica Light" charset="0"/>
                <a:ea typeface="Helvetica Light" charset="0"/>
                <a:cs typeface="Helvetica Light" charset="0"/>
              </a:rPr>
              <a:t> </a:t>
            </a:r>
            <a:endParaRPr lang="nb-NO" sz="1400" dirty="0">
              <a:solidFill>
                <a:srgbClr val="003BB8"/>
              </a:solidFill>
              <a:latin typeface="Helvetica Light" charset="0"/>
              <a:ea typeface="Helvetica Light" charset="0"/>
              <a:cs typeface="Helvetica Light" charset="0"/>
            </a:endParaRPr>
          </a:p>
          <a:p>
            <a:r>
              <a:rPr lang="en-US" sz="1400" dirty="0" smtClean="0">
                <a:solidFill>
                  <a:srgbClr val="003BB8"/>
                </a:solidFill>
                <a:latin typeface="Helvetica Light" charset="0"/>
                <a:ea typeface="Helvetica Light" charset="0"/>
                <a:cs typeface="Helvetica Light" charset="0"/>
              </a:rPr>
              <a:t>  </a:t>
            </a:r>
            <a:r>
              <a:rPr lang="en-US" sz="1400" dirty="0" err="1" smtClean="0">
                <a:solidFill>
                  <a:srgbClr val="003BB8"/>
                </a:solidFill>
                <a:latin typeface="Helvetica Light" charset="0"/>
                <a:ea typeface="Helvetica Light" charset="0"/>
                <a:cs typeface="Helvetica Light" charset="0"/>
              </a:rPr>
              <a:t>ttZ</a:t>
            </a:r>
            <a:r>
              <a:rPr lang="en-US" sz="1400" dirty="0" smtClean="0">
                <a:solidFill>
                  <a:srgbClr val="003BB8"/>
                </a:solidFill>
                <a:latin typeface="Helvetica Light" charset="0"/>
                <a:ea typeface="Helvetica Light" charset="0"/>
                <a:cs typeface="Helvetica Light" charset="0"/>
              </a:rPr>
              <a:t>:	</a:t>
            </a:r>
            <a:r>
              <a:rPr lang="nb-NO" sz="1400" dirty="0" smtClean="0">
                <a:solidFill>
                  <a:srgbClr val="003BB8"/>
                </a:solidFill>
                <a:latin typeface="Helvetica Light" charset="0"/>
                <a:ea typeface="Helvetica Light" charset="0"/>
                <a:cs typeface="Helvetica Light" charset="0"/>
              </a:rPr>
              <a:t>0.9 </a:t>
            </a:r>
            <a:r>
              <a:rPr lang="nb-NO" sz="1400" dirty="0">
                <a:solidFill>
                  <a:srgbClr val="003BB8"/>
                </a:solidFill>
                <a:latin typeface="Helvetica Light" charset="0"/>
                <a:ea typeface="Helvetica Light" charset="0"/>
                <a:cs typeface="Helvetica Light" charset="0"/>
              </a:rPr>
              <a:t>± </a:t>
            </a:r>
            <a:r>
              <a:rPr lang="nb-NO" sz="1400" dirty="0" smtClean="0">
                <a:solidFill>
                  <a:srgbClr val="003BB8"/>
                </a:solidFill>
                <a:latin typeface="Helvetica Light" charset="0"/>
                <a:ea typeface="Helvetica Light" charset="0"/>
                <a:cs typeface="Helvetica Light" charset="0"/>
              </a:rPr>
              <a:t>0.3 </a:t>
            </a:r>
            <a:r>
              <a:rPr lang="nb-NO" sz="1400" dirty="0" err="1">
                <a:solidFill>
                  <a:srgbClr val="003BB8"/>
                </a:solidFill>
                <a:latin typeface="Helvetica Light" charset="0"/>
                <a:ea typeface="Helvetica Light" charset="0"/>
                <a:cs typeface="Helvetica Light" charset="0"/>
              </a:rPr>
              <a:t>pb</a:t>
            </a:r>
            <a:r>
              <a:rPr lang="nb-NO" sz="1400" dirty="0">
                <a:solidFill>
                  <a:srgbClr val="003BB8"/>
                </a:solidFill>
                <a:latin typeface="Helvetica Light" charset="0"/>
                <a:ea typeface="Helvetica Light" charset="0"/>
                <a:cs typeface="Helvetica Light" charset="0"/>
              </a:rPr>
              <a:t> </a:t>
            </a:r>
          </a:p>
          <a:p>
            <a:endParaRPr lang="en-US" sz="1400" dirty="0" smtClean="0">
              <a:solidFill>
                <a:srgbClr val="003BB8"/>
              </a:solidFill>
              <a:latin typeface="Helvetica Light" charset="0"/>
              <a:ea typeface="Helvetica Light" charset="0"/>
              <a:cs typeface="Helvetica Light" charset="0"/>
            </a:endParaRPr>
          </a:p>
          <a:p>
            <a:r>
              <a:rPr lang="en-US" sz="1400" dirty="0" smtClean="0">
                <a:solidFill>
                  <a:srgbClr val="D70128"/>
                </a:solidFill>
                <a:latin typeface="Helvetica Light" charset="0"/>
                <a:ea typeface="Helvetica Light" charset="0"/>
                <a:cs typeface="Helvetica Light" charset="0"/>
              </a:rPr>
              <a:t>CMS </a:t>
            </a:r>
            <a:r>
              <a:rPr lang="en-US" sz="1100" dirty="0" smtClean="0">
                <a:solidFill>
                  <a:srgbClr val="D70128"/>
                </a:solidFill>
                <a:latin typeface="Helvetica Light" charset="0"/>
                <a:ea typeface="Helvetica Light" charset="0"/>
                <a:cs typeface="Helvetica Light" charset="0"/>
              </a:rPr>
              <a:t>(12.9 fb</a:t>
            </a:r>
            <a:r>
              <a:rPr lang="en-US" sz="1100" baseline="30000" dirty="0" smtClean="0">
                <a:solidFill>
                  <a:srgbClr val="D70128"/>
                </a:solidFill>
                <a:latin typeface="Helvetica Light" charset="0"/>
                <a:ea typeface="Helvetica Light" charset="0"/>
                <a:cs typeface="Helvetica Light" charset="0"/>
              </a:rPr>
              <a:t>–1</a:t>
            </a:r>
            <a:r>
              <a:rPr lang="en-US" sz="1100" dirty="0" smtClean="0">
                <a:solidFill>
                  <a:srgbClr val="D70128"/>
                </a:solidFill>
                <a:latin typeface="Helvetica Light" charset="0"/>
                <a:ea typeface="Helvetica Light" charset="0"/>
                <a:cs typeface="Helvetica Light" charset="0"/>
              </a:rPr>
              <a:t>, 2016)</a:t>
            </a:r>
            <a:r>
              <a:rPr lang="en-US" sz="1400" dirty="0" smtClean="0">
                <a:solidFill>
                  <a:srgbClr val="D70128"/>
                </a:solidFill>
                <a:latin typeface="Helvetica Light" charset="0"/>
                <a:ea typeface="Helvetica Light" charset="0"/>
                <a:cs typeface="Helvetica Light" charset="0"/>
              </a:rPr>
              <a:t>:</a:t>
            </a:r>
          </a:p>
          <a:p>
            <a:pPr>
              <a:spcBef>
                <a:spcPts val="600"/>
              </a:spcBef>
            </a:pPr>
            <a:r>
              <a:rPr lang="en-US" sz="1400" dirty="0">
                <a:solidFill>
                  <a:srgbClr val="D70128"/>
                </a:solidFill>
                <a:latin typeface="Helvetica Light" charset="0"/>
                <a:ea typeface="Helvetica Light" charset="0"/>
                <a:cs typeface="Helvetica Light" charset="0"/>
              </a:rPr>
              <a:t>   </a:t>
            </a:r>
            <a:r>
              <a:rPr lang="en-US" sz="1400" dirty="0" err="1" smtClean="0">
                <a:solidFill>
                  <a:srgbClr val="D70128"/>
                </a:solidFill>
                <a:latin typeface="Helvetica Light" charset="0"/>
                <a:ea typeface="Helvetica Light" charset="0"/>
                <a:cs typeface="Helvetica Light" charset="0"/>
              </a:rPr>
              <a:t>ttW</a:t>
            </a:r>
            <a:r>
              <a:rPr lang="en-US" sz="1400" dirty="0" smtClean="0">
                <a:solidFill>
                  <a:srgbClr val="D70128"/>
                </a:solidFill>
                <a:latin typeface="Helvetica Light" charset="0"/>
                <a:ea typeface="Helvetica Light" charset="0"/>
                <a:cs typeface="Helvetica Light" charset="0"/>
              </a:rPr>
              <a:t>:</a:t>
            </a:r>
            <a:r>
              <a:rPr lang="en-US" sz="1400" dirty="0">
                <a:solidFill>
                  <a:srgbClr val="D70128"/>
                </a:solidFill>
                <a:latin typeface="Helvetica Light" charset="0"/>
                <a:ea typeface="Helvetica Light" charset="0"/>
                <a:cs typeface="Helvetica Light" charset="0"/>
              </a:rPr>
              <a:t>	</a:t>
            </a:r>
            <a:r>
              <a:rPr lang="en-US" sz="1400" dirty="0" smtClean="0">
                <a:solidFill>
                  <a:srgbClr val="D70128"/>
                </a:solidFill>
                <a:latin typeface="Helvetica Light" charset="0"/>
                <a:ea typeface="Helvetica Light" charset="0"/>
                <a:cs typeface="Helvetica Light" charset="0"/>
              </a:rPr>
              <a:t> </a:t>
            </a:r>
            <a:r>
              <a:rPr lang="nb-NO" sz="1400" dirty="0" smtClean="0">
                <a:solidFill>
                  <a:srgbClr val="D70128"/>
                </a:solidFill>
                <a:latin typeface="Helvetica Light" charset="0"/>
                <a:ea typeface="Helvetica Light" charset="0"/>
                <a:cs typeface="Helvetica Light" charset="0"/>
              </a:rPr>
              <a:t>0.98                   </a:t>
            </a:r>
            <a:r>
              <a:rPr lang="nb-NO" sz="1400" dirty="0" err="1" smtClean="0">
                <a:solidFill>
                  <a:srgbClr val="D70128"/>
                </a:solidFill>
                <a:latin typeface="Helvetica Light" charset="0"/>
                <a:ea typeface="Helvetica Light" charset="0"/>
                <a:cs typeface="Helvetica Light" charset="0"/>
              </a:rPr>
              <a:t>pb</a:t>
            </a:r>
            <a:endParaRPr lang="nb-NO" sz="1400" dirty="0">
              <a:solidFill>
                <a:srgbClr val="D70128"/>
              </a:solidFill>
              <a:latin typeface="Helvetica Light" charset="0"/>
              <a:ea typeface="Helvetica Light" charset="0"/>
              <a:cs typeface="Helvetica Light" charset="0"/>
            </a:endParaRPr>
          </a:p>
          <a:p>
            <a:pPr>
              <a:spcBef>
                <a:spcPts val="1000"/>
              </a:spcBef>
            </a:pPr>
            <a:r>
              <a:rPr lang="en-US" sz="1400" dirty="0">
                <a:solidFill>
                  <a:srgbClr val="D70128"/>
                </a:solidFill>
                <a:latin typeface="Helvetica Light" charset="0"/>
                <a:ea typeface="Helvetica Light" charset="0"/>
                <a:cs typeface="Helvetica Light" charset="0"/>
              </a:rPr>
              <a:t> </a:t>
            </a:r>
            <a:r>
              <a:rPr lang="en-US" sz="1400" dirty="0" smtClean="0">
                <a:solidFill>
                  <a:srgbClr val="D70128"/>
                </a:solidFill>
                <a:latin typeface="Helvetica Light" charset="0"/>
                <a:ea typeface="Helvetica Light" charset="0"/>
                <a:cs typeface="Helvetica Light" charset="0"/>
              </a:rPr>
              <a:t>  </a:t>
            </a:r>
            <a:r>
              <a:rPr lang="en-US" sz="1400" dirty="0" err="1" smtClean="0">
                <a:solidFill>
                  <a:srgbClr val="D70128"/>
                </a:solidFill>
                <a:latin typeface="Helvetica Light" charset="0"/>
                <a:ea typeface="Helvetica Light" charset="0"/>
                <a:cs typeface="Helvetica Light" charset="0"/>
              </a:rPr>
              <a:t>ttZ</a:t>
            </a:r>
            <a:r>
              <a:rPr lang="en-US" sz="1400" dirty="0" smtClean="0">
                <a:solidFill>
                  <a:srgbClr val="D70128"/>
                </a:solidFill>
                <a:latin typeface="Helvetica Light" charset="0"/>
                <a:ea typeface="Helvetica Light" charset="0"/>
                <a:cs typeface="Helvetica Light" charset="0"/>
              </a:rPr>
              <a:t>:</a:t>
            </a:r>
            <a:r>
              <a:rPr lang="en-US" sz="1400" dirty="0">
                <a:solidFill>
                  <a:srgbClr val="D70128"/>
                </a:solidFill>
                <a:latin typeface="Helvetica Light" charset="0"/>
                <a:ea typeface="Helvetica Light" charset="0"/>
                <a:cs typeface="Helvetica Light" charset="0"/>
              </a:rPr>
              <a:t>	</a:t>
            </a:r>
            <a:r>
              <a:rPr lang="en-US" sz="1400" dirty="0" smtClean="0">
                <a:solidFill>
                  <a:srgbClr val="D70128"/>
                </a:solidFill>
                <a:latin typeface="Helvetica Light" charset="0"/>
                <a:ea typeface="Helvetica Light" charset="0"/>
                <a:cs typeface="Helvetica Light" charset="0"/>
              </a:rPr>
              <a:t> </a:t>
            </a:r>
            <a:r>
              <a:rPr lang="nb-NO" sz="1400" dirty="0" smtClean="0">
                <a:solidFill>
                  <a:srgbClr val="D70128"/>
                </a:solidFill>
                <a:latin typeface="Helvetica Light" charset="0"/>
                <a:ea typeface="Helvetica Light" charset="0"/>
                <a:cs typeface="Helvetica Light" charset="0"/>
              </a:rPr>
              <a:t>0.70                   </a:t>
            </a:r>
            <a:r>
              <a:rPr lang="nb-NO" sz="1400" dirty="0" err="1">
                <a:solidFill>
                  <a:srgbClr val="D70128"/>
                </a:solidFill>
                <a:latin typeface="Helvetica Light" charset="0"/>
                <a:ea typeface="Helvetica Light" charset="0"/>
                <a:cs typeface="Helvetica Light" charset="0"/>
              </a:rPr>
              <a:t>pb</a:t>
            </a:r>
            <a:r>
              <a:rPr lang="nb-NO" sz="1400" dirty="0">
                <a:solidFill>
                  <a:srgbClr val="D70128"/>
                </a:solidFill>
                <a:latin typeface="Helvetica Light" charset="0"/>
                <a:ea typeface="Helvetica Light" charset="0"/>
                <a:cs typeface="Helvetica Light" charset="0"/>
              </a:rPr>
              <a:t> </a:t>
            </a:r>
            <a:endParaRPr lang="nb-NO" sz="1400" dirty="0" smtClean="0">
              <a:solidFill>
                <a:srgbClr val="D70128"/>
              </a:solidFill>
              <a:latin typeface="Helvetica Light" charset="0"/>
              <a:ea typeface="Helvetica Light" charset="0"/>
              <a:cs typeface="Helvetica Light" charset="0"/>
            </a:endParaRPr>
          </a:p>
          <a:p>
            <a:endParaRPr lang="en-US" sz="1400" dirty="0" smtClean="0">
              <a:solidFill>
                <a:prstClr val="black">
                  <a:lumMod val="65000"/>
                  <a:lumOff val="35000"/>
                </a:prstClr>
              </a:solidFill>
              <a:latin typeface="Helvetica Light" charset="0"/>
              <a:ea typeface="Helvetica Light" charset="0"/>
              <a:cs typeface="Helvetica Light" charset="0"/>
            </a:endParaRPr>
          </a:p>
          <a:p>
            <a:r>
              <a:rPr lang="en-US" sz="1400" dirty="0" smtClean="0">
                <a:solidFill>
                  <a:prstClr val="black">
                    <a:lumMod val="65000"/>
                    <a:lumOff val="35000"/>
                  </a:prstClr>
                </a:solidFill>
                <a:latin typeface="Helvetica Light" charset="0"/>
                <a:ea typeface="Helvetica Light" charset="0"/>
                <a:cs typeface="Helvetica Light" charset="0"/>
              </a:rPr>
              <a:t>SM </a:t>
            </a:r>
            <a:r>
              <a:rPr lang="en-US" sz="1100" dirty="0" smtClean="0">
                <a:solidFill>
                  <a:prstClr val="black">
                    <a:lumMod val="65000"/>
                    <a:lumOff val="35000"/>
                  </a:prstClr>
                </a:solidFill>
                <a:latin typeface="Helvetica Light" charset="0"/>
                <a:ea typeface="Helvetica Light" charset="0"/>
                <a:cs typeface="Helvetica Light" charset="0"/>
              </a:rPr>
              <a:t>(NLO)</a:t>
            </a:r>
            <a:r>
              <a:rPr lang="en-US" sz="1400" dirty="0" smtClean="0">
                <a:solidFill>
                  <a:prstClr val="black">
                    <a:lumMod val="65000"/>
                    <a:lumOff val="35000"/>
                  </a:prstClr>
                </a:solidFill>
                <a:latin typeface="Helvetica Light" charset="0"/>
                <a:ea typeface="Helvetica Light" charset="0"/>
                <a:cs typeface="Helvetica Light" charset="0"/>
              </a:rPr>
              <a:t>: </a:t>
            </a:r>
            <a:endParaRPr lang="en-US" sz="1400" dirty="0">
              <a:solidFill>
                <a:prstClr val="black">
                  <a:lumMod val="65000"/>
                  <a:lumOff val="35000"/>
                </a:prstClr>
              </a:solidFill>
              <a:latin typeface="Helvetica Light" charset="0"/>
              <a:ea typeface="Helvetica Light" charset="0"/>
              <a:cs typeface="Helvetica Light" charset="0"/>
            </a:endParaRPr>
          </a:p>
          <a:p>
            <a:r>
              <a:rPr lang="nb-NO" sz="1400" dirty="0">
                <a:solidFill>
                  <a:prstClr val="black">
                    <a:lumMod val="65000"/>
                    <a:lumOff val="35000"/>
                  </a:prstClr>
                </a:solidFill>
                <a:latin typeface="Helvetica Light" charset="0"/>
                <a:ea typeface="Helvetica Light" charset="0"/>
                <a:cs typeface="Helvetica Light" charset="0"/>
              </a:rPr>
              <a:t>  </a:t>
            </a:r>
            <a:r>
              <a:rPr lang="nb-NO" sz="1400" dirty="0" err="1">
                <a:solidFill>
                  <a:prstClr val="black">
                    <a:lumMod val="65000"/>
                    <a:lumOff val="35000"/>
                  </a:prstClr>
                </a:solidFill>
                <a:latin typeface="Helvetica Light" charset="0"/>
                <a:ea typeface="Helvetica Light" charset="0"/>
                <a:cs typeface="Helvetica Light" charset="0"/>
              </a:rPr>
              <a:t>ttW</a:t>
            </a:r>
            <a:r>
              <a:rPr lang="nb-NO" sz="1400" dirty="0">
                <a:solidFill>
                  <a:prstClr val="black">
                    <a:lumMod val="65000"/>
                    <a:lumOff val="35000"/>
                  </a:prstClr>
                </a:solidFill>
                <a:latin typeface="Helvetica Light" charset="0"/>
                <a:ea typeface="Helvetica Light" charset="0"/>
                <a:cs typeface="Helvetica Light" charset="0"/>
              </a:rPr>
              <a:t>: 	</a:t>
            </a:r>
            <a:r>
              <a:rPr lang="nb-NO" sz="1400" dirty="0" smtClean="0">
                <a:solidFill>
                  <a:prstClr val="black">
                    <a:lumMod val="65000"/>
                    <a:lumOff val="35000"/>
                  </a:prstClr>
                </a:solidFill>
                <a:latin typeface="Helvetica Light" charset="0"/>
                <a:ea typeface="Helvetica Light" charset="0"/>
                <a:cs typeface="Helvetica Light" charset="0"/>
              </a:rPr>
              <a:t>0.60 ± 0.08 </a:t>
            </a:r>
            <a:r>
              <a:rPr lang="nb-NO" sz="1400" dirty="0" err="1">
                <a:solidFill>
                  <a:prstClr val="black">
                    <a:lumMod val="65000"/>
                    <a:lumOff val="35000"/>
                  </a:prstClr>
                </a:solidFill>
                <a:latin typeface="Helvetica Light" charset="0"/>
                <a:ea typeface="Helvetica Light" charset="0"/>
                <a:cs typeface="Helvetica Light" charset="0"/>
              </a:rPr>
              <a:t>pb</a:t>
            </a:r>
            <a:r>
              <a:rPr lang="nb-NO" sz="1400" dirty="0">
                <a:solidFill>
                  <a:prstClr val="black">
                    <a:lumMod val="65000"/>
                    <a:lumOff val="35000"/>
                  </a:prstClr>
                </a:solidFill>
                <a:latin typeface="Helvetica Light" charset="0"/>
                <a:ea typeface="Helvetica Light" charset="0"/>
                <a:cs typeface="Helvetica Light" charset="0"/>
              </a:rPr>
              <a:t> </a:t>
            </a:r>
          </a:p>
          <a:p>
            <a:r>
              <a:rPr lang="en-US" sz="1400" dirty="0">
                <a:solidFill>
                  <a:prstClr val="black">
                    <a:lumMod val="65000"/>
                    <a:lumOff val="35000"/>
                  </a:prstClr>
                </a:solidFill>
                <a:latin typeface="Helvetica Light" charset="0"/>
                <a:ea typeface="Helvetica Light" charset="0"/>
                <a:cs typeface="Helvetica Light" charset="0"/>
              </a:rPr>
              <a:t>  </a:t>
            </a:r>
            <a:r>
              <a:rPr lang="en-US" sz="1400" dirty="0" err="1">
                <a:solidFill>
                  <a:prstClr val="black">
                    <a:lumMod val="65000"/>
                    <a:lumOff val="35000"/>
                  </a:prstClr>
                </a:solidFill>
                <a:latin typeface="Helvetica Light" charset="0"/>
                <a:ea typeface="Helvetica Light" charset="0"/>
                <a:cs typeface="Helvetica Light" charset="0"/>
              </a:rPr>
              <a:t>ttZ</a:t>
            </a:r>
            <a:r>
              <a:rPr lang="en-US" sz="1400" dirty="0">
                <a:solidFill>
                  <a:prstClr val="black">
                    <a:lumMod val="65000"/>
                    <a:lumOff val="35000"/>
                  </a:prstClr>
                </a:solidFill>
                <a:latin typeface="Helvetica Light" charset="0"/>
                <a:ea typeface="Helvetica Light" charset="0"/>
                <a:cs typeface="Helvetica Light" charset="0"/>
              </a:rPr>
              <a:t>:	</a:t>
            </a:r>
            <a:r>
              <a:rPr lang="nb-NO" sz="1400" dirty="0" smtClean="0">
                <a:solidFill>
                  <a:prstClr val="black">
                    <a:lumMod val="65000"/>
                    <a:lumOff val="35000"/>
                  </a:prstClr>
                </a:solidFill>
                <a:latin typeface="Helvetica Light" charset="0"/>
                <a:ea typeface="Helvetica Light" charset="0"/>
                <a:cs typeface="Helvetica Light" charset="0"/>
              </a:rPr>
              <a:t>0.84 ± 0.09 </a:t>
            </a:r>
            <a:r>
              <a:rPr lang="nb-NO" sz="1400" dirty="0" err="1">
                <a:solidFill>
                  <a:prstClr val="black">
                    <a:lumMod val="65000"/>
                    <a:lumOff val="35000"/>
                  </a:prstClr>
                </a:solidFill>
                <a:latin typeface="Helvetica Light" charset="0"/>
                <a:ea typeface="Helvetica Light" charset="0"/>
                <a:cs typeface="Helvetica Light" charset="0"/>
              </a:rPr>
              <a:t>pb</a:t>
            </a:r>
            <a:r>
              <a:rPr lang="nb-NO" sz="1400" dirty="0">
                <a:solidFill>
                  <a:prstClr val="black">
                    <a:lumMod val="65000"/>
                    <a:lumOff val="35000"/>
                  </a:prstClr>
                </a:solidFill>
                <a:latin typeface="Helvetica Light" charset="0"/>
                <a:ea typeface="Helvetica Light" charset="0"/>
                <a:cs typeface="Helvetica Light" charset="0"/>
              </a:rPr>
              <a:t> </a:t>
            </a:r>
          </a:p>
        </p:txBody>
      </p:sp>
      <p:sp>
        <p:nvSpPr>
          <p:cNvPr id="24" name="TextBox 23"/>
          <p:cNvSpPr txBox="1"/>
          <p:nvPr/>
        </p:nvSpPr>
        <p:spPr>
          <a:xfrm>
            <a:off x="7750181" y="5088130"/>
            <a:ext cx="551754" cy="430887"/>
          </a:xfrm>
          <a:prstGeom prst="rect">
            <a:avLst/>
          </a:prstGeom>
          <a:noFill/>
        </p:spPr>
        <p:txBody>
          <a:bodyPr wrap="none" rtlCol="0">
            <a:spAutoFit/>
          </a:bodyPr>
          <a:lstStyle/>
          <a:p>
            <a:r>
              <a:rPr lang="en-US" sz="1050" dirty="0" smtClean="0">
                <a:solidFill>
                  <a:srgbClr val="D70128"/>
                </a:solidFill>
                <a:latin typeface="Helvetica Light" charset="0"/>
                <a:ea typeface="Helvetica Light" charset="0"/>
                <a:cs typeface="Helvetica Light" charset="0"/>
              </a:rPr>
              <a:t>+0.23</a:t>
            </a:r>
          </a:p>
          <a:p>
            <a:r>
              <a:rPr lang="en-US" sz="1050" dirty="0" smtClean="0">
                <a:solidFill>
                  <a:srgbClr val="D70128"/>
                </a:solidFill>
                <a:latin typeface="Helvetica Light" charset="0"/>
                <a:ea typeface="Helvetica Light" charset="0"/>
                <a:cs typeface="Helvetica Light" charset="0"/>
              </a:rPr>
              <a:t>–</a:t>
            </a:r>
            <a:r>
              <a:rPr lang="en-US" sz="500" dirty="0" smtClean="0">
                <a:solidFill>
                  <a:srgbClr val="D70128"/>
                </a:solidFill>
                <a:latin typeface="Helvetica Light" charset="0"/>
                <a:ea typeface="Helvetica Light" charset="0"/>
                <a:cs typeface="Helvetica Light" charset="0"/>
              </a:rPr>
              <a:t> </a:t>
            </a:r>
            <a:r>
              <a:rPr lang="en-US" sz="1050" dirty="0" smtClean="0">
                <a:solidFill>
                  <a:srgbClr val="D70128"/>
                </a:solidFill>
                <a:latin typeface="Helvetica Light" charset="0"/>
                <a:ea typeface="Helvetica Light" charset="0"/>
                <a:cs typeface="Helvetica Light" charset="0"/>
              </a:rPr>
              <a:t>0.22</a:t>
            </a:r>
          </a:p>
        </p:txBody>
      </p:sp>
      <p:sp>
        <p:nvSpPr>
          <p:cNvPr id="25" name="TextBox 24"/>
          <p:cNvSpPr txBox="1"/>
          <p:nvPr/>
        </p:nvSpPr>
        <p:spPr>
          <a:xfrm>
            <a:off x="8182229" y="5089291"/>
            <a:ext cx="551754" cy="430887"/>
          </a:xfrm>
          <a:prstGeom prst="rect">
            <a:avLst/>
          </a:prstGeom>
          <a:noFill/>
        </p:spPr>
        <p:txBody>
          <a:bodyPr wrap="none" rtlCol="0">
            <a:spAutoFit/>
          </a:bodyPr>
          <a:lstStyle/>
          <a:p>
            <a:r>
              <a:rPr lang="en-US" sz="1050" dirty="0" smtClean="0">
                <a:solidFill>
                  <a:srgbClr val="D70128"/>
                </a:solidFill>
                <a:latin typeface="Helvetica Light" charset="0"/>
                <a:ea typeface="Helvetica Light" charset="0"/>
                <a:cs typeface="Helvetica Light" charset="0"/>
              </a:rPr>
              <a:t>+0.22</a:t>
            </a:r>
          </a:p>
          <a:p>
            <a:r>
              <a:rPr lang="en-US" sz="1050" dirty="0" smtClean="0">
                <a:solidFill>
                  <a:srgbClr val="D70128"/>
                </a:solidFill>
                <a:latin typeface="Helvetica Light" charset="0"/>
                <a:ea typeface="Helvetica Light" charset="0"/>
                <a:cs typeface="Helvetica Light" charset="0"/>
              </a:rPr>
              <a:t>–</a:t>
            </a:r>
            <a:r>
              <a:rPr lang="en-US" sz="500" dirty="0" smtClean="0">
                <a:solidFill>
                  <a:srgbClr val="D70128"/>
                </a:solidFill>
                <a:latin typeface="Helvetica Light" charset="0"/>
                <a:ea typeface="Helvetica Light" charset="0"/>
                <a:cs typeface="Helvetica Light" charset="0"/>
              </a:rPr>
              <a:t> </a:t>
            </a:r>
            <a:r>
              <a:rPr lang="en-US" sz="1050" dirty="0" smtClean="0">
                <a:solidFill>
                  <a:srgbClr val="D70128"/>
                </a:solidFill>
                <a:latin typeface="Helvetica Light" charset="0"/>
                <a:ea typeface="Helvetica Light" charset="0"/>
                <a:cs typeface="Helvetica Light" charset="0"/>
              </a:rPr>
              <a:t>0.18</a:t>
            </a:r>
          </a:p>
        </p:txBody>
      </p:sp>
      <p:sp>
        <p:nvSpPr>
          <p:cNvPr id="26" name="Rectangle 25"/>
          <p:cNvSpPr/>
          <p:nvPr/>
        </p:nvSpPr>
        <p:spPr>
          <a:xfrm>
            <a:off x="323528" y="3429000"/>
            <a:ext cx="6480720" cy="307777"/>
          </a:xfrm>
          <a:prstGeom prst="rect">
            <a:avLst/>
          </a:prstGeom>
        </p:spPr>
        <p:txBody>
          <a:bodyPr wrap="square">
            <a:spAutoFit/>
          </a:bodyPr>
          <a:lstStyle/>
          <a:p>
            <a:pPr>
              <a:spcBef>
                <a:spcPts val="1500"/>
              </a:spcBef>
            </a:pPr>
            <a:r>
              <a:rPr lang="en-GB" sz="1400" dirty="0" smtClean="0">
                <a:solidFill>
                  <a:srgbClr val="003BB8"/>
                </a:solidFill>
                <a:latin typeface="Helvetica Light"/>
                <a:cs typeface="Helvetica Light"/>
              </a:rPr>
              <a:t>13 TeV </a:t>
            </a:r>
            <a:r>
              <a:rPr lang="en-GB" sz="1400" dirty="0" err="1" smtClean="0">
                <a:solidFill>
                  <a:srgbClr val="003BB8"/>
                </a:solidFill>
                <a:latin typeface="Helvetica Light"/>
                <a:cs typeface="Helvetica Light"/>
              </a:rPr>
              <a:t>tt+W</a:t>
            </a:r>
            <a:r>
              <a:rPr lang="en-GB" sz="1400" dirty="0" smtClean="0">
                <a:solidFill>
                  <a:srgbClr val="003BB8"/>
                </a:solidFill>
                <a:latin typeface="Helvetica Light"/>
                <a:cs typeface="Helvetica Light"/>
              </a:rPr>
              <a:t>/Z </a:t>
            </a:r>
            <a:r>
              <a:rPr lang="en-GB" sz="1400" dirty="0">
                <a:solidFill>
                  <a:srgbClr val="003BB8"/>
                </a:solidFill>
                <a:latin typeface="Helvetica Light"/>
                <a:cs typeface="Helvetica Light"/>
              </a:rPr>
              <a:t>results from </a:t>
            </a:r>
            <a:r>
              <a:rPr lang="en-GB" sz="1400" dirty="0" smtClean="0">
                <a:solidFill>
                  <a:srgbClr val="003BB8"/>
                </a:solidFill>
                <a:latin typeface="Helvetica Light"/>
                <a:cs typeface="Helvetica Light"/>
              </a:rPr>
              <a:t>ATLAS and CMS</a:t>
            </a:r>
            <a:r>
              <a:rPr lang="en-GB" sz="1400" dirty="0">
                <a:solidFill>
                  <a:srgbClr val="003BB8"/>
                </a:solidFill>
                <a:latin typeface="Helvetica Light"/>
                <a:cs typeface="Helvetica Light"/>
              </a:rPr>
              <a:t> </a:t>
            </a:r>
            <a:r>
              <a:rPr lang="en-GB" sz="1400" dirty="0" smtClean="0">
                <a:solidFill>
                  <a:srgbClr val="003BB8"/>
                </a:solidFill>
                <a:latin typeface="Helvetica Light"/>
                <a:cs typeface="Helvetica Light"/>
              </a:rPr>
              <a:t>in agreement with SM:</a:t>
            </a:r>
            <a:endParaRPr lang="en-GB" sz="1400" dirty="0">
              <a:solidFill>
                <a:srgbClr val="003BB8"/>
              </a:solidFill>
              <a:latin typeface="Helvetica Light"/>
              <a:cs typeface="Helvetica Light"/>
            </a:endParaRPr>
          </a:p>
        </p:txBody>
      </p:sp>
      <p:sp>
        <p:nvSpPr>
          <p:cNvPr id="27" name="Slide Number Placeholder 9"/>
          <p:cNvSpPr>
            <a:spLocks noGrp="1"/>
          </p:cNvSpPr>
          <p:nvPr>
            <p:ph type="sldNum" sz="quarter" idx="4"/>
          </p:nvPr>
        </p:nvSpPr>
        <p:spPr>
          <a:xfrm>
            <a:off x="6997172" y="6545795"/>
            <a:ext cx="2133600" cy="365125"/>
          </a:xfrm>
        </p:spPr>
        <p:txBody>
          <a:bodyPr/>
          <a:lstStyle/>
          <a:p>
            <a:pPr>
              <a:defRPr/>
            </a:pPr>
            <a:fld id="{611C2F03-9E95-40C9-A99F-3C4F7EE8CF2A}" type="slidenum">
              <a:rPr lang="en-GB" smtClean="0"/>
              <a:pPr>
                <a:defRPr/>
              </a:pPr>
              <a:t>96</a:t>
            </a:fld>
            <a:endParaRPr lang="en-GB" dirty="0"/>
          </a:p>
        </p:txBody>
      </p:sp>
      <p:sp>
        <p:nvSpPr>
          <p:cNvPr id="28" name="TextBox 27"/>
          <p:cNvSpPr txBox="1"/>
          <p:nvPr/>
        </p:nvSpPr>
        <p:spPr>
          <a:xfrm>
            <a:off x="286245" y="3882126"/>
            <a:ext cx="2808312" cy="215444"/>
          </a:xfrm>
          <a:prstGeom prst="rect">
            <a:avLst/>
          </a:prstGeom>
          <a:noFill/>
        </p:spPr>
        <p:txBody>
          <a:bodyPr wrap="square" rtlCol="0">
            <a:spAutoFit/>
          </a:bodyPr>
          <a:lstStyle/>
          <a:p>
            <a:pPr algn="r"/>
            <a:r>
              <a:rPr lang="en-US" sz="800" dirty="0" smtClean="0">
                <a:solidFill>
                  <a:schemeClr val="tx1">
                    <a:lumMod val="50000"/>
                    <a:lumOff val="50000"/>
                  </a:schemeClr>
                </a:solidFill>
                <a:latin typeface="Helvetica Light"/>
                <a:cs typeface="Helvetica Light"/>
              </a:rPr>
              <a:t>ATLAS: </a:t>
            </a:r>
            <a:r>
              <a:rPr lang="hr-HR" sz="800" dirty="0" smtClean="0">
                <a:solidFill>
                  <a:schemeClr val="tx1">
                    <a:lumMod val="50000"/>
                    <a:lumOff val="50000"/>
                  </a:schemeClr>
                </a:solidFill>
                <a:latin typeface="Helvetica Light"/>
                <a:cs typeface="Helvetica Light"/>
              </a:rPr>
              <a:t>1609.01599, </a:t>
            </a:r>
            <a:r>
              <a:rPr lang="pt-BR" sz="800" dirty="0">
                <a:solidFill>
                  <a:schemeClr val="tx1">
                    <a:lumMod val="50000"/>
                    <a:lumOff val="50000"/>
                  </a:schemeClr>
                </a:solidFill>
                <a:latin typeface="Helvetica Light"/>
                <a:cs typeface="Helvetica Light"/>
              </a:rPr>
              <a:t>CMS-PAS-TOP-16-017</a:t>
            </a:r>
          </a:p>
        </p:txBody>
      </p:sp>
      <p:sp>
        <p:nvSpPr>
          <p:cNvPr id="29" name="TextBox 28"/>
          <p:cNvSpPr txBox="1"/>
          <p:nvPr/>
        </p:nvSpPr>
        <p:spPr>
          <a:xfrm>
            <a:off x="7763154" y="5445611"/>
            <a:ext cx="551754" cy="430887"/>
          </a:xfrm>
          <a:prstGeom prst="rect">
            <a:avLst/>
          </a:prstGeom>
          <a:noFill/>
        </p:spPr>
        <p:txBody>
          <a:bodyPr wrap="none" rtlCol="0">
            <a:spAutoFit/>
          </a:bodyPr>
          <a:lstStyle/>
          <a:p>
            <a:r>
              <a:rPr lang="en-US" sz="1050" dirty="0" smtClean="0">
                <a:solidFill>
                  <a:srgbClr val="D70128"/>
                </a:solidFill>
                <a:latin typeface="Helvetica Light" charset="0"/>
                <a:ea typeface="Helvetica Light" charset="0"/>
                <a:cs typeface="Helvetica Light" charset="0"/>
              </a:rPr>
              <a:t>+0.16</a:t>
            </a:r>
          </a:p>
          <a:p>
            <a:r>
              <a:rPr lang="en-US" sz="1050" dirty="0" smtClean="0">
                <a:solidFill>
                  <a:srgbClr val="D70128"/>
                </a:solidFill>
                <a:latin typeface="Helvetica Light" charset="0"/>
                <a:ea typeface="Helvetica Light" charset="0"/>
                <a:cs typeface="Helvetica Light" charset="0"/>
              </a:rPr>
              <a:t>–</a:t>
            </a:r>
            <a:r>
              <a:rPr lang="en-US" sz="500" dirty="0" smtClean="0">
                <a:solidFill>
                  <a:srgbClr val="D70128"/>
                </a:solidFill>
                <a:latin typeface="Helvetica Light" charset="0"/>
                <a:ea typeface="Helvetica Light" charset="0"/>
                <a:cs typeface="Helvetica Light" charset="0"/>
              </a:rPr>
              <a:t> </a:t>
            </a:r>
            <a:r>
              <a:rPr lang="en-US" sz="1050" dirty="0" smtClean="0">
                <a:solidFill>
                  <a:srgbClr val="D70128"/>
                </a:solidFill>
                <a:latin typeface="Helvetica Light" charset="0"/>
                <a:ea typeface="Helvetica Light" charset="0"/>
                <a:cs typeface="Helvetica Light" charset="0"/>
              </a:rPr>
              <a:t>0.15</a:t>
            </a:r>
          </a:p>
        </p:txBody>
      </p:sp>
      <p:sp>
        <p:nvSpPr>
          <p:cNvPr id="30" name="TextBox 29"/>
          <p:cNvSpPr txBox="1"/>
          <p:nvPr/>
        </p:nvSpPr>
        <p:spPr>
          <a:xfrm>
            <a:off x="8195202" y="5446772"/>
            <a:ext cx="551754" cy="430887"/>
          </a:xfrm>
          <a:prstGeom prst="rect">
            <a:avLst/>
          </a:prstGeom>
          <a:noFill/>
        </p:spPr>
        <p:txBody>
          <a:bodyPr wrap="none" rtlCol="0">
            <a:spAutoFit/>
          </a:bodyPr>
          <a:lstStyle/>
          <a:p>
            <a:r>
              <a:rPr lang="en-US" sz="1050" dirty="0" smtClean="0">
                <a:solidFill>
                  <a:srgbClr val="D70128"/>
                </a:solidFill>
                <a:latin typeface="Helvetica Light" charset="0"/>
                <a:ea typeface="Helvetica Light" charset="0"/>
                <a:cs typeface="Helvetica Light" charset="0"/>
              </a:rPr>
              <a:t>+0.14</a:t>
            </a:r>
          </a:p>
          <a:p>
            <a:r>
              <a:rPr lang="en-US" sz="1050" dirty="0" smtClean="0">
                <a:solidFill>
                  <a:srgbClr val="D70128"/>
                </a:solidFill>
                <a:latin typeface="Helvetica Light" charset="0"/>
                <a:ea typeface="Helvetica Light" charset="0"/>
                <a:cs typeface="Helvetica Light" charset="0"/>
              </a:rPr>
              <a:t>–</a:t>
            </a:r>
            <a:r>
              <a:rPr lang="en-US" sz="500" dirty="0" smtClean="0">
                <a:solidFill>
                  <a:srgbClr val="D70128"/>
                </a:solidFill>
                <a:latin typeface="Helvetica Light" charset="0"/>
                <a:ea typeface="Helvetica Light" charset="0"/>
                <a:cs typeface="Helvetica Light" charset="0"/>
              </a:rPr>
              <a:t> </a:t>
            </a:r>
            <a:r>
              <a:rPr lang="en-US" sz="1050" dirty="0" smtClean="0">
                <a:solidFill>
                  <a:srgbClr val="D70128"/>
                </a:solidFill>
                <a:latin typeface="Helvetica Light" charset="0"/>
                <a:ea typeface="Helvetica Light" charset="0"/>
                <a:cs typeface="Helvetica Light" charset="0"/>
              </a:rPr>
              <a:t>0.12</a:t>
            </a:r>
          </a:p>
        </p:txBody>
      </p:sp>
      <p:pic>
        <p:nvPicPr>
          <p:cNvPr id="31" name="Picture 30"/>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3137996" y="3861048"/>
            <a:ext cx="3522236" cy="2540731"/>
          </a:xfrm>
          <a:prstGeom prst="rect">
            <a:avLst/>
          </a:prstGeom>
        </p:spPr>
      </p:pic>
    </p:spTree>
    <p:extLst>
      <p:ext uri="{BB962C8B-B14F-4D97-AF65-F5344CB8AC3E}">
        <p14:creationId xmlns:p14="http://schemas.microsoft.com/office/powerpoint/2010/main" val="194482150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496" y="2996952"/>
            <a:ext cx="3013160" cy="2890933"/>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First search for ttH production at 13 TeV by CMS</a:t>
            </a:r>
          </a:p>
          <a:p>
            <a:pPr>
              <a:spcBef>
                <a:spcPts val="600"/>
              </a:spcBef>
            </a:pPr>
            <a:r>
              <a:rPr lang="en-GB" sz="1600" dirty="0">
                <a:solidFill>
                  <a:prstClr val="black"/>
                </a:solidFill>
                <a:latin typeface="Helvetica Light"/>
                <a:cs typeface="Helvetica Light"/>
              </a:rPr>
              <a:t>Direct measurement of Higgs–top coupling</a:t>
            </a:r>
          </a:p>
        </p:txBody>
      </p:sp>
      <p:sp>
        <p:nvSpPr>
          <p:cNvPr id="14" name="TextBox 13"/>
          <p:cNvSpPr txBox="1"/>
          <p:nvPr/>
        </p:nvSpPr>
        <p:spPr>
          <a:xfrm>
            <a:off x="323529" y="1412776"/>
            <a:ext cx="8820471" cy="707886"/>
          </a:xfrm>
          <a:prstGeom prst="rect">
            <a:avLst/>
          </a:prstGeom>
          <a:noFill/>
        </p:spPr>
        <p:txBody>
          <a:bodyPr wrap="square" rtlCol="0">
            <a:spAutoFit/>
          </a:bodyPr>
          <a:lstStyle/>
          <a:p>
            <a:pPr>
              <a:spcBef>
                <a:spcPts val="3000"/>
              </a:spcBef>
            </a:pPr>
            <a:r>
              <a:rPr lang="en-GB" sz="1600" dirty="0" smtClean="0">
                <a:solidFill>
                  <a:srgbClr val="D80017"/>
                </a:solidFill>
                <a:latin typeface="Arial"/>
                <a:cs typeface="Arial"/>
              </a:rPr>
              <a:t>CMS </a:t>
            </a:r>
            <a:r>
              <a:rPr lang="en-GB" sz="1400" dirty="0" smtClean="0">
                <a:solidFill>
                  <a:prstClr val="black"/>
                </a:solidFill>
                <a:latin typeface="Helvetica Light"/>
                <a:cs typeface="Helvetica Light"/>
              </a:rPr>
              <a:t>showed preliminary results for ttH in all major Higgs decay channels: </a:t>
            </a:r>
            <a:r>
              <a:rPr lang="en-GB" sz="1400" b="1" dirty="0" smtClean="0">
                <a:solidFill>
                  <a:srgbClr val="003BB8"/>
                </a:solidFill>
                <a:latin typeface="Helvetica Light"/>
                <a:cs typeface="Helvetica Light"/>
              </a:rPr>
              <a:t>H </a:t>
            </a:r>
            <a:r>
              <a:rPr lang="en-GB" sz="1400" b="1" dirty="0" smtClean="0">
                <a:solidFill>
                  <a:srgbClr val="003BB8"/>
                </a:solidFill>
                <a:latin typeface="Symbol" charset="2"/>
                <a:ea typeface="Symbol" charset="2"/>
                <a:cs typeface="Symbol" charset="2"/>
              </a:rPr>
              <a:t>®</a:t>
            </a:r>
            <a:r>
              <a:rPr lang="en-GB" sz="1400" b="1" dirty="0" smtClean="0">
                <a:solidFill>
                  <a:srgbClr val="003BB8"/>
                </a:solidFill>
                <a:latin typeface="Helvetica Light"/>
                <a:cs typeface="Helvetica Light"/>
              </a:rPr>
              <a:t> </a:t>
            </a:r>
            <a:r>
              <a:rPr lang="en-GB" sz="1400" b="1" dirty="0" err="1" smtClean="0">
                <a:solidFill>
                  <a:srgbClr val="003BB8"/>
                </a:solidFill>
                <a:latin typeface="Helvetica Light"/>
                <a:cs typeface="Helvetica Light"/>
              </a:rPr>
              <a:t>γγ</a:t>
            </a:r>
            <a:r>
              <a:rPr lang="en-GB" sz="1400" b="1" dirty="0" smtClean="0">
                <a:solidFill>
                  <a:srgbClr val="003BB8"/>
                </a:solidFill>
                <a:latin typeface="Helvetica Light"/>
                <a:cs typeface="Helvetica Light"/>
              </a:rPr>
              <a:t>, multi-leptons, bb</a:t>
            </a:r>
          </a:p>
          <a:p>
            <a:pPr>
              <a:spcBef>
                <a:spcPts val="1200"/>
              </a:spcBef>
            </a:pPr>
            <a:r>
              <a:rPr lang="en-GB" sz="1400" i="1" dirty="0" smtClean="0">
                <a:solidFill>
                  <a:prstClr val="black"/>
                </a:solidFill>
                <a:latin typeface="Helvetica Light"/>
                <a:cs typeface="Helvetica Light"/>
              </a:rPr>
              <a:t>Highly</a:t>
            </a:r>
            <a:r>
              <a:rPr lang="en-GB" sz="1400" dirty="0" smtClean="0">
                <a:solidFill>
                  <a:prstClr val="black"/>
                </a:solidFill>
                <a:latin typeface="Helvetica Light"/>
                <a:cs typeface="Helvetica Light"/>
              </a:rPr>
              <a:t> complex analyses, huge effort to get these done so quickly after data taking </a:t>
            </a:r>
            <a:r>
              <a:rPr lang="en-GB" sz="1200" dirty="0" smtClean="0">
                <a:solidFill>
                  <a:prstClr val="black"/>
                </a:solidFill>
                <a:latin typeface="Helvetica Light"/>
                <a:cs typeface="Helvetica Light"/>
              </a:rPr>
              <a:t>(already by Moriond 2016)</a:t>
            </a:r>
            <a:endParaRPr lang="en-GB" sz="1200" dirty="0">
              <a:solidFill>
                <a:prstClr val="black"/>
              </a:solidFill>
              <a:latin typeface="Helvetica Light"/>
              <a:cs typeface="Helvetica Light"/>
            </a:endParaRPr>
          </a:p>
        </p:txBody>
      </p:sp>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524328" y="-27384"/>
            <a:ext cx="1512168" cy="1168494"/>
          </a:xfrm>
          <a:prstGeom prst="rect">
            <a:avLst/>
          </a:prstGeom>
        </p:spPr>
      </p:pic>
      <p:sp>
        <p:nvSpPr>
          <p:cNvPr id="6" name="Oval 5"/>
          <p:cNvSpPr/>
          <p:nvPr/>
        </p:nvSpPr>
        <p:spPr>
          <a:xfrm>
            <a:off x="8233775" y="512688"/>
            <a:ext cx="108000" cy="108000"/>
          </a:xfrm>
          <a:prstGeom prst="ellipse">
            <a:avLst/>
          </a:prstGeom>
          <a:solidFill>
            <a:srgbClr val="D70128"/>
          </a:solidFill>
          <a:ln>
            <a:noFill/>
          </a:ln>
        </p:spPr>
        <p:txBody>
          <a:bodyPr wrap="none" rtlCol="0" anchor="ctr">
            <a:spAutoFit/>
          </a:bodyPr>
          <a:lstStyle/>
          <a:p>
            <a:pPr algn="r"/>
            <a:endParaRPr lang="en-US" sz="1600">
              <a:solidFill>
                <a:prstClr val="black"/>
              </a:solidFill>
              <a:latin typeface="Helvetica Light" charset="0"/>
              <a:ea typeface="Helvetica Light" charset="0"/>
              <a:cs typeface="Helvetica Light" charset="0"/>
            </a:endParaRPr>
          </a:p>
        </p:txBody>
      </p:sp>
      <p:sp>
        <p:nvSpPr>
          <p:cNvPr id="11" name="TextBox 10"/>
          <p:cNvSpPr txBox="1"/>
          <p:nvPr/>
        </p:nvSpPr>
        <p:spPr>
          <a:xfrm>
            <a:off x="912804" y="2369166"/>
            <a:ext cx="1415772" cy="492443"/>
          </a:xfrm>
          <a:prstGeom prst="rect">
            <a:avLst/>
          </a:prstGeom>
          <a:noFill/>
        </p:spPr>
        <p:txBody>
          <a:bodyPr wrap="none" rtlCol="0">
            <a:spAutoFit/>
          </a:bodyPr>
          <a:lstStyle/>
          <a:p>
            <a:r>
              <a:rPr lang="en-US" sz="1400" b="1" dirty="0" smtClean="0">
                <a:solidFill>
                  <a:srgbClr val="003BB8"/>
                </a:solidFill>
                <a:latin typeface="Helvetica Light" charset="0"/>
                <a:ea typeface="Helvetica Light" charset="0"/>
                <a:cs typeface="Helvetica Light" charset="0"/>
              </a:rPr>
              <a:t>H </a:t>
            </a:r>
            <a:r>
              <a:rPr lang="en-US" sz="1400" b="1" dirty="0" smtClean="0">
                <a:solidFill>
                  <a:srgbClr val="003BB8"/>
                </a:solidFill>
                <a:latin typeface="Symbol" charset="2"/>
                <a:ea typeface="Symbol" charset="2"/>
                <a:cs typeface="Symbol" charset="2"/>
              </a:rPr>
              <a:t>®</a:t>
            </a:r>
            <a:r>
              <a:rPr lang="en-US" sz="1400" b="1" dirty="0" smtClean="0">
                <a:solidFill>
                  <a:srgbClr val="003BB8"/>
                </a:solidFill>
                <a:latin typeface="Helvetica Light" charset="0"/>
                <a:ea typeface="Helvetica Light" charset="0"/>
                <a:cs typeface="Helvetica Light" charset="0"/>
              </a:rPr>
              <a:t> </a:t>
            </a:r>
            <a:r>
              <a:rPr lang="en-US" sz="1400" b="1" dirty="0" err="1" smtClean="0">
                <a:solidFill>
                  <a:srgbClr val="003BB8"/>
                </a:solidFill>
                <a:latin typeface="Helvetica Light" charset="0"/>
                <a:ea typeface="Helvetica Light" charset="0"/>
                <a:cs typeface="Helvetica Light" charset="0"/>
              </a:rPr>
              <a:t>γγ</a:t>
            </a:r>
            <a:r>
              <a:rPr lang="en-US" sz="1400" dirty="0" smtClean="0">
                <a:solidFill>
                  <a:srgbClr val="003BB8"/>
                </a:solidFill>
                <a:latin typeface="Helvetica Light" charset="0"/>
                <a:ea typeface="Helvetica Light" charset="0"/>
                <a:cs typeface="Helvetica Light" charset="0"/>
              </a:rPr>
              <a:t>,</a:t>
            </a:r>
            <a:r>
              <a:rPr lang="en-US" sz="1400" b="1" dirty="0" smtClean="0">
                <a:solidFill>
                  <a:srgbClr val="003BB8"/>
                </a:solidFill>
                <a:latin typeface="Helvetica Light" charset="0"/>
                <a:ea typeface="Helvetica Light" charset="0"/>
                <a:cs typeface="Helvetica Light" charset="0"/>
              </a:rPr>
              <a:t> </a:t>
            </a:r>
          </a:p>
          <a:p>
            <a:r>
              <a:rPr lang="en-US" sz="1200" dirty="0" err="1" smtClean="0">
                <a:solidFill>
                  <a:srgbClr val="003BB8"/>
                </a:solidFill>
                <a:latin typeface="Helvetica Light" charset="0"/>
                <a:ea typeface="Helvetica Light" charset="0"/>
                <a:cs typeface="Helvetica Light" charset="0"/>
              </a:rPr>
              <a:t>tt</a:t>
            </a:r>
            <a:r>
              <a:rPr lang="en-US" sz="1200" dirty="0" smtClean="0">
                <a:solidFill>
                  <a:srgbClr val="003BB8"/>
                </a:solidFill>
                <a:latin typeface="Helvetica Light" charset="0"/>
                <a:ea typeface="Helvetica Light" charset="0"/>
                <a:cs typeface="Helvetica Light" charset="0"/>
              </a:rPr>
              <a:t> </a:t>
            </a:r>
            <a:r>
              <a:rPr lang="en-US" sz="1200" dirty="0">
                <a:solidFill>
                  <a:srgbClr val="003BB8"/>
                </a:solidFill>
                <a:latin typeface="Symbol" charset="2"/>
                <a:ea typeface="Symbol" charset="2"/>
                <a:cs typeface="Symbol" charset="2"/>
              </a:rPr>
              <a:t>®</a:t>
            </a:r>
            <a:r>
              <a:rPr lang="en-US" sz="1200" dirty="0" smtClean="0">
                <a:solidFill>
                  <a:srgbClr val="003BB8"/>
                </a:solidFill>
                <a:latin typeface="Helvetica Light" charset="0"/>
                <a:ea typeface="Helvetica Light" charset="0"/>
                <a:cs typeface="Helvetica Light" charset="0"/>
              </a:rPr>
              <a:t> 0 &amp; 1 leptons</a:t>
            </a:r>
          </a:p>
        </p:txBody>
      </p:sp>
      <p:sp>
        <p:nvSpPr>
          <p:cNvPr id="12" name="Rectangle 11"/>
          <p:cNvSpPr/>
          <p:nvPr/>
        </p:nvSpPr>
        <p:spPr>
          <a:xfrm>
            <a:off x="960426" y="6240642"/>
            <a:ext cx="800219" cy="307777"/>
          </a:xfrm>
          <a:prstGeom prst="rect">
            <a:avLst/>
          </a:prstGeom>
        </p:spPr>
        <p:txBody>
          <a:bodyPr wrap="none">
            <a:spAutoFit/>
          </a:bodyPr>
          <a:lstStyle/>
          <a:p>
            <a:r>
              <a:rPr lang="en-GB" sz="1400" dirty="0" smtClean="0">
                <a:solidFill>
                  <a:prstClr val="black"/>
                </a:solidFill>
                <a:latin typeface="Helvetica Light"/>
                <a:cs typeface="Helvetica Light"/>
              </a:rPr>
              <a:t>µ = 3.8 </a:t>
            </a:r>
            <a:endParaRPr lang="en-US" baseline="-25000" dirty="0">
              <a:solidFill>
                <a:prstClr val="black"/>
              </a:solidFill>
            </a:endParaRPr>
          </a:p>
        </p:txBody>
      </p:sp>
      <p:sp>
        <p:nvSpPr>
          <p:cNvPr id="13" name="Rectangle 12"/>
          <p:cNvSpPr/>
          <p:nvPr/>
        </p:nvSpPr>
        <p:spPr>
          <a:xfrm>
            <a:off x="1628409" y="6181854"/>
            <a:ext cx="460382" cy="415498"/>
          </a:xfrm>
          <a:prstGeom prst="rect">
            <a:avLst/>
          </a:prstGeom>
        </p:spPr>
        <p:txBody>
          <a:bodyPr wrap="none">
            <a:spAutoFit/>
          </a:bodyPr>
          <a:lstStyle/>
          <a:p>
            <a:r>
              <a:rPr lang="en-GB" sz="1050" dirty="0" smtClean="0">
                <a:solidFill>
                  <a:prstClr val="black"/>
                </a:solidFill>
                <a:latin typeface="Helvetica Light"/>
                <a:cs typeface="Helvetica Light"/>
              </a:rPr>
              <a:t>+4.5</a:t>
            </a:r>
          </a:p>
          <a:p>
            <a:r>
              <a:rPr lang="en-GB" sz="1050" dirty="0" smtClean="0">
                <a:solidFill>
                  <a:prstClr val="black"/>
                </a:solidFill>
                <a:latin typeface="Helvetica Light"/>
                <a:cs typeface="Helvetica Light"/>
              </a:rPr>
              <a:t>–</a:t>
            </a:r>
            <a:r>
              <a:rPr lang="en-GB" sz="600" dirty="0" smtClean="0">
                <a:solidFill>
                  <a:prstClr val="black"/>
                </a:solidFill>
                <a:latin typeface="Helvetica Light"/>
                <a:cs typeface="Helvetica Light"/>
              </a:rPr>
              <a:t> </a:t>
            </a:r>
            <a:r>
              <a:rPr lang="en-GB" sz="1050" dirty="0" smtClean="0">
                <a:solidFill>
                  <a:prstClr val="black"/>
                </a:solidFill>
                <a:latin typeface="Helvetica Light"/>
                <a:cs typeface="Helvetica Light"/>
              </a:rPr>
              <a:t>3.6</a:t>
            </a:r>
            <a:endParaRPr lang="en-US" sz="1200" dirty="0">
              <a:solidFill>
                <a:prstClr val="black"/>
              </a:solidFill>
            </a:endParaRPr>
          </a:p>
        </p:txBody>
      </p:sp>
      <p:sp>
        <p:nvSpPr>
          <p:cNvPr id="17" name="TextBox 16"/>
          <p:cNvSpPr txBox="1"/>
          <p:nvPr/>
        </p:nvSpPr>
        <p:spPr>
          <a:xfrm>
            <a:off x="3635896" y="2369166"/>
            <a:ext cx="2339102" cy="492443"/>
          </a:xfrm>
          <a:prstGeom prst="rect">
            <a:avLst/>
          </a:prstGeom>
          <a:noFill/>
        </p:spPr>
        <p:txBody>
          <a:bodyPr wrap="none" rtlCol="0">
            <a:spAutoFit/>
          </a:bodyPr>
          <a:lstStyle/>
          <a:p>
            <a:r>
              <a:rPr lang="en-US" sz="1400" b="1" dirty="0" smtClean="0">
                <a:solidFill>
                  <a:srgbClr val="003BB8"/>
                </a:solidFill>
                <a:latin typeface="Helvetica Light" charset="0"/>
                <a:ea typeface="Helvetica Light" charset="0"/>
                <a:cs typeface="Helvetica Light" charset="0"/>
              </a:rPr>
              <a:t>ttH </a:t>
            </a:r>
            <a:r>
              <a:rPr lang="en-US" sz="1400" b="1" dirty="0" smtClean="0">
                <a:solidFill>
                  <a:srgbClr val="003BB8"/>
                </a:solidFill>
                <a:latin typeface="Symbol" charset="2"/>
                <a:ea typeface="Symbol" charset="2"/>
                <a:cs typeface="Symbol" charset="2"/>
              </a:rPr>
              <a:t>®</a:t>
            </a:r>
            <a:r>
              <a:rPr lang="en-US" sz="1400" b="1" dirty="0" smtClean="0">
                <a:solidFill>
                  <a:srgbClr val="003BB8"/>
                </a:solidFill>
                <a:latin typeface="Helvetica Light" charset="0"/>
                <a:ea typeface="Helvetica Light" charset="0"/>
                <a:cs typeface="Helvetica Light" charset="0"/>
              </a:rPr>
              <a:t> multi-leptons</a:t>
            </a:r>
          </a:p>
          <a:p>
            <a:r>
              <a:rPr lang="en-US" sz="1200" dirty="0" smtClean="0">
                <a:solidFill>
                  <a:srgbClr val="003BB8"/>
                </a:solidFill>
                <a:latin typeface="Helvetica Light" charset="0"/>
                <a:ea typeface="Helvetica Light" charset="0"/>
                <a:cs typeface="Helvetica Light" charset="0"/>
              </a:rPr>
              <a:t>2 same charge (+ 𝜏) / 3 leptons</a:t>
            </a:r>
          </a:p>
        </p:txBody>
      </p:sp>
      <p:sp>
        <p:nvSpPr>
          <p:cNvPr id="18" name="Rectangle 17"/>
          <p:cNvSpPr/>
          <p:nvPr/>
        </p:nvSpPr>
        <p:spPr>
          <a:xfrm>
            <a:off x="4175495" y="6240642"/>
            <a:ext cx="800219" cy="307777"/>
          </a:xfrm>
          <a:prstGeom prst="rect">
            <a:avLst/>
          </a:prstGeom>
        </p:spPr>
        <p:txBody>
          <a:bodyPr wrap="none">
            <a:spAutoFit/>
          </a:bodyPr>
          <a:lstStyle/>
          <a:p>
            <a:r>
              <a:rPr lang="en-GB" sz="1400" dirty="0" smtClean="0">
                <a:solidFill>
                  <a:prstClr val="black"/>
                </a:solidFill>
                <a:latin typeface="Helvetica Light"/>
                <a:cs typeface="Helvetica Light"/>
              </a:rPr>
              <a:t>µ = 2.0 </a:t>
            </a:r>
            <a:endParaRPr lang="en-US" baseline="-25000" dirty="0">
              <a:solidFill>
                <a:prstClr val="black"/>
              </a:solidFill>
            </a:endParaRPr>
          </a:p>
        </p:txBody>
      </p:sp>
      <p:sp>
        <p:nvSpPr>
          <p:cNvPr id="19" name="Rectangle 18"/>
          <p:cNvSpPr/>
          <p:nvPr/>
        </p:nvSpPr>
        <p:spPr>
          <a:xfrm>
            <a:off x="4745523" y="6181854"/>
            <a:ext cx="460382" cy="415498"/>
          </a:xfrm>
          <a:prstGeom prst="rect">
            <a:avLst/>
          </a:prstGeom>
        </p:spPr>
        <p:txBody>
          <a:bodyPr wrap="none">
            <a:spAutoFit/>
          </a:bodyPr>
          <a:lstStyle/>
          <a:p>
            <a:r>
              <a:rPr lang="en-GB" sz="1050" dirty="0" smtClean="0">
                <a:solidFill>
                  <a:prstClr val="black"/>
                </a:solidFill>
                <a:latin typeface="Helvetica Light"/>
                <a:cs typeface="Helvetica Light"/>
              </a:rPr>
              <a:t>+0.8</a:t>
            </a:r>
          </a:p>
          <a:p>
            <a:r>
              <a:rPr lang="en-GB" sz="1050" dirty="0" smtClean="0">
                <a:solidFill>
                  <a:prstClr val="black"/>
                </a:solidFill>
                <a:latin typeface="Helvetica Light"/>
                <a:cs typeface="Helvetica Light"/>
              </a:rPr>
              <a:t>–</a:t>
            </a:r>
            <a:r>
              <a:rPr lang="en-GB" sz="600" dirty="0" smtClean="0">
                <a:solidFill>
                  <a:prstClr val="black"/>
                </a:solidFill>
                <a:latin typeface="Helvetica Light"/>
                <a:cs typeface="Helvetica Light"/>
              </a:rPr>
              <a:t> </a:t>
            </a:r>
            <a:r>
              <a:rPr lang="en-GB" sz="1050" dirty="0" smtClean="0">
                <a:solidFill>
                  <a:prstClr val="black"/>
                </a:solidFill>
                <a:latin typeface="Helvetica Light"/>
                <a:cs typeface="Helvetica Light"/>
              </a:rPr>
              <a:t>0.7</a:t>
            </a:r>
            <a:endParaRPr lang="en-US" sz="1200" dirty="0">
              <a:solidFill>
                <a:prstClr val="black"/>
              </a:solidFill>
            </a:endParaRPr>
          </a:p>
        </p:txBody>
      </p:sp>
      <p:sp>
        <p:nvSpPr>
          <p:cNvPr id="20" name="TextBox 19"/>
          <p:cNvSpPr txBox="1"/>
          <p:nvPr/>
        </p:nvSpPr>
        <p:spPr>
          <a:xfrm>
            <a:off x="7044660" y="2369166"/>
            <a:ext cx="1415772" cy="492443"/>
          </a:xfrm>
          <a:prstGeom prst="rect">
            <a:avLst/>
          </a:prstGeom>
          <a:noFill/>
        </p:spPr>
        <p:txBody>
          <a:bodyPr wrap="none" rtlCol="0">
            <a:spAutoFit/>
          </a:bodyPr>
          <a:lstStyle/>
          <a:p>
            <a:r>
              <a:rPr lang="en-US" sz="1400" b="1" dirty="0" smtClean="0">
                <a:solidFill>
                  <a:srgbClr val="003BB8"/>
                </a:solidFill>
                <a:latin typeface="Helvetica Light" charset="0"/>
                <a:ea typeface="Helvetica Light" charset="0"/>
                <a:cs typeface="Helvetica Light" charset="0"/>
              </a:rPr>
              <a:t>H </a:t>
            </a:r>
            <a:r>
              <a:rPr lang="en-US" sz="1400" b="1" dirty="0" smtClean="0">
                <a:solidFill>
                  <a:srgbClr val="003BB8"/>
                </a:solidFill>
                <a:latin typeface="Symbol" charset="2"/>
                <a:ea typeface="Symbol" charset="2"/>
                <a:cs typeface="Symbol" charset="2"/>
              </a:rPr>
              <a:t>®</a:t>
            </a:r>
            <a:r>
              <a:rPr lang="en-US" sz="1400" b="1" dirty="0" smtClean="0">
                <a:solidFill>
                  <a:srgbClr val="003BB8"/>
                </a:solidFill>
                <a:latin typeface="Helvetica Light" charset="0"/>
                <a:ea typeface="Helvetica Light" charset="0"/>
                <a:cs typeface="Helvetica Light" charset="0"/>
              </a:rPr>
              <a:t> bb</a:t>
            </a:r>
          </a:p>
          <a:p>
            <a:r>
              <a:rPr lang="en-US" sz="1200" dirty="0" err="1">
                <a:solidFill>
                  <a:srgbClr val="003BB8"/>
                </a:solidFill>
                <a:latin typeface="Helvetica Light" charset="0"/>
                <a:ea typeface="Helvetica Light" charset="0"/>
                <a:cs typeface="Helvetica Light" charset="0"/>
              </a:rPr>
              <a:t>tt</a:t>
            </a:r>
            <a:r>
              <a:rPr lang="en-US" sz="1200" dirty="0">
                <a:solidFill>
                  <a:srgbClr val="003BB8"/>
                </a:solidFill>
                <a:latin typeface="Helvetica Light" charset="0"/>
                <a:ea typeface="Helvetica Light" charset="0"/>
                <a:cs typeface="Helvetica Light" charset="0"/>
              </a:rPr>
              <a:t> </a:t>
            </a:r>
            <a:r>
              <a:rPr lang="en-US" sz="1200" dirty="0">
                <a:solidFill>
                  <a:srgbClr val="003BB8"/>
                </a:solidFill>
                <a:latin typeface="Symbol" charset="2"/>
                <a:ea typeface="Symbol" charset="2"/>
                <a:cs typeface="Symbol" charset="2"/>
              </a:rPr>
              <a:t>®</a:t>
            </a:r>
            <a:r>
              <a:rPr lang="en-US" sz="1200" dirty="0">
                <a:solidFill>
                  <a:srgbClr val="003BB8"/>
                </a:solidFill>
                <a:latin typeface="Helvetica Light" charset="0"/>
                <a:ea typeface="Helvetica Light" charset="0"/>
                <a:cs typeface="Helvetica Light" charset="0"/>
              </a:rPr>
              <a:t> </a:t>
            </a:r>
            <a:r>
              <a:rPr lang="en-US" sz="1200" dirty="0" smtClean="0">
                <a:solidFill>
                  <a:srgbClr val="003BB8"/>
                </a:solidFill>
                <a:latin typeface="Helvetica Light" charset="0"/>
                <a:ea typeface="Helvetica Light" charset="0"/>
                <a:cs typeface="Helvetica Light" charset="0"/>
              </a:rPr>
              <a:t>1 </a:t>
            </a:r>
            <a:r>
              <a:rPr lang="en-US" sz="1200" dirty="0">
                <a:solidFill>
                  <a:srgbClr val="003BB8"/>
                </a:solidFill>
                <a:latin typeface="Helvetica Light" charset="0"/>
                <a:ea typeface="Helvetica Light" charset="0"/>
                <a:cs typeface="Helvetica Light" charset="0"/>
              </a:rPr>
              <a:t>&amp; </a:t>
            </a:r>
            <a:r>
              <a:rPr lang="en-US" sz="1200" dirty="0" smtClean="0">
                <a:solidFill>
                  <a:srgbClr val="003BB8"/>
                </a:solidFill>
                <a:latin typeface="Helvetica Light" charset="0"/>
                <a:ea typeface="Helvetica Light" charset="0"/>
                <a:cs typeface="Helvetica Light" charset="0"/>
              </a:rPr>
              <a:t>2 </a:t>
            </a:r>
            <a:r>
              <a:rPr lang="en-US" sz="1200" dirty="0">
                <a:solidFill>
                  <a:srgbClr val="003BB8"/>
                </a:solidFill>
                <a:latin typeface="Helvetica Light" charset="0"/>
                <a:ea typeface="Helvetica Light" charset="0"/>
                <a:cs typeface="Helvetica Light" charset="0"/>
              </a:rPr>
              <a:t>leptons</a:t>
            </a:r>
          </a:p>
        </p:txBody>
      </p:sp>
      <p:sp>
        <p:nvSpPr>
          <p:cNvPr id="21" name="Rectangle 20"/>
          <p:cNvSpPr/>
          <p:nvPr/>
        </p:nvSpPr>
        <p:spPr>
          <a:xfrm>
            <a:off x="6658794" y="6239481"/>
            <a:ext cx="2449710" cy="307777"/>
          </a:xfrm>
          <a:prstGeom prst="rect">
            <a:avLst/>
          </a:prstGeom>
        </p:spPr>
        <p:txBody>
          <a:bodyPr wrap="none">
            <a:spAutoFit/>
          </a:bodyPr>
          <a:lstStyle/>
          <a:p>
            <a:r>
              <a:rPr lang="en-GB" sz="1400" dirty="0" smtClean="0">
                <a:solidFill>
                  <a:prstClr val="black"/>
                </a:solidFill>
                <a:latin typeface="Helvetica Light"/>
                <a:cs typeface="Helvetica Light"/>
              </a:rPr>
              <a:t>µ = –2.0 ±1.8 &lt; 2.6 </a:t>
            </a:r>
            <a:r>
              <a:rPr lang="en-GB" sz="1100" dirty="0" smtClean="0">
                <a:solidFill>
                  <a:prstClr val="black"/>
                </a:solidFill>
                <a:latin typeface="Helvetica Light"/>
                <a:cs typeface="Helvetica Light"/>
              </a:rPr>
              <a:t>(95% CL)</a:t>
            </a:r>
            <a:r>
              <a:rPr lang="en-GB" sz="1400" dirty="0" smtClean="0">
                <a:solidFill>
                  <a:prstClr val="black"/>
                </a:solidFill>
                <a:latin typeface="Helvetica Light"/>
                <a:cs typeface="Helvetica Light"/>
              </a:rPr>
              <a:t> </a:t>
            </a:r>
            <a:endParaRPr lang="en-US" baseline="-25000" dirty="0">
              <a:solidFill>
                <a:prstClr val="black"/>
              </a:solidFill>
            </a:endParaRPr>
          </a:p>
        </p:txBody>
      </p:sp>
      <p:sp>
        <p:nvSpPr>
          <p:cNvPr id="5" name="Slide Number Placeholder 4"/>
          <p:cNvSpPr>
            <a:spLocks noGrp="1"/>
          </p:cNvSpPr>
          <p:nvPr>
            <p:ph type="sldNum" sz="quarter" idx="4"/>
          </p:nvPr>
        </p:nvSpPr>
        <p:spPr/>
        <p:txBody>
          <a:bodyPr/>
          <a:lstStyle/>
          <a:p>
            <a:pPr>
              <a:defRPr/>
            </a:pPr>
            <a:fld id="{611C2F03-9E95-40C9-A99F-3C4F7EE8CF2A}" type="slidenum">
              <a:rPr lang="en-GB" smtClean="0">
                <a:solidFill>
                  <a:schemeClr val="bg1">
                    <a:lumMod val="75000"/>
                  </a:schemeClr>
                </a:solidFill>
              </a:rPr>
              <a:pPr>
                <a:defRPr/>
              </a:pPr>
              <a:t>97</a:t>
            </a:fld>
            <a:endParaRPr lang="en-GB" dirty="0">
              <a:solidFill>
                <a:schemeClr val="bg1">
                  <a:lumMod val="75000"/>
                </a:schemeClr>
              </a:solidFill>
            </a:endParaRPr>
          </a:p>
        </p:txBody>
      </p:sp>
      <p:pic>
        <p:nvPicPr>
          <p:cNvPr id="8" name="Picture 7"/>
          <p:cNvPicPr>
            <a:picLocks noChangeAspect="1"/>
          </p:cNvPicPr>
          <p:nvPr/>
        </p:nvPicPr>
        <p:blipFill rotWithShape="1">
          <a:blip r:embed="rId5">
            <a:alphaModFix/>
            <a:extLst>
              <a:ext uri="{28A0092B-C50C-407E-A947-70E740481C1C}">
                <a14:useLocalDpi xmlns:a14="http://schemas.microsoft.com/office/drawing/2010/main"/>
              </a:ext>
            </a:extLst>
          </a:blip>
          <a:srcRect r="4167"/>
          <a:stretch/>
        </p:blipFill>
        <p:spPr>
          <a:xfrm>
            <a:off x="5757348" y="2852060"/>
            <a:ext cx="3279148" cy="3282925"/>
          </a:xfrm>
          <a:prstGeom prst="rect">
            <a:avLst/>
          </a:prstGeom>
        </p:spPr>
      </p:pic>
      <p:sp>
        <p:nvSpPr>
          <p:cNvPr id="15" name="TextBox 14"/>
          <p:cNvSpPr txBox="1"/>
          <p:nvPr/>
        </p:nvSpPr>
        <p:spPr>
          <a:xfrm>
            <a:off x="954398" y="6591885"/>
            <a:ext cx="1225015" cy="215444"/>
          </a:xfrm>
          <a:prstGeom prst="rect">
            <a:avLst/>
          </a:prstGeom>
          <a:noFill/>
        </p:spPr>
        <p:txBody>
          <a:bodyPr wrap="none" rtlCol="0">
            <a:spAutoFit/>
          </a:bodyPr>
          <a:lstStyle/>
          <a:p>
            <a:r>
              <a:rPr lang="is-IS" sz="800" dirty="0" smtClean="0">
                <a:solidFill>
                  <a:schemeClr val="tx1">
                    <a:lumMod val="50000"/>
                    <a:lumOff val="50000"/>
                  </a:schemeClr>
                </a:solidFill>
                <a:latin typeface="Helvetica Light" charset="0"/>
                <a:ea typeface="Helvetica Light" charset="0"/>
                <a:cs typeface="Helvetica Light" charset="0"/>
              </a:rPr>
              <a:t>CMS-PAS </a:t>
            </a:r>
            <a:r>
              <a:rPr lang="is-IS" sz="800" dirty="0">
                <a:solidFill>
                  <a:schemeClr val="tx1">
                    <a:lumMod val="50000"/>
                    <a:lumOff val="50000"/>
                  </a:schemeClr>
                </a:solidFill>
                <a:latin typeface="Helvetica Light" charset="0"/>
                <a:ea typeface="Helvetica Light" charset="0"/>
                <a:cs typeface="Helvetica Light" charset="0"/>
              </a:rPr>
              <a:t>HIG-15-005 </a:t>
            </a:r>
          </a:p>
        </p:txBody>
      </p:sp>
      <p:sp>
        <p:nvSpPr>
          <p:cNvPr id="23" name="TextBox 22"/>
          <p:cNvSpPr txBox="1"/>
          <p:nvPr/>
        </p:nvSpPr>
        <p:spPr>
          <a:xfrm>
            <a:off x="4168942" y="6591885"/>
            <a:ext cx="1205779" cy="215444"/>
          </a:xfrm>
          <a:prstGeom prst="rect">
            <a:avLst/>
          </a:prstGeom>
          <a:noFill/>
        </p:spPr>
        <p:txBody>
          <a:bodyPr wrap="none" rtlCol="0">
            <a:spAutoFit/>
          </a:bodyPr>
          <a:lstStyle/>
          <a:p>
            <a:r>
              <a:rPr lang="mr-IN" sz="800" dirty="0">
                <a:solidFill>
                  <a:schemeClr val="tx1">
                    <a:lumMod val="50000"/>
                    <a:lumOff val="50000"/>
                  </a:schemeClr>
                </a:solidFill>
                <a:latin typeface="Helvetica Light" charset="0"/>
                <a:ea typeface="Helvetica Light" charset="0"/>
                <a:cs typeface="Helvetica Light" charset="0"/>
              </a:rPr>
              <a:t>CMS-PAS-HIG-16-022</a:t>
            </a:r>
            <a:endParaRPr lang="en-US" sz="800" dirty="0" smtClean="0">
              <a:solidFill>
                <a:schemeClr val="tx1">
                  <a:lumMod val="50000"/>
                  <a:lumOff val="50000"/>
                </a:schemeClr>
              </a:solidFill>
              <a:latin typeface="Helvetica Light" charset="0"/>
              <a:ea typeface="Helvetica Light" charset="0"/>
              <a:cs typeface="Helvetica Light" charset="0"/>
            </a:endParaRPr>
          </a:p>
        </p:txBody>
      </p:sp>
      <p:sp>
        <p:nvSpPr>
          <p:cNvPr id="24" name="TextBox 23"/>
          <p:cNvSpPr txBox="1"/>
          <p:nvPr/>
        </p:nvSpPr>
        <p:spPr>
          <a:xfrm>
            <a:off x="6649413" y="6591885"/>
            <a:ext cx="1225015" cy="215444"/>
          </a:xfrm>
          <a:prstGeom prst="rect">
            <a:avLst/>
          </a:prstGeom>
          <a:noFill/>
        </p:spPr>
        <p:txBody>
          <a:bodyPr wrap="none" rtlCol="0">
            <a:spAutoFit/>
          </a:bodyPr>
          <a:lstStyle/>
          <a:p>
            <a:r>
              <a:rPr lang="is-IS" sz="800" dirty="0" smtClean="0">
                <a:solidFill>
                  <a:schemeClr val="tx1">
                    <a:lumMod val="50000"/>
                    <a:lumOff val="50000"/>
                  </a:schemeClr>
                </a:solidFill>
                <a:latin typeface="Helvetica Light" charset="0"/>
                <a:ea typeface="Helvetica Light" charset="0"/>
                <a:cs typeface="Helvetica Light" charset="0"/>
              </a:rPr>
              <a:t>CMS-PAS </a:t>
            </a:r>
            <a:r>
              <a:rPr lang="is-IS" sz="800" dirty="0">
                <a:solidFill>
                  <a:schemeClr val="tx1">
                    <a:lumMod val="50000"/>
                    <a:lumOff val="50000"/>
                  </a:schemeClr>
                </a:solidFill>
                <a:latin typeface="Helvetica Light" charset="0"/>
                <a:ea typeface="Helvetica Light" charset="0"/>
                <a:cs typeface="Helvetica Light" charset="0"/>
              </a:rPr>
              <a:t>HIG-16-004 </a:t>
            </a:r>
          </a:p>
        </p:txBody>
      </p:sp>
      <p:pic>
        <p:nvPicPr>
          <p:cNvPr id="25" name="Picture 24"/>
          <p:cNvPicPr>
            <a:picLocks noChangeAspect="1"/>
          </p:cNvPicPr>
          <p:nvPr/>
        </p:nvPicPr>
        <p:blipFill rotWithShape="1">
          <a:blip r:embed="rId6">
            <a:extLst>
              <a:ext uri="{28A0092B-C50C-407E-A947-70E740481C1C}">
                <a14:useLocalDpi xmlns:a14="http://schemas.microsoft.com/office/drawing/2010/main" val="0"/>
              </a:ext>
            </a:extLst>
          </a:blip>
          <a:srcRect l="7087"/>
          <a:stretch/>
        </p:blipFill>
        <p:spPr>
          <a:xfrm>
            <a:off x="2864345" y="3002692"/>
            <a:ext cx="2931791" cy="3027405"/>
          </a:xfrm>
          <a:prstGeom prst="rect">
            <a:avLst/>
          </a:prstGeom>
        </p:spPr>
      </p:pic>
    </p:spTree>
    <p:extLst>
      <p:ext uri="{BB962C8B-B14F-4D97-AF65-F5344CB8AC3E}">
        <p14:creationId xmlns:p14="http://schemas.microsoft.com/office/powerpoint/2010/main" val="98270840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0145" y="3339535"/>
            <a:ext cx="3271923" cy="3139200"/>
          </a:xfrm>
          <a:prstGeom prst="rect">
            <a:avLst/>
          </a:prstGeom>
        </p:spPr>
      </p:pic>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BSM Higgs boson searches</a:t>
            </a:r>
          </a:p>
          <a:p>
            <a:pPr>
              <a:spcBef>
                <a:spcPts val="600"/>
              </a:spcBef>
            </a:pPr>
            <a:r>
              <a:rPr lang="en-GB" sz="1600" dirty="0" smtClean="0">
                <a:solidFill>
                  <a:prstClr val="black"/>
                </a:solidFill>
                <a:latin typeface="Helvetica Light"/>
                <a:cs typeface="Helvetica Light"/>
              </a:rPr>
              <a:t>Single BEH doublet and form of potential simple but Nature may be more complex (</a:t>
            </a:r>
            <a:r>
              <a:rPr lang="en-GB" sz="1600" dirty="0" err="1" smtClean="0">
                <a:solidFill>
                  <a:prstClr val="black"/>
                </a:solidFill>
                <a:latin typeface="Helvetica Light"/>
                <a:cs typeface="Helvetica Light"/>
              </a:rPr>
              <a:t>eg</a:t>
            </a:r>
            <a:r>
              <a:rPr lang="en-GB" sz="1600" dirty="0" smtClean="0">
                <a:solidFill>
                  <a:prstClr val="black"/>
                </a:solidFill>
                <a:latin typeface="Helvetica Light"/>
                <a:cs typeface="Helvetica Light"/>
              </a:rPr>
              <a:t>, SUSY)</a:t>
            </a:r>
            <a:endParaRPr lang="en-GB" sz="1600" dirty="0">
              <a:solidFill>
                <a:prstClr val="black"/>
              </a:solidFill>
              <a:latin typeface="Helvetica Light"/>
              <a:cs typeface="Helvetica Light"/>
            </a:endParaRPr>
          </a:p>
        </p:txBody>
      </p:sp>
      <p:sp>
        <p:nvSpPr>
          <p:cNvPr id="24" name="Rectangle 23"/>
          <p:cNvSpPr/>
          <p:nvPr/>
        </p:nvSpPr>
        <p:spPr>
          <a:xfrm>
            <a:off x="3378" y="1628800"/>
            <a:ext cx="9157228" cy="1085943"/>
          </a:xfrm>
          <a:prstGeom prst="rect">
            <a:avLst/>
          </a:prstGeom>
          <a:solidFill>
            <a:srgbClr val="FFFFFF"/>
          </a:solidFill>
        </p:spPr>
        <p:txBody>
          <a:bodyPr wrap="square" rtlCol="0" anchor="ctr">
            <a:spAutoFit/>
          </a:bodyPr>
          <a:lstStyle/>
          <a:p>
            <a:pPr algn="ctr"/>
            <a:endParaRPr lang="en-GB" dirty="0">
              <a:latin typeface="Calibri"/>
              <a:cs typeface="Calibri"/>
            </a:endParaRPr>
          </a:p>
        </p:txBody>
      </p:sp>
      <p:pic>
        <p:nvPicPr>
          <p:cNvPr id="25" name="Picture 24" descr="LHCPP2014_davey_final.pdf"/>
          <p:cNvPicPr>
            <a:picLocks noChangeAspect="1"/>
          </p:cNvPicPr>
          <p:nvPr/>
        </p:nvPicPr>
        <p:blipFill rotWithShape="1">
          <a:blip r:embed="rId3">
            <a:extLst>
              <a:ext uri="{28A0092B-C50C-407E-A947-70E740481C1C}">
                <a14:useLocalDpi xmlns:a14="http://schemas.microsoft.com/office/drawing/2010/main" val="0"/>
              </a:ext>
            </a:extLst>
          </a:blip>
          <a:srcRect l="15279" t="71212" r="15025" b="15488"/>
          <a:stretch/>
        </p:blipFill>
        <p:spPr>
          <a:xfrm>
            <a:off x="1636278" y="1762472"/>
            <a:ext cx="6078411" cy="869919"/>
          </a:xfrm>
          <a:prstGeom prst="rect">
            <a:avLst/>
          </a:prstGeom>
        </p:spPr>
      </p:pic>
      <p:sp>
        <p:nvSpPr>
          <p:cNvPr id="27" name="Rectangle 26"/>
          <p:cNvSpPr/>
          <p:nvPr/>
        </p:nvSpPr>
        <p:spPr>
          <a:xfrm>
            <a:off x="2971721" y="1556792"/>
            <a:ext cx="4736692" cy="230832"/>
          </a:xfrm>
          <a:prstGeom prst="rect">
            <a:avLst/>
          </a:prstGeom>
        </p:spPr>
        <p:txBody>
          <a:bodyPr wrap="square">
            <a:spAutoFit/>
          </a:bodyPr>
          <a:lstStyle/>
          <a:p>
            <a:pPr algn="r"/>
            <a:r>
              <a:rPr lang="en-GB" sz="900" dirty="0" smtClean="0">
                <a:solidFill>
                  <a:srgbClr val="7F7F7F"/>
                </a:solidFill>
              </a:rPr>
              <a:t>[ Will Davey, LHCP 2014 ]</a:t>
            </a:r>
            <a:endParaRPr lang="en-GB" sz="900" dirty="0">
              <a:solidFill>
                <a:srgbClr val="7F7F7F"/>
              </a:solidFill>
            </a:endParaRPr>
          </a:p>
        </p:txBody>
      </p:sp>
      <p:sp>
        <p:nvSpPr>
          <p:cNvPr id="7" name="TextBox 6"/>
          <p:cNvSpPr txBox="1"/>
          <p:nvPr/>
        </p:nvSpPr>
        <p:spPr>
          <a:xfrm>
            <a:off x="323530" y="1340768"/>
            <a:ext cx="5328590" cy="338554"/>
          </a:xfrm>
          <a:prstGeom prst="rect">
            <a:avLst/>
          </a:prstGeom>
          <a:noFill/>
        </p:spPr>
        <p:txBody>
          <a:bodyPr wrap="square" rtlCol="0">
            <a:spAutoFit/>
          </a:bodyPr>
          <a:lstStyle/>
          <a:p>
            <a:pPr>
              <a:spcBef>
                <a:spcPts val="3000"/>
              </a:spcBef>
            </a:pPr>
            <a:r>
              <a:rPr lang="en-GB" sz="1600" dirty="0" smtClean="0">
                <a:solidFill>
                  <a:srgbClr val="003BB8"/>
                </a:solidFill>
                <a:latin typeface="Helvetica Light" charset="0"/>
                <a:ea typeface="Helvetica Light" charset="0"/>
                <a:cs typeface="Helvetica Light" charset="0"/>
              </a:rPr>
              <a:t>Beyond the SM “Higgs zoo”</a:t>
            </a:r>
            <a:endParaRPr lang="en-GB" sz="1400" baseline="30000" dirty="0">
              <a:solidFill>
                <a:srgbClr val="003BB8"/>
              </a:solidFill>
              <a:latin typeface="Helvetica Light" charset="0"/>
              <a:ea typeface="Helvetica Light" charset="0"/>
              <a:cs typeface="Helvetica Light" charset="0"/>
            </a:endParaRPr>
          </a:p>
        </p:txBody>
      </p:sp>
      <p:sp>
        <p:nvSpPr>
          <p:cNvPr id="8" name="TextBox 7"/>
          <p:cNvSpPr txBox="1"/>
          <p:nvPr/>
        </p:nvSpPr>
        <p:spPr>
          <a:xfrm>
            <a:off x="323528" y="2730406"/>
            <a:ext cx="8496944" cy="338554"/>
          </a:xfrm>
          <a:prstGeom prst="rect">
            <a:avLst/>
          </a:prstGeom>
          <a:noFill/>
        </p:spPr>
        <p:txBody>
          <a:bodyPr wrap="square" rtlCol="0">
            <a:spAutoFit/>
          </a:bodyPr>
          <a:lstStyle/>
          <a:p>
            <a:pPr>
              <a:spcBef>
                <a:spcPts val="3000"/>
              </a:spcBef>
            </a:pPr>
            <a:r>
              <a:rPr lang="en-GB" sz="1600" dirty="0" smtClean="0">
                <a:latin typeface="Helvetica Light" charset="0"/>
                <a:ea typeface="Helvetica Light" charset="0"/>
                <a:cs typeface="Helvetica Light" charset="0"/>
              </a:rPr>
              <a:t>Higgs coupling to mass, look for decays to tau leptons or weak bosons, for example:</a:t>
            </a:r>
            <a:endParaRPr lang="en-GB" sz="1400" baseline="30000" dirty="0">
              <a:latin typeface="Helvetica Light" charset="0"/>
              <a:ea typeface="Helvetica Light" charset="0"/>
              <a:cs typeface="Helvetica Light" charset="0"/>
            </a:endParaRPr>
          </a:p>
        </p:txBody>
      </p:sp>
      <p:pic>
        <p:nvPicPr>
          <p:cNvPr id="9" name="Picture 8"/>
          <p:cNvPicPr>
            <a:picLocks noChangeAspect="1"/>
          </p:cNvPicPr>
          <p:nvPr/>
        </p:nvPicPr>
        <p:blipFill>
          <a:blip r:embed="rId4">
            <a:alphaModFix/>
            <a:extLst>
              <a:ext uri="{28A0092B-C50C-407E-A947-70E740481C1C}">
                <a14:useLocalDpi xmlns:a14="http://schemas.microsoft.com/office/drawing/2010/main"/>
              </a:ext>
            </a:extLst>
          </a:blip>
          <a:stretch>
            <a:fillRect/>
          </a:stretch>
        </p:blipFill>
        <p:spPr>
          <a:xfrm>
            <a:off x="348927" y="3286374"/>
            <a:ext cx="4778657" cy="3430184"/>
          </a:xfrm>
          <a:prstGeom prst="rect">
            <a:avLst/>
          </a:prstGeom>
        </p:spPr>
      </p:pic>
      <p:sp>
        <p:nvSpPr>
          <p:cNvPr id="11" name="Rectangle 10"/>
          <p:cNvSpPr/>
          <p:nvPr/>
        </p:nvSpPr>
        <p:spPr>
          <a:xfrm>
            <a:off x="4198834" y="3179068"/>
            <a:ext cx="747319" cy="276999"/>
          </a:xfrm>
          <a:prstGeom prst="rect">
            <a:avLst/>
          </a:prstGeom>
        </p:spPr>
        <p:txBody>
          <a:bodyPr wrap="none">
            <a:spAutoFit/>
          </a:bodyPr>
          <a:lstStyle/>
          <a:p>
            <a:pPr algn="r"/>
            <a:r>
              <a:rPr lang="en-GB" sz="1200" dirty="0">
                <a:solidFill>
                  <a:srgbClr val="D70128"/>
                </a:solidFill>
                <a:latin typeface="Helvetica Light"/>
                <a:cs typeface="Helvetica Light"/>
              </a:rPr>
              <a:t>H</a:t>
            </a:r>
            <a:r>
              <a:rPr lang="en-GB" sz="1200" baseline="30000" dirty="0">
                <a:solidFill>
                  <a:srgbClr val="D70128"/>
                </a:solidFill>
                <a:latin typeface="Helvetica Light"/>
                <a:cs typeface="Helvetica Light"/>
              </a:rPr>
              <a:t>+</a:t>
            </a:r>
            <a:r>
              <a:rPr lang="en-GB" sz="1200" dirty="0">
                <a:solidFill>
                  <a:srgbClr val="D70128"/>
                </a:solidFill>
                <a:latin typeface="Helvetica Light"/>
                <a:cs typeface="Helvetica Light"/>
              </a:rPr>
              <a:t> </a:t>
            </a:r>
            <a:r>
              <a:rPr lang="en-GB" sz="1200" dirty="0">
                <a:solidFill>
                  <a:srgbClr val="D70128"/>
                </a:solidFill>
                <a:latin typeface="Symbol" charset="2"/>
                <a:ea typeface="Symbol" charset="2"/>
                <a:cs typeface="Symbol" charset="2"/>
              </a:rPr>
              <a:t>®</a:t>
            </a:r>
            <a:r>
              <a:rPr lang="en-GB" sz="1200" dirty="0">
                <a:solidFill>
                  <a:srgbClr val="D70128"/>
                </a:solidFill>
                <a:latin typeface="Helvetica Light"/>
                <a:cs typeface="Helvetica Light"/>
              </a:rPr>
              <a:t> </a:t>
            </a:r>
            <a:r>
              <a:rPr lang="en-GB" sz="1200" dirty="0" err="1">
                <a:solidFill>
                  <a:srgbClr val="D70128"/>
                </a:solidFill>
                <a:latin typeface="Helvetica Light"/>
                <a:cs typeface="Helvetica Light"/>
              </a:rPr>
              <a:t>τ</a:t>
            </a:r>
            <a:r>
              <a:rPr lang="en-GB" sz="1200" dirty="0">
                <a:solidFill>
                  <a:srgbClr val="D70128"/>
                </a:solidFill>
                <a:latin typeface="Helvetica Light"/>
                <a:cs typeface="Helvetica Light"/>
              </a:rPr>
              <a:t>𝜈</a:t>
            </a:r>
            <a:endParaRPr lang="en-US" sz="1200" dirty="0">
              <a:solidFill>
                <a:srgbClr val="D70128"/>
              </a:solidFill>
            </a:endParaRPr>
          </a:p>
        </p:txBody>
      </p:sp>
      <p:sp>
        <p:nvSpPr>
          <p:cNvPr id="12" name="Rectangle 11"/>
          <p:cNvSpPr/>
          <p:nvPr/>
        </p:nvSpPr>
        <p:spPr>
          <a:xfrm>
            <a:off x="7631232" y="3179068"/>
            <a:ext cx="901208" cy="276999"/>
          </a:xfrm>
          <a:prstGeom prst="rect">
            <a:avLst/>
          </a:prstGeom>
        </p:spPr>
        <p:txBody>
          <a:bodyPr wrap="none">
            <a:spAutoFit/>
          </a:bodyPr>
          <a:lstStyle/>
          <a:p>
            <a:pPr algn="r"/>
            <a:r>
              <a:rPr lang="en-GB" sz="1200" dirty="0" smtClean="0">
                <a:solidFill>
                  <a:srgbClr val="D70128"/>
                </a:solidFill>
                <a:latin typeface="Helvetica Light"/>
                <a:cs typeface="Helvetica Light"/>
              </a:rPr>
              <a:t>H / A </a:t>
            </a:r>
            <a:r>
              <a:rPr lang="en-GB" sz="1200" dirty="0">
                <a:solidFill>
                  <a:srgbClr val="D70128"/>
                </a:solidFill>
                <a:latin typeface="Symbol" charset="2"/>
                <a:ea typeface="Symbol" charset="2"/>
                <a:cs typeface="Symbol" charset="2"/>
              </a:rPr>
              <a:t>®</a:t>
            </a:r>
            <a:r>
              <a:rPr lang="en-GB" sz="1200" dirty="0">
                <a:solidFill>
                  <a:srgbClr val="D70128"/>
                </a:solidFill>
                <a:latin typeface="Helvetica Light"/>
                <a:cs typeface="Helvetica Light"/>
              </a:rPr>
              <a:t> </a:t>
            </a:r>
            <a:r>
              <a:rPr lang="en-GB" sz="1200" dirty="0" err="1" smtClean="0">
                <a:solidFill>
                  <a:srgbClr val="D70128"/>
                </a:solidFill>
                <a:latin typeface="Helvetica Light"/>
                <a:cs typeface="Helvetica Light"/>
              </a:rPr>
              <a:t>ττ</a:t>
            </a:r>
            <a:endParaRPr lang="en-US" sz="1200" dirty="0">
              <a:solidFill>
                <a:srgbClr val="D70128"/>
              </a:solidFill>
            </a:endParaRPr>
          </a:p>
        </p:txBody>
      </p:sp>
      <p:sp>
        <p:nvSpPr>
          <p:cNvPr id="13" name="TextBox 12"/>
          <p:cNvSpPr txBox="1"/>
          <p:nvPr/>
        </p:nvSpPr>
        <p:spPr>
          <a:xfrm>
            <a:off x="827584" y="3258407"/>
            <a:ext cx="1290738" cy="215444"/>
          </a:xfrm>
          <a:prstGeom prst="rect">
            <a:avLst/>
          </a:prstGeom>
          <a:noFill/>
        </p:spPr>
        <p:txBody>
          <a:bodyPr wrap="none" rtlCol="0">
            <a:spAutoFit/>
          </a:bodyPr>
          <a:lstStyle/>
          <a:p>
            <a:r>
              <a:rPr lang="en-US" sz="800" dirty="0">
                <a:solidFill>
                  <a:schemeClr val="tx1">
                    <a:lumMod val="50000"/>
                    <a:lumOff val="50000"/>
                  </a:schemeClr>
                </a:solidFill>
                <a:latin typeface="Helvetica Light" charset="0"/>
                <a:ea typeface="Helvetica Light" charset="0"/>
                <a:cs typeface="Helvetica Light" charset="0"/>
              </a:rPr>
              <a:t>ATLAS-CONF-2016-088</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14" name="TextBox 13"/>
          <p:cNvSpPr txBox="1"/>
          <p:nvPr/>
        </p:nvSpPr>
        <p:spPr>
          <a:xfrm>
            <a:off x="5745369" y="3262351"/>
            <a:ext cx="1290738" cy="215444"/>
          </a:xfrm>
          <a:prstGeom prst="rect">
            <a:avLst/>
          </a:prstGeom>
          <a:noFill/>
        </p:spPr>
        <p:txBody>
          <a:bodyPr wrap="none" rtlCol="0">
            <a:spAutoFit/>
          </a:bodyPr>
          <a:lstStyle/>
          <a:p>
            <a:r>
              <a:rPr lang="en-US" sz="800" dirty="0" smtClean="0">
                <a:solidFill>
                  <a:schemeClr val="tx1">
                    <a:lumMod val="50000"/>
                    <a:lumOff val="50000"/>
                  </a:schemeClr>
                </a:solidFill>
                <a:latin typeface="Helvetica Light" charset="0"/>
                <a:ea typeface="Helvetica Light" charset="0"/>
                <a:cs typeface="Helvetica Light" charset="0"/>
              </a:rPr>
              <a:t>ATLAS-CONF-2016-085</a:t>
            </a:r>
            <a:endParaRPr lang="is-IS" sz="80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59661622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820472" cy="784830"/>
          </a:xfrm>
          <a:prstGeom prst="rect">
            <a:avLst/>
          </a:prstGeom>
          <a:noFill/>
        </p:spPr>
        <p:txBody>
          <a:bodyPr wrap="square" rtlCol="0">
            <a:spAutoFit/>
          </a:bodyPr>
          <a:lstStyle/>
          <a:p>
            <a:r>
              <a:rPr lang="en-GB" sz="2400" dirty="0" smtClean="0">
                <a:solidFill>
                  <a:srgbClr val="000000"/>
                </a:solidFill>
                <a:latin typeface="Helvetica Light"/>
                <a:cs typeface="Helvetica Light"/>
              </a:rPr>
              <a:t>One word on lepton flavour violation in Higgs decays</a:t>
            </a:r>
          </a:p>
          <a:p>
            <a:pPr>
              <a:spcBef>
                <a:spcPts val="600"/>
              </a:spcBef>
            </a:pPr>
            <a:r>
              <a:rPr lang="en-GB" sz="1600" dirty="0" smtClean="0">
                <a:solidFill>
                  <a:prstClr val="black"/>
                </a:solidFill>
                <a:latin typeface="Helvetica Light"/>
                <a:cs typeface="Helvetica Light"/>
              </a:rPr>
              <a:t>Both experiments have finalised their Run-1 LFV analyses</a:t>
            </a:r>
            <a:endParaRPr lang="en-GB" sz="1600" dirty="0">
              <a:solidFill>
                <a:prstClr val="black"/>
              </a:solidFill>
              <a:latin typeface="Helvetica Light"/>
              <a:cs typeface="Helvetica Light"/>
            </a:endParaRPr>
          </a:p>
        </p:txBody>
      </p:sp>
      <p:sp>
        <p:nvSpPr>
          <p:cNvPr id="14" name="TextBox 13"/>
          <p:cNvSpPr txBox="1"/>
          <p:nvPr/>
        </p:nvSpPr>
        <p:spPr>
          <a:xfrm>
            <a:off x="323529" y="1412776"/>
            <a:ext cx="7992887" cy="1046440"/>
          </a:xfrm>
          <a:prstGeom prst="rect">
            <a:avLst/>
          </a:prstGeom>
          <a:noFill/>
        </p:spPr>
        <p:txBody>
          <a:bodyPr wrap="square" rtlCol="0">
            <a:spAutoFit/>
          </a:bodyPr>
          <a:lstStyle/>
          <a:p>
            <a:pPr>
              <a:spcBef>
                <a:spcPts val="3000"/>
              </a:spcBef>
            </a:pPr>
            <a:r>
              <a:rPr lang="en-GB" sz="1400" dirty="0">
                <a:solidFill>
                  <a:prstClr val="black"/>
                </a:solidFill>
                <a:latin typeface="Helvetica Light" charset="0"/>
                <a:ea typeface="Helvetica Light" charset="0"/>
                <a:cs typeface="Helvetica Light" charset="0"/>
              </a:rPr>
              <a:t>While H </a:t>
            </a:r>
            <a:r>
              <a:rPr lang="en-GB" sz="1400" dirty="0" smtClean="0">
                <a:solidFill>
                  <a:prstClr val="black"/>
                </a:solidFill>
                <a:latin typeface="Symbol" charset="2"/>
                <a:ea typeface="Symbol" charset="2"/>
                <a:cs typeface="Symbol" charset="2"/>
              </a:rPr>
              <a:t>® </a:t>
            </a:r>
            <a:r>
              <a:rPr lang="en-GB" sz="1400" dirty="0" smtClean="0">
                <a:solidFill>
                  <a:prstClr val="black"/>
                </a:solidFill>
                <a:latin typeface="Helvetica Light" charset="0"/>
                <a:ea typeface="Helvetica Light" charset="0"/>
                <a:cs typeface="Helvetica Light" charset="0"/>
              </a:rPr>
              <a:t>µe is severely constrained from flavour physics, H </a:t>
            </a:r>
            <a:r>
              <a:rPr lang="en-GB" sz="1400" dirty="0">
                <a:solidFill>
                  <a:prstClr val="black"/>
                </a:solidFill>
                <a:latin typeface="Symbol" charset="2"/>
                <a:ea typeface="Symbol" charset="2"/>
                <a:cs typeface="Symbol" charset="2"/>
              </a:rPr>
              <a:t>®</a:t>
            </a:r>
            <a:r>
              <a:rPr lang="en-GB" sz="1400" dirty="0">
                <a:solidFill>
                  <a:prstClr val="black"/>
                </a:solidFill>
                <a:latin typeface="Helvetica Light" charset="0"/>
                <a:ea typeface="Helvetica Light" charset="0"/>
                <a:cs typeface="Helvetica Light" charset="0"/>
              </a:rPr>
              <a:t> </a:t>
            </a:r>
            <a:r>
              <a:rPr lang="en-GB" sz="1400" dirty="0" err="1">
                <a:solidFill>
                  <a:prstClr val="black"/>
                </a:solidFill>
                <a:latin typeface="Helvetica Light" charset="0"/>
                <a:ea typeface="Helvetica Light" charset="0"/>
                <a:cs typeface="Helvetica Light" charset="0"/>
              </a:rPr>
              <a:t>τ</a:t>
            </a:r>
            <a:r>
              <a:rPr lang="en-GB" sz="1400" dirty="0" smtClean="0">
                <a:solidFill>
                  <a:prstClr val="black"/>
                </a:solidFill>
                <a:latin typeface="Helvetica Light" charset="0"/>
                <a:ea typeface="Helvetica Light" charset="0"/>
                <a:cs typeface="Helvetica Light" charset="0"/>
              </a:rPr>
              <a:t>µ, </a:t>
            </a:r>
            <a:r>
              <a:rPr lang="en-GB" sz="1400" dirty="0" err="1" smtClean="0">
                <a:solidFill>
                  <a:prstClr val="black"/>
                </a:solidFill>
                <a:latin typeface="Helvetica Light" charset="0"/>
                <a:ea typeface="Helvetica Light" charset="0"/>
                <a:cs typeface="Helvetica Light" charset="0"/>
              </a:rPr>
              <a:t>τe</a:t>
            </a:r>
            <a:r>
              <a:rPr lang="en-GB" sz="1400" dirty="0" smtClean="0">
                <a:solidFill>
                  <a:prstClr val="black"/>
                </a:solidFill>
                <a:latin typeface="Helvetica Light" charset="0"/>
                <a:ea typeface="Helvetica Light" charset="0"/>
                <a:cs typeface="Helvetica Light" charset="0"/>
              </a:rPr>
              <a:t> are not (~10% limits)</a:t>
            </a:r>
          </a:p>
          <a:p>
            <a:pPr>
              <a:spcBef>
                <a:spcPts val="1200"/>
              </a:spcBef>
            </a:pPr>
            <a:r>
              <a:rPr lang="en-GB" sz="1400" dirty="0" smtClean="0">
                <a:solidFill>
                  <a:prstClr val="black"/>
                </a:solidFill>
                <a:latin typeface="Helvetica Light" charset="0"/>
                <a:ea typeface="Helvetica Light" charset="0"/>
                <a:cs typeface="Helvetica Light" charset="0"/>
              </a:rPr>
              <a:t>CMS released early </a:t>
            </a:r>
            <a:r>
              <a:rPr lang="en-GB" sz="1400" dirty="0">
                <a:solidFill>
                  <a:prstClr val="black"/>
                </a:solidFill>
                <a:latin typeface="Helvetica Light" charset="0"/>
                <a:ea typeface="Helvetica Light" charset="0"/>
                <a:cs typeface="Helvetica Light" charset="0"/>
              </a:rPr>
              <a:t>2015 </a:t>
            </a:r>
            <a:r>
              <a:rPr lang="en-GB" sz="1400" dirty="0" smtClean="0">
                <a:solidFill>
                  <a:prstClr val="black"/>
                </a:solidFill>
                <a:latin typeface="Helvetica Light" charset="0"/>
                <a:ea typeface="Helvetica Light" charset="0"/>
                <a:cs typeface="Helvetica Light" charset="0"/>
              </a:rPr>
              <a:t>a H </a:t>
            </a:r>
            <a:r>
              <a:rPr lang="en-GB" sz="1400" dirty="0">
                <a:solidFill>
                  <a:prstClr val="black"/>
                </a:solidFill>
                <a:latin typeface="Symbol" charset="2"/>
                <a:ea typeface="Symbol" charset="2"/>
                <a:cs typeface="Symbol" charset="2"/>
              </a:rPr>
              <a:t>® </a:t>
            </a:r>
            <a:r>
              <a:rPr lang="en-GB" sz="1400" dirty="0" err="1" smtClean="0">
                <a:solidFill>
                  <a:prstClr val="black"/>
                </a:solidFill>
                <a:latin typeface="Helvetica Light" charset="0"/>
                <a:ea typeface="Helvetica Light" charset="0"/>
                <a:cs typeface="Helvetica Light" charset="0"/>
              </a:rPr>
              <a:t>τ</a:t>
            </a:r>
            <a:r>
              <a:rPr lang="en-GB" sz="1400" dirty="0" smtClean="0">
                <a:solidFill>
                  <a:prstClr val="black"/>
                </a:solidFill>
                <a:latin typeface="Helvetica Light" charset="0"/>
                <a:ea typeface="Helvetica Light" charset="0"/>
                <a:cs typeface="Helvetica Light" charset="0"/>
              </a:rPr>
              <a:t>µ search finding a slight (2.4σ) excess</a:t>
            </a:r>
          </a:p>
          <a:p>
            <a:pPr>
              <a:spcBef>
                <a:spcPts val="1200"/>
              </a:spcBef>
            </a:pPr>
            <a:r>
              <a:rPr lang="en-GB" sz="1400" dirty="0" smtClean="0">
                <a:solidFill>
                  <a:prstClr val="black"/>
                </a:solidFill>
                <a:latin typeface="Helvetica Light" charset="0"/>
                <a:ea typeface="Helvetica Light" charset="0"/>
                <a:cs typeface="Helvetica Light" charset="0"/>
              </a:rPr>
              <a:t>Not confirmed by ATLAS in the full Run-1 analysis</a:t>
            </a:r>
          </a:p>
        </p:txBody>
      </p:sp>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11560" y="2636912"/>
            <a:ext cx="3908284" cy="3763533"/>
          </a:xfrm>
          <a:prstGeom prst="rect">
            <a:avLst/>
          </a:prstGeom>
        </p:spPr>
      </p:pic>
      <p:sp>
        <p:nvSpPr>
          <p:cNvPr id="19" name="TextBox 18"/>
          <p:cNvSpPr txBox="1"/>
          <p:nvPr/>
        </p:nvSpPr>
        <p:spPr>
          <a:xfrm>
            <a:off x="4839576" y="3140968"/>
            <a:ext cx="3404832" cy="2554545"/>
          </a:xfrm>
          <a:prstGeom prst="rect">
            <a:avLst/>
          </a:prstGeom>
          <a:noFill/>
        </p:spPr>
        <p:txBody>
          <a:bodyPr wrap="square" rtlCol="0">
            <a:spAutoFit/>
          </a:bodyPr>
          <a:lstStyle/>
          <a:p>
            <a:r>
              <a:rPr lang="en-GB" sz="1400" b="1" dirty="0">
                <a:solidFill>
                  <a:prstClr val="black"/>
                </a:solidFill>
                <a:latin typeface="Helvetica Light" charset="0"/>
                <a:ea typeface="Helvetica Light" charset="0"/>
                <a:cs typeface="Helvetica Light" charset="0"/>
              </a:rPr>
              <a:t>H </a:t>
            </a:r>
            <a:r>
              <a:rPr lang="en-GB" sz="1400" b="1" dirty="0">
                <a:solidFill>
                  <a:prstClr val="black"/>
                </a:solidFill>
                <a:latin typeface="Symbol" charset="2"/>
                <a:ea typeface="Symbol" charset="2"/>
                <a:cs typeface="Symbol" charset="2"/>
              </a:rPr>
              <a:t>®</a:t>
            </a:r>
            <a:r>
              <a:rPr lang="en-GB" sz="1400" b="1" dirty="0">
                <a:solidFill>
                  <a:prstClr val="black"/>
                </a:solidFill>
                <a:latin typeface="Helvetica Light" charset="0"/>
                <a:ea typeface="Helvetica Light" charset="0"/>
                <a:cs typeface="Helvetica Light" charset="0"/>
              </a:rPr>
              <a:t> </a:t>
            </a:r>
            <a:r>
              <a:rPr lang="en-GB" sz="1400" b="1" dirty="0" err="1" smtClean="0">
                <a:solidFill>
                  <a:prstClr val="black"/>
                </a:solidFill>
                <a:latin typeface="Helvetica Light" charset="0"/>
                <a:ea typeface="Helvetica Light" charset="0"/>
                <a:cs typeface="Helvetica Light" charset="0"/>
              </a:rPr>
              <a:t>τ</a:t>
            </a:r>
            <a:r>
              <a:rPr lang="en-GB" sz="1400" b="1" dirty="0" smtClean="0">
                <a:solidFill>
                  <a:prstClr val="black"/>
                </a:solidFill>
                <a:latin typeface="Helvetica Light" charset="0"/>
                <a:ea typeface="Helvetica Light" charset="0"/>
                <a:cs typeface="Helvetica Light" charset="0"/>
              </a:rPr>
              <a:t>µ</a:t>
            </a:r>
            <a:r>
              <a:rPr lang="en-GB" sz="1400" b="1" dirty="0">
                <a:solidFill>
                  <a:prstClr val="black"/>
                </a:solidFill>
                <a:latin typeface="Helvetica Light" charset="0"/>
                <a:ea typeface="Helvetica Light" charset="0"/>
                <a:cs typeface="Helvetica Light" charset="0"/>
              </a:rPr>
              <a:t>:</a:t>
            </a:r>
            <a:endParaRPr lang="en-US" sz="1400" b="1" dirty="0" smtClean="0">
              <a:solidFill>
                <a:srgbClr val="003BB8"/>
              </a:solidFill>
              <a:latin typeface="Helvetica Light" charset="0"/>
              <a:ea typeface="Helvetica Light" charset="0"/>
              <a:cs typeface="Helvetica Light" charset="0"/>
            </a:endParaRPr>
          </a:p>
          <a:p>
            <a:endParaRPr lang="en-US" sz="600" dirty="0">
              <a:solidFill>
                <a:srgbClr val="003BB8"/>
              </a:solidFill>
              <a:latin typeface="Helvetica Light" charset="0"/>
              <a:ea typeface="Helvetica Light" charset="0"/>
              <a:cs typeface="Helvetica Light" charset="0"/>
            </a:endParaRPr>
          </a:p>
          <a:p>
            <a:r>
              <a:rPr lang="en-US" sz="1400" dirty="0" smtClean="0">
                <a:solidFill>
                  <a:srgbClr val="003BB8"/>
                </a:solidFill>
                <a:latin typeface="Helvetica Light" charset="0"/>
                <a:ea typeface="Helvetica Light" charset="0"/>
                <a:cs typeface="Helvetica Light" charset="0"/>
              </a:rPr>
              <a:t>ATLAS: </a:t>
            </a:r>
          </a:p>
          <a:p>
            <a:r>
              <a:rPr lang="nb-NO" sz="1400" dirty="0" smtClean="0">
                <a:solidFill>
                  <a:srgbClr val="003BB8"/>
                </a:solidFill>
                <a:latin typeface="Helvetica Light" charset="0"/>
                <a:ea typeface="Helvetica Light" charset="0"/>
                <a:cs typeface="Helvetica Light" charset="0"/>
              </a:rPr>
              <a:t>   BR </a:t>
            </a:r>
            <a:r>
              <a:rPr lang="nb-NO" sz="1400" dirty="0">
                <a:solidFill>
                  <a:srgbClr val="003BB8"/>
                </a:solidFill>
                <a:latin typeface="Helvetica Light" charset="0"/>
                <a:ea typeface="Helvetica Light" charset="0"/>
                <a:cs typeface="Helvetica Light" charset="0"/>
              </a:rPr>
              <a:t>= </a:t>
            </a:r>
            <a:r>
              <a:rPr lang="nb-NO" sz="1400" dirty="0" smtClean="0">
                <a:solidFill>
                  <a:srgbClr val="003BB8"/>
                </a:solidFill>
                <a:latin typeface="Helvetica Light" charset="0"/>
                <a:ea typeface="Helvetica Light" charset="0"/>
                <a:cs typeface="Helvetica Light" charset="0"/>
              </a:rPr>
              <a:t>0.53 ± 0.51% &lt; 1.43%</a:t>
            </a:r>
            <a:r>
              <a:rPr lang="nb-NO" sz="1100" dirty="0" smtClean="0">
                <a:solidFill>
                  <a:srgbClr val="003BB8"/>
                </a:solidFill>
                <a:latin typeface="Helvetica Light" charset="0"/>
                <a:ea typeface="Helvetica Light" charset="0"/>
                <a:cs typeface="Helvetica Light" charset="0"/>
              </a:rPr>
              <a:t> (95% CL)</a:t>
            </a:r>
            <a:r>
              <a:rPr lang="nb-NO" sz="1400" dirty="0" smtClean="0">
                <a:solidFill>
                  <a:srgbClr val="003BB8"/>
                </a:solidFill>
                <a:latin typeface="Helvetica Light" charset="0"/>
                <a:ea typeface="Helvetica Light" charset="0"/>
                <a:cs typeface="Helvetica Light" charset="0"/>
              </a:rPr>
              <a:t> 	</a:t>
            </a:r>
          </a:p>
          <a:p>
            <a:endParaRPr lang="en-US" sz="700" dirty="0" smtClean="0">
              <a:solidFill>
                <a:srgbClr val="003BB8"/>
              </a:solidFill>
              <a:latin typeface="Helvetica Light" charset="0"/>
              <a:ea typeface="Helvetica Light" charset="0"/>
              <a:cs typeface="Helvetica Light" charset="0"/>
            </a:endParaRPr>
          </a:p>
          <a:p>
            <a:r>
              <a:rPr lang="en-US" sz="1400" dirty="0" smtClean="0">
                <a:solidFill>
                  <a:srgbClr val="D70128"/>
                </a:solidFill>
                <a:latin typeface="Helvetica Light" charset="0"/>
                <a:ea typeface="Helvetica Light" charset="0"/>
                <a:cs typeface="Helvetica Light" charset="0"/>
              </a:rPr>
              <a:t>CMS:</a:t>
            </a:r>
          </a:p>
          <a:p>
            <a:r>
              <a:rPr lang="nb-NO" sz="1400" dirty="0" smtClean="0">
                <a:solidFill>
                  <a:srgbClr val="D70128"/>
                </a:solidFill>
                <a:latin typeface="Helvetica Light" charset="0"/>
                <a:ea typeface="Helvetica Light" charset="0"/>
                <a:cs typeface="Helvetica Light" charset="0"/>
              </a:rPr>
              <a:t>   </a:t>
            </a:r>
            <a:r>
              <a:rPr lang="nb-NO" sz="1400" dirty="0">
                <a:solidFill>
                  <a:srgbClr val="D70128"/>
                </a:solidFill>
                <a:latin typeface="Helvetica Light" charset="0"/>
                <a:ea typeface="Helvetica Light" charset="0"/>
                <a:cs typeface="Helvetica Light" charset="0"/>
              </a:rPr>
              <a:t>BR = </a:t>
            </a:r>
            <a:r>
              <a:rPr lang="nb-NO" sz="1400" dirty="0" smtClean="0">
                <a:solidFill>
                  <a:srgbClr val="D70128"/>
                </a:solidFill>
                <a:latin typeface="Helvetica Light" charset="0"/>
                <a:ea typeface="Helvetica Light" charset="0"/>
                <a:cs typeface="Helvetica Light" charset="0"/>
              </a:rPr>
              <a:t>0.84         % </a:t>
            </a:r>
            <a:r>
              <a:rPr lang="nb-NO" sz="1400" dirty="0">
                <a:solidFill>
                  <a:srgbClr val="D70128"/>
                </a:solidFill>
                <a:latin typeface="Helvetica Light" charset="0"/>
                <a:ea typeface="Helvetica Light" charset="0"/>
                <a:cs typeface="Helvetica Light" charset="0"/>
              </a:rPr>
              <a:t>&lt; </a:t>
            </a:r>
            <a:r>
              <a:rPr lang="nb-NO" sz="1400" dirty="0" smtClean="0">
                <a:solidFill>
                  <a:srgbClr val="D70128"/>
                </a:solidFill>
                <a:latin typeface="Helvetica Light" charset="0"/>
                <a:ea typeface="Helvetica Light" charset="0"/>
                <a:cs typeface="Helvetica Light" charset="0"/>
              </a:rPr>
              <a:t>1.51%</a:t>
            </a:r>
            <a:r>
              <a:rPr lang="nb-NO" sz="1100" dirty="0" smtClean="0">
                <a:solidFill>
                  <a:srgbClr val="D70128"/>
                </a:solidFill>
                <a:latin typeface="Helvetica Light" charset="0"/>
                <a:ea typeface="Helvetica Light" charset="0"/>
                <a:cs typeface="Helvetica Light" charset="0"/>
              </a:rPr>
              <a:t> </a:t>
            </a:r>
            <a:r>
              <a:rPr lang="nb-NO" sz="1100" dirty="0">
                <a:solidFill>
                  <a:srgbClr val="D70128"/>
                </a:solidFill>
                <a:latin typeface="Helvetica Light" charset="0"/>
                <a:ea typeface="Helvetica Light" charset="0"/>
                <a:cs typeface="Helvetica Light" charset="0"/>
              </a:rPr>
              <a:t>(95% CL)</a:t>
            </a:r>
            <a:r>
              <a:rPr lang="nb-NO" sz="1400" dirty="0">
                <a:solidFill>
                  <a:srgbClr val="D70128"/>
                </a:solidFill>
                <a:latin typeface="Helvetica Light" charset="0"/>
                <a:ea typeface="Helvetica Light" charset="0"/>
                <a:cs typeface="Helvetica Light" charset="0"/>
              </a:rPr>
              <a:t> </a:t>
            </a:r>
            <a:endParaRPr lang="nb-NO" sz="1400" dirty="0" smtClean="0">
              <a:solidFill>
                <a:srgbClr val="D70128"/>
              </a:solidFill>
              <a:latin typeface="Helvetica Light" charset="0"/>
              <a:ea typeface="Helvetica Light" charset="0"/>
              <a:cs typeface="Helvetica Light" charset="0"/>
            </a:endParaRPr>
          </a:p>
          <a:p>
            <a:endParaRPr lang="en-GB" sz="1400" b="1" dirty="0" smtClean="0">
              <a:solidFill>
                <a:prstClr val="black"/>
              </a:solidFill>
              <a:latin typeface="Helvetica Light" charset="0"/>
              <a:ea typeface="Helvetica Light" charset="0"/>
              <a:cs typeface="Helvetica Light" charset="0"/>
            </a:endParaRPr>
          </a:p>
          <a:p>
            <a:r>
              <a:rPr lang="en-GB" sz="1400" b="1" dirty="0" smtClean="0">
                <a:solidFill>
                  <a:prstClr val="black"/>
                </a:solidFill>
                <a:latin typeface="Helvetica Light" charset="0"/>
                <a:ea typeface="Helvetica Light" charset="0"/>
                <a:cs typeface="Helvetica Light" charset="0"/>
              </a:rPr>
              <a:t>H </a:t>
            </a:r>
            <a:r>
              <a:rPr lang="en-GB" sz="1400" b="1" dirty="0">
                <a:solidFill>
                  <a:prstClr val="black"/>
                </a:solidFill>
                <a:latin typeface="Symbol" charset="2"/>
                <a:ea typeface="Symbol" charset="2"/>
                <a:cs typeface="Symbol" charset="2"/>
              </a:rPr>
              <a:t>®</a:t>
            </a:r>
            <a:r>
              <a:rPr lang="en-GB" sz="1400" b="1" dirty="0">
                <a:solidFill>
                  <a:prstClr val="black"/>
                </a:solidFill>
                <a:latin typeface="Helvetica Light" charset="0"/>
                <a:ea typeface="Helvetica Light" charset="0"/>
                <a:cs typeface="Helvetica Light" charset="0"/>
              </a:rPr>
              <a:t> </a:t>
            </a:r>
            <a:r>
              <a:rPr lang="en-GB" sz="1400" b="1" dirty="0" err="1" smtClean="0">
                <a:solidFill>
                  <a:prstClr val="black"/>
                </a:solidFill>
                <a:latin typeface="Helvetica Light" charset="0"/>
                <a:ea typeface="Helvetica Light" charset="0"/>
                <a:cs typeface="Helvetica Light" charset="0"/>
              </a:rPr>
              <a:t>τe</a:t>
            </a:r>
            <a:r>
              <a:rPr lang="en-GB" sz="1400" b="1" dirty="0" smtClean="0">
                <a:solidFill>
                  <a:prstClr val="black"/>
                </a:solidFill>
                <a:latin typeface="Helvetica Light" charset="0"/>
                <a:ea typeface="Helvetica Light" charset="0"/>
                <a:cs typeface="Helvetica Light" charset="0"/>
              </a:rPr>
              <a:t>:</a:t>
            </a:r>
            <a:endParaRPr lang="en-US" sz="1400" b="1" dirty="0">
              <a:solidFill>
                <a:srgbClr val="003BB8"/>
              </a:solidFill>
              <a:latin typeface="Helvetica Light" charset="0"/>
              <a:ea typeface="Helvetica Light" charset="0"/>
              <a:cs typeface="Helvetica Light" charset="0"/>
            </a:endParaRPr>
          </a:p>
          <a:p>
            <a:endParaRPr lang="en-US" sz="700" dirty="0">
              <a:solidFill>
                <a:srgbClr val="003BB8"/>
              </a:solidFill>
              <a:latin typeface="Helvetica Light" charset="0"/>
              <a:ea typeface="Helvetica Light" charset="0"/>
              <a:cs typeface="Helvetica Light" charset="0"/>
            </a:endParaRPr>
          </a:p>
          <a:p>
            <a:r>
              <a:rPr lang="en-US" sz="1400" dirty="0">
                <a:solidFill>
                  <a:srgbClr val="003BB8"/>
                </a:solidFill>
                <a:latin typeface="Helvetica Light" charset="0"/>
                <a:ea typeface="Helvetica Light" charset="0"/>
                <a:cs typeface="Helvetica Light" charset="0"/>
              </a:rPr>
              <a:t>ATLAS: </a:t>
            </a:r>
          </a:p>
          <a:p>
            <a:r>
              <a:rPr lang="nb-NO" sz="1400" dirty="0">
                <a:solidFill>
                  <a:srgbClr val="003BB8"/>
                </a:solidFill>
                <a:latin typeface="Helvetica Light" charset="0"/>
                <a:ea typeface="Helvetica Light" charset="0"/>
                <a:cs typeface="Helvetica Light" charset="0"/>
              </a:rPr>
              <a:t>  </a:t>
            </a:r>
            <a:r>
              <a:rPr lang="nb-NO" sz="1400" dirty="0" smtClean="0">
                <a:solidFill>
                  <a:srgbClr val="003BB8"/>
                </a:solidFill>
                <a:latin typeface="Helvetica Light" charset="0"/>
                <a:ea typeface="Helvetica Light" charset="0"/>
                <a:cs typeface="Helvetica Light" charset="0"/>
              </a:rPr>
              <a:t> BR </a:t>
            </a:r>
            <a:r>
              <a:rPr lang="nb-NO" sz="1400" dirty="0">
                <a:solidFill>
                  <a:srgbClr val="003BB8"/>
                </a:solidFill>
                <a:latin typeface="Helvetica Light" charset="0"/>
                <a:ea typeface="Helvetica Light" charset="0"/>
                <a:cs typeface="Helvetica Light" charset="0"/>
              </a:rPr>
              <a:t>= </a:t>
            </a:r>
            <a:r>
              <a:rPr lang="nb-NO" sz="1400" dirty="0" smtClean="0">
                <a:solidFill>
                  <a:srgbClr val="003BB8"/>
                </a:solidFill>
                <a:latin typeface="Helvetica Light" charset="0"/>
                <a:ea typeface="Helvetica Light" charset="0"/>
                <a:cs typeface="Helvetica Light" charset="0"/>
              </a:rPr>
              <a:t>–0.3 </a:t>
            </a:r>
            <a:r>
              <a:rPr lang="nb-NO" sz="1400" dirty="0">
                <a:solidFill>
                  <a:srgbClr val="003BB8"/>
                </a:solidFill>
                <a:latin typeface="Helvetica Light" charset="0"/>
                <a:ea typeface="Helvetica Light" charset="0"/>
                <a:cs typeface="Helvetica Light" charset="0"/>
              </a:rPr>
              <a:t>± </a:t>
            </a:r>
            <a:r>
              <a:rPr lang="nb-NO" sz="1400" dirty="0" smtClean="0">
                <a:solidFill>
                  <a:srgbClr val="003BB8"/>
                </a:solidFill>
                <a:latin typeface="Helvetica Light" charset="0"/>
                <a:ea typeface="Helvetica Light" charset="0"/>
                <a:cs typeface="Helvetica Light" charset="0"/>
              </a:rPr>
              <a:t>0.6% </a:t>
            </a:r>
            <a:r>
              <a:rPr lang="nb-NO" sz="1400" dirty="0">
                <a:solidFill>
                  <a:srgbClr val="003BB8"/>
                </a:solidFill>
                <a:latin typeface="Helvetica Light" charset="0"/>
                <a:ea typeface="Helvetica Light" charset="0"/>
                <a:cs typeface="Helvetica Light" charset="0"/>
              </a:rPr>
              <a:t>&lt; </a:t>
            </a:r>
            <a:r>
              <a:rPr lang="nb-NO" sz="1400" dirty="0" smtClean="0">
                <a:solidFill>
                  <a:srgbClr val="003BB8"/>
                </a:solidFill>
                <a:latin typeface="Helvetica Light" charset="0"/>
                <a:ea typeface="Helvetica Light" charset="0"/>
                <a:cs typeface="Helvetica Light" charset="0"/>
              </a:rPr>
              <a:t>1.04%</a:t>
            </a:r>
            <a:r>
              <a:rPr lang="nb-NO" sz="1100" dirty="0" smtClean="0">
                <a:solidFill>
                  <a:srgbClr val="003BB8"/>
                </a:solidFill>
                <a:latin typeface="Helvetica Light" charset="0"/>
                <a:ea typeface="Helvetica Light" charset="0"/>
                <a:cs typeface="Helvetica Light" charset="0"/>
              </a:rPr>
              <a:t> </a:t>
            </a:r>
            <a:r>
              <a:rPr lang="nb-NO" sz="1100" dirty="0">
                <a:solidFill>
                  <a:srgbClr val="003BB8"/>
                </a:solidFill>
                <a:latin typeface="Helvetica Light" charset="0"/>
                <a:ea typeface="Helvetica Light" charset="0"/>
                <a:cs typeface="Helvetica Light" charset="0"/>
              </a:rPr>
              <a:t>(95% CL)</a:t>
            </a:r>
            <a:r>
              <a:rPr lang="nb-NO" sz="1400" dirty="0">
                <a:solidFill>
                  <a:srgbClr val="003BB8"/>
                </a:solidFill>
                <a:latin typeface="Helvetica Light" charset="0"/>
                <a:ea typeface="Helvetica Light" charset="0"/>
                <a:cs typeface="Helvetica Light" charset="0"/>
              </a:rPr>
              <a:t> 	</a:t>
            </a:r>
          </a:p>
          <a:p>
            <a:r>
              <a:rPr lang="nb-NO" sz="1400" dirty="0">
                <a:solidFill>
                  <a:srgbClr val="003BB8"/>
                </a:solidFill>
                <a:latin typeface="Helvetica Light" charset="0"/>
                <a:ea typeface="Helvetica Light" charset="0"/>
                <a:cs typeface="Helvetica Light" charset="0"/>
              </a:rPr>
              <a:t>	</a:t>
            </a:r>
            <a:endParaRPr lang="nb-NO" sz="1400" dirty="0" smtClean="0">
              <a:solidFill>
                <a:srgbClr val="003BB8"/>
              </a:solidFill>
              <a:latin typeface="Helvetica Light" charset="0"/>
              <a:ea typeface="Helvetica Light" charset="0"/>
              <a:cs typeface="Helvetica Light" charset="0"/>
            </a:endParaRPr>
          </a:p>
        </p:txBody>
      </p:sp>
      <p:sp>
        <p:nvSpPr>
          <p:cNvPr id="22" name="TextBox 21"/>
          <p:cNvSpPr txBox="1"/>
          <p:nvPr/>
        </p:nvSpPr>
        <p:spPr>
          <a:xfrm>
            <a:off x="5807710" y="4138666"/>
            <a:ext cx="551754" cy="430887"/>
          </a:xfrm>
          <a:prstGeom prst="rect">
            <a:avLst/>
          </a:prstGeom>
          <a:noFill/>
        </p:spPr>
        <p:txBody>
          <a:bodyPr wrap="none" rtlCol="0">
            <a:spAutoFit/>
          </a:bodyPr>
          <a:lstStyle/>
          <a:p>
            <a:r>
              <a:rPr lang="en-US" sz="1050" dirty="0" smtClean="0">
                <a:solidFill>
                  <a:srgbClr val="D70128"/>
                </a:solidFill>
                <a:latin typeface="Helvetica Light" charset="0"/>
                <a:ea typeface="Helvetica Light" charset="0"/>
                <a:cs typeface="Helvetica Light" charset="0"/>
              </a:rPr>
              <a:t>+0.39</a:t>
            </a:r>
          </a:p>
          <a:p>
            <a:r>
              <a:rPr lang="en-US" sz="1050" dirty="0" smtClean="0">
                <a:solidFill>
                  <a:srgbClr val="D70128"/>
                </a:solidFill>
                <a:latin typeface="Helvetica Light" charset="0"/>
                <a:ea typeface="Helvetica Light" charset="0"/>
                <a:cs typeface="Helvetica Light" charset="0"/>
              </a:rPr>
              <a:t>–</a:t>
            </a:r>
            <a:r>
              <a:rPr lang="en-US" sz="500" dirty="0" smtClean="0">
                <a:solidFill>
                  <a:srgbClr val="D70128"/>
                </a:solidFill>
                <a:latin typeface="Helvetica Light" charset="0"/>
                <a:ea typeface="Helvetica Light" charset="0"/>
                <a:cs typeface="Helvetica Light" charset="0"/>
              </a:rPr>
              <a:t> </a:t>
            </a:r>
            <a:r>
              <a:rPr lang="en-US" sz="1050" dirty="0" smtClean="0">
                <a:solidFill>
                  <a:srgbClr val="D70128"/>
                </a:solidFill>
                <a:latin typeface="Helvetica Light" charset="0"/>
                <a:ea typeface="Helvetica Light" charset="0"/>
                <a:cs typeface="Helvetica Light" charset="0"/>
              </a:rPr>
              <a:t>0.37</a:t>
            </a:r>
          </a:p>
        </p:txBody>
      </p:sp>
      <p:sp>
        <p:nvSpPr>
          <p:cNvPr id="7" name="Slide Number Placeholder 6"/>
          <p:cNvSpPr>
            <a:spLocks noGrp="1"/>
          </p:cNvSpPr>
          <p:nvPr>
            <p:ph type="sldNum" sz="quarter" idx="4"/>
          </p:nvPr>
        </p:nvSpPr>
        <p:spPr/>
        <p:txBody>
          <a:bodyPr/>
          <a:lstStyle/>
          <a:p>
            <a:pPr>
              <a:defRPr/>
            </a:pPr>
            <a:fld id="{611C2F03-9E95-40C9-A99F-3C4F7EE8CF2A}" type="slidenum">
              <a:rPr lang="en-GB" smtClean="0"/>
              <a:pPr>
                <a:defRPr/>
              </a:pPr>
              <a:t>99</a:t>
            </a:fld>
            <a:endParaRPr lang="en-GB" dirty="0"/>
          </a:p>
        </p:txBody>
      </p:sp>
    </p:spTree>
    <p:extLst>
      <p:ext uri="{BB962C8B-B14F-4D97-AF65-F5344CB8AC3E}">
        <p14:creationId xmlns:p14="http://schemas.microsoft.com/office/powerpoint/2010/main" val="152077473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wrap="none" rtlCol="0" anchor="ctr">
        <a:spAutoFit/>
      </a:bodyPr>
      <a:lstStyle>
        <a:defPPr algn="r">
          <a:defRPr sz="1600">
            <a:latin typeface="Helvetica Light" charset="0"/>
            <a:ea typeface="Helvetica Light" charset="0"/>
            <a:cs typeface="Helvetica Light"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400" dirty="0" smtClean="0">
            <a:latin typeface="Helvetica Light" charset="0"/>
            <a:ea typeface="Helvetica Light" charset="0"/>
            <a:cs typeface="Helvetica Light" charset="0"/>
          </a:defRPr>
        </a:defPPr>
      </a:lstStyle>
    </a:txDef>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600" dirty="0" smtClean="0">
            <a:latin typeface="Helvetica Light"/>
            <a:cs typeface="Helvetica Light"/>
          </a:defRPr>
        </a:defPPr>
      </a:lstStyle>
    </a:txDef>
  </a:objectDefaults>
  <a:extraClrSchemeLst/>
</a:theme>
</file>

<file path=ppt/theme/theme3.xml><?xml version="1.0" encoding="utf-8"?>
<a:theme xmlns:a="http://schemas.openxmlformats.org/drawingml/2006/main" name="4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spAutoFit/>
      </a:bodyPr>
      <a:lstStyle>
        <a:defPPr>
          <a:defRPr sz="1600">
            <a:latin typeface="Helvetica Light" charset="0"/>
            <a:ea typeface="Helvetica Light" charset="0"/>
            <a:cs typeface="Helvetica Light" charset="0"/>
          </a:defRPr>
        </a:defPPr>
      </a:lst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600" smtClean="0">
            <a:latin typeface="Helvetica Light" charset="0"/>
            <a:ea typeface="Helvetica Light" charset="0"/>
            <a:cs typeface="Helvetica Light" charset="0"/>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239948</TotalTime>
  <Words>8379</Words>
  <Application>Microsoft Macintosh PowerPoint</Application>
  <PresentationFormat>Overhead</PresentationFormat>
  <Paragraphs>1245</Paragraphs>
  <Slides>117</Slides>
  <Notes>42</Notes>
  <HiddenSlides>0</HiddenSlides>
  <MMClips>0</MMClips>
  <ScaleCrop>false</ScaleCrop>
  <HeadingPairs>
    <vt:vector size="8" baseType="variant">
      <vt:variant>
        <vt:lpstr>Fonts Used</vt:lpstr>
      </vt:variant>
      <vt:variant>
        <vt:i4>20</vt:i4>
      </vt:variant>
      <vt:variant>
        <vt:lpstr>Theme</vt:lpstr>
      </vt:variant>
      <vt:variant>
        <vt:i4>3</vt:i4>
      </vt:variant>
      <vt:variant>
        <vt:lpstr>Embedded OLE Servers</vt:lpstr>
      </vt:variant>
      <vt:variant>
        <vt:i4>1</vt:i4>
      </vt:variant>
      <vt:variant>
        <vt:lpstr>Slide Titles</vt:lpstr>
      </vt:variant>
      <vt:variant>
        <vt:i4>117</vt:i4>
      </vt:variant>
    </vt:vector>
  </HeadingPairs>
  <TitlesOfParts>
    <vt:vector size="141" baseType="lpstr">
      <vt:lpstr>Aial</vt:lpstr>
      <vt:lpstr>Calibri</vt:lpstr>
      <vt:lpstr>Cambria Math</vt:lpstr>
      <vt:lpstr>Casual</vt:lpstr>
      <vt:lpstr>Century Gothic</vt:lpstr>
      <vt:lpstr>Chalkduster</vt:lpstr>
      <vt:lpstr>Helvetica</vt:lpstr>
      <vt:lpstr>Helvetica Light</vt:lpstr>
      <vt:lpstr>Helvetica Neue</vt:lpstr>
      <vt:lpstr>Helvetica Neue Light</vt:lpstr>
      <vt:lpstr>Lucida Grande</vt:lpstr>
      <vt:lpstr>LucidaGrande</vt:lpstr>
      <vt:lpstr>ＭＳ Ｐゴシック</vt:lpstr>
      <vt:lpstr>Symbol</vt:lpstr>
      <vt:lpstr>Tahoma</vt:lpstr>
      <vt:lpstr>Times New Roman</vt:lpstr>
      <vt:lpstr>Trebuchet MS</vt:lpstr>
      <vt:lpstr>Webdings</vt:lpstr>
      <vt:lpstr>Wingdings</vt:lpstr>
      <vt:lpstr>Arial</vt:lpstr>
      <vt:lpstr>3_Office Theme</vt:lpstr>
      <vt:lpstr>5_Office Theme</vt:lpstr>
      <vt:lpstr>43_Office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CERN</Company>
  <LinksUpToDate>false</LinksUpToDate>
  <SharedDoc>false</SharedDoc>
  <HyperlinkBase/>
  <HyperlinksChanged>false</HyperlinksChanged>
  <AppVersion>15.0022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SUSY subconvenor meeting</dc:title>
  <dc:subject/>
  <dc:creator>Andreas Hoecker</dc:creator>
  <cp:keywords/>
  <dc:description/>
  <cp:lastModifiedBy>andreas.hoecker@cern.ch</cp:lastModifiedBy>
  <cp:revision>4941</cp:revision>
  <cp:lastPrinted>2016-12-08T09:31:31Z</cp:lastPrinted>
  <dcterms:created xsi:type="dcterms:W3CDTF">2013-03-19T21:10:26Z</dcterms:created>
  <dcterms:modified xsi:type="dcterms:W3CDTF">2017-01-18T13:02:20Z</dcterms:modified>
  <cp:category/>
</cp:coreProperties>
</file>