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vml" ContentType="application/vnd.openxmlformats-officedocument.vmlDrawing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9" r:id="rId1"/>
    <p:sldMasterId id="2147483755" r:id="rId2"/>
    <p:sldMasterId id="2147483879" r:id="rId3"/>
    <p:sldMasterId id="2147483890" r:id="rId4"/>
  </p:sldMasterIdLst>
  <p:notesMasterIdLst>
    <p:notesMasterId r:id="rId88"/>
  </p:notesMasterIdLst>
  <p:handoutMasterIdLst>
    <p:handoutMasterId r:id="rId89"/>
  </p:handoutMasterIdLst>
  <p:sldIdLst>
    <p:sldId id="1451" r:id="rId5"/>
    <p:sldId id="1404" r:id="rId6"/>
    <p:sldId id="1467" r:id="rId7"/>
    <p:sldId id="1252" r:id="rId8"/>
    <p:sldId id="1408" r:id="rId9"/>
    <p:sldId id="1428" r:id="rId10"/>
    <p:sldId id="1453" r:id="rId11"/>
    <p:sldId id="966" r:id="rId12"/>
    <p:sldId id="1409" r:id="rId13"/>
    <p:sldId id="1471" r:id="rId14"/>
    <p:sldId id="1410" r:id="rId15"/>
    <p:sldId id="1472" r:id="rId16"/>
    <p:sldId id="1474" r:id="rId17"/>
    <p:sldId id="1477" r:id="rId18"/>
    <p:sldId id="1473" r:id="rId19"/>
    <p:sldId id="1417" r:id="rId20"/>
    <p:sldId id="1475" r:id="rId21"/>
    <p:sldId id="1476" r:id="rId22"/>
    <p:sldId id="1257" r:id="rId23"/>
    <p:sldId id="1454" r:id="rId24"/>
    <p:sldId id="1209" r:id="rId25"/>
    <p:sldId id="1211" r:id="rId26"/>
    <p:sldId id="1456" r:id="rId27"/>
    <p:sldId id="1411" r:id="rId28"/>
    <p:sldId id="1457" r:id="rId29"/>
    <p:sldId id="1458" r:id="rId30"/>
    <p:sldId id="1352" r:id="rId31"/>
    <p:sldId id="1459" r:id="rId32"/>
    <p:sldId id="1466" r:id="rId33"/>
    <p:sldId id="1433" r:id="rId34"/>
    <p:sldId id="1438" r:id="rId35"/>
    <p:sldId id="1419" r:id="rId36"/>
    <p:sldId id="1420" r:id="rId37"/>
    <p:sldId id="1461" r:id="rId38"/>
    <p:sldId id="1462" r:id="rId39"/>
    <p:sldId id="1421" r:id="rId40"/>
    <p:sldId id="1460" r:id="rId41"/>
    <p:sldId id="1307" r:id="rId42"/>
    <p:sldId id="1463" r:id="rId43"/>
    <p:sldId id="1464" r:id="rId44"/>
    <p:sldId id="1465" r:id="rId45"/>
    <p:sldId id="1422" r:id="rId46"/>
    <p:sldId id="1349" r:id="rId47"/>
    <p:sldId id="1249" r:id="rId48"/>
    <p:sldId id="1223" r:id="rId49"/>
    <p:sldId id="1224" r:id="rId50"/>
    <p:sldId id="1405" r:id="rId51"/>
    <p:sldId id="1251" r:id="rId52"/>
    <p:sldId id="1478" r:id="rId53"/>
    <p:sldId id="1483" r:id="rId54"/>
    <p:sldId id="1232" r:id="rId55"/>
    <p:sldId id="1244" r:id="rId56"/>
    <p:sldId id="1439" r:id="rId57"/>
    <p:sldId id="1481" r:id="rId58"/>
    <p:sldId id="1479" r:id="rId59"/>
    <p:sldId id="1480" r:id="rId60"/>
    <p:sldId id="1442" r:id="rId61"/>
    <p:sldId id="1444" r:id="rId62"/>
    <p:sldId id="1425" r:id="rId63"/>
    <p:sldId id="1447" r:id="rId64"/>
    <p:sldId id="1489" r:id="rId65"/>
    <p:sldId id="1445" r:id="rId66"/>
    <p:sldId id="1448" r:id="rId67"/>
    <p:sldId id="1446" r:id="rId68"/>
    <p:sldId id="1449" r:id="rId69"/>
    <p:sldId id="1394" r:id="rId70"/>
    <p:sldId id="1484" r:id="rId71"/>
    <p:sldId id="1371" r:id="rId72"/>
    <p:sldId id="1333" r:id="rId73"/>
    <p:sldId id="1239" r:id="rId74"/>
    <p:sldId id="1373" r:id="rId75"/>
    <p:sldId id="1398" r:id="rId76"/>
    <p:sldId id="1488" r:id="rId77"/>
    <p:sldId id="1241" r:id="rId78"/>
    <p:sldId id="1396" r:id="rId79"/>
    <p:sldId id="1337" r:id="rId80"/>
    <p:sldId id="1205" r:id="rId81"/>
    <p:sldId id="1395" r:id="rId82"/>
    <p:sldId id="1253" r:id="rId83"/>
    <p:sldId id="1412" r:id="rId84"/>
    <p:sldId id="1490" r:id="rId85"/>
    <p:sldId id="1491" r:id="rId86"/>
    <p:sldId id="1492" r:id="rId87"/>
  </p:sldIdLst>
  <p:sldSz cx="9144000" cy="6858000" type="overhead"/>
  <p:notesSz cx="6858000" cy="9144000"/>
  <p:defaultTextStyle>
    <a:defPPr>
      <a:defRPr lang="en-GB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003BB8"/>
    <a:srgbClr val="019645"/>
    <a:srgbClr val="9C0605"/>
    <a:srgbClr val="A5FA00"/>
    <a:srgbClr val="92C8FF"/>
    <a:srgbClr val="00B3FF"/>
    <a:srgbClr val="00DFFF"/>
    <a:srgbClr val="275791"/>
    <a:srgbClr val="003D42"/>
    <a:srgbClr val="D800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502"/>
    <p:restoredTop sz="96291"/>
  </p:normalViewPr>
  <p:slideViewPr>
    <p:cSldViewPr>
      <p:cViewPr varScale="1">
        <p:scale>
          <a:sx n="120" d="100"/>
          <a:sy n="120" d="100"/>
        </p:scale>
        <p:origin x="352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0" d="100"/>
        <a:sy n="12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84" Type="http://schemas.openxmlformats.org/officeDocument/2006/relationships/slide" Target="slides/slide80.xml"/><Relationship Id="rId89" Type="http://schemas.openxmlformats.org/officeDocument/2006/relationships/handoutMaster" Target="handoutMasters/handoutMaster1.xml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slide" Target="slides/slide70.xml"/><Relationship Id="rId79" Type="http://schemas.openxmlformats.org/officeDocument/2006/relationships/slide" Target="slides/slide75.xml"/><Relationship Id="rId5" Type="http://schemas.openxmlformats.org/officeDocument/2006/relationships/slide" Target="slides/slide1.xml"/><Relationship Id="rId90" Type="http://schemas.openxmlformats.org/officeDocument/2006/relationships/presProps" Target="presProps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80" Type="http://schemas.openxmlformats.org/officeDocument/2006/relationships/slide" Target="slides/slide76.xml"/><Relationship Id="rId85" Type="http://schemas.openxmlformats.org/officeDocument/2006/relationships/slide" Target="slides/slide81.xml"/><Relationship Id="rId9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83" Type="http://schemas.openxmlformats.org/officeDocument/2006/relationships/slide" Target="slides/slide79.xml"/><Relationship Id="rId88" Type="http://schemas.openxmlformats.org/officeDocument/2006/relationships/notesMaster" Target="notesMasters/notesMaster1.xml"/><Relationship Id="rId9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81" Type="http://schemas.openxmlformats.org/officeDocument/2006/relationships/slide" Target="slides/slide77.xml"/><Relationship Id="rId86" Type="http://schemas.openxmlformats.org/officeDocument/2006/relationships/slide" Target="slides/slide82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9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openxmlformats.org/officeDocument/2006/relationships/slide" Target="slides/slide83.xml"/><Relationship Id="rId61" Type="http://schemas.openxmlformats.org/officeDocument/2006/relationships/slide" Target="slides/slide57.xml"/><Relationship Id="rId82" Type="http://schemas.openxmlformats.org/officeDocument/2006/relationships/slide" Target="slides/slide78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56" Type="http://schemas.openxmlformats.org/officeDocument/2006/relationships/slide" Target="slides/slide52.xml"/><Relationship Id="rId77" Type="http://schemas.openxmlformats.org/officeDocument/2006/relationships/slide" Target="slides/slide7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3.png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96.wmf"/><Relationship Id="rId1" Type="http://schemas.openxmlformats.org/officeDocument/2006/relationships/image" Target="../media/image95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96.wmf"/><Relationship Id="rId1" Type="http://schemas.openxmlformats.org/officeDocument/2006/relationships/image" Target="../media/image95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067AFB27-EAEB-A944-BC0B-D8A4637F3AD5}" type="datetime1">
              <a:rPr lang="en-GB" smtClean="0"/>
              <a:t>18/11/2019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542EA9DA-54F7-4391-9852-B45C8B26155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541839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F99ABF12-F375-664B-BF48-4775E2759FE8}" type="datetime1">
              <a:rPr lang="en-GB" smtClean="0"/>
              <a:t>18/11/2019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E109B7DA-19EB-4A1E-A2FE-0309E8617A9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218575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82940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08738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20175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2613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883795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339773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09B7DA-19EB-4A1E-A2FE-0309E8617A9E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744972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>
                <a:solidFill>
                  <a:prstClr val="black"/>
                </a:solidFill>
              </a:rPr>
              <a:pPr>
                <a:defRPr/>
              </a:pPr>
              <a:t>22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646022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>
                <a:solidFill>
                  <a:prstClr val="black"/>
                </a:solidFill>
              </a:rPr>
              <a:pPr>
                <a:defRPr/>
              </a:pPr>
              <a:t>23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399701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>
                <a:solidFill>
                  <a:prstClr val="black"/>
                </a:solidFill>
              </a:rPr>
              <a:pPr>
                <a:defRPr/>
              </a:pPr>
              <a:t>24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649093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>
                <a:solidFill>
                  <a:prstClr val="black"/>
                </a:solidFill>
              </a:rPr>
              <a:pPr>
                <a:defRPr/>
              </a:pPr>
              <a:t>25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14272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599987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>
                <a:solidFill>
                  <a:prstClr val="black"/>
                </a:solidFill>
              </a:rPr>
              <a:pPr>
                <a:defRPr/>
              </a:pPr>
              <a:t>26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788828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44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164964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>
                <a:solidFill>
                  <a:prstClr val="black"/>
                </a:solidFill>
              </a:rPr>
              <a:pPr>
                <a:defRPr/>
              </a:pPr>
              <a:t>45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737238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>
                <a:solidFill>
                  <a:prstClr val="black"/>
                </a:solidFill>
              </a:rPr>
              <a:pPr>
                <a:defRPr/>
              </a:pPr>
              <a:t>46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066064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>
                <a:solidFill>
                  <a:prstClr val="black"/>
                </a:solidFill>
              </a:rPr>
              <a:pPr>
                <a:defRPr/>
              </a:pPr>
              <a:t>47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534740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>
                <a:solidFill>
                  <a:prstClr val="black"/>
                </a:solidFill>
              </a:rPr>
              <a:pPr>
                <a:defRPr/>
              </a:pPr>
              <a:t>48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060092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>
                <a:solidFill>
                  <a:prstClr val="black"/>
                </a:solidFill>
              </a:rPr>
              <a:pPr>
                <a:defRPr/>
              </a:pPr>
              <a:t>51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732512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09B7DA-19EB-4A1E-A2FE-0309E8617A9E}" type="slidenum"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68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108234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>
                <a:solidFill>
                  <a:prstClr val="black"/>
                </a:solidFill>
              </a:rPr>
              <a:pPr>
                <a:defRPr/>
              </a:pPr>
              <a:t>74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740539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>
                <a:solidFill>
                  <a:prstClr val="black"/>
                </a:solidFill>
              </a:rPr>
              <a:pPr>
                <a:defRPr/>
              </a:pPr>
              <a:t>75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71384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944821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77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675978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09B7DA-19EB-4A1E-A2FE-0309E8617A9E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78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935405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>
                <a:solidFill>
                  <a:prstClr val="black"/>
                </a:solidFill>
              </a:rPr>
              <a:pPr>
                <a:defRPr/>
              </a:pPr>
              <a:t>79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1591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43208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70672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78381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27130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03078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98139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770568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752274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013734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8074812"/>
      </p:ext>
    </p:extLst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14186390"/>
      </p:ext>
    </p:extLst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32646092"/>
      </p:ext>
    </p:extLst>
  </p:cSld>
  <p:clrMapOvr>
    <a:masterClrMapping/>
  </p:clrMapOvr>
  <p:transition spd="slow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84310525"/>
      </p:ext>
    </p:extLst>
  </p:cSld>
  <p:clrMapOvr>
    <a:masterClrMapping/>
  </p:clrMapOvr>
  <p:transition spd="slow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36950123"/>
      </p:ext>
    </p:extLst>
  </p:cSld>
  <p:clrMapOvr>
    <a:masterClrMapping/>
  </p:clrMapOvr>
  <p:transition spd="slow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07715544"/>
      </p:ext>
    </p:extLst>
  </p:cSld>
  <p:clrMapOvr>
    <a:masterClrMapping/>
  </p:clrMapOvr>
  <p:transition spd="slow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31015321"/>
      </p:ext>
    </p:extLst>
  </p:cSld>
  <p:clrMapOvr>
    <a:masterClrMapping/>
  </p:clrMapOvr>
  <p:transition spd="slow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8952404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47016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221452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68132766"/>
      </p:ext>
    </p:extLst>
  </p:cSld>
  <p:clrMapOvr>
    <a:masterClrMapping/>
  </p:clrMapOvr>
  <p:transition spd="slow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2623222"/>
      </p:ext>
    </p:extLst>
  </p:cSld>
  <p:clrMapOvr>
    <a:masterClrMapping/>
  </p:clrMapOvr>
  <p:transition spd="slow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8884036"/>
      </p:ext>
    </p:extLst>
  </p:cSld>
  <p:clrMapOvr>
    <a:masterClrMapping/>
  </p:clrMapOvr>
  <p:transition spd="slow"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863343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89156173"/>
      </p:ext>
    </p:extLst>
  </p:cSld>
  <p:clrMapOvr>
    <a:masterClrMapping/>
  </p:clrMapOvr>
  <p:transition spd="slow"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29649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59610857"/>
      </p:ext>
    </p:extLst>
  </p:cSld>
  <p:clrMapOvr>
    <a:masterClrMapping/>
  </p:clrMapOvr>
  <p:transition spd="slow"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53669519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18719194"/>
      </p:ext>
    </p:extLst>
  </p:cSld>
  <p:clrMapOvr>
    <a:masterClrMapping/>
  </p:clrMapOvr>
  <p:transition spd="slow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58034405"/>
      </p:ext>
    </p:extLst>
  </p:cSld>
  <p:clrMapOvr>
    <a:masterClrMapping/>
  </p:clrMapOvr>
  <p:transition spd="slow"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24533808"/>
      </p:ext>
    </p:extLst>
  </p:cSld>
  <p:clrMapOvr>
    <a:masterClrMapping/>
  </p:clrMapOvr>
  <p:transition spd="slow"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92014300"/>
      </p:ext>
    </p:extLst>
  </p:cSld>
  <p:clrMapOvr>
    <a:masterClrMapping/>
  </p:clrMapOvr>
  <p:transition spd="slow"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14283370"/>
      </p:ext>
    </p:extLst>
  </p:cSld>
  <p:clrMapOvr>
    <a:masterClrMapping/>
  </p:clrMapOvr>
  <p:transition spd="slow"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86404062"/>
      </p:ext>
    </p:extLst>
  </p:cSld>
  <p:clrMapOvr>
    <a:masterClrMapping/>
  </p:clrMapOvr>
  <p:transition spd="slow"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80081818"/>
      </p:ext>
    </p:extLst>
  </p:cSld>
  <p:clrMapOvr>
    <a:masterClrMapping/>
  </p:clrMapOvr>
  <p:transition spd="slow"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48825613"/>
      </p:ext>
    </p:extLst>
  </p:cSld>
  <p:clrMapOvr>
    <a:masterClrMapping/>
  </p:clrMapOvr>
  <p:transition spd="slow"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66303115"/>
      </p:ext>
    </p:extLst>
  </p:cSld>
  <p:clrMapOvr>
    <a:masterClrMapping/>
  </p:clrMapOvr>
  <p:transition spd="slow"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375095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49247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011836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7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05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6267977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7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05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0961529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7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05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15159678"/>
      </p:ext>
    </p:extLst>
  </p:cSld>
  <p:clrMapOvr>
    <a:masterClrMapping/>
  </p:clrMapOvr>
  <p:transition spd="slow">
    <p:fad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7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05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9330260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7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05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44639199"/>
      </p:ext>
    </p:extLst>
  </p:cSld>
  <p:clrMapOvr>
    <a:masterClrMapping/>
  </p:clrMapOvr>
  <p:transition spd="slow">
    <p:fad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7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05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33022858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04166097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03807964"/>
      </p:ext>
    </p:extLst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513567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40024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6316515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21.xml"/><Relationship Id="rId26" Type="http://schemas.openxmlformats.org/officeDocument/2006/relationships/slideLayout" Target="../slideLayouts/slideLayout29.xml"/><Relationship Id="rId3" Type="http://schemas.openxmlformats.org/officeDocument/2006/relationships/slideLayout" Target="../slideLayouts/slideLayout6.xml"/><Relationship Id="rId21" Type="http://schemas.openxmlformats.org/officeDocument/2006/relationships/slideLayout" Target="../slideLayouts/slideLayout24.xml"/><Relationship Id="rId34" Type="http://schemas.openxmlformats.org/officeDocument/2006/relationships/slideLayout" Target="../slideLayouts/slideLayout37.xml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20.xml"/><Relationship Id="rId25" Type="http://schemas.openxmlformats.org/officeDocument/2006/relationships/slideLayout" Target="../slideLayouts/slideLayout28.xml"/><Relationship Id="rId33" Type="http://schemas.openxmlformats.org/officeDocument/2006/relationships/slideLayout" Target="../slideLayouts/slideLayout36.xml"/><Relationship Id="rId2" Type="http://schemas.openxmlformats.org/officeDocument/2006/relationships/slideLayout" Target="../slideLayouts/slideLayout5.xml"/><Relationship Id="rId16" Type="http://schemas.openxmlformats.org/officeDocument/2006/relationships/slideLayout" Target="../slideLayouts/slideLayout19.xml"/><Relationship Id="rId20" Type="http://schemas.openxmlformats.org/officeDocument/2006/relationships/slideLayout" Target="../slideLayouts/slideLayout23.xml"/><Relationship Id="rId29" Type="http://schemas.openxmlformats.org/officeDocument/2006/relationships/slideLayout" Target="../slideLayouts/slideLayout32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24" Type="http://schemas.openxmlformats.org/officeDocument/2006/relationships/slideLayout" Target="../slideLayouts/slideLayout27.xml"/><Relationship Id="rId32" Type="http://schemas.openxmlformats.org/officeDocument/2006/relationships/slideLayout" Target="../slideLayouts/slideLayout35.xml"/><Relationship Id="rId5" Type="http://schemas.openxmlformats.org/officeDocument/2006/relationships/slideLayout" Target="../slideLayouts/slideLayout8.xml"/><Relationship Id="rId15" Type="http://schemas.openxmlformats.org/officeDocument/2006/relationships/slideLayout" Target="../slideLayouts/slideLayout18.xml"/><Relationship Id="rId23" Type="http://schemas.openxmlformats.org/officeDocument/2006/relationships/slideLayout" Target="../slideLayouts/slideLayout26.xml"/><Relationship Id="rId28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13.xml"/><Relationship Id="rId19" Type="http://schemas.openxmlformats.org/officeDocument/2006/relationships/slideLayout" Target="../slideLayouts/slideLayout22.xml"/><Relationship Id="rId31" Type="http://schemas.openxmlformats.org/officeDocument/2006/relationships/slideLayout" Target="../slideLayouts/slideLayout34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7.xml"/><Relationship Id="rId22" Type="http://schemas.openxmlformats.org/officeDocument/2006/relationships/slideLayout" Target="../slideLayouts/slideLayout25.xml"/><Relationship Id="rId27" Type="http://schemas.openxmlformats.org/officeDocument/2006/relationships/slideLayout" Target="../slideLayouts/slideLayout30.xml"/><Relationship Id="rId30" Type="http://schemas.openxmlformats.org/officeDocument/2006/relationships/slideLayout" Target="../slideLayouts/slideLayout33.xml"/><Relationship Id="rId35" Type="http://schemas.openxmlformats.org/officeDocument/2006/relationships/theme" Target="../theme/theme2.xml"/><Relationship Id="rId8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2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5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 flipV="1">
            <a:off x="0" y="0"/>
            <a:ext cx="9144000" cy="1124744"/>
          </a:xfrm>
          <a:prstGeom prst="rect">
            <a:avLst/>
          </a:prstGeom>
          <a:solidFill>
            <a:srgbClr val="F7F7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0" y="1124744"/>
            <a:ext cx="9144000" cy="0"/>
          </a:xfrm>
          <a:prstGeom prst="line">
            <a:avLst/>
          </a:prstGeom>
          <a:ln w="3175" cmpd="sng">
            <a:solidFill>
              <a:schemeClr val="bg1">
                <a:lumMod val="75000"/>
              </a:schemeClr>
            </a:solidFill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23105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1" r:id="rId1"/>
    <p:sldLayoutId id="2147483852" r:id="rId2"/>
    <p:sldLayoutId id="2147483859" r:id="rId3"/>
  </p:sldLayoutIdLst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>
            <a:off x="0" y="1124744"/>
            <a:ext cx="9144000" cy="542400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8440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54" r:id="rId8"/>
    <p:sldLayoutId id="2147483832" r:id="rId9"/>
    <p:sldLayoutId id="2147483833" r:id="rId10"/>
    <p:sldLayoutId id="2147483834" r:id="rId11"/>
    <p:sldLayoutId id="2147483835" r:id="rId12"/>
    <p:sldLayoutId id="2147483836" r:id="rId13"/>
    <p:sldLayoutId id="2147483837" r:id="rId14"/>
    <p:sldLayoutId id="2147483838" r:id="rId15"/>
    <p:sldLayoutId id="2147483839" r:id="rId16"/>
    <p:sldLayoutId id="2147483821" r:id="rId17"/>
    <p:sldLayoutId id="2147483823" r:id="rId18"/>
    <p:sldLayoutId id="2147483828" r:id="rId19"/>
    <p:sldLayoutId id="2147483666" r:id="rId20"/>
    <p:sldLayoutId id="2147483667" r:id="rId21"/>
    <p:sldLayoutId id="2147483683" r:id="rId22"/>
    <p:sldLayoutId id="2147483685" r:id="rId23"/>
    <p:sldLayoutId id="2147483840" r:id="rId24"/>
    <p:sldLayoutId id="2147483841" r:id="rId25"/>
    <p:sldLayoutId id="2147483842" r:id="rId26"/>
    <p:sldLayoutId id="2147483843" r:id="rId27"/>
    <p:sldLayoutId id="2147483844" r:id="rId28"/>
    <p:sldLayoutId id="2147483845" r:id="rId29"/>
    <p:sldLayoutId id="2147483846" r:id="rId30"/>
    <p:sldLayoutId id="2147483847" r:id="rId31"/>
    <p:sldLayoutId id="2147483848" r:id="rId32"/>
    <p:sldLayoutId id="2147483849" r:id="rId33"/>
    <p:sldLayoutId id="2147483850" r:id="rId34"/>
  </p:sldLayoutIdLst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 flipV="1">
            <a:off x="0" y="0"/>
            <a:ext cx="9144000" cy="1124744"/>
          </a:xfrm>
          <a:prstGeom prst="rect">
            <a:avLst/>
          </a:prstGeom>
          <a:solidFill>
            <a:srgbClr val="F7F7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0" y="1124744"/>
            <a:ext cx="9144000" cy="0"/>
          </a:xfrm>
          <a:prstGeom prst="line">
            <a:avLst/>
          </a:prstGeom>
          <a:ln w="3175" cmpd="sng">
            <a:solidFill>
              <a:schemeClr val="bg1">
                <a:lumMod val="75000"/>
              </a:schemeClr>
            </a:solidFill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93308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0" r:id="rId1"/>
    <p:sldLayoutId id="2147483881" r:id="rId2"/>
  </p:sldLayoutIdLst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 flipV="1">
            <a:off x="0" y="0"/>
            <a:ext cx="9144000" cy="1124744"/>
          </a:xfrm>
          <a:prstGeom prst="rect">
            <a:avLst/>
          </a:prstGeom>
          <a:solidFill>
            <a:srgbClr val="F7F7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0" y="1124744"/>
            <a:ext cx="9144000" cy="0"/>
          </a:xfrm>
          <a:prstGeom prst="line">
            <a:avLst/>
          </a:prstGeom>
          <a:ln w="3175" cmpd="sng">
            <a:solidFill>
              <a:schemeClr val="bg1">
                <a:lumMod val="75000"/>
              </a:schemeClr>
            </a:solidFill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7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05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646013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1" r:id="rId1"/>
    <p:sldLayoutId id="2147483892" r:id="rId2"/>
    <p:sldLayoutId id="2147483893" r:id="rId3"/>
    <p:sldLayoutId id="2147483894" r:id="rId4"/>
    <p:sldLayoutId id="2147483895" r:id="rId5"/>
    <p:sldLayoutId id="2147483896" r:id="rId6"/>
  </p:sldLayoutIdLst>
  <p:hf hdr="0" ftr="0" dt="0"/>
  <p:txStyles>
    <p:titleStyle>
      <a:lvl1pPr algn="ctr" defTabSz="342900" rtl="0" fontAlgn="base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2pPr>
      <a:lvl3pPr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3pPr>
      <a:lvl4pPr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4pPr>
      <a:lvl5pPr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5pPr>
      <a:lvl6pPr marL="3429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6pPr>
      <a:lvl7pPr marL="6858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7pPr>
      <a:lvl8pPr marL="10287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8pPr>
      <a:lvl9pPr marL="13716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9pPr>
    </p:titleStyle>
    <p:bodyStyle>
      <a:lvl1pPr marL="257175" indent="-257175" algn="l" defTabSz="342900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342900" rtl="0" fontAlgn="base">
        <a:spcBef>
          <a:spcPct val="20000"/>
        </a:spcBef>
        <a:spcAft>
          <a:spcPct val="0"/>
        </a:spcAft>
        <a:buFont typeface="Arial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342900" rtl="0" fontAlgn="base">
        <a:spcBef>
          <a:spcPct val="20000"/>
        </a:spcBef>
        <a:spcAft>
          <a:spcPct val="0"/>
        </a:spcAft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342900" rtl="0" fontAlgn="base">
        <a:spcBef>
          <a:spcPct val="20000"/>
        </a:spcBef>
        <a:spcAft>
          <a:spcPct val="0"/>
        </a:spcAft>
        <a:buFont typeface="Arial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342900" rtl="0" fontAlgn="base">
        <a:spcBef>
          <a:spcPct val="20000"/>
        </a:spcBef>
        <a:spcAft>
          <a:spcPct val="0"/>
        </a:spcAft>
        <a:buFont typeface="Arial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emf"/><Relationship Id="rId4" Type="http://schemas.openxmlformats.org/officeDocument/2006/relationships/image" Target="../media/image17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emf"/><Relationship Id="rId4" Type="http://schemas.openxmlformats.org/officeDocument/2006/relationships/image" Target="../media/image20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emf"/><Relationship Id="rId4" Type="http://schemas.openxmlformats.org/officeDocument/2006/relationships/image" Target="../media/image27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emf"/><Relationship Id="rId4" Type="http://schemas.openxmlformats.org/officeDocument/2006/relationships/image" Target="../media/image29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4.emf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9.xml"/><Relationship Id="rId6" Type="http://schemas.openxmlformats.org/officeDocument/2006/relationships/image" Target="../media/image38.tiff"/><Relationship Id="rId5" Type="http://schemas.openxmlformats.org/officeDocument/2006/relationships/image" Target="../media/image37.png"/><Relationship Id="rId4" Type="http://schemas.openxmlformats.org/officeDocument/2006/relationships/image" Target="../media/image36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em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emf"/><Relationship Id="rId5" Type="http://schemas.openxmlformats.org/officeDocument/2006/relationships/image" Target="../media/image44.emf"/><Relationship Id="rId4" Type="http://schemas.openxmlformats.org/officeDocument/2006/relationships/image" Target="../media/image43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0.png"/><Relationship Id="rId5" Type="http://schemas.openxmlformats.org/officeDocument/2006/relationships/image" Target="../media/image46.emf"/><Relationship Id="rId4" Type="http://schemas.openxmlformats.org/officeDocument/2006/relationships/image" Target="../media/image43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3.png"/><Relationship Id="rId4" Type="http://schemas.openxmlformats.org/officeDocument/2006/relationships/image" Target="../media/image47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8.emf"/><Relationship Id="rId4" Type="http://schemas.openxmlformats.org/officeDocument/2006/relationships/image" Target="../media/image47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emf"/><Relationship Id="rId2" Type="http://schemas.openxmlformats.org/officeDocument/2006/relationships/image" Target="../media/image49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1.e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4.e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emf"/><Relationship Id="rId2" Type="http://schemas.openxmlformats.org/officeDocument/2006/relationships/image" Target="../media/image55.tif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tiff"/><Relationship Id="rId1" Type="http://schemas.openxmlformats.org/officeDocument/2006/relationships/slideLayout" Target="../slideLayouts/slideLayout4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tiff"/><Relationship Id="rId1" Type="http://schemas.openxmlformats.org/officeDocument/2006/relationships/slideLayout" Target="../slideLayouts/slideLayout4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emf"/><Relationship Id="rId2" Type="http://schemas.openxmlformats.org/officeDocument/2006/relationships/image" Target="../media/image58.emf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emf"/><Relationship Id="rId2" Type="http://schemas.openxmlformats.org/officeDocument/2006/relationships/image" Target="../media/image60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emf"/><Relationship Id="rId2" Type="http://schemas.openxmlformats.org/officeDocument/2006/relationships/image" Target="../media/image62.emf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emf"/><Relationship Id="rId3" Type="http://schemas.openxmlformats.org/officeDocument/2006/relationships/image" Target="../media/image65.emf"/><Relationship Id="rId7" Type="http://schemas.openxmlformats.org/officeDocument/2006/relationships/image" Target="../media/image220.png"/><Relationship Id="rId2" Type="http://schemas.openxmlformats.org/officeDocument/2006/relationships/image" Target="../media/image64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0.png"/><Relationship Id="rId11" Type="http://schemas.openxmlformats.org/officeDocument/2006/relationships/image" Target="../media/image71.emf"/><Relationship Id="rId5" Type="http://schemas.openxmlformats.org/officeDocument/2006/relationships/image" Target="../media/image67.emf"/><Relationship Id="rId10" Type="http://schemas.openxmlformats.org/officeDocument/2006/relationships/image" Target="../media/image70.emf"/><Relationship Id="rId4" Type="http://schemas.openxmlformats.org/officeDocument/2006/relationships/image" Target="../media/image66.emf"/><Relationship Id="rId9" Type="http://schemas.openxmlformats.org/officeDocument/2006/relationships/image" Target="../media/image69.em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emf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4.emf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emf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emf"/><Relationship Id="rId2" Type="http://schemas.openxmlformats.org/officeDocument/2006/relationships/image" Target="../media/image76.emf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emf"/><Relationship Id="rId2" Type="http://schemas.openxmlformats.org/officeDocument/2006/relationships/image" Target="../media/image78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0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emf"/><Relationship Id="rId7" Type="http://schemas.openxmlformats.org/officeDocument/2006/relationships/image" Target="../media/image128.png"/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6.png"/><Relationship Id="rId4" Type="http://schemas.openxmlformats.org/officeDocument/2006/relationships/image" Target="../media/image82.emf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83.emf"/><Relationship Id="rId7" Type="http://schemas.openxmlformats.org/officeDocument/2006/relationships/image" Target="../media/image73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20.png"/><Relationship Id="rId11" Type="http://schemas.openxmlformats.org/officeDocument/2006/relationships/image" Target="../media/image87.png"/><Relationship Id="rId5" Type="http://schemas.openxmlformats.org/officeDocument/2006/relationships/image" Target="../media/image71.png"/><Relationship Id="rId10" Type="http://schemas.openxmlformats.org/officeDocument/2006/relationships/image" Target="../media/image85.emf"/><Relationship Id="rId4" Type="http://schemas.openxmlformats.org/officeDocument/2006/relationships/image" Target="../media/image84.emf"/><Relationship Id="rId9" Type="http://schemas.openxmlformats.org/officeDocument/2006/relationships/image" Target="../media/image75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emf"/><Relationship Id="rId2" Type="http://schemas.openxmlformats.org/officeDocument/2006/relationships/image" Target="../media/image86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2.png"/><Relationship Id="rId5" Type="http://schemas.openxmlformats.org/officeDocument/2006/relationships/image" Target="../media/image88.emf"/><Relationship Id="rId4" Type="http://schemas.openxmlformats.org/officeDocument/2006/relationships/image" Target="../media/image90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emf"/><Relationship Id="rId2" Type="http://schemas.openxmlformats.org/officeDocument/2006/relationships/image" Target="../media/image89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1.emf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7" Type="http://schemas.openxmlformats.org/officeDocument/2006/relationships/image" Target="../media/image93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94.emf"/><Relationship Id="rId4" Type="http://schemas.openxmlformats.org/officeDocument/2006/relationships/image" Target="../media/image3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13" Type="http://schemas.openxmlformats.org/officeDocument/2006/relationships/image" Target="../media/image102.png"/><Relationship Id="rId3" Type="http://schemas.openxmlformats.org/officeDocument/2006/relationships/notesSlide" Target="../notesSlides/notesSlide22.xml"/><Relationship Id="rId7" Type="http://schemas.openxmlformats.org/officeDocument/2006/relationships/image" Target="../media/image96.wmf"/><Relationship Id="rId12" Type="http://schemas.openxmlformats.org/officeDocument/2006/relationships/image" Target="../media/image101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11" Type="http://schemas.openxmlformats.org/officeDocument/2006/relationships/image" Target="../media/image100.emf"/><Relationship Id="rId5" Type="http://schemas.openxmlformats.org/officeDocument/2006/relationships/image" Target="../media/image95.wmf"/><Relationship Id="rId10" Type="http://schemas.openxmlformats.org/officeDocument/2006/relationships/image" Target="../media/image99.emf"/><Relationship Id="rId4" Type="http://schemas.openxmlformats.org/officeDocument/2006/relationships/oleObject" Target="../embeddings/oleObject2.bin"/><Relationship Id="rId9" Type="http://schemas.openxmlformats.org/officeDocument/2006/relationships/image" Target="../media/image98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wmf"/><Relationship Id="rId3" Type="http://schemas.openxmlformats.org/officeDocument/2006/relationships/notesSlide" Target="../notesSlides/notesSlide23.xml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01.emf"/><Relationship Id="rId11" Type="http://schemas.openxmlformats.org/officeDocument/2006/relationships/image" Target="../media/image103.emf"/><Relationship Id="rId5" Type="http://schemas.openxmlformats.org/officeDocument/2006/relationships/image" Target="../media/image100.emf"/><Relationship Id="rId10" Type="http://schemas.openxmlformats.org/officeDocument/2006/relationships/image" Target="../media/image96.wmf"/><Relationship Id="rId4" Type="http://schemas.openxmlformats.org/officeDocument/2006/relationships/image" Target="../media/image99.emf"/><Relationship Id="rId9" Type="http://schemas.openxmlformats.org/officeDocument/2006/relationships/oleObject" Target="../embeddings/oleObject5.bin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e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6.emf"/><Relationship Id="rId4" Type="http://schemas.openxmlformats.org/officeDocument/2006/relationships/image" Target="../media/image105.emf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png"/><Relationship Id="rId3" Type="http://schemas.openxmlformats.org/officeDocument/2006/relationships/image" Target="../media/image107.emf"/><Relationship Id="rId7" Type="http://schemas.openxmlformats.org/officeDocument/2006/relationships/image" Target="../media/image111.w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5" Type="http://schemas.openxmlformats.org/officeDocument/2006/relationships/image" Target="../media/image109.png"/><Relationship Id="rId4" Type="http://schemas.openxmlformats.org/officeDocument/2006/relationships/image" Target="../media/image108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emf"/><Relationship Id="rId2" Type="http://schemas.openxmlformats.org/officeDocument/2006/relationships/image" Target="../media/image113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5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tiff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0.png"/><Relationship Id="rId5" Type="http://schemas.openxmlformats.org/officeDocument/2006/relationships/image" Target="../media/image119.png"/><Relationship Id="rId4" Type="http://schemas.openxmlformats.org/officeDocument/2006/relationships/image" Target="../media/image118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e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8.emf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emf"/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emf"/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3.emf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emf"/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5.emf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emf"/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6.emf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emf"/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9.emf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emf"/><Relationship Id="rId2" Type="http://schemas.openxmlformats.org/officeDocument/2006/relationships/image" Target="../media/image130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2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png"/><Relationship Id="rId4" Type="http://schemas.openxmlformats.org/officeDocument/2006/relationships/image" Target="../media/image7.emf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emf"/><Relationship Id="rId2" Type="http://schemas.openxmlformats.org/officeDocument/2006/relationships/image" Target="../media/image133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5.emf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png"/><Relationship Id="rId2" Type="http://schemas.openxmlformats.org/officeDocument/2006/relationships/image" Target="../media/image134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7.emf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emf"/><Relationship Id="rId2" Type="http://schemas.openxmlformats.org/officeDocument/2006/relationships/image" Target="../media/image138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0.emf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emf"/><Relationship Id="rId2" Type="http://schemas.openxmlformats.org/officeDocument/2006/relationships/image" Target="../media/image141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4.emf"/><Relationship Id="rId4" Type="http://schemas.openxmlformats.org/officeDocument/2006/relationships/image" Target="../media/image143.emf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5.emf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emf"/><Relationship Id="rId2" Type="http://schemas.openxmlformats.org/officeDocument/2006/relationships/image" Target="../media/image146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8.emf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9.tiff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emf"/><Relationship Id="rId2" Type="http://schemas.openxmlformats.org/officeDocument/2006/relationships/image" Target="../media/image150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2.emf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5.tiff"/><Relationship Id="rId5" Type="http://schemas.openxmlformats.org/officeDocument/2006/relationships/image" Target="../media/image154.tiff"/><Relationship Id="rId4" Type="http://schemas.microsoft.com/office/2007/relationships/hdphoto" Target="../media/hdphoto2.wdp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6.emf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emf"/><Relationship Id="rId4" Type="http://schemas.openxmlformats.org/officeDocument/2006/relationships/image" Target="../media/image7.emf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8.emf"/><Relationship Id="rId7" Type="http://schemas.openxmlformats.org/officeDocument/2006/relationships/image" Target="../media/image162.emf"/><Relationship Id="rId2" Type="http://schemas.openxmlformats.org/officeDocument/2006/relationships/image" Target="../media/image157.em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1.emf"/><Relationship Id="rId5" Type="http://schemas.openxmlformats.org/officeDocument/2006/relationships/image" Target="../media/image160.png"/><Relationship Id="rId4" Type="http://schemas.openxmlformats.org/officeDocument/2006/relationships/image" Target="../media/image159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8.emf"/><Relationship Id="rId7" Type="http://schemas.openxmlformats.org/officeDocument/2006/relationships/image" Target="../media/image162.emf"/><Relationship Id="rId2" Type="http://schemas.openxmlformats.org/officeDocument/2006/relationships/image" Target="../media/image157.em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1.emf"/><Relationship Id="rId5" Type="http://schemas.openxmlformats.org/officeDocument/2006/relationships/image" Target="../media/image160.png"/><Relationship Id="rId4" Type="http://schemas.openxmlformats.org/officeDocument/2006/relationships/image" Target="../media/image159.png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3.emf"/><Relationship Id="rId3" Type="http://schemas.openxmlformats.org/officeDocument/2006/relationships/image" Target="../media/image158.emf"/><Relationship Id="rId7" Type="http://schemas.openxmlformats.org/officeDocument/2006/relationships/image" Target="../media/image162.emf"/><Relationship Id="rId2" Type="http://schemas.openxmlformats.org/officeDocument/2006/relationships/image" Target="../media/image157.em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1.emf"/><Relationship Id="rId5" Type="http://schemas.openxmlformats.org/officeDocument/2006/relationships/image" Target="../media/image160.png"/><Relationship Id="rId4" Type="http://schemas.openxmlformats.org/officeDocument/2006/relationships/image" Target="../media/image159.png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4.emf"/><Relationship Id="rId3" Type="http://schemas.openxmlformats.org/officeDocument/2006/relationships/image" Target="../media/image158.emf"/><Relationship Id="rId7" Type="http://schemas.openxmlformats.org/officeDocument/2006/relationships/image" Target="../media/image162.emf"/><Relationship Id="rId2" Type="http://schemas.openxmlformats.org/officeDocument/2006/relationships/image" Target="../media/image157.em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1.emf"/><Relationship Id="rId5" Type="http://schemas.openxmlformats.org/officeDocument/2006/relationships/image" Target="../media/image160.png"/><Relationship Id="rId4" Type="http://schemas.openxmlformats.org/officeDocument/2006/relationships/image" Target="../media/image159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0.png"/><Relationship Id="rId4" Type="http://schemas.openxmlformats.org/officeDocument/2006/relationships/image" Target="../media/image1300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5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7.emf"/><Relationship Id="rId5" Type="http://schemas.openxmlformats.org/officeDocument/2006/relationships/image" Target="../media/image166.emf"/><Relationship Id="rId4" Type="http://schemas.openxmlformats.org/officeDocument/2006/relationships/image" Target="../media/image10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8.emf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9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emf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1.emf"/><Relationship Id="rId2" Type="http://schemas.openxmlformats.org/officeDocument/2006/relationships/image" Target="../media/image170.emf"/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3.emf"/><Relationship Id="rId7" Type="http://schemas.openxmlformats.org/officeDocument/2006/relationships/image" Target="../media/image750.png"/><Relationship Id="rId2" Type="http://schemas.openxmlformats.org/officeDocument/2006/relationships/image" Target="../media/image172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40.png"/><Relationship Id="rId5" Type="http://schemas.openxmlformats.org/officeDocument/2006/relationships/image" Target="../media/image175.emf"/><Relationship Id="rId4" Type="http://schemas.openxmlformats.org/officeDocument/2006/relationships/image" Target="../media/image174.emf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7.emf"/><Relationship Id="rId2" Type="http://schemas.openxmlformats.org/officeDocument/2006/relationships/image" Target="../media/image176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8.emf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D7E22FB-5D4E-8248-9EE6-D060230BC90D}"/>
              </a:ext>
            </a:extLst>
          </p:cNvPr>
          <p:cNvSpPr/>
          <p:nvPr/>
        </p:nvSpPr>
        <p:spPr>
          <a:xfrm>
            <a:off x="0" y="1"/>
            <a:ext cx="9144000" cy="127714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F17F83E-8A30-D74B-A8EC-C30B93813E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73050"/>
            <a:ext cx="9144000" cy="63119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CF7C802-24E3-7C4E-BA8B-0A1FF7351831}"/>
              </a:ext>
            </a:extLst>
          </p:cNvPr>
          <p:cNvSpPr/>
          <p:nvPr/>
        </p:nvSpPr>
        <p:spPr>
          <a:xfrm>
            <a:off x="0" y="332657"/>
            <a:ext cx="7020271" cy="792087"/>
          </a:xfrm>
          <a:prstGeom prst="rect">
            <a:avLst/>
          </a:prstGeom>
          <a:solidFill>
            <a:schemeClr val="tx1">
              <a:alpha val="73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1" name="TextBox 32">
            <a:extLst>
              <a:ext uri="{FF2B5EF4-FFF2-40B4-BE49-F238E27FC236}">
                <a16:creationId xmlns:a16="http://schemas.microsoft.com/office/drawing/2014/main" id="{76D577F7-C699-1145-9E1D-DBC21F0EF1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476672"/>
            <a:ext cx="6840760" cy="4854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tIns="36000" rIns="180000" bIns="18000">
            <a:prstTxWarp prst="textNoShape">
              <a:avLst/>
            </a:prstTxWarp>
            <a:spAutoFit/>
          </a:bodyPr>
          <a:lstStyle/>
          <a:p>
            <a:pPr marL="0" marR="0" lvl="0" indent="11113" algn="l" defTabSz="4572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None/>
              <a:tabLst>
                <a:tab pos="2798763" algn="l"/>
              </a:tabLst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 Light" panose="020B0403020202020204" pitchFamily="34" charset="0"/>
                <a:ea typeface="Helvetica Light" charset="0"/>
                <a:cs typeface="Aharoni" panose="02010803020104030203" pitchFamily="2" charset="-79"/>
              </a:rPr>
              <a:t>LHC experimental status and prospects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B279569-899B-5942-942D-6A62812425EA}"/>
              </a:ext>
            </a:extLst>
          </p:cNvPr>
          <p:cNvSpPr/>
          <p:nvPr/>
        </p:nvSpPr>
        <p:spPr>
          <a:xfrm>
            <a:off x="0" y="6217512"/>
            <a:ext cx="9144000" cy="64048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E93F849-ACE0-9A48-BA04-43FE8982B78D}"/>
              </a:ext>
            </a:extLst>
          </p:cNvPr>
          <p:cNvSpPr/>
          <p:nvPr/>
        </p:nvSpPr>
        <p:spPr>
          <a:xfrm>
            <a:off x="2699792" y="5355861"/>
            <a:ext cx="6409052" cy="916303"/>
          </a:xfrm>
          <a:prstGeom prst="rect">
            <a:avLst/>
          </a:prstGeom>
          <a:solidFill>
            <a:schemeClr val="tx1">
              <a:alpha val="73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350E4FD-E313-BF49-A802-290B07F169A3}"/>
              </a:ext>
            </a:extLst>
          </p:cNvPr>
          <p:cNvSpPr/>
          <p:nvPr/>
        </p:nvSpPr>
        <p:spPr>
          <a:xfrm>
            <a:off x="2339752" y="5445224"/>
            <a:ext cx="6544258" cy="682925"/>
          </a:xfrm>
          <a:prstGeom prst="rect">
            <a:avLst/>
          </a:prstGeom>
          <a:noFill/>
        </p:spPr>
        <p:txBody>
          <a:bodyPr wrap="square" lIns="144000" tIns="61200" bIns="36000">
            <a:spAutoFit/>
          </a:bodyPr>
          <a:lstStyle/>
          <a:p>
            <a:pPr marL="0" marR="0" lvl="0" indent="11113" algn="r" defTabSz="4572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 Light" panose="020B0403020202020204" pitchFamily="34" charset="0"/>
                <a:ea typeface="Trebuchet MS" pitchFamily="-84" charset="0"/>
                <a:cs typeface="Helvetica Light"/>
              </a:rPr>
              <a:t>Andreas Hoecker (CERN)</a:t>
            </a:r>
          </a:p>
          <a:p>
            <a:pPr marL="0" marR="0" lvl="0" indent="11113" algn="r" defTabSz="4572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 Light" panose="020B0403020202020204" pitchFamily="34" charset="0"/>
                <a:ea typeface="Trebuchet MS" pitchFamily="-84" charset="0"/>
                <a:cs typeface="Helvetica Light"/>
              </a:rPr>
              <a:t>Pushing the Boundaries — Standard Model and Beyond at LHC, Durham, 18 Sep 2019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3422EB1-A523-464E-8870-7E9E44A3456F}"/>
              </a:ext>
            </a:extLst>
          </p:cNvPr>
          <p:cNvSpPr/>
          <p:nvPr/>
        </p:nvSpPr>
        <p:spPr>
          <a:xfrm>
            <a:off x="0" y="-20434"/>
            <a:ext cx="9144000" cy="40774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7094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90A53D2-19A8-634D-8CFE-8AE7055A4D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10</a:t>
            </a:fld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7692035-9F28-7A4C-9480-14502B05F686}"/>
              </a:ext>
            </a:extLst>
          </p:cNvPr>
          <p:cNvSpPr txBox="1"/>
          <p:nvPr/>
        </p:nvSpPr>
        <p:spPr>
          <a:xfrm>
            <a:off x="154519" y="152400"/>
            <a:ext cx="8989481" cy="823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Precise measurements of boson production</a:t>
            </a:r>
          </a:p>
          <a:p>
            <a:pPr>
              <a:spcBef>
                <a:spcPts val="900"/>
              </a:spcBef>
            </a:pPr>
            <a:r>
              <a:rPr lang="en-GB" sz="16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Exploring differential spectra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D0D8123-EEED-3745-A468-97FA52E41F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394021" y="1712298"/>
            <a:ext cx="4190476" cy="4320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4262040-3A9A-EB40-A99F-AC753DF51098}"/>
              </a:ext>
            </a:extLst>
          </p:cNvPr>
          <p:cNvSpPr txBox="1"/>
          <p:nvPr/>
        </p:nvSpPr>
        <p:spPr>
          <a:xfrm>
            <a:off x="323529" y="1412776"/>
            <a:ext cx="84969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US" sz="1600" dirty="0">
                <a:solidFill>
                  <a:srgbClr val="003BB8"/>
                </a:solidFill>
                <a:latin typeface="Helvetica Light" panose="020B0403020202020204" pitchFamily="34" charset="0"/>
                <a:cs typeface="Arial"/>
              </a:rPr>
              <a:t>High-precision study of Z production at 13 TeV compared to state-of-the-art predictions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C27BDBC-3653-674B-8B9B-1C9C4CE4EB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4742502" y="1708057"/>
            <a:ext cx="4190285" cy="431980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E18D29E-D690-8149-A48E-4BFB58926FE6}"/>
              </a:ext>
            </a:extLst>
          </p:cNvPr>
          <p:cNvSpPr txBox="1"/>
          <p:nvPr/>
        </p:nvSpPr>
        <p:spPr>
          <a:xfrm>
            <a:off x="8125773" y="907669"/>
            <a:ext cx="101822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is-IS" sz="8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arXiv:1909.04133 </a:t>
            </a:r>
            <a:endParaRPr kumimoji="0" lang="is-IS" sz="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9072D69-EC8C-0645-A450-18E4218D0B0E}"/>
              </a:ext>
            </a:extLst>
          </p:cNvPr>
          <p:cNvSpPr txBox="1"/>
          <p:nvPr/>
        </p:nvSpPr>
        <p:spPr>
          <a:xfrm>
            <a:off x="325575" y="6069196"/>
            <a:ext cx="849694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US" sz="1400" dirty="0">
                <a:latin typeface="Helvetica Light" panose="020B0403020202020204" pitchFamily="34" charset="0"/>
                <a:cs typeface="Arial"/>
              </a:rPr>
              <a:t>Also comparisons with </a:t>
            </a:r>
            <a:r>
              <a:rPr lang="en-US" sz="1400" dirty="0" err="1">
                <a:latin typeface="Helvetica Light" panose="020B0403020202020204" pitchFamily="34" charset="0"/>
                <a:cs typeface="Arial"/>
              </a:rPr>
              <a:t>resummed</a:t>
            </a:r>
            <a:r>
              <a:rPr lang="en-US" sz="1400" dirty="0">
                <a:latin typeface="Helvetica Light" panose="020B0403020202020204" pitchFamily="34" charset="0"/>
                <a:cs typeface="Arial"/>
              </a:rPr>
              <a:t> &amp; FO predictions. None provides fully satisfying agreement yet.</a:t>
            </a:r>
          </a:p>
          <a:p>
            <a:pPr>
              <a:spcBef>
                <a:spcPts val="600"/>
              </a:spcBef>
            </a:pPr>
            <a:r>
              <a:rPr lang="en-US" sz="1400" dirty="0">
                <a:latin typeface="Helvetica Light" panose="020B0403020202020204" pitchFamily="34" charset="0"/>
                <a:cs typeface="Arial"/>
              </a:rPr>
              <a:t>Understanding of </a:t>
            </a:r>
            <a:r>
              <a:rPr lang="en-US" sz="1400" i="1" dirty="0">
                <a:latin typeface="Helvetica Light" panose="020B0403020202020204" pitchFamily="34" charset="0"/>
                <a:cs typeface="Arial"/>
              </a:rPr>
              <a:t>p</a:t>
            </a:r>
            <a:r>
              <a:rPr lang="en-US" sz="1400" baseline="-25000" dirty="0">
                <a:latin typeface="Helvetica Light" panose="020B0403020202020204" pitchFamily="34" charset="0"/>
                <a:cs typeface="Arial"/>
              </a:rPr>
              <a:t>T</a:t>
            </a:r>
            <a:r>
              <a:rPr lang="en-US" sz="1400" dirty="0">
                <a:latin typeface="Helvetica Light" panose="020B0403020202020204" pitchFamily="34" charset="0"/>
                <a:cs typeface="Arial"/>
              </a:rPr>
              <a:t>(V) spectrum and W–Z correlation important for W mass measurement  </a:t>
            </a:r>
          </a:p>
        </p:txBody>
      </p:sp>
    </p:spTree>
    <p:extLst>
      <p:ext uri="{BB962C8B-B14F-4D97-AF65-F5344CB8AC3E}">
        <p14:creationId xmlns:p14="http://schemas.microsoft.com/office/powerpoint/2010/main" val="16433115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154519" y="152400"/>
            <a:ext cx="8989481" cy="823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High-statistics probes of diboson production</a:t>
            </a:r>
          </a:p>
          <a:p>
            <a:pPr>
              <a:spcBef>
                <a:spcPts val="900"/>
              </a:spcBef>
            </a:pPr>
            <a:r>
              <a:rPr lang="en-GB" sz="16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Exploring differential spectra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11</a:t>
            </a:fld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B3F7F6E-E606-4B4D-A0B9-F708464974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551" y="2198783"/>
            <a:ext cx="4139049" cy="438724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BEC5107-007D-9C4E-904B-461C3E5BE5D5}"/>
              </a:ext>
            </a:extLst>
          </p:cNvPr>
          <p:cNvSpPr txBox="1"/>
          <p:nvPr/>
        </p:nvSpPr>
        <p:spPr>
          <a:xfrm>
            <a:off x="323529" y="1412776"/>
            <a:ext cx="84969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US" sz="1600" dirty="0">
                <a:solidFill>
                  <a:srgbClr val="003BB8"/>
                </a:solidFill>
                <a:latin typeface="Helvetica Light" panose="020B0403020202020204" pitchFamily="34" charset="0"/>
                <a:cs typeface="Arial"/>
              </a:rPr>
              <a:t>New high-precision measurement of differential W</a:t>
            </a:r>
            <a:r>
              <a:rPr lang="en-US" sz="1600" baseline="30000" dirty="0">
                <a:solidFill>
                  <a:srgbClr val="003BB8"/>
                </a:solidFill>
                <a:latin typeface="Helvetica Light" panose="020B0403020202020204" pitchFamily="34" charset="0"/>
                <a:cs typeface="Arial"/>
              </a:rPr>
              <a:t>+</a:t>
            </a:r>
            <a:r>
              <a:rPr lang="en-US" sz="1600" dirty="0">
                <a:solidFill>
                  <a:srgbClr val="003BB8"/>
                </a:solidFill>
                <a:latin typeface="Helvetica Light" panose="020B0403020202020204" pitchFamily="34" charset="0"/>
                <a:cs typeface="Arial"/>
              </a:rPr>
              <a:t>W</a:t>
            </a:r>
            <a:r>
              <a:rPr lang="en-US" sz="1600" baseline="30000" dirty="0">
                <a:solidFill>
                  <a:srgbClr val="003BB8"/>
                </a:solidFill>
                <a:latin typeface="Helvetica Light" panose="020B0403020202020204" pitchFamily="34" charset="0"/>
                <a:cs typeface="Arial"/>
              </a:rPr>
              <a:t>–</a:t>
            </a:r>
            <a:r>
              <a:rPr lang="en-US" sz="1600" dirty="0">
                <a:solidFill>
                  <a:srgbClr val="003BB8"/>
                </a:solidFill>
                <a:latin typeface="Helvetica Light" panose="020B0403020202020204" pitchFamily="34" charset="0"/>
                <a:cs typeface="Arial"/>
              </a:rPr>
              <a:t> (left) and </a:t>
            </a:r>
            <a:r>
              <a:rPr lang="en-US" sz="1600" dirty="0" err="1">
                <a:solidFill>
                  <a:srgbClr val="003BB8"/>
                </a:solidFill>
                <a:latin typeface="Helvetica Light" panose="020B0403020202020204" pitchFamily="34" charset="0"/>
                <a:cs typeface="Arial"/>
              </a:rPr>
              <a:t>Z</a:t>
            </a:r>
            <a:r>
              <a:rPr lang="en-US" sz="1600" dirty="0" err="1">
                <a:solidFill>
                  <a:srgbClr val="003BB8"/>
                </a:solidFill>
                <a:latin typeface="Symbol" pitchFamily="2" charset="2"/>
                <a:cs typeface="Arial"/>
              </a:rPr>
              <a:t>g</a:t>
            </a:r>
            <a:r>
              <a:rPr lang="en-US" sz="1600" dirty="0">
                <a:solidFill>
                  <a:srgbClr val="003BB8"/>
                </a:solidFill>
                <a:latin typeface="Helvetica Light" panose="020B0403020202020204" pitchFamily="34" charset="0"/>
                <a:cs typeface="Arial"/>
              </a:rPr>
              <a:t> (right) diboson cross sections, probing EW gauge structure of SM and tests QCD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1837C1A-EF8E-7B4A-829B-5296699D5556}"/>
              </a:ext>
            </a:extLst>
          </p:cNvPr>
          <p:cNvSpPr txBox="1"/>
          <p:nvPr/>
        </p:nvSpPr>
        <p:spPr>
          <a:xfrm>
            <a:off x="3479180" y="2180044"/>
            <a:ext cx="98937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0" lang="is-I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arXiv</a:t>
            </a:r>
            <a:r>
              <a:rPr lang="is-IS" sz="8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:1905.04242</a:t>
            </a:r>
            <a:endParaRPr kumimoji="0" lang="is-IS" sz="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3EC0F58-8159-3A48-8069-B914B009060F}"/>
              </a:ext>
            </a:extLst>
          </p:cNvPr>
          <p:cNvSpPr txBox="1"/>
          <p:nvPr/>
        </p:nvSpPr>
        <p:spPr>
          <a:xfrm>
            <a:off x="8049650" y="3380090"/>
            <a:ext cx="88036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0" lang="is-I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arXiv</a:t>
            </a:r>
            <a:r>
              <a:rPr lang="is-IS" sz="8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:xxxx.xxxx</a:t>
            </a:r>
            <a:endParaRPr kumimoji="0" lang="is-IS" sz="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7A30C52-1AE0-2843-9DD8-D145F74B0E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84740" y="2065140"/>
            <a:ext cx="1975332" cy="1187962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9011DFE2-F428-DC43-AC11-9648A2C2B469}"/>
              </a:ext>
            </a:extLst>
          </p:cNvPr>
          <p:cNvSpPr/>
          <p:nvPr/>
        </p:nvSpPr>
        <p:spPr>
          <a:xfrm>
            <a:off x="7349207" y="2222759"/>
            <a:ext cx="174042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0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FSR and quark/gluon fragmentation processes removed</a:t>
            </a: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A7E1F6D6-C789-094B-B395-9C1DB4E51978}"/>
              </a:ext>
            </a:extLst>
          </p:cNvPr>
          <p:cNvSpPr/>
          <p:nvPr/>
        </p:nvSpPr>
        <p:spPr>
          <a:xfrm>
            <a:off x="7861036" y="4045658"/>
            <a:ext cx="770652" cy="237693"/>
          </a:xfrm>
          <a:prstGeom prst="roundRect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txBody>
          <a:bodyPr wrap="none" tIns="46800" bIns="28800" rtlCol="0" anchor="ctr">
            <a:spAutoFit/>
          </a:bodyPr>
          <a:lstStyle/>
          <a:p>
            <a:pPr algn="r"/>
            <a:r>
              <a:rPr lang="en-US" sz="900" b="1" dirty="0">
                <a:solidFill>
                  <a:srgbClr val="C00000"/>
                </a:solidFill>
                <a:latin typeface="Helvetica" pitchFamily="2" charset="0"/>
                <a:ea typeface="Helvetica Light" charset="0"/>
                <a:cs typeface="Helvetica Light" charset="0"/>
              </a:rPr>
              <a:t>Full Run-2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5975A47-0A18-3247-80BD-99968897583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 rot="5400000">
            <a:off x="5168517" y="2754031"/>
            <a:ext cx="3110066" cy="450999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68352AED-1656-3046-AAF5-0838B464ED2A}"/>
              </a:ext>
            </a:extLst>
          </p:cNvPr>
          <p:cNvSpPr txBox="1"/>
          <p:nvPr/>
        </p:nvSpPr>
        <p:spPr>
          <a:xfrm>
            <a:off x="7559626" y="3393216"/>
            <a:ext cx="131959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is-IS" sz="8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ATLAS-CONF-2019-034 </a:t>
            </a:r>
          </a:p>
        </p:txBody>
      </p:sp>
    </p:spTree>
    <p:extLst>
      <p:ext uri="{BB962C8B-B14F-4D97-AF65-F5344CB8AC3E}">
        <p14:creationId xmlns:p14="http://schemas.microsoft.com/office/powerpoint/2010/main" val="2262793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154519" y="152400"/>
            <a:ext cx="8989481" cy="823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Top–antitop production measurements</a:t>
            </a:r>
          </a:p>
          <a:p>
            <a:pPr>
              <a:spcBef>
                <a:spcPts val="900"/>
              </a:spcBef>
            </a:pPr>
            <a:r>
              <a:rPr lang="en-GB" sz="16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Huge ttbar statistics at LHC allows to measure multidimensional differential cross sections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12</a:t>
            </a:fld>
            <a:endParaRPr lang="en-GB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BEC5107-007D-9C4E-904B-461C3E5BE5D5}"/>
              </a:ext>
            </a:extLst>
          </p:cNvPr>
          <p:cNvSpPr txBox="1"/>
          <p:nvPr/>
        </p:nvSpPr>
        <p:spPr>
          <a:xfrm>
            <a:off x="323529" y="1412776"/>
            <a:ext cx="42484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US" sz="1600" dirty="0">
                <a:solidFill>
                  <a:srgbClr val="003BB8"/>
                </a:solidFill>
                <a:latin typeface="Helvetica Light" panose="020B0403020202020204" pitchFamily="34" charset="0"/>
                <a:cs typeface="Arial"/>
              </a:rPr>
              <a:t>Analysis based on 36/fb with high-precision in situ performance calibration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A0CB5FF-8D20-9748-992A-B4AC1B8D1C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594426" y="1569974"/>
            <a:ext cx="3897481" cy="492176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78B8F62-1AFD-6E43-8C90-9E704EC67AFB}"/>
              </a:ext>
            </a:extLst>
          </p:cNvPr>
          <p:cNvSpPr txBox="1"/>
          <p:nvPr/>
        </p:nvSpPr>
        <p:spPr>
          <a:xfrm>
            <a:off x="3235747" y="6093296"/>
            <a:ext cx="59824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(1.9%)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C543B3D-0294-DE40-987E-FA0DA877A0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5596559" y="3589463"/>
            <a:ext cx="2775418" cy="352839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2775D9D-D99C-7241-B823-A2293760775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5596559" y="893268"/>
            <a:ext cx="2775418" cy="3528391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D8689AC6-916E-2743-851C-1423CCF2552F}"/>
              </a:ext>
            </a:extLst>
          </p:cNvPr>
          <p:cNvSpPr/>
          <p:nvPr/>
        </p:nvSpPr>
        <p:spPr>
          <a:xfrm>
            <a:off x="611560" y="6297108"/>
            <a:ext cx="446449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003BB8"/>
                </a:solidFill>
                <a:latin typeface="Helvetica Light" panose="020B0403020202020204" pitchFamily="34" charset="0"/>
              </a:rPr>
              <a:t>m(t) = 173.1        GeV (at pole)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D3DA88A-E166-304C-8F7F-C43E0F3CA28E}"/>
              </a:ext>
            </a:extLst>
          </p:cNvPr>
          <p:cNvSpPr/>
          <p:nvPr/>
        </p:nvSpPr>
        <p:spPr>
          <a:xfrm>
            <a:off x="1619672" y="6237312"/>
            <a:ext cx="78370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0" dirty="0">
                <a:solidFill>
                  <a:srgbClr val="003BB8"/>
                </a:solidFill>
                <a:latin typeface="Helvetica Light" panose="020B0403020202020204" pitchFamily="34" charset="0"/>
              </a:rPr>
              <a:t>+</a:t>
            </a:r>
            <a:r>
              <a:rPr lang="en-US" sz="500" dirty="0">
                <a:solidFill>
                  <a:srgbClr val="003BB8"/>
                </a:solidFill>
                <a:latin typeface="Helvetica Light" panose="020B0403020202020204" pitchFamily="34" charset="0"/>
              </a:rPr>
              <a:t> </a:t>
            </a:r>
            <a:r>
              <a:rPr lang="en-US" sz="1050" dirty="0">
                <a:solidFill>
                  <a:srgbClr val="003BB8"/>
                </a:solidFill>
                <a:latin typeface="Helvetica Light" panose="020B0403020202020204" pitchFamily="34" charset="0"/>
              </a:rPr>
              <a:t>2.0</a:t>
            </a:r>
          </a:p>
          <a:p>
            <a:r>
              <a:rPr lang="en-US" sz="1050" dirty="0">
                <a:solidFill>
                  <a:srgbClr val="003BB8"/>
                </a:solidFill>
                <a:latin typeface="Helvetica Light" panose="020B0403020202020204" pitchFamily="34" charset="0"/>
              </a:rPr>
              <a:t>– 2.1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90534E4-1F52-894A-812B-90D883FAD317}"/>
              </a:ext>
            </a:extLst>
          </p:cNvPr>
          <p:cNvSpPr txBox="1"/>
          <p:nvPr/>
        </p:nvSpPr>
        <p:spPr>
          <a:xfrm>
            <a:off x="3626563" y="1989420"/>
            <a:ext cx="129073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is-IS" sz="8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ATLAS-CONF-2019-041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A9F5A56-0D43-C247-99DD-0FC337FA62FE}"/>
              </a:ext>
            </a:extLst>
          </p:cNvPr>
          <p:cNvSpPr txBox="1"/>
          <p:nvPr/>
        </p:nvSpPr>
        <p:spPr>
          <a:xfrm>
            <a:off x="2002633" y="6553496"/>
            <a:ext cx="374974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Uncertainty dominated by PDF, QCD scale, experimental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4151DE8-04D0-CF45-989B-E38B9F3C4502}"/>
              </a:ext>
            </a:extLst>
          </p:cNvPr>
          <p:cNvSpPr/>
          <p:nvPr/>
        </p:nvSpPr>
        <p:spPr>
          <a:xfrm>
            <a:off x="611560" y="5847699"/>
            <a:ext cx="504056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400" dirty="0">
                <a:solidFill>
                  <a:srgbClr val="003BB8"/>
                </a:solidFill>
                <a:latin typeface="Helvetica Light" panose="020B0403020202020204" pitchFamily="34" charset="0"/>
              </a:rPr>
              <a:t>σ</a:t>
            </a:r>
            <a:r>
              <a:rPr lang="en-US" sz="1400" dirty="0">
                <a:solidFill>
                  <a:srgbClr val="003BB8"/>
                </a:solidFill>
                <a:latin typeface="Helvetica Light" panose="020B0403020202020204" pitchFamily="34" charset="0"/>
              </a:rPr>
              <a:t>(</a:t>
            </a:r>
            <a:r>
              <a:rPr lang="en-US" sz="1400" dirty="0" err="1">
                <a:solidFill>
                  <a:srgbClr val="003BB8"/>
                </a:solidFill>
                <a:latin typeface="Helvetica Light" panose="020B0403020202020204" pitchFamily="34" charset="0"/>
              </a:rPr>
              <a:t>tt</a:t>
            </a:r>
            <a:r>
              <a:rPr lang="en-US" sz="1400" dirty="0">
                <a:solidFill>
                  <a:srgbClr val="003BB8"/>
                </a:solidFill>
                <a:latin typeface="Helvetica Light" panose="020B0403020202020204" pitchFamily="34" charset="0"/>
              </a:rPr>
              <a:t>) = 826.4 ± 3.6</a:t>
            </a:r>
            <a:r>
              <a:rPr lang="en-US" sz="1400" baseline="-25000" dirty="0">
                <a:solidFill>
                  <a:srgbClr val="003BB8"/>
                </a:solidFill>
                <a:latin typeface="Helvetica Light" panose="020B0403020202020204" pitchFamily="34" charset="0"/>
              </a:rPr>
              <a:t>stat</a:t>
            </a:r>
            <a:r>
              <a:rPr lang="en-US" sz="1400" dirty="0">
                <a:solidFill>
                  <a:srgbClr val="003BB8"/>
                </a:solidFill>
                <a:latin typeface="Helvetica Light" panose="020B0403020202020204" pitchFamily="34" charset="0"/>
              </a:rPr>
              <a:t> ± 11.5</a:t>
            </a:r>
            <a:r>
              <a:rPr lang="en-US" sz="1400" baseline="-25000" dirty="0">
                <a:solidFill>
                  <a:srgbClr val="003BB8"/>
                </a:solidFill>
                <a:latin typeface="Helvetica Light" panose="020B0403020202020204" pitchFamily="34" charset="0"/>
              </a:rPr>
              <a:t>syst</a:t>
            </a:r>
            <a:r>
              <a:rPr lang="en-US" sz="1400" dirty="0">
                <a:solidFill>
                  <a:srgbClr val="003BB8"/>
                </a:solidFill>
                <a:latin typeface="Helvetica Light" panose="020B0403020202020204" pitchFamily="34" charset="0"/>
              </a:rPr>
              <a:t> ± 15.7</a:t>
            </a:r>
            <a:r>
              <a:rPr lang="en-US" sz="1400" baseline="-25000" dirty="0">
                <a:solidFill>
                  <a:srgbClr val="003BB8"/>
                </a:solidFill>
                <a:latin typeface="Helvetica Light" panose="020B0403020202020204" pitchFamily="34" charset="0"/>
              </a:rPr>
              <a:t>lumi</a:t>
            </a:r>
            <a:r>
              <a:rPr lang="en-US" sz="1400" dirty="0">
                <a:solidFill>
                  <a:srgbClr val="003BB8"/>
                </a:solidFill>
                <a:latin typeface="Helvetica Light" panose="020B0403020202020204" pitchFamily="34" charset="0"/>
              </a:rPr>
              <a:t> ± 1.9</a:t>
            </a:r>
            <a:r>
              <a:rPr lang="en-US" sz="1400" baseline="-25000" dirty="0">
                <a:solidFill>
                  <a:srgbClr val="003BB8"/>
                </a:solidFill>
                <a:latin typeface="Helvetica Light" panose="020B0403020202020204" pitchFamily="34" charset="0"/>
              </a:rPr>
              <a:t>beam</a:t>
            </a:r>
            <a:r>
              <a:rPr lang="en-US" sz="1400" dirty="0">
                <a:solidFill>
                  <a:srgbClr val="003BB8"/>
                </a:solidFill>
                <a:latin typeface="Helvetica Light" panose="020B0403020202020204" pitchFamily="34" charset="0"/>
              </a:rPr>
              <a:t> pb  </a:t>
            </a:r>
            <a:r>
              <a:rPr 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panose="020B0403020202020204" pitchFamily="34" charset="0"/>
              </a:rPr>
              <a:t>(2.4%)</a:t>
            </a:r>
            <a:endParaRPr lang="en-US" sz="1400" dirty="0">
              <a:solidFill>
                <a:schemeClr val="tx1">
                  <a:lumMod val="50000"/>
                  <a:lumOff val="50000"/>
                </a:schemeClr>
              </a:solidFill>
              <a:latin typeface="Helvetica Light" panose="020B04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174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154519" y="152400"/>
            <a:ext cx="8989481" cy="823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2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Top–antitop production measurements</a:t>
            </a:r>
          </a:p>
          <a:p>
            <a:pPr lvl="0">
              <a:spcBef>
                <a:spcPts val="900"/>
              </a:spcBef>
            </a:pPr>
            <a:r>
              <a:rPr lang="en-GB" sz="16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Huge ttbar statistics at LHC allows to measure multidimensional differential cross sections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13</a:t>
            </a:fld>
            <a:endParaRPr lang="en-GB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BEC5107-007D-9C4E-904B-461C3E5BE5D5}"/>
              </a:ext>
            </a:extLst>
          </p:cNvPr>
          <p:cNvSpPr txBox="1"/>
          <p:nvPr/>
        </p:nvSpPr>
        <p:spPr>
          <a:xfrm>
            <a:off x="323529" y="1412776"/>
            <a:ext cx="82089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US" sz="1600" dirty="0">
                <a:solidFill>
                  <a:srgbClr val="003BB8"/>
                </a:solidFill>
                <a:latin typeface="Helvetica Light" panose="020B0403020202020204" pitchFamily="34" charset="0"/>
                <a:cs typeface="Arial"/>
              </a:rPr>
              <a:t>Detailed differential cross-section measurements exhibit known modelling problems, examples below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A63F7C3-7C3E-2C43-8A86-9AEC013121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380" y="2200441"/>
            <a:ext cx="4087227" cy="444765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187C7C1-52E2-6648-8038-588D7EC58F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2200441"/>
            <a:ext cx="4087227" cy="4447653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E849303A-BE0A-EB4F-98D0-0FD9A69F8BC2}"/>
              </a:ext>
            </a:extLst>
          </p:cNvPr>
          <p:cNvSpPr txBox="1"/>
          <p:nvPr/>
        </p:nvSpPr>
        <p:spPr>
          <a:xfrm>
            <a:off x="7304540" y="2132856"/>
            <a:ext cx="129073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is-IS" sz="8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ATLAS-CONF-2019-041</a:t>
            </a:r>
          </a:p>
        </p:txBody>
      </p:sp>
    </p:spTree>
    <p:extLst>
      <p:ext uri="{BB962C8B-B14F-4D97-AF65-F5344CB8AC3E}">
        <p14:creationId xmlns:p14="http://schemas.microsoft.com/office/powerpoint/2010/main" val="501078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154519" y="152400"/>
            <a:ext cx="8989481" cy="823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Top production measurements</a:t>
            </a:r>
          </a:p>
          <a:p>
            <a:pPr>
              <a:spcBef>
                <a:spcPts val="900"/>
              </a:spcBef>
            </a:pPr>
            <a:r>
              <a:rPr lang="en-GB" sz="16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Differential cross section versus ttbar mass can be exploited to probe running top mass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14</a:t>
            </a:fld>
            <a:endParaRPr lang="en-GB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BEC5107-007D-9C4E-904B-461C3E5BE5D5}"/>
              </a:ext>
            </a:extLst>
          </p:cNvPr>
          <p:cNvSpPr txBox="1"/>
          <p:nvPr/>
        </p:nvSpPr>
        <p:spPr>
          <a:xfrm>
            <a:off x="323529" y="1412776"/>
            <a:ext cx="820891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US" sz="1600" dirty="0">
                <a:solidFill>
                  <a:srgbClr val="003BB8"/>
                </a:solidFill>
                <a:latin typeface="Helvetica Light" panose="020B0403020202020204" pitchFamily="34" charset="0"/>
                <a:cs typeface="Arial"/>
              </a:rPr>
              <a:t>Interpret measurement in eµ channel in terms of running MS mass</a:t>
            </a:r>
          </a:p>
          <a:p>
            <a:pPr marL="17145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panose="020B0403020202020204" pitchFamily="34" charset="0"/>
                <a:cs typeface="Arial"/>
              </a:rPr>
              <a:t>m(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Helvetica Light" panose="020B0403020202020204" pitchFamily="34" charset="0"/>
                <a:cs typeface="Arial"/>
              </a:rPr>
              <a:t>tt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panose="020B0403020202020204" pitchFamily="34" charset="0"/>
                <a:cs typeface="Arial"/>
              </a:rPr>
              <a:t>) derived at parton level from fit to event kinematics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6E9EDDE-29DE-FA41-B9F3-33F47386394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9231"/>
          <a:stretch/>
        </p:blipFill>
        <p:spPr>
          <a:xfrm rot="5400000">
            <a:off x="876002" y="1717435"/>
            <a:ext cx="3247322" cy="435227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AF31AF5-0885-EB40-A17D-E50B37D5F8F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8292"/>
          <a:stretch/>
        </p:blipFill>
        <p:spPr>
          <a:xfrm rot="5400000">
            <a:off x="5275142" y="1721418"/>
            <a:ext cx="3157719" cy="4275973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E849303A-BE0A-EB4F-98D0-0FD9A69F8BC2}"/>
              </a:ext>
            </a:extLst>
          </p:cNvPr>
          <p:cNvSpPr txBox="1"/>
          <p:nvPr/>
        </p:nvSpPr>
        <p:spPr>
          <a:xfrm>
            <a:off x="1979712" y="2393162"/>
            <a:ext cx="129073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is-IS" sz="8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CMS PAS TOP-19-007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115912B-8383-8747-8794-E312BB2A6F0E}"/>
              </a:ext>
            </a:extLst>
          </p:cNvPr>
          <p:cNvSpPr txBox="1"/>
          <p:nvPr/>
        </p:nvSpPr>
        <p:spPr>
          <a:xfrm>
            <a:off x="323529" y="5738128"/>
            <a:ext cx="784887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3000"/>
              </a:spcBef>
              <a:buFont typeface="Arial" panose="020B0604020202020204" pitchFamily="34" charset="0"/>
              <a:buChar char="•"/>
            </a:pPr>
            <a:r>
              <a:rPr lang="en-US" sz="1400" dirty="0">
                <a:latin typeface="Helvetica Light" panose="020B0403020202020204" pitchFamily="34" charset="0"/>
                <a:cs typeface="Arial"/>
              </a:rPr>
              <a:t>Observed running is compatible with scale dependence predicted by RGE at NLO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1400" dirty="0">
                <a:latin typeface="Helvetica Light" panose="020B0403020202020204" pitchFamily="34" charset="0"/>
                <a:cs typeface="Arial"/>
              </a:rPr>
              <a:t>p-value of </a:t>
            </a:r>
            <a:r>
              <a:rPr lang="el-GR" sz="1400" dirty="0">
                <a:latin typeface="Helvetica Light" panose="020B0403020202020204" pitchFamily="34" charset="0"/>
                <a:cs typeface="Arial"/>
              </a:rPr>
              <a:t>2.6σ </a:t>
            </a:r>
            <a:r>
              <a:rPr lang="en-US" sz="1400" dirty="0">
                <a:latin typeface="Helvetica Light" panose="020B0403020202020204" pitchFamily="34" charset="0"/>
                <a:cs typeface="Arial"/>
              </a:rPr>
              <a:t>for no-running hypothesis</a:t>
            </a:r>
          </a:p>
        </p:txBody>
      </p:sp>
    </p:spTree>
    <p:extLst>
      <p:ext uri="{BB962C8B-B14F-4D97-AF65-F5344CB8AC3E}">
        <p14:creationId xmlns:p14="http://schemas.microsoft.com/office/powerpoint/2010/main" val="1242796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154519" y="152400"/>
            <a:ext cx="8989481" cy="823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Top decay width</a:t>
            </a:r>
          </a:p>
          <a:p>
            <a:pPr>
              <a:spcBef>
                <a:spcPts val="900"/>
              </a:spcBef>
            </a:pPr>
            <a:r>
              <a:rPr lang="en-GB" sz="16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Top quark, shortest-lived matter known </a:t>
            </a:r>
            <a:r>
              <a:rPr lang="en-GB" sz="12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(~5×10</a:t>
            </a:r>
            <a:r>
              <a:rPr lang="en-GB" sz="1200" baseline="300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–25</a:t>
            </a:r>
            <a:r>
              <a:rPr lang="en-GB" sz="12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s)</a:t>
            </a:r>
            <a:endParaRPr lang="en-GB" sz="1600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15</a:t>
            </a:fld>
            <a:endParaRPr lang="en-GB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BEC5107-007D-9C4E-904B-461C3E5BE5D5}"/>
              </a:ext>
            </a:extLst>
          </p:cNvPr>
          <p:cNvSpPr txBox="1"/>
          <p:nvPr/>
        </p:nvSpPr>
        <p:spPr>
          <a:xfrm>
            <a:off x="323529" y="1412776"/>
            <a:ext cx="83529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US" sz="1600" dirty="0">
                <a:latin typeface="Helvetica Light" panose="020B0403020202020204" pitchFamily="34" charset="0"/>
                <a:cs typeface="Arial"/>
              </a:rPr>
              <a:t>Top much broader than QCD bound states, width governed by weak decay: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9905112-5DCB-7E45-BE5F-3FBCA6ECF9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2324" y="1854905"/>
            <a:ext cx="4680520" cy="54630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A01BF8F-E7C1-AE46-800B-3513D56552EB}"/>
              </a:ext>
            </a:extLst>
          </p:cNvPr>
          <p:cNvSpPr txBox="1"/>
          <p:nvPr/>
        </p:nvSpPr>
        <p:spPr>
          <a:xfrm>
            <a:off x="5805729" y="2009527"/>
            <a:ext cx="25826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Times New Roman" panose="02020603050405020304" pitchFamily="18" charset="0"/>
                <a:ea typeface="Helvetica Light" charset="0"/>
                <a:cs typeface="Times New Roman" panose="02020603050405020304" pitchFamily="18" charset="0"/>
              </a:rPr>
              <a:t>~ 1.32 GeV (for </a:t>
            </a:r>
            <a:r>
              <a:rPr lang="en-US" sz="1400" i="1" dirty="0">
                <a:latin typeface="Times New Roman" panose="02020603050405020304" pitchFamily="18" charset="0"/>
                <a:ea typeface="Helvetica Light" charset="0"/>
                <a:cs typeface="Times New Roman" panose="02020603050405020304" pitchFamily="18" charset="0"/>
              </a:rPr>
              <a:t>m</a:t>
            </a:r>
            <a:r>
              <a:rPr lang="en-US" sz="1400" i="1" baseline="-25000" dirty="0">
                <a:latin typeface="Times New Roman" panose="02020603050405020304" pitchFamily="18" charset="0"/>
                <a:ea typeface="Helvetica Light" charset="0"/>
                <a:cs typeface="Times New Roman" panose="02020603050405020304" pitchFamily="18" charset="0"/>
              </a:rPr>
              <a:t>t</a:t>
            </a:r>
            <a:r>
              <a:rPr lang="en-US" sz="1400" dirty="0">
                <a:latin typeface="Times New Roman" panose="02020603050405020304" pitchFamily="18" charset="0"/>
                <a:ea typeface="Helvetica Light" charset="0"/>
                <a:cs typeface="Times New Roman" panose="02020603050405020304" pitchFamily="18" charset="0"/>
              </a:rPr>
              <a:t> = 172.5 GeV)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719A019-4C7E-2848-9AAB-FA13D2EB62F3}"/>
              </a:ext>
            </a:extLst>
          </p:cNvPr>
          <p:cNvSpPr txBox="1"/>
          <p:nvPr/>
        </p:nvSpPr>
        <p:spPr>
          <a:xfrm>
            <a:off x="323528" y="2636912"/>
            <a:ext cx="88072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US" sz="1600" dirty="0">
                <a:solidFill>
                  <a:srgbClr val="003BB8"/>
                </a:solidFill>
                <a:latin typeface="Helvetica Light" panose="020B0403020202020204" pitchFamily="34" charset="0"/>
                <a:cs typeface="Arial"/>
              </a:rPr>
              <a:t>New measurement from ATLAS in dilepton channel (280k candidates) using full Run-2 dataset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D73BDBB-BBBA-D845-A7AA-347115B3C0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114" y="3111650"/>
            <a:ext cx="3658798" cy="353619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57F5A6C-CA4A-F64B-81BD-773F45DF85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05415" y="3130669"/>
            <a:ext cx="3039103" cy="3425021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615E80BD-F417-E54C-A922-C3E8DAD2F0FF}"/>
              </a:ext>
            </a:extLst>
          </p:cNvPr>
          <p:cNvSpPr/>
          <p:nvPr/>
        </p:nvSpPr>
        <p:spPr>
          <a:xfrm>
            <a:off x="6870021" y="3373022"/>
            <a:ext cx="226075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Measurement relies on in situ constraints of systematic uncertainty parameters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0B6D93E-CCC9-FE46-BBB0-032D70BC9A7D}"/>
              </a:ext>
            </a:extLst>
          </p:cNvPr>
          <p:cNvSpPr/>
          <p:nvPr/>
        </p:nvSpPr>
        <p:spPr>
          <a:xfrm>
            <a:off x="6870020" y="4168250"/>
            <a:ext cx="2110765" cy="8156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4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Result:</a:t>
            </a:r>
          </a:p>
          <a:p>
            <a:pPr lvl="0">
              <a:spcBef>
                <a:spcPts val="600"/>
              </a:spcBef>
            </a:pPr>
            <a:r>
              <a:rPr lang="en-US" sz="1400" dirty="0">
                <a:solidFill>
                  <a:srgbClr val="003BB8"/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</a:rPr>
              <a:t>    </a:t>
            </a:r>
            <a:r>
              <a:rPr lang="en-US" sz="1400" dirty="0" err="1">
                <a:solidFill>
                  <a:srgbClr val="003BB8"/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</a:rPr>
              <a:t>Γ</a:t>
            </a:r>
            <a:r>
              <a:rPr lang="en-US" sz="1400" baseline="-25000" dirty="0" err="1">
                <a:solidFill>
                  <a:srgbClr val="003BB8"/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</a:rPr>
              <a:t>t</a:t>
            </a:r>
            <a:r>
              <a:rPr lang="en-US" sz="1400" dirty="0">
                <a:solidFill>
                  <a:srgbClr val="003BB8"/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</a:rPr>
              <a:t> = </a:t>
            </a:r>
            <a:r>
              <a:rPr lang="en-US" sz="1400" dirty="0">
                <a:solidFill>
                  <a:srgbClr val="003BB8"/>
                </a:solidFill>
                <a:latin typeface="Helvetica Light" panose="020B0403020202020204" pitchFamily="34" charset="0"/>
              </a:rPr>
              <a:t>1.9 ± 0.5 GeV</a:t>
            </a:r>
          </a:p>
          <a:p>
            <a:pPr lvl="0">
              <a:spcBef>
                <a:spcPts val="0"/>
              </a:spcBef>
            </a:pPr>
            <a:r>
              <a:rPr lang="en-US" sz="1400" dirty="0">
                <a:solidFill>
                  <a:srgbClr val="003BB8"/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</a:rPr>
              <a:t>	           </a:t>
            </a:r>
            <a:r>
              <a:rPr lang="en-US" sz="1200" dirty="0">
                <a:solidFill>
                  <a:srgbClr val="003BB8"/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</a:rPr>
              <a:t>(0.2</a:t>
            </a:r>
            <a:r>
              <a:rPr lang="en-US" sz="1200" baseline="-25000" dirty="0">
                <a:solidFill>
                  <a:srgbClr val="003BB8"/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</a:rPr>
              <a:t>stat</a:t>
            </a:r>
            <a:r>
              <a:rPr lang="en-US" sz="1200" dirty="0">
                <a:solidFill>
                  <a:srgbClr val="003BB8"/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</a:rPr>
              <a:t>)</a:t>
            </a:r>
            <a:endParaRPr lang="en-US" sz="1400" dirty="0">
              <a:solidFill>
                <a:srgbClr val="003BB8"/>
              </a:solidFill>
              <a:latin typeface="Helvetica Light" panose="020B0403020202020204" pitchFamily="34" charset="0"/>
              <a:ea typeface="Helvetica Light" charset="0"/>
              <a:cs typeface="Helvetica Light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17B4DB6-2277-0341-81F9-F9A6E4731AB3}"/>
              </a:ext>
            </a:extLst>
          </p:cNvPr>
          <p:cNvSpPr/>
          <p:nvPr/>
        </p:nvSpPr>
        <p:spPr>
          <a:xfrm>
            <a:off x="6870020" y="5273631"/>
            <a:ext cx="2260751" cy="9079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</a:pP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Dominant systematics:              </a:t>
            </a:r>
          </a:p>
          <a:p>
            <a:pPr marL="171450" lvl="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Jet reconstruction                    </a:t>
            </a:r>
          </a:p>
          <a:p>
            <a:pPr marL="171450" lvl="0" indent="-1714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Signal and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bkg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modelling             </a:t>
            </a:r>
          </a:p>
          <a:p>
            <a:pPr marL="171450" lvl="0" indent="-1714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MC statistics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F3BB6D9-F441-C44F-B5A4-DD885EB85622}"/>
              </a:ext>
            </a:extLst>
          </p:cNvPr>
          <p:cNvSpPr txBox="1"/>
          <p:nvPr/>
        </p:nvSpPr>
        <p:spPr>
          <a:xfrm>
            <a:off x="5499333" y="3068960"/>
            <a:ext cx="131959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is-IS" sz="8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ATLAS-CONF-2019-038 </a:t>
            </a:r>
          </a:p>
        </p:txBody>
      </p:sp>
    </p:spTree>
    <p:extLst>
      <p:ext uri="{BB962C8B-B14F-4D97-AF65-F5344CB8AC3E}">
        <p14:creationId xmlns:p14="http://schemas.microsoft.com/office/powerpoint/2010/main" val="3076838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154519" y="152400"/>
            <a:ext cx="8989481" cy="823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High-statistics probes of top-quark charge asymmetry</a:t>
            </a:r>
          </a:p>
          <a:p>
            <a:pPr>
              <a:spcBef>
                <a:spcPts val="900"/>
              </a:spcBef>
            </a:pPr>
            <a:r>
              <a:rPr lang="en-GB" sz="16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Higher order QCD effects in </a:t>
            </a:r>
            <a:r>
              <a:rPr lang="en-GB" sz="1600" dirty="0" err="1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qq</a:t>
            </a:r>
            <a:r>
              <a:rPr lang="en-GB" sz="16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and </a:t>
            </a:r>
            <a:r>
              <a:rPr lang="en-GB" sz="1600" dirty="0" err="1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qg</a:t>
            </a:r>
            <a:r>
              <a:rPr lang="en-GB" sz="16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collisions generate charge asymmetry (gg symmetric)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16</a:t>
            </a:fld>
            <a:endParaRPr lang="en-GB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BEC5107-007D-9C4E-904B-461C3E5BE5D5}"/>
              </a:ext>
            </a:extLst>
          </p:cNvPr>
          <p:cNvSpPr txBox="1"/>
          <p:nvPr/>
        </p:nvSpPr>
        <p:spPr>
          <a:xfrm>
            <a:off x="323529" y="1412776"/>
            <a:ext cx="65527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US" sz="1600" dirty="0">
                <a:solidFill>
                  <a:srgbClr val="003BB8"/>
                </a:solidFill>
                <a:latin typeface="Helvetica Light" panose="020B0403020202020204" pitchFamily="34" charset="0"/>
                <a:cs typeface="Arial"/>
              </a:rPr>
              <a:t>Charge asymmetry measurement in top-antitop system using resolved and boosted top-quark decays in lepton+jets events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9CB33E7-C4A5-B848-A7DF-FDAE4400C0DB}"/>
                  </a:ext>
                </a:extLst>
              </p:cNvPr>
              <p:cNvSpPr txBox="1"/>
              <p:nvPr/>
            </p:nvSpPr>
            <p:spPr>
              <a:xfrm>
                <a:off x="683568" y="2262773"/>
                <a:ext cx="7776864" cy="51995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𝐶</m:t>
                          </m:r>
                        </m:sub>
                        <m:sup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𝑡</m:t>
                          </m:r>
                          <m:acc>
                            <m:accPr>
                              <m:chr m:val="̅"/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acc>
                        </m:sup>
                      </m:sSubSup>
                      <m:r>
                        <a:rPr lang="en-US" sz="16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𝑁</m:t>
                          </m:r>
                          <m:d>
                            <m:dPr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d>
                                <m:dPr>
                                  <m:begChr m:val="|"/>
                                  <m:endChr m:val="|"/>
                                  <m:ctrlPr>
                                    <a:rPr lang="en-US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</m:d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&gt;0</m:t>
                              </m:r>
                            </m:e>
                          </m:d>
                          <m:r>
                            <a:rPr lang="en-US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𝑁</m:t>
                          </m:r>
                          <m:d>
                            <m:dPr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d>
                                <m:dPr>
                                  <m:begChr m:val="|"/>
                                  <m:endChr m:val="|"/>
                                  <m:ctrlPr>
                                    <a:rPr lang="en-US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</m:d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&lt;0</m:t>
                              </m:r>
                            </m:e>
                          </m:d>
                        </m:num>
                        <m:den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𝑁</m:t>
                          </m:r>
                          <m:d>
                            <m:dPr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d>
                                <m:dPr>
                                  <m:begChr m:val="|"/>
                                  <m:endChr m:val="|"/>
                                  <m:ctrlPr>
                                    <a:rPr lang="en-US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</m:d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&gt;0</m:t>
                              </m:r>
                            </m:e>
                          </m:d>
                          <m:r>
                            <a:rPr lang="en-US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𝑁</m:t>
                          </m:r>
                          <m:d>
                            <m:dPr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d>
                                <m:dPr>
                                  <m:begChr m:val="|"/>
                                  <m:endChr m:val="|"/>
                                  <m:ctrlPr>
                                    <a:rPr lang="en-US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</m:d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&lt;0</m:t>
                              </m:r>
                            </m:e>
                          </m:d>
                        </m:den>
                      </m:f>
                      <m:r>
                        <a:rPr lang="en-US" sz="1600" i="1">
                          <a:latin typeface="Cambria Math" panose="02040503050406030204" pitchFamily="18" charset="0"/>
                        </a:rPr>
                        <m:t>=0.006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sz="1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±</m:t>
                      </m:r>
                      <m:sSub>
                        <m:sSubPr>
                          <m:ctrlPr>
                            <a:rPr lang="en-US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0.001</m:t>
                          </m:r>
                          <m:r>
                            <a:rPr lang="en-US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160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stat</m:t>
                          </m:r>
                        </m:sub>
                      </m:sSub>
                      <m:r>
                        <a:rPr lang="en-US" sz="1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±</m:t>
                      </m:r>
                      <m:sSub>
                        <m:sSubPr>
                          <m:ctrlPr>
                            <a:rPr lang="en-US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0.001</m:t>
                          </m:r>
                          <m:r>
                            <a:rPr lang="en-US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160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sys</m:t>
                          </m:r>
                        </m:sub>
                      </m:sSub>
                    </m:oMath>
                  </m:oMathPara>
                </a14:m>
                <a:endParaRPr lang="en-US" sz="1600" dirty="0">
                  <a:latin typeface="Helvetica Light" charset="0"/>
                  <a:ea typeface="Helvetica Light" charset="0"/>
                  <a:cs typeface="Helvetica Light" charset="0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9CB33E7-C4A5-B848-A7DF-FDAE4400C0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2262773"/>
                <a:ext cx="7776864" cy="519951"/>
              </a:xfrm>
              <a:prstGeom prst="rect">
                <a:avLst/>
              </a:prstGeom>
              <a:blipFill>
                <a:blip r:embed="rId3"/>
                <a:stretch>
                  <a:fillRect l="-816" b="-119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Rectangle 16">
            <a:extLst>
              <a:ext uri="{FF2B5EF4-FFF2-40B4-BE49-F238E27FC236}">
                <a16:creationId xmlns:a16="http://schemas.microsoft.com/office/drawing/2014/main" id="{EBE28331-E3F6-D34E-813C-33967AEE89DD}"/>
              </a:ext>
            </a:extLst>
          </p:cNvPr>
          <p:cNvSpPr/>
          <p:nvPr/>
        </p:nvSpPr>
        <p:spPr>
          <a:xfrm>
            <a:off x="7041943" y="2305164"/>
            <a:ext cx="172643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200" dirty="0">
                <a:solidFill>
                  <a:srgbClr val="C00000"/>
                </a:solidFill>
                <a:latin typeface="Helvetica Light" charset="0"/>
                <a:ea typeface="Helvetica Light" charset="0"/>
                <a:cs typeface="Helvetica Light" charset="0"/>
              </a:rPr>
              <a:t>Non-zero at 4σ —    first evidence at LHC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6B35012E-4904-6E41-B5C2-9E367027C6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773978" y="2515456"/>
            <a:ext cx="3280367" cy="453650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C708F16E-1DC8-1147-B027-4C7C95A7674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5128061" y="2512899"/>
            <a:ext cx="3280365" cy="4536504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A953346A-D758-AC4E-8139-CD9ECAC70C24}"/>
              </a:ext>
            </a:extLst>
          </p:cNvPr>
          <p:cNvSpPr/>
          <p:nvPr/>
        </p:nvSpPr>
        <p:spPr>
          <a:xfrm>
            <a:off x="2105827" y="6391906"/>
            <a:ext cx="604867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4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Consistent description in NNLO QCD with NLO EW corrections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5FF0CBD-50A7-5647-869C-6AC835DE52AF}"/>
              </a:ext>
            </a:extLst>
          </p:cNvPr>
          <p:cNvSpPr txBox="1"/>
          <p:nvPr/>
        </p:nvSpPr>
        <p:spPr>
          <a:xfrm>
            <a:off x="3260295" y="3098577"/>
            <a:ext cx="131959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is-IS" sz="8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ATLAS-CONF-2019-026 </a:t>
            </a:r>
          </a:p>
        </p:txBody>
      </p:sp>
    </p:spTree>
    <p:extLst>
      <p:ext uri="{BB962C8B-B14F-4D97-AF65-F5344CB8AC3E}">
        <p14:creationId xmlns:p14="http://schemas.microsoft.com/office/powerpoint/2010/main" val="1370205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154519" y="152400"/>
            <a:ext cx="8989481" cy="823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Associated production of ttbar with bosons</a:t>
            </a:r>
          </a:p>
          <a:p>
            <a:pPr>
              <a:spcBef>
                <a:spcPts val="900"/>
              </a:spcBef>
            </a:pPr>
            <a:r>
              <a:rPr lang="en-GB" sz="1600" dirty="0" err="1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ttZ</a:t>
            </a:r>
            <a:r>
              <a:rPr lang="en-GB" sz="16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cleanest channel, allows differential cross section measurements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17</a:t>
            </a:fld>
            <a:endParaRPr lang="en-GB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BEC5107-007D-9C4E-904B-461C3E5BE5D5}"/>
              </a:ext>
            </a:extLst>
          </p:cNvPr>
          <p:cNvSpPr txBox="1"/>
          <p:nvPr/>
        </p:nvSpPr>
        <p:spPr>
          <a:xfrm>
            <a:off x="323529" y="1412776"/>
            <a:ext cx="85689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US" sz="1600" dirty="0">
                <a:solidFill>
                  <a:srgbClr val="003BB8"/>
                </a:solidFill>
                <a:latin typeface="Helvetica Light" panose="020B0403020202020204" pitchFamily="34" charset="0"/>
                <a:cs typeface="Arial"/>
              </a:rPr>
              <a:t>Very interesting measurement from CMS using 78/fb in 3 and 4-lepton channels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8ECED42-82DA-314D-A2CA-E441B7BD6D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2528082" y="639853"/>
            <a:ext cx="3744417" cy="628131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2738B0A-F2F5-9B4C-94A5-A7C4F26B5D16}"/>
              </a:ext>
            </a:extLst>
          </p:cNvPr>
          <p:cNvSpPr txBox="1"/>
          <p:nvPr/>
        </p:nvSpPr>
        <p:spPr>
          <a:xfrm>
            <a:off x="323529" y="5792564"/>
            <a:ext cx="6552727" cy="1184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US" sz="1400" dirty="0">
                <a:solidFill>
                  <a:srgbClr val="003BB8"/>
                </a:solidFill>
                <a:latin typeface="Helvetica Light" panose="020B0403020202020204" pitchFamily="34" charset="0"/>
                <a:cs typeface="Arial"/>
              </a:rPr>
              <a:t>Very clean signal regions. Total cross section measured:</a:t>
            </a:r>
          </a:p>
          <a:p>
            <a:pPr>
              <a:spcBef>
                <a:spcPts val="600"/>
              </a:spcBef>
            </a:pPr>
            <a:r>
              <a:rPr lang="en-US" sz="1400" dirty="0">
                <a:solidFill>
                  <a:srgbClr val="003BB8"/>
                </a:solidFill>
                <a:latin typeface="Helvetica Light" panose="020B0403020202020204" pitchFamily="34" charset="0"/>
                <a:cs typeface="Arial"/>
              </a:rPr>
              <a:t>		</a:t>
            </a:r>
            <a:r>
              <a:rPr lang="en-US" sz="1400" dirty="0" err="1">
                <a:solidFill>
                  <a:srgbClr val="003BB8"/>
                </a:solidFill>
                <a:latin typeface="Helvetica Light" panose="020B0403020202020204" pitchFamily="34" charset="0"/>
                <a:cs typeface="Arial"/>
              </a:rPr>
              <a:t>σ</a:t>
            </a:r>
            <a:r>
              <a:rPr lang="en-US" sz="1400" dirty="0">
                <a:solidFill>
                  <a:srgbClr val="003BB8"/>
                </a:solidFill>
                <a:latin typeface="Helvetica Light" panose="020B0403020202020204" pitchFamily="34" charset="0"/>
                <a:cs typeface="Arial"/>
              </a:rPr>
              <a:t>(</a:t>
            </a:r>
            <a:r>
              <a:rPr lang="en-US" sz="1400" dirty="0" err="1">
                <a:solidFill>
                  <a:srgbClr val="003BB8"/>
                </a:solidFill>
                <a:latin typeface="Helvetica Light" panose="020B0403020202020204" pitchFamily="34" charset="0"/>
                <a:cs typeface="Arial"/>
              </a:rPr>
              <a:t>ttZ</a:t>
            </a:r>
            <a:r>
              <a:rPr lang="en-US" sz="1400" dirty="0">
                <a:solidFill>
                  <a:srgbClr val="003BB8"/>
                </a:solidFill>
                <a:latin typeface="Helvetica Light" panose="020B0403020202020204" pitchFamily="34" charset="0"/>
                <a:cs typeface="Arial"/>
              </a:rPr>
              <a:t>) = 0.95 ± 0.05</a:t>
            </a:r>
            <a:r>
              <a:rPr lang="en-US" sz="1400" baseline="-25000" dirty="0">
                <a:solidFill>
                  <a:srgbClr val="003BB8"/>
                </a:solidFill>
                <a:latin typeface="Helvetica Light" panose="020B0403020202020204" pitchFamily="34" charset="0"/>
                <a:cs typeface="Arial"/>
              </a:rPr>
              <a:t>stat</a:t>
            </a:r>
            <a:r>
              <a:rPr lang="en-US" sz="1400" dirty="0">
                <a:solidFill>
                  <a:srgbClr val="003BB8"/>
                </a:solidFill>
                <a:latin typeface="Helvetica Light" panose="020B0403020202020204" pitchFamily="34" charset="0"/>
                <a:cs typeface="Arial"/>
              </a:rPr>
              <a:t> ± 0.06</a:t>
            </a:r>
            <a:r>
              <a:rPr lang="en-US" sz="1400" baseline="-25000" dirty="0">
                <a:solidFill>
                  <a:srgbClr val="003BB8"/>
                </a:solidFill>
                <a:latin typeface="Helvetica Light" panose="020B0403020202020204" pitchFamily="34" charset="0"/>
                <a:cs typeface="Arial"/>
              </a:rPr>
              <a:t>syst</a:t>
            </a:r>
            <a:r>
              <a:rPr lang="en-US" sz="1400" dirty="0">
                <a:solidFill>
                  <a:srgbClr val="003BB8"/>
                </a:solidFill>
                <a:latin typeface="Helvetica Light" panose="020B0403020202020204" pitchFamily="34" charset="0"/>
                <a:cs typeface="Arial"/>
              </a:rPr>
              <a:t> pb </a:t>
            </a:r>
          </a:p>
          <a:p>
            <a:pPr>
              <a:spcBef>
                <a:spcPts val="600"/>
              </a:spcBef>
            </a:pP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panose="020B0403020202020204" pitchFamily="34" charset="0"/>
                <a:cs typeface="Arial"/>
              </a:rPr>
              <a:t>		SM(NLO): 0.84 ± 0.10 pb </a:t>
            </a:r>
          </a:p>
          <a:p>
            <a:pPr>
              <a:spcBef>
                <a:spcPts val="600"/>
              </a:spcBef>
            </a:pPr>
            <a:endParaRPr lang="en-US" sz="1400" dirty="0">
              <a:solidFill>
                <a:srgbClr val="003BB8"/>
              </a:solidFill>
              <a:latin typeface="Helvetica Light" panose="020B0403020202020204" pitchFamily="34" charset="0"/>
              <a:cs typeface="Arial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E05ED70-A7E5-5E40-AEFD-416434138B01}"/>
              </a:ext>
            </a:extLst>
          </p:cNvPr>
          <p:cNvSpPr txBox="1"/>
          <p:nvPr/>
        </p:nvSpPr>
        <p:spPr>
          <a:xfrm>
            <a:off x="2257629" y="1959640"/>
            <a:ext cx="101822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s-IS" sz="8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arXiv:1907.11270 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355EAC6-5C5C-D043-9553-96FA91DDFB4D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230255" y="116632"/>
            <a:ext cx="1806241" cy="966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461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154519" y="152400"/>
            <a:ext cx="8989481" cy="823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Associated production of ttbar with bosons</a:t>
            </a:r>
          </a:p>
          <a:p>
            <a:pPr>
              <a:spcBef>
                <a:spcPts val="900"/>
              </a:spcBef>
            </a:pPr>
            <a:r>
              <a:rPr lang="en-GB" sz="1600" dirty="0" err="1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ttZ</a:t>
            </a:r>
            <a:r>
              <a:rPr lang="en-GB" sz="16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cleanest channel, allows differential cross section measurements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18</a:t>
            </a:fld>
            <a:endParaRPr lang="en-GB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BEC5107-007D-9C4E-904B-461C3E5BE5D5}"/>
              </a:ext>
            </a:extLst>
          </p:cNvPr>
          <p:cNvSpPr txBox="1"/>
          <p:nvPr/>
        </p:nvSpPr>
        <p:spPr>
          <a:xfrm>
            <a:off x="323529" y="1412776"/>
            <a:ext cx="75608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US" sz="1600" dirty="0">
                <a:solidFill>
                  <a:srgbClr val="003BB8"/>
                </a:solidFill>
                <a:latin typeface="Helvetica Light" panose="020B0403020202020204" pitchFamily="34" charset="0"/>
                <a:cs typeface="Arial"/>
              </a:rPr>
              <a:t>Very interesting measurement from CMS using 78/fb in 3 and 4-lepton channels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2738B0A-F2F5-9B4C-94A5-A7C4F26B5D16}"/>
              </a:ext>
            </a:extLst>
          </p:cNvPr>
          <p:cNvSpPr txBox="1"/>
          <p:nvPr/>
        </p:nvSpPr>
        <p:spPr>
          <a:xfrm>
            <a:off x="323529" y="5733256"/>
            <a:ext cx="8807243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US" sz="1400" dirty="0">
                <a:solidFill>
                  <a:srgbClr val="003BB8"/>
                </a:solidFill>
                <a:latin typeface="Helvetica Light" panose="020B0403020202020204" pitchFamily="34" charset="0"/>
                <a:cs typeface="Arial"/>
              </a:rPr>
              <a:t>Used differential cross sections to constrain anomalous top-Z vector/axial-vector couplings and electroweak magnetic and electric dipole interaction couplings 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panose="020B0403020202020204" pitchFamily="34" charset="0"/>
                <a:cs typeface="Arial"/>
              </a:rPr>
              <a:t>(the latter are only radiatively present in SM, ie, very small)</a:t>
            </a:r>
          </a:p>
          <a:p>
            <a:pPr>
              <a:spcBef>
                <a:spcPts val="1200"/>
              </a:spcBef>
            </a:pPr>
            <a:r>
              <a:rPr lang="en-US" sz="1400" dirty="0">
                <a:solidFill>
                  <a:srgbClr val="003BB8"/>
                </a:solidFill>
                <a:latin typeface="Helvetica Light" panose="020B0403020202020204" pitchFamily="34" charset="0"/>
                <a:cs typeface="Arial"/>
              </a:rPr>
              <a:t>Alternative interpretation in SMEFT (constraints on effective Wilson coefficients)</a:t>
            </a:r>
            <a:endParaRPr lang="en-US" sz="1400" dirty="0">
              <a:solidFill>
                <a:schemeClr val="tx1">
                  <a:lumMod val="50000"/>
                  <a:lumOff val="50000"/>
                </a:schemeClr>
              </a:solidFill>
              <a:latin typeface="Helvetica Light" panose="020B0403020202020204" pitchFamily="34" charset="0"/>
              <a:cs typeface="Arial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E05ED70-A7E5-5E40-AEFD-416434138B01}"/>
              </a:ext>
            </a:extLst>
          </p:cNvPr>
          <p:cNvSpPr txBox="1"/>
          <p:nvPr/>
        </p:nvSpPr>
        <p:spPr>
          <a:xfrm>
            <a:off x="7164288" y="2188404"/>
            <a:ext cx="101822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s-IS" sz="8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arXiv:1907.11270 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B63B3BB-8D2C-B24F-8A37-FBFE6E5E21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8472" y="2009553"/>
            <a:ext cx="3387824" cy="338782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7526545-4EE2-B64A-B6D6-25F9F4448D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2068" y="2009553"/>
            <a:ext cx="3387824" cy="338782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DEF4657-39C7-3848-8DBD-2684137FA32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230255" y="116632"/>
            <a:ext cx="1806241" cy="966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271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-1"/>
            <a:ext cx="9144000" cy="175471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2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9051"/>
          <a:stretch/>
        </p:blipFill>
        <p:spPr>
          <a:xfrm>
            <a:off x="492944" y="585426"/>
            <a:ext cx="8640960" cy="627293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475656" y="476672"/>
            <a:ext cx="3096344" cy="2088232"/>
          </a:xfrm>
          <a:prstGeom prst="rect">
            <a:avLst/>
          </a:prstGeom>
          <a:solidFill>
            <a:schemeClr val="tx1"/>
          </a:solidFill>
        </p:spPr>
        <p:txBody>
          <a:bodyPr rtlCol="0" anchor="ctr">
            <a:spAutoFit/>
          </a:bodyPr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7504" y="188640"/>
            <a:ext cx="2430119" cy="1431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</a:rPr>
              <a:t>Observation of light-by-light scattering in </a:t>
            </a:r>
            <a:r>
              <a:rPr kumimoji="0" lang="en-GB" altLang="x-none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Symbol" charset="2"/>
              </a:rPr>
              <a:t>5.02 TeV ultraperipheral </a:t>
            </a:r>
            <a:r>
              <a:rPr kumimoji="0" lang="en-GB" altLang="x-none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Symbol" charset="2"/>
              </a:rPr>
              <a:t>Pb+Pb</a:t>
            </a:r>
            <a:r>
              <a:rPr kumimoji="0" lang="en-GB" altLang="x-none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Symbol" charset="2"/>
              </a:rPr>
              <a:t> collisions taken in 2018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elvetica Light" charset="0"/>
              <a:ea typeface="Helvetica Light" charset="0"/>
              <a:cs typeface="Helvetica Light" charset="0"/>
            </a:endParaRP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[ arXiv:1904.03536 ]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elvetica Light" charset="0"/>
              <a:ea typeface="Helvetica Light" charset="0"/>
              <a:cs typeface="Helvetica Light" charset="0"/>
            </a:endParaRP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0F5EADE-ECE7-D946-9030-06720FDA3AFD}"/>
              </a:ext>
            </a:extLst>
          </p:cNvPr>
          <p:cNvSpPr/>
          <p:nvPr/>
        </p:nvSpPr>
        <p:spPr>
          <a:xfrm>
            <a:off x="5468890" y="625308"/>
            <a:ext cx="3096344" cy="244827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2E01D16-34E7-114B-A4F9-91E3E9A9698B}"/>
              </a:ext>
            </a:extLst>
          </p:cNvPr>
          <p:cNvSpPr/>
          <p:nvPr/>
        </p:nvSpPr>
        <p:spPr>
          <a:xfrm>
            <a:off x="6085418" y="-12700"/>
            <a:ext cx="3071282" cy="2792788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241E32C-7772-F74E-9B8D-4DEFF4C5A3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6331613" y="-63157"/>
            <a:ext cx="2629326" cy="2940489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39B89FAE-7923-3243-8D85-50F390215ACF}"/>
              </a:ext>
            </a:extLst>
          </p:cNvPr>
          <p:cNvSpPr/>
          <p:nvPr/>
        </p:nvSpPr>
        <p:spPr>
          <a:xfrm>
            <a:off x="1691680" y="2492896"/>
            <a:ext cx="4032448" cy="36004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 Light" charset="0"/>
              <a:ea typeface="Helvetica Light" charset="0"/>
              <a:cs typeface="Helvetica Light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1CCD539-5A52-DC42-ACAC-BF483009AEA0}"/>
              </a:ext>
            </a:extLst>
          </p:cNvPr>
          <p:cNvGrpSpPr/>
          <p:nvPr/>
        </p:nvGrpSpPr>
        <p:grpSpPr>
          <a:xfrm>
            <a:off x="2537547" y="191840"/>
            <a:ext cx="2940928" cy="2623673"/>
            <a:chOff x="4603696" y="288708"/>
            <a:chExt cx="2940928" cy="2623673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96CE2A9B-7722-3743-A0CA-70F9CC64AF2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952286" y="288708"/>
              <a:ext cx="2592338" cy="2441461"/>
            </a:xfrm>
            <a:prstGeom prst="rect">
              <a:avLst/>
            </a:prstGeom>
          </p:spPr>
        </p:pic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F7EC99A4-9273-DF47-BE24-6D19071AE4D5}"/>
                </a:ext>
              </a:extLst>
            </p:cNvPr>
            <p:cNvSpPr/>
            <p:nvPr/>
          </p:nvSpPr>
          <p:spPr>
            <a:xfrm>
              <a:off x="4603696" y="392218"/>
              <a:ext cx="626529" cy="246093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en-US" sz="1600" dirty="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8328D8F9-730C-2F4C-A244-DF742C31E6B3}"/>
                </a:ext>
              </a:extLst>
            </p:cNvPr>
            <p:cNvSpPr/>
            <p:nvPr/>
          </p:nvSpPr>
          <p:spPr>
            <a:xfrm>
              <a:off x="4684621" y="2450753"/>
              <a:ext cx="531479" cy="461628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en-US" sz="1600" dirty="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DBF2C112-76CE-1B4A-9D98-D91B820422EA}"/>
                </a:ext>
              </a:extLst>
            </p:cNvPr>
            <p:cNvSpPr/>
            <p:nvPr/>
          </p:nvSpPr>
          <p:spPr>
            <a:xfrm>
              <a:off x="6256097" y="378458"/>
              <a:ext cx="357670" cy="259854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en-US" sz="1600" dirty="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B582F56-B7F8-0948-A651-EDBD53EFE8D0}"/>
                </a:ext>
              </a:extLst>
            </p:cNvPr>
            <p:cNvSpPr/>
            <p:nvPr/>
          </p:nvSpPr>
          <p:spPr>
            <a:xfrm>
              <a:off x="6100290" y="2427359"/>
              <a:ext cx="531479" cy="461628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en-US" sz="1600" dirty="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69C16172-7C65-1A42-AD91-6971E0E50108}"/>
              </a:ext>
            </a:extLst>
          </p:cNvPr>
          <p:cNvSpPr/>
          <p:nvPr/>
        </p:nvSpPr>
        <p:spPr>
          <a:xfrm>
            <a:off x="107504" y="1628800"/>
            <a:ext cx="2751154" cy="1754326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1200" dirty="0">
                <a:solidFill>
                  <a:prstClr val="white"/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</a:rPr>
              <a:t>Field strength of up to 10</a:t>
            </a:r>
            <a:r>
              <a:rPr lang="en-GB" sz="1200" baseline="30000" dirty="0">
                <a:solidFill>
                  <a:prstClr val="white"/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</a:rPr>
              <a:t>25</a:t>
            </a:r>
            <a:r>
              <a:rPr lang="en-GB" sz="1200" dirty="0">
                <a:solidFill>
                  <a:prstClr val="white"/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</a:rPr>
              <a:t> V/m         </a:t>
            </a:r>
            <a:r>
              <a:rPr lang="en-GB" altLang="x-none" sz="1200" dirty="0">
                <a:solidFill>
                  <a:prstClr val="white"/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Symbol" charset="2"/>
              </a:rPr>
              <a:t> luminosity </a:t>
            </a:r>
            <a:r>
              <a:rPr lang="en-GB" sz="1200" dirty="0">
                <a:solidFill>
                  <a:prstClr val="white"/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</a:rPr>
              <a:t>~ Z</a:t>
            </a:r>
            <a:r>
              <a:rPr lang="en-GB" sz="1200" baseline="30000" dirty="0">
                <a:solidFill>
                  <a:prstClr val="white"/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</a:rPr>
              <a:t>4</a:t>
            </a:r>
            <a:r>
              <a:rPr lang="en-GB" sz="1200" dirty="0">
                <a:solidFill>
                  <a:prstClr val="white"/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</a:rPr>
              <a:t> ~ 5×10</a:t>
            </a:r>
            <a:r>
              <a:rPr lang="en-GB" sz="1200" baseline="30000" dirty="0">
                <a:solidFill>
                  <a:prstClr val="white"/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</a:rPr>
              <a:t>7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elvetica Light" charset="0"/>
              <a:ea typeface="Helvetica Light" charset="0"/>
              <a:cs typeface="Helvetica Light" charset="0"/>
              <a:sym typeface="Symbol" charset="2"/>
            </a:endParaRP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Look for low-energy back-to-back photon pair with no additional activity in detector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elvetica Light" charset="0"/>
              <a:ea typeface="Helvetica Light" charset="0"/>
              <a:cs typeface="Helvetica Light" charset="0"/>
            </a:endParaRP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elvetica Light" charset="0"/>
              <a:ea typeface="Helvetica Light" charset="0"/>
              <a:cs typeface="Helvetica Light" charset="0"/>
              <a:sym typeface="Symbol" charset="2"/>
            </a:endParaRP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59 </a:t>
            </a:r>
            <a:r>
              <a:rPr kumimoji="0" lang="en-GB" altLang="x-none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 </a:t>
            </a:r>
            <a:r>
              <a:rPr kumimoji="0" lang="en-GB" altLang="x-none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ymbol" charset="2"/>
                <a:ea typeface="Symbol" charset="2"/>
                <a:cs typeface="Symbol" charset="2"/>
                <a:sym typeface="Symbol" charset="2"/>
              </a:rPr>
              <a:t>®</a:t>
            </a:r>
            <a:r>
              <a:rPr kumimoji="0" lang="en-GB" altLang="x-none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  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events observed for         12 ± 3 expected background (8.2σ)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3A0BC650-FC44-A140-A521-9C10D6248A04}"/>
              </a:ext>
            </a:extLst>
          </p:cNvPr>
          <p:cNvSpPr/>
          <p:nvPr/>
        </p:nvSpPr>
        <p:spPr>
          <a:xfrm>
            <a:off x="4547618" y="6075717"/>
            <a:ext cx="4568903" cy="78708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98ABC3B-A377-CD41-9107-D7BD156B603F}"/>
              </a:ext>
            </a:extLst>
          </p:cNvPr>
          <p:cNvSpPr txBox="1"/>
          <p:nvPr/>
        </p:nvSpPr>
        <p:spPr>
          <a:xfrm>
            <a:off x="4665544" y="6165304"/>
            <a:ext cx="3020974" cy="646331"/>
          </a:xfrm>
          <a:prstGeom prst="rect">
            <a:avLst/>
          </a:prstGeom>
          <a:solidFill>
            <a:schemeClr val="tx1">
              <a:alpha val="73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This opens the door to new studies and searches using the interaction of quasi-real photons in Pb-Pb collisions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0840" y="6081500"/>
            <a:ext cx="1475656" cy="77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420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06C8385B-5360-E740-80BA-13EE95E337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CF7C802-24E3-7C4E-BA8B-0A1FF7351831}"/>
              </a:ext>
            </a:extLst>
          </p:cNvPr>
          <p:cNvSpPr/>
          <p:nvPr/>
        </p:nvSpPr>
        <p:spPr>
          <a:xfrm>
            <a:off x="0" y="332657"/>
            <a:ext cx="7020271" cy="792087"/>
          </a:xfrm>
          <a:prstGeom prst="rect">
            <a:avLst/>
          </a:prstGeom>
          <a:solidFill>
            <a:schemeClr val="tx1">
              <a:alpha val="73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r"/>
            <a:endParaRPr lang="en-US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1" name="TextBox 32">
            <a:extLst>
              <a:ext uri="{FF2B5EF4-FFF2-40B4-BE49-F238E27FC236}">
                <a16:creationId xmlns:a16="http://schemas.microsoft.com/office/drawing/2014/main" id="{76D577F7-C699-1145-9E1D-DBC21F0EF1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476672"/>
            <a:ext cx="6840760" cy="4854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tIns="36000" rIns="180000" bIns="18000">
            <a:prstTxWarp prst="textNoShape">
              <a:avLst/>
            </a:prstTxWarp>
            <a:spAutoFit/>
          </a:bodyPr>
          <a:lstStyle/>
          <a:p>
            <a:pPr lvl="0" indent="11113">
              <a:spcBef>
                <a:spcPts val="300"/>
              </a:spcBef>
              <a:tabLst>
                <a:tab pos="2798763" algn="l"/>
              </a:tabLst>
              <a:defRPr/>
            </a:pPr>
            <a:r>
              <a:rPr lang="en-US" sz="2800" dirty="0">
                <a:solidFill>
                  <a:prstClr val="white"/>
                </a:solidFill>
                <a:latin typeface="Helvetica Light" panose="020B0403020202020204" pitchFamily="34" charset="0"/>
                <a:ea typeface="Helvetica Light" charset="0"/>
                <a:cs typeface="Aharoni" panose="02010803020104030203" pitchFamily="2" charset="-79"/>
              </a:rPr>
              <a:t>LHC experimental status and prospects</a:t>
            </a:r>
            <a:endParaRPr kumimoji="0" lang="en-US" sz="280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elvetica Light" panose="020B0403020202020204" pitchFamily="34" charset="0"/>
              <a:ea typeface="Helvetica Light" charset="0"/>
              <a:cs typeface="Aharoni" panose="02010803020104030203" pitchFamily="2" charset="-79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E93F849-ACE0-9A48-BA04-43FE8982B78D}"/>
              </a:ext>
            </a:extLst>
          </p:cNvPr>
          <p:cNvSpPr/>
          <p:nvPr/>
        </p:nvSpPr>
        <p:spPr>
          <a:xfrm>
            <a:off x="2699792" y="5355861"/>
            <a:ext cx="6409052" cy="916303"/>
          </a:xfrm>
          <a:prstGeom prst="rect">
            <a:avLst/>
          </a:prstGeom>
          <a:solidFill>
            <a:schemeClr val="tx1">
              <a:alpha val="73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r"/>
            <a:endParaRPr lang="en-US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350E4FD-E313-BF49-A802-290B07F169A3}"/>
              </a:ext>
            </a:extLst>
          </p:cNvPr>
          <p:cNvSpPr/>
          <p:nvPr/>
        </p:nvSpPr>
        <p:spPr>
          <a:xfrm>
            <a:off x="2339752" y="5445224"/>
            <a:ext cx="6544258" cy="682925"/>
          </a:xfrm>
          <a:prstGeom prst="rect">
            <a:avLst/>
          </a:prstGeom>
          <a:noFill/>
        </p:spPr>
        <p:txBody>
          <a:bodyPr wrap="square" lIns="144000" tIns="61200" bIns="36000">
            <a:spAutoFit/>
          </a:bodyPr>
          <a:lstStyle/>
          <a:p>
            <a:pPr marL="0" marR="0" lvl="0" indent="11113" algn="r" defTabSz="4572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lvetica Light" panose="020B0403020202020204" pitchFamily="34" charset="0"/>
                <a:ea typeface="Trebuchet MS" pitchFamily="-84" charset="0"/>
                <a:cs typeface="Helvetica Light"/>
              </a:rPr>
              <a:t>Andreas Hoecker (CERN)</a:t>
            </a:r>
          </a:p>
          <a:p>
            <a:pPr indent="11113" algn="r">
              <a:spcBef>
                <a:spcPts val="1200"/>
              </a:spcBef>
              <a:defRPr/>
            </a:pPr>
            <a:r>
              <a:rPr lang="en-US" sz="1200" dirty="0">
                <a:solidFill>
                  <a:prstClr val="white"/>
                </a:solidFill>
                <a:latin typeface="Helvetica Light" panose="020B0403020202020204" pitchFamily="34" charset="0"/>
                <a:ea typeface="Trebuchet MS" pitchFamily="-84" charset="0"/>
                <a:cs typeface="Helvetica Light"/>
              </a:rPr>
              <a:t>Pushing the Boundaries — Standard Model and Beyond at LHC, Durham, 18 Sep 2019</a:t>
            </a:r>
          </a:p>
        </p:txBody>
      </p:sp>
    </p:spTree>
    <p:extLst>
      <p:ext uri="{BB962C8B-B14F-4D97-AF65-F5344CB8AC3E}">
        <p14:creationId xmlns:p14="http://schemas.microsoft.com/office/powerpoint/2010/main" val="1455645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154519" y="152400"/>
            <a:ext cx="8989481" cy="823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Ultraperipheral </a:t>
            </a:r>
            <a:r>
              <a:rPr kumimoji="0" lang="en-GB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PbPb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 collisions are rich source of photons</a:t>
            </a:r>
          </a:p>
          <a:p>
            <a:pPr>
              <a:spcBef>
                <a:spcPts val="900"/>
              </a:spcBef>
            </a:pPr>
            <a:r>
              <a:rPr lang="en-GB" sz="16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Look for two-particle correlations in 𝛾+Pb scattering 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(selected by dedicated photo-nuclear trigger)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11C2F03-9E95-40C9-A99F-3C4F7EE8CF2A}" type="slidenum">
              <a:rPr kumimoji="0" lang="en-GB" sz="14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Helvetica Light" charset="0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Helvetica Light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BEC5107-007D-9C4E-904B-461C3E5BE5D5}"/>
              </a:ext>
            </a:extLst>
          </p:cNvPr>
          <p:cNvSpPr txBox="1"/>
          <p:nvPr/>
        </p:nvSpPr>
        <p:spPr>
          <a:xfrm>
            <a:off x="323529" y="1412776"/>
            <a:ext cx="864095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3000"/>
              </a:spcBef>
            </a:pPr>
            <a:r>
              <a:rPr lang="en-US" sz="1600" dirty="0">
                <a:latin typeface="Helvetica Light" panose="020B0403020202020204" pitchFamily="34" charset="0"/>
                <a:cs typeface="Arial"/>
              </a:rPr>
              <a:t>Two-particle correlations observed in non-UPC </a:t>
            </a:r>
            <a:r>
              <a:rPr lang="en-US" sz="1600" dirty="0" err="1">
                <a:latin typeface="Helvetica Light" panose="020B0403020202020204" pitchFamily="34" charset="0"/>
                <a:cs typeface="Arial"/>
              </a:rPr>
              <a:t>Pb+Pb</a:t>
            </a:r>
            <a:r>
              <a:rPr lang="en-US" sz="1600" dirty="0">
                <a:latin typeface="Helvetica Light" panose="020B0403020202020204" pitchFamily="34" charset="0"/>
                <a:cs typeface="Arial"/>
              </a:rPr>
              <a:t>, </a:t>
            </a:r>
            <a:r>
              <a:rPr lang="en-US" sz="1600" dirty="0" err="1">
                <a:latin typeface="Helvetica Light" panose="020B0403020202020204" pitchFamily="34" charset="0"/>
                <a:cs typeface="Arial"/>
              </a:rPr>
              <a:t>p+Pb</a:t>
            </a:r>
            <a:r>
              <a:rPr lang="en-US" sz="1600" dirty="0">
                <a:latin typeface="Helvetica Light" panose="020B0403020202020204" pitchFamily="34" charset="0"/>
                <a:cs typeface="Arial"/>
              </a:rPr>
              <a:t> in pp collisions:</a:t>
            </a:r>
          </a:p>
          <a:p>
            <a:pPr marL="285750" lvl="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1400" dirty="0">
                <a:latin typeface="Helvetica Light" panose="020B0403020202020204" pitchFamily="34" charset="0"/>
                <a:cs typeface="Arial"/>
              </a:rPr>
              <a:t>Long-range azimuthal correlations (“ridge”) due to collective behavior in “quark-gluon plasma”, quantified via Fourier decomposition of yields in </a:t>
            </a:r>
            <a:r>
              <a:rPr lang="el-GR" sz="1400" dirty="0">
                <a:latin typeface="Helvetica Light" panose="020B0403020202020204" pitchFamily="34" charset="0"/>
                <a:cs typeface="Arial"/>
              </a:rPr>
              <a:t>φ (</a:t>
            </a:r>
            <a:r>
              <a:rPr lang="en-US" sz="1400" dirty="0">
                <a:latin typeface="Helvetica Light" panose="020B0403020202020204" pitchFamily="34" charset="0"/>
                <a:cs typeface="Arial"/>
              </a:rPr>
              <a:t>v</a:t>
            </a:r>
            <a:r>
              <a:rPr lang="en-US" sz="1400" baseline="-25000" dirty="0">
                <a:latin typeface="Helvetica Light" panose="020B0403020202020204" pitchFamily="34" charset="0"/>
                <a:cs typeface="Arial"/>
              </a:rPr>
              <a:t>2</a:t>
            </a:r>
            <a:r>
              <a:rPr lang="en-US" sz="1400" dirty="0">
                <a:latin typeface="Helvetica Light" panose="020B0403020202020204" pitchFamily="34" charset="0"/>
                <a:cs typeface="Arial"/>
              </a:rPr>
              <a:t> is the leading term, called elliptic flow)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BA0D03C-9BB6-E04C-8BD1-9455007336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787486" y="2746953"/>
            <a:ext cx="2952328" cy="359221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CE91645-F4A3-2940-A664-69212D5F94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4138047" y="2907104"/>
            <a:ext cx="3316177" cy="345638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75029C84-83CF-D64E-AF23-6DC01A3C4804}"/>
              </a:ext>
            </a:extLst>
          </p:cNvPr>
          <p:cNvSpPr txBox="1"/>
          <p:nvPr/>
        </p:nvSpPr>
        <p:spPr>
          <a:xfrm>
            <a:off x="327052" y="6361583"/>
            <a:ext cx="86409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1400" dirty="0">
                <a:latin typeface="Helvetica Light" panose="020B0403020202020204" pitchFamily="34" charset="0"/>
                <a:cs typeface="Arial"/>
              </a:rPr>
              <a:t>Vector-meson dominance: photon fluctuates to vector meson </a:t>
            </a:r>
            <a:r>
              <a:rPr lang="el-GR" sz="1400" dirty="0">
                <a:latin typeface="Helvetica Light" panose="020B0403020202020204" pitchFamily="34" charset="0"/>
                <a:cs typeface="Arial"/>
              </a:rPr>
              <a:t>γ+</a:t>
            </a:r>
            <a:r>
              <a:rPr lang="en-US" sz="1400" dirty="0">
                <a:latin typeface="Helvetica Light" panose="020B0403020202020204" pitchFamily="34" charset="0"/>
                <a:cs typeface="Arial"/>
              </a:rPr>
              <a:t>Pb ⟺ </a:t>
            </a:r>
            <a:r>
              <a:rPr lang="el-GR" sz="1400" dirty="0">
                <a:latin typeface="Helvetica Light" panose="020B0403020202020204" pitchFamily="34" charset="0"/>
                <a:cs typeface="Arial"/>
              </a:rPr>
              <a:t>ρ+</a:t>
            </a:r>
            <a:r>
              <a:rPr lang="en-US" sz="1400" dirty="0">
                <a:latin typeface="Helvetica Light" panose="020B0403020202020204" pitchFamily="34" charset="0"/>
                <a:cs typeface="Arial"/>
              </a:rPr>
              <a:t>Pb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990A27F-A8E2-0C41-BE41-68B2C1A84ED8}"/>
              </a:ext>
            </a:extLst>
          </p:cNvPr>
          <p:cNvSpPr/>
          <p:nvPr/>
        </p:nvSpPr>
        <p:spPr>
          <a:xfrm>
            <a:off x="7452320" y="3726289"/>
            <a:ext cx="16784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panose="020B0403020202020204" pitchFamily="34" charset="0"/>
              </a:rPr>
              <a:t>Ridge in small systems like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Helvetica Light" panose="020B0403020202020204" pitchFamily="34" charset="0"/>
              </a:rPr>
              <a:t>p+Pb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panose="020B0403020202020204" pitchFamily="34" charset="0"/>
              </a:rPr>
              <a:t> or pp still open to new interpretations and more experimental studies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7215839-D3F6-DF44-BD6B-6173D8CF84B9}"/>
              </a:ext>
            </a:extLst>
          </p:cNvPr>
          <p:cNvSpPr/>
          <p:nvPr/>
        </p:nvSpPr>
        <p:spPr>
          <a:xfrm>
            <a:off x="323529" y="2564904"/>
            <a:ext cx="653447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1800"/>
              </a:spcBef>
            </a:pPr>
            <a:r>
              <a:rPr lang="en-US" sz="1600" b="1" dirty="0">
                <a:solidFill>
                  <a:srgbClr val="003BB8"/>
                </a:solidFill>
                <a:latin typeface="Helvetica" pitchFamily="2" charset="0"/>
                <a:cs typeface="Arial"/>
              </a:rPr>
              <a:t>Can such an effect occur in </a:t>
            </a:r>
            <a:r>
              <a:rPr lang="en-US" sz="1600" b="1" dirty="0">
                <a:solidFill>
                  <a:srgbClr val="FF0000"/>
                </a:solidFill>
                <a:latin typeface="Helvetica" pitchFamily="2" charset="0"/>
                <a:cs typeface="Arial"/>
              </a:rPr>
              <a:t>photo-nuclear collisions</a:t>
            </a:r>
            <a:r>
              <a:rPr lang="en-US" sz="1600" b="1" dirty="0">
                <a:solidFill>
                  <a:srgbClr val="003BB8"/>
                </a:solidFill>
                <a:latin typeface="Helvetica" pitchFamily="2" charset="0"/>
                <a:cs typeface="Arial"/>
              </a:rPr>
              <a:t>?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FA98AC2-6E93-2F4C-95B5-1F338B6BBD00}"/>
              </a:ext>
            </a:extLst>
          </p:cNvPr>
          <p:cNvSpPr txBox="1"/>
          <p:nvPr/>
        </p:nvSpPr>
        <p:spPr>
          <a:xfrm>
            <a:off x="6153993" y="2939283"/>
            <a:ext cx="131959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is-IS" sz="8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ATLAS-CONF-2019-022 </a:t>
            </a:r>
          </a:p>
        </p:txBody>
      </p:sp>
    </p:spTree>
    <p:extLst>
      <p:ext uri="{BB962C8B-B14F-4D97-AF65-F5344CB8AC3E}">
        <p14:creationId xmlns:p14="http://schemas.microsoft.com/office/powerpoint/2010/main" val="3245194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-1" y="-14369"/>
            <a:ext cx="9144001" cy="687236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non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0888" y="-14369"/>
            <a:ext cx="4933112" cy="6586619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4210888" y="6326029"/>
            <a:ext cx="266700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>
                <a:solidFill>
                  <a:prstClr val="white">
                    <a:lumMod val="75000"/>
                  </a:prstClr>
                </a:solidFill>
                <a:latin typeface="Trebuchet MS"/>
                <a:ea typeface="ＭＳ Ｐゴシック" charset="-128"/>
                <a:cs typeface="Trebuchet MS"/>
              </a:rPr>
              <a:t>http://</a:t>
            </a:r>
            <a:r>
              <a:rPr lang="en-US" sz="1000" dirty="0" err="1">
                <a:solidFill>
                  <a:prstClr val="white">
                    <a:lumMod val="75000"/>
                  </a:prstClr>
                </a:solidFill>
                <a:latin typeface="Trebuchet MS"/>
                <a:ea typeface="ＭＳ Ｐゴシック" charset="-128"/>
                <a:cs typeface="Trebuchet MS"/>
              </a:rPr>
              <a:t>www.shardcore.org/shardpress</a:t>
            </a:r>
            <a:endParaRPr lang="en-GB" sz="1000" dirty="0">
              <a:solidFill>
                <a:prstClr val="white">
                  <a:lumMod val="75000"/>
                </a:prstClr>
              </a:solidFill>
              <a:latin typeface="Trebuchet MS"/>
              <a:ea typeface="ＭＳ Ｐゴシック" charset="-128"/>
              <a:cs typeface="Trebuchet MS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21</a:t>
            </a:fld>
            <a:endParaRPr lang="en-GB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DC3B4E2-C1BA-0441-9CBF-E79FB5658138}"/>
              </a:ext>
            </a:extLst>
          </p:cNvPr>
          <p:cNvSpPr/>
          <p:nvPr/>
        </p:nvSpPr>
        <p:spPr>
          <a:xfrm>
            <a:off x="0" y="1909869"/>
            <a:ext cx="5796136" cy="2887283"/>
          </a:xfrm>
          <a:prstGeom prst="rect">
            <a:avLst/>
          </a:prstGeom>
          <a:solidFill>
            <a:srgbClr val="FFFFFF">
              <a:alpha val="92000"/>
            </a:srgbClr>
          </a:solidFill>
        </p:spPr>
        <p:txBody>
          <a:bodyPr wrap="square" tIns="180000" bIns="180000">
            <a:spAutoFit/>
          </a:bodyPr>
          <a:lstStyle/>
          <a:p>
            <a:pPr marL="11113" algn="ctr">
              <a:defRPr/>
            </a:pPr>
            <a:r>
              <a:rPr lang="en-GB" sz="36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The Higgs boson    </a:t>
            </a:r>
          </a:p>
          <a:p>
            <a:pPr marL="11113" algn="ctr">
              <a:spcBef>
                <a:spcPts val="1800"/>
              </a:spcBef>
              <a:defRPr/>
            </a:pPr>
            <a:r>
              <a:rPr lang="en-GB" sz="2000" b="1" dirty="0">
                <a:solidFill>
                  <a:srgbClr val="000000"/>
                </a:solidFill>
                <a:latin typeface="Helvetica" pitchFamily="2" charset="0"/>
                <a:ea typeface="Helvetica Light" charset="0"/>
                <a:cs typeface="Helvetica Light" charset="0"/>
              </a:rPr>
              <a:t>The LHC’s magnum opus</a:t>
            </a:r>
          </a:p>
          <a:p>
            <a:pPr marL="233363">
              <a:spcBef>
                <a:spcPts val="1800"/>
              </a:spcBef>
              <a:defRPr/>
            </a:pPr>
            <a:r>
              <a:rPr lang="en-GB" sz="1600" dirty="0">
                <a:solidFill>
                  <a:srgbClr val="000000"/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</a:rPr>
              <a:t>Discovery allows to access new sector of SM Lagrangian: </a:t>
            </a:r>
          </a:p>
          <a:p>
            <a:pPr marL="1208088" indent="-271463">
              <a:spcBef>
                <a:spcPts val="1200"/>
              </a:spcBef>
              <a:buFont typeface="Arial" panose="020B0604020202020204" pitchFamily="34" charset="0"/>
              <a:buChar char="•"/>
              <a:defRPr/>
            </a:pPr>
            <a:r>
              <a:rPr lang="en-GB" sz="1400" dirty="0">
                <a:solidFill>
                  <a:srgbClr val="000000"/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</a:rPr>
              <a:t>Yukawa couplings (new types of interaction)</a:t>
            </a:r>
          </a:p>
          <a:p>
            <a:pPr marL="1208088" indent="-271463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GB" sz="1400" dirty="0">
                <a:solidFill>
                  <a:srgbClr val="000000"/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</a:rPr>
              <a:t>Gauge–scalar boson interactions</a:t>
            </a:r>
          </a:p>
          <a:p>
            <a:pPr marL="1208088" indent="-271463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GB" sz="1400" dirty="0">
                <a:solidFill>
                  <a:srgbClr val="000000"/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</a:rPr>
              <a:t>Higgs potential (incl. self coupling)</a:t>
            </a:r>
          </a:p>
        </p:txBody>
      </p:sp>
    </p:spTree>
    <p:extLst>
      <p:ext uri="{BB962C8B-B14F-4D97-AF65-F5344CB8AC3E}">
        <p14:creationId xmlns:p14="http://schemas.microsoft.com/office/powerpoint/2010/main" val="1581356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sp>
        <p:nvSpPr>
          <p:cNvPr id="28" name="Rectangle 27"/>
          <p:cNvSpPr/>
          <p:nvPr/>
        </p:nvSpPr>
        <p:spPr>
          <a:xfrm>
            <a:off x="0" y="260649"/>
            <a:ext cx="9144000" cy="5040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" y="332657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Higgs boson production at the LHC</a:t>
            </a:r>
            <a:endParaRPr lang="en-GB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grpSp>
        <p:nvGrpSpPr>
          <p:cNvPr id="34" name="Group 33"/>
          <p:cNvGrpSpPr/>
          <p:nvPr/>
        </p:nvGrpSpPr>
        <p:grpSpPr>
          <a:xfrm>
            <a:off x="721119" y="2636912"/>
            <a:ext cx="4103144" cy="1492442"/>
            <a:chOff x="1017568" y="3284873"/>
            <a:chExt cx="4103144" cy="1492442"/>
          </a:xfrm>
        </p:grpSpPr>
        <p:sp>
          <p:nvSpPr>
            <p:cNvPr id="35" name="TextBox 34"/>
            <p:cNvSpPr txBox="1"/>
            <p:nvPr/>
          </p:nvSpPr>
          <p:spPr>
            <a:xfrm>
              <a:off x="4205983" y="3674530"/>
              <a:ext cx="37443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>
                  <a:solidFill>
                    <a:srgbClr val="F1F1F5"/>
                  </a:solidFill>
                  <a:latin typeface="Chalkduster"/>
                  <a:cs typeface="Chalkduster"/>
                </a:rPr>
                <a:t>H</a:t>
              </a:r>
            </a:p>
          </p:txBody>
        </p:sp>
        <p:sp>
          <p:nvSpPr>
            <p:cNvPr id="36" name="Freeform 35"/>
            <p:cNvSpPr/>
            <p:nvPr/>
          </p:nvSpPr>
          <p:spPr>
            <a:xfrm rot="21414403">
              <a:off x="3552487" y="4001354"/>
              <a:ext cx="1568225" cy="147441"/>
            </a:xfrm>
            <a:custGeom>
              <a:avLst/>
              <a:gdLst>
                <a:gd name="connsiteX0" fmla="*/ 2201333 w 2316269"/>
                <a:gd name="connsiteY0" fmla="*/ 101020 h 107014"/>
                <a:gd name="connsiteX1" fmla="*/ 1259417 w 2316269"/>
                <a:gd name="connsiteY1" fmla="*/ 69270 h 107014"/>
                <a:gd name="connsiteX2" fmla="*/ 867833 w 2316269"/>
                <a:gd name="connsiteY2" fmla="*/ 48103 h 107014"/>
                <a:gd name="connsiteX3" fmla="*/ 698500 w 2316269"/>
                <a:gd name="connsiteY3" fmla="*/ 26936 h 107014"/>
                <a:gd name="connsiteX4" fmla="*/ 571500 w 2316269"/>
                <a:gd name="connsiteY4" fmla="*/ 5770 h 107014"/>
                <a:gd name="connsiteX5" fmla="*/ 0 w 2316269"/>
                <a:gd name="connsiteY5" fmla="*/ 5770 h 107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16269" h="107014">
                  <a:moveTo>
                    <a:pt x="2201333" y="101020"/>
                  </a:moveTo>
                  <a:cubicBezTo>
                    <a:pt x="1749202" y="68723"/>
                    <a:pt x="2316269" y="107014"/>
                    <a:pt x="1259417" y="69270"/>
                  </a:cubicBezTo>
                  <a:cubicBezTo>
                    <a:pt x="1128782" y="64604"/>
                    <a:pt x="867833" y="48103"/>
                    <a:pt x="867833" y="48103"/>
                  </a:cubicBezTo>
                  <a:lnTo>
                    <a:pt x="698500" y="26936"/>
                  </a:lnTo>
                  <a:cubicBezTo>
                    <a:pt x="656014" y="20867"/>
                    <a:pt x="614398" y="7070"/>
                    <a:pt x="571500" y="5770"/>
                  </a:cubicBezTo>
                  <a:cubicBezTo>
                    <a:pt x="381087" y="0"/>
                    <a:pt x="190500" y="5770"/>
                    <a:pt x="0" y="5770"/>
                  </a:cubicBezTo>
                </a:path>
              </a:pathLst>
            </a:custGeom>
            <a:ln w="38100" cap="flat" cmpd="sng" algn="ctr">
              <a:solidFill>
                <a:srgbClr val="F1F1F5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37" name="Freeform 36"/>
            <p:cNvSpPr/>
            <p:nvPr/>
          </p:nvSpPr>
          <p:spPr>
            <a:xfrm flipH="1" flipV="1">
              <a:off x="2808816" y="4047201"/>
              <a:ext cx="730251" cy="524799"/>
            </a:xfrm>
            <a:custGeom>
              <a:avLst/>
              <a:gdLst>
                <a:gd name="connsiteX0" fmla="*/ 0 w 2246990"/>
                <a:gd name="connsiteY0" fmla="*/ 1541489 h 1541489"/>
                <a:gd name="connsiteX1" fmla="*/ 716431 w 2246990"/>
                <a:gd name="connsiteY1" fmla="*/ 1107267 h 1541489"/>
                <a:gd name="connsiteX2" fmla="*/ 987807 w 2246990"/>
                <a:gd name="connsiteY2" fmla="*/ 922722 h 1541489"/>
                <a:gd name="connsiteX3" fmla="*/ 1465428 w 2246990"/>
                <a:gd name="connsiteY3" fmla="*/ 651333 h 1541489"/>
                <a:gd name="connsiteX4" fmla="*/ 1921339 w 2246990"/>
                <a:gd name="connsiteY4" fmla="*/ 293100 h 1541489"/>
                <a:gd name="connsiteX5" fmla="*/ 2029889 w 2246990"/>
                <a:gd name="connsiteY5" fmla="*/ 195400 h 1541489"/>
                <a:gd name="connsiteX6" fmla="*/ 2160150 w 2246990"/>
                <a:gd name="connsiteY6" fmla="*/ 86844 h 1541489"/>
                <a:gd name="connsiteX7" fmla="*/ 2203570 w 2246990"/>
                <a:gd name="connsiteY7" fmla="*/ 54277 h 1541489"/>
                <a:gd name="connsiteX8" fmla="*/ 2246990 w 2246990"/>
                <a:gd name="connsiteY8" fmla="*/ 0 h 1541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46990" h="1541489">
                  <a:moveTo>
                    <a:pt x="0" y="1541489"/>
                  </a:moveTo>
                  <a:lnTo>
                    <a:pt x="716431" y="1107267"/>
                  </a:lnTo>
                  <a:cubicBezTo>
                    <a:pt x="806890" y="1045752"/>
                    <a:pt x="894365" y="979603"/>
                    <a:pt x="987807" y="922722"/>
                  </a:cubicBezTo>
                  <a:cubicBezTo>
                    <a:pt x="1144220" y="827509"/>
                    <a:pt x="1320111" y="762748"/>
                    <a:pt x="1465428" y="651333"/>
                  </a:cubicBezTo>
                  <a:cubicBezTo>
                    <a:pt x="1657944" y="503730"/>
                    <a:pt x="1759549" y="432834"/>
                    <a:pt x="1921339" y="293100"/>
                  </a:cubicBezTo>
                  <a:cubicBezTo>
                    <a:pt x="1958181" y="261280"/>
                    <a:pt x="1995468" y="229824"/>
                    <a:pt x="2029889" y="195400"/>
                  </a:cubicBezTo>
                  <a:cubicBezTo>
                    <a:pt x="2125327" y="99956"/>
                    <a:pt x="2059395" y="157375"/>
                    <a:pt x="2160150" y="86844"/>
                  </a:cubicBezTo>
                  <a:cubicBezTo>
                    <a:pt x="2174971" y="76469"/>
                    <a:pt x="2190777" y="67070"/>
                    <a:pt x="2203570" y="54277"/>
                  </a:cubicBezTo>
                  <a:cubicBezTo>
                    <a:pt x="2219953" y="37894"/>
                    <a:pt x="2246990" y="0"/>
                    <a:pt x="2246990" y="0"/>
                  </a:cubicBezTo>
                </a:path>
              </a:pathLst>
            </a:custGeom>
            <a:ln w="38100" cap="flat" cmpd="sng" algn="ctr">
              <a:solidFill>
                <a:srgbClr val="F1F1F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38" name="Freeform 37"/>
            <p:cNvSpPr/>
            <p:nvPr/>
          </p:nvSpPr>
          <p:spPr>
            <a:xfrm flipH="1">
              <a:off x="2808817" y="3558115"/>
              <a:ext cx="730251" cy="524799"/>
            </a:xfrm>
            <a:custGeom>
              <a:avLst/>
              <a:gdLst>
                <a:gd name="connsiteX0" fmla="*/ 0 w 2246990"/>
                <a:gd name="connsiteY0" fmla="*/ 1541489 h 1541489"/>
                <a:gd name="connsiteX1" fmla="*/ 716431 w 2246990"/>
                <a:gd name="connsiteY1" fmla="*/ 1107267 h 1541489"/>
                <a:gd name="connsiteX2" fmla="*/ 987807 w 2246990"/>
                <a:gd name="connsiteY2" fmla="*/ 922722 h 1541489"/>
                <a:gd name="connsiteX3" fmla="*/ 1465428 w 2246990"/>
                <a:gd name="connsiteY3" fmla="*/ 651333 h 1541489"/>
                <a:gd name="connsiteX4" fmla="*/ 1921339 w 2246990"/>
                <a:gd name="connsiteY4" fmla="*/ 293100 h 1541489"/>
                <a:gd name="connsiteX5" fmla="*/ 2029889 w 2246990"/>
                <a:gd name="connsiteY5" fmla="*/ 195400 h 1541489"/>
                <a:gd name="connsiteX6" fmla="*/ 2160150 w 2246990"/>
                <a:gd name="connsiteY6" fmla="*/ 86844 h 1541489"/>
                <a:gd name="connsiteX7" fmla="*/ 2203570 w 2246990"/>
                <a:gd name="connsiteY7" fmla="*/ 54277 h 1541489"/>
                <a:gd name="connsiteX8" fmla="*/ 2246990 w 2246990"/>
                <a:gd name="connsiteY8" fmla="*/ 0 h 1541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46990" h="1541489">
                  <a:moveTo>
                    <a:pt x="0" y="1541489"/>
                  </a:moveTo>
                  <a:lnTo>
                    <a:pt x="716431" y="1107267"/>
                  </a:lnTo>
                  <a:cubicBezTo>
                    <a:pt x="806890" y="1045752"/>
                    <a:pt x="894365" y="979603"/>
                    <a:pt x="987807" y="922722"/>
                  </a:cubicBezTo>
                  <a:cubicBezTo>
                    <a:pt x="1144220" y="827509"/>
                    <a:pt x="1320111" y="762748"/>
                    <a:pt x="1465428" y="651333"/>
                  </a:cubicBezTo>
                  <a:cubicBezTo>
                    <a:pt x="1657944" y="503730"/>
                    <a:pt x="1759549" y="432834"/>
                    <a:pt x="1921339" y="293100"/>
                  </a:cubicBezTo>
                  <a:cubicBezTo>
                    <a:pt x="1958181" y="261280"/>
                    <a:pt x="1995468" y="229824"/>
                    <a:pt x="2029889" y="195400"/>
                  </a:cubicBezTo>
                  <a:cubicBezTo>
                    <a:pt x="2125327" y="99956"/>
                    <a:pt x="2059395" y="157375"/>
                    <a:pt x="2160150" y="86844"/>
                  </a:cubicBezTo>
                  <a:cubicBezTo>
                    <a:pt x="2174971" y="76469"/>
                    <a:pt x="2190777" y="67070"/>
                    <a:pt x="2203570" y="54277"/>
                  </a:cubicBezTo>
                  <a:cubicBezTo>
                    <a:pt x="2219953" y="37894"/>
                    <a:pt x="2246990" y="0"/>
                    <a:pt x="2246990" y="0"/>
                  </a:cubicBezTo>
                </a:path>
              </a:pathLst>
            </a:custGeom>
            <a:ln w="38100" cap="flat" cmpd="sng" algn="ctr">
              <a:solidFill>
                <a:srgbClr val="F1F1F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39" name="Freeform 38"/>
            <p:cNvSpPr/>
            <p:nvPr/>
          </p:nvSpPr>
          <p:spPr>
            <a:xfrm rot="3361181" flipH="1">
              <a:off x="2443691" y="3820514"/>
              <a:ext cx="730251" cy="524799"/>
            </a:xfrm>
            <a:custGeom>
              <a:avLst/>
              <a:gdLst>
                <a:gd name="connsiteX0" fmla="*/ 0 w 2246990"/>
                <a:gd name="connsiteY0" fmla="*/ 1541489 h 1541489"/>
                <a:gd name="connsiteX1" fmla="*/ 716431 w 2246990"/>
                <a:gd name="connsiteY1" fmla="*/ 1107267 h 1541489"/>
                <a:gd name="connsiteX2" fmla="*/ 987807 w 2246990"/>
                <a:gd name="connsiteY2" fmla="*/ 922722 h 1541489"/>
                <a:gd name="connsiteX3" fmla="*/ 1465428 w 2246990"/>
                <a:gd name="connsiteY3" fmla="*/ 651333 h 1541489"/>
                <a:gd name="connsiteX4" fmla="*/ 1921339 w 2246990"/>
                <a:gd name="connsiteY4" fmla="*/ 293100 h 1541489"/>
                <a:gd name="connsiteX5" fmla="*/ 2029889 w 2246990"/>
                <a:gd name="connsiteY5" fmla="*/ 195400 h 1541489"/>
                <a:gd name="connsiteX6" fmla="*/ 2160150 w 2246990"/>
                <a:gd name="connsiteY6" fmla="*/ 86844 h 1541489"/>
                <a:gd name="connsiteX7" fmla="*/ 2203570 w 2246990"/>
                <a:gd name="connsiteY7" fmla="*/ 54277 h 1541489"/>
                <a:gd name="connsiteX8" fmla="*/ 2246990 w 2246990"/>
                <a:gd name="connsiteY8" fmla="*/ 0 h 1541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46990" h="1541489">
                  <a:moveTo>
                    <a:pt x="0" y="1541489"/>
                  </a:moveTo>
                  <a:lnTo>
                    <a:pt x="716431" y="1107267"/>
                  </a:lnTo>
                  <a:cubicBezTo>
                    <a:pt x="806890" y="1045752"/>
                    <a:pt x="894365" y="979603"/>
                    <a:pt x="987807" y="922722"/>
                  </a:cubicBezTo>
                  <a:cubicBezTo>
                    <a:pt x="1144220" y="827509"/>
                    <a:pt x="1320111" y="762748"/>
                    <a:pt x="1465428" y="651333"/>
                  </a:cubicBezTo>
                  <a:cubicBezTo>
                    <a:pt x="1657944" y="503730"/>
                    <a:pt x="1759549" y="432834"/>
                    <a:pt x="1921339" y="293100"/>
                  </a:cubicBezTo>
                  <a:cubicBezTo>
                    <a:pt x="1958181" y="261280"/>
                    <a:pt x="1995468" y="229824"/>
                    <a:pt x="2029889" y="195400"/>
                  </a:cubicBezTo>
                  <a:cubicBezTo>
                    <a:pt x="2125327" y="99956"/>
                    <a:pt x="2059395" y="157375"/>
                    <a:pt x="2160150" y="86844"/>
                  </a:cubicBezTo>
                  <a:cubicBezTo>
                    <a:pt x="2174971" y="76469"/>
                    <a:pt x="2190777" y="67070"/>
                    <a:pt x="2203570" y="54277"/>
                  </a:cubicBezTo>
                  <a:cubicBezTo>
                    <a:pt x="2219953" y="37894"/>
                    <a:pt x="2246990" y="0"/>
                    <a:pt x="2246990" y="0"/>
                  </a:cubicBezTo>
                </a:path>
              </a:pathLst>
            </a:custGeom>
            <a:ln w="38100" cap="flat" cmpd="sng" algn="ctr">
              <a:solidFill>
                <a:srgbClr val="F1F1F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40" name="Freeform 39"/>
            <p:cNvSpPr/>
            <p:nvPr/>
          </p:nvSpPr>
          <p:spPr>
            <a:xfrm>
              <a:off x="1438469" y="3432965"/>
              <a:ext cx="1370347" cy="200518"/>
            </a:xfrm>
            <a:custGeom>
              <a:avLst/>
              <a:gdLst>
                <a:gd name="connsiteX0" fmla="*/ 0 w 1270077"/>
                <a:gd name="connsiteY0" fmla="*/ 66839 h 190959"/>
                <a:gd name="connsiteX1" fmla="*/ 33423 w 1270077"/>
                <a:gd name="connsiteY1" fmla="*/ 89119 h 190959"/>
                <a:gd name="connsiteX2" fmla="*/ 44564 w 1270077"/>
                <a:gd name="connsiteY2" fmla="*/ 122539 h 190959"/>
                <a:gd name="connsiteX3" fmla="*/ 111410 w 1270077"/>
                <a:gd name="connsiteY3" fmla="*/ 144819 h 190959"/>
                <a:gd name="connsiteX4" fmla="*/ 200538 w 1270077"/>
                <a:gd name="connsiteY4" fmla="*/ 133679 h 190959"/>
                <a:gd name="connsiteX5" fmla="*/ 200538 w 1270077"/>
                <a:gd name="connsiteY5" fmla="*/ 11140 h 190959"/>
                <a:gd name="connsiteX6" fmla="*/ 178256 w 1270077"/>
                <a:gd name="connsiteY6" fmla="*/ 133679 h 190959"/>
                <a:gd name="connsiteX7" fmla="*/ 245103 w 1270077"/>
                <a:gd name="connsiteY7" fmla="*/ 155959 h 190959"/>
                <a:gd name="connsiteX8" fmla="*/ 378795 w 1270077"/>
                <a:gd name="connsiteY8" fmla="*/ 122539 h 190959"/>
                <a:gd name="connsiteX9" fmla="*/ 389936 w 1270077"/>
                <a:gd name="connsiteY9" fmla="*/ 77979 h 190959"/>
                <a:gd name="connsiteX10" fmla="*/ 378795 w 1270077"/>
                <a:gd name="connsiteY10" fmla="*/ 33420 h 190959"/>
                <a:gd name="connsiteX11" fmla="*/ 311949 w 1270077"/>
                <a:gd name="connsiteY11" fmla="*/ 33420 h 190959"/>
                <a:gd name="connsiteX12" fmla="*/ 334231 w 1270077"/>
                <a:gd name="connsiteY12" fmla="*/ 122539 h 190959"/>
                <a:gd name="connsiteX13" fmla="*/ 367654 w 1270077"/>
                <a:gd name="connsiteY13" fmla="*/ 144819 h 190959"/>
                <a:gd name="connsiteX14" fmla="*/ 434500 w 1270077"/>
                <a:gd name="connsiteY14" fmla="*/ 167098 h 190959"/>
                <a:gd name="connsiteX15" fmla="*/ 545910 w 1270077"/>
                <a:gd name="connsiteY15" fmla="*/ 133679 h 190959"/>
                <a:gd name="connsiteX16" fmla="*/ 579333 w 1270077"/>
                <a:gd name="connsiteY16" fmla="*/ 122539 h 190959"/>
                <a:gd name="connsiteX17" fmla="*/ 568192 w 1270077"/>
                <a:gd name="connsiteY17" fmla="*/ 44560 h 190959"/>
                <a:gd name="connsiteX18" fmla="*/ 557051 w 1270077"/>
                <a:gd name="connsiteY18" fmla="*/ 11140 h 190959"/>
                <a:gd name="connsiteX19" fmla="*/ 479064 w 1270077"/>
                <a:gd name="connsiteY19" fmla="*/ 22280 h 190959"/>
                <a:gd name="connsiteX20" fmla="*/ 512487 w 1270077"/>
                <a:gd name="connsiteY20" fmla="*/ 144819 h 190959"/>
                <a:gd name="connsiteX21" fmla="*/ 557051 w 1270077"/>
                <a:gd name="connsiteY21" fmla="*/ 155959 h 190959"/>
                <a:gd name="connsiteX22" fmla="*/ 735308 w 1270077"/>
                <a:gd name="connsiteY22" fmla="*/ 144819 h 190959"/>
                <a:gd name="connsiteX23" fmla="*/ 757590 w 1270077"/>
                <a:gd name="connsiteY23" fmla="*/ 55700 h 190959"/>
                <a:gd name="connsiteX24" fmla="*/ 690744 w 1270077"/>
                <a:gd name="connsiteY24" fmla="*/ 11140 h 190959"/>
                <a:gd name="connsiteX25" fmla="*/ 690744 w 1270077"/>
                <a:gd name="connsiteY25" fmla="*/ 100259 h 190959"/>
                <a:gd name="connsiteX26" fmla="*/ 724167 w 1270077"/>
                <a:gd name="connsiteY26" fmla="*/ 111399 h 190959"/>
                <a:gd name="connsiteX27" fmla="*/ 757590 w 1270077"/>
                <a:gd name="connsiteY27" fmla="*/ 133679 h 190959"/>
                <a:gd name="connsiteX28" fmla="*/ 791013 w 1270077"/>
                <a:gd name="connsiteY28" fmla="*/ 144819 h 190959"/>
                <a:gd name="connsiteX29" fmla="*/ 857859 w 1270077"/>
                <a:gd name="connsiteY29" fmla="*/ 178238 h 190959"/>
                <a:gd name="connsiteX30" fmla="*/ 946987 w 1270077"/>
                <a:gd name="connsiteY30" fmla="*/ 122539 h 190959"/>
                <a:gd name="connsiteX31" fmla="*/ 958128 w 1270077"/>
                <a:gd name="connsiteY31" fmla="*/ 89119 h 190959"/>
                <a:gd name="connsiteX32" fmla="*/ 946987 w 1270077"/>
                <a:gd name="connsiteY32" fmla="*/ 44560 h 190959"/>
                <a:gd name="connsiteX33" fmla="*/ 869000 w 1270077"/>
                <a:gd name="connsiteY33" fmla="*/ 0 h 190959"/>
                <a:gd name="connsiteX34" fmla="*/ 857859 w 1270077"/>
                <a:gd name="connsiteY34" fmla="*/ 33420 h 190959"/>
                <a:gd name="connsiteX35" fmla="*/ 902423 w 1270077"/>
                <a:gd name="connsiteY35" fmla="*/ 133679 h 190959"/>
                <a:gd name="connsiteX36" fmla="*/ 969269 w 1270077"/>
                <a:gd name="connsiteY36" fmla="*/ 155959 h 190959"/>
                <a:gd name="connsiteX37" fmla="*/ 1147526 w 1270077"/>
                <a:gd name="connsiteY37" fmla="*/ 100259 h 190959"/>
                <a:gd name="connsiteX38" fmla="*/ 1158667 w 1270077"/>
                <a:gd name="connsiteY38" fmla="*/ 66839 h 190959"/>
                <a:gd name="connsiteX39" fmla="*/ 1136385 w 1270077"/>
                <a:gd name="connsiteY39" fmla="*/ 33420 h 190959"/>
                <a:gd name="connsiteX40" fmla="*/ 1069539 w 1270077"/>
                <a:gd name="connsiteY40" fmla="*/ 11140 h 190959"/>
                <a:gd name="connsiteX41" fmla="*/ 1080680 w 1270077"/>
                <a:gd name="connsiteY41" fmla="*/ 100259 h 190959"/>
                <a:gd name="connsiteX42" fmla="*/ 1091821 w 1270077"/>
                <a:gd name="connsiteY42" fmla="*/ 133679 h 190959"/>
                <a:gd name="connsiteX43" fmla="*/ 1158667 w 1270077"/>
                <a:gd name="connsiteY43" fmla="*/ 155959 h 190959"/>
                <a:gd name="connsiteX44" fmla="*/ 1270077 w 1270077"/>
                <a:gd name="connsiteY44" fmla="*/ 167098 h 190959"/>
                <a:gd name="connsiteX45" fmla="*/ 1270077 w 1270077"/>
                <a:gd name="connsiteY45" fmla="*/ 167098 h 190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1270077" h="190959">
                  <a:moveTo>
                    <a:pt x="0" y="66839"/>
                  </a:moveTo>
                  <a:cubicBezTo>
                    <a:pt x="11141" y="74266"/>
                    <a:pt x="25058" y="78664"/>
                    <a:pt x="33423" y="89119"/>
                  </a:cubicBezTo>
                  <a:cubicBezTo>
                    <a:pt x="40759" y="98288"/>
                    <a:pt x="35008" y="115714"/>
                    <a:pt x="44564" y="122539"/>
                  </a:cubicBezTo>
                  <a:cubicBezTo>
                    <a:pt x="63677" y="136190"/>
                    <a:pt x="111410" y="144819"/>
                    <a:pt x="111410" y="144819"/>
                  </a:cubicBezTo>
                  <a:cubicBezTo>
                    <a:pt x="141119" y="141106"/>
                    <a:pt x="175625" y="150286"/>
                    <a:pt x="200538" y="133679"/>
                  </a:cubicBezTo>
                  <a:cubicBezTo>
                    <a:pt x="226230" y="116552"/>
                    <a:pt x="202718" y="24220"/>
                    <a:pt x="200538" y="11140"/>
                  </a:cubicBezTo>
                  <a:cubicBezTo>
                    <a:pt x="147387" y="28856"/>
                    <a:pt x="116135" y="27197"/>
                    <a:pt x="178256" y="133679"/>
                  </a:cubicBezTo>
                  <a:cubicBezTo>
                    <a:pt x="190092" y="153966"/>
                    <a:pt x="245103" y="155959"/>
                    <a:pt x="245103" y="155959"/>
                  </a:cubicBezTo>
                  <a:cubicBezTo>
                    <a:pt x="266146" y="153621"/>
                    <a:pt x="354233" y="159378"/>
                    <a:pt x="378795" y="122539"/>
                  </a:cubicBezTo>
                  <a:cubicBezTo>
                    <a:pt x="387288" y="109800"/>
                    <a:pt x="386222" y="92832"/>
                    <a:pt x="389936" y="77979"/>
                  </a:cubicBezTo>
                  <a:cubicBezTo>
                    <a:pt x="386222" y="63126"/>
                    <a:pt x="388360" y="45375"/>
                    <a:pt x="378795" y="33420"/>
                  </a:cubicBezTo>
                  <a:cubicBezTo>
                    <a:pt x="360031" y="9967"/>
                    <a:pt x="330713" y="27166"/>
                    <a:pt x="311949" y="33420"/>
                  </a:cubicBezTo>
                  <a:cubicBezTo>
                    <a:pt x="312504" y="36195"/>
                    <a:pt x="325096" y="111121"/>
                    <a:pt x="334231" y="122539"/>
                  </a:cubicBezTo>
                  <a:cubicBezTo>
                    <a:pt x="342596" y="132994"/>
                    <a:pt x="355418" y="139382"/>
                    <a:pt x="367654" y="144819"/>
                  </a:cubicBezTo>
                  <a:cubicBezTo>
                    <a:pt x="389117" y="154357"/>
                    <a:pt x="434500" y="167098"/>
                    <a:pt x="434500" y="167098"/>
                  </a:cubicBezTo>
                  <a:cubicBezTo>
                    <a:pt x="501850" y="150264"/>
                    <a:pt x="464538" y="160801"/>
                    <a:pt x="545910" y="133679"/>
                  </a:cubicBezTo>
                  <a:lnTo>
                    <a:pt x="579333" y="122539"/>
                  </a:lnTo>
                  <a:cubicBezTo>
                    <a:pt x="575619" y="96546"/>
                    <a:pt x="573342" y="70307"/>
                    <a:pt x="568192" y="44560"/>
                  </a:cubicBezTo>
                  <a:cubicBezTo>
                    <a:pt x="565889" y="33045"/>
                    <a:pt x="568443" y="13988"/>
                    <a:pt x="557051" y="11140"/>
                  </a:cubicBezTo>
                  <a:cubicBezTo>
                    <a:pt x="531575" y="4772"/>
                    <a:pt x="505060" y="18567"/>
                    <a:pt x="479064" y="22280"/>
                  </a:cubicBezTo>
                  <a:cubicBezTo>
                    <a:pt x="481984" y="45641"/>
                    <a:pt x="478017" y="121841"/>
                    <a:pt x="512487" y="144819"/>
                  </a:cubicBezTo>
                  <a:cubicBezTo>
                    <a:pt x="525228" y="153312"/>
                    <a:pt x="542196" y="152246"/>
                    <a:pt x="557051" y="155959"/>
                  </a:cubicBezTo>
                  <a:cubicBezTo>
                    <a:pt x="616470" y="152246"/>
                    <a:pt x="676501" y="154103"/>
                    <a:pt x="735308" y="144819"/>
                  </a:cubicBezTo>
                  <a:cubicBezTo>
                    <a:pt x="786241" y="136778"/>
                    <a:pt x="773099" y="90592"/>
                    <a:pt x="757590" y="55700"/>
                  </a:cubicBezTo>
                  <a:cubicBezTo>
                    <a:pt x="743076" y="23047"/>
                    <a:pt x="718829" y="20501"/>
                    <a:pt x="690744" y="11140"/>
                  </a:cubicBezTo>
                  <a:cubicBezTo>
                    <a:pt x="680100" y="43069"/>
                    <a:pt x="666843" y="64412"/>
                    <a:pt x="690744" y="100259"/>
                  </a:cubicBezTo>
                  <a:cubicBezTo>
                    <a:pt x="697259" y="110030"/>
                    <a:pt x="713663" y="106148"/>
                    <a:pt x="724167" y="111399"/>
                  </a:cubicBezTo>
                  <a:cubicBezTo>
                    <a:pt x="736143" y="117387"/>
                    <a:pt x="745614" y="127691"/>
                    <a:pt x="757590" y="133679"/>
                  </a:cubicBezTo>
                  <a:cubicBezTo>
                    <a:pt x="768094" y="138930"/>
                    <a:pt x="780509" y="139568"/>
                    <a:pt x="791013" y="144819"/>
                  </a:cubicBezTo>
                  <a:cubicBezTo>
                    <a:pt x="877402" y="188008"/>
                    <a:pt x="773848" y="150237"/>
                    <a:pt x="857859" y="178238"/>
                  </a:cubicBezTo>
                  <a:cubicBezTo>
                    <a:pt x="918824" y="157919"/>
                    <a:pt x="922269" y="171970"/>
                    <a:pt x="946987" y="122539"/>
                  </a:cubicBezTo>
                  <a:cubicBezTo>
                    <a:pt x="952239" y="112036"/>
                    <a:pt x="954414" y="100259"/>
                    <a:pt x="958128" y="89119"/>
                  </a:cubicBezTo>
                  <a:cubicBezTo>
                    <a:pt x="954414" y="74266"/>
                    <a:pt x="954584" y="57853"/>
                    <a:pt x="946987" y="44560"/>
                  </a:cubicBezTo>
                  <a:cubicBezTo>
                    <a:pt x="924861" y="5844"/>
                    <a:pt x="907346" y="9586"/>
                    <a:pt x="869000" y="0"/>
                  </a:cubicBezTo>
                  <a:cubicBezTo>
                    <a:pt x="865286" y="11140"/>
                    <a:pt x="857859" y="21677"/>
                    <a:pt x="857859" y="33420"/>
                  </a:cubicBezTo>
                  <a:cubicBezTo>
                    <a:pt x="857859" y="76701"/>
                    <a:pt x="862606" y="111560"/>
                    <a:pt x="902423" y="133679"/>
                  </a:cubicBezTo>
                  <a:cubicBezTo>
                    <a:pt x="922955" y="145085"/>
                    <a:pt x="969269" y="155959"/>
                    <a:pt x="969269" y="155959"/>
                  </a:cubicBezTo>
                  <a:cubicBezTo>
                    <a:pt x="1120719" y="145142"/>
                    <a:pt x="1108651" y="190959"/>
                    <a:pt x="1147526" y="100259"/>
                  </a:cubicBezTo>
                  <a:cubicBezTo>
                    <a:pt x="1152152" y="89466"/>
                    <a:pt x="1154953" y="77979"/>
                    <a:pt x="1158667" y="66839"/>
                  </a:cubicBezTo>
                  <a:cubicBezTo>
                    <a:pt x="1151240" y="55699"/>
                    <a:pt x="1147739" y="40515"/>
                    <a:pt x="1136385" y="33420"/>
                  </a:cubicBezTo>
                  <a:cubicBezTo>
                    <a:pt x="1116467" y="20973"/>
                    <a:pt x="1069539" y="11140"/>
                    <a:pt x="1069539" y="11140"/>
                  </a:cubicBezTo>
                  <a:cubicBezTo>
                    <a:pt x="1073253" y="40846"/>
                    <a:pt x="1075324" y="70804"/>
                    <a:pt x="1080680" y="100259"/>
                  </a:cubicBezTo>
                  <a:cubicBezTo>
                    <a:pt x="1082781" y="111812"/>
                    <a:pt x="1082265" y="126854"/>
                    <a:pt x="1091821" y="133679"/>
                  </a:cubicBezTo>
                  <a:cubicBezTo>
                    <a:pt x="1110934" y="147330"/>
                    <a:pt x="1136385" y="148533"/>
                    <a:pt x="1158667" y="155959"/>
                  </a:cubicBezTo>
                  <a:cubicBezTo>
                    <a:pt x="1216749" y="175317"/>
                    <a:pt x="1180354" y="167098"/>
                    <a:pt x="1270077" y="167098"/>
                  </a:cubicBezTo>
                  <a:lnTo>
                    <a:pt x="1270077" y="167098"/>
                  </a:lnTo>
                </a:path>
              </a:pathLst>
            </a:custGeom>
            <a:ln w="38100" cap="flat" cmpd="sng" algn="ctr">
              <a:solidFill>
                <a:srgbClr val="F1F1F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41" name="Freeform 40"/>
            <p:cNvSpPr/>
            <p:nvPr/>
          </p:nvSpPr>
          <p:spPr>
            <a:xfrm>
              <a:off x="1438469" y="4371482"/>
              <a:ext cx="1370347" cy="200518"/>
            </a:xfrm>
            <a:custGeom>
              <a:avLst/>
              <a:gdLst>
                <a:gd name="connsiteX0" fmla="*/ 0 w 1270077"/>
                <a:gd name="connsiteY0" fmla="*/ 66839 h 190959"/>
                <a:gd name="connsiteX1" fmla="*/ 33423 w 1270077"/>
                <a:gd name="connsiteY1" fmla="*/ 89119 h 190959"/>
                <a:gd name="connsiteX2" fmla="*/ 44564 w 1270077"/>
                <a:gd name="connsiteY2" fmla="*/ 122539 h 190959"/>
                <a:gd name="connsiteX3" fmla="*/ 111410 w 1270077"/>
                <a:gd name="connsiteY3" fmla="*/ 144819 h 190959"/>
                <a:gd name="connsiteX4" fmla="*/ 200538 w 1270077"/>
                <a:gd name="connsiteY4" fmla="*/ 133679 h 190959"/>
                <a:gd name="connsiteX5" fmla="*/ 200538 w 1270077"/>
                <a:gd name="connsiteY5" fmla="*/ 11140 h 190959"/>
                <a:gd name="connsiteX6" fmla="*/ 178256 w 1270077"/>
                <a:gd name="connsiteY6" fmla="*/ 133679 h 190959"/>
                <a:gd name="connsiteX7" fmla="*/ 245103 w 1270077"/>
                <a:gd name="connsiteY7" fmla="*/ 155959 h 190959"/>
                <a:gd name="connsiteX8" fmla="*/ 378795 w 1270077"/>
                <a:gd name="connsiteY8" fmla="*/ 122539 h 190959"/>
                <a:gd name="connsiteX9" fmla="*/ 389936 w 1270077"/>
                <a:gd name="connsiteY9" fmla="*/ 77979 h 190959"/>
                <a:gd name="connsiteX10" fmla="*/ 378795 w 1270077"/>
                <a:gd name="connsiteY10" fmla="*/ 33420 h 190959"/>
                <a:gd name="connsiteX11" fmla="*/ 311949 w 1270077"/>
                <a:gd name="connsiteY11" fmla="*/ 33420 h 190959"/>
                <a:gd name="connsiteX12" fmla="*/ 334231 w 1270077"/>
                <a:gd name="connsiteY12" fmla="*/ 122539 h 190959"/>
                <a:gd name="connsiteX13" fmla="*/ 367654 w 1270077"/>
                <a:gd name="connsiteY13" fmla="*/ 144819 h 190959"/>
                <a:gd name="connsiteX14" fmla="*/ 434500 w 1270077"/>
                <a:gd name="connsiteY14" fmla="*/ 167098 h 190959"/>
                <a:gd name="connsiteX15" fmla="*/ 545910 w 1270077"/>
                <a:gd name="connsiteY15" fmla="*/ 133679 h 190959"/>
                <a:gd name="connsiteX16" fmla="*/ 579333 w 1270077"/>
                <a:gd name="connsiteY16" fmla="*/ 122539 h 190959"/>
                <a:gd name="connsiteX17" fmla="*/ 568192 w 1270077"/>
                <a:gd name="connsiteY17" fmla="*/ 44560 h 190959"/>
                <a:gd name="connsiteX18" fmla="*/ 557051 w 1270077"/>
                <a:gd name="connsiteY18" fmla="*/ 11140 h 190959"/>
                <a:gd name="connsiteX19" fmla="*/ 479064 w 1270077"/>
                <a:gd name="connsiteY19" fmla="*/ 22280 h 190959"/>
                <a:gd name="connsiteX20" fmla="*/ 512487 w 1270077"/>
                <a:gd name="connsiteY20" fmla="*/ 144819 h 190959"/>
                <a:gd name="connsiteX21" fmla="*/ 557051 w 1270077"/>
                <a:gd name="connsiteY21" fmla="*/ 155959 h 190959"/>
                <a:gd name="connsiteX22" fmla="*/ 735308 w 1270077"/>
                <a:gd name="connsiteY22" fmla="*/ 144819 h 190959"/>
                <a:gd name="connsiteX23" fmla="*/ 757590 w 1270077"/>
                <a:gd name="connsiteY23" fmla="*/ 55700 h 190959"/>
                <a:gd name="connsiteX24" fmla="*/ 690744 w 1270077"/>
                <a:gd name="connsiteY24" fmla="*/ 11140 h 190959"/>
                <a:gd name="connsiteX25" fmla="*/ 690744 w 1270077"/>
                <a:gd name="connsiteY25" fmla="*/ 100259 h 190959"/>
                <a:gd name="connsiteX26" fmla="*/ 724167 w 1270077"/>
                <a:gd name="connsiteY26" fmla="*/ 111399 h 190959"/>
                <a:gd name="connsiteX27" fmla="*/ 757590 w 1270077"/>
                <a:gd name="connsiteY27" fmla="*/ 133679 h 190959"/>
                <a:gd name="connsiteX28" fmla="*/ 791013 w 1270077"/>
                <a:gd name="connsiteY28" fmla="*/ 144819 h 190959"/>
                <a:gd name="connsiteX29" fmla="*/ 857859 w 1270077"/>
                <a:gd name="connsiteY29" fmla="*/ 178238 h 190959"/>
                <a:gd name="connsiteX30" fmla="*/ 946987 w 1270077"/>
                <a:gd name="connsiteY30" fmla="*/ 122539 h 190959"/>
                <a:gd name="connsiteX31" fmla="*/ 958128 w 1270077"/>
                <a:gd name="connsiteY31" fmla="*/ 89119 h 190959"/>
                <a:gd name="connsiteX32" fmla="*/ 946987 w 1270077"/>
                <a:gd name="connsiteY32" fmla="*/ 44560 h 190959"/>
                <a:gd name="connsiteX33" fmla="*/ 869000 w 1270077"/>
                <a:gd name="connsiteY33" fmla="*/ 0 h 190959"/>
                <a:gd name="connsiteX34" fmla="*/ 857859 w 1270077"/>
                <a:gd name="connsiteY34" fmla="*/ 33420 h 190959"/>
                <a:gd name="connsiteX35" fmla="*/ 902423 w 1270077"/>
                <a:gd name="connsiteY35" fmla="*/ 133679 h 190959"/>
                <a:gd name="connsiteX36" fmla="*/ 969269 w 1270077"/>
                <a:gd name="connsiteY36" fmla="*/ 155959 h 190959"/>
                <a:gd name="connsiteX37" fmla="*/ 1147526 w 1270077"/>
                <a:gd name="connsiteY37" fmla="*/ 100259 h 190959"/>
                <a:gd name="connsiteX38" fmla="*/ 1158667 w 1270077"/>
                <a:gd name="connsiteY38" fmla="*/ 66839 h 190959"/>
                <a:gd name="connsiteX39" fmla="*/ 1136385 w 1270077"/>
                <a:gd name="connsiteY39" fmla="*/ 33420 h 190959"/>
                <a:gd name="connsiteX40" fmla="*/ 1069539 w 1270077"/>
                <a:gd name="connsiteY40" fmla="*/ 11140 h 190959"/>
                <a:gd name="connsiteX41" fmla="*/ 1080680 w 1270077"/>
                <a:gd name="connsiteY41" fmla="*/ 100259 h 190959"/>
                <a:gd name="connsiteX42" fmla="*/ 1091821 w 1270077"/>
                <a:gd name="connsiteY42" fmla="*/ 133679 h 190959"/>
                <a:gd name="connsiteX43" fmla="*/ 1158667 w 1270077"/>
                <a:gd name="connsiteY43" fmla="*/ 155959 h 190959"/>
                <a:gd name="connsiteX44" fmla="*/ 1270077 w 1270077"/>
                <a:gd name="connsiteY44" fmla="*/ 167098 h 190959"/>
                <a:gd name="connsiteX45" fmla="*/ 1270077 w 1270077"/>
                <a:gd name="connsiteY45" fmla="*/ 167098 h 190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1270077" h="190959">
                  <a:moveTo>
                    <a:pt x="0" y="66839"/>
                  </a:moveTo>
                  <a:cubicBezTo>
                    <a:pt x="11141" y="74266"/>
                    <a:pt x="25058" y="78664"/>
                    <a:pt x="33423" y="89119"/>
                  </a:cubicBezTo>
                  <a:cubicBezTo>
                    <a:pt x="40759" y="98288"/>
                    <a:pt x="35008" y="115714"/>
                    <a:pt x="44564" y="122539"/>
                  </a:cubicBezTo>
                  <a:cubicBezTo>
                    <a:pt x="63677" y="136190"/>
                    <a:pt x="111410" y="144819"/>
                    <a:pt x="111410" y="144819"/>
                  </a:cubicBezTo>
                  <a:cubicBezTo>
                    <a:pt x="141119" y="141106"/>
                    <a:pt x="175625" y="150286"/>
                    <a:pt x="200538" y="133679"/>
                  </a:cubicBezTo>
                  <a:cubicBezTo>
                    <a:pt x="226230" y="116552"/>
                    <a:pt x="202718" y="24220"/>
                    <a:pt x="200538" y="11140"/>
                  </a:cubicBezTo>
                  <a:cubicBezTo>
                    <a:pt x="147387" y="28856"/>
                    <a:pt x="116135" y="27197"/>
                    <a:pt x="178256" y="133679"/>
                  </a:cubicBezTo>
                  <a:cubicBezTo>
                    <a:pt x="190092" y="153966"/>
                    <a:pt x="245103" y="155959"/>
                    <a:pt x="245103" y="155959"/>
                  </a:cubicBezTo>
                  <a:cubicBezTo>
                    <a:pt x="266146" y="153621"/>
                    <a:pt x="354233" y="159378"/>
                    <a:pt x="378795" y="122539"/>
                  </a:cubicBezTo>
                  <a:cubicBezTo>
                    <a:pt x="387288" y="109800"/>
                    <a:pt x="386222" y="92832"/>
                    <a:pt x="389936" y="77979"/>
                  </a:cubicBezTo>
                  <a:cubicBezTo>
                    <a:pt x="386222" y="63126"/>
                    <a:pt x="388360" y="45375"/>
                    <a:pt x="378795" y="33420"/>
                  </a:cubicBezTo>
                  <a:cubicBezTo>
                    <a:pt x="360031" y="9967"/>
                    <a:pt x="330713" y="27166"/>
                    <a:pt x="311949" y="33420"/>
                  </a:cubicBezTo>
                  <a:cubicBezTo>
                    <a:pt x="312504" y="36195"/>
                    <a:pt x="325096" y="111121"/>
                    <a:pt x="334231" y="122539"/>
                  </a:cubicBezTo>
                  <a:cubicBezTo>
                    <a:pt x="342596" y="132994"/>
                    <a:pt x="355418" y="139382"/>
                    <a:pt x="367654" y="144819"/>
                  </a:cubicBezTo>
                  <a:cubicBezTo>
                    <a:pt x="389117" y="154357"/>
                    <a:pt x="434500" y="167098"/>
                    <a:pt x="434500" y="167098"/>
                  </a:cubicBezTo>
                  <a:cubicBezTo>
                    <a:pt x="501850" y="150264"/>
                    <a:pt x="464538" y="160801"/>
                    <a:pt x="545910" y="133679"/>
                  </a:cubicBezTo>
                  <a:lnTo>
                    <a:pt x="579333" y="122539"/>
                  </a:lnTo>
                  <a:cubicBezTo>
                    <a:pt x="575619" y="96546"/>
                    <a:pt x="573342" y="70307"/>
                    <a:pt x="568192" y="44560"/>
                  </a:cubicBezTo>
                  <a:cubicBezTo>
                    <a:pt x="565889" y="33045"/>
                    <a:pt x="568443" y="13988"/>
                    <a:pt x="557051" y="11140"/>
                  </a:cubicBezTo>
                  <a:cubicBezTo>
                    <a:pt x="531575" y="4772"/>
                    <a:pt x="505060" y="18567"/>
                    <a:pt x="479064" y="22280"/>
                  </a:cubicBezTo>
                  <a:cubicBezTo>
                    <a:pt x="481984" y="45641"/>
                    <a:pt x="478017" y="121841"/>
                    <a:pt x="512487" y="144819"/>
                  </a:cubicBezTo>
                  <a:cubicBezTo>
                    <a:pt x="525228" y="153312"/>
                    <a:pt x="542196" y="152246"/>
                    <a:pt x="557051" y="155959"/>
                  </a:cubicBezTo>
                  <a:cubicBezTo>
                    <a:pt x="616470" y="152246"/>
                    <a:pt x="676501" y="154103"/>
                    <a:pt x="735308" y="144819"/>
                  </a:cubicBezTo>
                  <a:cubicBezTo>
                    <a:pt x="786241" y="136778"/>
                    <a:pt x="773099" y="90592"/>
                    <a:pt x="757590" y="55700"/>
                  </a:cubicBezTo>
                  <a:cubicBezTo>
                    <a:pt x="743076" y="23047"/>
                    <a:pt x="718829" y="20501"/>
                    <a:pt x="690744" y="11140"/>
                  </a:cubicBezTo>
                  <a:cubicBezTo>
                    <a:pt x="680100" y="43069"/>
                    <a:pt x="666843" y="64412"/>
                    <a:pt x="690744" y="100259"/>
                  </a:cubicBezTo>
                  <a:cubicBezTo>
                    <a:pt x="697259" y="110030"/>
                    <a:pt x="713663" y="106148"/>
                    <a:pt x="724167" y="111399"/>
                  </a:cubicBezTo>
                  <a:cubicBezTo>
                    <a:pt x="736143" y="117387"/>
                    <a:pt x="745614" y="127691"/>
                    <a:pt x="757590" y="133679"/>
                  </a:cubicBezTo>
                  <a:cubicBezTo>
                    <a:pt x="768094" y="138930"/>
                    <a:pt x="780509" y="139568"/>
                    <a:pt x="791013" y="144819"/>
                  </a:cubicBezTo>
                  <a:cubicBezTo>
                    <a:pt x="877402" y="188008"/>
                    <a:pt x="773848" y="150237"/>
                    <a:pt x="857859" y="178238"/>
                  </a:cubicBezTo>
                  <a:cubicBezTo>
                    <a:pt x="918824" y="157919"/>
                    <a:pt x="922269" y="171970"/>
                    <a:pt x="946987" y="122539"/>
                  </a:cubicBezTo>
                  <a:cubicBezTo>
                    <a:pt x="952239" y="112036"/>
                    <a:pt x="954414" y="100259"/>
                    <a:pt x="958128" y="89119"/>
                  </a:cubicBezTo>
                  <a:cubicBezTo>
                    <a:pt x="954414" y="74266"/>
                    <a:pt x="954584" y="57853"/>
                    <a:pt x="946987" y="44560"/>
                  </a:cubicBezTo>
                  <a:cubicBezTo>
                    <a:pt x="924861" y="5844"/>
                    <a:pt x="907346" y="9586"/>
                    <a:pt x="869000" y="0"/>
                  </a:cubicBezTo>
                  <a:cubicBezTo>
                    <a:pt x="865286" y="11140"/>
                    <a:pt x="857859" y="21677"/>
                    <a:pt x="857859" y="33420"/>
                  </a:cubicBezTo>
                  <a:cubicBezTo>
                    <a:pt x="857859" y="76701"/>
                    <a:pt x="862606" y="111560"/>
                    <a:pt x="902423" y="133679"/>
                  </a:cubicBezTo>
                  <a:cubicBezTo>
                    <a:pt x="922955" y="145085"/>
                    <a:pt x="969269" y="155959"/>
                    <a:pt x="969269" y="155959"/>
                  </a:cubicBezTo>
                  <a:cubicBezTo>
                    <a:pt x="1120719" y="145142"/>
                    <a:pt x="1108651" y="190959"/>
                    <a:pt x="1147526" y="100259"/>
                  </a:cubicBezTo>
                  <a:cubicBezTo>
                    <a:pt x="1152152" y="89466"/>
                    <a:pt x="1154953" y="77979"/>
                    <a:pt x="1158667" y="66839"/>
                  </a:cubicBezTo>
                  <a:cubicBezTo>
                    <a:pt x="1151240" y="55699"/>
                    <a:pt x="1147739" y="40515"/>
                    <a:pt x="1136385" y="33420"/>
                  </a:cubicBezTo>
                  <a:cubicBezTo>
                    <a:pt x="1116467" y="20973"/>
                    <a:pt x="1069539" y="11140"/>
                    <a:pt x="1069539" y="11140"/>
                  </a:cubicBezTo>
                  <a:cubicBezTo>
                    <a:pt x="1073253" y="40846"/>
                    <a:pt x="1075324" y="70804"/>
                    <a:pt x="1080680" y="100259"/>
                  </a:cubicBezTo>
                  <a:cubicBezTo>
                    <a:pt x="1082781" y="111812"/>
                    <a:pt x="1082265" y="126854"/>
                    <a:pt x="1091821" y="133679"/>
                  </a:cubicBezTo>
                  <a:cubicBezTo>
                    <a:pt x="1110934" y="147330"/>
                    <a:pt x="1136385" y="148533"/>
                    <a:pt x="1158667" y="155959"/>
                  </a:cubicBezTo>
                  <a:cubicBezTo>
                    <a:pt x="1216749" y="175317"/>
                    <a:pt x="1180354" y="167098"/>
                    <a:pt x="1270077" y="167098"/>
                  </a:cubicBezTo>
                  <a:lnTo>
                    <a:pt x="1270077" y="167098"/>
                  </a:lnTo>
                </a:path>
              </a:pathLst>
            </a:custGeom>
            <a:ln w="38100" cap="flat" cmpd="sng" algn="ctr">
              <a:solidFill>
                <a:srgbClr val="F1F1F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42" name="Rectangle 41"/>
            <p:cNvSpPr/>
            <p:nvPr/>
          </p:nvSpPr>
          <p:spPr>
            <a:xfrm>
              <a:off x="3093299" y="3428889"/>
              <a:ext cx="32511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dirty="0" err="1">
                  <a:solidFill>
                    <a:srgbClr val="F1F1F5"/>
                  </a:solidFill>
                  <a:latin typeface="Chalkduster"/>
                  <a:cs typeface="Chalkduster"/>
                </a:rPr>
                <a:t>t</a:t>
              </a:r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43" name="Rectangle 42"/>
            <p:cNvSpPr/>
            <p:nvPr/>
          </p:nvSpPr>
          <p:spPr>
            <a:xfrm>
              <a:off x="1017568" y="3284873"/>
              <a:ext cx="394497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dirty="0" err="1">
                  <a:solidFill>
                    <a:srgbClr val="F1F1F5"/>
                  </a:solidFill>
                  <a:latin typeface="Chalkduster"/>
                  <a:cs typeface="Chalkduster"/>
                </a:rPr>
                <a:t>g</a:t>
              </a:r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44" name="Rectangle 43"/>
            <p:cNvSpPr/>
            <p:nvPr/>
          </p:nvSpPr>
          <p:spPr>
            <a:xfrm>
              <a:off x="1017568" y="4220977"/>
              <a:ext cx="394497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dirty="0" err="1">
                  <a:solidFill>
                    <a:srgbClr val="F1F1F5"/>
                  </a:solidFill>
                  <a:latin typeface="Chalkduster"/>
                  <a:cs typeface="Chalkduster"/>
                </a:rPr>
                <a:t>g</a:t>
              </a:r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45" name="Rectangle 44"/>
            <p:cNvSpPr/>
            <p:nvPr/>
          </p:nvSpPr>
          <p:spPr>
            <a:xfrm>
              <a:off x="3113617" y="4315650"/>
              <a:ext cx="32511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dirty="0" err="1">
                  <a:solidFill>
                    <a:srgbClr val="F1F1F5"/>
                  </a:solidFill>
                  <a:latin typeface="Chalkduster"/>
                  <a:cs typeface="Chalkduster"/>
                </a:rPr>
                <a:t>t</a:t>
              </a:r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46" name="Rectangle 45"/>
            <p:cNvSpPr/>
            <p:nvPr/>
          </p:nvSpPr>
          <p:spPr>
            <a:xfrm>
              <a:off x="2427817" y="3782250"/>
              <a:ext cx="32511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dirty="0" err="1">
                  <a:solidFill>
                    <a:srgbClr val="F1F1F5"/>
                  </a:solidFill>
                  <a:latin typeface="Chalkduster"/>
                  <a:cs typeface="Chalkduster"/>
                </a:rPr>
                <a:t>t</a:t>
              </a:r>
              <a:endParaRPr lang="en-GB" dirty="0">
                <a:solidFill>
                  <a:prstClr val="black"/>
                </a:solidFill>
              </a:endParaRPr>
            </a:p>
          </p:txBody>
        </p:sp>
      </p:grpSp>
      <p:pic>
        <p:nvPicPr>
          <p:cNvPr id="48" name="Picture 4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56481" y="5061977"/>
            <a:ext cx="2160240" cy="1607383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82176" y="3573016"/>
            <a:ext cx="2416193" cy="1177382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44208" y="1628800"/>
            <a:ext cx="2334288" cy="1607383"/>
          </a:xfrm>
          <a:prstGeom prst="rect">
            <a:avLst/>
          </a:prstGeom>
        </p:spPr>
      </p:pic>
      <p:sp>
        <p:nvSpPr>
          <p:cNvPr id="51" name="Rectangle 50"/>
          <p:cNvSpPr/>
          <p:nvPr/>
        </p:nvSpPr>
        <p:spPr>
          <a:xfrm>
            <a:off x="1115616" y="4181617"/>
            <a:ext cx="214513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err="1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σ</a:t>
            </a:r>
            <a:r>
              <a:rPr lang="en-US" sz="1400" baseline="-25000" dirty="0" err="1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H,ggF</a:t>
            </a:r>
            <a:r>
              <a:rPr lang="en-US" sz="1400" baseline="-25000" dirty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 </a:t>
            </a:r>
            <a:r>
              <a:rPr lang="en-US" sz="1400" dirty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~ 49 </a:t>
            </a:r>
            <a:r>
              <a:rPr lang="en-US" sz="1400" dirty="0" err="1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pb</a:t>
            </a:r>
            <a:r>
              <a:rPr lang="en-US" sz="1400" dirty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 at 13 TeV </a:t>
            </a:r>
            <a:endParaRPr lang="en-US" sz="1400" dirty="0">
              <a:solidFill>
                <a:prstClr val="black"/>
              </a:solidFill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5724127" y="1312684"/>
            <a:ext cx="341987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Weak boson fusion — VBF (</a:t>
            </a:r>
            <a:r>
              <a:rPr lang="en-US" sz="1200" dirty="0" err="1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σ</a:t>
            </a:r>
            <a:r>
              <a:rPr lang="en-US" sz="1200" baseline="-25000" dirty="0" err="1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VBF</a:t>
            </a:r>
            <a:r>
              <a:rPr lang="en-US" sz="1200" baseline="-25000" dirty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 </a:t>
            </a:r>
            <a:r>
              <a:rPr lang="en-US" sz="1200" dirty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~ 3.8 </a:t>
            </a:r>
            <a:r>
              <a:rPr lang="en-US" sz="1200" dirty="0" err="1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pb</a:t>
            </a:r>
            <a:r>
              <a:rPr lang="en-US" sz="1200" dirty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): </a:t>
            </a:r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5724128" y="3356992"/>
            <a:ext cx="27363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Higgs-</a:t>
            </a:r>
            <a:r>
              <a:rPr lang="en-US" sz="1200" dirty="0" err="1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strahlung</a:t>
            </a:r>
            <a:r>
              <a:rPr lang="en-US" sz="1200" dirty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 (</a:t>
            </a:r>
            <a:r>
              <a:rPr lang="en-US" sz="1200" dirty="0" err="1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σ</a:t>
            </a:r>
            <a:r>
              <a:rPr lang="en-US" sz="1200" baseline="-25000" dirty="0" err="1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W</a:t>
            </a:r>
            <a:r>
              <a:rPr lang="en-US" sz="1200" baseline="-25000" dirty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/Z+H </a:t>
            </a:r>
            <a:r>
              <a:rPr lang="en-US" sz="1200" dirty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~ 1.4/0.9 </a:t>
            </a:r>
            <a:r>
              <a:rPr lang="en-US" sz="1200" dirty="0" err="1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pb</a:t>
            </a:r>
            <a:r>
              <a:rPr lang="en-US" sz="1200" dirty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): </a:t>
            </a:r>
            <a:endParaRPr lang="en-US" sz="1200" dirty="0">
              <a:solidFill>
                <a:prstClr val="black"/>
              </a:solidFill>
            </a:endParaRPr>
          </a:p>
          <a:p>
            <a:endParaRPr lang="en-US" sz="1200" dirty="0">
              <a:solidFill>
                <a:srgbClr val="F1F1F5"/>
              </a:solidFill>
              <a:latin typeface="Helvetica Light" charset="0"/>
              <a:ea typeface="Helvetica Light" charset="0"/>
              <a:cs typeface="Helvetica Light" charset="0"/>
              <a:sym typeface="Symbol" charset="2"/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5724128" y="4911551"/>
            <a:ext cx="17281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“ttH” production      (</a:t>
            </a:r>
            <a:r>
              <a:rPr lang="en-US" sz="1200" dirty="0" err="1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σ</a:t>
            </a:r>
            <a:r>
              <a:rPr lang="en-US" sz="1200" baseline="-25000" dirty="0" err="1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ttH</a:t>
            </a:r>
            <a:r>
              <a:rPr lang="en-US" sz="1200" baseline="-25000" dirty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 </a:t>
            </a:r>
            <a:r>
              <a:rPr lang="en-US" sz="1200" dirty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~ </a:t>
            </a:r>
            <a:r>
              <a:rPr lang="en-US" sz="1200" dirty="0" err="1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σ</a:t>
            </a:r>
            <a:r>
              <a:rPr lang="en-US" sz="1200" baseline="-25000" dirty="0" err="1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bbH</a:t>
            </a:r>
            <a:r>
              <a:rPr lang="en-US" sz="1200" baseline="-25000" dirty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 </a:t>
            </a:r>
            <a:r>
              <a:rPr lang="en-US" sz="1200" dirty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~ 0.5 </a:t>
            </a:r>
            <a:r>
              <a:rPr lang="en-US" sz="1200" dirty="0" err="1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pb</a:t>
            </a:r>
            <a:r>
              <a:rPr lang="en-US" sz="1200" dirty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): </a:t>
            </a:r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27" name="Text Box 11">
            <a:extLst>
              <a:ext uri="{FF2B5EF4-FFF2-40B4-BE49-F238E27FC236}">
                <a16:creationId xmlns:a16="http://schemas.microsoft.com/office/drawing/2014/main" id="{D369D10B-CD7B-074F-8A67-A5F15FB095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398" y="1196752"/>
            <a:ext cx="4347594" cy="83317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At the LHC, the Higgs boson is dominantly produced via gluon fusion for </a:t>
            </a:r>
            <a:r>
              <a:rPr lang="en-US" sz="1600" dirty="0" err="1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σ</a:t>
            </a:r>
            <a:r>
              <a:rPr lang="en-US" sz="1600" baseline="-25000" dirty="0" err="1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H,total</a:t>
            </a:r>
            <a:r>
              <a:rPr lang="en-US" sz="1600" dirty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 = 56 pb at √s = 13 TeV for </a:t>
            </a:r>
            <a:r>
              <a:rPr lang="en-US" sz="1600" dirty="0" err="1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m</a:t>
            </a:r>
            <a:r>
              <a:rPr lang="en-US" sz="1600" baseline="-25000" dirty="0" err="1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H</a:t>
            </a:r>
            <a:r>
              <a:rPr lang="en-US" sz="1600" dirty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 = 125 GeV </a:t>
            </a:r>
          </a:p>
        </p:txBody>
      </p:sp>
      <p:sp>
        <p:nvSpPr>
          <p:cNvPr id="26" name="Text Box 11">
            <a:extLst>
              <a:ext uri="{FF2B5EF4-FFF2-40B4-BE49-F238E27FC236}">
                <a16:creationId xmlns:a16="http://schemas.microsoft.com/office/drawing/2014/main" id="{30B27794-D200-484C-BF2D-B64B857FAB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406" y="5896577"/>
            <a:ext cx="6003778" cy="34073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600" b="1" dirty="0">
                <a:solidFill>
                  <a:srgbClr val="F1F1F5"/>
                </a:solidFill>
                <a:latin typeface="Helvetica" pitchFamily="2" charset="0"/>
                <a:ea typeface="Helvetica Light" charset="0"/>
                <a:cs typeface="Helvetica Light" charset="0"/>
                <a:sym typeface="Symbol" charset="2"/>
              </a:rPr>
              <a:t>All major Higgs production modes observed at LHC</a:t>
            </a:r>
            <a:endParaRPr lang="en-US" sz="1200" b="1" dirty="0">
              <a:solidFill>
                <a:srgbClr val="F1F1F5"/>
              </a:solidFill>
              <a:latin typeface="Helvetica" pitchFamily="2" charset="0"/>
              <a:ea typeface="Helvetica Light" charset="0"/>
              <a:cs typeface="Helvetica Light" charset="0"/>
              <a:sym typeface="Symbol" charset="2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589E312A-642E-384D-A3AD-051EBD0BC99A}"/>
              </a:ext>
            </a:extLst>
          </p:cNvPr>
          <p:cNvSpPr/>
          <p:nvPr/>
        </p:nvSpPr>
        <p:spPr>
          <a:xfrm>
            <a:off x="1119124" y="4555533"/>
            <a:ext cx="276870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Yukawa coupling: </a:t>
            </a:r>
            <a:r>
              <a:rPr lang="en-US" sz="1200" dirty="0" err="1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y</a:t>
            </a:r>
            <a:r>
              <a:rPr lang="en-US" sz="1200" i="1" baseline="-25000" dirty="0" err="1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t</a:t>
            </a:r>
            <a:r>
              <a:rPr lang="en-US" sz="1200" dirty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 = 𝜐 / (</a:t>
            </a:r>
            <a:r>
              <a:rPr lang="en-US" sz="1200" i="1" dirty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m</a:t>
            </a:r>
            <a:r>
              <a:rPr lang="en-US" sz="900" i="1" dirty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 </a:t>
            </a:r>
            <a:r>
              <a:rPr lang="en-US" sz="1200" baseline="-25000" dirty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t </a:t>
            </a:r>
            <a:r>
              <a:rPr lang="en-US" sz="1200" dirty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√2) ~ 1 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995465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sp>
        <p:nvSpPr>
          <p:cNvPr id="28" name="Rectangle 27"/>
          <p:cNvSpPr/>
          <p:nvPr/>
        </p:nvSpPr>
        <p:spPr>
          <a:xfrm>
            <a:off x="0" y="260649"/>
            <a:ext cx="9144000" cy="5040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" y="332657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Higgs boson production at the LHC</a:t>
            </a:r>
            <a:endParaRPr lang="en-GB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F62E937-DCB6-4044-BA35-436286D6323C}"/>
              </a:ext>
            </a:extLst>
          </p:cNvPr>
          <p:cNvSpPr txBox="1"/>
          <p:nvPr/>
        </p:nvSpPr>
        <p:spPr>
          <a:xfrm>
            <a:off x="251520" y="1492623"/>
            <a:ext cx="5616624" cy="530594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Total production of almost 8 million Higgs bosons expected in each CMS &amp; ATLAS during Run-2 — that’s huge, but …</a:t>
            </a:r>
            <a:endParaRPr kumimoji="0" lang="en-US" sz="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Helvetica Light" charset="0"/>
              <a:ea typeface="Helvetica Light" charset="0"/>
              <a:cs typeface="Helvetica Light" charset="0"/>
            </a:endParaRPr>
          </a:p>
        </p:txBody>
      </p:sp>
      <p:graphicFrame>
        <p:nvGraphicFramePr>
          <p:cNvPr id="33" name="Table 32">
            <a:extLst>
              <a:ext uri="{FF2B5EF4-FFF2-40B4-BE49-F238E27FC236}">
                <a16:creationId xmlns:a16="http://schemas.microsoft.com/office/drawing/2014/main" id="{5F0224D3-D4B6-A84E-BE8B-8CBBF733A2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1446341"/>
              </p:ext>
            </p:extLst>
          </p:nvPr>
        </p:nvGraphicFramePr>
        <p:xfrm>
          <a:off x="1123596" y="3071063"/>
          <a:ext cx="6768752" cy="19442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0160">
                  <a:extLst>
                    <a:ext uri="{9D8B030D-6E8A-4147-A177-3AD203B41FA5}">
                      <a16:colId xmlns:a16="http://schemas.microsoft.com/office/drawing/2014/main" val="3343601629"/>
                    </a:ext>
                  </a:extLst>
                </a:gridCol>
                <a:gridCol w="1048616">
                  <a:extLst>
                    <a:ext uri="{9D8B030D-6E8A-4147-A177-3AD203B41FA5}">
                      <a16:colId xmlns:a16="http://schemas.microsoft.com/office/drawing/2014/main" val="2400928828"/>
                    </a:ext>
                  </a:extLst>
                </a:gridCol>
                <a:gridCol w="1923964">
                  <a:extLst>
                    <a:ext uri="{9D8B030D-6E8A-4147-A177-3AD203B41FA5}">
                      <a16:colId xmlns:a16="http://schemas.microsoft.com/office/drawing/2014/main" val="2908841505"/>
                    </a:ext>
                  </a:extLst>
                </a:gridCol>
                <a:gridCol w="2356012">
                  <a:extLst>
                    <a:ext uri="{9D8B030D-6E8A-4147-A177-3AD203B41FA5}">
                      <a16:colId xmlns:a16="http://schemas.microsoft.com/office/drawing/2014/main" val="3128498531"/>
                    </a:ext>
                  </a:extLst>
                </a:gridCol>
              </a:tblGrid>
              <a:tr h="324036">
                <a:tc>
                  <a:txBody>
                    <a:bodyPr/>
                    <a:lstStyle/>
                    <a:p>
                      <a:r>
                        <a:rPr lang="en-US" sz="1400" b="0" i="0" dirty="0">
                          <a:solidFill>
                            <a:schemeClr val="bg1"/>
                          </a:solidFill>
                          <a:latin typeface="Helvetica Light" panose="020B0403020202020204" pitchFamily="34" charset="0"/>
                        </a:rPr>
                        <a:t>Channel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i="0" dirty="0">
                          <a:solidFill>
                            <a:schemeClr val="bg1"/>
                          </a:solidFill>
                          <a:latin typeface="Helvetica Light" panose="020B0403020202020204" pitchFamily="34" charset="0"/>
                        </a:rPr>
                        <a:t>Produced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i="0" dirty="0">
                          <a:solidFill>
                            <a:schemeClr val="bg1"/>
                          </a:solidFill>
                          <a:latin typeface="Helvetica Light" panose="020B0403020202020204" pitchFamily="34" charset="0"/>
                        </a:rPr>
                        <a:t>Selected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dirty="0">
                          <a:solidFill>
                            <a:schemeClr val="bg1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Mass resolution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14662835"/>
                  </a:ext>
                </a:extLst>
              </a:tr>
              <a:tr h="324036">
                <a:tc>
                  <a:txBody>
                    <a:bodyPr/>
                    <a:lstStyle/>
                    <a:p>
                      <a:r>
                        <a:rPr lang="en-US" sz="1400" b="0" i="0" dirty="0">
                          <a:solidFill>
                            <a:schemeClr val="bg1"/>
                          </a:solidFill>
                          <a:latin typeface="Helvetica Light" panose="020B0403020202020204" pitchFamily="34" charset="0"/>
                        </a:rPr>
                        <a:t>H </a:t>
                      </a:r>
                      <a:r>
                        <a:rPr lang="en-US" sz="1400" b="0" i="0" dirty="0">
                          <a:solidFill>
                            <a:schemeClr val="bg1"/>
                          </a:solidFill>
                          <a:latin typeface="Symbol" pitchFamily="2" charset="2"/>
                        </a:rPr>
                        <a:t>®</a:t>
                      </a:r>
                      <a:r>
                        <a:rPr lang="en-US" sz="1400" b="0" i="0" dirty="0">
                          <a:solidFill>
                            <a:schemeClr val="bg1"/>
                          </a:solidFill>
                          <a:latin typeface="Helvetica Light" panose="020B0403020202020204" pitchFamily="34" charset="0"/>
                        </a:rPr>
                        <a:t> 𝛾𝛾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i="0" dirty="0">
                          <a:solidFill>
                            <a:schemeClr val="bg1"/>
                          </a:solidFill>
                          <a:latin typeface="Helvetica Light" panose="020B0403020202020204" pitchFamily="34" charset="0"/>
                        </a:rPr>
                        <a:t>18,200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i="0" dirty="0">
                          <a:solidFill>
                            <a:schemeClr val="bg1"/>
                          </a:solidFill>
                          <a:latin typeface="Helvetica Light" panose="020B0403020202020204" pitchFamily="34" charset="0"/>
                        </a:rPr>
                        <a:t>6,500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dirty="0">
                          <a:solidFill>
                            <a:schemeClr val="bg1"/>
                          </a:solidFill>
                          <a:latin typeface="Helvetica Light" panose="020B0403020202020204" pitchFamily="34" charset="0"/>
                        </a:rPr>
                        <a:t>1–2%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11792147"/>
                  </a:ext>
                </a:extLst>
              </a:tr>
              <a:tr h="324036">
                <a:tc>
                  <a:txBody>
                    <a:bodyPr/>
                    <a:lstStyle/>
                    <a:p>
                      <a:r>
                        <a:rPr lang="en-US" sz="1400" b="0" i="0" dirty="0">
                          <a:solidFill>
                            <a:schemeClr val="bg1"/>
                          </a:solidFill>
                          <a:latin typeface="Helvetica Light" panose="020B0403020202020204" pitchFamily="34" charset="0"/>
                        </a:rPr>
                        <a:t>H </a:t>
                      </a:r>
                      <a:r>
                        <a:rPr lang="en-US" sz="1400" b="0" i="0" dirty="0">
                          <a:solidFill>
                            <a:schemeClr val="bg1"/>
                          </a:solidFill>
                          <a:latin typeface="Symbol" pitchFamily="2" charset="2"/>
                        </a:rPr>
                        <a:t>®</a:t>
                      </a:r>
                      <a:r>
                        <a:rPr lang="en-US" sz="1400" b="0" i="0" dirty="0">
                          <a:solidFill>
                            <a:schemeClr val="bg1"/>
                          </a:solidFill>
                          <a:latin typeface="Helvetica Light" panose="020B0403020202020204" pitchFamily="34" charset="0"/>
                        </a:rPr>
                        <a:t> ZZ*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i="0" dirty="0">
                          <a:solidFill>
                            <a:schemeClr val="bg1"/>
                          </a:solidFill>
                          <a:latin typeface="Helvetica Light" panose="020B0403020202020204" pitchFamily="34" charset="0"/>
                        </a:rPr>
                        <a:t>210,000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i="0" dirty="0">
                          <a:solidFill>
                            <a:schemeClr val="bg1"/>
                          </a:solidFill>
                          <a:latin typeface="Helvetica Light" panose="020B0403020202020204" pitchFamily="34" charset="0"/>
                        </a:rPr>
                        <a:t>(</a:t>
                      </a:r>
                      <a:r>
                        <a:rPr lang="en-US" sz="1400" b="0" i="0" dirty="0">
                          <a:solidFill>
                            <a:schemeClr val="bg1"/>
                          </a:solidFill>
                          <a:latin typeface="Symbol" pitchFamily="2" charset="2"/>
                        </a:rPr>
                        <a:t>®</a:t>
                      </a:r>
                      <a:r>
                        <a:rPr lang="en-US" sz="1400" b="0" i="0" dirty="0">
                          <a:solidFill>
                            <a:schemeClr val="bg1"/>
                          </a:solidFill>
                          <a:latin typeface="Helvetica Light" panose="020B0403020202020204" pitchFamily="34" charset="0"/>
                        </a:rPr>
                        <a:t> 4𝓁)             210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dirty="0">
                          <a:solidFill>
                            <a:schemeClr val="bg1"/>
                          </a:solidFill>
                          <a:latin typeface="Helvetica Light" panose="020B0403020202020204" pitchFamily="34" charset="0"/>
                        </a:rPr>
                        <a:t>1–2%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94508636"/>
                  </a:ext>
                </a:extLst>
              </a:tr>
              <a:tr h="324036">
                <a:tc>
                  <a:txBody>
                    <a:bodyPr/>
                    <a:lstStyle/>
                    <a:p>
                      <a:r>
                        <a:rPr lang="en-US" sz="1400" b="0" i="0" dirty="0">
                          <a:solidFill>
                            <a:schemeClr val="bg1"/>
                          </a:solidFill>
                          <a:latin typeface="Helvetica Light" panose="020B0403020202020204" pitchFamily="34" charset="0"/>
                        </a:rPr>
                        <a:t>H </a:t>
                      </a:r>
                      <a:r>
                        <a:rPr lang="en-US" sz="1400" b="0" i="0" dirty="0">
                          <a:solidFill>
                            <a:schemeClr val="bg1"/>
                          </a:solidFill>
                          <a:latin typeface="Symbol" pitchFamily="2" charset="2"/>
                        </a:rPr>
                        <a:t>®</a:t>
                      </a:r>
                      <a:r>
                        <a:rPr lang="en-US" sz="1400" b="0" i="0" dirty="0">
                          <a:solidFill>
                            <a:schemeClr val="bg1"/>
                          </a:solidFill>
                          <a:latin typeface="Helvetica Light" panose="020B0403020202020204" pitchFamily="34" charset="0"/>
                        </a:rPr>
                        <a:t> WW*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i="0" dirty="0">
                          <a:solidFill>
                            <a:schemeClr val="bg1"/>
                          </a:solidFill>
                          <a:latin typeface="Helvetica Light" panose="020B0403020202020204" pitchFamily="34" charset="0"/>
                        </a:rPr>
                        <a:t>1,680,000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i="0" dirty="0">
                          <a:solidFill>
                            <a:schemeClr val="bg1"/>
                          </a:solidFill>
                          <a:latin typeface="Helvetica Light" panose="020B0403020202020204" pitchFamily="34" charset="0"/>
                        </a:rPr>
                        <a:t>(</a:t>
                      </a:r>
                      <a:r>
                        <a:rPr lang="en-US" sz="1400" b="0" i="0" dirty="0">
                          <a:solidFill>
                            <a:schemeClr val="bg1"/>
                          </a:solidFill>
                          <a:latin typeface="Symbol" pitchFamily="2" charset="2"/>
                        </a:rPr>
                        <a:t>®</a:t>
                      </a:r>
                      <a:r>
                        <a:rPr lang="en-US" sz="1400" b="0" i="0" dirty="0">
                          <a:solidFill>
                            <a:schemeClr val="bg1"/>
                          </a:solidFill>
                          <a:latin typeface="Helvetica Light" panose="020B0403020202020204" pitchFamily="34" charset="0"/>
                        </a:rPr>
                        <a:t> 2𝓁2𝜈)     </a:t>
                      </a:r>
                      <a:r>
                        <a:rPr lang="en-US" sz="200" b="0" i="0" dirty="0">
                          <a:solidFill>
                            <a:schemeClr val="bg1"/>
                          </a:solidFill>
                          <a:latin typeface="Helvetica Light" panose="020B0403020202020204" pitchFamily="34" charset="0"/>
                        </a:rPr>
                        <a:t> </a:t>
                      </a:r>
                      <a:r>
                        <a:rPr lang="en-US" sz="1400" b="0" i="0" dirty="0">
                          <a:solidFill>
                            <a:schemeClr val="bg1"/>
                          </a:solidFill>
                          <a:latin typeface="Helvetica Light" panose="020B0403020202020204" pitchFamily="34" charset="0"/>
                        </a:rPr>
                        <a:t> 5,880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dirty="0">
                          <a:solidFill>
                            <a:schemeClr val="bg1"/>
                          </a:solidFill>
                          <a:latin typeface="Helvetica Light" panose="020B0403020202020204" pitchFamily="34" charset="0"/>
                        </a:rPr>
                        <a:t>20%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71967395"/>
                  </a:ext>
                </a:extLst>
              </a:tr>
              <a:tr h="324036">
                <a:tc>
                  <a:txBody>
                    <a:bodyPr/>
                    <a:lstStyle/>
                    <a:p>
                      <a:r>
                        <a:rPr lang="en-US" sz="1400" b="0" i="0" dirty="0">
                          <a:solidFill>
                            <a:schemeClr val="bg1"/>
                          </a:solidFill>
                          <a:latin typeface="Helvetica Light" panose="020B0403020202020204" pitchFamily="34" charset="0"/>
                        </a:rPr>
                        <a:t>H </a:t>
                      </a:r>
                      <a:r>
                        <a:rPr lang="en-US" sz="1400" b="0" i="0" dirty="0">
                          <a:solidFill>
                            <a:schemeClr val="bg1"/>
                          </a:solidFill>
                          <a:latin typeface="Symbol" pitchFamily="2" charset="2"/>
                        </a:rPr>
                        <a:t>®</a:t>
                      </a:r>
                      <a:r>
                        <a:rPr lang="en-US" sz="1400" b="0" i="0" dirty="0">
                          <a:solidFill>
                            <a:schemeClr val="bg1"/>
                          </a:solidFill>
                          <a:latin typeface="Helvetica Light" panose="020B0403020202020204" pitchFamily="34" charset="0"/>
                        </a:rPr>
                        <a:t> 𝜏𝜏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i="0" dirty="0">
                          <a:solidFill>
                            <a:schemeClr val="bg1"/>
                          </a:solidFill>
                          <a:latin typeface="Helvetica Light" panose="020B0403020202020204" pitchFamily="34" charset="0"/>
                        </a:rPr>
                        <a:t>490,000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i="0" dirty="0">
                          <a:solidFill>
                            <a:schemeClr val="bg1"/>
                          </a:solidFill>
                          <a:latin typeface="Helvetica Light" panose="020B0403020202020204" pitchFamily="34" charset="0"/>
                        </a:rPr>
                        <a:t>2,380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Helvetica Light" panose="020B0403020202020204" pitchFamily="34" charset="0"/>
                          <a:ea typeface="+mn-ea"/>
                          <a:cs typeface="+mn-cs"/>
                        </a:rPr>
                        <a:t>15%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17873016"/>
                  </a:ext>
                </a:extLst>
              </a:tr>
              <a:tr h="324036">
                <a:tc>
                  <a:txBody>
                    <a:bodyPr/>
                    <a:lstStyle/>
                    <a:p>
                      <a:r>
                        <a:rPr lang="en-US" sz="1400" b="0" i="0" dirty="0">
                          <a:solidFill>
                            <a:schemeClr val="bg1"/>
                          </a:solidFill>
                          <a:latin typeface="Helvetica Light" panose="020B0403020202020204" pitchFamily="34" charset="0"/>
                        </a:rPr>
                        <a:t>H </a:t>
                      </a:r>
                      <a:r>
                        <a:rPr lang="en-US" sz="1400" b="0" i="0" dirty="0">
                          <a:solidFill>
                            <a:schemeClr val="bg1"/>
                          </a:solidFill>
                          <a:latin typeface="Symbol" pitchFamily="2" charset="2"/>
                        </a:rPr>
                        <a:t>®</a:t>
                      </a:r>
                      <a:r>
                        <a:rPr lang="en-US" sz="1400" b="0" i="0" dirty="0">
                          <a:solidFill>
                            <a:schemeClr val="bg1"/>
                          </a:solidFill>
                          <a:latin typeface="Helvetica Light" panose="020B0403020202020204" pitchFamily="34" charset="0"/>
                        </a:rPr>
                        <a:t> bb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i="0" dirty="0">
                          <a:solidFill>
                            <a:schemeClr val="bg1"/>
                          </a:solidFill>
                          <a:latin typeface="Helvetica Light" panose="020B0403020202020204" pitchFamily="34" charset="0"/>
                        </a:rPr>
                        <a:t>4,480,000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i="0" dirty="0">
                          <a:solidFill>
                            <a:schemeClr val="bg1"/>
                          </a:solidFill>
                          <a:latin typeface="Helvetica Light" panose="020B0403020202020204" pitchFamily="34" charset="0"/>
                        </a:rPr>
                        <a:t>9,240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dirty="0">
                          <a:solidFill>
                            <a:schemeClr val="bg1"/>
                          </a:solidFill>
                          <a:latin typeface="Helvetica Light" panose="020B0403020202020204" pitchFamily="34" charset="0"/>
                        </a:rPr>
                        <a:t>10%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98802884"/>
                  </a:ext>
                </a:extLst>
              </a:tr>
            </a:tbl>
          </a:graphicData>
        </a:graphic>
      </p:graphicFrame>
      <p:sp>
        <p:nvSpPr>
          <p:cNvPr id="47" name="Text Box 11">
            <a:extLst>
              <a:ext uri="{FF2B5EF4-FFF2-40B4-BE49-F238E27FC236}">
                <a16:creationId xmlns:a16="http://schemas.microsoft.com/office/drawing/2014/main" id="{3E94E6C2-851B-1445-A879-429D1A093F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4472" y="2780928"/>
            <a:ext cx="3333112" cy="256097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F1F1F5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H(125 GeV)  — approximate numbers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C8B9C92-FD51-A942-ABAD-7BD93AE468DC}"/>
              </a:ext>
            </a:extLst>
          </p:cNvPr>
          <p:cNvSpPr txBox="1"/>
          <p:nvPr/>
        </p:nvSpPr>
        <p:spPr>
          <a:xfrm>
            <a:off x="251520" y="5922742"/>
            <a:ext cx="8496944" cy="530594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Our goal is to measure the couplings of the Higgs boson to all particles and their dependence of the event kinematics and topology as precisely as possible</a:t>
            </a:r>
            <a:endParaRPr kumimoji="0" lang="en-US" sz="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5063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sp>
        <p:nvSpPr>
          <p:cNvPr id="28" name="Rectangle 27"/>
          <p:cNvSpPr/>
          <p:nvPr/>
        </p:nvSpPr>
        <p:spPr>
          <a:xfrm>
            <a:off x="0" y="260649"/>
            <a:ext cx="9144000" cy="5040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" y="332657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Higgs boson production at the LHC</a:t>
            </a:r>
            <a:endParaRPr lang="en-GB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48" name="Picture 4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56481" y="5061977"/>
            <a:ext cx="2160240" cy="1607383"/>
          </a:xfrm>
          <a:prstGeom prst="rect">
            <a:avLst/>
          </a:prstGeom>
        </p:spPr>
      </p:pic>
      <p:sp>
        <p:nvSpPr>
          <p:cNvPr id="56" name="Rectangle 55">
            <a:extLst>
              <a:ext uri="{FF2B5EF4-FFF2-40B4-BE49-F238E27FC236}">
                <a16:creationId xmlns:a16="http://schemas.microsoft.com/office/drawing/2014/main" id="{C9B6A41A-1436-0B4A-A78D-999B5F903EA3}"/>
              </a:ext>
            </a:extLst>
          </p:cNvPr>
          <p:cNvSpPr/>
          <p:nvPr/>
        </p:nvSpPr>
        <p:spPr>
          <a:xfrm>
            <a:off x="5724128" y="4911551"/>
            <a:ext cx="17281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“ttH” production      (</a:t>
            </a:r>
            <a:r>
              <a:rPr lang="en-US" sz="1200" dirty="0" err="1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σ</a:t>
            </a:r>
            <a:r>
              <a:rPr lang="en-US" sz="1200" baseline="-25000" dirty="0" err="1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ttH</a:t>
            </a:r>
            <a:r>
              <a:rPr lang="en-US" sz="1200" baseline="-25000" dirty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 </a:t>
            </a:r>
            <a:r>
              <a:rPr lang="en-US" sz="1200" dirty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~ </a:t>
            </a:r>
            <a:r>
              <a:rPr lang="en-US" sz="1200" dirty="0" err="1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σ</a:t>
            </a:r>
            <a:r>
              <a:rPr lang="en-US" sz="1200" baseline="-25000" dirty="0" err="1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bbH</a:t>
            </a:r>
            <a:r>
              <a:rPr lang="en-US" sz="1200" baseline="-25000" dirty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 </a:t>
            </a:r>
            <a:r>
              <a:rPr lang="en-US" sz="1200" dirty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~ 0.5 </a:t>
            </a:r>
            <a:r>
              <a:rPr lang="en-US" sz="1200" dirty="0" err="1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pb</a:t>
            </a:r>
            <a:r>
              <a:rPr lang="en-US" sz="1200" dirty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): </a:t>
            </a:r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77DB6A94-F1C8-A243-ABA2-9E6D5934DF54}"/>
              </a:ext>
            </a:extLst>
          </p:cNvPr>
          <p:cNvSpPr/>
          <p:nvPr/>
        </p:nvSpPr>
        <p:spPr>
          <a:xfrm>
            <a:off x="3503712" y="1010714"/>
            <a:ext cx="5256584" cy="3612438"/>
          </a:xfrm>
          <a:prstGeom prst="roundRect">
            <a:avLst>
              <a:gd name="adj" fmla="val 1901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1F305661-C81D-634A-AF2A-F9A838F9B1C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12" r="2102" b="4336"/>
          <a:stretch/>
        </p:blipFill>
        <p:spPr>
          <a:xfrm rot="5400000">
            <a:off x="4614830" y="493822"/>
            <a:ext cx="3264218" cy="4766377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5483827A-FAE6-2A47-98B2-2BA8E7B00549}"/>
              </a:ext>
            </a:extLst>
          </p:cNvPr>
          <p:cNvSpPr txBox="1"/>
          <p:nvPr/>
        </p:nvSpPr>
        <p:spPr>
          <a:xfrm>
            <a:off x="335360" y="2132856"/>
            <a:ext cx="2520281" cy="2267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After the combined multi-channel observation of ttH with </a:t>
            </a:r>
            <a:r>
              <a:rPr lang="el-GR" sz="1600" dirty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6.3σ</a:t>
            </a:r>
            <a:r>
              <a:rPr lang="en-US" sz="1600" dirty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 in 2018</a:t>
            </a:r>
            <a:r>
              <a:rPr lang="en-US" sz="1600" dirty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,             ATLAS </a:t>
            </a:r>
            <a:r>
              <a:rPr lang="en-US" sz="1600" dirty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observes ttH in single diphoton channel at 4.9</a:t>
            </a:r>
            <a:r>
              <a:rPr lang="el-GR" sz="1600" dirty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σ</a:t>
            </a:r>
            <a:r>
              <a:rPr lang="en-US" sz="1600" dirty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 using full Run-2 dataset</a:t>
            </a:r>
          </a:p>
          <a:p>
            <a:endParaRPr lang="en-US" sz="1600" i="1" baseline="30000" dirty="0">
              <a:solidFill>
                <a:schemeClr val="bg1"/>
              </a:solidFill>
              <a:latin typeface="Helvetica Light" charset="0"/>
              <a:ea typeface="Helvetica Light" charset="0"/>
              <a:cs typeface="Helvetica Light" charset="0"/>
              <a:sym typeface="Wingdings" pitchFamily="2" charset="2"/>
            </a:endParaRPr>
          </a:p>
          <a:p>
            <a:endParaRPr lang="en-US" sz="1600" i="1" baseline="30000" dirty="0">
              <a:solidFill>
                <a:schemeClr val="bg1"/>
              </a:solidFill>
              <a:latin typeface="Helvetica Light" charset="0"/>
              <a:ea typeface="Helvetica Light" charset="0"/>
              <a:cs typeface="Helvetica Light" charset="0"/>
              <a:sym typeface="Wingdings" pitchFamily="2" charset="2"/>
            </a:endParaRPr>
          </a:p>
          <a:p>
            <a:endParaRPr lang="sk-SK" sz="1200" i="1" baseline="30000" dirty="0">
              <a:solidFill>
                <a:schemeClr val="bg1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DC9A638-C049-0C4B-8BA1-FF187E2E329F}"/>
              </a:ext>
            </a:extLst>
          </p:cNvPr>
          <p:cNvSpPr txBox="1"/>
          <p:nvPr/>
        </p:nvSpPr>
        <p:spPr>
          <a:xfrm>
            <a:off x="7184341" y="1170331"/>
            <a:ext cx="129073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is-IS" sz="8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ATLAS-CONF-2019-004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32C1245-482F-F647-B20D-AE4003F266F6}"/>
              </a:ext>
            </a:extLst>
          </p:cNvPr>
          <p:cNvSpPr txBox="1"/>
          <p:nvPr/>
        </p:nvSpPr>
        <p:spPr>
          <a:xfrm>
            <a:off x="323528" y="6123693"/>
            <a:ext cx="38409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8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In agreement with SM prediction of 1.15 ± 0.10 fb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95908516-7A31-6A49-B188-632212E7AAEA}"/>
                  </a:ext>
                </a:extLst>
              </p:cNvPr>
              <p:cNvSpPr txBox="1"/>
              <p:nvPr/>
            </p:nvSpPr>
            <p:spPr>
              <a:xfrm>
                <a:off x="310828" y="5298656"/>
                <a:ext cx="2621423" cy="3677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𝑡𝑡𝐻</m:t>
                          </m:r>
                        </m:sub>
                      </m:sSub>
                      <m:r>
                        <a:rPr lang="en-US" sz="16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n-US" sz="16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𝐻</m:t>
                          </m:r>
                          <m:r>
                            <a:rPr lang="en-US" sz="16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→</m:t>
                          </m:r>
                          <m:r>
                            <a:rPr lang="en-US" sz="16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𝛾𝛾</m:t>
                          </m:r>
                        </m:sub>
                      </m:sSub>
                      <m:r>
                        <a:rPr lang="en-US" sz="16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en-US" sz="16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16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1.59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−0.39</m:t>
                          </m:r>
                        </m:sub>
                        <m:sup>
                          <m:r>
                            <a:rPr lang="en-US" sz="16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+0.43</m:t>
                          </m:r>
                        </m:sup>
                      </m:sSubSup>
                      <m:r>
                        <a:rPr lang="en-US" sz="16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1600" b="0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fb</m:t>
                      </m:r>
                    </m:oMath>
                  </m:oMathPara>
                </a14:m>
                <a:endParaRPr lang="en-US" sz="1600" dirty="0">
                  <a:solidFill>
                    <a:schemeClr val="bg1"/>
                  </a:solidFill>
                  <a:latin typeface="Helvetica Light" charset="0"/>
                  <a:ea typeface="Helvetica Light" charset="0"/>
                  <a:cs typeface="Helvetica Light" charset="0"/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95908516-7A31-6A49-B188-632212E7AA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0828" y="5298656"/>
                <a:ext cx="2621423" cy="367729"/>
              </a:xfrm>
              <a:prstGeom prst="rect">
                <a:avLst/>
              </a:prstGeom>
              <a:blipFill>
                <a:blip r:embed="rId6"/>
                <a:stretch>
                  <a:fillRect b="-1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83898243-A9ED-E24D-B58B-9D8EC4DF77CC}"/>
                  </a:ext>
                </a:extLst>
              </p:cNvPr>
              <p:cNvSpPr/>
              <p:nvPr/>
            </p:nvSpPr>
            <p:spPr>
              <a:xfrm>
                <a:off x="1460258" y="5640799"/>
                <a:ext cx="4327531" cy="38048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dirty="0">
                    <a:solidFill>
                      <a:schemeClr val="bg1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1.59</m:t>
                        </m:r>
                      </m:e>
                      <m:sub>
                        <m:r>
                          <a:rPr lang="en-US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−0.36</m:t>
                        </m:r>
                      </m:sub>
                      <m:sup>
                        <m:r>
                          <a:rPr lang="en-US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+0.38</m:t>
                        </m:r>
                      </m:sup>
                    </m:sSubSup>
                    <m:sSubSup>
                      <m:sSubSupPr>
                        <m:ctrlPr>
                          <a:rPr lang="en-US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d>
                          <m:dPr>
                            <m:ctrlPr>
                              <a:rPr lang="en-US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stat</m:t>
                            </m:r>
                          </m:e>
                        </m:d>
                      </m:e>
                      <m:sub>
                        <m:r>
                          <a:rPr lang="en-US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−0.12</m:t>
                        </m:r>
                      </m:sub>
                      <m:sup>
                        <m:r>
                          <a:rPr lang="en-US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+0.15</m:t>
                        </m:r>
                      </m:sup>
                    </m:sSubSup>
                    <m:sSubSup>
                      <m:sSubSupPr>
                        <m:ctrlPr>
                          <a:rPr lang="en-US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d>
                          <m:dPr>
                            <m:ctrlPr>
                              <a:rPr lang="en-US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exp</m:t>
                            </m:r>
                          </m:e>
                        </m:d>
                      </m:e>
                      <m:sub>
                        <m:r>
                          <a:rPr lang="en-US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−0.11</m:t>
                        </m:r>
                      </m:sub>
                      <m:sup>
                        <m:r>
                          <a:rPr lang="en-US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+0.15</m:t>
                        </m:r>
                      </m:sup>
                    </m:sSubSup>
                    <m:d>
                      <m:dPr>
                        <m:ctrlPr>
                          <a:rPr lang="en-US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theo</m:t>
                        </m:r>
                      </m:e>
                    </m:d>
                    <m:r>
                      <a:rPr lang="en-US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fb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83898243-A9ED-E24D-B58B-9D8EC4DF77C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0258" y="5640799"/>
                <a:ext cx="4327531" cy="380489"/>
              </a:xfrm>
              <a:prstGeom prst="rect">
                <a:avLst/>
              </a:prstGeom>
              <a:blipFill>
                <a:blip r:embed="rId7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23949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sp>
        <p:nvSpPr>
          <p:cNvPr id="28" name="Rectangle 27"/>
          <p:cNvSpPr/>
          <p:nvPr/>
        </p:nvSpPr>
        <p:spPr>
          <a:xfrm>
            <a:off x="0" y="260649"/>
            <a:ext cx="9144000" cy="5040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black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" y="332657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Higgs boson production at the LHC</a:t>
            </a:r>
            <a:endParaRPr lang="en-GB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25</a:t>
            </a:fld>
            <a:endParaRPr lang="en-GB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534241" y="5771671"/>
            <a:ext cx="16607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 dirty="0">
                <a:solidFill>
                  <a:srgbClr val="FFC000"/>
                </a:solidFill>
                <a:latin typeface="Trebuchet MS"/>
                <a:cs typeface="Trebuchet MS"/>
              </a:rPr>
              <a:t>Uncertainties 3</a:t>
            </a:r>
            <a:r>
              <a:rPr lang="en-GB" sz="1200" b="1" dirty="0">
                <a:solidFill>
                  <a:srgbClr val="FFC000"/>
                </a:solidFill>
                <a:latin typeface="Symbol" charset="2"/>
                <a:cs typeface="Symbol" charset="2"/>
              </a:rPr>
              <a:t>~</a:t>
            </a:r>
            <a:r>
              <a:rPr lang="en-GB" sz="1200" b="1" dirty="0">
                <a:solidFill>
                  <a:srgbClr val="FFC000"/>
                </a:solidFill>
                <a:latin typeface="Trebuchet MS"/>
                <a:cs typeface="Trebuchet MS"/>
              </a:rPr>
              <a:t>12%</a:t>
            </a:r>
          </a:p>
        </p:txBody>
      </p:sp>
      <p:sp>
        <p:nvSpPr>
          <p:cNvPr id="13" name="Text Box 11"/>
          <p:cNvSpPr txBox="1">
            <a:spLocks noChangeArrowheads="1"/>
          </p:cNvSpPr>
          <p:nvPr/>
        </p:nvSpPr>
        <p:spPr bwMode="auto">
          <a:xfrm>
            <a:off x="7791616" y="1296142"/>
            <a:ext cx="1316888" cy="1079399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H(125 GeV) predicted branching fractions: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17029" y="1334033"/>
            <a:ext cx="4510446" cy="514119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439559" y="3893055"/>
            <a:ext cx="77617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prstClr val="white"/>
                </a:solidFill>
                <a:latin typeface="Helvetica" charset="0"/>
                <a:ea typeface="Helvetica" charset="0"/>
                <a:cs typeface="Helvetica" charset="0"/>
              </a:rPr>
              <a:t>1.1% (e,µ)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870785" y="2563896"/>
            <a:ext cx="91723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prstClr val="white"/>
                </a:solidFill>
                <a:latin typeface="Helvetica" charset="0"/>
                <a:ea typeface="Helvetica" charset="0"/>
                <a:cs typeface="Helvetica" charset="0"/>
              </a:rPr>
              <a:t>0.012% (e,µ)</a:t>
            </a:r>
          </a:p>
        </p:txBody>
      </p:sp>
      <p:sp>
        <p:nvSpPr>
          <p:cNvPr id="16" name="Text Box 11">
            <a:extLst>
              <a:ext uri="{FF2B5EF4-FFF2-40B4-BE49-F238E27FC236}">
                <a16:creationId xmlns:a16="http://schemas.microsoft.com/office/drawing/2014/main" id="{7F2C421C-2F28-014E-96DD-8110E5993B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1196752"/>
            <a:ext cx="3555504" cy="1971951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Because Higgs boson couples to mass of particles: </a:t>
            </a:r>
          </a:p>
          <a:p>
            <a:pPr marL="265113" lvl="1">
              <a:spcBef>
                <a:spcPts val="1200"/>
              </a:spcBef>
            </a:pPr>
            <a:r>
              <a:rPr lang="en-US" sz="1400" dirty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… the Higgs decays with preference to the heaviest particles allowed </a:t>
            </a:r>
          </a:p>
          <a:p>
            <a:pPr marL="265113" lvl="1">
              <a:spcBef>
                <a:spcPts val="1200"/>
              </a:spcBef>
            </a:pPr>
            <a:r>
              <a:rPr lang="en-US" sz="1400" dirty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… and couples only via “loops” involving preferentially heavy particles (e.g., top, W</a:t>
            </a:r>
            <a:r>
              <a:rPr lang="en-US" sz="800" i="1" dirty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 </a:t>
            </a:r>
            <a:r>
              <a:rPr lang="en-US" sz="600" dirty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 </a:t>
            </a:r>
            <a:r>
              <a:rPr lang="en-US" sz="1400" dirty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) to photons and gluons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 Box 11">
                <a:extLst>
                  <a:ext uri="{FF2B5EF4-FFF2-40B4-BE49-F238E27FC236}">
                    <a16:creationId xmlns:a16="http://schemas.microsoft.com/office/drawing/2014/main" id="{1E64E28D-7988-904B-A48D-94EDA139204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56186" y="3645024"/>
                <a:ext cx="3407702" cy="2666437"/>
              </a:xfrm>
              <a:prstGeom prst="rect">
                <a:avLst/>
              </a:prstGeom>
              <a:noFill/>
              <a:ln w="3175">
                <a:noFill/>
                <a:miter lim="800000"/>
                <a:headEnd/>
                <a:tailEnd/>
              </a:ln>
              <a:effectLst/>
            </p:spPr>
            <p:txBody>
              <a:bodyPr wrap="square" lIns="90000" tIns="46800" rIns="90000" bIns="46800"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1600" dirty="0">
                    <a:solidFill>
                      <a:srgbClr val="F1F1F5"/>
                    </a:solidFill>
                    <a:latin typeface="Helvetica Light" charset="0"/>
                    <a:ea typeface="Helvetica Light" charset="0"/>
                    <a:cs typeface="Helvetica Light" charset="0"/>
                    <a:sym typeface="Symbol" charset="2"/>
                  </a:rPr>
                  <a:t>At the LHC we measure:</a:t>
                </a:r>
              </a:p>
              <a:p>
                <a:pPr>
                  <a:spcBef>
                    <a:spcPts val="1200"/>
                  </a:spcBef>
                </a:pPr>
                <a:r>
                  <a:rPr lang="en-US" sz="1600" dirty="0">
                    <a:solidFill>
                      <a:srgbClr val="F1F1F5"/>
                    </a:solidFill>
                    <a:latin typeface="Helvetica Light" charset="0"/>
                    <a:ea typeface="Helvetica Light" charset="0"/>
                    <a:cs typeface="Helvetica Light" charset="0"/>
                    <a:sym typeface="Symbol" charset="2"/>
                  </a:rPr>
                  <a:t>  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1600" b="0" i="0" smtClean="0">
                        <a:solidFill>
                          <a:srgbClr val="F1F1F5"/>
                        </a:solidFill>
                        <a:latin typeface="Cambria Math" panose="02040503050406030204" pitchFamily="18" charset="0"/>
                        <a:ea typeface="Helvetica Light" charset="0"/>
                        <a:cs typeface="Helvetica Light" charset="0"/>
                        <a:sym typeface="Symbol" charset="2"/>
                      </a:rPr>
                      <m:t>Rate</m:t>
                    </m:r>
                    <m:r>
                      <a:rPr lang="en-US" sz="1600" b="0" i="0" smtClean="0">
                        <a:solidFill>
                          <a:srgbClr val="F1F1F5"/>
                        </a:solidFill>
                        <a:latin typeface="Cambria Math" panose="02040503050406030204" pitchFamily="18" charset="0"/>
                        <a:ea typeface="Helvetica Light" charset="0"/>
                        <a:cs typeface="Helvetica Light" charset="0"/>
                        <a:sym typeface="Symbol" charset="2"/>
                      </a:rPr>
                      <m:t>(</m:t>
                    </m:r>
                    <m:r>
                      <a:rPr lang="en-US" sz="1600" b="0" i="1" smtClean="0">
                        <a:solidFill>
                          <a:srgbClr val="F1F1F5"/>
                        </a:solidFill>
                        <a:latin typeface="Cambria Math" panose="02040503050406030204" pitchFamily="18" charset="0"/>
                        <a:ea typeface="Helvetica Light" charset="0"/>
                        <a:cs typeface="Helvetica Light" charset="0"/>
                        <a:sym typeface="Symbol" charset="2"/>
                      </a:rPr>
                      <m:t>𝑝𝑝</m:t>
                    </m:r>
                    <m:r>
                      <a:rPr lang="en-US" sz="1600" i="1">
                        <a:solidFill>
                          <a:srgbClr val="F1F1F5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Helvetica Light" charset="0"/>
                        <a:sym typeface="Symbol" charset="2"/>
                      </a:rPr>
                      <m:t>→</m:t>
                    </m:r>
                    <m:r>
                      <a:rPr lang="en-US" sz="1600" b="0" i="1" smtClean="0">
                        <a:solidFill>
                          <a:srgbClr val="F1F1F5"/>
                        </a:solidFill>
                        <a:latin typeface="Cambria Math" panose="02040503050406030204" pitchFamily="18" charset="0"/>
                        <a:ea typeface="Helvetica Light" charset="0"/>
                        <a:cs typeface="Helvetica Light" charset="0"/>
                        <a:sym typeface="Symbol" charset="2"/>
                      </a:rPr>
                      <m:t>𝐻</m:t>
                    </m:r>
                    <m:r>
                      <a:rPr lang="en-US" sz="1600" b="0" i="1" smtClean="0">
                        <a:solidFill>
                          <a:srgbClr val="F1F1F5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Helvetica Light" charset="0"/>
                        <a:sym typeface="Symbol" charset="2"/>
                      </a:rPr>
                      <m:t>→</m:t>
                    </m:r>
                    <m:r>
                      <a:rPr lang="en-US" sz="1600" b="0" i="1" smtClean="0">
                        <a:solidFill>
                          <a:srgbClr val="F1F1F5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Helvetica Light" charset="0"/>
                        <a:sym typeface="Symbol" charset="2"/>
                      </a:rPr>
                      <m:t>𝑓</m:t>
                    </m:r>
                    <m:r>
                      <a:rPr lang="en-US" sz="1600" b="0" i="1" smtClean="0">
                        <a:solidFill>
                          <a:srgbClr val="F1F1F5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Helvetica Light" charset="0"/>
                        <a:sym typeface="Symbol" charset="2"/>
                      </a:rPr>
                      <m:t>)∝</m:t>
                    </m:r>
                    <m:sSub>
                      <m:sSubPr>
                        <m:ctrlPr>
                          <a:rPr lang="en-US" sz="1600" b="0" i="1" smtClean="0">
                            <a:solidFill>
                              <a:srgbClr val="F1F1F5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Symbol" charset="2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solidFill>
                              <a:srgbClr val="F1F1F5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Symbol" charset="2"/>
                          </a:rPr>
                          <m:t>𝜎</m:t>
                        </m:r>
                      </m:e>
                      <m:sub>
                        <m:r>
                          <a:rPr lang="en-US" sz="1600" b="0" i="1" smtClean="0">
                            <a:solidFill>
                              <a:srgbClr val="F1F1F5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Symbol" charset="2"/>
                          </a:rPr>
                          <m:t>𝐻</m:t>
                        </m:r>
                      </m:sub>
                    </m:sSub>
                    <m:r>
                      <a:rPr lang="en-US" sz="1600" i="1" smtClean="0">
                        <a:solidFill>
                          <a:srgbClr val="F1F1F5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charset="2"/>
                      </a:rPr>
                      <m:t>∙</m:t>
                    </m:r>
                    <m:f>
                      <m:fPr>
                        <m:ctrlPr>
                          <a:rPr lang="en-US" sz="1600" b="0" i="1" smtClean="0">
                            <a:solidFill>
                              <a:srgbClr val="F1F1F5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Symbol" charset="2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1600" b="0" i="1" smtClean="0">
                                <a:solidFill>
                                  <a:srgbClr val="F1F1F5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Symbol" charset="2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l-GR" sz="1600" i="1">
                                <a:solidFill>
                                  <a:srgbClr val="F1F1F5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Symbol" charset="2"/>
                              </a:rPr>
                              <m:t>Γ</m:t>
                            </m:r>
                          </m:e>
                          <m:sub>
                            <m:r>
                              <a:rPr lang="en-US" sz="1600" i="1">
                                <a:solidFill>
                                  <a:srgbClr val="F1F1F5"/>
                                </a:solidFill>
                                <a:latin typeface="Cambria Math" panose="02040503050406030204" pitchFamily="18" charset="0"/>
                                <a:ea typeface="Helvetica Light" charset="0"/>
                                <a:cs typeface="Helvetica Light" charset="0"/>
                                <a:sym typeface="Symbol" charset="2"/>
                              </a:rPr>
                              <m:t>𝐻</m:t>
                            </m:r>
                            <m:r>
                              <a:rPr lang="en-US" sz="1600" i="1">
                                <a:solidFill>
                                  <a:srgbClr val="F1F1F5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Helvetica Light" charset="0"/>
                                <a:sym typeface="Symbol" charset="2"/>
                              </a:rPr>
                              <m:t>→</m:t>
                            </m:r>
                            <m:r>
                              <a:rPr lang="en-US" sz="1600" b="0" i="1" smtClean="0">
                                <a:solidFill>
                                  <a:srgbClr val="F1F1F5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Symbol" charset="2"/>
                              </a:rPr>
                              <m:t>𝑓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1600" i="1" smtClean="0">
                                <a:solidFill>
                                  <a:srgbClr val="F1F1F5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Symbol" charset="2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l-GR" sz="1600" i="0">
                                <a:solidFill>
                                  <a:srgbClr val="F1F1F5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Symbol" charset="2"/>
                              </a:rPr>
                              <m:t>Γ</m:t>
                            </m:r>
                          </m:e>
                          <m:sub>
                            <m:r>
                              <a:rPr lang="en-US" sz="1600" b="0" i="1" smtClean="0">
                                <a:solidFill>
                                  <a:srgbClr val="F1F1F5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Symbol" charset="2"/>
                              </a:rPr>
                              <m:t>𝐻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1600" dirty="0">
                    <a:solidFill>
                      <a:srgbClr val="F1F1F5"/>
                    </a:solidFill>
                    <a:latin typeface="Helvetica Light" charset="0"/>
                    <a:ea typeface="Helvetica Light" charset="0"/>
                    <a:cs typeface="Helvetica Light" charset="0"/>
                    <a:sym typeface="Symbol" charset="2"/>
                  </a:rPr>
                  <a:t> </a:t>
                </a:r>
              </a:p>
              <a:p>
                <a:pPr marL="265113" lvl="1">
                  <a:spcBef>
                    <a:spcPts val="1200"/>
                  </a:spcBef>
                </a:pPr>
                <a:r>
                  <a:rPr lang="en-US" sz="1400" dirty="0">
                    <a:solidFill>
                      <a:srgbClr val="F1F1F5"/>
                    </a:solidFill>
                    <a:latin typeface="Helvetica Light" charset="0"/>
                    <a:ea typeface="Helvetica Light" charset="0"/>
                    <a:cs typeface="Helvetica Light" charset="0"/>
                    <a:sym typeface="Symbol" charset="2"/>
                  </a:rPr>
                  <a:t>Higgs boson width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 smtClean="0">
                            <a:solidFill>
                              <a:srgbClr val="F1F1F5"/>
                            </a:solidFill>
                            <a:latin typeface="Cambria Math" panose="02040503050406030204" pitchFamily="18" charset="0"/>
                            <a:sym typeface="Symbol" charset="2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1400" i="1" smtClean="0">
                            <a:solidFill>
                              <a:srgbClr val="F1F1F5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Symbol" charset="2"/>
                          </a:rPr>
                          <m:t>Γ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rgbClr val="F1F1F5"/>
                            </a:solidFill>
                            <a:latin typeface="Cambria Math" panose="02040503050406030204" pitchFamily="18" charset="0"/>
                            <a:sym typeface="Symbol" charset="2"/>
                          </a:rPr>
                          <m:t>𝐻</m:t>
                        </m:r>
                      </m:sub>
                    </m:sSub>
                  </m:oMath>
                </a14:m>
                <a:r>
                  <a:rPr lang="en-US" sz="1400" dirty="0">
                    <a:solidFill>
                      <a:srgbClr val="F1F1F5"/>
                    </a:solidFill>
                    <a:latin typeface="Helvetica Light" charset="0"/>
                    <a:ea typeface="Helvetica Light" charset="0"/>
                    <a:cs typeface="Helvetica Light" charset="0"/>
                    <a:sym typeface="Symbol" charset="2"/>
                  </a:rPr>
                  <a:t> not directly accessible (except using tricks)</a:t>
                </a:r>
              </a:p>
              <a:p>
                <a:pPr marL="265113" lvl="1">
                  <a:spcBef>
                    <a:spcPts val="1200"/>
                  </a:spcBef>
                </a:pPr>
                <a:r>
                  <a:rPr lang="en-US" sz="1400" dirty="0">
                    <a:solidFill>
                      <a:srgbClr val="F1F1F5"/>
                    </a:solidFill>
                    <a:latin typeface="Helvetica Light" charset="0"/>
                    <a:ea typeface="Helvetica Light" charset="0"/>
                    <a:cs typeface="Helvetica Light" charset="0"/>
                    <a:sym typeface="Symbol" charset="2"/>
                  </a:rPr>
                  <a:t>Absolute coupling measurement requires extraction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>
                            <a:solidFill>
                              <a:srgbClr val="F1F1F5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Symbol" charset="2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srgbClr val="F1F1F5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Symbol" charset="2"/>
                          </a:rPr>
                          <m:t>𝜎</m:t>
                        </m:r>
                      </m:e>
                      <m:sub>
                        <m:r>
                          <a:rPr lang="en-US" sz="1400" i="1">
                            <a:solidFill>
                              <a:srgbClr val="F1F1F5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Symbol" charset="2"/>
                          </a:rPr>
                          <m:t>𝐻</m:t>
                        </m:r>
                      </m:sub>
                    </m:sSub>
                    <m:r>
                      <a:rPr lang="en-US" sz="1400" i="1">
                        <a:solidFill>
                          <a:srgbClr val="F1F1F5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charset="2"/>
                      </a:rPr>
                      <m:t>∙</m:t>
                    </m:r>
                    <m:sSub>
                      <m:sSubPr>
                        <m:ctrlPr>
                          <a:rPr lang="en-US" sz="1400" i="1">
                            <a:solidFill>
                              <a:srgbClr val="F1F1F5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Symbol" charset="2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1400" i="1">
                            <a:solidFill>
                              <a:srgbClr val="F1F1F5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Symbol" charset="2"/>
                          </a:rPr>
                          <m:t>Γ</m:t>
                        </m:r>
                      </m:e>
                      <m:sub>
                        <m:r>
                          <a:rPr lang="en-US" sz="1400" i="1">
                            <a:solidFill>
                              <a:srgbClr val="F1F1F5"/>
                            </a:solidFill>
                            <a:latin typeface="Cambria Math" panose="02040503050406030204" pitchFamily="18" charset="0"/>
                            <a:ea typeface="Helvetica Light" charset="0"/>
                            <a:cs typeface="Helvetica Light" charset="0"/>
                            <a:sym typeface="Symbol" charset="2"/>
                          </a:rPr>
                          <m:t>𝐻</m:t>
                        </m:r>
                        <m:r>
                          <a:rPr lang="en-US" sz="1400" i="1">
                            <a:solidFill>
                              <a:srgbClr val="F1F1F5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Helvetica Light" charset="0"/>
                            <a:sym typeface="Symbol" charset="2"/>
                          </a:rPr>
                          <m:t>→</m:t>
                        </m:r>
                        <m:r>
                          <a:rPr lang="en-US" sz="1400" i="1">
                            <a:solidFill>
                              <a:srgbClr val="F1F1F5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Symbol" charset="2"/>
                          </a:rPr>
                          <m:t>𝑓</m:t>
                        </m:r>
                      </m:sub>
                    </m:sSub>
                  </m:oMath>
                </a14:m>
                <a:endParaRPr lang="en-US" sz="1400" dirty="0">
                  <a:solidFill>
                    <a:srgbClr val="F1F1F5"/>
                  </a:solidFill>
                  <a:latin typeface="Helvetica Light" charset="0"/>
                  <a:ea typeface="Helvetica Light" charset="0"/>
                  <a:cs typeface="Helvetica Light" charset="0"/>
                  <a:sym typeface="Symbol" charset="2"/>
                </a:endParaRPr>
              </a:p>
              <a:p>
                <a:pPr marL="265113" lvl="1">
                  <a:spcBef>
                    <a:spcPts val="1200"/>
                  </a:spcBef>
                </a:pPr>
                <a:r>
                  <a:rPr lang="en-US" sz="1400" dirty="0">
                    <a:solidFill>
                      <a:srgbClr val="F1F1F5"/>
                    </a:solidFill>
                    <a:latin typeface="Helvetica Light" charset="0"/>
                    <a:ea typeface="Helvetica Light" charset="0"/>
                    <a:cs typeface="Helvetica Light" charset="0"/>
                    <a:sym typeface="Symbol" charset="2"/>
                  </a:rPr>
                  <a:t>Therefore, only coupling ratios model-independent at LHC</a:t>
                </a:r>
              </a:p>
            </p:txBody>
          </p:sp>
        </mc:Choice>
        <mc:Fallback xmlns="">
          <p:sp>
            <p:nvSpPr>
              <p:cNvPr id="19" name="Text Box 11">
                <a:extLst>
                  <a:ext uri="{FF2B5EF4-FFF2-40B4-BE49-F238E27FC236}">
                    <a16:creationId xmlns:a16="http://schemas.microsoft.com/office/drawing/2014/main" id="{1E64E28D-7988-904B-A48D-94EDA13920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56186" y="3645024"/>
                <a:ext cx="3407702" cy="2666437"/>
              </a:xfrm>
              <a:prstGeom prst="rect">
                <a:avLst/>
              </a:prstGeom>
              <a:blipFill>
                <a:blip r:embed="rId5"/>
                <a:stretch>
                  <a:fillRect l="-1115" t="-474" b="-1422"/>
                </a:stretch>
              </a:blipFill>
              <a:ln w="317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80325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sp>
        <p:nvSpPr>
          <p:cNvPr id="28" name="Rectangle 27"/>
          <p:cNvSpPr/>
          <p:nvPr/>
        </p:nvSpPr>
        <p:spPr>
          <a:xfrm>
            <a:off x="0" y="260649"/>
            <a:ext cx="9144000" cy="5040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black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" y="332657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Higgs boson production at the LHC</a:t>
            </a:r>
            <a:endParaRPr lang="en-GB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26</a:t>
            </a:fld>
            <a:endParaRPr lang="en-GB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534241" y="5771671"/>
            <a:ext cx="16607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 dirty="0">
                <a:solidFill>
                  <a:srgbClr val="FFC000"/>
                </a:solidFill>
                <a:latin typeface="Trebuchet MS"/>
                <a:cs typeface="Trebuchet MS"/>
              </a:rPr>
              <a:t>Uncertainties 3</a:t>
            </a:r>
            <a:r>
              <a:rPr lang="en-GB" sz="1200" b="1" dirty="0">
                <a:solidFill>
                  <a:srgbClr val="FFC000"/>
                </a:solidFill>
                <a:latin typeface="Symbol" charset="2"/>
                <a:cs typeface="Symbol" charset="2"/>
              </a:rPr>
              <a:t>~</a:t>
            </a:r>
            <a:r>
              <a:rPr lang="en-GB" sz="1200" b="1" dirty="0">
                <a:solidFill>
                  <a:srgbClr val="FFC000"/>
                </a:solidFill>
                <a:latin typeface="Trebuchet MS"/>
                <a:cs typeface="Trebuchet MS"/>
              </a:rPr>
              <a:t>12%</a:t>
            </a:r>
          </a:p>
        </p:txBody>
      </p:sp>
      <p:sp>
        <p:nvSpPr>
          <p:cNvPr id="13" name="Text Box 11"/>
          <p:cNvSpPr txBox="1">
            <a:spLocks noChangeArrowheads="1"/>
          </p:cNvSpPr>
          <p:nvPr/>
        </p:nvSpPr>
        <p:spPr bwMode="auto">
          <a:xfrm>
            <a:off x="7791616" y="1296142"/>
            <a:ext cx="1316888" cy="1079399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H(125 GeV) predicted branching fractions: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17029" y="1334033"/>
            <a:ext cx="4510446" cy="514119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439559" y="3893055"/>
            <a:ext cx="77617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prstClr val="white"/>
                </a:solidFill>
                <a:latin typeface="Helvetica" charset="0"/>
                <a:ea typeface="Helvetica" charset="0"/>
                <a:cs typeface="Helvetica" charset="0"/>
              </a:rPr>
              <a:t>1.1% (e,µ)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870785" y="2563896"/>
            <a:ext cx="91723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prstClr val="white"/>
                </a:solidFill>
                <a:latin typeface="Helvetica" charset="0"/>
                <a:ea typeface="Helvetica" charset="0"/>
                <a:cs typeface="Helvetica" charset="0"/>
              </a:rPr>
              <a:t>0.012% (e,µ)</a:t>
            </a:r>
          </a:p>
        </p:txBody>
      </p:sp>
      <p:sp>
        <p:nvSpPr>
          <p:cNvPr id="15" name="Text Box 11">
            <a:extLst>
              <a:ext uri="{FF2B5EF4-FFF2-40B4-BE49-F238E27FC236}">
                <a16:creationId xmlns:a16="http://schemas.microsoft.com/office/drawing/2014/main" id="{4A438D9A-E3F8-3147-BCF7-B8020C930E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1196752"/>
            <a:ext cx="3555504" cy="1971951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Because Higgs boson couples to mass of particles: </a:t>
            </a:r>
          </a:p>
          <a:p>
            <a:pPr marL="265113" lvl="1">
              <a:spcBef>
                <a:spcPts val="1200"/>
              </a:spcBef>
            </a:pPr>
            <a:r>
              <a:rPr lang="en-US" sz="1400" dirty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… the Higgs decays with preference to the heaviest particles allowed </a:t>
            </a:r>
          </a:p>
          <a:p>
            <a:pPr marL="265113" lvl="1">
              <a:spcBef>
                <a:spcPts val="1200"/>
              </a:spcBef>
            </a:pPr>
            <a:r>
              <a:rPr lang="en-US" sz="1400" dirty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… and couples only via “loops” involving preferentially heavy particles (e.g., top, W</a:t>
            </a:r>
            <a:r>
              <a:rPr lang="en-US" sz="800" i="1" dirty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 </a:t>
            </a:r>
            <a:r>
              <a:rPr lang="en-US" sz="600" dirty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 </a:t>
            </a:r>
            <a:r>
              <a:rPr lang="en-US" sz="1400" dirty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) to photons and gluons</a:t>
            </a:r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AB1B9385-467E-8643-AEFE-20545D0D6756}"/>
              </a:ext>
            </a:extLst>
          </p:cNvPr>
          <p:cNvSpPr/>
          <p:nvPr/>
        </p:nvSpPr>
        <p:spPr>
          <a:xfrm>
            <a:off x="240939" y="3664088"/>
            <a:ext cx="3123456" cy="3059935"/>
          </a:xfrm>
          <a:prstGeom prst="roundRect">
            <a:avLst>
              <a:gd name="adj" fmla="val 1901"/>
            </a:avLst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F111405-2DDD-3446-A2B9-30B80742985F}"/>
              </a:ext>
            </a:extLst>
          </p:cNvPr>
          <p:cNvSpPr/>
          <p:nvPr/>
        </p:nvSpPr>
        <p:spPr>
          <a:xfrm>
            <a:off x="614932" y="3398211"/>
            <a:ext cx="2090637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50" dirty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Observation</a:t>
            </a:r>
            <a:r>
              <a:rPr lang="el-GR" sz="1050" dirty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 </a:t>
            </a:r>
            <a:r>
              <a:rPr lang="en-US" sz="1050" dirty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of H </a:t>
            </a:r>
            <a:r>
              <a:rPr lang="en-US" sz="1050" dirty="0">
                <a:solidFill>
                  <a:srgbClr val="F1F1F5"/>
                </a:solidFill>
                <a:latin typeface="Symbol" pitchFamily="2" charset="2"/>
                <a:ea typeface="Helvetica Light" charset="0"/>
                <a:cs typeface="Helvetica Light" charset="0"/>
                <a:sym typeface="Symbol" charset="2"/>
              </a:rPr>
              <a:t>®</a:t>
            </a:r>
            <a:r>
              <a:rPr lang="en-US" sz="1050" dirty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 bb in 2018</a:t>
            </a:r>
            <a:endParaRPr lang="en-US" sz="1050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F5484779-832F-8E4A-8C80-8D74E01C10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336590" y="3729017"/>
            <a:ext cx="2839386" cy="2959433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9ED9738C-048C-6341-A532-46096B7168E6}"/>
              </a:ext>
            </a:extLst>
          </p:cNvPr>
          <p:cNvSpPr txBox="1"/>
          <p:nvPr/>
        </p:nvSpPr>
        <p:spPr>
          <a:xfrm>
            <a:off x="614932" y="3752520"/>
            <a:ext cx="125825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8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arXiv: 1808.08242</a:t>
            </a:r>
          </a:p>
        </p:txBody>
      </p:sp>
    </p:spTree>
    <p:extLst>
      <p:ext uri="{BB962C8B-B14F-4D97-AF65-F5344CB8AC3E}">
        <p14:creationId xmlns:p14="http://schemas.microsoft.com/office/powerpoint/2010/main" val="4129025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0" y="14704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0" y="260649"/>
            <a:ext cx="9144000" cy="5040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79512" y="900988"/>
            <a:ext cx="8712968" cy="215993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323526" y="980728"/>
            <a:ext cx="882047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>
                <a:solidFill>
                  <a:srgbClr val="003BB8"/>
                </a:solidFill>
                <a:latin typeface="Helvetica Light" panose="020B0403020202020204" pitchFamily="34" charset="0"/>
                <a:cs typeface="Helvetica"/>
              </a:rPr>
              <a:t>Find ~210 pp </a:t>
            </a:r>
            <a:r>
              <a:rPr lang="en-GB" sz="1600" dirty="0">
                <a:solidFill>
                  <a:srgbClr val="003BB8"/>
                </a:solidFill>
                <a:latin typeface="Symbol" pitchFamily="2" charset="2"/>
                <a:cs typeface="Helvetica"/>
              </a:rPr>
              <a:t>®</a:t>
            </a:r>
            <a:r>
              <a:rPr lang="en-GB" sz="1600" dirty="0">
                <a:solidFill>
                  <a:srgbClr val="003BB8"/>
                </a:solidFill>
                <a:latin typeface="Helvetica Light" panose="020B0403020202020204" pitchFamily="34" charset="0"/>
                <a:cs typeface="Helvetica"/>
              </a:rPr>
              <a:t> H </a:t>
            </a:r>
            <a:r>
              <a:rPr lang="en-GB" sz="1600" dirty="0">
                <a:solidFill>
                  <a:srgbClr val="003BB8"/>
                </a:solidFill>
                <a:latin typeface="Symbol" pitchFamily="2" charset="2"/>
                <a:cs typeface="Helvetica"/>
              </a:rPr>
              <a:t>®</a:t>
            </a:r>
            <a:r>
              <a:rPr lang="en-GB" sz="1600" dirty="0">
                <a:solidFill>
                  <a:srgbClr val="003BB8"/>
                </a:solidFill>
                <a:latin typeface="Helvetica Light" panose="020B0403020202020204" pitchFamily="34" charset="0"/>
                <a:cs typeface="Helvetica"/>
              </a:rPr>
              <a:t> ZZ* </a:t>
            </a:r>
            <a:r>
              <a:rPr lang="en-GB" sz="1600" dirty="0">
                <a:solidFill>
                  <a:srgbClr val="003BB8"/>
                </a:solidFill>
                <a:latin typeface="Symbol" pitchFamily="2" charset="2"/>
                <a:cs typeface="Helvetica"/>
              </a:rPr>
              <a:t>®</a:t>
            </a:r>
            <a:r>
              <a:rPr lang="en-GB" sz="1600" dirty="0">
                <a:solidFill>
                  <a:srgbClr val="003BB8"/>
                </a:solidFill>
                <a:latin typeface="Helvetica Light" panose="020B0403020202020204" pitchFamily="34" charset="0"/>
                <a:cs typeface="Helvetica"/>
              </a:rPr>
              <a:t> 4𝓁 signal events within 115 &lt; </a:t>
            </a:r>
            <a:r>
              <a:rPr lang="en-GB" sz="1600" i="1" dirty="0">
                <a:solidFill>
                  <a:srgbClr val="003BB8"/>
                </a:solidFill>
                <a:latin typeface="Helvetica Light" panose="020B0403020202020204" pitchFamily="34" charset="0"/>
                <a:cs typeface="Helvetica"/>
              </a:rPr>
              <a:t>m</a:t>
            </a:r>
            <a:r>
              <a:rPr lang="en-GB" sz="1600" baseline="-25000" dirty="0">
                <a:solidFill>
                  <a:srgbClr val="003BB8"/>
                </a:solidFill>
                <a:latin typeface="Helvetica Light" panose="020B0403020202020204" pitchFamily="34" charset="0"/>
                <a:cs typeface="Helvetica"/>
              </a:rPr>
              <a:t>4𝓁</a:t>
            </a:r>
            <a:r>
              <a:rPr lang="en-GB" sz="1600" dirty="0">
                <a:solidFill>
                  <a:srgbClr val="003BB8"/>
                </a:solidFill>
                <a:latin typeface="Helvetica Light" panose="020B0403020202020204" pitchFamily="34" charset="0"/>
                <a:cs typeface="Helvetica"/>
              </a:rPr>
              <a:t> &lt; 130 GeV in full Run-2 dataset</a:t>
            </a:r>
          </a:p>
          <a:p>
            <a:r>
              <a:rPr lang="en-US" sz="1600" dirty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Clean separation in production channels using NNs. Main ZZ background from sideband fit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" y="324894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Cross section measurements in 4-lepton channel</a:t>
            </a:r>
            <a:endParaRPr lang="en-US" baseline="30000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30" name="Slide Number Placeholder 1">
            <a:extLst>
              <a:ext uri="{FF2B5EF4-FFF2-40B4-BE49-F238E27FC236}">
                <a16:creationId xmlns:a16="http://schemas.microsoft.com/office/drawing/2014/main" id="{358D6C69-528F-8944-9C56-B34E2ABD4C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</p:spPr>
        <p:txBody>
          <a:bodyPr/>
          <a:lstStyle/>
          <a:p>
            <a:pPr>
              <a:defRPr/>
            </a:pPr>
            <a:fld id="{611C2F03-9E95-40C9-A99F-3C4F7EE8CF2A}" type="slidenum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27</a:t>
            </a:fld>
            <a:endParaRPr lang="en-GB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F2D6F45-68DE-AE48-8174-8A66D9617190}"/>
              </a:ext>
            </a:extLst>
          </p:cNvPr>
          <p:cNvSpPr/>
          <p:nvPr/>
        </p:nvSpPr>
        <p:spPr>
          <a:xfrm>
            <a:off x="1881774" y="6168221"/>
            <a:ext cx="2154060" cy="307777"/>
          </a:xfrm>
          <a:prstGeom prst="rect">
            <a:avLst/>
          </a:prstGeom>
          <a:noFill/>
        </p:spPr>
        <p:txBody>
          <a:bodyPr wrap="square" lIns="180000" anchor="ctr" anchorCtr="0">
            <a:spAutoFit/>
          </a:bodyPr>
          <a:lstStyle/>
          <a:p>
            <a:pPr>
              <a:spcBef>
                <a:spcPts val="900"/>
              </a:spcBef>
            </a:pPr>
            <a:r>
              <a:rPr lang="en-GB" sz="1400" dirty="0">
                <a:latin typeface="Helvetica Light" panose="020B0403020202020204" pitchFamily="34" charset="0"/>
                <a:ea typeface="Helvetica Light" charset="0"/>
                <a:cs typeface="Helvetica Light" charset="0"/>
              </a:rPr>
              <a:t>Overall </a:t>
            </a:r>
            <a:r>
              <a:rPr lang="el-GR" sz="1400" dirty="0">
                <a:latin typeface="Helvetica Light" panose="020B0403020202020204" pitchFamily="34" charset="0"/>
                <a:ea typeface="Helvetica Light" charset="0"/>
                <a:cs typeface="Helvetica Light" charset="0"/>
              </a:rPr>
              <a:t>σ(</a:t>
            </a:r>
            <a:r>
              <a:rPr lang="en-GB" sz="1400" dirty="0" err="1">
                <a:latin typeface="Helvetica Light" panose="020B0403020202020204" pitchFamily="34" charset="0"/>
                <a:ea typeface="Helvetica Light" charset="0"/>
                <a:cs typeface="Helvetica Light" charset="0"/>
              </a:rPr>
              <a:t>obs</a:t>
            </a:r>
            <a:r>
              <a:rPr lang="en-GB" sz="1400" dirty="0">
                <a:latin typeface="Helvetica Light" panose="020B0403020202020204" pitchFamily="34" charset="0"/>
                <a:ea typeface="Helvetica Light" charset="0"/>
                <a:cs typeface="Helvetica Light" charset="0"/>
              </a:rPr>
              <a:t>) / </a:t>
            </a:r>
            <a:r>
              <a:rPr lang="el-GR" sz="1400" dirty="0">
                <a:latin typeface="Helvetica Light" panose="020B0403020202020204" pitchFamily="34" charset="0"/>
                <a:ea typeface="Helvetica Light" charset="0"/>
                <a:cs typeface="Helvetica Light" charset="0"/>
              </a:rPr>
              <a:t>σ(</a:t>
            </a:r>
            <a:r>
              <a:rPr lang="en-GB" sz="1400" dirty="0">
                <a:latin typeface="Helvetica Light" panose="020B0403020202020204" pitchFamily="34" charset="0"/>
                <a:ea typeface="Helvetica Light" charset="0"/>
                <a:cs typeface="Helvetica Light" charset="0"/>
              </a:rPr>
              <a:t>SM)  </a:t>
            </a:r>
            <a:r>
              <a:rPr lang="en-US" sz="1400" dirty="0">
                <a:latin typeface="Helvetica Light" panose="020B0403020202020204" pitchFamily="34" charset="0"/>
                <a:ea typeface="Helvetica Light" charset="0"/>
                <a:cs typeface="Helvetica Light" charset="0"/>
              </a:rPr>
              <a:t>   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01BD9ED-EB21-6645-A467-428E3FC7150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 rot="5400000">
            <a:off x="476943" y="1834541"/>
            <a:ext cx="4033332" cy="4196145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4499B7F4-B976-DB43-A060-3C0869602011}"/>
              </a:ext>
            </a:extLst>
          </p:cNvPr>
          <p:cNvSpPr/>
          <p:nvPr/>
        </p:nvSpPr>
        <p:spPr>
          <a:xfrm>
            <a:off x="2215584" y="1913770"/>
            <a:ext cx="2263155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Bef>
                <a:spcPts val="600"/>
              </a:spcBef>
            </a:pPr>
            <a:r>
              <a:rPr lang="en-GB" sz="8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ATLAS-CONF-2019-025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28DA4588-899C-4E42-8B66-728E03E9EED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023"/>
          <a:stretch/>
        </p:blipFill>
        <p:spPr>
          <a:xfrm>
            <a:off x="3923928" y="6079145"/>
            <a:ext cx="3518659" cy="446199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5766CCE1-6E5D-6E49-A76E-710460082F6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766121" y="2289572"/>
            <a:ext cx="4198367" cy="3450508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D76AA300-EF64-AD43-840C-F831623A2FA3}"/>
              </a:ext>
            </a:extLst>
          </p:cNvPr>
          <p:cNvSpPr txBox="1"/>
          <p:nvPr/>
        </p:nvSpPr>
        <p:spPr>
          <a:xfrm>
            <a:off x="5820311" y="1916832"/>
            <a:ext cx="30654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Inclusive, fiducial, differential, and template cross section measurements</a:t>
            </a:r>
          </a:p>
        </p:txBody>
      </p:sp>
    </p:spTree>
    <p:extLst>
      <p:ext uri="{BB962C8B-B14F-4D97-AF65-F5344CB8AC3E}">
        <p14:creationId xmlns:p14="http://schemas.microsoft.com/office/powerpoint/2010/main" val="1378238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0" y="14704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0" y="260649"/>
            <a:ext cx="9144000" cy="5040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79512" y="900988"/>
            <a:ext cx="8712968" cy="215993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" y="324894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…and since it is so beautiful</a:t>
            </a:r>
            <a:endParaRPr lang="en-US" baseline="30000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30" name="Slide Number Placeholder 1">
            <a:extLst>
              <a:ext uri="{FF2B5EF4-FFF2-40B4-BE49-F238E27FC236}">
                <a16:creationId xmlns:a16="http://schemas.microsoft.com/office/drawing/2014/main" id="{358D6C69-528F-8944-9C56-B34E2ABD4C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</p:spPr>
        <p:txBody>
          <a:bodyPr/>
          <a:lstStyle/>
          <a:p>
            <a:pPr>
              <a:defRPr/>
            </a:pPr>
            <a:fld id="{611C2F03-9E95-40C9-A99F-3C4F7EE8CF2A}" type="slidenum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28</a:t>
            </a:fld>
            <a:endParaRPr lang="en-GB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pic>
        <p:nvPicPr>
          <p:cNvPr id="20" name="CMS-HIG-12-028_Figure_004.pdf" descr="CMS-HIG-12-028_Figure_004.pdf">
            <a:extLst>
              <a:ext uri="{FF2B5EF4-FFF2-40B4-BE49-F238E27FC236}">
                <a16:creationId xmlns:a16="http://schemas.microsoft.com/office/drawing/2014/main" id="{FBA4D4A5-79A7-5C44-9D51-EE6417EE5820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80006" y="1027069"/>
            <a:ext cx="3155890" cy="2919339"/>
          </a:xfrm>
          <a:prstGeom prst="rect">
            <a:avLst/>
          </a:prstGeom>
          <a:ln w="12700">
            <a:miter lim="400000"/>
          </a:ln>
        </p:spPr>
      </p:pic>
      <p:pic>
        <p:nvPicPr>
          <p:cNvPr id="21" name="CMS-HIG-16-041_Figure_003-b.pdf" descr="CMS-HIG-16-041_Figure_003-b.pdf">
            <a:extLst>
              <a:ext uri="{FF2B5EF4-FFF2-40B4-BE49-F238E27FC236}">
                <a16:creationId xmlns:a16="http://schemas.microsoft.com/office/drawing/2014/main" id="{F3FE42FE-ADC1-AF40-A515-8F41202A3627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9419" y="3887028"/>
            <a:ext cx="3073945" cy="2932988"/>
          </a:xfrm>
          <a:prstGeom prst="rect">
            <a:avLst/>
          </a:prstGeom>
          <a:ln w="12700">
            <a:miter lim="400000"/>
          </a:ln>
        </p:spPr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id="{661F599E-84FB-2A44-B3D1-FC1E080B5013}"/>
              </a:ext>
            </a:extLst>
          </p:cNvPr>
          <p:cNvSpPr/>
          <p:nvPr/>
        </p:nvSpPr>
        <p:spPr>
          <a:xfrm>
            <a:off x="6804248" y="401838"/>
            <a:ext cx="2263155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Bef>
                <a:spcPts val="600"/>
              </a:spcBef>
            </a:pPr>
            <a:r>
              <a:rPr lang="en-GB" sz="8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CMS: HIG-19-001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407BFD4-979E-9A4B-84C5-E26809A641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15902" y="1628800"/>
            <a:ext cx="4603791" cy="4529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6324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0" y="14704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0" y="260649"/>
            <a:ext cx="9144000" cy="5040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79512" y="900988"/>
            <a:ext cx="8712968" cy="215993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" y="324894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…and since it is so beautiful</a:t>
            </a:r>
            <a:endParaRPr lang="en-US" baseline="30000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30" name="Slide Number Placeholder 1">
            <a:extLst>
              <a:ext uri="{FF2B5EF4-FFF2-40B4-BE49-F238E27FC236}">
                <a16:creationId xmlns:a16="http://schemas.microsoft.com/office/drawing/2014/main" id="{358D6C69-528F-8944-9C56-B34E2ABD4C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</p:spPr>
        <p:txBody>
          <a:bodyPr/>
          <a:lstStyle/>
          <a:p>
            <a:pPr>
              <a:defRPr/>
            </a:pPr>
            <a:fld id="{611C2F03-9E95-40C9-A99F-3C4F7EE8CF2A}" type="slidenum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29</a:t>
            </a:fld>
            <a:endParaRPr lang="en-GB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661F599E-84FB-2A44-B3D1-FC1E080B5013}"/>
              </a:ext>
            </a:extLst>
          </p:cNvPr>
          <p:cNvSpPr/>
          <p:nvPr/>
        </p:nvSpPr>
        <p:spPr>
          <a:xfrm>
            <a:off x="6804248" y="401838"/>
            <a:ext cx="2263155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Bef>
                <a:spcPts val="600"/>
              </a:spcBef>
            </a:pPr>
            <a:r>
              <a:rPr lang="en-GB" sz="8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CMS: HIG-19-001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E8DD4B0-EBB3-F84F-8EDB-B3E673D356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307" y="2924944"/>
            <a:ext cx="3308760" cy="188490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71AB612-5E12-4144-B3FD-3723CC672EB8}"/>
              </a:ext>
            </a:extLst>
          </p:cNvPr>
          <p:cNvSpPr txBox="1"/>
          <p:nvPr/>
        </p:nvSpPr>
        <p:spPr>
          <a:xfrm>
            <a:off x="460423" y="2964507"/>
            <a:ext cx="9994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  <a:latin typeface="Bradley Hand" pitchFamily="2" charset="77"/>
                <a:ea typeface="Helvetica Light" charset="0"/>
                <a:cs typeface="Apple Chancery" panose="03020702040506060504" pitchFamily="66" charset="-79"/>
              </a:rPr>
              <a:t>This is a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71E1075-CA48-F145-BC78-DDAA679F08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5902" y="1616100"/>
            <a:ext cx="4603791" cy="4529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553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06C8385B-5360-E740-80BA-13EE95E337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CF7C802-24E3-7C4E-BA8B-0A1FF7351831}"/>
              </a:ext>
            </a:extLst>
          </p:cNvPr>
          <p:cNvSpPr/>
          <p:nvPr/>
        </p:nvSpPr>
        <p:spPr>
          <a:xfrm>
            <a:off x="0" y="332657"/>
            <a:ext cx="7020271" cy="792087"/>
          </a:xfrm>
          <a:prstGeom prst="rect">
            <a:avLst/>
          </a:prstGeom>
          <a:solidFill>
            <a:schemeClr val="tx1">
              <a:alpha val="73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r"/>
            <a:endParaRPr lang="en-US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1" name="TextBox 32">
            <a:extLst>
              <a:ext uri="{FF2B5EF4-FFF2-40B4-BE49-F238E27FC236}">
                <a16:creationId xmlns:a16="http://schemas.microsoft.com/office/drawing/2014/main" id="{76D577F7-C699-1145-9E1D-DBC21F0EF1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476672"/>
            <a:ext cx="6840760" cy="4854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tIns="36000" rIns="180000" bIns="18000">
            <a:prstTxWarp prst="textNoShape">
              <a:avLst/>
            </a:prstTxWarp>
            <a:spAutoFit/>
          </a:bodyPr>
          <a:lstStyle/>
          <a:p>
            <a:pPr lvl="0" indent="11113">
              <a:spcBef>
                <a:spcPts val="300"/>
              </a:spcBef>
              <a:tabLst>
                <a:tab pos="2798763" algn="l"/>
              </a:tabLst>
              <a:defRPr/>
            </a:pPr>
            <a:r>
              <a:rPr lang="en-US" sz="2800" dirty="0">
                <a:solidFill>
                  <a:prstClr val="white"/>
                </a:solidFill>
                <a:latin typeface="Helvetica Light" panose="020B0403020202020204" pitchFamily="34" charset="0"/>
                <a:ea typeface="Helvetica Light" charset="0"/>
                <a:cs typeface="Aharoni" panose="02010803020104030203" pitchFamily="2" charset="-79"/>
              </a:rPr>
              <a:t>LHC experimental status and prospects</a:t>
            </a:r>
            <a:endParaRPr kumimoji="0" lang="en-US" sz="280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elvetica Light" panose="020B0403020202020204" pitchFamily="34" charset="0"/>
              <a:ea typeface="Helvetica Light" charset="0"/>
              <a:cs typeface="Aharoni" panose="02010803020104030203" pitchFamily="2" charset="-79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D36CABF-90CC-7D45-A4A2-6D7686679FFA}"/>
              </a:ext>
            </a:extLst>
          </p:cNvPr>
          <p:cNvSpPr/>
          <p:nvPr/>
        </p:nvSpPr>
        <p:spPr>
          <a:xfrm>
            <a:off x="-1" y="2276872"/>
            <a:ext cx="9143999" cy="2304256"/>
          </a:xfrm>
          <a:prstGeom prst="rect">
            <a:avLst/>
          </a:prstGeom>
          <a:solidFill>
            <a:schemeClr val="tx1">
              <a:alpha val="73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r"/>
            <a:endParaRPr lang="en-US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9" name="TextBox 32">
            <a:extLst>
              <a:ext uri="{FF2B5EF4-FFF2-40B4-BE49-F238E27FC236}">
                <a16:creationId xmlns:a16="http://schemas.microsoft.com/office/drawing/2014/main" id="{61BB10EE-35C9-D54D-9C37-9491755898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528" y="2518359"/>
            <a:ext cx="8352928" cy="1778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tIns="36000" rIns="180000" bIns="18000">
            <a:prstTxWarp prst="textNoShape">
              <a:avLst/>
            </a:prstTxWarp>
            <a:spAutoFit/>
          </a:bodyPr>
          <a:lstStyle/>
          <a:p>
            <a:pPr lvl="0" indent="11113">
              <a:spcBef>
                <a:spcPts val="300"/>
              </a:spcBef>
              <a:tabLst>
                <a:tab pos="2798763" algn="l"/>
              </a:tabLst>
              <a:defRPr/>
            </a:pPr>
            <a:r>
              <a:rPr lang="en-US" dirty="0">
                <a:solidFill>
                  <a:prstClr val="white"/>
                </a:solidFill>
                <a:latin typeface="Helvetica Light" panose="020B0403020202020204" pitchFamily="34" charset="0"/>
                <a:ea typeface="Helvetica Light" charset="0"/>
                <a:cs typeface="Aharoni" panose="02010803020104030203" pitchFamily="2" charset="-79"/>
              </a:rPr>
              <a:t>A few preliminary remarks on this talk:</a:t>
            </a:r>
          </a:p>
          <a:p>
            <a:pPr marL="342900" lvl="0" indent="-342900">
              <a:spcBef>
                <a:spcPts val="1800"/>
              </a:spcBef>
              <a:buFont typeface="Arial" panose="020B0604020202020204" pitchFamily="34" charset="0"/>
              <a:buChar char="•"/>
              <a:tabLst>
                <a:tab pos="2798763" algn="l"/>
              </a:tabLst>
              <a:defRPr/>
            </a:pPr>
            <a:r>
              <a:rPr lang="en-US" sz="1600" dirty="0">
                <a:solidFill>
                  <a:prstClr val="white"/>
                </a:solidFill>
                <a:latin typeface="Helvetica Light" panose="020B0403020202020204" pitchFamily="34" charset="0"/>
                <a:ea typeface="Helvetica Light" charset="0"/>
                <a:cs typeface="Aharoni" panose="02010803020104030203" pitchFamily="2" charset="-79"/>
              </a:rPr>
              <a:t>Focus on newest results and full Run-2 data analyses </a:t>
            </a:r>
          </a:p>
          <a:p>
            <a:pPr marL="342900" lvl="0" indent="-342900">
              <a:spcBef>
                <a:spcPts val="900"/>
              </a:spcBef>
              <a:buFont typeface="Arial" panose="020B0604020202020204" pitchFamily="34" charset="0"/>
              <a:buChar char="•"/>
              <a:tabLst>
                <a:tab pos="2798763" algn="l"/>
              </a:tabLst>
              <a:defRPr/>
            </a:pPr>
            <a:r>
              <a:rPr lang="en-US" sz="1600" dirty="0">
                <a:solidFill>
                  <a:prstClr val="white"/>
                </a:solidFill>
                <a:latin typeface="Helvetica Light" panose="020B0403020202020204" pitchFamily="34" charset="0"/>
                <a:ea typeface="Helvetica Light" charset="0"/>
                <a:cs typeface="Aharoni" panose="02010803020104030203" pitchFamily="2" charset="-79"/>
              </a:rPr>
              <a:t>ATLAS heavy – mostly due to convenience (apologies for this!): in most cases equivalent results from CMS</a:t>
            </a:r>
          </a:p>
          <a:p>
            <a:pPr marL="342900" lvl="0" indent="-342900">
              <a:spcBef>
                <a:spcPts val="900"/>
              </a:spcBef>
              <a:buFont typeface="Arial" panose="020B0604020202020204" pitchFamily="34" charset="0"/>
              <a:buChar char="•"/>
              <a:tabLst>
                <a:tab pos="2798763" algn="l"/>
              </a:tabLst>
              <a:defRPr/>
            </a:pPr>
            <a:r>
              <a:rPr kumimoji="0" lang="en-US" sz="160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 Light" panose="020B0403020202020204" pitchFamily="34" charset="0"/>
                <a:ea typeface="Helvetica Light" charset="0"/>
                <a:cs typeface="Aharoni" panose="02010803020104030203" pitchFamily="2" charset="-79"/>
              </a:rPr>
              <a:t>Only brief coverage of heavy ion results, where relevant for particle physics</a:t>
            </a:r>
          </a:p>
        </p:txBody>
      </p:sp>
    </p:spTree>
    <p:extLst>
      <p:ext uri="{BB962C8B-B14F-4D97-AF65-F5344CB8AC3E}">
        <p14:creationId xmlns:p14="http://schemas.microsoft.com/office/powerpoint/2010/main" val="4121691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4EB9AA9-E3CD-CE4F-905D-CA6236BD62B7}"/>
              </a:ext>
            </a:extLst>
          </p:cNvPr>
          <p:cNvSpPr/>
          <p:nvPr/>
        </p:nvSpPr>
        <p:spPr>
          <a:xfrm>
            <a:off x="-10328" y="0"/>
            <a:ext cx="9154328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27E2277-0655-AB46-A66A-234E037E97D7}"/>
              </a:ext>
            </a:extLst>
          </p:cNvPr>
          <p:cNvSpPr/>
          <p:nvPr/>
        </p:nvSpPr>
        <p:spPr>
          <a:xfrm>
            <a:off x="8959269" y="3290501"/>
            <a:ext cx="184731" cy="27699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none" rtlCol="0" anchor="ctr">
            <a:spAutoFit/>
          </a:bodyPr>
          <a:lstStyle/>
          <a:p>
            <a:pPr algn="r" defTabSz="342900">
              <a:defRPr/>
            </a:pPr>
            <a:endParaRPr lang="en-US" sz="120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51B3C79-4ED0-FF4E-88DC-F0875B787E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328" y="555496"/>
            <a:ext cx="9154328" cy="604185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29CC0544-F6A9-4044-9109-08862BAD13DC}"/>
              </a:ext>
            </a:extLst>
          </p:cNvPr>
          <p:cNvSpPr/>
          <p:nvPr/>
        </p:nvSpPr>
        <p:spPr>
          <a:xfrm>
            <a:off x="5436096" y="113365"/>
            <a:ext cx="3626278" cy="230832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r" defTabSz="342900">
              <a:defRPr/>
            </a:pPr>
            <a:r>
              <a:rPr lang="en-US" sz="900" dirty="0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</a:rPr>
              <a:t>Display of a Z(</a:t>
            </a:r>
            <a:r>
              <a:rPr lang="en-US" sz="900" dirty="0">
                <a:solidFill>
                  <a:prstClr val="white"/>
                </a:solidFill>
                <a:latin typeface="Symbol" pitchFamily="2" charset="2"/>
                <a:ea typeface="Helvetica Light" charset="0"/>
                <a:cs typeface="Helvetica Light" charset="0"/>
              </a:rPr>
              <a:t>® </a:t>
            </a:r>
            <a:r>
              <a:rPr lang="en-US" sz="900" dirty="0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</a:rPr>
              <a:t>µµ)+H(</a:t>
            </a:r>
            <a:r>
              <a:rPr lang="en-US" sz="900" dirty="0">
                <a:solidFill>
                  <a:prstClr val="white"/>
                </a:solidFill>
                <a:latin typeface="Symbol" pitchFamily="2" charset="2"/>
                <a:ea typeface="Helvetica Light" charset="0"/>
                <a:cs typeface="Helvetica Light" charset="0"/>
              </a:rPr>
              <a:t>® </a:t>
            </a:r>
            <a:r>
              <a:rPr lang="en-US" sz="900" dirty="0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</a:rPr>
              <a:t>µµ</a:t>
            </a:r>
            <a:r>
              <a:rPr lang="en-US" sz="900" dirty="0" err="1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</a:rPr>
              <a:t>ee</a:t>
            </a:r>
            <a:r>
              <a:rPr lang="en-US" sz="900" dirty="0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</a:rPr>
              <a:t>) candidate recorded in 2018</a:t>
            </a:r>
          </a:p>
        </p:txBody>
      </p:sp>
    </p:spTree>
    <p:extLst>
      <p:ext uri="{BB962C8B-B14F-4D97-AF65-F5344CB8AC3E}">
        <p14:creationId xmlns:p14="http://schemas.microsoft.com/office/powerpoint/2010/main" val="1490093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F75B310-C3C5-064A-97CA-BC0AF3007DCC}"/>
              </a:ext>
            </a:extLst>
          </p:cNvPr>
          <p:cNvSpPr/>
          <p:nvPr/>
        </p:nvSpPr>
        <p:spPr>
          <a:xfrm>
            <a:off x="-10328" y="0"/>
            <a:ext cx="9154328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9B8EED2-376D-E14E-B258-593FDB8B51A9}"/>
              </a:ext>
            </a:extLst>
          </p:cNvPr>
          <p:cNvSpPr/>
          <p:nvPr/>
        </p:nvSpPr>
        <p:spPr>
          <a:xfrm>
            <a:off x="0" y="839616"/>
            <a:ext cx="9144000" cy="516113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endParaRPr lang="en-GB" sz="1350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B3D5913-1D41-9A44-8A81-E19647C64D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327" y="555496"/>
            <a:ext cx="9154327" cy="604185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E393B8B3-C449-5946-933A-F6B0B4A56D2F}"/>
              </a:ext>
            </a:extLst>
          </p:cNvPr>
          <p:cNvSpPr/>
          <p:nvPr/>
        </p:nvSpPr>
        <p:spPr>
          <a:xfrm>
            <a:off x="5436096" y="113365"/>
            <a:ext cx="3626278" cy="369332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en-US" sz="900" dirty="0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</a:rPr>
              <a:t>Display of a </a:t>
            </a:r>
            <a:r>
              <a:rPr lang="en-US" sz="900" dirty="0" err="1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</a:rPr>
              <a:t>tt</a:t>
            </a:r>
            <a:r>
              <a:rPr lang="en-US" sz="900" dirty="0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</a:rPr>
              <a:t>(</a:t>
            </a:r>
            <a:r>
              <a:rPr lang="en-US" sz="900" dirty="0">
                <a:solidFill>
                  <a:prstClr val="white"/>
                </a:solidFill>
                <a:latin typeface="Symbol" pitchFamily="2" charset="2"/>
                <a:ea typeface="Helvetica Light" charset="0"/>
                <a:cs typeface="Helvetica Light" charset="0"/>
              </a:rPr>
              <a:t>® </a:t>
            </a:r>
            <a:r>
              <a:rPr lang="en-US" sz="900" dirty="0" err="1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</a:rPr>
              <a:t>e+jets</a:t>
            </a:r>
            <a:r>
              <a:rPr lang="en-US" sz="900" dirty="0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</a:rPr>
              <a:t>)+H(</a:t>
            </a:r>
            <a:r>
              <a:rPr lang="en-US" sz="900" dirty="0">
                <a:solidFill>
                  <a:prstClr val="white"/>
                </a:solidFill>
                <a:latin typeface="Symbol" pitchFamily="2" charset="2"/>
                <a:ea typeface="Helvetica Light" charset="0"/>
                <a:cs typeface="Helvetica Light" charset="0"/>
              </a:rPr>
              <a:t>® </a:t>
            </a:r>
            <a:r>
              <a:rPr lang="en-US" sz="900" dirty="0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</a:rPr>
              <a:t>µµµµ) candidate recorded in 2017</a:t>
            </a:r>
          </a:p>
          <a:p>
            <a:pPr algn="r">
              <a:defRPr/>
            </a:pPr>
            <a:r>
              <a:rPr lang="en-US" sz="900" dirty="0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</a:rPr>
              <a:t>Expected S</a:t>
            </a:r>
            <a:r>
              <a:rPr lang="en-US" sz="300" dirty="0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900" dirty="0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</a:rPr>
              <a:t>/</a:t>
            </a:r>
            <a:r>
              <a:rPr lang="en-US" sz="300" dirty="0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900" dirty="0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</a:rPr>
              <a:t>B of ~ 30</a:t>
            </a:r>
          </a:p>
        </p:txBody>
      </p:sp>
    </p:spTree>
    <p:extLst>
      <p:ext uri="{BB962C8B-B14F-4D97-AF65-F5344CB8AC3E}">
        <p14:creationId xmlns:p14="http://schemas.microsoft.com/office/powerpoint/2010/main" val="1019731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0" y="14704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0" y="260649"/>
            <a:ext cx="9144000" cy="5040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79512" y="900988"/>
            <a:ext cx="8712968" cy="215993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323526" y="980728"/>
            <a:ext cx="882047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>
                <a:solidFill>
                  <a:srgbClr val="003BB8"/>
                </a:solidFill>
                <a:latin typeface="Helvetica Light" panose="020B0403020202020204" pitchFamily="34" charset="0"/>
                <a:cs typeface="Helvetica"/>
              </a:rPr>
              <a:t>Find 6550 pp </a:t>
            </a:r>
            <a:r>
              <a:rPr lang="en-GB" sz="1600" dirty="0">
                <a:solidFill>
                  <a:srgbClr val="003BB8"/>
                </a:solidFill>
                <a:latin typeface="Symbol" pitchFamily="2" charset="2"/>
                <a:cs typeface="Helvetica"/>
              </a:rPr>
              <a:t>®</a:t>
            </a:r>
            <a:r>
              <a:rPr lang="en-GB" sz="1600" dirty="0">
                <a:solidFill>
                  <a:srgbClr val="003BB8"/>
                </a:solidFill>
                <a:latin typeface="Helvetica Light" panose="020B0403020202020204" pitchFamily="34" charset="0"/>
                <a:cs typeface="Helvetica"/>
              </a:rPr>
              <a:t> H </a:t>
            </a:r>
            <a:r>
              <a:rPr lang="en-GB" sz="1600" dirty="0">
                <a:solidFill>
                  <a:srgbClr val="003BB8"/>
                </a:solidFill>
                <a:latin typeface="Symbol" pitchFamily="2" charset="2"/>
                <a:cs typeface="Helvetica"/>
              </a:rPr>
              <a:t>®</a:t>
            </a:r>
            <a:r>
              <a:rPr lang="en-GB" sz="1600" dirty="0">
                <a:solidFill>
                  <a:srgbClr val="003BB8"/>
                </a:solidFill>
                <a:latin typeface="Helvetica Light" panose="020B0403020202020204" pitchFamily="34" charset="0"/>
                <a:cs typeface="Helvetica"/>
              </a:rPr>
              <a:t> 𝛾𝛾 signal events in full Run-2 dataset</a:t>
            </a:r>
          </a:p>
          <a:p>
            <a:r>
              <a:rPr lang="en-US" sz="1600" dirty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Rich sample to study details of Higgs production and constrain new physics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" y="324894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Cross section measurements in diphoton channel</a:t>
            </a:r>
            <a:endParaRPr lang="en-US" baseline="30000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0" y="6237313"/>
            <a:ext cx="9144000" cy="307777"/>
          </a:xfrm>
          <a:prstGeom prst="rect">
            <a:avLst/>
          </a:prstGeom>
          <a:noFill/>
        </p:spPr>
        <p:txBody>
          <a:bodyPr wrap="square" lIns="180000" anchor="ctr" anchorCtr="0">
            <a:spAutoFit/>
          </a:bodyPr>
          <a:lstStyle/>
          <a:p>
            <a:pPr algn="ctr">
              <a:spcBef>
                <a:spcPts val="900"/>
              </a:spcBef>
            </a:pPr>
            <a:r>
              <a:rPr lang="en-GB" sz="1400" dirty="0">
                <a:latin typeface="Helvetica Light" panose="020B0403020202020204" pitchFamily="34" charset="0"/>
                <a:ea typeface="Helvetica Light" charset="0"/>
                <a:cs typeface="Helvetica Light" charset="0"/>
              </a:rPr>
              <a:t>Fiducial cross section </a:t>
            </a:r>
            <a:r>
              <a:rPr lang="el-GR" sz="1400" dirty="0">
                <a:latin typeface="Helvetica Light" panose="020B0403020202020204" pitchFamily="34" charset="0"/>
                <a:ea typeface="Helvetica Light" charset="0"/>
                <a:cs typeface="Helvetica Light" charset="0"/>
              </a:rPr>
              <a:t>σ</a:t>
            </a:r>
            <a:r>
              <a:rPr lang="en-US" sz="1400" baseline="-25000" dirty="0">
                <a:latin typeface="Helvetica Light" panose="020B0403020202020204" pitchFamily="34" charset="0"/>
                <a:ea typeface="Helvetica Light" charset="0"/>
                <a:cs typeface="Helvetica Light" charset="0"/>
              </a:rPr>
              <a:t>fid</a:t>
            </a:r>
            <a:r>
              <a:rPr lang="en-GB" sz="1400" dirty="0">
                <a:latin typeface="Helvetica Light" panose="020B0403020202020204" pitchFamily="34" charset="0"/>
                <a:ea typeface="Helvetica Light" charset="0"/>
                <a:cs typeface="Helvetica Light" charset="0"/>
              </a:rPr>
              <a:t> = 65.2 ± 4.5</a:t>
            </a:r>
            <a:r>
              <a:rPr lang="en-GB" sz="1400" baseline="-25000" dirty="0">
                <a:latin typeface="Helvetica Light" panose="020B0403020202020204" pitchFamily="34" charset="0"/>
                <a:ea typeface="Helvetica Light" charset="0"/>
                <a:cs typeface="Helvetica Light" charset="0"/>
              </a:rPr>
              <a:t>stat</a:t>
            </a:r>
            <a:r>
              <a:rPr lang="en-GB" sz="1400" dirty="0">
                <a:latin typeface="Helvetica Light" panose="020B0403020202020204" pitchFamily="34" charset="0"/>
                <a:ea typeface="Helvetica Light" charset="0"/>
                <a:cs typeface="Helvetica Light" charset="0"/>
              </a:rPr>
              <a:t> ± 5.6</a:t>
            </a:r>
            <a:r>
              <a:rPr lang="en-GB" sz="1400" baseline="-25000" dirty="0">
                <a:latin typeface="Helvetica Light" panose="020B0403020202020204" pitchFamily="34" charset="0"/>
                <a:ea typeface="Helvetica Light" charset="0"/>
                <a:cs typeface="Helvetica Light" charset="0"/>
              </a:rPr>
              <a:t>syst</a:t>
            </a:r>
            <a:r>
              <a:rPr lang="en-GB" sz="1400" dirty="0">
                <a:latin typeface="Helvetica Light" panose="020B0403020202020204" pitchFamily="34" charset="0"/>
                <a:ea typeface="Helvetica Light" charset="0"/>
                <a:cs typeface="Helvetica Light" charset="0"/>
              </a:rPr>
              <a:t> ± 0.3</a:t>
            </a:r>
            <a:r>
              <a:rPr lang="en-GB" sz="1400" baseline="-25000" dirty="0">
                <a:latin typeface="Helvetica Light" panose="020B0403020202020204" pitchFamily="34" charset="0"/>
                <a:ea typeface="Helvetica Light" charset="0"/>
                <a:cs typeface="Helvetica Light" charset="0"/>
              </a:rPr>
              <a:t>theo</a:t>
            </a:r>
            <a:r>
              <a:rPr lang="en-GB" sz="1400" dirty="0">
                <a:latin typeface="Helvetica Light" panose="020B0403020202020204" pitchFamily="34" charset="0"/>
                <a:ea typeface="Helvetica Light" charset="0"/>
                <a:cs typeface="Helvetica Light" charset="0"/>
              </a:rPr>
              <a:t> fb   </a:t>
            </a:r>
            <a:r>
              <a:rPr lang="en-GB" sz="1100" dirty="0">
                <a:latin typeface="Helvetica Light" panose="020B0403020202020204" pitchFamily="34" charset="0"/>
                <a:ea typeface="Helvetica Light" charset="0"/>
                <a:cs typeface="Helvetica Light" charset="0"/>
              </a:rPr>
              <a:t>(SM: 63.6 ± 3.3 fb)</a:t>
            </a:r>
            <a:endParaRPr lang="en-GB" sz="1400" dirty="0">
              <a:latin typeface="Helvetica Light" panose="020B0403020202020204" pitchFamily="34" charset="0"/>
              <a:ea typeface="Helvetica Light" charset="0"/>
              <a:cs typeface="Helvetica Light" charset="0"/>
            </a:endParaRPr>
          </a:p>
        </p:txBody>
      </p:sp>
      <p:sp>
        <p:nvSpPr>
          <p:cNvPr id="30" name="Slide Number Placeholder 1">
            <a:extLst>
              <a:ext uri="{FF2B5EF4-FFF2-40B4-BE49-F238E27FC236}">
                <a16:creationId xmlns:a16="http://schemas.microsoft.com/office/drawing/2014/main" id="{358D6C69-528F-8944-9C56-B34E2ABD4C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</p:spPr>
        <p:txBody>
          <a:bodyPr/>
          <a:lstStyle/>
          <a:p>
            <a:pPr>
              <a:defRPr/>
            </a:pPr>
            <a:fld id="{611C2F03-9E95-40C9-A99F-3C4F7EE8CF2A}" type="slidenum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32</a:t>
            </a:fld>
            <a:endParaRPr lang="en-GB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909E28B-D635-0545-8A9C-EA75D04B6A86}"/>
              </a:ext>
            </a:extLst>
          </p:cNvPr>
          <p:cNvSpPr/>
          <p:nvPr/>
        </p:nvSpPr>
        <p:spPr>
          <a:xfrm>
            <a:off x="1619672" y="5589240"/>
            <a:ext cx="283518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1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Raw spectrum, no categories, no weighting — beautiful Higgs boson signal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9B03355-207A-624D-8546-AB2A1A309136}"/>
              </a:ext>
            </a:extLst>
          </p:cNvPr>
          <p:cNvSpPr/>
          <p:nvPr/>
        </p:nvSpPr>
        <p:spPr>
          <a:xfrm>
            <a:off x="5324160" y="5589240"/>
            <a:ext cx="378434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1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Differential cross section measurement. Results used to constrain EFT parameters and charm Yukawa coupling 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CAF730DC-10AF-FC44-9ACC-7E6BF5EB9DB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63050" y="1809678"/>
            <a:ext cx="5046404" cy="362237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8A76956-BBFE-974E-99CA-FEA7050B794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 rot="5400000">
            <a:off x="5347212" y="1780805"/>
            <a:ext cx="3567387" cy="3677652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1DB08834-9BB3-1C45-B5A4-5998AE391A9D}"/>
              </a:ext>
            </a:extLst>
          </p:cNvPr>
          <p:cNvSpPr/>
          <p:nvPr/>
        </p:nvSpPr>
        <p:spPr>
          <a:xfrm>
            <a:off x="3952030" y="1706799"/>
            <a:ext cx="1290739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spcBef>
                <a:spcPts val="600"/>
              </a:spcBef>
            </a:pPr>
            <a:r>
              <a:rPr lang="en-GB" sz="8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ATLAS-CONF-2019-029</a:t>
            </a:r>
          </a:p>
        </p:txBody>
      </p:sp>
    </p:spTree>
    <p:extLst>
      <p:ext uri="{BB962C8B-B14F-4D97-AF65-F5344CB8AC3E}">
        <p14:creationId xmlns:p14="http://schemas.microsoft.com/office/powerpoint/2010/main" val="2290295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0" y="14704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0" y="260649"/>
            <a:ext cx="9144000" cy="5040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79512" y="900988"/>
            <a:ext cx="8712968" cy="215993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323526" y="980728"/>
            <a:ext cx="882047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rgbClr val="003BB8"/>
                </a:solidFill>
                <a:latin typeface="Helvetica Light" panose="020B0403020202020204" pitchFamily="34" charset="0"/>
                <a:cs typeface="Helvetica"/>
              </a:rPr>
              <a:t>Statistical combination for total and differential cross section measurements  </a:t>
            </a:r>
            <a:endParaRPr lang="en-US" sz="1600" dirty="0">
              <a:solidFill>
                <a:srgbClr val="0038AC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" y="324894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spcBef>
                <a:spcPts val="2600"/>
              </a:spcBef>
            </a:pPr>
            <a:r>
              <a:rPr lang="en-US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    Combination of 4-lepton and diphoton channels</a:t>
            </a:r>
          </a:p>
        </p:txBody>
      </p:sp>
      <p:sp>
        <p:nvSpPr>
          <p:cNvPr id="30" name="Slide Number Placeholder 1">
            <a:extLst>
              <a:ext uri="{FF2B5EF4-FFF2-40B4-BE49-F238E27FC236}">
                <a16:creationId xmlns:a16="http://schemas.microsoft.com/office/drawing/2014/main" id="{358D6C69-528F-8944-9C56-B34E2ABD4C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</p:spPr>
        <p:txBody>
          <a:bodyPr/>
          <a:lstStyle/>
          <a:p>
            <a:pPr>
              <a:defRPr/>
            </a:pPr>
            <a:fld id="{611C2F03-9E95-40C9-A99F-3C4F7EE8CF2A}" type="slidenum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33</a:t>
            </a:fld>
            <a:endParaRPr lang="en-GB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318945B-ABCC-2E45-B752-DF4D8D393F8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79345" y="1743803"/>
            <a:ext cx="4593934" cy="3111235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CF25BFA5-E6FC-154A-9157-2B0E0167D294}"/>
              </a:ext>
            </a:extLst>
          </p:cNvPr>
          <p:cNvSpPr/>
          <p:nvPr/>
        </p:nvSpPr>
        <p:spPr>
          <a:xfrm>
            <a:off x="2541650" y="1628800"/>
            <a:ext cx="2331506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Bef>
                <a:spcPts val="600"/>
              </a:spcBef>
            </a:pPr>
            <a:r>
              <a:rPr lang="en-GB" sz="8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ATLAS-CONF-2019-032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4B41BF2-E75A-5347-8198-5EE99E34B5E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932040" y="1669415"/>
            <a:ext cx="4134825" cy="401085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AB76D70-394F-4B49-B747-9DD0D55CC964}"/>
                  </a:ext>
                </a:extLst>
              </p:cNvPr>
              <p:cNvSpPr txBox="1"/>
              <p:nvPr/>
            </p:nvSpPr>
            <p:spPr>
              <a:xfrm>
                <a:off x="323526" y="5373216"/>
                <a:ext cx="6095451" cy="81368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>
                    <a:latin typeface="Helvetica Light" charset="0"/>
                    <a:ea typeface="Helvetica Light" charset="0"/>
                    <a:cs typeface="Helvetica Light" charset="0"/>
                  </a:rPr>
                  <a:t>Combined inclusive pp </a:t>
                </a:r>
                <a:r>
                  <a:rPr lang="en-US" sz="1400" dirty="0">
                    <a:latin typeface="Symbol" pitchFamily="2" charset="2"/>
                    <a:ea typeface="Helvetica Light" charset="0"/>
                    <a:cs typeface="Helvetica Light" charset="0"/>
                  </a:rPr>
                  <a:t>®</a:t>
                </a:r>
                <a:r>
                  <a:rPr lang="en-US" sz="1400" dirty="0">
                    <a:latin typeface="Helvetica Light" charset="0"/>
                    <a:ea typeface="Helvetica Light" charset="0"/>
                    <a:cs typeface="Helvetica Light" charset="0"/>
                  </a:rPr>
                  <a:t> H + X cross section:</a:t>
                </a:r>
              </a:p>
              <a:p>
                <a:endParaRPr lang="en-US" sz="1600" dirty="0">
                  <a:latin typeface="Helvetica Light" charset="0"/>
                  <a:ea typeface="Helvetica Light" charset="0"/>
                  <a:cs typeface="Helvetica Light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Helvetica Light" charset="0"/>
                        </a:rPr>
                        <m:t>       </m:t>
                      </m:r>
                      <m:r>
                        <a:rPr lang="en-US" sz="16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Helvetica Light" charset="0"/>
                        </a:rPr>
                        <m:t>𝜎</m:t>
                      </m:r>
                      <m:d>
                        <m:dPr>
                          <m:ctrlPr>
                            <a:rPr lang="en-US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Helvetica Light" charset="0"/>
                            </a:rPr>
                          </m:ctrlPr>
                        </m:d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Helvetica Light" charset="0"/>
                            </a:rPr>
                            <m:t>𝑝𝑝</m:t>
                          </m:r>
                          <m:r>
                            <a:rPr lang="en-US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Helvetica Light" charset="0"/>
                            </a:rPr>
                            <m:t>→</m:t>
                          </m:r>
                          <m:r>
                            <a:rPr lang="en-US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Helvetica Light" charset="0"/>
                            </a:rPr>
                            <m:t>𝐻</m:t>
                          </m:r>
                        </m:e>
                      </m:d>
                      <m:r>
                        <a:rPr lang="en-US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Helvetica Light" charset="0"/>
                        </a:rPr>
                        <m:t>=</m:t>
                      </m:r>
                      <m:sSubSup>
                        <m:sSubSupPr>
                          <m:ctrlPr>
                            <a:rPr lang="en-US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56.7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−6.2</m:t>
                          </m:r>
                        </m:sub>
                        <m:sup>
                          <m:r>
                            <a:rPr lang="en-US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+6.4</m:t>
                          </m:r>
                        </m:sup>
                      </m:sSubSup>
                      <m:d>
                        <m:dPr>
                          <m:ctrlPr>
                            <a:rPr lang="en-US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𝛾𝛾</m:t>
                          </m:r>
                        </m:e>
                      </m:d>
                      <m:r>
                        <a:rPr lang="en-US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sSubSup>
                        <m:sSubSupPr>
                          <m:ctrlPr>
                            <a:rPr lang="en-US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 </m:t>
                          </m:r>
                          <m:r>
                            <a:rPr lang="en-US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</m:t>
                          </m:r>
                          <m:r>
                            <a:rPr lang="en-US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  <m:r>
                            <a:rPr lang="en-US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.</m:t>
                          </m:r>
                          <m:r>
                            <a:rPr lang="en-US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</m:e>
                        <m:sub>
                          <m:r>
                            <a:rPr lang="en-US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−</m:t>
                          </m:r>
                          <m:r>
                            <a:rPr lang="en-US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</m:t>
                          </m:r>
                          <m:r>
                            <a:rPr lang="en-US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.</m:t>
                          </m:r>
                          <m:r>
                            <a:rPr lang="en-US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</m:sub>
                        <m:sup>
                          <m:r>
                            <a:rPr lang="en-US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+</m:t>
                          </m:r>
                          <m:r>
                            <a:rPr lang="en-US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</m:t>
                          </m:r>
                          <m:r>
                            <a:rPr lang="en-US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.</m:t>
                          </m:r>
                          <m:r>
                            <a:rPr lang="en-US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6</m:t>
                          </m:r>
                        </m:sup>
                      </m:sSubSup>
                      <m:d>
                        <m:dPr>
                          <m:ctrlPr>
                            <a:rPr lang="en-US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4ℓ</m:t>
                          </m:r>
                        </m:e>
                      </m:d>
                      <m:r>
                        <a:rPr lang="en-US" sz="1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sSubSup>
                        <m:sSubSupPr>
                          <m:ctrlPr>
                            <a:rPr lang="en-US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 </m:t>
                          </m:r>
                          <m:r>
                            <a:rPr lang="en-US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</m:t>
                          </m:r>
                          <m:r>
                            <a:rPr lang="en-US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</m:t>
                          </m:r>
                          <m:r>
                            <a:rPr lang="en-US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.</m:t>
                          </m:r>
                          <m:r>
                            <a:rPr lang="en-US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</m:e>
                        <m:sub>
                          <m:r>
                            <a:rPr lang="en-US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−</m:t>
                          </m:r>
                          <m:r>
                            <a:rPr lang="en-US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  <m:r>
                            <a:rPr lang="en-US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.</m:t>
                          </m:r>
                          <m:r>
                            <a:rPr lang="en-US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lang="en-US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+</m:t>
                          </m:r>
                          <m:r>
                            <a:rPr lang="en-US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  <m:r>
                            <a:rPr lang="en-US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.</m:t>
                          </m:r>
                          <m:r>
                            <a:rPr lang="en-US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sup>
                      </m:sSubSup>
                      <m:d>
                        <m:dPr>
                          <m:ctrlPr>
                            <a:rPr lang="en-US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sz="160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c</m:t>
                          </m:r>
                          <m:r>
                            <m:rPr>
                              <m:sty m:val="p"/>
                            </m:rPr>
                            <a:rPr lang="en-US" sz="16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omb</m:t>
                          </m:r>
                        </m:e>
                      </m:d>
                      <m:r>
                        <a:rPr lang="en-US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</m:t>
                      </m:r>
                      <m:r>
                        <m:rPr>
                          <m:sty m:val="p"/>
                        </m:rPr>
                        <a:rPr lang="en-US" sz="16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pb</m:t>
                      </m:r>
                    </m:oMath>
                  </m:oMathPara>
                </a14:m>
                <a:endParaRPr lang="en-US" sz="1600" dirty="0">
                  <a:latin typeface="Helvetica Light" charset="0"/>
                  <a:ea typeface="Helvetica Light" charset="0"/>
                  <a:cs typeface="Helvetica Light" charset="0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AB76D70-394F-4B49-B747-9DD0D55CC9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6" y="5373216"/>
                <a:ext cx="6095451" cy="813684"/>
              </a:xfrm>
              <a:prstGeom prst="rect">
                <a:avLst/>
              </a:prstGeom>
              <a:blipFill>
                <a:blip r:embed="rId4"/>
                <a:stretch>
                  <a:fillRect t="-3077" b="-61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ectangle 12">
            <a:extLst>
              <a:ext uri="{FF2B5EF4-FFF2-40B4-BE49-F238E27FC236}">
                <a16:creationId xmlns:a16="http://schemas.microsoft.com/office/drawing/2014/main" id="{A825B26B-9D76-EC4D-B61A-04187F1FF12D}"/>
              </a:ext>
            </a:extLst>
          </p:cNvPr>
          <p:cNvSpPr/>
          <p:nvPr/>
        </p:nvSpPr>
        <p:spPr>
          <a:xfrm>
            <a:off x="611892" y="6315962"/>
            <a:ext cx="4241626" cy="276999"/>
          </a:xfrm>
          <a:prstGeom prst="rect">
            <a:avLst/>
          </a:prstGeom>
          <a:noFill/>
        </p:spPr>
        <p:txBody>
          <a:bodyPr wrap="square" lIns="180000" anchor="ctr" anchorCtr="0">
            <a:spAutoFit/>
          </a:bodyPr>
          <a:lstStyle/>
          <a:p>
            <a:pPr>
              <a:spcBef>
                <a:spcPts val="900"/>
              </a:spcBef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Times New Roman" panose="02020603050405020304" pitchFamily="18" charset="0"/>
              </a:rPr>
              <a:t>SM: 55.6 ± 2.5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Times New Roman" panose="02020603050405020304" pitchFamily="18" charset="0"/>
              </a:rPr>
              <a:t>pb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Times New Roman" panose="02020603050405020304" pitchFamily="18" charset="0"/>
              </a:rPr>
              <a:t> </a:t>
            </a:r>
            <a:r>
              <a:rPr lang="en-US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Times New Roman" panose="02020603050405020304" pitchFamily="18" charset="0"/>
              </a:rPr>
              <a:t>(NLO–3NLO QCD, NLO EW)</a:t>
            </a:r>
            <a:endParaRPr lang="en-US" sz="1200" dirty="0">
              <a:solidFill>
                <a:schemeClr val="tx1">
                  <a:lumMod val="65000"/>
                  <a:lumOff val="35000"/>
                </a:schemeClr>
              </a:solidFill>
              <a:latin typeface="Helvetica Light" panose="020B0403020202020204" pitchFamily="34" charset="0"/>
              <a:ea typeface="Helvetica Light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85CAA50-EEC4-3E4C-BDCE-CB84562D33A9}"/>
              </a:ext>
            </a:extLst>
          </p:cNvPr>
          <p:cNvSpPr/>
          <p:nvPr/>
        </p:nvSpPr>
        <p:spPr>
          <a:xfrm>
            <a:off x="4823120" y="6212368"/>
            <a:ext cx="973016" cy="261610"/>
          </a:xfrm>
          <a:prstGeom prst="rect">
            <a:avLst/>
          </a:prstGeom>
          <a:noFill/>
        </p:spPr>
        <p:txBody>
          <a:bodyPr wrap="square" lIns="180000" anchor="ctr" anchorCtr="0">
            <a:spAutoFit/>
          </a:bodyPr>
          <a:lstStyle/>
          <a:p>
            <a:pPr>
              <a:spcBef>
                <a:spcPts val="900"/>
              </a:spcBef>
            </a:pP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Times New Roman" panose="02020603050405020304" pitchFamily="18" charset="0"/>
              </a:rPr>
              <a:t>(7.8%)</a:t>
            </a:r>
          </a:p>
        </p:txBody>
      </p:sp>
    </p:spTree>
    <p:extLst>
      <p:ext uri="{BB962C8B-B14F-4D97-AF65-F5344CB8AC3E}">
        <p14:creationId xmlns:p14="http://schemas.microsoft.com/office/powerpoint/2010/main" val="632412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0" y="14704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0" y="260649"/>
            <a:ext cx="3770616" cy="106471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35496" y="6545795"/>
            <a:ext cx="2133600" cy="365125"/>
          </a:xfrm>
        </p:spPr>
        <p:txBody>
          <a:bodyPr/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11C2F03-9E95-40C9-A99F-3C4F7EE8CF2A}" type="slidenum">
              <a:rPr kumimoji="0" lang="en-GB" sz="14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Helvetica Light" charset="0"/>
              </a:rPr>
              <a:pPr marL="0" marR="0" lvl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Helvetica Light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323528" y="1628800"/>
            <a:ext cx="333986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3BB8"/>
                </a:solidFill>
                <a:effectLst/>
                <a:uLnTx/>
                <a:uFillTx/>
                <a:latin typeface="Helvetica Light" panose="020B0403020202020204" pitchFamily="34" charset="0"/>
                <a:ea typeface="+mn-ea"/>
                <a:cs typeface="Helvetica"/>
              </a:rPr>
              <a:t>STXS allow to combine different channels in well defined phase space regions* with reduced theory input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16025" y="324894"/>
            <a:ext cx="32758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ts val="2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Combined measurement of simplified template cross sections (STXS) 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40F51896-85ED-A24F-BA8E-9CD3A714B5D6}"/>
              </a:ext>
            </a:extLst>
          </p:cNvPr>
          <p:cNvSpPr/>
          <p:nvPr/>
        </p:nvSpPr>
        <p:spPr>
          <a:xfrm>
            <a:off x="7745755" y="1616028"/>
            <a:ext cx="1290738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Helvetica Light"/>
                <a:ea typeface="+mn-ea"/>
                <a:cs typeface="Helvetica Light"/>
              </a:rPr>
              <a:t>ATLAS-CONF-2019-005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3BAC154-6D56-0542-B9F3-DD7BBBE12C10}"/>
              </a:ext>
            </a:extLst>
          </p:cNvPr>
          <p:cNvSpPr txBox="1"/>
          <p:nvPr/>
        </p:nvSpPr>
        <p:spPr>
          <a:xfrm>
            <a:off x="7866577" y="1029223"/>
            <a:ext cx="116991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Not yet including latest ttH(𝛾𝛾) result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3BB271B-41C4-4E45-ACA7-B674AFCC89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2996952"/>
            <a:ext cx="3872215" cy="273630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CE03BDE-B480-064F-B8FF-C84228D0BE4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995936" y="198914"/>
            <a:ext cx="5024978" cy="6577992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39ED5440-4679-6D40-A6E5-A38B44AB32DF}"/>
              </a:ext>
            </a:extLst>
          </p:cNvPr>
          <p:cNvSpPr txBox="1"/>
          <p:nvPr/>
        </p:nvSpPr>
        <p:spPr>
          <a:xfrm>
            <a:off x="467544" y="5831686"/>
            <a:ext cx="348387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Definition of “Stage-1” STXS used in the analysis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633F48D-2F77-7E48-8B03-7C38E710765C}"/>
              </a:ext>
            </a:extLst>
          </p:cNvPr>
          <p:cNvSpPr/>
          <p:nvPr/>
        </p:nvSpPr>
        <p:spPr>
          <a:xfrm>
            <a:off x="323528" y="2420888"/>
            <a:ext cx="352839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003BB8"/>
                </a:solidFill>
                <a:effectLst/>
                <a:uLnTx/>
                <a:uFillTx/>
                <a:latin typeface="Helvetica Light" panose="020B0403020202020204" pitchFamily="34" charset="0"/>
                <a:ea typeface="+mn-ea"/>
                <a:cs typeface="Helvetica"/>
              </a:rPr>
              <a:t>*incl. regions sensitive to new physics (such as high </a:t>
            </a:r>
            <a:r>
              <a:rPr kumimoji="0" lang="en-GB" sz="1100" b="0" i="1" u="none" strike="noStrike" kern="1200" cap="none" spc="0" normalizeH="0" baseline="0" noProof="0" dirty="0">
                <a:ln>
                  <a:noFill/>
                </a:ln>
                <a:solidFill>
                  <a:srgbClr val="003BB8"/>
                </a:solidFill>
                <a:effectLst/>
                <a:uLnTx/>
                <a:uFillTx/>
                <a:latin typeface="Helvetica Light" panose="020B0403020202020204" pitchFamily="34" charset="0"/>
                <a:ea typeface="+mn-ea"/>
                <a:cs typeface="Helvetica"/>
              </a:rPr>
              <a:t>p</a:t>
            </a:r>
            <a:r>
              <a:rPr kumimoji="0" lang="en-GB" sz="1100" b="0" i="1" u="none" strike="noStrike" kern="1200" cap="none" spc="0" normalizeH="0" baseline="-25000" noProof="0" dirty="0">
                <a:ln>
                  <a:noFill/>
                </a:ln>
                <a:solidFill>
                  <a:srgbClr val="003BB8"/>
                </a:solidFill>
                <a:effectLst/>
                <a:uLnTx/>
                <a:uFillTx/>
                <a:latin typeface="Helvetica Light" panose="020B0403020202020204" pitchFamily="34" charset="0"/>
                <a:ea typeface="+mn-ea"/>
                <a:cs typeface="Helvetica"/>
              </a:rPr>
              <a:t>T</a:t>
            </a: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003BB8"/>
                </a:solidFill>
                <a:effectLst/>
                <a:uLnTx/>
                <a:uFillTx/>
                <a:latin typeface="Helvetica Light" panose="020B0403020202020204" pitchFamily="34" charset="0"/>
                <a:ea typeface="+mn-ea"/>
                <a:cs typeface="Helvetica"/>
              </a:rPr>
              <a:t>) that might not manifest itself in total cross-section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D4619CB-85C7-F145-AB45-AA056AFDF5F9}"/>
              </a:ext>
            </a:extLst>
          </p:cNvPr>
          <p:cNvSpPr txBox="1"/>
          <p:nvPr/>
        </p:nvSpPr>
        <p:spPr>
          <a:xfrm>
            <a:off x="8023973" y="55778"/>
            <a:ext cx="98937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8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arXiv:1909.02845</a:t>
            </a:r>
            <a:endParaRPr lang="fi-FI" sz="800" dirty="0">
              <a:solidFill>
                <a:prstClr val="black">
                  <a:lumMod val="50000"/>
                  <a:lumOff val="50000"/>
                </a:prst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D7BE1EB-E328-4F4B-8F22-37F2A16E189E}"/>
              </a:ext>
            </a:extLst>
          </p:cNvPr>
          <p:cNvSpPr txBox="1"/>
          <p:nvPr/>
        </p:nvSpPr>
        <p:spPr>
          <a:xfrm>
            <a:off x="423646" y="6191726"/>
            <a:ext cx="3328155" cy="276999"/>
          </a:xfrm>
          <a:prstGeom prst="rect">
            <a:avLst/>
          </a:prstGeom>
          <a:solidFill>
            <a:srgbClr val="C00000"/>
          </a:solidFill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Note: 36–80/fb analyses here and next page !</a:t>
            </a:r>
          </a:p>
        </p:txBody>
      </p:sp>
    </p:spTree>
    <p:extLst>
      <p:ext uri="{BB962C8B-B14F-4D97-AF65-F5344CB8AC3E}">
        <p14:creationId xmlns:p14="http://schemas.microsoft.com/office/powerpoint/2010/main" val="3304852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D2EB5C67-8B0B-164E-8E39-595D0C519DC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 rot="5400000">
            <a:off x="934644" y="969429"/>
            <a:ext cx="3841730" cy="5351994"/>
          </a:xfrm>
          <a:prstGeom prst="rect">
            <a:avLst/>
          </a:prstGeom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5430FB94-7982-3D46-BFDA-1D1B573CB8E7}"/>
              </a:ext>
            </a:extLst>
          </p:cNvPr>
          <p:cNvSpPr/>
          <p:nvPr/>
        </p:nvSpPr>
        <p:spPr>
          <a:xfrm>
            <a:off x="1380938" y="5616624"/>
            <a:ext cx="3839134" cy="112474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txBody>
          <a:bodyPr wrap="square" rtlCol="0" anchor="ctr">
            <a:spAutoFit/>
          </a:bodyPr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0" y="260649"/>
            <a:ext cx="9144000" cy="5040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11C2F03-9E95-40C9-A99F-3C4F7EE8CF2A}" type="slidenum">
              <a:rPr kumimoji="0" lang="en-GB" sz="14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Helvetica Light" charset="0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Helvetica Light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" y="324894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ts val="2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Unprecedented precision on Higgs boson couplings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708801" y="5437673"/>
            <a:ext cx="342197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Couplings to massless particles mediated by loops involving heavy particles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 Light" charset="0"/>
              <a:ea typeface="Helvetica Light" charset="0"/>
              <a:cs typeface="Helvetica Light" charset="0"/>
            </a:endParaRP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Powerful test for new physics (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eg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, strongly excludes SM-like heavy 4</a:t>
            </a:r>
            <a:r>
              <a:rPr kumimoji="0" lang="en-US" sz="12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th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 fermion generation)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6246" y="2564904"/>
            <a:ext cx="2050482" cy="11880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28184" y="3897185"/>
            <a:ext cx="2050482" cy="11880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6246" y="1092845"/>
            <a:ext cx="2050482" cy="1188000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6924547" y="1223174"/>
            <a:ext cx="511170" cy="955268"/>
            <a:chOff x="6660232" y="1223174"/>
            <a:chExt cx="511170" cy="955268"/>
          </a:xfrm>
        </p:grpSpPr>
        <p:sp>
          <p:nvSpPr>
            <p:cNvPr id="3" name="TextBox 2"/>
            <p:cNvSpPr txBox="1"/>
            <p:nvPr/>
          </p:nvSpPr>
          <p:spPr>
            <a:xfrm>
              <a:off x="6660232" y="1537047"/>
              <a:ext cx="223138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elvetica Light" charset="0"/>
                  <a:ea typeface="Helvetica Light" charset="0"/>
                  <a:cs typeface="Helvetica Light" charset="0"/>
                </a:rPr>
                <a:t>t</a:t>
              </a:r>
              <a:endPara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6941150" y="1223174"/>
              <a:ext cx="223138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elvetica Light" charset="0"/>
                  <a:ea typeface="Helvetica Light" charset="0"/>
                  <a:cs typeface="Helvetica Light" charset="0"/>
                </a:rPr>
                <a:t>t</a:t>
              </a:r>
              <a:endPara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6948264" y="1916832"/>
              <a:ext cx="223138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elvetica Light" charset="0"/>
                  <a:ea typeface="Helvetica Light" charset="0"/>
                  <a:cs typeface="Helvetica Light" charset="0"/>
                </a:rPr>
                <a:t>t</a:t>
              </a:r>
              <a:endPara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 flipH="1">
            <a:off x="6996578" y="2663334"/>
            <a:ext cx="589916" cy="981690"/>
            <a:chOff x="6803464" y="1191274"/>
            <a:chExt cx="367938" cy="981690"/>
          </a:xfrm>
        </p:grpSpPr>
        <p:sp>
          <p:nvSpPr>
            <p:cNvPr id="20" name="TextBox 19"/>
            <p:cNvSpPr txBox="1"/>
            <p:nvPr/>
          </p:nvSpPr>
          <p:spPr>
            <a:xfrm>
              <a:off x="6803464" y="1537047"/>
              <a:ext cx="193163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elvetica Light" charset="0"/>
                  <a:ea typeface="Helvetica Light" charset="0"/>
                  <a:cs typeface="Helvetica Light" charset="0"/>
                </a:rPr>
                <a:t>W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6971125" y="1191274"/>
              <a:ext cx="193163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elvetica Light" charset="0"/>
                  <a:ea typeface="Helvetica Light" charset="0"/>
                  <a:cs typeface="Helvetica Light" charset="0"/>
                </a:rPr>
                <a:t>W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6978239" y="1911354"/>
              <a:ext cx="193163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elvetica Light" charset="0"/>
                  <a:ea typeface="Helvetica Light" charset="0"/>
                  <a:cs typeface="Helvetica Light" charset="0"/>
                </a:rPr>
                <a:t>W</a:t>
              </a:r>
            </a:p>
          </p:txBody>
        </p:sp>
      </p:grpSp>
      <p:grpSp>
        <p:nvGrpSpPr>
          <p:cNvPr id="23" name="Group 22"/>
          <p:cNvGrpSpPr/>
          <p:nvPr/>
        </p:nvGrpSpPr>
        <p:grpSpPr>
          <a:xfrm flipH="1">
            <a:off x="6996559" y="4036964"/>
            <a:ext cx="741516" cy="877782"/>
            <a:chOff x="6708910" y="1242338"/>
            <a:chExt cx="462492" cy="877782"/>
          </a:xfrm>
        </p:grpSpPr>
        <p:sp>
          <p:nvSpPr>
            <p:cNvPr id="24" name="TextBox 23"/>
            <p:cNvSpPr txBox="1"/>
            <p:nvPr/>
          </p:nvSpPr>
          <p:spPr>
            <a:xfrm>
              <a:off x="6708910" y="1537047"/>
              <a:ext cx="223138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elvetica Light" charset="0"/>
                  <a:ea typeface="Helvetica Light" charset="0"/>
                  <a:cs typeface="Helvetica Light" charset="0"/>
                </a:rPr>
                <a:t>t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6941150" y="1242338"/>
              <a:ext cx="223138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elvetica Light" charset="0"/>
                  <a:ea typeface="Helvetica Light" charset="0"/>
                  <a:cs typeface="Helvetica Light" charset="0"/>
                </a:rPr>
                <a:t>t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6948264" y="1858510"/>
              <a:ext cx="223138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elvetica Light" charset="0"/>
                  <a:ea typeface="Helvetica Light" charset="0"/>
                  <a:cs typeface="Helvetica Light" charset="0"/>
                </a:rPr>
                <a:t>t</a:t>
              </a:r>
            </a:p>
          </p:txBody>
        </p:sp>
      </p:grpSp>
      <p:sp>
        <p:nvSpPr>
          <p:cNvPr id="27" name="Rectangle 26">
            <a:extLst>
              <a:ext uri="{FF2B5EF4-FFF2-40B4-BE49-F238E27FC236}">
                <a16:creationId xmlns:a16="http://schemas.microsoft.com/office/drawing/2014/main" id="{BA7F93AE-50D1-6846-8BA2-70BD22FF5FBD}"/>
              </a:ext>
            </a:extLst>
          </p:cNvPr>
          <p:cNvSpPr/>
          <p:nvPr/>
        </p:nvSpPr>
        <p:spPr>
          <a:xfrm>
            <a:off x="323526" y="1044974"/>
            <a:ext cx="6289889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3BB8"/>
                </a:solidFill>
                <a:effectLst/>
                <a:uLnTx/>
                <a:uFillTx/>
                <a:latin typeface="Helvetica Light" panose="020B0403020202020204" pitchFamily="34" charset="0"/>
                <a:ea typeface="+mn-ea"/>
                <a:cs typeface="Helvetica"/>
              </a:rPr>
              <a:t>Strong constraints on new physics via loops</a:t>
            </a:r>
          </a:p>
          <a:p>
            <a:pPr marL="171450" marR="0" lvl="0" indent="-171450" algn="l" defTabSz="4572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D80017"/>
                </a:solidFill>
                <a:effectLst/>
                <a:uLnTx/>
                <a:uFillTx/>
                <a:latin typeface="Helvetica Light" panose="020B0403020202020204" pitchFamily="34" charset="0"/>
                <a:ea typeface="+mn-ea"/>
                <a:cs typeface="Helvetica"/>
              </a:rPr>
              <a:t>Coupling modifiers: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D80017"/>
                </a:solidFill>
                <a:effectLst/>
                <a:uLnTx/>
                <a:uFillTx/>
                <a:latin typeface="Helvetica Light" panose="020B0403020202020204" pitchFamily="34" charset="0"/>
                <a:ea typeface="+mn-ea"/>
                <a:cs typeface="Helvetica"/>
              </a:rPr>
              <a:t>κ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D80017"/>
                </a:solidFill>
                <a:effectLst/>
                <a:uLnTx/>
                <a:uFillTx/>
                <a:latin typeface="Helvetica Light" panose="020B0403020202020204" pitchFamily="34" charset="0"/>
                <a:ea typeface="+mn-ea"/>
                <a:cs typeface="Helvetica"/>
              </a:rPr>
              <a:t> =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D80017"/>
                </a:solidFill>
                <a:effectLst/>
                <a:uLnTx/>
                <a:uFillTx/>
                <a:latin typeface="Helvetica Light" panose="020B0403020202020204" pitchFamily="34" charset="0"/>
                <a:ea typeface="+mn-ea"/>
                <a:cs typeface="Helvetica"/>
              </a:rPr>
              <a:t>κ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D80017"/>
                </a:solidFill>
                <a:effectLst/>
                <a:uLnTx/>
                <a:uFillTx/>
                <a:latin typeface="Helvetica Light" panose="020B0403020202020204" pitchFamily="34" charset="0"/>
                <a:ea typeface="+mn-ea"/>
                <a:cs typeface="Helvetica"/>
              </a:rPr>
              <a:t>(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D80017"/>
                </a:solidFill>
                <a:effectLst/>
                <a:uLnTx/>
                <a:uFillTx/>
                <a:latin typeface="Helvetica Light" panose="020B0403020202020204" pitchFamily="34" charset="0"/>
                <a:ea typeface="+mn-ea"/>
                <a:cs typeface="Helvetica"/>
              </a:rPr>
              <a:t>exp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D80017"/>
                </a:solidFill>
                <a:effectLst/>
                <a:uLnTx/>
                <a:uFillTx/>
                <a:latin typeface="Helvetica Light" panose="020B0403020202020204" pitchFamily="34" charset="0"/>
                <a:ea typeface="+mn-ea"/>
                <a:cs typeface="Helvetica"/>
              </a:rPr>
              <a:t>) /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D80017"/>
                </a:solidFill>
                <a:effectLst/>
                <a:uLnTx/>
                <a:uFillTx/>
                <a:latin typeface="Helvetica Light" panose="020B0403020202020204" pitchFamily="34" charset="0"/>
                <a:ea typeface="+mn-ea"/>
                <a:cs typeface="Helvetica"/>
              </a:rPr>
              <a:t>κ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D80017"/>
                </a:solidFill>
                <a:effectLst/>
                <a:uLnTx/>
                <a:uFillTx/>
                <a:latin typeface="Helvetica Light" panose="020B0403020202020204" pitchFamily="34" charset="0"/>
                <a:ea typeface="+mn-ea"/>
                <a:cs typeface="Helvetica"/>
              </a:rPr>
              <a:t>(SM), modifier ratios: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D80017"/>
                </a:solidFill>
                <a:effectLst/>
                <a:uLnTx/>
                <a:uFillTx/>
                <a:latin typeface="Helvetica Light" panose="020B0403020202020204" pitchFamily="34" charset="0"/>
                <a:ea typeface="+mn-ea"/>
                <a:cs typeface="Helvetica"/>
              </a:rPr>
              <a:t>λ</a:t>
            </a:r>
            <a:r>
              <a:rPr kumimoji="0" lang="en-GB" sz="1200" b="0" i="0" u="none" strike="noStrike" kern="1200" cap="none" spc="0" normalizeH="0" baseline="-25000" noProof="0" dirty="0" err="1">
                <a:ln>
                  <a:noFill/>
                </a:ln>
                <a:solidFill>
                  <a:srgbClr val="D80017"/>
                </a:solidFill>
                <a:effectLst/>
                <a:uLnTx/>
                <a:uFillTx/>
                <a:latin typeface="Helvetica Light" panose="020B0403020202020204" pitchFamily="34" charset="0"/>
                <a:ea typeface="+mn-ea"/>
                <a:cs typeface="Helvetica"/>
              </a:rPr>
              <a:t>ab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D80017"/>
                </a:solidFill>
                <a:effectLst/>
                <a:uLnTx/>
                <a:uFillTx/>
                <a:latin typeface="Helvetica Light" panose="020B0403020202020204" pitchFamily="34" charset="0"/>
                <a:ea typeface="+mn-ea"/>
                <a:cs typeface="Helvetica"/>
              </a:rPr>
              <a:t> =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D80017"/>
                </a:solidFill>
                <a:effectLst/>
                <a:uLnTx/>
                <a:uFillTx/>
                <a:latin typeface="Helvetica Light" panose="020B0403020202020204" pitchFamily="34" charset="0"/>
                <a:ea typeface="+mn-ea"/>
                <a:cs typeface="Helvetica"/>
              </a:rPr>
              <a:t>κ</a:t>
            </a:r>
            <a:r>
              <a:rPr kumimoji="0" lang="en-GB" sz="1200" b="0" i="0" u="none" strike="noStrike" kern="1200" cap="none" spc="0" normalizeH="0" baseline="-25000" noProof="0" dirty="0" err="1">
                <a:ln>
                  <a:noFill/>
                </a:ln>
                <a:solidFill>
                  <a:srgbClr val="D80017"/>
                </a:solidFill>
                <a:effectLst/>
                <a:uLnTx/>
                <a:uFillTx/>
                <a:latin typeface="Helvetica Light" panose="020B0403020202020204" pitchFamily="34" charset="0"/>
                <a:ea typeface="+mn-ea"/>
                <a:cs typeface="Helvetica"/>
              </a:rPr>
              <a:t>a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D80017"/>
                </a:solidFill>
                <a:effectLst/>
                <a:uLnTx/>
                <a:uFillTx/>
                <a:latin typeface="Helvetica Light" panose="020B0403020202020204" pitchFamily="34" charset="0"/>
                <a:ea typeface="+mn-ea"/>
                <a:cs typeface="Helvetica"/>
              </a:rPr>
              <a:t> /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D80017"/>
                </a:solidFill>
                <a:effectLst/>
                <a:uLnTx/>
                <a:uFillTx/>
                <a:latin typeface="Helvetica Light" panose="020B0403020202020204" pitchFamily="34" charset="0"/>
                <a:ea typeface="+mn-ea"/>
                <a:cs typeface="Helvetica"/>
              </a:rPr>
              <a:t>κ</a:t>
            </a:r>
            <a:r>
              <a:rPr kumimoji="0" lang="en-GB" sz="1200" b="0" i="0" u="none" strike="noStrike" kern="1200" cap="none" spc="0" normalizeH="0" baseline="-25000" noProof="0" dirty="0" err="1">
                <a:ln>
                  <a:noFill/>
                </a:ln>
                <a:solidFill>
                  <a:srgbClr val="D80017"/>
                </a:solidFill>
                <a:effectLst/>
                <a:uLnTx/>
                <a:uFillTx/>
                <a:latin typeface="Helvetica Light" panose="020B0403020202020204" pitchFamily="34" charset="0"/>
                <a:ea typeface="+mn-ea"/>
                <a:cs typeface="Helvetica"/>
              </a:rPr>
              <a:t>b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D80017"/>
                </a:solidFill>
                <a:effectLst/>
                <a:uLnTx/>
                <a:uFillTx/>
                <a:latin typeface="Helvetica Light" panose="020B0403020202020204" pitchFamily="34" charset="0"/>
                <a:ea typeface="+mn-ea"/>
                <a:cs typeface="Helvetica"/>
              </a:rPr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86DDB8E-7161-B848-ABC9-0450A3E0600C}"/>
                  </a:ext>
                </a:extLst>
              </p:cNvPr>
              <p:cNvSpPr txBox="1"/>
              <p:nvPr/>
            </p:nvSpPr>
            <p:spPr>
              <a:xfrm>
                <a:off x="7604716" y="910319"/>
                <a:ext cx="454675" cy="3585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4572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US" sz="1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US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Helvetica Light" charset="0"/>
                            </a:rPr>
                            <m:t>𝜅</m:t>
                          </m:r>
                        </m:e>
                        <m:sub>
                          <m:r>
                            <a:rPr kumimoji="0" lang="en-US" sz="1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𝑔</m:t>
                          </m:r>
                        </m:sub>
                      </m:sSub>
                    </m:oMath>
                  </m:oMathPara>
                </a14:m>
                <a:endPara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Helvetica Light" charset="0"/>
                  <a:ea typeface="Helvetica Light" charset="0"/>
                  <a:cs typeface="Helvetica Light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86DDB8E-7161-B848-ABC9-0450A3E060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04716" y="910319"/>
                <a:ext cx="454675" cy="35856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80FF1008-A047-3642-872B-828E291B7B99}"/>
                  </a:ext>
                </a:extLst>
              </p:cNvPr>
              <p:cNvSpPr txBox="1"/>
              <p:nvPr/>
            </p:nvSpPr>
            <p:spPr>
              <a:xfrm>
                <a:off x="6469872" y="2590330"/>
                <a:ext cx="454675" cy="3585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4572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US" sz="1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US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Helvetica Light" charset="0"/>
                            </a:rPr>
                            <m:t>𝜅</m:t>
                          </m:r>
                        </m:e>
                        <m:sub>
                          <m:r>
                            <a:rPr kumimoji="0" lang="en-US" sz="1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𝛾</m:t>
                          </m:r>
                        </m:sub>
                      </m:sSub>
                    </m:oMath>
                  </m:oMathPara>
                </a14:m>
                <a:endPara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Helvetica Light" charset="0"/>
                  <a:ea typeface="Helvetica Light" charset="0"/>
                  <a:cs typeface="Helvetica Light" charset="0"/>
                </a:endParaRPr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80FF1008-A047-3642-872B-828E291B7B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9872" y="2590330"/>
                <a:ext cx="454675" cy="35856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B4223C59-0086-FA42-AC84-E29B8F4AEF40}"/>
              </a:ext>
            </a:extLst>
          </p:cNvPr>
          <p:cNvSpPr/>
          <p:nvPr/>
        </p:nvSpPr>
        <p:spPr>
          <a:xfrm>
            <a:off x="6823468" y="980728"/>
            <a:ext cx="815188" cy="1369067"/>
          </a:xfrm>
          <a:prstGeom prst="roundRect">
            <a:avLst/>
          </a:prstGeom>
          <a:ln w="3175">
            <a:solidFill>
              <a:srgbClr val="0070C0"/>
            </a:solidFill>
          </a:ln>
        </p:spPr>
        <p:txBody>
          <a:bodyPr wrap="none" rtlCol="0" anchor="ctr">
            <a:spAutoFit/>
          </a:bodyPr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183D10CF-D436-AF42-9C5C-7D13C0A2D888}"/>
              </a:ext>
            </a:extLst>
          </p:cNvPr>
          <p:cNvSpPr/>
          <p:nvPr/>
        </p:nvSpPr>
        <p:spPr>
          <a:xfrm>
            <a:off x="6853893" y="2489451"/>
            <a:ext cx="914163" cy="2650437"/>
          </a:xfrm>
          <a:prstGeom prst="roundRect">
            <a:avLst/>
          </a:prstGeom>
          <a:ln w="3175">
            <a:solidFill>
              <a:srgbClr val="0070C0"/>
            </a:solidFill>
          </a:ln>
        </p:spPr>
        <p:txBody>
          <a:bodyPr wrap="square" rtlCol="0" anchor="ctr">
            <a:spAutoFit/>
          </a:bodyPr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 Light" charset="0"/>
              <a:ea typeface="Helvetica Light" charset="0"/>
              <a:cs typeface="Helvetica Light" charset="0"/>
            </a:endParaRP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4626C305-5DFD-4C4B-A2FE-3B2C6BFDF214}"/>
              </a:ext>
            </a:extLst>
          </p:cNvPr>
          <p:cNvCxnSpPr/>
          <p:nvPr/>
        </p:nvCxnSpPr>
        <p:spPr>
          <a:xfrm>
            <a:off x="3275856" y="5760640"/>
            <a:ext cx="0" cy="864096"/>
          </a:xfrm>
          <a:prstGeom prst="line">
            <a:avLst/>
          </a:prstGeom>
          <a:ln w="3175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8" name="Picture 37">
            <a:extLst>
              <a:ext uri="{FF2B5EF4-FFF2-40B4-BE49-F238E27FC236}">
                <a16:creationId xmlns:a16="http://schemas.microsoft.com/office/drawing/2014/main" id="{B80DFBA0-039A-5C48-B28A-B6AACB68E93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68551" y="5760640"/>
            <a:ext cx="533372" cy="888953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5DD6BA94-5B0F-9842-B6E5-E01B29192CE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51720" y="5761343"/>
            <a:ext cx="1048965" cy="888953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DF6417FF-B0B4-404E-8DE2-70969F26BA2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480343" y="5698906"/>
            <a:ext cx="515593" cy="888953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AF89FA11-F241-F347-B427-FD47E51AA763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b="1961"/>
          <a:stretch/>
        </p:blipFill>
        <p:spPr>
          <a:xfrm>
            <a:off x="3955083" y="5760640"/>
            <a:ext cx="1048965" cy="888953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90502C6B-E628-B347-886A-B0351D34566E}"/>
              </a:ext>
            </a:extLst>
          </p:cNvPr>
          <p:cNvSpPr txBox="1"/>
          <p:nvPr/>
        </p:nvSpPr>
        <p:spPr>
          <a:xfrm>
            <a:off x="179512" y="5596796"/>
            <a:ext cx="1169919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Most model-independent coupling ratios, independent of Higgs width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E6D3658B-0171-FD43-BEC4-64CBC1ACF599}"/>
              </a:ext>
            </a:extLst>
          </p:cNvPr>
          <p:cNvSpPr txBox="1"/>
          <p:nvPr/>
        </p:nvSpPr>
        <p:spPr>
          <a:xfrm rot="16200000">
            <a:off x="4884288" y="2203314"/>
            <a:ext cx="98937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8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arXiv:1909.02845</a:t>
            </a:r>
            <a:endParaRPr lang="fi-FI" sz="800" dirty="0">
              <a:solidFill>
                <a:prstClr val="black">
                  <a:lumMod val="50000"/>
                  <a:lumOff val="50000"/>
                </a:prst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1837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0" y="14704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0" y="260649"/>
            <a:ext cx="9144000" cy="5040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79512" y="900988"/>
            <a:ext cx="8712968" cy="215993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323526" y="980728"/>
            <a:ext cx="8712968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>
                <a:solidFill>
                  <a:srgbClr val="003BB8"/>
                </a:solidFill>
                <a:latin typeface="Helvetica Light" panose="020B0403020202020204" pitchFamily="34" charset="0"/>
                <a:cs typeface="Helvetica"/>
              </a:rPr>
              <a:t>Search for VH(</a:t>
            </a:r>
            <a:r>
              <a:rPr lang="en-GB" sz="1600" dirty="0">
                <a:solidFill>
                  <a:srgbClr val="003BB8"/>
                </a:solidFill>
                <a:latin typeface="Symbol" pitchFamily="2" charset="2"/>
                <a:cs typeface="Helvetica"/>
              </a:rPr>
              <a:t>®</a:t>
            </a:r>
            <a:r>
              <a:rPr lang="en-GB" sz="1600" dirty="0">
                <a:solidFill>
                  <a:srgbClr val="003BB8"/>
                </a:solidFill>
                <a:latin typeface="Helvetica Light" panose="020B0403020202020204" pitchFamily="34" charset="0"/>
                <a:cs typeface="Helvetica"/>
              </a:rPr>
              <a:t> cc), new result from CMS, significantly improved over previous ATLAS limit</a:t>
            </a:r>
          </a:p>
          <a:p>
            <a:pPr>
              <a:spcBef>
                <a:spcPts val="1200"/>
              </a:spcBef>
            </a:pPr>
            <a:r>
              <a:rPr lang="en-GB" sz="1200" dirty="0">
                <a:latin typeface="Helvetica Light" charset="0"/>
                <a:ea typeface="Helvetica Light" charset="0"/>
                <a:cs typeface="Helvetica Light" charset="0"/>
              </a:rPr>
              <a:t>BR: 2.9% </a:t>
            </a:r>
            <a:r>
              <a:rPr lang="en-GB" sz="1200" dirty="0">
                <a:latin typeface="Symbol" pitchFamily="2" charset="2"/>
                <a:ea typeface="Helvetica Light" charset="0"/>
                <a:cs typeface="Helvetica Light" charset="0"/>
              </a:rPr>
              <a:t>®</a:t>
            </a:r>
            <a:r>
              <a:rPr lang="en-GB" sz="1200" dirty="0">
                <a:latin typeface="Helvetica Light" charset="0"/>
                <a:ea typeface="Helvetica Light" charset="0"/>
                <a:cs typeface="Helvetica Light" charset="0"/>
              </a:rPr>
              <a:t> 20 times smaller than bb, so need to worry about H </a:t>
            </a:r>
            <a:r>
              <a:rPr lang="en-GB" sz="1200" dirty="0">
                <a:latin typeface="Symbol" pitchFamily="2" charset="2"/>
                <a:ea typeface="Helvetica Light" charset="0"/>
                <a:cs typeface="Helvetica Light" charset="0"/>
              </a:rPr>
              <a:t>®</a:t>
            </a:r>
            <a:r>
              <a:rPr lang="en-GB" sz="1200" dirty="0">
                <a:latin typeface="Helvetica Light" charset="0"/>
                <a:ea typeface="Helvetica Light" charset="0"/>
                <a:cs typeface="Helvetica Light" charset="0"/>
              </a:rPr>
              <a:t> bb background</a:t>
            </a:r>
          </a:p>
          <a:p>
            <a:pPr>
              <a:spcBef>
                <a:spcPts val="1800"/>
              </a:spcBef>
            </a:pPr>
            <a:r>
              <a:rPr lang="en-GB" sz="1400" dirty="0">
                <a:latin typeface="Helvetica Light" charset="0"/>
                <a:ea typeface="Helvetica Light" charset="0"/>
                <a:cs typeface="Helvetica Light" charset="0"/>
              </a:rPr>
              <a:t>Challenging due to low cross section and need for c-tagging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sz="1400" dirty="0">
                <a:latin typeface="Helvetica Light" charset="0"/>
                <a:ea typeface="Helvetica Light" charset="0"/>
                <a:cs typeface="Helvetica Light" charset="0"/>
              </a:rPr>
              <a:t>Categorisation according to charged-lepton multiplicity of V decays (0,1,2L) 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400" dirty="0">
                <a:latin typeface="Helvetica Light" charset="0"/>
                <a:ea typeface="Helvetica Light" charset="0"/>
                <a:cs typeface="Helvetica Light" charset="0"/>
              </a:rPr>
              <a:t>Use and combination of of resolved (2c) and merged (1 large-R cc) jets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400" dirty="0">
                <a:latin typeface="Helvetica Light" charset="0"/>
                <a:ea typeface="Helvetica Light" charset="0"/>
                <a:cs typeface="Helvetica Light" charset="0"/>
              </a:rPr>
              <a:t>Use of ML and jet substructure for tagging and classification 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en-GB" sz="1400" dirty="0">
              <a:latin typeface="Helvetica Light" charset="0"/>
              <a:ea typeface="Helvetica Light" charset="0"/>
              <a:cs typeface="Helvetica Light" charset="0"/>
            </a:endParaRPr>
          </a:p>
          <a:p>
            <a:pPr>
              <a:spcBef>
                <a:spcPts val="1200"/>
              </a:spcBef>
            </a:pPr>
            <a:endParaRPr lang="en-GB" sz="14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" y="324894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GB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    Higgs boson coupling to (lighter) 2</a:t>
            </a:r>
            <a:r>
              <a:rPr lang="en-GB" baseline="3000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nd</a:t>
            </a:r>
            <a:r>
              <a:rPr lang="en-GB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generation fermions</a:t>
            </a:r>
            <a:endParaRPr lang="en-GB" baseline="3000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30" name="Slide Number Placeholder 1">
            <a:extLst>
              <a:ext uri="{FF2B5EF4-FFF2-40B4-BE49-F238E27FC236}">
                <a16:creationId xmlns:a16="http://schemas.microsoft.com/office/drawing/2014/main" id="{358D6C69-528F-8944-9C56-B34E2ABD4C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</p:spPr>
        <p:txBody>
          <a:bodyPr/>
          <a:lstStyle/>
          <a:p>
            <a:pPr>
              <a:defRPr/>
            </a:pPr>
            <a:fld id="{611C2F03-9E95-40C9-A99F-3C4F7EE8CF2A}" type="slidenum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36</a:t>
            </a:fld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5B5D4D6-B5EF-7C42-B3A1-5D5345A839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1847" y="1452298"/>
            <a:ext cx="2119830" cy="93578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659A296-25B8-1D4B-B9FF-9B2D856DA2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350853" y="3119566"/>
            <a:ext cx="3456149" cy="360227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25C3084-FCA6-9043-99C8-A911ADA933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3847477" y="3103265"/>
            <a:ext cx="3161642" cy="344078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247E4D17-7F9A-334E-BF3E-CC95446C3CBC}"/>
              </a:ext>
            </a:extLst>
          </p:cNvPr>
          <p:cNvSpPr/>
          <p:nvPr/>
        </p:nvSpPr>
        <p:spPr>
          <a:xfrm>
            <a:off x="7310177" y="4084366"/>
            <a:ext cx="1820595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>
                <a:solidFill>
                  <a:srgbClr val="C00000"/>
                </a:solidFill>
                <a:latin typeface="Helvetica Light" charset="0"/>
                <a:ea typeface="Helvetica Light" charset="0"/>
                <a:cs typeface="Helvetica Light" charset="0"/>
              </a:rPr>
              <a:t>Combined 95% CL upper limit:</a:t>
            </a:r>
          </a:p>
          <a:p>
            <a:pPr>
              <a:spcBef>
                <a:spcPts val="1200"/>
              </a:spcBef>
            </a:pPr>
            <a:r>
              <a:rPr lang="en-GB" sz="1400" dirty="0" err="1">
                <a:solidFill>
                  <a:srgbClr val="C00000"/>
                </a:solidFill>
                <a:latin typeface="Helvetica Light" charset="0"/>
                <a:ea typeface="Helvetica Light" charset="0"/>
                <a:cs typeface="Helvetica Light" charset="0"/>
              </a:rPr>
              <a:t>σ</a:t>
            </a:r>
            <a:r>
              <a:rPr lang="en-GB" sz="1400" dirty="0">
                <a:solidFill>
                  <a:srgbClr val="C00000"/>
                </a:solidFill>
                <a:latin typeface="Helvetica Light" charset="0"/>
                <a:ea typeface="Helvetica Light" charset="0"/>
                <a:cs typeface="Helvetica Light" charset="0"/>
              </a:rPr>
              <a:t> × BR / SM &lt; 70 </a:t>
            </a:r>
          </a:p>
          <a:p>
            <a:pPr>
              <a:spcBef>
                <a:spcPts val="1200"/>
              </a:spcBef>
            </a:pPr>
            <a:r>
              <a:rPr lang="en-GB" sz="1200" dirty="0">
                <a:latin typeface="Helvetica Light" charset="0"/>
                <a:ea typeface="Helvetica Light" charset="0"/>
                <a:cs typeface="Helvetica Light" charset="0"/>
              </a:rPr>
              <a:t>(37        expected)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B7032C5-1F3A-9344-80EA-86B0B2241B7F}"/>
              </a:ext>
            </a:extLst>
          </p:cNvPr>
          <p:cNvSpPr/>
          <p:nvPr/>
        </p:nvSpPr>
        <p:spPr>
          <a:xfrm>
            <a:off x="7560476" y="4973106"/>
            <a:ext cx="54621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000">
                <a:latin typeface="Helvetica Light" charset="0"/>
                <a:ea typeface="Helvetica Light" charset="0"/>
                <a:cs typeface="Helvetica Light" charset="0"/>
              </a:rPr>
              <a:t>+16</a:t>
            </a:r>
          </a:p>
          <a:p>
            <a:r>
              <a:rPr lang="en-GB" sz="1000">
                <a:latin typeface="Helvetica Light" charset="0"/>
                <a:ea typeface="Helvetica Light" charset="0"/>
                <a:cs typeface="Helvetica Light" charset="0"/>
              </a:rPr>
              <a:t>– 11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809F269-A0F0-AB47-B340-799D08922F06}"/>
              </a:ext>
            </a:extLst>
          </p:cNvPr>
          <p:cNvSpPr txBox="1"/>
          <p:nvPr/>
        </p:nvSpPr>
        <p:spPr>
          <a:xfrm>
            <a:off x="7031847" y="3429000"/>
            <a:ext cx="120577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CMS-PAS-HIG-18-031</a:t>
            </a:r>
          </a:p>
        </p:txBody>
      </p:sp>
    </p:spTree>
    <p:extLst>
      <p:ext uri="{BB962C8B-B14F-4D97-AF65-F5344CB8AC3E}">
        <p14:creationId xmlns:p14="http://schemas.microsoft.com/office/powerpoint/2010/main" val="2008908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0" y="14704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0" y="260649"/>
            <a:ext cx="9144000" cy="5040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79512" y="900988"/>
            <a:ext cx="8712968" cy="215993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323526" y="980728"/>
            <a:ext cx="882047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More promising than charm: H </a:t>
            </a:r>
            <a:r>
              <a:rPr lang="en-US" sz="1600" dirty="0">
                <a:solidFill>
                  <a:srgbClr val="0038AC"/>
                </a:solidFill>
                <a:latin typeface="Symbol" pitchFamily="2" charset="2"/>
                <a:ea typeface="Helvetica Light" charset="0"/>
                <a:cs typeface="Helvetica Light" charset="0"/>
              </a:rPr>
              <a:t>®</a:t>
            </a:r>
            <a:r>
              <a:rPr lang="en-US" sz="1600" dirty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 µµ, but challenging due to huge Z/</a:t>
            </a:r>
            <a:r>
              <a:rPr lang="en-GB" sz="1600" dirty="0">
                <a:solidFill>
                  <a:srgbClr val="003BB8"/>
                </a:solidFill>
                <a:latin typeface="Helvetica Light" panose="020B0403020202020204" pitchFamily="34" charset="0"/>
                <a:cs typeface="Helvetica"/>
              </a:rPr>
              <a:t>𝛾</a:t>
            </a:r>
            <a:r>
              <a:rPr lang="en-US" sz="1600" dirty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* </a:t>
            </a:r>
            <a:r>
              <a:rPr lang="en-GB" sz="1600" dirty="0">
                <a:solidFill>
                  <a:srgbClr val="003BB8"/>
                </a:solidFill>
                <a:latin typeface="Symbol" pitchFamily="2" charset="2"/>
                <a:cs typeface="Helvetica"/>
              </a:rPr>
              <a:t>®</a:t>
            </a:r>
            <a:r>
              <a:rPr lang="en-US" sz="1600" dirty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 µµ background</a:t>
            </a:r>
          </a:p>
          <a:p>
            <a:pPr>
              <a:spcBef>
                <a:spcPts val="1200"/>
              </a:spcBef>
            </a:pP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Analysis strongly exploits expected features of signal and background via specific categories and BDTs</a:t>
            </a:r>
          </a:p>
          <a:p>
            <a:pPr>
              <a:spcBef>
                <a:spcPts val="0"/>
              </a:spcBef>
            </a:pPr>
            <a:r>
              <a:rPr lang="en-US" sz="1400" b="1" dirty="0">
                <a:latin typeface="Helvetica" pitchFamily="2" charset="0"/>
                <a:ea typeface="Helvetica Light" charset="0"/>
                <a:cs typeface="Helvetica Light" charset="0"/>
              </a:rPr>
              <a:t>Robust empirical background modelling, “spurious signal” systematics using huge MC samples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" y="324894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    Higgs boson coupling to (lighter) 2</a:t>
            </a:r>
            <a:r>
              <a:rPr lang="en-US" baseline="300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nd</a:t>
            </a:r>
            <a:r>
              <a:rPr lang="en-US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generation fermions</a:t>
            </a:r>
            <a:endParaRPr lang="en-US" baseline="30000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30" name="Slide Number Placeholder 1">
            <a:extLst>
              <a:ext uri="{FF2B5EF4-FFF2-40B4-BE49-F238E27FC236}">
                <a16:creationId xmlns:a16="http://schemas.microsoft.com/office/drawing/2014/main" id="{358D6C69-528F-8944-9C56-B34E2ABD4C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</p:spPr>
        <p:txBody>
          <a:bodyPr/>
          <a:lstStyle/>
          <a:p>
            <a:pPr>
              <a:defRPr/>
            </a:pPr>
            <a:fld id="{611C2F03-9E95-40C9-A99F-3C4F7EE8CF2A}" type="slidenum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37</a:t>
            </a:fld>
            <a:endParaRPr lang="en-GB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AD4E805-596D-A044-9AD0-BBDC8F456F1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 rot="5400000">
            <a:off x="1028646" y="1453139"/>
            <a:ext cx="3824402" cy="5327853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674D7BD4-DF71-F145-B839-472C37387096}"/>
              </a:ext>
            </a:extLst>
          </p:cNvPr>
          <p:cNvSpPr/>
          <p:nvPr/>
        </p:nvSpPr>
        <p:spPr>
          <a:xfrm>
            <a:off x="4133921" y="2212841"/>
            <a:ext cx="1290739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spcBef>
                <a:spcPts val="600"/>
              </a:spcBef>
            </a:pPr>
            <a:r>
              <a:rPr lang="en-GB" sz="8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ATLAS-CONF-2019-028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08DBF77-DCA4-F44E-BEDF-322CB0F591E1}"/>
              </a:ext>
            </a:extLst>
          </p:cNvPr>
          <p:cNvSpPr/>
          <p:nvPr/>
        </p:nvSpPr>
        <p:spPr>
          <a:xfrm>
            <a:off x="1187624" y="6165304"/>
            <a:ext cx="4847687" cy="276999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lvl="0"/>
            <a:r>
              <a:rPr lang="en-US" sz="12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50% sensitivity improvement over 2018 (80 fb</a:t>
            </a:r>
            <a:r>
              <a:rPr lang="en-US" sz="1200" baseline="300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–1</a:t>
            </a:r>
            <a:r>
              <a:rPr lang="en-US" sz="12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) analysis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BDFD461-1722-4348-A258-96B7543EB684}"/>
              </a:ext>
            </a:extLst>
          </p:cNvPr>
          <p:cNvSpPr/>
          <p:nvPr/>
        </p:nvSpPr>
        <p:spPr>
          <a:xfrm>
            <a:off x="5728716" y="2852936"/>
            <a:ext cx="3091756" cy="892552"/>
          </a:xfrm>
          <a:prstGeom prst="rect">
            <a:avLst/>
          </a:prstGeom>
          <a:noFill/>
        </p:spPr>
        <p:txBody>
          <a:bodyPr wrap="square" lIns="180000" anchor="ctr" anchorCtr="0">
            <a:spAutoFit/>
          </a:bodyPr>
          <a:lstStyle/>
          <a:p>
            <a:pPr>
              <a:spcBef>
                <a:spcPts val="900"/>
              </a:spcBef>
            </a:pPr>
            <a:r>
              <a:rPr lang="el-GR" sz="1400" dirty="0">
                <a:solidFill>
                  <a:srgbClr val="C00000"/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</a:rPr>
              <a:t>σ(</a:t>
            </a:r>
            <a:r>
              <a:rPr lang="en-GB" sz="1400" dirty="0" err="1">
                <a:solidFill>
                  <a:srgbClr val="C00000"/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</a:rPr>
              <a:t>obs</a:t>
            </a:r>
            <a:r>
              <a:rPr lang="en-GB" sz="1400" dirty="0">
                <a:solidFill>
                  <a:srgbClr val="C00000"/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</a:rPr>
              <a:t>) / </a:t>
            </a:r>
            <a:r>
              <a:rPr lang="el-GR" sz="1400" dirty="0">
                <a:solidFill>
                  <a:srgbClr val="C00000"/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</a:rPr>
              <a:t>σ(</a:t>
            </a:r>
            <a:r>
              <a:rPr lang="en-GB" sz="1400" dirty="0">
                <a:solidFill>
                  <a:srgbClr val="C00000"/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</a:rPr>
              <a:t>SM)  = 0.5 ± 0.7</a:t>
            </a:r>
          </a:p>
          <a:p>
            <a:pPr>
              <a:spcBef>
                <a:spcPts val="300"/>
              </a:spcBef>
            </a:pPr>
            <a:r>
              <a:rPr lang="en-GB" sz="1400" dirty="0">
                <a:solidFill>
                  <a:srgbClr val="C00000"/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</a:rPr>
              <a:t>                         </a:t>
            </a:r>
            <a:r>
              <a:rPr lang="en-US" sz="1400" dirty="0">
                <a:solidFill>
                  <a:srgbClr val="C00000"/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</a:rPr>
              <a:t>&lt; 1.7 at 95% CL</a:t>
            </a:r>
            <a:endParaRPr lang="en-GB" sz="1400" dirty="0">
              <a:solidFill>
                <a:srgbClr val="C00000"/>
              </a:solidFill>
              <a:latin typeface="Helvetica Light" panose="020B0403020202020204" pitchFamily="34" charset="0"/>
              <a:ea typeface="Helvetica Light" charset="0"/>
              <a:cs typeface="Helvetica Light" charset="0"/>
            </a:endParaRPr>
          </a:p>
          <a:p>
            <a:pPr>
              <a:spcBef>
                <a:spcPts val="900"/>
              </a:spcBef>
            </a:pPr>
            <a:r>
              <a:rPr lang="en-GB" sz="1400" dirty="0">
                <a:solidFill>
                  <a:srgbClr val="C00000"/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</a:rPr>
              <a:t>Sensitivity: </a:t>
            </a:r>
            <a:r>
              <a:rPr lang="en-US" sz="1400" dirty="0">
                <a:solidFill>
                  <a:srgbClr val="C00000"/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</a:rPr>
              <a:t>0.8σ, for 1.5σ expected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CCAE036-E1A7-384A-B622-9D4371899CDB}"/>
              </a:ext>
            </a:extLst>
          </p:cNvPr>
          <p:cNvSpPr/>
          <p:nvPr/>
        </p:nvSpPr>
        <p:spPr>
          <a:xfrm>
            <a:off x="5813634" y="4077072"/>
            <a:ext cx="3078846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Current sensitivity from CMS (36/fb):</a:t>
            </a:r>
          </a:p>
          <a:p>
            <a:r>
              <a:rPr lang="en-US" sz="1400" dirty="0">
                <a:latin typeface="Helvetica Light" panose="020B0403020202020204" pitchFamily="34" charset="0"/>
                <a:ea typeface="Helvetica Light" charset="0"/>
                <a:cs typeface="Helvetica Light" charset="0"/>
              </a:rPr>
              <a:t>0.9σ observed for 1.0σ expected</a:t>
            </a:r>
          </a:p>
          <a:p>
            <a:endParaRPr lang="en-US" sz="1400" dirty="0">
              <a:latin typeface="Helvetica Light" panose="020B0403020202020204" pitchFamily="34" charset="0"/>
            </a:endParaRPr>
          </a:p>
          <a:p>
            <a:endParaRPr lang="en-US" sz="1200" dirty="0">
              <a:latin typeface="Helvetica Light" panose="020B0403020202020204" pitchFamily="34" charset="0"/>
            </a:endParaRPr>
          </a:p>
          <a:p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panose="020B0403020202020204" pitchFamily="34" charset="0"/>
              </a:rPr>
              <a:t>Expect roughly 1.4 times better sensitivity for CMS owing to stronger solenoid field</a:t>
            </a: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55F069C-1F8A-9045-94F4-7FFA455A491A}"/>
              </a:ext>
            </a:extLst>
          </p:cNvPr>
          <p:cNvSpPr/>
          <p:nvPr/>
        </p:nvSpPr>
        <p:spPr>
          <a:xfrm>
            <a:off x="5824878" y="4562781"/>
            <a:ext cx="989373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spcBef>
                <a:spcPts val="600"/>
              </a:spcBef>
            </a:pPr>
            <a:r>
              <a:rPr lang="en-GB" sz="8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arXiv:1807.06325</a:t>
            </a:r>
          </a:p>
        </p:txBody>
      </p:sp>
    </p:spTree>
    <p:extLst>
      <p:ext uri="{BB962C8B-B14F-4D97-AF65-F5344CB8AC3E}">
        <p14:creationId xmlns:p14="http://schemas.microsoft.com/office/powerpoint/2010/main" val="625620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0" y="260649"/>
            <a:ext cx="9144000" cy="5040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38</a:t>
            </a:fld>
            <a:endParaRPr lang="en-GB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pic>
        <p:nvPicPr>
          <p:cNvPr id="12" name="Picture 11" descr="FengEric_20150707_HiggsBSM_ATLASOP_v10.pdf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3257" t="23064" r="2399" b="44445"/>
          <a:stretch/>
        </p:blipFill>
        <p:spPr>
          <a:xfrm>
            <a:off x="4943191" y="1060998"/>
            <a:ext cx="1987759" cy="1410432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" y="324894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The Higgs boson may be a portal to beyond the SM physics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43836" y="2694096"/>
            <a:ext cx="5432620" cy="3851699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2102264" y="5600273"/>
            <a:ext cx="1101584" cy="276999"/>
          </a:xfrm>
          <a:prstGeom prst="rect">
            <a:avLst/>
          </a:prstGeom>
          <a:solidFill>
            <a:srgbClr val="FFFE00"/>
          </a:solidFill>
          <a:ln>
            <a:solidFill>
              <a:srgbClr val="D80017"/>
            </a:solidFill>
          </a:ln>
        </p:spPr>
        <p:txBody>
          <a:bodyPr wrap="none" rtlCol="0">
            <a:spAutoFit/>
          </a:bodyPr>
          <a:lstStyle/>
          <a:p>
            <a:r>
              <a:rPr lang="en-GB" sz="1200" b="1" dirty="0">
                <a:solidFill>
                  <a:srgbClr val="D80017"/>
                </a:solidFill>
                <a:latin typeface="Helvetica"/>
                <a:cs typeface="Helvetica"/>
              </a:rPr>
              <a:t>Γ</a:t>
            </a:r>
            <a:r>
              <a:rPr lang="en-GB" sz="1200" b="1" i="1" baseline="-25000" dirty="0">
                <a:solidFill>
                  <a:srgbClr val="D80017"/>
                </a:solidFill>
                <a:latin typeface="Helvetica"/>
                <a:cs typeface="Helvetica"/>
              </a:rPr>
              <a:t>H</a:t>
            </a:r>
            <a:r>
              <a:rPr lang="en-GB" sz="1200" b="1" dirty="0">
                <a:solidFill>
                  <a:srgbClr val="D80017"/>
                </a:solidFill>
                <a:latin typeface="Helvetica"/>
                <a:cs typeface="Helvetica"/>
              </a:rPr>
              <a:t> = 4.1 MeV</a:t>
            </a:r>
          </a:p>
        </p:txBody>
      </p:sp>
      <p:cxnSp>
        <p:nvCxnSpPr>
          <p:cNvPr id="20" name="Straight Arrow Connector 19"/>
          <p:cNvCxnSpPr>
            <a:stCxn id="19" idx="3"/>
            <a:endCxn id="21" idx="1"/>
          </p:cNvCxnSpPr>
          <p:nvPr/>
        </p:nvCxnSpPr>
        <p:spPr>
          <a:xfrm flipV="1">
            <a:off x="3203848" y="5729371"/>
            <a:ext cx="657057" cy="9402"/>
          </a:xfrm>
          <a:prstGeom prst="straightConnector1">
            <a:avLst/>
          </a:prstGeom>
          <a:ln w="6350" cmpd="sng">
            <a:solidFill>
              <a:srgbClr val="D80017"/>
            </a:solidFill>
            <a:headEnd type="non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Sun 20"/>
          <p:cNvSpPr/>
          <p:nvPr/>
        </p:nvSpPr>
        <p:spPr>
          <a:xfrm>
            <a:off x="3860905" y="5603772"/>
            <a:ext cx="254354" cy="251198"/>
          </a:xfrm>
          <a:prstGeom prst="sun">
            <a:avLst/>
          </a:prstGeom>
          <a:solidFill>
            <a:srgbClr val="FFFE00"/>
          </a:solidFill>
          <a:ln>
            <a:solidFill>
              <a:srgbClr val="D8001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323528" y="2924944"/>
            <a:ext cx="225371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GB" sz="1600" dirty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Even small couplings to new light states can measurably distort branching fractions</a:t>
            </a:r>
            <a:endParaRPr lang="en-GB" sz="1200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7236320" y="1495935"/>
            <a:ext cx="216000" cy="216000"/>
          </a:xfrm>
          <a:prstGeom prst="ellipse">
            <a:avLst/>
          </a:prstGeom>
          <a:solidFill>
            <a:srgbClr val="D70128"/>
          </a:solidFill>
          <a:ln>
            <a:solidFill>
              <a:srgbClr val="D7012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prstClr val="white"/>
                </a:solidFill>
              </a:rPr>
              <a:t>?</a:t>
            </a:r>
          </a:p>
        </p:txBody>
      </p:sp>
      <p:sp>
        <p:nvSpPr>
          <p:cNvPr id="11" name="Freeform 10"/>
          <p:cNvSpPr/>
          <p:nvPr/>
        </p:nvSpPr>
        <p:spPr>
          <a:xfrm>
            <a:off x="5400391" y="1717288"/>
            <a:ext cx="1895707" cy="825363"/>
          </a:xfrm>
          <a:custGeom>
            <a:avLst/>
            <a:gdLst>
              <a:gd name="connsiteX0" fmla="*/ 1895707 w 1895707"/>
              <a:gd name="connsiteY0" fmla="*/ 0 h 825363"/>
              <a:gd name="connsiteX1" fmla="*/ 1260088 w 1895707"/>
              <a:gd name="connsiteY1" fmla="*/ 635619 h 825363"/>
              <a:gd name="connsiteX2" fmla="*/ 223024 w 1895707"/>
              <a:gd name="connsiteY2" fmla="*/ 825190 h 825363"/>
              <a:gd name="connsiteX3" fmla="*/ 0 w 1895707"/>
              <a:gd name="connsiteY3" fmla="*/ 613317 h 825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95707" h="825363">
                <a:moveTo>
                  <a:pt x="1895707" y="0"/>
                </a:moveTo>
                <a:cubicBezTo>
                  <a:pt x="1717287" y="249043"/>
                  <a:pt x="1538868" y="498087"/>
                  <a:pt x="1260088" y="635619"/>
                </a:cubicBezTo>
                <a:cubicBezTo>
                  <a:pt x="981308" y="773151"/>
                  <a:pt x="433039" y="828907"/>
                  <a:pt x="223024" y="825190"/>
                </a:cubicBezTo>
                <a:cubicBezTo>
                  <a:pt x="13009" y="821473"/>
                  <a:pt x="0" y="613317"/>
                  <a:pt x="0" y="613317"/>
                </a:cubicBezTo>
              </a:path>
            </a:pathLst>
          </a:custGeom>
          <a:noFill/>
          <a:ln>
            <a:solidFill>
              <a:srgbClr val="D70128"/>
            </a:solidFill>
            <a:prstDash val="sysDot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 flipH="1">
            <a:off x="7503157" y="1472786"/>
            <a:ext cx="176835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rgbClr val="C00000"/>
                </a:solidFill>
                <a:latin typeface="Helvetica Light" charset="0"/>
                <a:ea typeface="Helvetica Light" charset="0"/>
                <a:cs typeface="Helvetica Light" charset="0"/>
              </a:rPr>
              <a:t>Invisible dark matter?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80C382B-5151-2641-9113-4825CB1FC286}"/>
              </a:ext>
            </a:extLst>
          </p:cNvPr>
          <p:cNvSpPr/>
          <p:nvPr/>
        </p:nvSpPr>
        <p:spPr>
          <a:xfrm>
            <a:off x="323528" y="980728"/>
            <a:ext cx="2736304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GB" sz="1600" dirty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Higgs is narrow: 4.1 MeV</a:t>
            </a:r>
          </a:p>
          <a:p>
            <a:pPr>
              <a:spcBef>
                <a:spcPts val="1800"/>
              </a:spcBef>
            </a:pPr>
            <a:r>
              <a:rPr lang="en-GB" sz="12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For comparison:</a:t>
            </a:r>
          </a:p>
          <a:p>
            <a:pPr>
              <a:spcBef>
                <a:spcPts val="1200"/>
              </a:spcBef>
              <a:tabLst>
                <a:tab pos="255588" algn="l"/>
                <a:tab pos="566738" algn="l"/>
              </a:tabLst>
            </a:pPr>
            <a:r>
              <a:rPr lang="en-GB" sz="12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	</a:t>
            </a:r>
            <a:r>
              <a:rPr lang="en-GB" sz="1200" dirty="0">
                <a:solidFill>
                  <a:prstClr val="black"/>
                </a:solidFill>
                <a:latin typeface="Helvetica"/>
                <a:cs typeface="Helvetica"/>
              </a:rPr>
              <a:t>Γ</a:t>
            </a:r>
            <a:r>
              <a:rPr lang="en-GB" sz="1200" i="1" baseline="-250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W</a:t>
            </a:r>
            <a:r>
              <a:rPr lang="en-GB" sz="12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	= 2.1 GeV</a:t>
            </a:r>
          </a:p>
          <a:p>
            <a:pPr>
              <a:spcBef>
                <a:spcPts val="300"/>
              </a:spcBef>
              <a:tabLst>
                <a:tab pos="255588" algn="l"/>
                <a:tab pos="566738" algn="l"/>
              </a:tabLst>
            </a:pPr>
            <a:r>
              <a:rPr lang="en-GB" sz="12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	</a:t>
            </a:r>
            <a:r>
              <a:rPr lang="en-GB" sz="1200" dirty="0">
                <a:solidFill>
                  <a:prstClr val="black"/>
                </a:solidFill>
                <a:latin typeface="Helvetica"/>
                <a:cs typeface="Helvetica"/>
              </a:rPr>
              <a:t>Γ</a:t>
            </a:r>
            <a:r>
              <a:rPr lang="en-GB" sz="1200" i="1" baseline="-250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Z</a:t>
            </a:r>
            <a:r>
              <a:rPr lang="en-GB" sz="12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	= 2.5 GeV</a:t>
            </a:r>
          </a:p>
          <a:p>
            <a:pPr>
              <a:spcBef>
                <a:spcPts val="300"/>
              </a:spcBef>
              <a:tabLst>
                <a:tab pos="255588" algn="l"/>
                <a:tab pos="566738" algn="l"/>
              </a:tabLst>
            </a:pPr>
            <a:r>
              <a:rPr lang="en-GB" sz="1200" dirty="0">
                <a:solidFill>
                  <a:prstClr val="black"/>
                </a:solidFill>
                <a:latin typeface="Helvetica"/>
                <a:cs typeface="Helvetica"/>
              </a:rPr>
              <a:t>	</a:t>
            </a:r>
            <a:r>
              <a:rPr lang="en-GB" sz="1200" dirty="0" err="1">
                <a:solidFill>
                  <a:prstClr val="black"/>
                </a:solidFill>
                <a:latin typeface="Helvetica"/>
                <a:cs typeface="Helvetica"/>
              </a:rPr>
              <a:t>Γ</a:t>
            </a:r>
            <a:r>
              <a:rPr lang="en-GB" sz="1200" baseline="-25000" dirty="0" err="1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top</a:t>
            </a:r>
            <a:r>
              <a:rPr lang="en-GB" sz="12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	= 1.3 GeV</a:t>
            </a:r>
          </a:p>
        </p:txBody>
      </p:sp>
    </p:spTree>
    <p:extLst>
      <p:ext uri="{BB962C8B-B14F-4D97-AF65-F5344CB8AC3E}">
        <p14:creationId xmlns:p14="http://schemas.microsoft.com/office/powerpoint/2010/main" val="333072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0" y="260649"/>
            <a:ext cx="9144000" cy="5040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11C2F03-9E95-40C9-A99F-3C4F7EE8CF2A}" type="slidenum">
              <a:rPr kumimoji="0" lang="en-GB" sz="14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Helvetica Light" charset="0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Helvetica Light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" y="324894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ts val="2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Search for dark matter through invisibly decaying Higgs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529DC0A-2047-9F41-98D4-D94FA25906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7216" y="960069"/>
            <a:ext cx="6813313" cy="1440700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27F498E5-CEB6-2349-A940-63C11C8773EF}"/>
              </a:ext>
            </a:extLst>
          </p:cNvPr>
          <p:cNvSpPr/>
          <p:nvPr/>
        </p:nvSpPr>
        <p:spPr>
          <a:xfrm>
            <a:off x="2915816" y="2505129"/>
            <a:ext cx="598471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Sensitivity to WIMP mass &lt;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m</a:t>
            </a:r>
            <a:r>
              <a:rPr kumimoji="0" lang="en-US" sz="1200" b="0" i="0" u="none" strike="noStrike" kern="1200" cap="none" spc="0" normalizeH="0" baseline="-2500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H</a:t>
            </a:r>
            <a:r>
              <a:rPr kumimoji="0" lang="en-US" sz="1200" b="0" i="0" u="none" strike="noStrike" kern="1200" cap="none" spc="0" normalizeH="0" baseline="-2500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/ 2, complementary to direct dark matter searches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F44FA814-D965-C74F-B45A-964CD8D7A182}"/>
              </a:ext>
            </a:extLst>
          </p:cNvPr>
          <p:cNvSpPr/>
          <p:nvPr/>
        </p:nvSpPr>
        <p:spPr>
          <a:xfrm>
            <a:off x="3563888" y="1268760"/>
            <a:ext cx="736263" cy="844245"/>
          </a:xfrm>
          <a:prstGeom prst="ellipse">
            <a:avLst/>
          </a:prstGeom>
          <a:ln>
            <a:solidFill>
              <a:srgbClr val="C00000"/>
            </a:solidFill>
          </a:ln>
        </p:spPr>
        <p:txBody>
          <a:bodyPr wrap="none" rtlCol="0" anchor="ctr">
            <a:spAutoFit/>
          </a:bodyPr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CACE74E-6E54-2A46-86BA-DF31D9490007}"/>
              </a:ext>
            </a:extLst>
          </p:cNvPr>
          <p:cNvSpPr txBox="1"/>
          <p:nvPr/>
        </p:nvSpPr>
        <p:spPr>
          <a:xfrm>
            <a:off x="3781291" y="1037442"/>
            <a:ext cx="114800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Missing energy   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0C431F0-2434-744C-8B02-BE3A1E8B85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825317" y="2574969"/>
            <a:ext cx="2946943" cy="4479670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49CC3589-6E03-CC4E-90E4-DA5F3E0EA62A}"/>
              </a:ext>
            </a:extLst>
          </p:cNvPr>
          <p:cNvSpPr txBox="1"/>
          <p:nvPr/>
        </p:nvSpPr>
        <p:spPr>
          <a:xfrm>
            <a:off x="3347864" y="3205470"/>
            <a:ext cx="160644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arXiv:1904.05105 </a:t>
            </a:r>
            <a:endParaRPr kumimoji="0" lang="is-IS" sz="1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6541042-FA9E-434F-840A-0BBDBFC05707}"/>
              </a:ext>
            </a:extLst>
          </p:cNvPr>
          <p:cNvSpPr/>
          <p:nvPr/>
        </p:nvSpPr>
        <p:spPr>
          <a:xfrm>
            <a:off x="323527" y="2924944"/>
            <a:ext cx="362392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ATLAS Run 1+2 combination:</a:t>
            </a:r>
            <a:endParaRPr kumimoji="0" lang="en-GB" sz="11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7EAC70A-2EDD-1D4E-9A56-A21B77E896DB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5400000">
            <a:off x="5383739" y="2553650"/>
            <a:ext cx="2878107" cy="4507973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F8D818C9-4BCB-7347-89FC-597D3D0AAD39}"/>
              </a:ext>
            </a:extLst>
          </p:cNvPr>
          <p:cNvSpPr txBox="1"/>
          <p:nvPr/>
        </p:nvSpPr>
        <p:spPr>
          <a:xfrm>
            <a:off x="5148064" y="6165304"/>
            <a:ext cx="273212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Constraints on spin-independent    WIMP-nucleon scattering cross section (used: </a:t>
            </a:r>
            <a:r>
              <a:rPr kumimoji="0" lang="en-US" sz="11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f</a:t>
            </a:r>
            <a:r>
              <a:rPr kumimoji="0" lang="en-US" sz="1100" b="0" i="1" u="none" strike="noStrike" kern="1200" cap="none" spc="0" normalizeH="0" baseline="-2500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N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1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= 0.308 ± 0.018)</a:t>
            </a:r>
          </a:p>
          <a:p>
            <a:pPr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787BB1A-6D03-0747-95E5-EF7F9AFC3F05}"/>
              </a:ext>
            </a:extLst>
          </p:cNvPr>
          <p:cNvSpPr/>
          <p:nvPr/>
        </p:nvSpPr>
        <p:spPr>
          <a:xfrm>
            <a:off x="323528" y="980728"/>
            <a:ext cx="165618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38AC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Invisible Higgs decays can be probed by associated production (VBF, VH, …)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EA1E50C-0A5A-F345-8664-53FB12008E51}"/>
              </a:ext>
            </a:extLst>
          </p:cNvPr>
          <p:cNvSpPr/>
          <p:nvPr/>
        </p:nvSpPr>
        <p:spPr>
          <a:xfrm>
            <a:off x="827584" y="6309320"/>
            <a:ext cx="362392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03BB8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BR( H 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03BB8"/>
                </a:solidFill>
                <a:effectLst/>
                <a:uLnTx/>
                <a:uFillTx/>
                <a:latin typeface="Symbol" pitchFamily="2" charset="2"/>
                <a:ea typeface="Helvetica Light" charset="0"/>
                <a:cs typeface="Helvetica Light" charset="0"/>
              </a:rPr>
              <a:t>®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03BB8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 invisible) &lt; 0.26 (0.17          expected)</a:t>
            </a:r>
            <a:endParaRPr kumimoji="0" lang="en-GB" sz="1050" b="0" i="0" u="none" strike="noStrike" kern="1200" cap="none" spc="0" normalizeH="0" baseline="0" noProof="0" dirty="0">
              <a:ln>
                <a:noFill/>
              </a:ln>
              <a:solidFill>
                <a:srgbClr val="003BB8"/>
              </a:solidFill>
              <a:effectLst/>
              <a:uLnTx/>
              <a:uFillTx/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1888C2E-0E2A-B94F-A046-FF7077CEF654}"/>
              </a:ext>
            </a:extLst>
          </p:cNvPr>
          <p:cNvSpPr/>
          <p:nvPr/>
        </p:nvSpPr>
        <p:spPr>
          <a:xfrm>
            <a:off x="2983748" y="6250012"/>
            <a:ext cx="5164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0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+0.07</a:t>
            </a:r>
          </a:p>
          <a:p>
            <a:r>
              <a:rPr lang="en-GB" sz="1000" dirty="0">
                <a:solidFill>
                  <a:srgbClr val="003BB8"/>
                </a:solidFill>
                <a:latin typeface="Helvetica Light" charset="0"/>
              </a:rPr>
              <a:t>–0.05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1112166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1714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Slide Number Placeholder 9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4</a:t>
            </a:fld>
            <a:endParaRPr lang="en-GB" dirty="0"/>
          </a:p>
        </p:txBody>
      </p:sp>
      <p:sp>
        <p:nvSpPr>
          <p:cNvPr id="16" name="TextBox 15"/>
          <p:cNvSpPr txBox="1"/>
          <p:nvPr/>
        </p:nvSpPr>
        <p:spPr>
          <a:xfrm>
            <a:off x="4448432" y="476672"/>
            <a:ext cx="43720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LHC Run-2 (2015–2018)</a:t>
            </a:r>
          </a:p>
          <a:p>
            <a:pPr algn="r"/>
            <a:r>
              <a:rPr lang="en-US" sz="2400" dirty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√s = 13 TeV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050009" y="2132856"/>
            <a:ext cx="381707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High-luminosity comes with a challenge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11560" y="1958643"/>
            <a:ext cx="36615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Integrated pp luminosity during Run-2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95536" y="6074132"/>
            <a:ext cx="84249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Exceptional data taking (94%) and data quality (95%) efficiencies, similar for CMS and ATLAS. Integrated luminosity in Run-2 measured to 1.7% precision (ATLAS)  </a:t>
            </a:r>
            <a:r>
              <a:rPr lang="is-IS" sz="8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ATLAS-CONF-2019-021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55373BCA-E2CC-FF45-85CF-24A9B8BA71C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9543"/>
          <a:stretch/>
        </p:blipFill>
        <p:spPr>
          <a:xfrm rot="5400000">
            <a:off x="607732" y="2056524"/>
            <a:ext cx="3349007" cy="422326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A1E596E-3B74-B649-AFBB-9D8AB5B7B82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5012371" y="1824356"/>
            <a:ext cx="3396536" cy="473507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B03A4F7-9C82-0D4D-99CE-BE7AC8AFAAE8}"/>
              </a:ext>
            </a:extLst>
          </p:cNvPr>
          <p:cNvSpPr txBox="1"/>
          <p:nvPr/>
        </p:nvSpPr>
        <p:spPr>
          <a:xfrm rot="17435905">
            <a:off x="4826583" y="3808184"/>
            <a:ext cx="160257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rgbClr val="C00000"/>
                </a:solidFill>
                <a:latin typeface="Helvetica Light" charset="0"/>
                <a:ea typeface="Helvetica Light" charset="0"/>
                <a:cs typeface="Helvetica Light" charset="0"/>
              </a:rPr>
              <a:t>Low-µ data for high precision W physics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5E0BA981-3A6E-674F-8903-98CD909A83E6}"/>
              </a:ext>
            </a:extLst>
          </p:cNvPr>
          <p:cNvCxnSpPr>
            <a:cxnSpLocks/>
          </p:cNvCxnSpPr>
          <p:nvPr/>
        </p:nvCxnSpPr>
        <p:spPr>
          <a:xfrm flipH="1">
            <a:off x="5222941" y="4762005"/>
            <a:ext cx="120955" cy="329737"/>
          </a:xfrm>
          <a:prstGeom prst="straightConnector1">
            <a:avLst/>
          </a:prstGeom>
          <a:ln w="3175">
            <a:solidFill>
              <a:srgbClr val="C00000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8D0915C6-FBF7-EF40-87A7-EFDD1606EC68}"/>
              </a:ext>
            </a:extLst>
          </p:cNvPr>
          <p:cNvSpPr txBox="1"/>
          <p:nvPr/>
        </p:nvSpPr>
        <p:spPr>
          <a:xfrm>
            <a:off x="629395" y="2246675"/>
            <a:ext cx="403506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Helvetica Light" charset="0"/>
                <a:ea typeface="Helvetica Light" charset="0"/>
                <a:cs typeface="Helvetica Light" charset="0"/>
              </a:rPr>
              <a:t>Also collected 2.3 </a:t>
            </a:r>
            <a:r>
              <a:rPr lang="en-US" sz="1000" dirty="0" err="1">
                <a:latin typeface="Helvetica Light" charset="0"/>
                <a:ea typeface="Helvetica Light" charset="0"/>
                <a:cs typeface="Helvetica Light" charset="0"/>
              </a:rPr>
              <a:t>nb</a:t>
            </a:r>
            <a:r>
              <a:rPr lang="en-US" sz="1000" baseline="30000" dirty="0">
                <a:latin typeface="Helvetica Light" charset="0"/>
                <a:ea typeface="Helvetica Light" charset="0"/>
                <a:cs typeface="Helvetica Light" charset="0"/>
              </a:rPr>
              <a:t>–1</a:t>
            </a:r>
            <a:r>
              <a:rPr lang="en-US" sz="1000" dirty="0">
                <a:latin typeface="Helvetica Light" charset="0"/>
                <a:ea typeface="Helvetica Light" charset="0"/>
                <a:cs typeface="Helvetica Light" charset="0"/>
              </a:rPr>
              <a:t> of 5 TeV Pb-Pb data, and p-Pb &amp; </a:t>
            </a:r>
            <a:r>
              <a:rPr lang="en-US" sz="1000" dirty="0" err="1">
                <a:latin typeface="Helvetica Light" charset="0"/>
                <a:ea typeface="Helvetica Light" charset="0"/>
                <a:cs typeface="Helvetica Light" charset="0"/>
              </a:rPr>
              <a:t>Xe-Xe</a:t>
            </a:r>
            <a:r>
              <a:rPr lang="en-US" sz="1000" dirty="0">
                <a:latin typeface="Helvetica Light" charset="0"/>
                <a:ea typeface="Helvetica Light" charset="0"/>
                <a:cs typeface="Helvetica Light" charset="0"/>
              </a:rPr>
              <a:t> data</a:t>
            </a:r>
          </a:p>
        </p:txBody>
      </p:sp>
    </p:spTree>
    <p:extLst>
      <p:ext uri="{BB962C8B-B14F-4D97-AF65-F5344CB8AC3E}">
        <p14:creationId xmlns:p14="http://schemas.microsoft.com/office/powerpoint/2010/main" val="489279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0" y="14704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0" y="260649"/>
            <a:ext cx="9144000" cy="5040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" y="324894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ts val="2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Di-Higgs production </a:t>
            </a:r>
            <a:endParaRPr kumimoji="0" lang="en-US" sz="1800" b="0" i="0" u="none" strike="noStrike" kern="1200" cap="none" spc="0" normalizeH="0" baseline="-250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0" name="Slide Number Placeholder 1">
            <a:extLst>
              <a:ext uri="{FF2B5EF4-FFF2-40B4-BE49-F238E27FC236}">
                <a16:creationId xmlns:a16="http://schemas.microsoft.com/office/drawing/2014/main" id="{C6548D20-7EE8-E643-AA49-8C1BE4F45DC1}"/>
              </a:ext>
            </a:extLst>
          </p:cNvPr>
          <p:cNvSpPr txBox="1">
            <a:spLocks/>
          </p:cNvSpPr>
          <p:nvPr/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en-GB"/>
            </a:defPPr>
            <a:lvl1pPr algn="r" defTabSz="457200" rtl="0" fontAlgn="base">
              <a:spcBef>
                <a:spcPct val="0"/>
              </a:spcBef>
              <a:spcAft>
                <a:spcPct val="0"/>
              </a:spcAft>
              <a:defRPr sz="14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11C2F03-9E95-40C9-A99F-3C4F7EE8CF2A}" type="slidenum">
              <a:rPr kumimoji="0" lang="en-GB" sz="14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Helvetica Light" charset="0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Helvetica Light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5B2B09E-C628-3949-8028-6E22EB9426E4}"/>
              </a:ext>
            </a:extLst>
          </p:cNvPr>
          <p:cNvSpPr txBox="1"/>
          <p:nvPr/>
        </p:nvSpPr>
        <p:spPr>
          <a:xfrm>
            <a:off x="323529" y="980728"/>
            <a:ext cx="513954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3BB8"/>
                </a:solidFill>
                <a:effectLst/>
                <a:uLnTx/>
                <a:uFillTx/>
                <a:latin typeface="Helvetica Light" panose="020B0403020202020204" pitchFamily="34" charset="0"/>
                <a:ea typeface="+mn-ea"/>
                <a:cs typeface="Arial"/>
              </a:rPr>
              <a:t>HH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3BB8"/>
                </a:solidFill>
                <a:effectLst/>
                <a:uLnTx/>
                <a:uFillTx/>
                <a:latin typeface="Helvetica Light" panose="020B0403020202020204" pitchFamily="34" charset="0"/>
                <a:ea typeface="+mn-ea"/>
                <a:cs typeface="Arial"/>
              </a:rPr>
              <a:t>ggF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3BB8"/>
                </a:solidFill>
                <a:effectLst/>
                <a:uLnTx/>
                <a:uFillTx/>
                <a:latin typeface="Helvetica Light" panose="020B0403020202020204" pitchFamily="34" charset="0"/>
                <a:ea typeface="+mn-ea"/>
                <a:cs typeface="Arial"/>
              </a:rPr>
              <a:t> cross section predicted to 34 fb at 13 TeV,                                    &gt;1000 times smaller than single Higgs production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Light" panose="020B0403020202020204" pitchFamily="34" charset="0"/>
                <a:ea typeface="+mn-ea"/>
                <a:cs typeface="Arial"/>
              </a:rPr>
              <a:t>Sophisticated analyses needed, room for innovation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42363C0-18F6-414C-92A0-30AA3672BB6F}"/>
              </a:ext>
            </a:extLst>
          </p:cNvPr>
          <p:cNvSpPr/>
          <p:nvPr/>
        </p:nvSpPr>
        <p:spPr>
          <a:xfrm>
            <a:off x="323528" y="1844824"/>
            <a:ext cx="4896544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Light" panose="020B0403020202020204" pitchFamily="34" charset="0"/>
                <a:ea typeface="+mn-ea"/>
                <a:cs typeface="Arial"/>
              </a:rPr>
              <a:t>Best channels: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Light" panose="020B0403020202020204" pitchFamily="34" charset="0"/>
                <a:ea typeface="+mn-ea"/>
                <a:cs typeface="Arial"/>
              </a:rPr>
              <a:t>bb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ymbol" pitchFamily="2" charset="2"/>
                <a:ea typeface="+mn-ea"/>
                <a:cs typeface="Arial"/>
              </a:rPr>
              <a:t>gg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Light" panose="020B0403020202020204" pitchFamily="34" charset="0"/>
                <a:ea typeface="+mn-ea"/>
                <a:cs typeface="Arial"/>
              </a:rPr>
              <a:t> </a:t>
            </a: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Light" panose="020B0403020202020204" pitchFamily="34" charset="0"/>
                <a:ea typeface="+mn-ea"/>
                <a:cs typeface="Arial"/>
              </a:rPr>
              <a:t>(BR = 0.26%)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Light" panose="020B0403020202020204" pitchFamily="34" charset="0"/>
                <a:ea typeface="+mn-ea"/>
                <a:cs typeface="Arial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Light" panose="020B0403020202020204" pitchFamily="34" charset="0"/>
                <a:ea typeface="+mn-ea"/>
                <a:cs typeface="Arial"/>
              </a:rPr>
              <a:t>bb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ymbol" pitchFamily="2" charset="2"/>
                <a:ea typeface="+mn-ea"/>
                <a:cs typeface="Arial"/>
              </a:rPr>
              <a:t>tt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ymbol" pitchFamily="2" charset="2"/>
                <a:ea typeface="+mn-ea"/>
                <a:cs typeface="Arial"/>
              </a:rPr>
              <a:t> </a:t>
            </a: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Light" panose="020B0403020202020204" pitchFamily="34" charset="0"/>
                <a:ea typeface="+mn-ea"/>
                <a:cs typeface="Arial"/>
              </a:rPr>
              <a:t>(7.3%)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Light" panose="020B0403020202020204" pitchFamily="34" charset="0"/>
                <a:ea typeface="+mn-ea"/>
                <a:cs typeface="Arial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Light" panose="020B0403020202020204" pitchFamily="34" charset="0"/>
                <a:ea typeface="+mn-ea"/>
                <a:cs typeface="Arial"/>
              </a:rPr>
              <a:t>bbbb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Light" panose="020B0403020202020204" pitchFamily="34" charset="0"/>
                <a:ea typeface="+mn-ea"/>
                <a:cs typeface="Arial"/>
              </a:rPr>
              <a:t> </a:t>
            </a: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Light" panose="020B0403020202020204" pitchFamily="34" charset="0"/>
                <a:ea typeface="+mn-ea"/>
                <a:cs typeface="Arial"/>
              </a:rPr>
              <a:t>(34%)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Light" panose="020B0403020202020204" pitchFamily="34" charset="0"/>
                <a:ea typeface="+mn-ea"/>
                <a:cs typeface="Arial"/>
              </a:rPr>
              <a:t>      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Light" panose="020B0403020202020204" pitchFamily="34" charset="0"/>
                <a:ea typeface="+mn-ea"/>
                <a:cs typeface="Arial"/>
              </a:rPr>
              <a:t>                         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ymbol" pitchFamily="2" charset="2"/>
                <a:ea typeface="+mn-ea"/>
                <a:cs typeface="Arial"/>
              </a:rPr>
              <a:t>®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Light" panose="020B0403020202020204" pitchFamily="34" charset="0"/>
                <a:ea typeface="+mn-ea"/>
                <a:cs typeface="Arial"/>
              </a:rPr>
              <a:t> combination 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ts val="18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Light" panose="020B0403020202020204" pitchFamily="34" charset="0"/>
                <a:ea typeface="+mn-ea"/>
                <a:cs typeface="Arial"/>
              </a:rPr>
              <a:t>ATLAS combination using 36 fb</a:t>
            </a:r>
            <a:r>
              <a:rPr kumimoji="0" lang="en-GB" sz="14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Light" panose="020B0403020202020204" pitchFamily="34" charset="0"/>
                <a:ea typeface="+mn-ea"/>
                <a:cs typeface="Arial"/>
              </a:rPr>
              <a:t>–1 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Light" panose="020B0403020202020204" pitchFamily="34" charset="0"/>
                <a:ea typeface="+mn-ea"/>
                <a:cs typeface="Arial"/>
              </a:rPr>
              <a:t>analyses: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097C230B-D0ED-5949-9F67-06FC3D716209}"/>
                  </a:ext>
                </a:extLst>
              </p:cNvPr>
              <p:cNvSpPr/>
              <p:nvPr/>
            </p:nvSpPr>
            <p:spPr>
              <a:xfrm>
                <a:off x="7552099" y="1837958"/>
                <a:ext cx="1386580" cy="43473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4572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GB" sz="11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/>
                            </a:rPr>
                          </m:ctrlPr>
                        </m:sSubPr>
                        <m:e>
                          <m:r>
                            <a:rPr kumimoji="0" lang="en-GB" sz="11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/>
                            </a:rPr>
                            <m:t>𝜆</m:t>
                          </m:r>
                        </m:e>
                        <m:sub>
                          <m:r>
                            <a:rPr kumimoji="0" lang="en-US" sz="11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/>
                            </a:rPr>
                            <m:t>𝐻𝐻𝐻</m:t>
                          </m:r>
                        </m:sub>
                      </m:sSub>
                      <m:r>
                        <a:rPr kumimoji="0" lang="en-US" sz="11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/>
                        </a:rPr>
                        <m:t>=</m:t>
                      </m:r>
                      <m:f>
                        <m:fPr>
                          <m:ctrlPr>
                            <a:rPr kumimoji="0" lang="en-US" sz="11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kumimoji="0" lang="en-US" sz="11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/>
                                </a:rPr>
                              </m:ctrlPr>
                            </m:sSubSupPr>
                            <m:e>
                              <m:r>
                                <a:rPr kumimoji="0" lang="en-US" sz="11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/>
                                </a:rPr>
                                <m:t>𝑚</m:t>
                              </m:r>
                            </m:e>
                            <m:sub>
                              <m:r>
                                <a:rPr kumimoji="0" lang="en-US" sz="11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/>
                                </a:rPr>
                                <m:t>𝐻</m:t>
                              </m:r>
                            </m:sub>
                            <m:sup>
                              <m:r>
                                <a:rPr kumimoji="0" lang="en-US" sz="11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kumimoji="0" lang="en-US" sz="11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/>
                            </a:rPr>
                            <m:t>2</m:t>
                          </m:r>
                          <m:sSup>
                            <m:sSupPr>
                              <m:ctrlPr>
                                <a:rPr kumimoji="0" lang="en-US" sz="11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/>
                                </a:rPr>
                              </m:ctrlPr>
                            </m:sSupPr>
                            <m:e>
                              <m:r>
                                <a:rPr kumimoji="0" lang="en-US" sz="11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/>
                                </a:rPr>
                                <m:t>𝜐</m:t>
                              </m:r>
                            </m:e>
                            <m:sup>
                              <m:r>
                                <a:rPr kumimoji="0" lang="en-US" sz="11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Arial"/>
                        </a:rPr>
                        <m:t>~ </m:t>
                      </m:r>
                      <m:r>
                        <a:rPr kumimoji="0" lang="en-US" sz="11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Arial"/>
                        </a:rPr>
                        <m:t>0.13</m:t>
                      </m:r>
                    </m:oMath>
                  </m:oMathPara>
                </a14:m>
                <a:endParaRPr kumimoji="0" lang="en-GB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Helvetica Light" panose="020B0403020202020204" pitchFamily="34" charset="0"/>
                  <a:ea typeface="+mn-ea"/>
                  <a:cs typeface="Arial"/>
                </a:endParaRPr>
              </a:p>
            </p:txBody>
          </p:sp>
        </mc:Choice>
        <mc:Fallback xmlns="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097C230B-D0ED-5949-9F67-06FC3D71620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2099" y="1837958"/>
                <a:ext cx="1386580" cy="43473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8" name="Picture 27">
            <a:extLst>
              <a:ext uri="{FF2B5EF4-FFF2-40B4-BE49-F238E27FC236}">
                <a16:creationId xmlns:a16="http://schemas.microsoft.com/office/drawing/2014/main" id="{168397BA-2A4E-DB43-BDE1-AA8C18D4D82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2345"/>
          <a:stretch/>
        </p:blipFill>
        <p:spPr>
          <a:xfrm>
            <a:off x="5364088" y="1052736"/>
            <a:ext cx="1528870" cy="785222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5EC26448-AB2E-9742-A422-FA9600C5507F}"/>
              </a:ext>
            </a:extLst>
          </p:cNvPr>
          <p:cNvSpPr txBox="1"/>
          <p:nvPr/>
        </p:nvSpPr>
        <p:spPr>
          <a:xfrm>
            <a:off x="5528425" y="2511187"/>
            <a:ext cx="3436063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ts val="9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LO diagrams contributing with negative interference to SM HH production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ts val="9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Box diagram dominates inclusive production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ts val="9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Sensitivity to H self-coupling rises at low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m</a:t>
            </a:r>
            <a:r>
              <a:rPr kumimoji="0" lang="en-US" sz="9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kumimoji="0" lang="en-US" sz="1200" b="0" i="0" u="none" strike="noStrike" kern="1200" cap="none" spc="0" normalizeH="0" baseline="-2500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HH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7E67A50-03DE-044B-A77B-535CEE1035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665185" y="2443900"/>
            <a:ext cx="3621247" cy="4624431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9D3E77D9-EACA-5648-861E-045B17731074}"/>
              </a:ext>
            </a:extLst>
          </p:cNvPr>
          <p:cNvSpPr/>
          <p:nvPr/>
        </p:nvSpPr>
        <p:spPr>
          <a:xfrm>
            <a:off x="3378686" y="2924944"/>
            <a:ext cx="1319592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Helvetica Light" panose="020B0403020202020204" pitchFamily="34" charset="0"/>
                <a:ea typeface="+mn-ea"/>
                <a:cs typeface="+mn-cs"/>
              </a:rPr>
              <a:t>ATLAS-CONF-2018-043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1641474B-99C8-B143-A353-3C09C808C60F}"/>
                  </a:ext>
                </a:extLst>
              </p:cNvPr>
              <p:cNvSpPr/>
              <p:nvPr/>
            </p:nvSpPr>
            <p:spPr>
              <a:xfrm>
                <a:off x="8388424" y="1340768"/>
                <a:ext cx="536301" cy="2616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4572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GB" sz="11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/>
                            </a:rPr>
                          </m:ctrlPr>
                        </m:sSubPr>
                        <m:e>
                          <m:r>
                            <a:rPr kumimoji="0" lang="en-GB" sz="11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/>
                            </a:rPr>
                            <m:t>𝜆</m:t>
                          </m:r>
                        </m:e>
                        <m:sub>
                          <m:r>
                            <a:rPr kumimoji="0" lang="en-US" sz="11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/>
                            </a:rPr>
                            <m:t>𝐻𝐻𝐻</m:t>
                          </m:r>
                        </m:sub>
                      </m:sSub>
                    </m:oMath>
                  </m:oMathPara>
                </a14:m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1641474B-99C8-B143-A353-3C09C808C60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8424" y="1340768"/>
                <a:ext cx="536301" cy="26161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D34D8104-9906-734E-A320-4C872340FA95}"/>
                  </a:ext>
                </a:extLst>
              </p:cNvPr>
              <p:cNvSpPr/>
              <p:nvPr/>
            </p:nvSpPr>
            <p:spPr>
              <a:xfrm>
                <a:off x="6050997" y="4915642"/>
                <a:ext cx="2224135" cy="54566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4572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3BB8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/>
                        </a:rPr>
                        <m:t>−5.0&lt;</m:t>
                      </m:r>
                      <m:f>
                        <m:fPr>
                          <m:ctrlPr>
                            <a:rPr kumimoji="0" lang="en-US" sz="1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3BB8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kumimoji="0" lang="en-US" sz="1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3BB8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/>
                                </a:rPr>
                              </m:ctrlPr>
                            </m:sSubPr>
                            <m:e>
                              <m:r>
                                <a:rPr kumimoji="0" lang="en-GB" sz="1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3BB8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/>
                                </a:rPr>
                                <m:t>𝜆</m:t>
                              </m:r>
                            </m:e>
                            <m:sub>
                              <m:r>
                                <a:rPr kumimoji="0" lang="en-US" sz="1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3BB8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/>
                                </a:rPr>
                                <m:t>𝐻𝐻𝐻</m:t>
                              </m:r>
                            </m:sub>
                          </m:sSub>
                          <m:d>
                            <m:dPr>
                              <m:ctrlPr>
                                <a:rPr kumimoji="0" lang="en-US" sz="1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003BB8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kumimoji="0" lang="en-US" sz="1400" b="0" i="0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003BB8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/>
                                </a:rPr>
                                <m:t>obs</m:t>
                              </m:r>
                            </m:e>
                          </m:d>
                        </m:num>
                        <m:den>
                          <m:sSub>
                            <m:sSubPr>
                              <m:ctrlPr>
                                <a:rPr kumimoji="0" lang="en-US" sz="1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3BB8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/>
                                </a:rPr>
                              </m:ctrlPr>
                            </m:sSubPr>
                            <m:e>
                              <m:r>
                                <a:rPr kumimoji="0" lang="en-GB" sz="1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3BB8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/>
                                </a:rPr>
                                <m:t>𝜆</m:t>
                              </m:r>
                            </m:e>
                            <m:sub>
                              <m:r>
                                <a:rPr kumimoji="0" lang="en-US" sz="1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3BB8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/>
                                </a:rPr>
                                <m:t>𝐻𝐻𝐻</m:t>
                              </m:r>
                            </m:sub>
                          </m:sSub>
                          <m:d>
                            <m:dPr>
                              <m:ctrlPr>
                                <a:rPr kumimoji="0" lang="en-US" sz="1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003BB8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kumimoji="0" lang="en-US" sz="1400" b="0" i="0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003BB8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/>
                                </a:rPr>
                                <m:t>SM</m:t>
                              </m:r>
                            </m:e>
                          </m:d>
                        </m:den>
                      </m:f>
                      <m:r>
                        <a:rPr kumimoji="0" lang="en-US" sz="1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3BB8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/>
                        </a:rPr>
                        <m:t>&lt;12.1</m:t>
                      </m:r>
                    </m:oMath>
                  </m:oMathPara>
                </a14:m>
                <a:endPara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3BB8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D34D8104-9906-734E-A320-4C872340FA9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50997" y="4915642"/>
                <a:ext cx="2224135" cy="54566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Rectangle 17">
            <a:extLst>
              <a:ext uri="{FF2B5EF4-FFF2-40B4-BE49-F238E27FC236}">
                <a16:creationId xmlns:a16="http://schemas.microsoft.com/office/drawing/2014/main" id="{346BE715-CBAF-2B47-838A-73BD852715E1}"/>
              </a:ext>
            </a:extLst>
          </p:cNvPr>
          <p:cNvSpPr/>
          <p:nvPr/>
        </p:nvSpPr>
        <p:spPr>
          <a:xfrm>
            <a:off x="5438594" y="4293096"/>
            <a:ext cx="3091756" cy="523220"/>
          </a:xfrm>
          <a:prstGeom prst="rect">
            <a:avLst/>
          </a:prstGeom>
          <a:noFill/>
        </p:spPr>
        <p:txBody>
          <a:bodyPr wrap="square" lIns="180000" anchor="ctr" anchorCtr="0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ts val="9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3BB8"/>
                </a:solidFill>
                <a:effectLst/>
                <a:uLnTx/>
                <a:uFillTx/>
                <a:latin typeface="Helvetica Light" panose="020B0403020202020204" pitchFamily="34" charset="0"/>
                <a:ea typeface="Helvetica Light" charset="0"/>
                <a:cs typeface="Helvetica Light" charset="0"/>
              </a:rPr>
              <a:t>Combined fit yields 95% CL allowed range: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CC9D9B3E-A44B-6241-9002-195C137171D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6861"/>
          <a:stretch/>
        </p:blipFill>
        <p:spPr>
          <a:xfrm>
            <a:off x="7092280" y="1030950"/>
            <a:ext cx="1766997" cy="813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2589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0" y="260649"/>
            <a:ext cx="9144000" cy="5040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11C2F03-9E95-40C9-A99F-3C4F7EE8CF2A}" type="slidenum">
              <a:rPr kumimoji="0" lang="en-GB" sz="14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Helvetica Light" charset="0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Helvetica Light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" y="324894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ts val="2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Indirect constraints on Higgs self coupling through loops</a:t>
            </a:r>
          </a:p>
        </p:txBody>
      </p:sp>
      <p:sp>
        <p:nvSpPr>
          <p:cNvPr id="22" name="Rectangle 21"/>
          <p:cNvSpPr/>
          <p:nvPr/>
        </p:nvSpPr>
        <p:spPr>
          <a:xfrm>
            <a:off x="323527" y="980728"/>
            <a:ext cx="864096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38AC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Higgs self coupling also occurs in electroweak loops contributing to Higgs production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06541042-FA9E-434F-840A-0BBDBFC05707}"/>
                  </a:ext>
                </a:extLst>
              </p:cNvPr>
              <p:cNvSpPr/>
              <p:nvPr/>
            </p:nvSpPr>
            <p:spPr>
              <a:xfrm>
                <a:off x="323528" y="3930060"/>
                <a:ext cx="2448272" cy="141577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457200" rtl="0" eaLnBrk="1" fontAlgn="base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1400" dirty="0">
                    <a:solidFill>
                      <a:srgbClr val="003BB8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G</a:t>
                </a:r>
                <a:r>
                  <a:rPr kumimoji="0" lang="en-GB" sz="1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3BB8"/>
                    </a:solidFill>
                    <a:effectLst/>
                    <a:uLnTx/>
                    <a:uFillTx/>
                    <a:latin typeface="Helvetica Light" charset="0"/>
                    <a:ea typeface="Helvetica Light" charset="0"/>
                    <a:cs typeface="Helvetica Light" charset="0"/>
                  </a:rPr>
                  <a:t>obal</a:t>
                </a:r>
                <a:r>
                  <a:rPr kumimoji="0" lang="en-GB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3BB8"/>
                    </a:solidFill>
                    <a:effectLst/>
                    <a:uLnTx/>
                    <a:uFillTx/>
                    <a:latin typeface="Helvetica Light" charset="0"/>
                    <a:ea typeface="Helvetica Light" charset="0"/>
                    <a:cs typeface="Helvetica Light" charset="0"/>
                  </a:rPr>
                  <a:t> fit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n-GB" sz="1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3BB8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/>
                          </a:rPr>
                        </m:ctrlPr>
                      </m:sSubPr>
                      <m:e>
                        <m:r>
                          <a:rPr kumimoji="0" lang="en-GB" sz="1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3BB8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/>
                          </a:rPr>
                          <m:t>𝜆</m:t>
                        </m:r>
                      </m:e>
                      <m:sub>
                        <m:r>
                          <a:rPr kumimoji="0" lang="en-US" sz="1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3BB8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/>
                          </a:rPr>
                          <m:t>𝐻𝐻𝐻</m:t>
                        </m:r>
                      </m:sub>
                    </m:sSub>
                  </m:oMath>
                </a14:m>
                <a:r>
                  <a:rPr kumimoji="0" 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3BB8"/>
                    </a:solidFill>
                    <a:effectLst/>
                    <a:uLnTx/>
                    <a:uFillTx/>
                    <a:latin typeface="Helvetica Light" panose="020B0403020202020204" pitchFamily="34" charset="0"/>
                    <a:ea typeface="+mn-ea"/>
                    <a:cs typeface="+mn-cs"/>
                  </a:rPr>
                  <a:t> in NLO corrections to combined Higgs STXS measurements, assuming no other new physics present</a:t>
                </a:r>
              </a:p>
              <a:p>
                <a:pPr marL="0" marR="0" lvl="0" indent="0" algn="l" defTabSz="457200" rtl="0" eaLnBrk="1" fontAlgn="base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elvetica Light" panose="020B0403020202020204" pitchFamily="34" charset="0"/>
                  <a:ea typeface="Helvetica Light" charset="0"/>
                  <a:cs typeface="Helvetica Light" charset="0"/>
                </a:endParaRPr>
              </a:p>
            </p:txBody>
          </p:sp>
        </mc:Choice>
        <mc:Fallback xmlns="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06541042-FA9E-434F-840A-0BBDBFC0570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3930060"/>
                <a:ext cx="2448272" cy="1415772"/>
              </a:xfrm>
              <a:prstGeom prst="rect">
                <a:avLst/>
              </a:prstGeom>
              <a:blipFill>
                <a:blip r:embed="rId2"/>
                <a:stretch>
                  <a:fillRect r="-5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>
            <a:extLst>
              <a:ext uri="{FF2B5EF4-FFF2-40B4-BE49-F238E27FC236}">
                <a16:creationId xmlns:a16="http://schemas.microsoft.com/office/drawing/2014/main" id="{C10B6621-7B75-5A47-8DED-E84E477F5B2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5335"/>
          <a:stretch/>
        </p:blipFill>
        <p:spPr>
          <a:xfrm>
            <a:off x="4716016" y="1391746"/>
            <a:ext cx="4320480" cy="137890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0026124-B1A8-2442-B398-6DBF0942E7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504" y="1484784"/>
            <a:ext cx="2203410" cy="1194106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D19FCEC8-1EAB-D845-AB62-70B65C4B22F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66380"/>
          <a:stretch/>
        </p:blipFill>
        <p:spPr>
          <a:xfrm>
            <a:off x="2397783" y="1484784"/>
            <a:ext cx="2246225" cy="1378909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A26A67E9-B48A-8846-AB06-AF50157D9CE0}"/>
              </a:ext>
            </a:extLst>
          </p:cNvPr>
          <p:cNvSpPr txBox="1"/>
          <p:nvPr/>
        </p:nvSpPr>
        <p:spPr>
          <a:xfrm>
            <a:off x="323528" y="2708920"/>
            <a:ext cx="19664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Higgs self energy contributing to,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eg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,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ggF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 Higgs production</a:t>
            </a:r>
            <a:endParaRPr kumimoji="0" lang="is-IS" sz="1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Helvetica Light" charset="0"/>
              <a:ea typeface="Helvetica Light" charset="0"/>
              <a:cs typeface="Helvetica Light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3C49FEA7-E97F-2041-9F55-1FC95474203C}"/>
                  </a:ext>
                </a:extLst>
              </p:cNvPr>
              <p:cNvSpPr/>
              <p:nvPr/>
            </p:nvSpPr>
            <p:spPr>
              <a:xfrm>
                <a:off x="686652" y="2060848"/>
                <a:ext cx="536301" cy="2616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4572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GB" sz="11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/>
                            </a:rPr>
                          </m:ctrlPr>
                        </m:sSubPr>
                        <m:e>
                          <m:r>
                            <a:rPr kumimoji="0" lang="en-GB" sz="11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/>
                            </a:rPr>
                            <m:t>𝜆</m:t>
                          </m:r>
                        </m:e>
                        <m:sub>
                          <m:r>
                            <a:rPr kumimoji="0" lang="en-US" sz="11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/>
                            </a:rPr>
                            <m:t>𝐻𝐻𝐻</m:t>
                          </m:r>
                        </m:sub>
                      </m:sSub>
                    </m:oMath>
                  </m:oMathPara>
                </a14:m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3C49FEA7-E97F-2041-9F55-1FC95474203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652" y="2060848"/>
                <a:ext cx="536301" cy="26161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5B8843F6-3000-0441-B709-E81229BB9E05}"/>
                  </a:ext>
                </a:extLst>
              </p:cNvPr>
              <p:cNvSpPr/>
              <p:nvPr/>
            </p:nvSpPr>
            <p:spPr>
              <a:xfrm>
                <a:off x="1302479" y="2060848"/>
                <a:ext cx="536301" cy="2616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4572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GB" sz="11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/>
                            </a:rPr>
                          </m:ctrlPr>
                        </m:sSubPr>
                        <m:e>
                          <m:r>
                            <a:rPr kumimoji="0" lang="en-GB" sz="11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/>
                            </a:rPr>
                            <m:t>𝜆</m:t>
                          </m:r>
                        </m:e>
                        <m:sub>
                          <m:r>
                            <a:rPr kumimoji="0" lang="en-US" sz="11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/>
                            </a:rPr>
                            <m:t>𝐻𝐻𝐻</m:t>
                          </m:r>
                        </m:sub>
                      </m:sSub>
                    </m:oMath>
                  </m:oMathPara>
                </a14:m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5B8843F6-3000-0441-B709-E81229BB9E0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2479" y="2060848"/>
                <a:ext cx="536301" cy="26161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0F406A95-C973-344F-8D63-23A8FAAF2085}"/>
                  </a:ext>
                </a:extLst>
              </p:cNvPr>
              <p:cNvSpPr/>
              <p:nvPr/>
            </p:nvSpPr>
            <p:spPr>
              <a:xfrm>
                <a:off x="3675659" y="1916832"/>
                <a:ext cx="536301" cy="2616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4572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GB" sz="11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/>
                            </a:rPr>
                          </m:ctrlPr>
                        </m:sSubPr>
                        <m:e>
                          <m:r>
                            <a:rPr kumimoji="0" lang="en-GB" sz="11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/>
                            </a:rPr>
                            <m:t>𝜆</m:t>
                          </m:r>
                        </m:e>
                        <m:sub>
                          <m:r>
                            <a:rPr kumimoji="0" lang="en-US" sz="11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/>
                            </a:rPr>
                            <m:t>𝐻𝐻𝐻</m:t>
                          </m:r>
                        </m:sub>
                      </m:sSub>
                    </m:oMath>
                  </m:oMathPara>
                </a14:m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0F406A95-C973-344F-8D63-23A8FAAF208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5659" y="1916832"/>
                <a:ext cx="536301" cy="26161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40F8814F-FFE5-BC41-BA0C-CD698DC14611}"/>
                  </a:ext>
                </a:extLst>
              </p:cNvPr>
              <p:cNvSpPr/>
              <p:nvPr/>
            </p:nvSpPr>
            <p:spPr>
              <a:xfrm>
                <a:off x="7812360" y="2066240"/>
                <a:ext cx="536301" cy="2616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4572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GB" sz="11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/>
                            </a:rPr>
                          </m:ctrlPr>
                        </m:sSubPr>
                        <m:e>
                          <m:r>
                            <a:rPr kumimoji="0" lang="en-GB" sz="11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/>
                            </a:rPr>
                            <m:t>𝜆</m:t>
                          </m:r>
                        </m:e>
                        <m:sub>
                          <m:r>
                            <a:rPr kumimoji="0" lang="en-US" sz="11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/>
                            </a:rPr>
                            <m:t>𝐻𝐻𝐻</m:t>
                          </m:r>
                        </m:sub>
                      </m:sSub>
                    </m:oMath>
                  </m:oMathPara>
                </a14:m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40F8814F-FFE5-BC41-BA0C-CD698DC1461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12360" y="2066240"/>
                <a:ext cx="536301" cy="26161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4E2CFEE8-B2D9-114B-B35D-9954A6CC41D2}"/>
                  </a:ext>
                </a:extLst>
              </p:cNvPr>
              <p:cNvSpPr/>
              <p:nvPr/>
            </p:nvSpPr>
            <p:spPr>
              <a:xfrm>
                <a:off x="5796136" y="2471866"/>
                <a:ext cx="536301" cy="2616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4572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GB" sz="11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/>
                            </a:rPr>
                          </m:ctrlPr>
                        </m:sSubPr>
                        <m:e>
                          <m:r>
                            <a:rPr kumimoji="0" lang="en-GB" sz="11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/>
                            </a:rPr>
                            <m:t>𝜆</m:t>
                          </m:r>
                        </m:e>
                        <m:sub>
                          <m:r>
                            <a:rPr kumimoji="0" lang="en-US" sz="11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/>
                            </a:rPr>
                            <m:t>𝐻𝐻𝐻</m:t>
                          </m:r>
                        </m:sub>
                      </m:sSub>
                    </m:oMath>
                  </m:oMathPara>
                </a14:m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4E2CFEE8-B2D9-114B-B35D-9954A6CC41D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6136" y="2471866"/>
                <a:ext cx="536301" cy="26161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6" name="Picture 25">
            <a:extLst>
              <a:ext uri="{FF2B5EF4-FFF2-40B4-BE49-F238E27FC236}">
                <a16:creationId xmlns:a16="http://schemas.microsoft.com/office/drawing/2014/main" id="{CCAB6E77-598C-C44D-A6BC-9A0666C7447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494042" y="3408452"/>
            <a:ext cx="6542454" cy="308745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CFAA8970-29F2-6A4A-A5F5-E5FF47339C20}"/>
              </a:ext>
            </a:extLst>
          </p:cNvPr>
          <p:cNvSpPr txBox="1"/>
          <p:nvPr/>
        </p:nvSpPr>
        <p:spPr>
          <a:xfrm>
            <a:off x="6978744" y="3356992"/>
            <a:ext cx="196648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ATL-PHYS-PUB-2019-009</a:t>
            </a:r>
            <a:endParaRPr kumimoji="0" lang="is-IS" sz="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Helvetica Light" charset="0"/>
              <a:ea typeface="Helvetica Light" charset="0"/>
              <a:cs typeface="Helvetica Light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4833EF26-9925-1940-A4D8-6658997259AC}"/>
                  </a:ext>
                </a:extLst>
              </p:cNvPr>
              <p:cNvSpPr/>
              <p:nvPr/>
            </p:nvSpPr>
            <p:spPr>
              <a:xfrm>
                <a:off x="251520" y="5331610"/>
                <a:ext cx="2224135" cy="54566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4572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/>
                        </a:rPr>
                        <m:t>−3.2&lt;</m:t>
                      </m:r>
                      <m:f>
                        <m:fPr>
                          <m:ctrlPr>
                            <a:rPr kumimoji="0" lang="en-US" sz="1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kumimoji="0" lang="en-US" sz="1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/>
                                </a:rPr>
                              </m:ctrlPr>
                            </m:sSubPr>
                            <m:e>
                              <m:r>
                                <a:rPr kumimoji="0" lang="en-GB" sz="1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/>
                                </a:rPr>
                                <m:t>𝜆</m:t>
                              </m:r>
                            </m:e>
                            <m:sub>
                              <m:r>
                                <a:rPr kumimoji="0" lang="en-US" sz="1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/>
                                </a:rPr>
                                <m:t>𝐻𝐻𝐻</m:t>
                              </m:r>
                            </m:sub>
                          </m:sSub>
                          <m:d>
                            <m:dPr>
                              <m:ctrlPr>
                                <a:rPr kumimoji="0" lang="en-US" sz="1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kumimoji="0" lang="en-US" sz="1400" b="0" i="0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/>
                                </a:rPr>
                                <m:t>obs</m:t>
                              </m:r>
                            </m:e>
                          </m:d>
                        </m:num>
                        <m:den>
                          <m:sSub>
                            <m:sSubPr>
                              <m:ctrlPr>
                                <a:rPr kumimoji="0" lang="en-US" sz="1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/>
                                </a:rPr>
                              </m:ctrlPr>
                            </m:sSubPr>
                            <m:e>
                              <m:r>
                                <a:rPr kumimoji="0" lang="en-GB" sz="1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/>
                                </a:rPr>
                                <m:t>𝜆</m:t>
                              </m:r>
                            </m:e>
                            <m:sub>
                              <m:r>
                                <a:rPr kumimoji="0" lang="en-US" sz="1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/>
                                </a:rPr>
                                <m:t>𝐻𝐻𝐻</m:t>
                              </m:r>
                            </m:sub>
                          </m:sSub>
                          <m:d>
                            <m:dPr>
                              <m:ctrlPr>
                                <a:rPr kumimoji="0" lang="en-US" sz="1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kumimoji="0" lang="en-US" sz="1400" b="0" i="0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/>
                                </a:rPr>
                                <m:t>SM</m:t>
                              </m:r>
                            </m:e>
                          </m:d>
                        </m:den>
                      </m:f>
                      <m:r>
                        <a:rPr kumimoji="0" lang="en-US" sz="1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/>
                        </a:rPr>
                        <m:t>&lt;11.9</m:t>
                      </m:r>
                    </m:oMath>
                  </m:oMathPara>
                </a14:m>
                <a:endPara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4833EF26-9925-1940-A4D8-6658997259A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5331610"/>
                <a:ext cx="2224135" cy="54566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31268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9470625B-C2F1-3C44-9327-82FFD23A82FA}"/>
              </a:ext>
            </a:extLst>
          </p:cNvPr>
          <p:cNvSpPr/>
          <p:nvPr/>
        </p:nvSpPr>
        <p:spPr>
          <a:xfrm>
            <a:off x="0" y="14704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0" y="260649"/>
            <a:ext cx="9144000" cy="5040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" y="324894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Constraining the VVHH coupling</a:t>
            </a:r>
          </a:p>
        </p:txBody>
      </p:sp>
      <p:sp>
        <p:nvSpPr>
          <p:cNvPr id="22" name="Rectangle 21"/>
          <p:cNvSpPr/>
          <p:nvPr/>
        </p:nvSpPr>
        <p:spPr>
          <a:xfrm>
            <a:off x="323527" y="980728"/>
            <a:ext cx="2196513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GB" sz="1600" dirty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Search for HH production in 4b channel through VBF</a:t>
            </a:r>
          </a:p>
          <a:p>
            <a:pPr>
              <a:spcBef>
                <a:spcPts val="1200"/>
              </a:spcBef>
            </a:pPr>
            <a:r>
              <a:rPr lang="en-GB" sz="1400" dirty="0">
                <a:solidFill>
                  <a:prstClr val="black"/>
                </a:solidFill>
                <a:latin typeface="Helvetica Light" panose="020B0403020202020204" pitchFamily="34" charset="0"/>
                <a:cs typeface="Arial"/>
              </a:rPr>
              <a:t>Backgrounds from data using </a:t>
            </a:r>
            <a:r>
              <a:rPr lang="en-GB" sz="1400" i="1" dirty="0">
                <a:solidFill>
                  <a:prstClr val="black"/>
                </a:solidFill>
                <a:latin typeface="Helvetica Light" panose="020B0403020202020204" pitchFamily="34" charset="0"/>
                <a:cs typeface="Arial"/>
              </a:rPr>
              <a:t>m</a:t>
            </a:r>
            <a:r>
              <a:rPr lang="en-GB" sz="300" i="1" dirty="0">
                <a:solidFill>
                  <a:prstClr val="black"/>
                </a:solidFill>
                <a:latin typeface="Helvetica Light" panose="020B0403020202020204" pitchFamily="34" charset="0"/>
                <a:cs typeface="Arial"/>
              </a:rPr>
              <a:t> </a:t>
            </a:r>
            <a:r>
              <a:rPr lang="en-GB" sz="1400" baseline="-25000" dirty="0">
                <a:solidFill>
                  <a:prstClr val="black"/>
                </a:solidFill>
                <a:latin typeface="Helvetica Light" panose="020B0403020202020204" pitchFamily="34" charset="0"/>
                <a:cs typeface="Arial"/>
              </a:rPr>
              <a:t>bb</a:t>
            </a:r>
            <a:r>
              <a:rPr lang="en-GB" sz="1400" dirty="0">
                <a:solidFill>
                  <a:prstClr val="black"/>
                </a:solidFill>
                <a:latin typeface="Helvetica Light" panose="020B0403020202020204" pitchFamily="34" charset="0"/>
                <a:cs typeface="Arial"/>
              </a:rPr>
              <a:t> sidebands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063B780-7FA6-BC4F-AACB-ADA34AB6FD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9792" y="908720"/>
            <a:ext cx="6145351" cy="148017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76908577-6EFF-4B48-B6DE-CB674B557CE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07007" y="2640703"/>
            <a:ext cx="4133677" cy="398057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68FBA453-D4A7-5E46-B985-72EFE11DC01A}"/>
                  </a:ext>
                </a:extLst>
              </p:cNvPr>
              <p:cNvSpPr/>
              <p:nvPr/>
            </p:nvSpPr>
            <p:spPr>
              <a:xfrm>
                <a:off x="7192099" y="2636912"/>
                <a:ext cx="1670665" cy="2616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1100" dirty="0">
                    <a:solidFill>
                      <a:srgbClr val="0070C0"/>
                    </a:solidFill>
                    <a:ea typeface="Cambria Math" panose="02040503050406030204" pitchFamily="18" charset="0"/>
                    <a:cs typeface="Arial"/>
                  </a:rPr>
                  <a:t>SM: </a:t>
                </a:r>
                <a14:m>
                  <m:oMath xmlns:m="http://schemas.openxmlformats.org/officeDocument/2006/math">
                    <m:r>
                      <a:rPr lang="en-GB" sz="11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/>
                      </a:rPr>
                      <m:t>𝜆</m:t>
                    </m:r>
                    <m:r>
                      <a:rPr lang="en-GB" sz="11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/>
                      </a:rPr>
                      <m:t> =</m:t>
                    </m:r>
                    <m:sSub>
                      <m:sSubPr>
                        <m:ctrlPr>
                          <a:rPr lang="en-US" sz="11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/>
                          </a:rPr>
                        </m:ctrlPr>
                      </m:sSubPr>
                      <m:e>
                        <m:r>
                          <a:rPr lang="en-US" sz="11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/>
                          </a:rPr>
                          <m:t>𝑐</m:t>
                        </m:r>
                      </m:e>
                      <m:sub>
                        <m:r>
                          <a:rPr lang="en-US" sz="11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/>
                          </a:rPr>
                          <m:t>𝑉</m:t>
                        </m:r>
                      </m:sub>
                    </m:sSub>
                    <m:r>
                      <a:rPr lang="en-US" sz="11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/>
                      </a:rPr>
                      <m:t>=</m:t>
                    </m:r>
                    <m:sSub>
                      <m:sSubPr>
                        <m:ctrlPr>
                          <a:rPr lang="en-US" sz="11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/>
                          </a:rPr>
                        </m:ctrlPr>
                      </m:sSubPr>
                      <m:e>
                        <m:r>
                          <a:rPr lang="en-US" sz="11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/>
                          </a:rPr>
                          <m:t>𝑐</m:t>
                        </m:r>
                      </m:e>
                      <m:sub>
                        <m:r>
                          <a:rPr lang="en-US" sz="11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/>
                          </a:rPr>
                          <m:t>2</m:t>
                        </m:r>
                        <m:r>
                          <a:rPr lang="en-US" sz="11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/>
                          </a:rPr>
                          <m:t>𝑉</m:t>
                        </m:r>
                      </m:sub>
                    </m:sSub>
                    <m:r>
                      <a:rPr lang="en-US" sz="11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/>
                      </a:rPr>
                      <m:t>=1</m:t>
                    </m:r>
                  </m:oMath>
                </a14:m>
                <a:endParaRPr lang="en-GB" sz="1100" dirty="0">
                  <a:solidFill>
                    <a:srgbClr val="0070C0"/>
                  </a:solidFill>
                  <a:latin typeface="Helvetica Light" panose="020B0403020202020204" pitchFamily="34" charset="0"/>
                  <a:cs typeface="Arial"/>
                </a:endParaRPr>
              </a:p>
            </p:txBody>
          </p:sp>
        </mc:Choice>
        <mc:Fallback xmlns="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68FBA453-D4A7-5E46-B985-72EFE11DC01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92099" y="2636912"/>
                <a:ext cx="1670665" cy="261610"/>
              </a:xfrm>
              <a:prstGeom prst="rect">
                <a:avLst/>
              </a:prstGeom>
              <a:blipFill>
                <a:blip r:embed="rId4"/>
                <a:stretch>
                  <a:fillRect t="-4762" b="-95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1" name="Picture 20">
            <a:extLst>
              <a:ext uri="{FF2B5EF4-FFF2-40B4-BE49-F238E27FC236}">
                <a16:creationId xmlns:a16="http://schemas.microsoft.com/office/drawing/2014/main" id="{B622C450-1922-0F49-AEF1-1A9B50F3CEA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4556969" y="2871314"/>
            <a:ext cx="4123079" cy="2959600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A2335144-7F57-4E4A-AC3B-F0715B3ADA21}"/>
              </a:ext>
            </a:extLst>
          </p:cNvPr>
          <p:cNvSpPr/>
          <p:nvPr/>
        </p:nvSpPr>
        <p:spPr>
          <a:xfrm>
            <a:off x="2494640" y="2719100"/>
            <a:ext cx="1799479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panose="020B0403020202020204" pitchFamily="34" charset="0"/>
              </a:rPr>
              <a:t>ATLAS-CONF-2019-030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3A20D0A-4F21-8147-93E5-339DB5681C34}"/>
              </a:ext>
            </a:extLst>
          </p:cNvPr>
          <p:cNvSpPr/>
          <p:nvPr/>
        </p:nvSpPr>
        <p:spPr>
          <a:xfrm>
            <a:off x="4313560" y="5562818"/>
            <a:ext cx="345336" cy="2160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6790A90A-8ACC-384A-9D3E-8A9B78D0CE33}"/>
                  </a:ext>
                </a:extLst>
              </p:cNvPr>
              <p:cNvSpPr/>
              <p:nvPr/>
            </p:nvSpPr>
            <p:spPr>
              <a:xfrm>
                <a:off x="4860033" y="5860286"/>
                <a:ext cx="4283968" cy="63863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:r>
                  <a:rPr lang="en-US" sz="1400" dirty="0">
                    <a:solidFill>
                      <a:srgbClr val="003BB8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95% CL limits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srgbClr val="003BB8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/>
                      </a:rPr>
                      <m:t>−1.0&lt;</m:t>
                    </m:r>
                    <m:sSub>
                      <m:sSubPr>
                        <m:ctrlPr>
                          <a:rPr lang="en-US" sz="1400" i="1">
                            <a:solidFill>
                              <a:srgbClr val="003BB8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srgbClr val="003BB8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/>
                          </a:rPr>
                          <m:t>𝑐</m:t>
                        </m:r>
                      </m:e>
                      <m:sub>
                        <m:r>
                          <a:rPr lang="en-US" sz="1400" i="1">
                            <a:solidFill>
                              <a:srgbClr val="003BB8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/>
                          </a:rPr>
                          <m:t>2</m:t>
                        </m:r>
                        <m:r>
                          <a:rPr lang="en-US" sz="1400" i="1">
                            <a:solidFill>
                              <a:srgbClr val="003BB8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/>
                          </a:rPr>
                          <m:t>𝑉</m:t>
                        </m:r>
                      </m:sub>
                    </m:sSub>
                    <m:r>
                      <a:rPr lang="en-US" sz="1400" i="1">
                        <a:solidFill>
                          <a:srgbClr val="003BB8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/>
                      </a:rPr>
                      <m:t>&lt;2.7</m:t>
                    </m:r>
                  </m:oMath>
                </a14:m>
                <a:r>
                  <a:rPr lang="en-US" sz="1100" dirty="0">
                    <a:solidFill>
                      <a:srgbClr val="003BB8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(non-resonant search)</a:t>
                </a:r>
                <a:endParaRPr lang="en-US" sz="1400" dirty="0">
                  <a:solidFill>
                    <a:srgbClr val="003BB8"/>
                  </a:solidFill>
                  <a:latin typeface="Helvetica Light" charset="0"/>
                  <a:ea typeface="Helvetica Light" charset="0"/>
                  <a:cs typeface="Helvetica Light" charset="0"/>
                </a:endParaRPr>
              </a:p>
              <a:p>
                <a:pPr lvl="0">
                  <a:spcBef>
                    <a:spcPts val="900"/>
                  </a:spcBef>
                </a:pPr>
                <a:r>
                  <a:rPr lang="en-US" sz="1400" dirty="0">
                    <a:solidFill>
                      <a:srgbClr val="003BB8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Limit on non-resonant search of 2.0 </a:t>
                </a:r>
                <a:r>
                  <a:rPr lang="en-US" sz="1400" dirty="0" err="1">
                    <a:solidFill>
                      <a:srgbClr val="003BB8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pb</a:t>
                </a:r>
                <a:r>
                  <a:rPr lang="en-US" sz="1400" dirty="0">
                    <a:solidFill>
                      <a:srgbClr val="003BB8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US" sz="12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(SM: 1.7 fb)</a:t>
                </a:r>
              </a:p>
            </p:txBody>
          </p:sp>
        </mc:Choice>
        <mc:Fallback xmlns=""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6790A90A-8ACC-384A-9D3E-8A9B78D0CE3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0033" y="5860286"/>
                <a:ext cx="4283968" cy="638636"/>
              </a:xfrm>
              <a:prstGeom prst="rect">
                <a:avLst/>
              </a:prstGeom>
              <a:blipFill>
                <a:blip r:embed="rId6"/>
                <a:stretch>
                  <a:fillRect l="-296" b="-76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35496" y="6545795"/>
            <a:ext cx="2133600" cy="365125"/>
          </a:xfrm>
        </p:spPr>
        <p:txBody>
          <a:bodyPr/>
          <a:lstStyle/>
          <a:p>
            <a:pPr algn="l">
              <a:defRPr/>
            </a:pPr>
            <a:fld id="{611C2F03-9E95-40C9-A99F-3C4F7EE8CF2A}" type="slidenum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 algn="l">
                <a:defRPr/>
              </a:pPr>
              <a:t>42</a:t>
            </a:fld>
            <a:endParaRPr lang="en-GB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8445DEA-EDA0-C047-9186-C5C9100B5CFA}"/>
              </a:ext>
            </a:extLst>
          </p:cNvPr>
          <p:cNvSpPr/>
          <p:nvPr/>
        </p:nvSpPr>
        <p:spPr>
          <a:xfrm>
            <a:off x="969689" y="5871755"/>
            <a:ext cx="280831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0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Measured 4b mass in HH resonance search</a:t>
            </a:r>
          </a:p>
        </p:txBody>
      </p:sp>
    </p:spTree>
    <p:extLst>
      <p:ext uri="{BB962C8B-B14F-4D97-AF65-F5344CB8AC3E}">
        <p14:creationId xmlns:p14="http://schemas.microsoft.com/office/powerpoint/2010/main" val="3828558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0" y="14704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0" y="260649"/>
            <a:ext cx="9144000" cy="5040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" y="324894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Constraining the Higgs boson width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8F9000E-3939-874F-B9B9-8628801931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386" y="2420888"/>
            <a:ext cx="4457342" cy="3923031"/>
          </a:xfrm>
          <a:prstGeom prst="rect">
            <a:avLst/>
          </a:prstGeom>
        </p:spPr>
      </p:pic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FB5E696-E8F2-1B47-BBE2-2AB57D1C1EE4}"/>
              </a:ext>
            </a:extLst>
          </p:cNvPr>
          <p:cNvCxnSpPr>
            <a:cxnSpLocks/>
          </p:cNvCxnSpPr>
          <p:nvPr/>
        </p:nvCxnSpPr>
        <p:spPr>
          <a:xfrm flipV="1">
            <a:off x="2833882" y="4029250"/>
            <a:ext cx="0" cy="1773543"/>
          </a:xfrm>
          <a:prstGeom prst="line">
            <a:avLst/>
          </a:prstGeom>
          <a:ln>
            <a:solidFill>
              <a:srgbClr val="D80017"/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EB09EFB7-3C81-C34E-9779-F9AB4B866431}"/>
              </a:ext>
            </a:extLst>
          </p:cNvPr>
          <p:cNvSpPr txBox="1"/>
          <p:nvPr/>
        </p:nvSpPr>
        <p:spPr>
          <a:xfrm>
            <a:off x="1607315" y="3632329"/>
            <a:ext cx="50405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on-shell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661E88D-85F4-484C-94D5-89FF2FE21960}"/>
              </a:ext>
            </a:extLst>
          </p:cNvPr>
          <p:cNvSpPr txBox="1"/>
          <p:nvPr/>
        </p:nvSpPr>
        <p:spPr>
          <a:xfrm>
            <a:off x="2718450" y="3632329"/>
            <a:ext cx="50405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off-shell</a:t>
            </a:r>
          </a:p>
        </p:txBody>
      </p:sp>
      <p:sp>
        <p:nvSpPr>
          <p:cNvPr id="20" name="Slide Number Placeholder 1">
            <a:extLst>
              <a:ext uri="{FF2B5EF4-FFF2-40B4-BE49-F238E27FC236}">
                <a16:creationId xmlns:a16="http://schemas.microsoft.com/office/drawing/2014/main" id="{C6548D20-7EE8-E643-AA49-8C1BE4F45DC1}"/>
              </a:ext>
            </a:extLst>
          </p:cNvPr>
          <p:cNvSpPr txBox="1">
            <a:spLocks/>
          </p:cNvSpPr>
          <p:nvPr/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en-GB"/>
            </a:defPPr>
            <a:lvl1pPr algn="r" defTabSz="457200" rtl="0" fontAlgn="base">
              <a:spcBef>
                <a:spcPct val="0"/>
              </a:spcBef>
              <a:spcAft>
                <a:spcPct val="0"/>
              </a:spcAft>
              <a:defRPr sz="14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43</a:t>
            </a:fld>
            <a:endParaRPr lang="en-GB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3B2ED4B3-3E29-AF40-8557-0384109AE8D1}"/>
              </a:ext>
            </a:extLst>
          </p:cNvPr>
          <p:cNvSpPr/>
          <p:nvPr/>
        </p:nvSpPr>
        <p:spPr>
          <a:xfrm>
            <a:off x="827583" y="6177468"/>
            <a:ext cx="395795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arXiv:1706.09936 </a:t>
            </a:r>
          </a:p>
          <a:p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(for illustration only, not the measurement reported here)</a:t>
            </a:r>
            <a:endParaRPr lang="hr-HR" sz="10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C6B84419-F1AC-984F-88E4-48B8A477E9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8249" y="2745302"/>
            <a:ext cx="4573416" cy="753859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12D85C8A-84E5-EB4E-AC6C-53A0A4CA8C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37338" y="3573016"/>
            <a:ext cx="3501259" cy="720355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id="{A8B4F5C4-EE28-0E40-A381-B083305D6278}"/>
              </a:ext>
            </a:extLst>
          </p:cNvPr>
          <p:cNvSpPr txBox="1"/>
          <p:nvPr/>
        </p:nvSpPr>
        <p:spPr>
          <a:xfrm>
            <a:off x="4785544" y="5349813"/>
            <a:ext cx="42697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US" sz="1400" dirty="0">
                <a:solidFill>
                  <a:srgbClr val="003BB8"/>
                </a:solidFill>
                <a:latin typeface="Helvetica Light" panose="020B0403020202020204" pitchFamily="34" charset="0"/>
                <a:cs typeface="Arial"/>
              </a:rPr>
              <a:t>Γ</a:t>
            </a:r>
            <a:r>
              <a:rPr lang="en-US" sz="1400" baseline="-25000" dirty="0">
                <a:solidFill>
                  <a:srgbClr val="003BB8"/>
                </a:solidFill>
                <a:latin typeface="Helvetica Light" panose="020B0403020202020204" pitchFamily="34" charset="0"/>
                <a:cs typeface="Arial"/>
              </a:rPr>
              <a:t>H</a:t>
            </a:r>
            <a:r>
              <a:rPr lang="en-US" sz="1400" dirty="0">
                <a:solidFill>
                  <a:srgbClr val="003BB8"/>
                </a:solidFill>
                <a:latin typeface="Helvetica Light" panose="020B0403020202020204" pitchFamily="34" charset="0"/>
                <a:cs typeface="Arial"/>
              </a:rPr>
              <a:t> &lt; 9.2 MeV at 95% CL (Γ</a:t>
            </a:r>
            <a:r>
              <a:rPr lang="en-US" sz="1400" baseline="-25000" dirty="0">
                <a:solidFill>
                  <a:srgbClr val="003BB8"/>
                </a:solidFill>
                <a:latin typeface="Helvetica Light" panose="020B0403020202020204" pitchFamily="34" charset="0"/>
                <a:cs typeface="Arial"/>
              </a:rPr>
              <a:t>H,SM</a:t>
            </a:r>
            <a:r>
              <a:rPr lang="en-US" sz="1400" dirty="0">
                <a:solidFill>
                  <a:srgbClr val="003BB8"/>
                </a:solidFill>
                <a:latin typeface="Helvetica Light" panose="020B0403020202020204" pitchFamily="34" charset="0"/>
                <a:cs typeface="Arial"/>
              </a:rPr>
              <a:t> = 4.1 MeV)</a:t>
            </a:r>
          </a:p>
          <a:p>
            <a:pPr>
              <a:spcBef>
                <a:spcPts val="1200"/>
              </a:spcBef>
            </a:pPr>
            <a:r>
              <a:rPr lang="en-US" sz="1200" dirty="0">
                <a:solidFill>
                  <a:srgbClr val="003BB8"/>
                </a:solidFill>
                <a:latin typeface="Helvetica Light" panose="020B0403020202020204" pitchFamily="34" charset="0"/>
                <a:cs typeface="Arial"/>
              </a:rPr>
              <a:t>Best fit: Γ</a:t>
            </a:r>
            <a:r>
              <a:rPr lang="en-US" sz="1200" baseline="-25000" dirty="0">
                <a:solidFill>
                  <a:srgbClr val="003BB8"/>
                </a:solidFill>
                <a:latin typeface="Helvetica Light" panose="020B0403020202020204" pitchFamily="34" charset="0"/>
                <a:cs typeface="Arial"/>
              </a:rPr>
              <a:t>H</a:t>
            </a:r>
            <a:r>
              <a:rPr lang="en-US" sz="1200" dirty="0">
                <a:solidFill>
                  <a:srgbClr val="003BB8"/>
                </a:solidFill>
                <a:latin typeface="Helvetica Light" panose="020B0403020202020204" pitchFamily="34" charset="0"/>
                <a:cs typeface="Arial"/>
              </a:rPr>
              <a:t> = 3.2         MeV 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11BD88A7-96BE-1D49-8AF5-85880FA87A09}"/>
              </a:ext>
            </a:extLst>
          </p:cNvPr>
          <p:cNvSpPr txBox="1"/>
          <p:nvPr/>
        </p:nvSpPr>
        <p:spPr>
          <a:xfrm>
            <a:off x="4788024" y="6089102"/>
            <a:ext cx="387214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Helvetica Light" charset="0"/>
                <a:ea typeface="Helvetica Light" charset="0"/>
                <a:cs typeface="Helvetica Light" charset="0"/>
              </a:rPr>
              <a:t>Theory uncertainty from gg </a:t>
            </a:r>
            <a:r>
              <a:rPr lang="en-US" sz="1100" dirty="0">
                <a:latin typeface="Symbol" pitchFamily="2" charset="2"/>
                <a:ea typeface="Helvetica Light" charset="0"/>
                <a:cs typeface="Helvetica Light" charset="0"/>
              </a:rPr>
              <a:t>®</a:t>
            </a:r>
            <a:r>
              <a:rPr lang="en-US" sz="1100" dirty="0">
                <a:latin typeface="Helvetica Light" charset="0"/>
                <a:ea typeface="Helvetica Light" charset="0"/>
                <a:cs typeface="Helvetica Light" charset="0"/>
              </a:rPr>
              <a:t> ZZ prediction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F309BB0-0853-0D41-A1A9-36C927E2BFE7}"/>
              </a:ext>
            </a:extLst>
          </p:cNvPr>
          <p:cNvSpPr txBox="1"/>
          <p:nvPr/>
        </p:nvSpPr>
        <p:spPr>
          <a:xfrm>
            <a:off x="323528" y="980728"/>
            <a:ext cx="8807243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US" sz="1600" dirty="0">
                <a:solidFill>
                  <a:srgbClr val="003BB8"/>
                </a:solidFill>
                <a:latin typeface="Helvetica Light" panose="020B0403020202020204" pitchFamily="34" charset="0"/>
                <a:cs typeface="Arial"/>
              </a:rPr>
              <a:t>Both CMS and ATLAS have constrained the Higgs off-shell coupling and through this obtained upper limits on the Higgs total width Γ</a:t>
            </a:r>
            <a:r>
              <a:rPr lang="en-US" sz="1600" baseline="-25000" dirty="0">
                <a:solidFill>
                  <a:srgbClr val="003BB8"/>
                </a:solidFill>
                <a:latin typeface="Helvetica Light" panose="020B0403020202020204" pitchFamily="34" charset="0"/>
                <a:cs typeface="Arial"/>
              </a:rPr>
              <a:t>H</a:t>
            </a:r>
            <a:r>
              <a:rPr lang="en-US" sz="1600" dirty="0">
                <a:solidFill>
                  <a:srgbClr val="003BB8"/>
                </a:solidFill>
                <a:latin typeface="Helvetica Light" panose="020B0403020202020204" pitchFamily="34" charset="0"/>
                <a:cs typeface="Arial"/>
              </a:rPr>
              <a:t>. </a:t>
            </a:r>
          </a:p>
          <a:p>
            <a:pPr>
              <a:spcBef>
                <a:spcPts val="1800"/>
              </a:spcBef>
            </a:pP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The method uses the independence of off-shell cross section on Γ</a:t>
            </a:r>
            <a:r>
              <a:rPr lang="en-US" sz="1400" baseline="-25000" dirty="0">
                <a:latin typeface="Helvetica Light" charset="0"/>
                <a:ea typeface="Helvetica Light" charset="0"/>
                <a:cs typeface="Helvetica Light" charset="0"/>
              </a:rPr>
              <a:t>H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 and relies on identical on-shell and        off-shell Higgs couplings. One can then determine Γ</a:t>
            </a:r>
            <a:r>
              <a:rPr lang="en-US" sz="1400" baseline="-25000" dirty="0">
                <a:latin typeface="Helvetica Light" charset="0"/>
                <a:ea typeface="Helvetica Light" charset="0"/>
                <a:cs typeface="Helvetica Light" charset="0"/>
              </a:rPr>
              <a:t>H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 from measurements of µ</a:t>
            </a:r>
            <a:r>
              <a:rPr lang="en-US" sz="1400" baseline="-25000" dirty="0">
                <a:latin typeface="Helvetica Light" charset="0"/>
                <a:ea typeface="Helvetica Light" charset="0"/>
                <a:cs typeface="Helvetica Light" charset="0"/>
              </a:rPr>
              <a:t>off-shell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 and µ</a:t>
            </a:r>
            <a:r>
              <a:rPr lang="en-US" sz="1400" baseline="-25000" dirty="0">
                <a:latin typeface="Helvetica Light" charset="0"/>
                <a:ea typeface="Helvetica Light" charset="0"/>
                <a:cs typeface="Helvetica Light" charset="0"/>
              </a:rPr>
              <a:t>on-shell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FDDB8F4-0131-2F4B-A049-1528CDC6F7F0}"/>
              </a:ext>
            </a:extLst>
          </p:cNvPr>
          <p:cNvSpPr txBox="1"/>
          <p:nvPr/>
        </p:nvSpPr>
        <p:spPr>
          <a:xfrm>
            <a:off x="4550745" y="4560812"/>
            <a:ext cx="426972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Newest result from CMS using 80/fb and exploiting matrix element techniques to separate production modes yields: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DE202C5-C419-8F45-A669-4B19DF3845F0}"/>
              </a:ext>
            </a:extLst>
          </p:cNvPr>
          <p:cNvSpPr/>
          <p:nvPr/>
        </p:nvSpPr>
        <p:spPr>
          <a:xfrm>
            <a:off x="5940152" y="5659263"/>
            <a:ext cx="453970" cy="40780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>
                <a:solidFill>
                  <a:srgbClr val="003BB8"/>
                </a:solidFill>
                <a:latin typeface="Helvetica Light" panose="020B0403020202020204" pitchFamily="34" charset="0"/>
                <a:cs typeface="Arial"/>
              </a:rPr>
              <a:t>+2.8</a:t>
            </a:r>
          </a:p>
          <a:p>
            <a:r>
              <a:rPr lang="en-US" sz="1000" dirty="0">
                <a:solidFill>
                  <a:srgbClr val="003BB8"/>
                </a:solidFill>
                <a:latin typeface="Helvetica Light" panose="020B0403020202020204" pitchFamily="34" charset="0"/>
                <a:cs typeface="Arial"/>
              </a:rPr>
              <a:t>–</a:t>
            </a:r>
            <a:r>
              <a:rPr lang="en-US" sz="400" dirty="0">
                <a:solidFill>
                  <a:srgbClr val="003BB8"/>
                </a:solidFill>
                <a:latin typeface="Helvetica Light" panose="020B0403020202020204" pitchFamily="34" charset="0"/>
                <a:cs typeface="Arial"/>
              </a:rPr>
              <a:t> </a:t>
            </a:r>
            <a:r>
              <a:rPr lang="en-US" sz="1000" dirty="0">
                <a:solidFill>
                  <a:srgbClr val="003BB8"/>
                </a:solidFill>
                <a:latin typeface="Helvetica Light" panose="020B0403020202020204" pitchFamily="34" charset="0"/>
                <a:cs typeface="Arial"/>
              </a:rPr>
              <a:t>2.2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779EC79-0D52-5B42-A580-BF46E0957CD4}"/>
              </a:ext>
            </a:extLst>
          </p:cNvPr>
          <p:cNvSpPr/>
          <p:nvPr/>
        </p:nvSpPr>
        <p:spPr>
          <a:xfrm>
            <a:off x="5767216" y="5044326"/>
            <a:ext cx="117532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arXiv:1901.00174</a:t>
            </a:r>
          </a:p>
        </p:txBody>
      </p:sp>
    </p:spTree>
    <p:extLst>
      <p:ext uri="{BB962C8B-B14F-4D97-AF65-F5344CB8AC3E}">
        <p14:creationId xmlns:p14="http://schemas.microsoft.com/office/powerpoint/2010/main" val="673509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09329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4" cstate="print">
            <a:grayscl/>
            <a:lum bright="52000" contrast="20000"/>
          </a:blip>
          <a:srcRect/>
          <a:stretch>
            <a:fillRect/>
          </a:stretch>
        </p:blipFill>
        <p:spPr bwMode="auto">
          <a:xfrm>
            <a:off x="0" y="0"/>
            <a:ext cx="9144000" cy="1714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/>
          <p:cNvSpPr/>
          <p:nvPr/>
        </p:nvSpPr>
        <p:spPr>
          <a:xfrm>
            <a:off x="0" y="1714499"/>
            <a:ext cx="9144000" cy="5143502"/>
          </a:xfrm>
          <a:prstGeom prst="rect">
            <a:avLst/>
          </a:prstGeom>
          <a:solidFill>
            <a:srgbClr val="E7E7E7"/>
          </a:solidFill>
          <a:ln>
            <a:noFill/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44</a:t>
            </a:fld>
            <a:endParaRPr lang="en-GB" dirty="0"/>
          </a:p>
        </p:txBody>
      </p:sp>
      <p:sp>
        <p:nvSpPr>
          <p:cNvPr id="5" name="Rounded Rectangle 4"/>
          <p:cNvSpPr/>
          <p:nvPr/>
        </p:nvSpPr>
        <p:spPr>
          <a:xfrm>
            <a:off x="972916" y="2126531"/>
            <a:ext cx="4373785" cy="4312716"/>
          </a:xfrm>
          <a:prstGeom prst="roundRect">
            <a:avLst>
              <a:gd name="adj" fmla="val 2169"/>
            </a:avLst>
          </a:prstGeom>
          <a:solidFill>
            <a:schemeClr val="bg1"/>
          </a:solidFill>
          <a:effectLst>
            <a:outerShdw blurRad="266700" sx="102000" sy="102000" algn="ctr" rotWithShape="0">
              <a:prstClr val="black">
                <a:alpha val="11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598071" y="2502631"/>
            <a:ext cx="3294559" cy="34466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spcBef>
                <a:spcPts val="2800"/>
              </a:spcBef>
            </a:pPr>
            <a:r>
              <a:rPr lang="en-GB" sz="1400" dirty="0">
                <a:latin typeface="Helvetica Light" charset="0"/>
                <a:ea typeface="Helvetica Light" charset="0"/>
                <a:cs typeface="Helvetica Light" charset="0"/>
              </a:rPr>
              <a:t>The scalar sector is directly connected with profound questions: naturalness, vacuum stability &amp; energy, flavour</a:t>
            </a:r>
          </a:p>
          <a:p>
            <a:pPr>
              <a:lnSpc>
                <a:spcPct val="110000"/>
              </a:lnSpc>
              <a:spcBef>
                <a:spcPts val="2800"/>
              </a:spcBef>
            </a:pPr>
            <a:endParaRPr lang="en-GB" sz="1400" dirty="0">
              <a:latin typeface="Helvetica Light" charset="0"/>
              <a:ea typeface="Helvetica Light" charset="0"/>
              <a:cs typeface="Helvetica Light" charset="0"/>
            </a:endParaRPr>
          </a:p>
          <a:p>
            <a:pPr>
              <a:lnSpc>
                <a:spcPct val="110000"/>
              </a:lnSpc>
              <a:spcBef>
                <a:spcPts val="4000"/>
              </a:spcBef>
            </a:pPr>
            <a:r>
              <a:rPr lang="en-GB" sz="1400" dirty="0">
                <a:latin typeface="Helvetica Light" charset="0"/>
                <a:ea typeface="Helvetica Light" charset="0"/>
                <a:cs typeface="Helvetica Light" charset="0"/>
              </a:rPr>
              <a:t>The Higgs boson discovery allows us to directly study this sector, requiring   a broad experimental programme that will extend over decades </a:t>
            </a:r>
          </a:p>
          <a:p>
            <a:pPr>
              <a:lnSpc>
                <a:spcPct val="110000"/>
              </a:lnSpc>
              <a:spcBef>
                <a:spcPts val="2800"/>
              </a:spcBef>
            </a:pPr>
            <a:r>
              <a:rPr lang="en-US" sz="1400" i="1" dirty="0">
                <a:solidFill>
                  <a:srgbClr val="262626"/>
                </a:solidFill>
                <a:latin typeface="Helvetica Light" charset="0"/>
                <a:ea typeface="Helvetica Light" charset="0"/>
                <a:cs typeface="Helvetica Light" charset="0"/>
              </a:rPr>
              <a:t>And the Higgs boson does more …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A4CC4AC-3160-4F4B-876E-8AF13ECB368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916" t="6613" r="3650" b="5222"/>
          <a:stretch/>
        </p:blipFill>
        <p:spPr>
          <a:xfrm rot="5400000">
            <a:off x="1069693" y="2250788"/>
            <a:ext cx="4168836" cy="4076990"/>
          </a:xfrm>
          <a:prstGeom prst="rect">
            <a:avLst/>
          </a:prstGeom>
        </p:spPr>
      </p:pic>
      <p:sp>
        <p:nvSpPr>
          <p:cNvPr id="14" name="Text Box 5">
            <a:extLst>
              <a:ext uri="{FF2B5EF4-FFF2-40B4-BE49-F238E27FC236}">
                <a16:creationId xmlns:a16="http://schemas.microsoft.com/office/drawing/2014/main" id="{12C7BF4E-EDC4-A649-91A0-10D587CD06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27784" y="600523"/>
            <a:ext cx="6510280" cy="503833"/>
          </a:xfrm>
          <a:prstGeom prst="rect">
            <a:avLst/>
          </a:prstGeom>
          <a:solidFill>
            <a:srgbClr val="FFFFFF">
              <a:alpha val="95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square" tIns="72000" bIns="612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dirty="0">
                <a:solidFill>
                  <a:srgbClr val="262626"/>
                </a:solidFill>
                <a:latin typeface="Helvetica Light" charset="0"/>
                <a:ea typeface="Helvetica Light" charset="0"/>
                <a:cs typeface="Helvetica Light" charset="0"/>
              </a:rPr>
              <a:t>The </a:t>
            </a:r>
            <a:r>
              <a:rPr lang="en-US" sz="2400" dirty="0" err="1">
                <a:solidFill>
                  <a:srgbClr val="262626"/>
                </a:solidFill>
                <a:latin typeface="Helvetica Light" charset="0"/>
                <a:ea typeface="Helvetica Light" charset="0"/>
                <a:cs typeface="Helvetica Light" charset="0"/>
              </a:rPr>
              <a:t>Brout</a:t>
            </a:r>
            <a:r>
              <a:rPr lang="en-US" sz="2400" dirty="0">
                <a:solidFill>
                  <a:srgbClr val="262626"/>
                </a:solidFill>
                <a:latin typeface="Helvetica Light" charset="0"/>
                <a:ea typeface="Helvetica Light" charset="0"/>
                <a:cs typeface="Helvetica Light" charset="0"/>
              </a:rPr>
              <a:t>-</a:t>
            </a:r>
            <a:r>
              <a:rPr lang="en-US" sz="2400" dirty="0" err="1">
                <a:solidFill>
                  <a:srgbClr val="262626"/>
                </a:solidFill>
                <a:latin typeface="Helvetica Light" charset="0"/>
                <a:ea typeface="Helvetica Light" charset="0"/>
                <a:cs typeface="Helvetica Light" charset="0"/>
              </a:rPr>
              <a:t>Englert</a:t>
            </a:r>
            <a:r>
              <a:rPr lang="en-US" sz="2400" dirty="0">
                <a:solidFill>
                  <a:srgbClr val="262626"/>
                </a:solidFill>
                <a:latin typeface="Helvetica Light" charset="0"/>
                <a:ea typeface="Helvetica Light" charset="0"/>
                <a:cs typeface="Helvetica Light" charset="0"/>
              </a:rPr>
              <a:t>-Higgs mechanism is real !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6AAEB65-D86B-A14A-AF78-541C80412C21}"/>
              </a:ext>
            </a:extLst>
          </p:cNvPr>
          <p:cNvSpPr txBox="1"/>
          <p:nvPr/>
        </p:nvSpPr>
        <p:spPr>
          <a:xfrm>
            <a:off x="3131840" y="4293096"/>
            <a:ext cx="1752403" cy="2616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100" b="1" dirty="0">
                <a:solidFill>
                  <a:srgbClr val="C00000"/>
                </a:solidFill>
                <a:latin typeface="Helvetica" pitchFamily="2" charset="0"/>
                <a:ea typeface="Helvetica Light" charset="0"/>
                <a:cs typeface="Helvetica Light" charset="0"/>
              </a:rPr>
              <a:t>Non-universal coupling</a:t>
            </a:r>
          </a:p>
        </p:txBody>
      </p:sp>
      <p:graphicFrame>
        <p:nvGraphicFramePr>
          <p:cNvPr id="12" name="Object 36">
            <a:extLst>
              <a:ext uri="{FF2B5EF4-FFF2-40B4-BE49-F238E27FC236}">
                <a16:creationId xmlns:a16="http://schemas.microsoft.com/office/drawing/2014/main" id="{1D6DE2AB-EAAD-B94F-BD3B-8A725F70778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92313932"/>
              </p:ext>
            </p:extLst>
          </p:nvPr>
        </p:nvGraphicFramePr>
        <p:xfrm>
          <a:off x="5807068" y="3524382"/>
          <a:ext cx="2975239" cy="4672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9917" name="Equation" r:id="rId6" imgW="2133600" imgH="330200" progId="Equation.DSMT4">
                  <p:embed/>
                </p:oleObj>
              </mc:Choice>
              <mc:Fallback>
                <p:oleObj name="Equation" r:id="rId6" imgW="2133600" imgH="330200" progId="Equation.DSMT4">
                  <p:embed/>
                  <p:pic>
                    <p:nvPicPr>
                      <p:cNvPr id="18" name="Object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alphaModFix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07068" y="3524382"/>
                        <a:ext cx="2975239" cy="46726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CF9A0159-78F9-DB42-BEA1-F4F38D52327A}"/>
              </a:ext>
            </a:extLst>
          </p:cNvPr>
          <p:cNvSpPr/>
          <p:nvPr/>
        </p:nvSpPr>
        <p:spPr>
          <a:xfrm>
            <a:off x="5689403" y="3415583"/>
            <a:ext cx="3211528" cy="720080"/>
          </a:xfrm>
          <a:prstGeom prst="roundRect">
            <a:avLst>
              <a:gd name="adj" fmla="val 5415"/>
            </a:avLst>
          </a:prstGeom>
          <a:ln w="3175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7290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1556792"/>
            <a:ext cx="9144000" cy="530120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>
              <a:solidFill>
                <a:prstClr val="white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54519" y="152400"/>
            <a:ext cx="8989481" cy="823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The electroweak sector needs the Higgs boson</a:t>
            </a:r>
          </a:p>
          <a:p>
            <a:pPr>
              <a:spcBef>
                <a:spcPts val="900"/>
              </a:spcBef>
            </a:pPr>
            <a:r>
              <a:rPr lang="en-US" sz="16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Higgs boson acts as “moderator” to </a:t>
            </a:r>
            <a:r>
              <a:rPr lang="en-US" sz="1600" dirty="0" err="1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unitarise</a:t>
            </a:r>
            <a:r>
              <a:rPr lang="en-US" sz="16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high-energy longitudinal vector boson scattering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45</a:t>
            </a:fld>
            <a:endParaRPr lang="en-GB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23529" y="1628800"/>
            <a:ext cx="4608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US" sz="1400" dirty="0">
                <a:solidFill>
                  <a:srgbClr val="003BB8"/>
                </a:solidFill>
                <a:latin typeface="Helvetica" charset="0"/>
                <a:ea typeface="Helvetica" charset="0"/>
                <a:cs typeface="Helvetica" charset="0"/>
              </a:rPr>
              <a:t>Unitarity</a:t>
            </a:r>
            <a:r>
              <a:rPr lang="en-US" sz="1400" dirty="0">
                <a:solidFill>
                  <a:srgbClr val="003BB8"/>
                </a:solidFill>
                <a:latin typeface="Arial"/>
                <a:cs typeface="Arial"/>
              </a:rPr>
              <a:t>: </a:t>
            </a:r>
            <a:r>
              <a:rPr lang="en-US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if only Z and W are exchanged, the amplitude of (longitudinal) W</a:t>
            </a:r>
            <a:r>
              <a:rPr lang="en-US" sz="1400" baseline="-250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L</a:t>
            </a:r>
            <a:r>
              <a:rPr lang="en-US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W</a:t>
            </a:r>
            <a:r>
              <a:rPr lang="en-US" sz="1400" baseline="-250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L</a:t>
            </a:r>
            <a:r>
              <a:rPr lang="en-US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scattering violates unitarity</a:t>
            </a:r>
          </a:p>
        </p:txBody>
      </p:sp>
      <p:graphicFrame>
        <p:nvGraphicFramePr>
          <p:cNvPr id="26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76406295"/>
              </p:ext>
            </p:extLst>
          </p:nvPr>
        </p:nvGraphicFramePr>
        <p:xfrm>
          <a:off x="881063" y="2253716"/>
          <a:ext cx="2682825" cy="4552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8449" name="Equation" r:id="rId4" imgW="2323800" imgH="393480" progId="Equation.DSMT4">
                  <p:embed/>
                </p:oleObj>
              </mc:Choice>
              <mc:Fallback>
                <p:oleObj name="Equation" r:id="rId4" imgW="2323800" imgH="3934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1063" y="2253716"/>
                        <a:ext cx="2682825" cy="45520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5151425"/>
              </p:ext>
            </p:extLst>
          </p:nvPr>
        </p:nvGraphicFramePr>
        <p:xfrm>
          <a:off x="876300" y="3229488"/>
          <a:ext cx="3711191" cy="5595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8450" name="Equation" r:id="rId6" imgW="3213000" imgH="482400" progId="Equation.DSMT4">
                  <p:embed/>
                </p:oleObj>
              </mc:Choice>
              <mc:Fallback>
                <p:oleObj name="Equation" r:id="rId6" imgW="3213000" imgH="482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6300" y="3229488"/>
                        <a:ext cx="3711191" cy="55955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TextBox 27"/>
          <p:cNvSpPr txBox="1"/>
          <p:nvPr/>
        </p:nvSpPr>
        <p:spPr>
          <a:xfrm>
            <a:off x="323528" y="2833191"/>
            <a:ext cx="88072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US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Higgs boson restores unitarity of total amplitude:</a:t>
            </a:r>
          </a:p>
        </p:txBody>
      </p:sp>
      <p:grpSp>
        <p:nvGrpSpPr>
          <p:cNvPr id="34" name="Group 16"/>
          <p:cNvGrpSpPr>
            <a:grpSpLocks/>
          </p:cNvGrpSpPr>
          <p:nvPr/>
        </p:nvGrpSpPr>
        <p:grpSpPr bwMode="auto">
          <a:xfrm>
            <a:off x="5185667" y="2802533"/>
            <a:ext cx="2520950" cy="1058862"/>
            <a:chOff x="3152" y="1706"/>
            <a:chExt cx="1588" cy="667"/>
          </a:xfrm>
        </p:grpSpPr>
        <p:sp>
          <p:nvSpPr>
            <p:cNvPr id="35" name="Rectangle 18"/>
            <p:cNvSpPr>
              <a:spLocks noChangeArrowheads="1"/>
            </p:cNvSpPr>
            <p:nvPr/>
          </p:nvSpPr>
          <p:spPr bwMode="auto">
            <a:xfrm>
              <a:off x="3152" y="1706"/>
              <a:ext cx="1588" cy="667"/>
            </a:xfrm>
            <a:prstGeom prst="rect">
              <a:avLst/>
            </a:prstGeom>
            <a:solidFill>
              <a:srgbClr val="FFFFFF"/>
            </a:solidFill>
            <a:ln w="3175">
              <a:solidFill>
                <a:srgbClr val="777777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107763" dir="2700000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grpSp>
          <p:nvGrpSpPr>
            <p:cNvPr id="36" name="Group 19"/>
            <p:cNvGrpSpPr>
              <a:grpSpLocks/>
            </p:cNvGrpSpPr>
            <p:nvPr/>
          </p:nvGrpSpPr>
          <p:grpSpPr bwMode="auto">
            <a:xfrm>
              <a:off x="3167" y="1720"/>
              <a:ext cx="1566" cy="618"/>
              <a:chOff x="2608" y="2614"/>
              <a:chExt cx="1566" cy="618"/>
            </a:xfrm>
          </p:grpSpPr>
          <p:pic>
            <p:nvPicPr>
              <p:cNvPr id="37" name="Picture 20"/>
              <p:cNvPicPr>
                <a:picLocks noChangeAspect="1" noChangeArrowheads="1"/>
              </p:cNvPicPr>
              <p:nvPr/>
            </p:nvPicPr>
            <p:blipFill>
              <a:blip r:embed="rId8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403" y="2614"/>
                <a:ext cx="771" cy="61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</p:pic>
          <p:sp>
            <p:nvSpPr>
              <p:cNvPr id="38" name="Rectangle 21"/>
              <p:cNvSpPr>
                <a:spLocks noChangeArrowheads="1"/>
              </p:cNvSpPr>
              <p:nvPr/>
            </p:nvSpPr>
            <p:spPr bwMode="auto">
              <a:xfrm>
                <a:off x="3584" y="2841"/>
                <a:ext cx="363" cy="272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9" name="Line 22"/>
              <p:cNvSpPr>
                <a:spLocks noChangeShapeType="1"/>
              </p:cNvSpPr>
              <p:nvPr/>
            </p:nvSpPr>
            <p:spPr bwMode="auto">
              <a:xfrm>
                <a:off x="3752" y="2841"/>
                <a:ext cx="0" cy="272"/>
              </a:xfrm>
              <a:prstGeom prst="line">
                <a:avLst/>
              </a:prstGeom>
              <a:noFill/>
              <a:ln w="12700">
                <a:solidFill>
                  <a:srgbClr val="4D4D4D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pic>
            <p:nvPicPr>
              <p:cNvPr id="40" name="Picture 23"/>
              <p:cNvPicPr>
                <a:picLocks noChangeAspect="1" noChangeArrowheads="1"/>
              </p:cNvPicPr>
              <p:nvPr/>
            </p:nvPicPr>
            <p:blipFill>
              <a:blip r:embed="rId9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608" y="2614"/>
                <a:ext cx="817" cy="61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</p:pic>
          <p:sp>
            <p:nvSpPr>
              <p:cNvPr id="41" name="Rectangle 24"/>
              <p:cNvSpPr>
                <a:spLocks noChangeArrowheads="1"/>
              </p:cNvSpPr>
              <p:nvPr/>
            </p:nvSpPr>
            <p:spPr bwMode="auto">
              <a:xfrm>
                <a:off x="2899" y="2830"/>
                <a:ext cx="140" cy="272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2" name="Line 25"/>
              <p:cNvSpPr>
                <a:spLocks noChangeShapeType="1"/>
              </p:cNvSpPr>
              <p:nvPr/>
            </p:nvSpPr>
            <p:spPr bwMode="auto">
              <a:xfrm>
                <a:off x="2905" y="2969"/>
                <a:ext cx="136" cy="0"/>
              </a:xfrm>
              <a:prstGeom prst="line">
                <a:avLst/>
              </a:prstGeom>
              <a:noFill/>
              <a:ln w="12700">
                <a:solidFill>
                  <a:srgbClr val="4D4D4D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3" name="Text Box 26"/>
              <p:cNvSpPr txBox="1">
                <a:spLocks noChangeArrowheads="1"/>
              </p:cNvSpPr>
              <p:nvPr/>
            </p:nvSpPr>
            <p:spPr bwMode="auto">
              <a:xfrm>
                <a:off x="3720" y="2869"/>
                <a:ext cx="197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marL="342900" indent="-34290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1pPr>
                <a:lvl2pPr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3pPr>
                <a:lvl4pPr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4pPr>
                <a:lvl5pPr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r>
                  <a:rPr lang="en-US" altLang="en-US" sz="1400" i="1">
                    <a:solidFill>
                      <a:srgbClr val="4D4D4D"/>
                    </a:solidFill>
                    <a:ea typeface="Arial" charset="0"/>
                    <a:cs typeface="Arial" charset="0"/>
                  </a:rPr>
                  <a:t>H</a:t>
                </a:r>
                <a:endParaRPr lang="fr-FR" altLang="en-US" sz="1400" i="1">
                  <a:solidFill>
                    <a:srgbClr val="4D4D4D"/>
                  </a:solidFill>
                  <a:ea typeface="Arial" charset="0"/>
                  <a:cs typeface="Arial" charset="0"/>
                </a:endParaRPr>
              </a:p>
            </p:txBody>
          </p:sp>
          <p:sp>
            <p:nvSpPr>
              <p:cNvPr id="44" name="Text Box 27"/>
              <p:cNvSpPr txBox="1">
                <a:spLocks noChangeArrowheads="1"/>
              </p:cNvSpPr>
              <p:nvPr/>
            </p:nvSpPr>
            <p:spPr bwMode="auto">
              <a:xfrm>
                <a:off x="2878" y="2802"/>
                <a:ext cx="197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marL="342900" indent="-34290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1pPr>
                <a:lvl2pPr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3pPr>
                <a:lvl4pPr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4pPr>
                <a:lvl5pPr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r>
                  <a:rPr lang="en-US" altLang="en-US" sz="1400" i="1">
                    <a:solidFill>
                      <a:srgbClr val="4D4D4D"/>
                    </a:solidFill>
                    <a:ea typeface="Arial" charset="0"/>
                    <a:cs typeface="Arial" charset="0"/>
                  </a:rPr>
                  <a:t>H</a:t>
                </a:r>
                <a:endParaRPr lang="fr-FR" altLang="en-US" sz="1400" i="1">
                  <a:solidFill>
                    <a:srgbClr val="4D4D4D"/>
                  </a:solidFill>
                  <a:ea typeface="Arial" charset="0"/>
                  <a:cs typeface="Arial" charset="0"/>
                </a:endParaRPr>
              </a:p>
            </p:txBody>
          </p:sp>
        </p:grpSp>
      </p:grpSp>
      <p:sp>
        <p:nvSpPr>
          <p:cNvPr id="45" name="TextBox 44"/>
          <p:cNvSpPr txBox="1"/>
          <p:nvPr/>
        </p:nvSpPr>
        <p:spPr>
          <a:xfrm>
            <a:off x="7808052" y="3063399"/>
            <a:ext cx="118762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i="1" dirty="0" err="1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m</a:t>
            </a:r>
            <a:r>
              <a:rPr lang="en-US" sz="1000" i="1" baseline="-25000" dirty="0" err="1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H</a:t>
            </a:r>
            <a:r>
              <a:rPr lang="en-US" sz="10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must not be too large (which is fulfilled)</a:t>
            </a:r>
          </a:p>
        </p:txBody>
      </p:sp>
      <p:pic>
        <p:nvPicPr>
          <p:cNvPr id="54" name="Picture 53" descr="figaux_01d.pdf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82323" y="4936482"/>
            <a:ext cx="1603477" cy="1080120"/>
          </a:xfrm>
          <a:prstGeom prst="rect">
            <a:avLst/>
          </a:prstGeom>
        </p:spPr>
      </p:pic>
      <p:pic>
        <p:nvPicPr>
          <p:cNvPr id="55" name="Picture 54" descr="figaux_01a.pdf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654" y="4936482"/>
            <a:ext cx="1603477" cy="1080120"/>
          </a:xfrm>
          <a:prstGeom prst="rect">
            <a:avLst/>
          </a:prstGeom>
        </p:spPr>
      </p:pic>
      <p:sp>
        <p:nvSpPr>
          <p:cNvPr id="56" name="TextBox 55"/>
          <p:cNvSpPr txBox="1"/>
          <p:nvPr/>
        </p:nvSpPr>
        <p:spPr>
          <a:xfrm>
            <a:off x="467544" y="6160618"/>
            <a:ext cx="16417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 dirty="0">
                <a:solidFill>
                  <a:srgbClr val="7F7F7F"/>
                </a:solidFill>
                <a:latin typeface="Helvetica Light"/>
                <a:cs typeface="Helvetica Light"/>
              </a:rPr>
              <a:t>EW VBS production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2470845" y="6160618"/>
            <a:ext cx="15956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>
                <a:solidFill>
                  <a:srgbClr val="7F7F7F"/>
                </a:solidFill>
                <a:latin typeface="Helvetica Light"/>
                <a:cs typeface="Helvetica Light"/>
              </a:rPr>
              <a:t>Non-VBS production</a:t>
            </a:r>
          </a:p>
        </p:txBody>
      </p:sp>
      <p:pic>
        <p:nvPicPr>
          <p:cNvPr id="58" name="Picture 57" descr="figaux_02b.pdf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82523" y="4936482"/>
            <a:ext cx="1525361" cy="1080000"/>
          </a:xfrm>
          <a:prstGeom prst="rect">
            <a:avLst/>
          </a:prstGeom>
        </p:spPr>
      </p:pic>
      <p:sp>
        <p:nvSpPr>
          <p:cNvPr id="59" name="TextBox 58"/>
          <p:cNvSpPr txBox="1"/>
          <p:nvPr/>
        </p:nvSpPr>
        <p:spPr>
          <a:xfrm>
            <a:off x="4370003" y="6160618"/>
            <a:ext cx="14246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>
                <a:solidFill>
                  <a:srgbClr val="7F7F7F"/>
                </a:solidFill>
                <a:latin typeface="Helvetica Light"/>
                <a:cs typeface="Helvetica Light"/>
              </a:rPr>
              <a:t>Strong production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6133901" y="4941168"/>
            <a:ext cx="28069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Look for VBS scattering in high dijet invariant mass distributions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323528" y="4221088"/>
            <a:ext cx="46085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prstClr val="black"/>
                </a:solidFill>
                <a:latin typeface="Helvetica Light"/>
                <a:cs typeface="Helvetica Light"/>
              </a:rPr>
              <a:t>Same-sign WW selection greatly reduces background from strong production and removes s-channel Higgs process:</a:t>
            </a:r>
          </a:p>
        </p:txBody>
      </p:sp>
      <p:grpSp>
        <p:nvGrpSpPr>
          <p:cNvPr id="46" name="Group 6">
            <a:extLst>
              <a:ext uri="{FF2B5EF4-FFF2-40B4-BE49-F238E27FC236}">
                <a16:creationId xmlns:a16="http://schemas.microsoft.com/office/drawing/2014/main" id="{384D22B8-9370-0044-9CA1-FAFDCAA345F1}"/>
              </a:ext>
            </a:extLst>
          </p:cNvPr>
          <p:cNvGrpSpPr>
            <a:grpSpLocks/>
          </p:cNvGrpSpPr>
          <p:nvPr/>
        </p:nvGrpSpPr>
        <p:grpSpPr bwMode="auto">
          <a:xfrm>
            <a:off x="5185667" y="1700808"/>
            <a:ext cx="3706813" cy="1058862"/>
            <a:chOff x="3130" y="1012"/>
            <a:chExt cx="2335" cy="667"/>
          </a:xfrm>
        </p:grpSpPr>
        <p:sp>
          <p:nvSpPr>
            <p:cNvPr id="47" name="Rectangle 7">
              <a:extLst>
                <a:ext uri="{FF2B5EF4-FFF2-40B4-BE49-F238E27FC236}">
                  <a16:creationId xmlns:a16="http://schemas.microsoft.com/office/drawing/2014/main" id="{4590D797-2CAA-4B46-AC62-701BB4C097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30" y="1012"/>
              <a:ext cx="2335" cy="667"/>
            </a:xfrm>
            <a:prstGeom prst="rect">
              <a:avLst/>
            </a:prstGeom>
            <a:solidFill>
              <a:srgbClr val="FFFFFF"/>
            </a:solidFill>
            <a:ln w="3175">
              <a:solidFill>
                <a:srgbClr val="777777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107763" dir="2700000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pic>
          <p:nvPicPr>
            <p:cNvPr id="48" name="Picture 8">
              <a:extLst>
                <a:ext uri="{FF2B5EF4-FFF2-40B4-BE49-F238E27FC236}">
                  <a16:creationId xmlns:a16="http://schemas.microsoft.com/office/drawing/2014/main" id="{FA4485C5-C4AD-3347-A8F0-2B47884A691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72704" b="7217"/>
            <a:stretch>
              <a:fillRect/>
            </a:stretch>
          </p:blipFill>
          <p:spPr bwMode="auto">
            <a:xfrm>
              <a:off x="4687" y="1026"/>
              <a:ext cx="749" cy="6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pic>
        <p:pic>
          <p:nvPicPr>
            <p:cNvPr id="49" name="Picture 9">
              <a:extLst>
                <a:ext uri="{FF2B5EF4-FFF2-40B4-BE49-F238E27FC236}">
                  <a16:creationId xmlns:a16="http://schemas.microsoft.com/office/drawing/2014/main" id="{28AD00EA-1FF6-5E41-BEF1-2FC40B52F58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36371" r="35532" b="7068"/>
            <a:stretch>
              <a:fillRect/>
            </a:stretch>
          </p:blipFill>
          <p:spPr bwMode="auto">
            <a:xfrm>
              <a:off x="3915" y="1026"/>
              <a:ext cx="771" cy="6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pic>
        <p:pic>
          <p:nvPicPr>
            <p:cNvPr id="50" name="Picture 10">
              <a:extLst>
                <a:ext uri="{FF2B5EF4-FFF2-40B4-BE49-F238E27FC236}">
                  <a16:creationId xmlns:a16="http://schemas.microsoft.com/office/drawing/2014/main" id="{AF57534A-9797-7840-9EEF-4CEE86C59DF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70226" b="7217"/>
            <a:stretch>
              <a:fillRect/>
            </a:stretch>
          </p:blipFill>
          <p:spPr bwMode="auto">
            <a:xfrm>
              <a:off x="3144" y="1026"/>
              <a:ext cx="817" cy="6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pic>
      </p:grpSp>
      <p:sp>
        <p:nvSpPr>
          <p:cNvPr id="51" name="TextBox 50">
            <a:extLst>
              <a:ext uri="{FF2B5EF4-FFF2-40B4-BE49-F238E27FC236}">
                <a16:creationId xmlns:a16="http://schemas.microsoft.com/office/drawing/2014/main" id="{9AD21C72-5526-274E-92F0-39939633D57A}"/>
              </a:ext>
            </a:extLst>
          </p:cNvPr>
          <p:cNvSpPr txBox="1"/>
          <p:nvPr/>
        </p:nvSpPr>
        <p:spPr>
          <a:xfrm>
            <a:off x="1541384" y="5364624"/>
            <a:ext cx="89479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QGC vertex</a:t>
            </a:r>
          </a:p>
        </p:txBody>
      </p:sp>
    </p:spTree>
    <p:extLst>
      <p:ext uri="{BB962C8B-B14F-4D97-AF65-F5344CB8AC3E}">
        <p14:creationId xmlns:p14="http://schemas.microsoft.com/office/powerpoint/2010/main" val="1346032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1556792"/>
            <a:ext cx="9144000" cy="530120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 dirty="0">
              <a:solidFill>
                <a:prstClr val="white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54519" y="152400"/>
            <a:ext cx="8989481" cy="823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The electroweak sector needs the Higgs boson</a:t>
            </a:r>
          </a:p>
          <a:p>
            <a:pPr>
              <a:spcBef>
                <a:spcPts val="900"/>
              </a:spcBef>
            </a:pPr>
            <a:r>
              <a:rPr lang="en-US" sz="16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Higgs boson acts as “moderator” to </a:t>
            </a:r>
            <a:r>
              <a:rPr lang="en-US" sz="1600" dirty="0" err="1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unitarise</a:t>
            </a:r>
            <a:r>
              <a:rPr lang="en-US" sz="16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high-energy longitudinal vector boson scattering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46</a:t>
            </a:fld>
            <a:endParaRPr lang="en-GB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pic>
        <p:nvPicPr>
          <p:cNvPr id="20" name="Picture 19" descr="figaux_01d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82323" y="4936482"/>
            <a:ext cx="1603477" cy="1080120"/>
          </a:xfrm>
          <a:prstGeom prst="rect">
            <a:avLst/>
          </a:prstGeom>
        </p:spPr>
      </p:pic>
      <p:pic>
        <p:nvPicPr>
          <p:cNvPr id="21" name="Picture 20" descr="figaux_01a.pd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654" y="4936482"/>
            <a:ext cx="1603477" cy="1080120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467544" y="6160618"/>
            <a:ext cx="16417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 dirty="0">
                <a:solidFill>
                  <a:srgbClr val="7F7F7F"/>
                </a:solidFill>
                <a:latin typeface="Helvetica Light"/>
                <a:cs typeface="Helvetica Light"/>
              </a:rPr>
              <a:t>EW VBS production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470845" y="6160618"/>
            <a:ext cx="15956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>
                <a:solidFill>
                  <a:srgbClr val="7F7F7F"/>
                </a:solidFill>
                <a:latin typeface="Helvetica Light"/>
                <a:cs typeface="Helvetica Light"/>
              </a:rPr>
              <a:t>Non-VBS production</a:t>
            </a:r>
          </a:p>
        </p:txBody>
      </p:sp>
      <p:pic>
        <p:nvPicPr>
          <p:cNvPr id="24" name="Picture 23" descr="figaux_02b.pd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82523" y="4936482"/>
            <a:ext cx="1525361" cy="1080000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4370003" y="6160618"/>
            <a:ext cx="14246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>
                <a:solidFill>
                  <a:srgbClr val="7F7F7F"/>
                </a:solidFill>
                <a:latin typeface="Helvetica Light"/>
                <a:cs typeface="Helvetica Light"/>
              </a:rPr>
              <a:t>Strong production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133901" y="4941168"/>
            <a:ext cx="299687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Look for VBS scattering in high dijet invariant mass distributions</a:t>
            </a:r>
          </a:p>
          <a:p>
            <a:pPr>
              <a:spcBef>
                <a:spcPts val="1200"/>
              </a:spcBef>
            </a:pPr>
            <a:r>
              <a:rPr lang="en-US" sz="1200" b="1" dirty="0">
                <a:solidFill>
                  <a:srgbClr val="003BB8"/>
                </a:solidFill>
                <a:latin typeface="Helvetica" pitchFamily="2" charset="0"/>
                <a:ea typeface="Helvetica Light" charset="0"/>
                <a:cs typeface="Helvetica Light" charset="0"/>
              </a:rPr>
              <a:t>CMS &amp; ATLAS observed vector boson scattering in </a:t>
            </a:r>
            <a:r>
              <a:rPr lang="en-US" sz="1200" b="1" dirty="0" err="1">
                <a:solidFill>
                  <a:srgbClr val="003BB8"/>
                </a:solidFill>
                <a:latin typeface="Helvetica" pitchFamily="2" charset="0"/>
                <a:ea typeface="Helvetica Light" charset="0"/>
                <a:cs typeface="Helvetica Light" charset="0"/>
              </a:rPr>
              <a:t>WWjj</a:t>
            </a:r>
            <a:r>
              <a:rPr lang="en-US" sz="1200" b="1" dirty="0">
                <a:solidFill>
                  <a:srgbClr val="003BB8"/>
                </a:solidFill>
                <a:latin typeface="Helvetica" pitchFamily="2" charset="0"/>
                <a:ea typeface="Helvetica Light" charset="0"/>
                <a:cs typeface="Helvetica Light" charset="0"/>
              </a:rPr>
              <a:t> at &gt; 5σ (ATLAS also in WZ channel)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323528" y="4221088"/>
            <a:ext cx="46085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prstClr val="black"/>
                </a:solidFill>
                <a:latin typeface="Helvetica Light"/>
                <a:cs typeface="Helvetica Light"/>
              </a:rPr>
              <a:t>Same-sign WW selection greatly reduces background from strong production and removes s-channel Higgs process: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323529" y="1628800"/>
            <a:ext cx="4608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US" sz="1400" dirty="0">
                <a:solidFill>
                  <a:srgbClr val="003BB8"/>
                </a:solidFill>
                <a:latin typeface="Helvetica" charset="0"/>
                <a:ea typeface="Helvetica" charset="0"/>
                <a:cs typeface="Helvetica" charset="0"/>
              </a:rPr>
              <a:t>Unitarity</a:t>
            </a:r>
            <a:r>
              <a:rPr lang="en-US" sz="1400" dirty="0">
                <a:solidFill>
                  <a:srgbClr val="003BB8"/>
                </a:solidFill>
                <a:latin typeface="Arial"/>
                <a:cs typeface="Arial"/>
              </a:rPr>
              <a:t>: </a:t>
            </a:r>
            <a:r>
              <a:rPr lang="en-US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if only Z and W are exchanged, the amplitude of (longitudinal) W</a:t>
            </a:r>
            <a:r>
              <a:rPr lang="en-US" sz="1400" baseline="-250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L</a:t>
            </a:r>
            <a:r>
              <a:rPr lang="en-US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W</a:t>
            </a:r>
            <a:r>
              <a:rPr lang="en-US" sz="1400" baseline="-250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L</a:t>
            </a:r>
            <a:r>
              <a:rPr lang="en-US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scattering violates unitarity</a:t>
            </a:r>
          </a:p>
        </p:txBody>
      </p:sp>
      <p:graphicFrame>
        <p:nvGraphicFramePr>
          <p:cNvPr id="34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42559662"/>
              </p:ext>
            </p:extLst>
          </p:nvPr>
        </p:nvGraphicFramePr>
        <p:xfrm>
          <a:off x="881063" y="2253716"/>
          <a:ext cx="2682825" cy="4552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9473" name="Equation" r:id="rId7" imgW="2323800" imgH="393480" progId="Equation.DSMT4">
                  <p:embed/>
                </p:oleObj>
              </mc:Choice>
              <mc:Fallback>
                <p:oleObj name="Equation" r:id="rId7" imgW="2323800" imgH="3934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1063" y="2253716"/>
                        <a:ext cx="2682825" cy="45520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65745095"/>
              </p:ext>
            </p:extLst>
          </p:nvPr>
        </p:nvGraphicFramePr>
        <p:xfrm>
          <a:off x="876300" y="3229488"/>
          <a:ext cx="3711191" cy="5595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9474" name="Equation" r:id="rId9" imgW="3213000" imgH="482400" progId="Equation.DSMT4">
                  <p:embed/>
                </p:oleObj>
              </mc:Choice>
              <mc:Fallback>
                <p:oleObj name="Equation" r:id="rId9" imgW="3213000" imgH="482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6300" y="3229488"/>
                        <a:ext cx="3711191" cy="55955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" name="TextBox 35"/>
          <p:cNvSpPr txBox="1"/>
          <p:nvPr/>
        </p:nvSpPr>
        <p:spPr>
          <a:xfrm>
            <a:off x="323528" y="2833191"/>
            <a:ext cx="88072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US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Higgs boson restores unitarity of total amplitude: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476D0490-7DE4-604E-B4EA-C019C5D8BBBD}"/>
              </a:ext>
            </a:extLst>
          </p:cNvPr>
          <p:cNvSpPr/>
          <p:nvPr/>
        </p:nvSpPr>
        <p:spPr>
          <a:xfrm>
            <a:off x="6125354" y="6237312"/>
            <a:ext cx="2304256" cy="2160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s-IS" sz="8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arXiv:1906.03203</a:t>
            </a:r>
            <a:r>
              <a:rPr lang="en-US" sz="8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, </a:t>
            </a:r>
            <a:r>
              <a:rPr lang="is-IS" sz="8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arXiv:1812.09740</a:t>
            </a:r>
            <a:endParaRPr lang="en-US" sz="800" dirty="0">
              <a:solidFill>
                <a:prstClr val="black">
                  <a:lumMod val="50000"/>
                  <a:lumOff val="50000"/>
                </a:prst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2D3B5D7-5673-5F49-9506-C819E94B2EE8}"/>
              </a:ext>
            </a:extLst>
          </p:cNvPr>
          <p:cNvSpPr txBox="1"/>
          <p:nvPr/>
        </p:nvSpPr>
        <p:spPr>
          <a:xfrm>
            <a:off x="1541384" y="5364624"/>
            <a:ext cx="89479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QGC vertex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4BE2BA7E-4C6E-5242-9D16-B1BFF4B4CE5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67980" y="1426151"/>
            <a:ext cx="3624500" cy="3445512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A21B9AFE-B580-0A4C-954A-53C8AC734656}"/>
              </a:ext>
            </a:extLst>
          </p:cNvPr>
          <p:cNvSpPr/>
          <p:nvPr/>
        </p:nvSpPr>
        <p:spPr>
          <a:xfrm rot="16200000">
            <a:off x="7953157" y="2364252"/>
            <a:ext cx="1737767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is-IS" sz="8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arXiv:1709.05822</a:t>
            </a:r>
            <a:endParaRPr lang="en-US" sz="800" dirty="0">
              <a:solidFill>
                <a:prstClr val="black">
                  <a:lumMod val="50000"/>
                  <a:lumOff val="50000"/>
                </a:prst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3368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154519" y="152400"/>
            <a:ext cx="8989481" cy="823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Observation of Electroweak </a:t>
            </a:r>
            <a:r>
              <a:rPr lang="en-US" sz="2400" dirty="0" err="1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ZZ+jj</a:t>
            </a:r>
            <a:r>
              <a:rPr lang="en-US" sz="2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production</a:t>
            </a:r>
          </a:p>
          <a:p>
            <a:pPr>
              <a:spcBef>
                <a:spcPts val="900"/>
              </a:spcBef>
            </a:pPr>
            <a:r>
              <a:rPr lang="en-US" sz="16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This completes observation of weak boson scattering, and sparks new ways to test EWSB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47</a:t>
            </a:fld>
            <a:endParaRPr lang="en-GB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9679CF28-11C6-9948-82AC-83ED9B79A93A}"/>
              </a:ext>
            </a:extLst>
          </p:cNvPr>
          <p:cNvSpPr/>
          <p:nvPr/>
        </p:nvSpPr>
        <p:spPr>
          <a:xfrm>
            <a:off x="323527" y="1434262"/>
            <a:ext cx="244827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GB" sz="1600" dirty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Very rare but clean mode using Z decays to charged leptons; exploit also Z </a:t>
            </a:r>
            <a:r>
              <a:rPr lang="en-GB" sz="1600" dirty="0">
                <a:solidFill>
                  <a:srgbClr val="0038AC"/>
                </a:solidFill>
                <a:latin typeface="Symbol" pitchFamily="2" charset="2"/>
                <a:ea typeface="Helvetica Light" charset="0"/>
                <a:cs typeface="Helvetica Light" charset="0"/>
              </a:rPr>
              <a:t>®</a:t>
            </a:r>
            <a:r>
              <a:rPr lang="en-GB" sz="1600" dirty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 𝜈𝜈 decay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98DC9AC4-55B1-954E-91D8-555FB77FB09B}"/>
              </a:ext>
            </a:extLst>
          </p:cNvPr>
          <p:cNvSpPr/>
          <p:nvPr/>
        </p:nvSpPr>
        <p:spPr>
          <a:xfrm>
            <a:off x="323526" y="2689175"/>
            <a:ext cx="727280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1200"/>
              </a:spcBef>
            </a:pPr>
            <a:r>
              <a:rPr lang="en-US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Multivariate analysis to separate EW signal from strong interaction background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0F87E1F-41ED-0B43-87B6-CA46FF5D694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06251" y="3146623"/>
            <a:ext cx="3011454" cy="3399172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D3B8F9A-75FF-2B4A-A23E-37B46A804786}"/>
              </a:ext>
            </a:extLst>
          </p:cNvPr>
          <p:cNvSpPr/>
          <p:nvPr/>
        </p:nvSpPr>
        <p:spPr>
          <a:xfrm>
            <a:off x="1147890" y="3121223"/>
            <a:ext cx="2231741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is-IS" sz="8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ATLAS-CONF-2019-033</a:t>
            </a:r>
            <a:endParaRPr lang="en-US" sz="800" dirty="0">
              <a:solidFill>
                <a:prstClr val="black">
                  <a:lumMod val="50000"/>
                  <a:lumOff val="50000"/>
                </a:prst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492405E-05B6-164F-910E-F82E4C7B3B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19872" y="3146623"/>
            <a:ext cx="3011454" cy="3399172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21B17CEA-E9F0-BA40-8071-C57BB00D9BE8}"/>
              </a:ext>
            </a:extLst>
          </p:cNvPr>
          <p:cNvSpPr txBox="1"/>
          <p:nvPr/>
        </p:nvSpPr>
        <p:spPr>
          <a:xfrm>
            <a:off x="6588552" y="3356992"/>
            <a:ext cx="2351039" cy="1585049"/>
          </a:xfrm>
          <a:prstGeom prst="rect">
            <a:avLst/>
          </a:prstGeom>
          <a:noFill/>
        </p:spPr>
        <p:txBody>
          <a:bodyPr wrap="square" rIns="0" rtlCol="0">
            <a:spAutoFit/>
          </a:bodyPr>
          <a:lstStyle/>
          <a:p>
            <a:pPr>
              <a:spcBef>
                <a:spcPts val="900"/>
              </a:spcBef>
            </a:pPr>
            <a:r>
              <a:rPr lang="en-US" sz="14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Observed (expected) significances for EW production: 5.5σ (4.3σ), dominated by 4𝓁 channel</a:t>
            </a:r>
          </a:p>
          <a:p>
            <a:pPr>
              <a:spcBef>
                <a:spcPts val="900"/>
              </a:spcBef>
            </a:pPr>
            <a:r>
              <a:rPr lang="el-GR" sz="1400" dirty="0">
                <a:solidFill>
                  <a:srgbClr val="003BB8"/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</a:rPr>
              <a:t>σ</a:t>
            </a:r>
            <a:r>
              <a:rPr lang="en-US" sz="1400" baseline="-25000" dirty="0">
                <a:solidFill>
                  <a:srgbClr val="003BB8"/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</a:rPr>
              <a:t>fid</a:t>
            </a:r>
            <a:r>
              <a:rPr lang="en-US" sz="1400" dirty="0">
                <a:solidFill>
                  <a:srgbClr val="003BB8"/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</a:rPr>
              <a:t>(EW)</a:t>
            </a:r>
            <a:r>
              <a:rPr lang="en-GB" sz="1400" dirty="0">
                <a:solidFill>
                  <a:srgbClr val="003BB8"/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</a:rPr>
              <a:t> = 0.82 ± 0.21 fb </a:t>
            </a:r>
          </a:p>
          <a:p>
            <a:pPr>
              <a:spcBef>
                <a:spcPts val="900"/>
              </a:spcBef>
            </a:pP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</a:rPr>
              <a:t>SM: 0.61 ± 0.03 fb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C830AECD-4818-E94B-A992-FB3DA90F121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07997" y="1318654"/>
            <a:ext cx="6217659" cy="127579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877E05F-495E-FA4A-829F-0F196A6609BC}"/>
              </a:ext>
            </a:extLst>
          </p:cNvPr>
          <p:cNvSpPr txBox="1"/>
          <p:nvPr/>
        </p:nvSpPr>
        <p:spPr>
          <a:xfrm>
            <a:off x="6588552" y="5224196"/>
            <a:ext cx="2351039" cy="738664"/>
          </a:xfrm>
          <a:prstGeom prst="rect">
            <a:avLst/>
          </a:prstGeom>
          <a:noFill/>
        </p:spPr>
        <p:txBody>
          <a:bodyPr wrap="square" rIns="0" rtlCol="0">
            <a:spAutoFit/>
          </a:bodyPr>
          <a:lstStyle/>
          <a:p>
            <a:pPr>
              <a:spcBef>
                <a:spcPts val="900"/>
              </a:spcBef>
            </a:pPr>
            <a:r>
              <a:rPr lang="en-US" sz="1400" dirty="0">
                <a:solidFill>
                  <a:srgbClr val="C00000"/>
                </a:solidFill>
                <a:latin typeface="Helvetica Light" charset="0"/>
                <a:ea typeface="Helvetica Light" charset="0"/>
                <a:cs typeface="Helvetica Light" charset="0"/>
              </a:rPr>
              <a:t>CMS observes electroweak Z𝛾 + 2jets production in 36/fb with 4.7σ </a:t>
            </a:r>
            <a:r>
              <a:rPr lang="en-US" sz="1100" dirty="0">
                <a:solidFill>
                  <a:srgbClr val="C00000"/>
                </a:solidFill>
                <a:latin typeface="Helvetica Light" charset="0"/>
                <a:ea typeface="Helvetica Light" charset="0"/>
                <a:cs typeface="Helvetica Light" charset="0"/>
              </a:rPr>
              <a:t>(5.5σ expected)</a:t>
            </a:r>
            <a:endParaRPr lang="en-US" sz="1200" dirty="0">
              <a:solidFill>
                <a:srgbClr val="C00000"/>
              </a:solidFill>
              <a:latin typeface="Helvetica Light" panose="020B0403020202020204" pitchFamily="34" charset="0"/>
              <a:ea typeface="Helvetica Light" charset="0"/>
              <a:cs typeface="Helvetica Light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314BF32-D2DE-9B44-B668-BBC4C1205F44}"/>
              </a:ext>
            </a:extLst>
          </p:cNvPr>
          <p:cNvSpPr/>
          <p:nvPr/>
        </p:nvSpPr>
        <p:spPr>
          <a:xfrm>
            <a:off x="6588224" y="5949860"/>
            <a:ext cx="1584176" cy="3642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s-IS" sz="8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CMS-PAS-SMP-18-007</a:t>
            </a:r>
          </a:p>
          <a:p>
            <a:pPr>
              <a:spcBef>
                <a:spcPts val="200"/>
              </a:spcBef>
            </a:pPr>
            <a:r>
              <a:rPr lang="en-US" sz="8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ATLAS-CONF-2019-039</a:t>
            </a:r>
          </a:p>
        </p:txBody>
      </p:sp>
    </p:spTree>
    <p:extLst>
      <p:ext uri="{BB962C8B-B14F-4D97-AF65-F5344CB8AC3E}">
        <p14:creationId xmlns:p14="http://schemas.microsoft.com/office/powerpoint/2010/main" val="1810291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1584177"/>
            <a:ext cx="9144000" cy="530120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>
              <a:solidFill>
                <a:prstClr val="white"/>
              </a:solidFill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08402241-1D52-E34F-9E7A-5BD6689F0F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7624" y="2041894"/>
            <a:ext cx="6655163" cy="450720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154519" y="152400"/>
            <a:ext cx="8989481" cy="823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The electroweak sector needs the Higgs boson</a:t>
            </a:r>
          </a:p>
          <a:p>
            <a:pPr>
              <a:spcBef>
                <a:spcPts val="900"/>
              </a:spcBef>
            </a:pPr>
            <a:r>
              <a:rPr lang="en-US" sz="16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Global electroweak fit was masterpiece of LEP/SLD (</a:t>
            </a:r>
            <a:r>
              <a:rPr lang="en-US" sz="1600" dirty="0" err="1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sz="1600" baseline="30000" dirty="0" err="1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+</a:t>
            </a:r>
            <a:r>
              <a:rPr lang="en-US" sz="1600" dirty="0" err="1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sz="1600" baseline="300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–</a:t>
            </a:r>
            <a:r>
              <a:rPr lang="en-US" sz="16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) era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48</a:t>
            </a:fld>
            <a:endParaRPr lang="en-GB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pic>
        <p:nvPicPr>
          <p:cNvPr id="28" name="Picture 9" descr="E:\fppt\template\arrows\arrow7.png"/>
          <p:cNvPicPr>
            <a:picLocks noChangeAspect="1" noChangeArrowheads="1"/>
          </p:cNvPicPr>
          <p:nvPr/>
        </p:nvPicPr>
        <p:blipFill>
          <a:blip r:embed="rId4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2692908" flipH="1" flipV="1">
            <a:off x="1391607" y="4065937"/>
            <a:ext cx="356105" cy="436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Rectangle 29"/>
          <p:cNvSpPr/>
          <p:nvPr/>
        </p:nvSpPr>
        <p:spPr>
          <a:xfrm>
            <a:off x="107504" y="4182449"/>
            <a:ext cx="129614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BC010C"/>
                </a:solidFill>
                <a:latin typeface="Helvetica Light" charset="0"/>
                <a:ea typeface="Helvetica Light" charset="0"/>
                <a:cs typeface="Helvetica Light" charset="0"/>
              </a:rPr>
              <a:t>Competitive W mass measurement from ATLAS </a:t>
            </a:r>
            <a:endParaRPr lang="en-GB" sz="1050" b="1" dirty="0">
              <a:solidFill>
                <a:srgbClr val="BC010C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37" name="Picture 9" descr="E:\fppt\template\arrows\arrow7.png"/>
          <p:cNvPicPr>
            <a:picLocks noChangeAspect="1" noChangeArrowheads="1"/>
          </p:cNvPicPr>
          <p:nvPr/>
        </p:nvPicPr>
        <p:blipFill>
          <a:blip r:embed="rId5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4193906" flipV="1">
            <a:off x="5029256" y="6088741"/>
            <a:ext cx="242556" cy="403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Rectangle 37"/>
          <p:cNvSpPr/>
          <p:nvPr/>
        </p:nvSpPr>
        <p:spPr>
          <a:xfrm>
            <a:off x="1390260" y="6373459"/>
            <a:ext cx="532859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>
                <a:solidFill>
                  <a:srgbClr val="BC010C"/>
                </a:solidFill>
                <a:latin typeface="Helvetica Light" charset="0"/>
                <a:ea typeface="Helvetica Light" charset="0"/>
                <a:cs typeface="Helvetica Light" charset="0"/>
              </a:rPr>
              <a:t>Most precise top mass results from the LHC</a:t>
            </a:r>
          </a:p>
        </p:txBody>
      </p:sp>
      <p:sp>
        <p:nvSpPr>
          <p:cNvPr id="2" name="Rectangle 1"/>
          <p:cNvSpPr/>
          <p:nvPr/>
        </p:nvSpPr>
        <p:spPr>
          <a:xfrm>
            <a:off x="5532698" y="2368704"/>
            <a:ext cx="1377387" cy="6396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5232011" y="1268760"/>
            <a:ext cx="3804485" cy="1275899"/>
            <a:chOff x="5232011" y="908720"/>
            <a:chExt cx="3804485" cy="1275899"/>
          </a:xfrm>
        </p:grpSpPr>
        <p:sp>
          <p:nvSpPr>
            <p:cNvPr id="39" name="Rectangle 38"/>
            <p:cNvSpPr/>
            <p:nvPr/>
          </p:nvSpPr>
          <p:spPr>
            <a:xfrm>
              <a:off x="5232011" y="908720"/>
              <a:ext cx="3804485" cy="127589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101600" dist="76200" dir="8100000" algn="tr" rotWithShape="0">
                <a:prstClr val="black">
                  <a:alpha val="11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n w="3175">
                  <a:solidFill>
                    <a:schemeClr val="tx1"/>
                  </a:solidFill>
                </a:ln>
                <a:solidFill>
                  <a:prstClr val="white"/>
                </a:solidFill>
              </a:endParaRPr>
            </a:p>
          </p:txBody>
        </p:sp>
        <p:pic>
          <p:nvPicPr>
            <p:cNvPr id="40" name="Picture 6"/>
            <p:cNvPicPr>
              <a:picLocks noChangeAspect="1" noChangeArrowheads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4198"/>
            <a:stretch>
              <a:fillRect/>
            </a:stretch>
          </p:blipFill>
          <p:spPr bwMode="auto">
            <a:xfrm>
              <a:off x="7078522" y="964034"/>
              <a:ext cx="1881775" cy="1175028"/>
            </a:xfrm>
            <a:prstGeom prst="rect">
              <a:avLst/>
            </a:prstGeom>
            <a:noFill/>
            <a:ln w="25400">
              <a:noFill/>
              <a:prstDash val="dash"/>
              <a:miter lim="800000"/>
              <a:headEnd/>
              <a:tailEnd/>
            </a:ln>
            <a:effectLst/>
          </p:spPr>
        </p:pic>
        <p:pic>
          <p:nvPicPr>
            <p:cNvPr id="41" name="Picture 18"/>
            <p:cNvPicPr>
              <a:picLocks noChangeAspect="1" noChangeArrowheads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83952" y="950335"/>
              <a:ext cx="1744827" cy="1163218"/>
            </a:xfrm>
            <a:prstGeom prst="rect">
              <a:avLst/>
            </a:prstGeom>
            <a:noFill/>
            <a:ln w="25400">
              <a:noFill/>
              <a:prstDash val="dash"/>
              <a:miter lim="800000"/>
              <a:headEnd/>
              <a:tailEnd/>
            </a:ln>
            <a:effectLst/>
          </p:spPr>
        </p:pic>
      </p:grpSp>
      <p:pic>
        <p:nvPicPr>
          <p:cNvPr id="42" name="Picture 9" descr="E:\fppt\template\arrows\arrow7.png"/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0019308" flipV="1">
            <a:off x="7168519" y="3104928"/>
            <a:ext cx="404655" cy="390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" name="Rectangle 42"/>
          <p:cNvSpPr/>
          <p:nvPr/>
        </p:nvSpPr>
        <p:spPr>
          <a:xfrm>
            <a:off x="7621487" y="3190705"/>
            <a:ext cx="146661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>
                <a:solidFill>
                  <a:srgbClr val="BC010C"/>
                </a:solidFill>
                <a:latin typeface="Helvetica Light" charset="0"/>
                <a:ea typeface="Helvetica Light" charset="0"/>
                <a:cs typeface="Helvetica Light" charset="0"/>
              </a:rPr>
              <a:t>Higgs boson mass from LHC</a:t>
            </a:r>
            <a:endParaRPr lang="en-GB" sz="1050" b="1" dirty="0">
              <a:solidFill>
                <a:srgbClr val="BC010C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7611909" y="4213044"/>
            <a:ext cx="1532091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BC010C"/>
                </a:solidFill>
                <a:latin typeface="Helvetica Light" charset="0"/>
                <a:ea typeface="Helvetica Light" charset="0"/>
                <a:cs typeface="Helvetica Light" charset="0"/>
              </a:rPr>
              <a:t>Also: precise measurement   of sin</a:t>
            </a:r>
            <a:r>
              <a:rPr lang="en-US" sz="1400" baseline="30000" dirty="0">
                <a:solidFill>
                  <a:srgbClr val="BC010C"/>
                </a:solidFill>
                <a:latin typeface="Helvetica Light" charset="0"/>
                <a:ea typeface="Helvetica Light" charset="0"/>
                <a:cs typeface="Helvetica Light" charset="0"/>
              </a:rPr>
              <a:t>2</a:t>
            </a:r>
            <a:r>
              <a:rPr lang="en-US" sz="1400" dirty="0">
                <a:solidFill>
                  <a:srgbClr val="BC010C"/>
                </a:solidFill>
                <a:latin typeface="Helvetica Light" charset="0"/>
                <a:ea typeface="Helvetica Light" charset="0"/>
                <a:cs typeface="Helvetica Light" charset="0"/>
              </a:rPr>
              <a:t>𝛳</a:t>
            </a:r>
            <a:r>
              <a:rPr lang="en-US" sz="1400" baseline="-25000" dirty="0">
                <a:solidFill>
                  <a:srgbClr val="BC010C"/>
                </a:solidFill>
                <a:latin typeface="Helvetica Light" charset="0"/>
                <a:ea typeface="Helvetica Light" charset="0"/>
                <a:cs typeface="Helvetica Light" charset="0"/>
              </a:rPr>
              <a:t>eff</a:t>
            </a:r>
            <a:r>
              <a:rPr lang="en-US" sz="1400" dirty="0">
                <a:solidFill>
                  <a:srgbClr val="BC010C"/>
                </a:solidFill>
                <a:latin typeface="Helvetica Light" charset="0"/>
                <a:ea typeface="Helvetica Light" charset="0"/>
                <a:cs typeface="Helvetica Light" charset="0"/>
              </a:rPr>
              <a:t> (new result by ATLAS in 2018)</a:t>
            </a:r>
            <a:endParaRPr lang="en-GB" sz="1050" b="1" dirty="0">
              <a:solidFill>
                <a:srgbClr val="BC010C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F1EEE8A-810D-2440-BC2A-D311E424D6AA}"/>
              </a:ext>
            </a:extLst>
          </p:cNvPr>
          <p:cNvSpPr/>
          <p:nvPr/>
        </p:nvSpPr>
        <p:spPr>
          <a:xfrm>
            <a:off x="1884866" y="2091119"/>
            <a:ext cx="1737767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s-IS" sz="8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arXiv:1803.01853</a:t>
            </a:r>
            <a:endParaRPr lang="en-US" sz="800" dirty="0">
              <a:solidFill>
                <a:prstClr val="black">
                  <a:lumMod val="50000"/>
                  <a:lumOff val="50000"/>
                </a:prst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AF2B709-8BBA-1C48-910F-DBEB8F6A1EE7}"/>
              </a:ext>
            </a:extLst>
          </p:cNvPr>
          <p:cNvSpPr txBox="1"/>
          <p:nvPr/>
        </p:nvSpPr>
        <p:spPr>
          <a:xfrm>
            <a:off x="323528" y="1412776"/>
            <a:ext cx="46085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Discovery of Higgs over-constrains the fit and dramatically improves predictability</a:t>
            </a:r>
          </a:p>
        </p:txBody>
      </p:sp>
    </p:spTree>
    <p:extLst>
      <p:ext uri="{BB962C8B-B14F-4D97-AF65-F5344CB8AC3E}">
        <p14:creationId xmlns:p14="http://schemas.microsoft.com/office/powerpoint/2010/main" val="1680990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09FFB72-53D4-ED4A-A680-F0B5F0E7C9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49</a:t>
            </a:fld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6B5404A-DC02-FD44-B72B-E0D22806C55C}"/>
              </a:ext>
            </a:extLst>
          </p:cNvPr>
          <p:cNvSpPr txBox="1"/>
          <p:nvPr/>
        </p:nvSpPr>
        <p:spPr>
          <a:xfrm>
            <a:off x="154519" y="152400"/>
            <a:ext cx="8989481" cy="823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Flavour physics</a:t>
            </a:r>
          </a:p>
          <a:p>
            <a:pPr>
              <a:spcBef>
                <a:spcPts val="900"/>
              </a:spcBef>
            </a:pPr>
            <a:r>
              <a:rPr lang="en-GB" sz="160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Extremely rich spectrum of results from LHC — will not discuss spectroscopy here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DE3EC67-B538-AE45-860C-E9FBDB8B85B6}"/>
              </a:ext>
            </a:extLst>
          </p:cNvPr>
          <p:cNvSpPr/>
          <p:nvPr/>
        </p:nvSpPr>
        <p:spPr>
          <a:xfrm>
            <a:off x="323527" y="1412776"/>
            <a:ext cx="374441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GB" sz="160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B</a:t>
            </a:r>
            <a:r>
              <a:rPr lang="en-GB" sz="1600" baseline="-2500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(s)</a:t>
            </a:r>
            <a:r>
              <a:rPr lang="en-GB" sz="160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600">
                <a:solidFill>
                  <a:srgbClr val="0038AC"/>
                </a:solidFill>
                <a:latin typeface="Symbol" pitchFamily="2" charset="2"/>
                <a:ea typeface="Helvetica Light" charset="0"/>
                <a:cs typeface="Helvetica Light" charset="0"/>
              </a:rPr>
              <a:t>®</a:t>
            </a:r>
            <a:r>
              <a:rPr lang="en-GB" sz="160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 µµ — recent result from CMS using 36/fb + reanalysis of and combination with Run-1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E72A4CC-4AF7-B445-850F-8CBAAFB666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291713" y="2245956"/>
            <a:ext cx="3592527" cy="374441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804B0549-5E33-AB4C-8556-82A71232E802}"/>
              </a:ext>
            </a:extLst>
          </p:cNvPr>
          <p:cNvSpPr/>
          <p:nvPr/>
        </p:nvSpPr>
        <p:spPr>
          <a:xfrm>
            <a:off x="1259632" y="3174749"/>
            <a:ext cx="2231741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80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CMS-PAS-BPH-16-004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DE42A76-DA3A-3545-95F6-1491D96106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5391884" y="3449210"/>
            <a:ext cx="2755283" cy="3829032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9716B2BB-5F4B-A64C-A2B5-C2D6A8A90EE8}"/>
              </a:ext>
            </a:extLst>
          </p:cNvPr>
          <p:cNvSpPr/>
          <p:nvPr/>
        </p:nvSpPr>
        <p:spPr>
          <a:xfrm>
            <a:off x="323527" y="5908973"/>
            <a:ext cx="302433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GB" sz="120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Plots show highest purity MVA bins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D4535EAF-53AA-3344-B37F-5D451EEDED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5097084" y="410830"/>
            <a:ext cx="2703146" cy="4534568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1989AC3D-B704-D94C-93B5-76AF8A269F27}"/>
              </a:ext>
            </a:extLst>
          </p:cNvPr>
          <p:cNvSpPr/>
          <p:nvPr/>
        </p:nvSpPr>
        <p:spPr>
          <a:xfrm>
            <a:off x="6351441" y="1268760"/>
            <a:ext cx="2231741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80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LHCb: arXiv:1703.05747, 4.4/fb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D27AE6A-93A4-FD4A-A10C-1AB5A1368D4E}"/>
              </a:ext>
            </a:extLst>
          </p:cNvPr>
          <p:cNvSpPr/>
          <p:nvPr/>
        </p:nvSpPr>
        <p:spPr>
          <a:xfrm>
            <a:off x="5374721" y="3933636"/>
            <a:ext cx="2231741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80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ATLAS: arXiv:1812.03017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31BEF63-0352-F54E-9EE5-D34ED19D547A}"/>
              </a:ext>
            </a:extLst>
          </p:cNvPr>
          <p:cNvSpPr/>
          <p:nvPr/>
        </p:nvSpPr>
        <p:spPr>
          <a:xfrm>
            <a:off x="323603" y="6196702"/>
            <a:ext cx="468044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GB" sz="1400">
                <a:solidFill>
                  <a:srgbClr val="C00000"/>
                </a:solidFill>
                <a:latin typeface="Helvetica Light" charset="0"/>
                <a:ea typeface="Helvetica Light" charset="0"/>
                <a:cs typeface="Helvetica Light" charset="0"/>
              </a:rPr>
              <a:t>Branching faction results for both B flavours in agreement with SM predictions </a:t>
            </a:r>
            <a:r>
              <a:rPr lang="en-GB" sz="1200">
                <a:solidFill>
                  <a:srgbClr val="C00000"/>
                </a:solidFill>
                <a:latin typeface="Helvetica Light" charset="0"/>
                <a:ea typeface="Helvetica Light" charset="0"/>
                <a:cs typeface="Helvetica Light" charset="0"/>
              </a:rPr>
              <a:t>(for B</a:t>
            </a:r>
            <a:r>
              <a:rPr lang="en-GB" sz="1200" baseline="-25000">
                <a:solidFill>
                  <a:srgbClr val="C00000"/>
                </a:solidFill>
                <a:latin typeface="Helvetica Light" charset="0"/>
                <a:ea typeface="Helvetica Light" charset="0"/>
                <a:cs typeface="Helvetica Light" charset="0"/>
              </a:rPr>
              <a:t>s</a:t>
            </a:r>
            <a:r>
              <a:rPr lang="en-GB" sz="1200">
                <a:solidFill>
                  <a:srgbClr val="C00000"/>
                </a:solidFill>
                <a:latin typeface="Helvetica Light" charset="0"/>
                <a:ea typeface="Helvetica Light" charset="0"/>
                <a:cs typeface="Helvetica Light" charset="0"/>
              </a:rPr>
              <a:t>: 3.6 ± 0.2 ×10</a:t>
            </a:r>
            <a:r>
              <a:rPr lang="en-GB" sz="1200" baseline="30000">
                <a:solidFill>
                  <a:srgbClr val="C00000"/>
                </a:solidFill>
                <a:latin typeface="Helvetica Light" charset="0"/>
                <a:ea typeface="Helvetica Light" charset="0"/>
                <a:cs typeface="Helvetica Light" charset="0"/>
              </a:rPr>
              <a:t>–9</a:t>
            </a:r>
            <a:r>
              <a:rPr lang="en-GB" sz="1200">
                <a:solidFill>
                  <a:srgbClr val="C00000"/>
                </a:solidFill>
                <a:latin typeface="Helvetica Light" charset="0"/>
                <a:ea typeface="Helvetica Light" charset="0"/>
                <a:cs typeface="Helvetica Light" charset="0"/>
              </a:rPr>
              <a:t>)</a:t>
            </a:r>
            <a:endParaRPr lang="en-GB" sz="1600">
              <a:solidFill>
                <a:srgbClr val="C00000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07A955D-777C-4E43-B04D-C47A3782A5CF}"/>
              </a:ext>
            </a:extLst>
          </p:cNvPr>
          <p:cNvSpPr txBox="1"/>
          <p:nvPr/>
        </p:nvSpPr>
        <p:spPr>
          <a:xfrm>
            <a:off x="2661571" y="3810525"/>
            <a:ext cx="1572866" cy="24622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GB" sz="1000">
                <a:solidFill>
                  <a:srgbClr val="019645"/>
                </a:solidFill>
                <a:latin typeface="Helvetica Light" charset="0"/>
                <a:ea typeface="Helvetica Light" charset="0"/>
                <a:cs typeface="Helvetica Light" charset="0"/>
              </a:rPr>
              <a:t>B</a:t>
            </a:r>
            <a:r>
              <a:rPr lang="en-GB" sz="1000" baseline="-25000">
                <a:solidFill>
                  <a:srgbClr val="019645"/>
                </a:solidFill>
                <a:latin typeface="Helvetica Light" charset="0"/>
                <a:ea typeface="Helvetica Light" charset="0"/>
                <a:cs typeface="Helvetica Light" charset="0"/>
              </a:rPr>
              <a:t>s</a:t>
            </a:r>
            <a:r>
              <a:rPr lang="en-GB" sz="1000">
                <a:solidFill>
                  <a:srgbClr val="019645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000">
                <a:solidFill>
                  <a:srgbClr val="019645"/>
                </a:solidFill>
                <a:latin typeface="Symbol" pitchFamily="2" charset="2"/>
                <a:ea typeface="Helvetica Light" charset="0"/>
                <a:cs typeface="Helvetica Light" charset="0"/>
              </a:rPr>
              <a:t>®</a:t>
            </a:r>
            <a:r>
              <a:rPr lang="en-GB" sz="1000">
                <a:solidFill>
                  <a:srgbClr val="019645"/>
                </a:solidFill>
                <a:latin typeface="Helvetica Light" charset="0"/>
                <a:ea typeface="Helvetica Light" charset="0"/>
                <a:cs typeface="Helvetica Light" charset="0"/>
              </a:rPr>
              <a:t> µµ: 23% precision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56CE27D-1F2A-6B4D-BD78-7769D04BD3C1}"/>
              </a:ext>
            </a:extLst>
          </p:cNvPr>
          <p:cNvSpPr txBox="1"/>
          <p:nvPr/>
        </p:nvSpPr>
        <p:spPr>
          <a:xfrm>
            <a:off x="4699714" y="1209957"/>
            <a:ext cx="157286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>
                <a:solidFill>
                  <a:srgbClr val="019645"/>
                </a:solidFill>
                <a:latin typeface="Helvetica Light" charset="0"/>
                <a:ea typeface="Helvetica Light" charset="0"/>
                <a:cs typeface="Helvetica Light" charset="0"/>
              </a:rPr>
              <a:t>B</a:t>
            </a:r>
            <a:r>
              <a:rPr lang="en-GB" sz="1000" baseline="-25000">
                <a:solidFill>
                  <a:srgbClr val="019645"/>
                </a:solidFill>
                <a:latin typeface="Helvetica Light" charset="0"/>
                <a:ea typeface="Helvetica Light" charset="0"/>
                <a:cs typeface="Helvetica Light" charset="0"/>
              </a:rPr>
              <a:t>s</a:t>
            </a:r>
            <a:r>
              <a:rPr lang="en-GB" sz="1000">
                <a:solidFill>
                  <a:srgbClr val="019645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000">
                <a:solidFill>
                  <a:srgbClr val="019645"/>
                </a:solidFill>
                <a:latin typeface="Symbol" pitchFamily="2" charset="2"/>
                <a:ea typeface="Helvetica Light" charset="0"/>
                <a:cs typeface="Helvetica Light" charset="0"/>
              </a:rPr>
              <a:t>®</a:t>
            </a:r>
            <a:r>
              <a:rPr lang="en-GB" sz="1000">
                <a:solidFill>
                  <a:srgbClr val="019645"/>
                </a:solidFill>
                <a:latin typeface="Helvetica Light" charset="0"/>
                <a:ea typeface="Helvetica Light" charset="0"/>
                <a:cs typeface="Helvetica Light" charset="0"/>
              </a:rPr>
              <a:t> µµ: 22% precision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E9957A4-6287-D14F-8C2D-B0B72E3914C5}"/>
              </a:ext>
            </a:extLst>
          </p:cNvPr>
          <p:cNvSpPr txBox="1"/>
          <p:nvPr/>
        </p:nvSpPr>
        <p:spPr>
          <a:xfrm>
            <a:off x="7334541" y="5285238"/>
            <a:ext cx="1572866" cy="24622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GB" sz="1000">
                <a:solidFill>
                  <a:srgbClr val="019645"/>
                </a:solidFill>
                <a:latin typeface="Helvetica Light" charset="0"/>
                <a:ea typeface="Helvetica Light" charset="0"/>
                <a:cs typeface="Helvetica Light" charset="0"/>
              </a:rPr>
              <a:t>B</a:t>
            </a:r>
            <a:r>
              <a:rPr lang="en-GB" sz="1000" baseline="-25000">
                <a:solidFill>
                  <a:srgbClr val="019645"/>
                </a:solidFill>
                <a:latin typeface="Helvetica Light" charset="0"/>
                <a:ea typeface="Helvetica Light" charset="0"/>
                <a:cs typeface="Helvetica Light" charset="0"/>
              </a:rPr>
              <a:t>s</a:t>
            </a:r>
            <a:r>
              <a:rPr lang="en-GB" sz="1000">
                <a:solidFill>
                  <a:srgbClr val="019645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000">
                <a:solidFill>
                  <a:srgbClr val="019645"/>
                </a:solidFill>
                <a:latin typeface="Symbol" pitchFamily="2" charset="2"/>
                <a:ea typeface="Helvetica Light" charset="0"/>
                <a:cs typeface="Helvetica Light" charset="0"/>
              </a:rPr>
              <a:t>®</a:t>
            </a:r>
            <a:r>
              <a:rPr lang="en-GB" sz="1000">
                <a:solidFill>
                  <a:srgbClr val="019645"/>
                </a:solidFill>
                <a:latin typeface="Helvetica Light" charset="0"/>
                <a:ea typeface="Helvetica Light" charset="0"/>
                <a:cs typeface="Helvetica Light" charset="0"/>
              </a:rPr>
              <a:t> µµ: 27% precision </a:t>
            </a:r>
          </a:p>
        </p:txBody>
      </p:sp>
    </p:spTree>
    <p:extLst>
      <p:ext uri="{BB962C8B-B14F-4D97-AF65-F5344CB8AC3E}">
        <p14:creationId xmlns:p14="http://schemas.microsoft.com/office/powerpoint/2010/main" val="18625223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1714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Slide Number Placeholder 9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5</a:t>
            </a:fld>
            <a:endParaRPr lang="en-GB" dirty="0"/>
          </a:p>
        </p:txBody>
      </p:sp>
      <p:sp>
        <p:nvSpPr>
          <p:cNvPr id="16" name="TextBox 15"/>
          <p:cNvSpPr txBox="1"/>
          <p:nvPr/>
        </p:nvSpPr>
        <p:spPr>
          <a:xfrm>
            <a:off x="4448432" y="476672"/>
            <a:ext cx="43720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LHC Run-2 (2015–2018)</a:t>
            </a:r>
          </a:p>
          <a:p>
            <a:pPr algn="r"/>
            <a:r>
              <a:rPr lang="en-US" sz="2400" dirty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√s = 13 TeV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395536" y="2092786"/>
            <a:ext cx="352372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The LHC is an </a:t>
            </a:r>
            <a:r>
              <a:rPr lang="en-US" sz="2000" b="1" dirty="0">
                <a:solidFill>
                  <a:srgbClr val="003BB8"/>
                </a:solidFill>
                <a:latin typeface="Helvetica" pitchFamily="2" charset="0"/>
                <a:ea typeface="Helvetica Light" charset="0"/>
                <a:cs typeface="Helvetica Light" charset="0"/>
              </a:rPr>
              <a:t>everything</a:t>
            </a:r>
            <a:r>
              <a:rPr lang="en-US" sz="16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 factory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95536" y="5445224"/>
            <a:ext cx="83643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Broad physics potential by probing with high-precision Higgs and other Standard Model processes, detecting very rare processes, and exploring new physics via direct and indirect measurements 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E3D0613-45D0-F34E-B99F-37D99DB0AB6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8324"/>
          <a:stretch/>
        </p:blipFill>
        <p:spPr>
          <a:xfrm>
            <a:off x="7117348" y="2855482"/>
            <a:ext cx="1775132" cy="1944216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B10C8C73-6C91-804A-9C7D-0D9521B7787B}"/>
              </a:ext>
            </a:extLst>
          </p:cNvPr>
          <p:cNvSpPr txBox="1"/>
          <p:nvPr/>
        </p:nvSpPr>
        <p:spPr>
          <a:xfrm rot="1243425">
            <a:off x="6999362" y="2915858"/>
            <a:ext cx="32092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Bradley Hand" pitchFamily="2" charset="77"/>
                <a:ea typeface="Helvetica Light" charset="0"/>
                <a:cs typeface="Helvetica Light" charset="0"/>
              </a:rPr>
              <a:t>H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3EBED4C-2F62-C344-B8AF-1B6C56850DA2}"/>
              </a:ext>
            </a:extLst>
          </p:cNvPr>
          <p:cNvSpPr txBox="1"/>
          <p:nvPr/>
        </p:nvSpPr>
        <p:spPr>
          <a:xfrm rot="19609117">
            <a:off x="7473405" y="2844950"/>
            <a:ext cx="32092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Bradley Hand" pitchFamily="2" charset="77"/>
                <a:ea typeface="Helvetica Light" charset="0"/>
                <a:cs typeface="Helvetica Light" charset="0"/>
              </a:rPr>
              <a:t>H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B466F7D-C3C8-F647-ABE3-062528C382EB}"/>
              </a:ext>
            </a:extLst>
          </p:cNvPr>
          <p:cNvSpPr txBox="1"/>
          <p:nvPr/>
        </p:nvSpPr>
        <p:spPr>
          <a:xfrm>
            <a:off x="7212690" y="2805921"/>
            <a:ext cx="3097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>
                <a:latin typeface="Bradley Hand" pitchFamily="2" charset="77"/>
                <a:ea typeface="Helvetica Light" charset="0"/>
                <a:cs typeface="Helvetica Light" charset="0"/>
              </a:rPr>
              <a:t>tt</a:t>
            </a:r>
            <a:endParaRPr lang="en-US" sz="1400" dirty="0">
              <a:latin typeface="Bradley Hand" pitchFamily="2" charset="77"/>
              <a:ea typeface="Helvetica Light" charset="0"/>
              <a:cs typeface="Helvetica Light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E46F4C6-60D7-0E4F-BD3D-8ED156757B14}"/>
              </a:ext>
            </a:extLst>
          </p:cNvPr>
          <p:cNvSpPr txBox="1"/>
          <p:nvPr/>
        </p:nvSpPr>
        <p:spPr>
          <a:xfrm>
            <a:off x="7599293" y="2980038"/>
            <a:ext cx="3609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Bradley Hand" pitchFamily="2" charset="77"/>
                <a:ea typeface="Helvetica Light" charset="0"/>
                <a:cs typeface="Helvetica Light" charset="0"/>
              </a:rPr>
              <a:t>W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7E5085D-82CA-CD42-89CA-0A614F639128}"/>
              </a:ext>
            </a:extLst>
          </p:cNvPr>
          <p:cNvSpPr txBox="1"/>
          <p:nvPr/>
        </p:nvSpPr>
        <p:spPr>
          <a:xfrm>
            <a:off x="7167589" y="3006743"/>
            <a:ext cx="3609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Bradley Hand" pitchFamily="2" charset="77"/>
                <a:ea typeface="Helvetica Light" charset="0"/>
                <a:cs typeface="Helvetica Light" charset="0"/>
              </a:rPr>
              <a:t>Z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9558748-6441-9A4F-B2DE-959FBBF39FDA}"/>
              </a:ext>
            </a:extLst>
          </p:cNvPr>
          <p:cNvSpPr txBox="1"/>
          <p:nvPr/>
        </p:nvSpPr>
        <p:spPr>
          <a:xfrm>
            <a:off x="7652191" y="2733482"/>
            <a:ext cx="30809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Bradley Hand" pitchFamily="2" charset="77"/>
                <a:ea typeface="Helvetica Light" charset="0"/>
                <a:cs typeface="Helvetica Light" charset="0"/>
              </a:rPr>
              <a:t>B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8832563-83B2-1541-B69C-4E931B1ED6D1}"/>
              </a:ext>
            </a:extLst>
          </p:cNvPr>
          <p:cNvSpPr txBox="1"/>
          <p:nvPr/>
        </p:nvSpPr>
        <p:spPr>
          <a:xfrm rot="1470066">
            <a:off x="7027755" y="2738200"/>
            <a:ext cx="30809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Bradley Hand" pitchFamily="2" charset="77"/>
                <a:ea typeface="Helvetica Light" charset="0"/>
                <a:cs typeface="Helvetica Light" charset="0"/>
              </a:rPr>
              <a:t>B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7B3CEDD-C39B-9D4D-9F43-BC22A97C89F4}"/>
              </a:ext>
            </a:extLst>
          </p:cNvPr>
          <p:cNvSpPr txBox="1"/>
          <p:nvPr/>
        </p:nvSpPr>
        <p:spPr>
          <a:xfrm>
            <a:off x="7239009" y="2631244"/>
            <a:ext cx="30809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Bradley Hand" pitchFamily="2" charset="77"/>
                <a:ea typeface="Helvetica Light" charset="0"/>
                <a:cs typeface="Helvetica Light" charset="0"/>
              </a:rPr>
              <a:t>B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D7D64C4-443A-9F46-9A07-5F91DE972FB9}"/>
              </a:ext>
            </a:extLst>
          </p:cNvPr>
          <p:cNvSpPr txBox="1"/>
          <p:nvPr/>
        </p:nvSpPr>
        <p:spPr>
          <a:xfrm rot="20730200">
            <a:off x="7429460" y="2928350"/>
            <a:ext cx="65562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Bradley Hand" pitchFamily="2" charset="77"/>
                <a:ea typeface="Helvetica Light" charset="0"/>
                <a:cs typeface="Helvetica Light" charset="0"/>
              </a:rPr>
              <a:t>t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D07BD1C-6D6D-1741-B440-146EC8C5FA24}"/>
              </a:ext>
            </a:extLst>
          </p:cNvPr>
          <p:cNvSpPr txBox="1"/>
          <p:nvPr/>
        </p:nvSpPr>
        <p:spPr>
          <a:xfrm rot="20730200">
            <a:off x="7482948" y="2570057"/>
            <a:ext cx="65562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>
                <a:latin typeface="Bradley Hand" pitchFamily="2" charset="77"/>
                <a:ea typeface="Helvetica Light" charset="0"/>
                <a:cs typeface="Helvetica Light" charset="0"/>
              </a:rPr>
              <a:t>tt</a:t>
            </a:r>
            <a:endParaRPr lang="en-US" sz="1400" dirty="0">
              <a:latin typeface="Bradley Hand" pitchFamily="2" charset="77"/>
              <a:ea typeface="Helvetica Light" charset="0"/>
              <a:cs typeface="Helvetica Light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2D3C1D6-CA52-FC4C-89F4-CD68A5E707A0}"/>
              </a:ext>
            </a:extLst>
          </p:cNvPr>
          <p:cNvSpPr txBox="1"/>
          <p:nvPr/>
        </p:nvSpPr>
        <p:spPr>
          <a:xfrm rot="20730200">
            <a:off x="6895824" y="2784000"/>
            <a:ext cx="65562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Bradley Hand" pitchFamily="2" charset="77"/>
                <a:ea typeface="Helvetica Light" charset="0"/>
                <a:cs typeface="Helvetica Light" charset="0"/>
              </a:rPr>
              <a:t>?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B0DCBC0-0508-AF4C-9941-ECFDBE6CED0F}"/>
              </a:ext>
            </a:extLst>
          </p:cNvPr>
          <p:cNvSpPr txBox="1"/>
          <p:nvPr/>
        </p:nvSpPr>
        <p:spPr>
          <a:xfrm>
            <a:off x="6952703" y="3055072"/>
            <a:ext cx="6393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Bradley Hand" pitchFamily="2" charset="77"/>
                <a:ea typeface="Helvetica Light" charset="0"/>
                <a:cs typeface="Helvetica Light" charset="0"/>
              </a:rPr>
              <a:t>B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2533A74-48ED-7E45-A9A2-55525BDAF18A}"/>
              </a:ext>
            </a:extLst>
          </p:cNvPr>
          <p:cNvSpPr txBox="1"/>
          <p:nvPr/>
        </p:nvSpPr>
        <p:spPr>
          <a:xfrm>
            <a:off x="7852385" y="3853411"/>
            <a:ext cx="9258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>
                <a:solidFill>
                  <a:srgbClr val="FFFF00"/>
                </a:solidFill>
                <a:latin typeface="Aharoni" panose="020F0502020204030204" pitchFamily="34" charset="0"/>
                <a:ea typeface="Helvetica Light" charset="0"/>
                <a:cs typeface="Aharoni" panose="020F0502020204030204" pitchFamily="34" charset="0"/>
              </a:rPr>
              <a:t>LHC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A886C90-C79B-474D-A92D-FC6ED8693486}"/>
              </a:ext>
            </a:extLst>
          </p:cNvPr>
          <p:cNvSpPr/>
          <p:nvPr/>
        </p:nvSpPr>
        <p:spPr>
          <a:xfrm>
            <a:off x="5580112" y="2737901"/>
            <a:ext cx="1287626" cy="54012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non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graphicFrame>
        <p:nvGraphicFramePr>
          <p:cNvPr id="32" name="Table 31">
            <a:extLst>
              <a:ext uri="{FF2B5EF4-FFF2-40B4-BE49-F238E27FC236}">
                <a16:creationId xmlns:a16="http://schemas.microsoft.com/office/drawing/2014/main" id="{22EE2656-A16D-4E4C-AEAF-268F8022F3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0483850"/>
              </p:ext>
            </p:extLst>
          </p:nvPr>
        </p:nvGraphicFramePr>
        <p:xfrm>
          <a:off x="486559" y="2881112"/>
          <a:ext cx="6245680" cy="19442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21145">
                  <a:extLst>
                    <a:ext uri="{9D8B030D-6E8A-4147-A177-3AD203B41FA5}">
                      <a16:colId xmlns:a16="http://schemas.microsoft.com/office/drawing/2014/main" val="3343601629"/>
                    </a:ext>
                  </a:extLst>
                </a:gridCol>
                <a:gridCol w="1950051">
                  <a:extLst>
                    <a:ext uri="{9D8B030D-6E8A-4147-A177-3AD203B41FA5}">
                      <a16:colId xmlns:a16="http://schemas.microsoft.com/office/drawing/2014/main" val="2400928828"/>
                    </a:ext>
                  </a:extLst>
                </a:gridCol>
                <a:gridCol w="2874484">
                  <a:extLst>
                    <a:ext uri="{9D8B030D-6E8A-4147-A177-3AD203B41FA5}">
                      <a16:colId xmlns:a16="http://schemas.microsoft.com/office/drawing/2014/main" val="2273299465"/>
                    </a:ext>
                  </a:extLst>
                </a:gridCol>
              </a:tblGrid>
              <a:tr h="324036">
                <a:tc>
                  <a:txBody>
                    <a:bodyPr/>
                    <a:lstStyle/>
                    <a:p>
                      <a:r>
                        <a:rPr lang="en-US" sz="1400" b="1" i="0" dirty="0">
                          <a:solidFill>
                            <a:srgbClr val="C00000"/>
                          </a:solidFill>
                          <a:latin typeface="Helvetica" pitchFamily="2" charset="0"/>
                        </a:rPr>
                        <a:t>Particle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lang="en-US" sz="1400" b="1" i="0" dirty="0">
                          <a:solidFill>
                            <a:srgbClr val="C00000"/>
                          </a:solidFill>
                          <a:latin typeface="Helvetica" pitchFamily="2" charset="0"/>
                        </a:rPr>
                        <a:t>       Produced in 140 fb</a:t>
                      </a:r>
                      <a:r>
                        <a:rPr lang="en-US" sz="1400" b="1" i="0" baseline="30000" dirty="0">
                          <a:solidFill>
                            <a:srgbClr val="C00000"/>
                          </a:solidFill>
                          <a:latin typeface="Helvetica" pitchFamily="2" charset="0"/>
                        </a:rPr>
                        <a:t>–1</a:t>
                      </a:r>
                      <a:r>
                        <a:rPr lang="en-US" sz="1400" b="1" i="0" baseline="0" dirty="0">
                          <a:solidFill>
                            <a:srgbClr val="C00000"/>
                          </a:solidFill>
                          <a:latin typeface="Helvetica" pitchFamily="2" charset="0"/>
                        </a:rPr>
                        <a:t> at √s = 13 TeV</a:t>
                      </a:r>
                      <a:endParaRPr lang="en-US" sz="1400" b="1" i="0" baseline="30000" dirty="0">
                        <a:solidFill>
                          <a:srgbClr val="C00000"/>
                        </a:solidFill>
                        <a:latin typeface="Helvetica" pitchFamily="2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US" sz="1400" b="0" i="0" baseline="30000" dirty="0">
                        <a:solidFill>
                          <a:schemeClr val="tx1"/>
                        </a:solidFill>
                        <a:latin typeface="Helvetica Light" panose="020B0403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14662835"/>
                  </a:ext>
                </a:extLst>
              </a:tr>
              <a:tr h="324036">
                <a:tc>
                  <a:txBody>
                    <a:bodyPr/>
                    <a:lstStyle/>
                    <a:p>
                      <a:r>
                        <a:rPr lang="en-US" sz="1400" b="0" i="0" dirty="0">
                          <a:solidFill>
                            <a:schemeClr val="tx1"/>
                          </a:solidFill>
                          <a:latin typeface="Helvetica Light" panose="020B0403020202020204" pitchFamily="34" charset="0"/>
                        </a:rPr>
                        <a:t>Higgs boson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i="0" dirty="0">
                          <a:solidFill>
                            <a:schemeClr val="tx1"/>
                          </a:solidFill>
                          <a:latin typeface="Helvetica Light" panose="020B0403020202020204" pitchFamily="34" charset="0"/>
                        </a:rPr>
                        <a:t>7.8 million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400" b="0" i="0" dirty="0">
                        <a:solidFill>
                          <a:schemeClr val="tx1"/>
                        </a:solidFill>
                        <a:latin typeface="Helvetica Light" panose="020B0403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11792147"/>
                  </a:ext>
                </a:extLst>
              </a:tr>
              <a:tr h="324036">
                <a:tc>
                  <a:txBody>
                    <a:bodyPr/>
                    <a:lstStyle/>
                    <a:p>
                      <a:r>
                        <a:rPr lang="en-US" sz="1400" b="0" i="0" dirty="0">
                          <a:solidFill>
                            <a:schemeClr val="tx1"/>
                          </a:solidFill>
                          <a:latin typeface="Helvetica Light" panose="020B0403020202020204" pitchFamily="34" charset="0"/>
                        </a:rPr>
                        <a:t>Top quark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i="0" dirty="0">
                          <a:solidFill>
                            <a:schemeClr val="tx1"/>
                          </a:solidFill>
                          <a:latin typeface="Helvetica Light" panose="020B0403020202020204" pitchFamily="34" charset="0"/>
                        </a:rPr>
                        <a:t>275 million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400" b="0" i="0" dirty="0">
                        <a:solidFill>
                          <a:schemeClr val="tx1"/>
                        </a:solidFill>
                        <a:latin typeface="Helvetica Light" panose="020B0403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94508636"/>
                  </a:ext>
                </a:extLst>
              </a:tr>
              <a:tr h="324036">
                <a:tc>
                  <a:txBody>
                    <a:bodyPr/>
                    <a:lstStyle/>
                    <a:p>
                      <a:r>
                        <a:rPr lang="en-US" sz="1400" b="0" i="0" dirty="0">
                          <a:solidFill>
                            <a:schemeClr val="tx1"/>
                          </a:solidFill>
                          <a:latin typeface="Helvetica Light" panose="020B0403020202020204" pitchFamily="34" charset="0"/>
                        </a:rPr>
                        <a:t>Z boson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i="0" dirty="0">
                          <a:solidFill>
                            <a:schemeClr val="tx1"/>
                          </a:solidFill>
                          <a:latin typeface="Helvetica Light" panose="020B0403020202020204" pitchFamily="34" charset="0"/>
                        </a:rPr>
                        <a:t>8 billion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0" i="0" dirty="0">
                          <a:solidFill>
                            <a:schemeClr val="tx1"/>
                          </a:solidFill>
                          <a:latin typeface="Helvetica Light" panose="020B0403020202020204" pitchFamily="34" charset="0"/>
                        </a:rPr>
                        <a:t>(</a:t>
                      </a:r>
                      <a:r>
                        <a:rPr lang="en-US" sz="1200" b="0" i="0" dirty="0">
                          <a:solidFill>
                            <a:schemeClr val="tx1"/>
                          </a:solidFill>
                          <a:latin typeface="Symbol" pitchFamily="2" charset="2"/>
                        </a:rPr>
                        <a:t>®</a:t>
                      </a:r>
                      <a:r>
                        <a:rPr lang="en-US" sz="1200" b="0" i="0" dirty="0">
                          <a:solidFill>
                            <a:schemeClr val="tx1"/>
                          </a:solidFill>
                          <a:latin typeface="Helvetica Light" panose="020B0403020202020204" pitchFamily="34" charset="0"/>
                        </a:rPr>
                        <a:t> 𝓁𝓁, 270 million per </a:t>
                      </a:r>
                      <a:r>
                        <a:rPr lang="en-US" sz="1200" b="0" i="0" dirty="0" err="1">
                          <a:solidFill>
                            <a:schemeClr val="tx1"/>
                          </a:solidFill>
                          <a:latin typeface="Helvetica Light" panose="020B0403020202020204" pitchFamily="34" charset="0"/>
                        </a:rPr>
                        <a:t>flavour</a:t>
                      </a:r>
                      <a:r>
                        <a:rPr lang="en-US" sz="1200" b="0" i="0" dirty="0">
                          <a:solidFill>
                            <a:schemeClr val="tx1"/>
                          </a:solidFill>
                          <a:latin typeface="Helvetica Light" panose="020B0403020202020204" pitchFamily="34" charset="0"/>
                        </a:rPr>
                        <a:t>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71967395"/>
                  </a:ext>
                </a:extLst>
              </a:tr>
              <a:tr h="324036">
                <a:tc>
                  <a:txBody>
                    <a:bodyPr/>
                    <a:lstStyle/>
                    <a:p>
                      <a:r>
                        <a:rPr lang="en-US" sz="1400" b="0" i="0" dirty="0">
                          <a:solidFill>
                            <a:schemeClr val="tx1"/>
                          </a:solidFill>
                          <a:latin typeface="Helvetica Light" panose="020B0403020202020204" pitchFamily="34" charset="0"/>
                        </a:rPr>
                        <a:t>W boson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i="0" dirty="0">
                          <a:solidFill>
                            <a:schemeClr val="tx1"/>
                          </a:solidFill>
                          <a:latin typeface="Helvetica Light" panose="020B0403020202020204" pitchFamily="34" charset="0"/>
                        </a:rPr>
                        <a:t>26 billion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dirty="0">
                          <a:solidFill>
                            <a:schemeClr val="tx1"/>
                          </a:solidFill>
                          <a:latin typeface="Helvetica Light" panose="020B0403020202020204" pitchFamily="34" charset="0"/>
                        </a:rPr>
                        <a:t>(</a:t>
                      </a:r>
                      <a:r>
                        <a:rPr lang="en-US" sz="1200" b="0" i="0" dirty="0">
                          <a:solidFill>
                            <a:schemeClr val="tx1"/>
                          </a:solidFill>
                          <a:latin typeface="Symbol" pitchFamily="2" charset="2"/>
                        </a:rPr>
                        <a:t>®</a:t>
                      </a:r>
                      <a:r>
                        <a:rPr lang="en-US" sz="1200" b="0" i="0" dirty="0">
                          <a:solidFill>
                            <a:schemeClr val="tx1"/>
                          </a:solidFill>
                          <a:latin typeface="Helvetica Light" panose="020B0403020202020204" pitchFamily="34" charset="0"/>
                        </a:rPr>
                        <a:t> 𝓁𝜈, 2.8 billion per </a:t>
                      </a:r>
                      <a:r>
                        <a:rPr lang="en-US" sz="1200" b="0" i="0" dirty="0" err="1">
                          <a:solidFill>
                            <a:schemeClr val="tx1"/>
                          </a:solidFill>
                          <a:latin typeface="Helvetica Light" panose="020B0403020202020204" pitchFamily="34" charset="0"/>
                        </a:rPr>
                        <a:t>flavour</a:t>
                      </a:r>
                      <a:r>
                        <a:rPr lang="en-US" sz="1200" b="0" i="0" dirty="0">
                          <a:solidFill>
                            <a:schemeClr val="tx1"/>
                          </a:solidFill>
                          <a:latin typeface="Helvetica Light" panose="020B0403020202020204" pitchFamily="34" charset="0"/>
                        </a:rPr>
                        <a:t>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17873016"/>
                  </a:ext>
                </a:extLst>
              </a:tr>
              <a:tr h="324036">
                <a:tc>
                  <a:txBody>
                    <a:bodyPr/>
                    <a:lstStyle/>
                    <a:p>
                      <a:r>
                        <a:rPr lang="en-US" sz="1400" b="0" i="0" dirty="0">
                          <a:solidFill>
                            <a:schemeClr val="tx1"/>
                          </a:solidFill>
                          <a:latin typeface="Helvetica Light" panose="020B0403020202020204" pitchFamily="34" charset="0"/>
                        </a:rPr>
                        <a:t>Bottom quark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i="0" dirty="0">
                          <a:solidFill>
                            <a:schemeClr val="tx1"/>
                          </a:solidFill>
                          <a:latin typeface="Helvetica Light" panose="020B0403020202020204" pitchFamily="34" charset="0"/>
                        </a:rPr>
                        <a:t>~160 trillion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0" i="0" dirty="0">
                          <a:solidFill>
                            <a:schemeClr val="tx1"/>
                          </a:solidFill>
                          <a:latin typeface="Helvetica Light" panose="020B0403020202020204" pitchFamily="34" charset="0"/>
                        </a:rPr>
                        <a:t>(significantly reduced by acceptance)</a:t>
                      </a:r>
                      <a:endParaRPr lang="en-US" sz="1400" b="0" i="0" dirty="0">
                        <a:solidFill>
                          <a:schemeClr val="tx1"/>
                        </a:solidFill>
                        <a:latin typeface="Helvetica Light" panose="020B0403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988028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9364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09FFB72-53D4-ED4A-A680-F0B5F0E7C9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50</a:t>
            </a:fld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6B5404A-DC02-FD44-B72B-E0D22806C55C}"/>
              </a:ext>
            </a:extLst>
          </p:cNvPr>
          <p:cNvSpPr txBox="1"/>
          <p:nvPr/>
        </p:nvSpPr>
        <p:spPr>
          <a:xfrm>
            <a:off x="154519" y="152400"/>
            <a:ext cx="8989481" cy="823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Flavour physics</a:t>
            </a:r>
          </a:p>
          <a:p>
            <a:pPr>
              <a:spcBef>
                <a:spcPts val="900"/>
              </a:spcBef>
            </a:pPr>
            <a:r>
              <a:rPr lang="en-GB" sz="16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Extremely rich spectrum of results from LHC — will not discuss spectroscopy here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F52F082-3EEF-444E-AEB2-1784E28E9C06}"/>
              </a:ext>
            </a:extLst>
          </p:cNvPr>
          <p:cNvSpPr/>
          <p:nvPr/>
        </p:nvSpPr>
        <p:spPr>
          <a:xfrm>
            <a:off x="323527" y="1434262"/>
            <a:ext cx="835292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GB" sz="16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Recent ATLAS result on </a:t>
            </a:r>
            <a:r>
              <a:rPr lang="en-GB" sz="1600" dirty="0">
                <a:solidFill>
                  <a:srgbClr val="003BB8"/>
                </a:solidFill>
                <a:latin typeface="Symbol" pitchFamily="2" charset="2"/>
                <a:ea typeface="Helvetica Light" charset="0"/>
                <a:cs typeface="Helvetica Light" charset="0"/>
              </a:rPr>
              <a:t>f</a:t>
            </a:r>
            <a:r>
              <a:rPr lang="en-GB" sz="1600" baseline="-250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s</a:t>
            </a:r>
            <a:r>
              <a:rPr lang="en-GB" sz="16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 from B</a:t>
            </a:r>
            <a:r>
              <a:rPr lang="en-GB" sz="1600" baseline="-250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s</a:t>
            </a:r>
            <a:r>
              <a:rPr lang="en-GB" sz="16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600" dirty="0">
                <a:solidFill>
                  <a:srgbClr val="003BB8"/>
                </a:solidFill>
                <a:latin typeface="Symbol" pitchFamily="2" charset="2"/>
                <a:ea typeface="Helvetica Light" charset="0"/>
                <a:cs typeface="Helvetica Light" charset="0"/>
              </a:rPr>
              <a:t>®</a:t>
            </a:r>
            <a:r>
              <a:rPr lang="en-GB" sz="16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 J/𝜓</a:t>
            </a:r>
            <a:r>
              <a:rPr lang="en-GB" sz="1600" dirty="0" err="1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ϕ</a:t>
            </a:r>
            <a:r>
              <a:rPr lang="en-GB" sz="1600" dirty="0">
                <a:solidFill>
                  <a:srgbClr val="003BB8"/>
                </a:solidFill>
                <a:latin typeface="Symbol" pitchFamily="2" charset="2"/>
                <a:ea typeface="Helvetica Light" charset="0"/>
                <a:cs typeface="Helvetica Light" charset="0"/>
              </a:rPr>
              <a:t> </a:t>
            </a:r>
            <a:r>
              <a:rPr lang="en-GB" sz="1600" dirty="0">
                <a:solidFill>
                  <a:srgbClr val="003BB8"/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</a:rPr>
              <a:t>(80/fb)</a:t>
            </a:r>
          </a:p>
        </p:txBody>
      </p:sp>
      <p:pic>
        <p:nvPicPr>
          <p:cNvPr id="7" name="Picture 1" descr="page10image2381478352">
            <a:extLst>
              <a:ext uri="{FF2B5EF4-FFF2-40B4-BE49-F238E27FC236}">
                <a16:creationId xmlns:a16="http://schemas.microsoft.com/office/drawing/2014/main" id="{683D749F-8162-0D42-93D0-D3EA4A41D3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264" y="1927465"/>
            <a:ext cx="4614996" cy="3094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3AB60617-FFB1-7B44-993D-E4D3057A2DC7}"/>
              </a:ext>
            </a:extLst>
          </p:cNvPr>
          <p:cNvSpPr/>
          <p:nvPr/>
        </p:nvSpPr>
        <p:spPr>
          <a:xfrm>
            <a:off x="5580111" y="1434262"/>
            <a:ext cx="355065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GB" sz="16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Status of flavour anomalies:</a:t>
            </a:r>
            <a:endParaRPr lang="en-GB" sz="1600" dirty="0">
              <a:solidFill>
                <a:srgbClr val="003BB8"/>
              </a:solidFill>
              <a:latin typeface="Helvetica Light" panose="020B0403020202020204" pitchFamily="34" charset="0"/>
              <a:ea typeface="Helvetica Light" charset="0"/>
              <a:cs typeface="Helvetica Light" charset="0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23798F4-15C5-0245-851C-B3460D2E3EF6}"/>
              </a:ext>
            </a:extLst>
          </p:cNvPr>
          <p:cNvCxnSpPr>
            <a:cxnSpLocks/>
          </p:cNvCxnSpPr>
          <p:nvPr/>
        </p:nvCxnSpPr>
        <p:spPr>
          <a:xfrm>
            <a:off x="5292080" y="1434262"/>
            <a:ext cx="0" cy="5161192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184C882-D757-6A43-B250-8EFD7FF695E0}"/>
                  </a:ext>
                </a:extLst>
              </p:cNvPr>
              <p:cNvSpPr txBox="1"/>
              <p:nvPr/>
            </p:nvSpPr>
            <p:spPr>
              <a:xfrm>
                <a:off x="5795295" y="2060848"/>
                <a:ext cx="2133597" cy="56566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1600" b="0" i="1" smtClean="0">
                              <a:latin typeface="Cambria Math" panose="02040503050406030204" pitchFamily="18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  <a:cs typeface="Arial" charset="0"/>
                            </a:rPr>
                            <m:t>𝑅</m:t>
                          </m:r>
                        </m:e>
                        <m:sub>
                          <m:sSup>
                            <m:sSup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  <a:cs typeface="Arial" charset="0"/>
                                </a:rPr>
                              </m:ctrlPr>
                            </m:sSupP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  <a:cs typeface="Arial" charset="0"/>
                                </a:rPr>
                                <m:t>𝐷</m:t>
                              </m:r>
                            </m:e>
                            <m:sup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  <a:cs typeface="Arial" charset="0"/>
                                </a:rPr>
                                <m:t>(∗)</m:t>
                              </m:r>
                            </m:sup>
                          </m:sSup>
                        </m:sub>
                      </m:sSub>
                      <m:r>
                        <a:rPr lang="en-GB" sz="1600" b="0" i="0" smtClean="0">
                          <a:latin typeface="Cambria Math" charset="0"/>
                          <a:ea typeface="Arial" charset="0"/>
                          <a:cs typeface="Arial" charset="0"/>
                        </a:rPr>
                        <m:t>=</m:t>
                      </m:r>
                      <m:f>
                        <m:fPr>
                          <m:ctrlPr>
                            <a:rPr lang="en-GB" sz="1600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fPr>
                        <m:num>
                          <m:r>
                            <a:rPr lang="en-GB" sz="1600" b="0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𝐵</m:t>
                          </m:r>
                          <m:r>
                            <a:rPr lang="en-GB" sz="1600" b="0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(</m:t>
                          </m:r>
                          <m:r>
                            <a:rPr lang="en-GB" sz="1600" b="0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𝐵</m:t>
                          </m:r>
                          <m:r>
                            <a:rPr lang="en-GB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→</m:t>
                          </m:r>
                          <m:sSup>
                            <m:sSup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sSupP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𝐷</m:t>
                              </m:r>
                            </m:e>
                            <m:sup>
                              <m:d>
                                <m:dPr>
                                  <m:ctrlPr>
                                    <a:rPr lang="en-GB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∗</m:t>
                                  </m:r>
                                </m:e>
                              </m:d>
                            </m:sup>
                          </m:sSup>
                          <m:r>
                            <a:rPr lang="en-GB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𝜏𝜈</m:t>
                          </m:r>
                          <m:r>
                            <a:rPr lang="en-GB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)</m:t>
                          </m:r>
                        </m:num>
                        <m:den>
                          <m:r>
                            <a:rPr lang="en-GB" sz="1600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𝐵</m:t>
                          </m:r>
                          <m:r>
                            <a:rPr lang="en-GB" sz="1600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(</m:t>
                          </m:r>
                          <m:r>
                            <a:rPr lang="en-GB" sz="1600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𝐵</m:t>
                          </m:r>
                          <m:r>
                            <a:rPr lang="en-GB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→</m:t>
                          </m:r>
                          <m:sSup>
                            <m:sSupPr>
                              <m:ctrlPr>
                                <a:rPr lang="en-GB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sSupPr>
                            <m:e>
                              <m:r>
                                <a:rPr lang="en-GB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𝐷</m:t>
                              </m:r>
                            </m:e>
                            <m:sup>
                              <m:d>
                                <m:dPr>
                                  <m:ctrlPr>
                                    <a:rPr lang="en-GB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∗</m:t>
                                  </m:r>
                                </m:e>
                              </m:d>
                            </m:sup>
                          </m:sSup>
                          <m:r>
                            <a:rPr lang="en-GB" sz="16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ℓ</m:t>
                          </m:r>
                          <m:r>
                            <a:rPr lang="en-GB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𝜈</m:t>
                          </m:r>
                          <m:r>
                            <a:rPr lang="en-GB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n-GB" sz="1600" dirty="0">
                  <a:solidFill>
                    <a:srgbClr val="019645"/>
                  </a:solidFill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184C882-D757-6A43-B250-8EFD7FF695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5295" y="2060848"/>
                <a:ext cx="2133597" cy="565668"/>
              </a:xfrm>
              <a:prstGeom prst="rect">
                <a:avLst/>
              </a:prstGeom>
              <a:blipFill>
                <a:blip r:embed="rId3"/>
                <a:stretch>
                  <a:fillRect l="-3571" b="-152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8F1533EB-E5FE-FC45-B1ED-E8228D078478}"/>
              </a:ext>
            </a:extLst>
          </p:cNvPr>
          <p:cNvSpPr txBox="1"/>
          <p:nvPr/>
        </p:nvSpPr>
        <p:spPr>
          <a:xfrm>
            <a:off x="6276930" y="2682006"/>
            <a:ext cx="201622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(possible NP in charged current in tree diagram)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0D623628-622E-F04C-939E-C4CC8FBF5880}"/>
                  </a:ext>
                </a:extLst>
              </p:cNvPr>
              <p:cNvSpPr/>
              <p:nvPr/>
            </p:nvSpPr>
            <p:spPr>
              <a:xfrm>
                <a:off x="6012159" y="3130398"/>
                <a:ext cx="3131841" cy="100149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Bef>
                    <a:spcPts val="600"/>
                  </a:spcBef>
                </a:pPr>
                <a:r>
                  <a:rPr lang="en-GB" sz="1200" dirty="0">
                    <a:latin typeface="Helvetica Light" charset="0"/>
                    <a:ea typeface="Helvetica Light" charset="0"/>
                    <a:cs typeface="Helvetica Light" charset="0"/>
                  </a:rPr>
                  <a:t>Anomaly reduced after recent Belle result </a:t>
                </a:r>
                <a:r>
                  <a:rPr lang="en-GB" sz="8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[1904.08794]</a:t>
                </a:r>
                <a:r>
                  <a:rPr lang="en-GB" sz="1200" dirty="0">
                    <a:latin typeface="Helvetica Light" charset="0"/>
                    <a:ea typeface="Helvetica Light" charset="0"/>
                    <a:cs typeface="Helvetica Light" charset="0"/>
                  </a:rPr>
                  <a:t> in agreement with SM</a:t>
                </a:r>
              </a:p>
              <a:p>
                <a:pPr>
                  <a:spcBef>
                    <a:spcPts val="600"/>
                  </a:spcBef>
                </a:pPr>
                <a:r>
                  <a:rPr lang="en-GB" sz="1200" dirty="0">
                    <a:latin typeface="Helvetica Light" charset="0"/>
                    <a:ea typeface="Helvetica Light" charset="0"/>
                    <a:cs typeface="Helvetica Light" charset="0"/>
                  </a:rPr>
                  <a:t>Remaining tension (HFLAV): 3.1σ</a:t>
                </a:r>
              </a:p>
              <a:p>
                <a:pPr>
                  <a:spcBef>
                    <a:spcPts val="600"/>
                  </a:spcBef>
                </a:pPr>
                <a:r>
                  <a:rPr lang="en-GB" sz="1200" dirty="0">
                    <a:latin typeface="Helvetica Light" charset="0"/>
                    <a:ea typeface="Helvetica Light" charset="0"/>
                    <a:cs typeface="Helvetica Light" charset="0"/>
                  </a:rPr>
                  <a:t>Corresponding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200" i="1">
                            <a:latin typeface="Cambria Math" panose="02040503050406030204" pitchFamily="18" charset="0"/>
                            <a:cs typeface="Arial" charset="0"/>
                          </a:rPr>
                        </m:ctrlPr>
                      </m:sSubPr>
                      <m:e>
                        <m:r>
                          <a:rPr lang="en-GB" sz="1200" i="1">
                            <a:latin typeface="Cambria Math" panose="02040503050406030204" pitchFamily="18" charset="0"/>
                            <a:cs typeface="Arial" charset="0"/>
                          </a:rPr>
                          <m:t>𝑅</m:t>
                        </m:r>
                      </m:e>
                      <m:sub>
                        <m:r>
                          <a:rPr lang="en-GB" sz="1200" b="0" i="1" smtClean="0">
                            <a:latin typeface="Cambria Math" panose="02040503050406030204" pitchFamily="18" charset="0"/>
                            <a:cs typeface="Arial" charset="0"/>
                          </a:rPr>
                          <m:t>𝐽</m:t>
                        </m:r>
                        <m:r>
                          <a:rPr lang="en-GB" sz="1200" b="0" i="1" smtClean="0">
                            <a:latin typeface="Cambria Math" panose="02040503050406030204" pitchFamily="18" charset="0"/>
                            <a:cs typeface="Arial" charset="0"/>
                          </a:rPr>
                          <m:t>/</m:t>
                        </m:r>
                        <m:r>
                          <a:rPr lang="en-GB" sz="1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𝜓</m:t>
                        </m:r>
                        <m:r>
                          <a:rPr lang="en-GB" sz="1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|</m:t>
                        </m:r>
                        <m:r>
                          <a:rPr lang="en-GB" sz="1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𝜏</m:t>
                        </m:r>
                        <m:r>
                          <a:rPr lang="en-GB" sz="1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/</m:t>
                        </m:r>
                        <m:r>
                          <a:rPr lang="en-GB" sz="1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𝜇</m:t>
                        </m:r>
                      </m:sub>
                    </m:sSub>
                  </m:oMath>
                </a14:m>
                <a:r>
                  <a:rPr lang="en-GB" sz="1200" dirty="0">
                    <a:latin typeface="Helvetica Light" panose="020B0403020202020204" pitchFamily="34" charset="0"/>
                    <a:ea typeface="Helvetica Light" charset="0"/>
                    <a:cs typeface="Helvetica Light" charset="0"/>
                  </a:rPr>
                  <a:t> ~</a:t>
                </a:r>
                <a:r>
                  <a:rPr lang="en-GB" sz="1200" dirty="0">
                    <a:latin typeface="Helvetica Light" charset="0"/>
                    <a:ea typeface="Helvetica Light" charset="0"/>
                    <a:cs typeface="Helvetica Light" charset="0"/>
                  </a:rPr>
                  <a:t>2σ above SM</a:t>
                </a:r>
                <a:endParaRPr lang="en-GB" sz="1200" dirty="0">
                  <a:latin typeface="Helvetica Light" panose="020B0403020202020204" pitchFamily="34" charset="0"/>
                  <a:ea typeface="Helvetica Light" charset="0"/>
                  <a:cs typeface="Helvetica Light" charset="0"/>
                </a:endParaRPr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0D623628-622E-F04C-939E-C4CC8FBF588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2159" y="3130398"/>
                <a:ext cx="3131841" cy="1001493"/>
              </a:xfrm>
              <a:prstGeom prst="rect">
                <a:avLst/>
              </a:prstGeom>
              <a:blipFill>
                <a:blip r:embed="rId4"/>
                <a:stretch>
                  <a:fillRect b="-2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Rectangle 14">
            <a:extLst>
              <a:ext uri="{FF2B5EF4-FFF2-40B4-BE49-F238E27FC236}">
                <a16:creationId xmlns:a16="http://schemas.microsoft.com/office/drawing/2014/main" id="{619DB749-2082-A749-B846-893205D8F062}"/>
              </a:ext>
            </a:extLst>
          </p:cNvPr>
          <p:cNvSpPr/>
          <p:nvPr/>
        </p:nvSpPr>
        <p:spPr>
          <a:xfrm>
            <a:off x="7702252" y="4031784"/>
            <a:ext cx="116891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[LHCb: 1711.05623]</a:t>
            </a:r>
            <a:r>
              <a:rPr lang="en-GB" sz="12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EAF79CDD-F6B0-2444-AE9F-7E766DB46D6D}"/>
                  </a:ext>
                </a:extLst>
              </p:cNvPr>
              <p:cNvSpPr txBox="1"/>
              <p:nvPr/>
            </p:nvSpPr>
            <p:spPr>
              <a:xfrm>
                <a:off x="5796123" y="4653136"/>
                <a:ext cx="2736317" cy="56566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1600" b="0" i="1" smtClean="0">
                              <a:latin typeface="Cambria Math" panose="02040503050406030204" pitchFamily="18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  <a:cs typeface="Arial" charset="0"/>
                            </a:rPr>
                            <m:t>𝑅</m:t>
                          </m:r>
                        </m:e>
                        <m:sub>
                          <m:sSup>
                            <m:sSup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  <a:cs typeface="Arial" charset="0"/>
                                </a:rPr>
                              </m:ctrlPr>
                            </m:sSupP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  <a:cs typeface="Arial" charset="0"/>
                                </a:rPr>
                                <m:t>𝐾</m:t>
                              </m:r>
                            </m:e>
                            <m:sup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  <a:cs typeface="Arial" charset="0"/>
                                </a:rPr>
                                <m:t>(∗)</m:t>
                              </m:r>
                            </m:sup>
                          </m:sSup>
                        </m:sub>
                      </m:sSub>
                      <m:r>
                        <a:rPr lang="en-GB" sz="1600" b="0" i="0" smtClean="0">
                          <a:latin typeface="Cambria Math" charset="0"/>
                          <a:ea typeface="Arial" charset="0"/>
                          <a:cs typeface="Arial" charset="0"/>
                        </a:rPr>
                        <m:t>=</m:t>
                      </m:r>
                      <m:f>
                        <m:fPr>
                          <m:ctrlPr>
                            <a:rPr lang="en-GB" sz="1600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fPr>
                        <m:num>
                          <m:r>
                            <a:rPr lang="en-GB" sz="1600" b="0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𝐵</m:t>
                          </m:r>
                          <m:r>
                            <a:rPr lang="en-GB" sz="1600" b="0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(</m:t>
                          </m:r>
                          <m:r>
                            <a:rPr lang="en-GB" sz="1600" b="0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𝐵</m:t>
                          </m:r>
                          <m:r>
                            <a:rPr lang="en-GB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→</m:t>
                          </m:r>
                          <m:sSup>
                            <m:sSup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sSupP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𝐾</m:t>
                              </m:r>
                            </m:e>
                            <m:sup>
                              <m:d>
                                <m:dPr>
                                  <m:ctrlPr>
                                    <a:rPr lang="en-GB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∗</m:t>
                                  </m:r>
                                </m:e>
                              </m:d>
                            </m:sup>
                          </m:sSup>
                          <m:r>
                            <a:rPr lang="en-GB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𝜇𝜇</m:t>
                          </m:r>
                          <m:r>
                            <a:rPr lang="en-GB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)</m:t>
                          </m:r>
                        </m:num>
                        <m:den>
                          <m:r>
                            <a:rPr lang="en-GB" sz="1600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𝐵</m:t>
                          </m:r>
                          <m:r>
                            <a:rPr lang="en-GB" sz="1600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(</m:t>
                          </m:r>
                          <m:r>
                            <a:rPr lang="en-GB" sz="1600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𝐵</m:t>
                          </m:r>
                          <m:r>
                            <a:rPr lang="en-GB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→</m:t>
                          </m:r>
                          <m:sSup>
                            <m:sSupPr>
                              <m:ctrlPr>
                                <a:rPr lang="en-GB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sSupP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𝐾</m:t>
                              </m:r>
                            </m:e>
                            <m:sup>
                              <m:d>
                                <m:dPr>
                                  <m:ctrlPr>
                                    <a:rPr lang="en-GB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∗</m:t>
                                  </m:r>
                                </m:e>
                              </m:d>
                            </m:sup>
                          </m:sSup>
                          <m:r>
                            <a:rPr lang="en-GB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𝑒𝑒</m:t>
                          </m:r>
                          <m:r>
                            <a:rPr lang="en-GB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)</m:t>
                          </m:r>
                        </m:den>
                      </m:f>
                      <m:r>
                        <a:rPr lang="en-GB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mbria Math" charset="0"/>
                        </a:rPr>
                        <m:t>≅1</m:t>
                      </m:r>
                    </m:oMath>
                  </m:oMathPara>
                </a14:m>
                <a:endParaRPr lang="en-GB" sz="1600" dirty="0">
                  <a:solidFill>
                    <a:srgbClr val="019645"/>
                  </a:solidFill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EAF79CDD-F6B0-2444-AE9F-7E766DB46D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6123" y="4653136"/>
                <a:ext cx="2736317" cy="565668"/>
              </a:xfrm>
              <a:prstGeom prst="rect">
                <a:avLst/>
              </a:prstGeom>
              <a:blipFill>
                <a:blip r:embed="rId5"/>
                <a:stretch>
                  <a:fillRect l="-2778" b="-152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Rectangle 16">
            <a:extLst>
              <a:ext uri="{FF2B5EF4-FFF2-40B4-BE49-F238E27FC236}">
                <a16:creationId xmlns:a16="http://schemas.microsoft.com/office/drawing/2014/main" id="{F28B1D61-CDAD-2948-B25B-8A9BF877C651}"/>
              </a:ext>
            </a:extLst>
          </p:cNvPr>
          <p:cNvSpPr/>
          <p:nvPr/>
        </p:nvSpPr>
        <p:spPr>
          <a:xfrm>
            <a:off x="323527" y="6279703"/>
            <a:ext cx="446449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GB" sz="1200" dirty="0">
                <a:solidFill>
                  <a:srgbClr val="C00000"/>
                </a:solidFill>
                <a:latin typeface="Helvetica Light" charset="0"/>
                <a:ea typeface="Helvetica Light" charset="0"/>
                <a:cs typeface="Helvetica Light" charset="0"/>
              </a:rPr>
              <a:t>Also: beautiful observation of CP violation in charm by LHCb, but hard to interpret (cf. 𝜀’/𝜀)</a:t>
            </a:r>
            <a:endParaRPr lang="en-GB" sz="1200" dirty="0">
              <a:solidFill>
                <a:srgbClr val="C00000"/>
              </a:solidFill>
              <a:latin typeface="Helvetica Light" panose="020B0403020202020204" pitchFamily="34" charset="0"/>
              <a:ea typeface="Helvetica Light" charset="0"/>
              <a:cs typeface="Helvetica Light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36A6667-B581-1642-8A70-0323483EFC18}"/>
              </a:ext>
            </a:extLst>
          </p:cNvPr>
          <p:cNvSpPr txBox="1"/>
          <p:nvPr/>
        </p:nvSpPr>
        <p:spPr>
          <a:xfrm>
            <a:off x="722835" y="5006206"/>
            <a:ext cx="4219426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Helvetica Light" charset="0"/>
                <a:ea typeface="Helvetica Light" charset="0"/>
                <a:cs typeface="Helvetica Light" charset="0"/>
              </a:rPr>
              <a:t>Combination (HFLAV group): 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400" dirty="0">
                <a:latin typeface="Symbol" pitchFamily="2" charset="2"/>
                <a:ea typeface="Helvetica Light" charset="0"/>
                <a:cs typeface="Helvetica Light" charset="0"/>
              </a:rPr>
              <a:t>f</a:t>
            </a:r>
            <a:r>
              <a:rPr lang="en-GB" sz="1400" baseline="-25000" dirty="0">
                <a:latin typeface="Helvetica Light" charset="0"/>
                <a:ea typeface="Helvetica Light" charset="0"/>
                <a:cs typeface="Helvetica Light" charset="0"/>
              </a:rPr>
              <a:t>s</a:t>
            </a:r>
            <a:r>
              <a:rPr lang="en-GB" sz="1400" dirty="0">
                <a:latin typeface="Helvetica Light" charset="0"/>
                <a:ea typeface="Helvetica Light" charset="0"/>
                <a:cs typeface="Helvetica Light" charset="0"/>
              </a:rPr>
              <a:t>    =  −0.055 ± 0.021 rad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400" dirty="0">
                <a:latin typeface="Helvetica Light" charset="0"/>
                <a:ea typeface="Helvetica Light" charset="0"/>
                <a:cs typeface="Helvetica Light" charset="0"/>
              </a:rPr>
              <a:t>ΔΓ</a:t>
            </a:r>
            <a:r>
              <a:rPr lang="en-GB" sz="1400" baseline="-25000" dirty="0">
                <a:latin typeface="Helvetica Light" charset="0"/>
                <a:ea typeface="Helvetica Light" charset="0"/>
                <a:cs typeface="Helvetica Light" charset="0"/>
              </a:rPr>
              <a:t>s</a:t>
            </a:r>
            <a:r>
              <a:rPr lang="en-GB" sz="1400" dirty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800" dirty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400" dirty="0">
                <a:latin typeface="Helvetica Light" charset="0"/>
                <a:ea typeface="Helvetica Light" charset="0"/>
                <a:cs typeface="Helvetica Light" charset="0"/>
              </a:rPr>
              <a:t>=  0.0764 ± 0.0034 </a:t>
            </a:r>
            <a:r>
              <a:rPr lang="en-GB" sz="1400" dirty="0" err="1">
                <a:latin typeface="Helvetica Light" charset="0"/>
                <a:ea typeface="Helvetica Light" charset="0"/>
                <a:cs typeface="Helvetica Light" charset="0"/>
              </a:rPr>
              <a:t>ps</a:t>
            </a:r>
            <a:r>
              <a:rPr lang="en-GB" sz="1400" baseline="30000" dirty="0">
                <a:latin typeface="Helvetica Light" charset="0"/>
                <a:ea typeface="Helvetica Light" charset="0"/>
                <a:cs typeface="Helvetica Light" charset="0"/>
              </a:rPr>
              <a:t>–1</a:t>
            </a:r>
          </a:p>
          <a:p>
            <a:pPr>
              <a:spcBef>
                <a:spcPts val="600"/>
              </a:spcBef>
            </a:pPr>
            <a:r>
              <a:rPr lang="en-GB" sz="1200" dirty="0">
                <a:latin typeface="Helvetica Light" charset="0"/>
                <a:ea typeface="Helvetica Light" charset="0"/>
                <a:cs typeface="Helvetica Light" charset="0"/>
              </a:rPr>
              <a:t>SM prediction: </a:t>
            </a:r>
            <a:r>
              <a:rPr lang="en-GB" sz="1200" dirty="0">
                <a:latin typeface="Symbol" pitchFamily="2" charset="2"/>
                <a:ea typeface="Helvetica Light" charset="0"/>
                <a:cs typeface="Helvetica Light" charset="0"/>
              </a:rPr>
              <a:t>f</a:t>
            </a:r>
            <a:r>
              <a:rPr lang="en-GB" sz="1200" baseline="-25000" dirty="0">
                <a:latin typeface="Helvetica Light" charset="0"/>
                <a:ea typeface="Helvetica Light" charset="0"/>
                <a:cs typeface="Helvetica Light" charset="0"/>
              </a:rPr>
              <a:t>s</a:t>
            </a:r>
            <a:r>
              <a:rPr lang="en-GB" sz="1200" dirty="0">
                <a:latin typeface="Helvetica Light" charset="0"/>
                <a:ea typeface="Helvetica Light" charset="0"/>
                <a:cs typeface="Helvetica Light" charset="0"/>
              </a:rPr>
              <a:t> = −0.036 ± 0.002 rad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4241E49-9630-B541-9A2C-3140C8EE3DC0}"/>
              </a:ext>
            </a:extLst>
          </p:cNvPr>
          <p:cNvSpPr txBox="1"/>
          <p:nvPr/>
        </p:nvSpPr>
        <p:spPr>
          <a:xfrm>
            <a:off x="6276930" y="5270753"/>
            <a:ext cx="273631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Exps</a:t>
            </a:r>
            <a:r>
              <a:rPr lang="en-GB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measure double ratio involving J/𝜓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92EE1673-41C3-EB4F-8693-21AF815E9DAD}"/>
                  </a:ext>
                </a:extLst>
              </p:cNvPr>
              <p:cNvSpPr/>
              <p:nvPr/>
            </p:nvSpPr>
            <p:spPr>
              <a:xfrm>
                <a:off x="6012159" y="5589240"/>
                <a:ext cx="2880319" cy="7232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Bef>
                    <a:spcPts val="6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GB" sz="1200" i="1" smtClean="0">
                            <a:latin typeface="Cambria Math" panose="02040503050406030204" pitchFamily="18" charset="0"/>
                            <a:cs typeface="Arial" charset="0"/>
                          </a:rPr>
                        </m:ctrlPr>
                      </m:sSubPr>
                      <m:e>
                        <m:r>
                          <a:rPr lang="en-GB" sz="1200" i="1">
                            <a:latin typeface="Cambria Math" panose="02040503050406030204" pitchFamily="18" charset="0"/>
                            <a:cs typeface="Arial" charset="0"/>
                          </a:rPr>
                          <m:t>𝑅</m:t>
                        </m:r>
                      </m:e>
                      <m:sub>
                        <m:r>
                          <a:rPr lang="en-US" sz="1200" b="0" i="1" smtClean="0">
                            <a:latin typeface="Cambria Math" panose="02040503050406030204" pitchFamily="18" charset="0"/>
                            <a:cs typeface="Arial" charset="0"/>
                          </a:rPr>
                          <m:t>𝐾</m:t>
                        </m:r>
                      </m:sub>
                    </m:sSub>
                  </m:oMath>
                </a14:m>
                <a:r>
                  <a:rPr lang="en-GB" sz="1200" dirty="0">
                    <a:latin typeface="Helvetica Light" charset="0"/>
                    <a:ea typeface="Helvetica Light" charset="0"/>
                    <a:cs typeface="Helvetica Light" charset="0"/>
                  </a:rPr>
                  <a:t>: LHCb most precise, Run-2 ~SM, combination with Run-1: 2.5σ &lt; SM</a:t>
                </a:r>
              </a:p>
              <a:p>
                <a:pPr>
                  <a:spcBef>
                    <a:spcPts val="6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GB" sz="1200" i="1">
                            <a:latin typeface="Cambria Math" panose="02040503050406030204" pitchFamily="18" charset="0"/>
                            <a:cs typeface="Arial" charset="0"/>
                          </a:rPr>
                        </m:ctrlPr>
                      </m:sSubPr>
                      <m:e>
                        <m:r>
                          <a:rPr lang="en-GB" sz="1200" i="1">
                            <a:latin typeface="Cambria Math" panose="02040503050406030204" pitchFamily="18" charset="0"/>
                            <a:cs typeface="Arial" charset="0"/>
                          </a:rPr>
                          <m:t>𝑅</m:t>
                        </m:r>
                      </m:e>
                      <m:sub>
                        <m:sSup>
                          <m:sSupPr>
                            <m:ctrlPr>
                              <a:rPr lang="en-GB" sz="1200" i="1" smtClean="0">
                                <a:latin typeface="Cambria Math" panose="02040503050406030204" pitchFamily="18" charset="0"/>
                                <a:cs typeface="Arial" charset="0"/>
                              </a:rPr>
                            </m:ctrlPr>
                          </m:sSupPr>
                          <m:e>
                            <m:r>
                              <a:rPr lang="en-US" sz="1200" b="0" i="1" smtClean="0">
                                <a:latin typeface="Cambria Math" panose="02040503050406030204" pitchFamily="18" charset="0"/>
                                <a:cs typeface="Arial" charset="0"/>
                              </a:rPr>
                              <m:t>𝐾</m:t>
                            </m:r>
                          </m:e>
                          <m:sup>
                            <m:r>
                              <a:rPr lang="en-US" sz="1200" b="0" i="1" smtClean="0">
                                <a:latin typeface="Cambria Math" panose="02040503050406030204" pitchFamily="18" charset="0"/>
                                <a:cs typeface="Arial" charset="0"/>
                              </a:rPr>
                              <m:t>∗</m:t>
                            </m:r>
                          </m:sup>
                        </m:sSup>
                      </m:sub>
                    </m:sSub>
                  </m:oMath>
                </a14:m>
                <a:r>
                  <a:rPr lang="en-GB" sz="1200" dirty="0">
                    <a:latin typeface="Helvetica Light" panose="020B0403020202020204" pitchFamily="34" charset="0"/>
                    <a:ea typeface="Helvetica Light" charset="0"/>
                    <a:cs typeface="Helvetica Light" charset="0"/>
                  </a:rPr>
                  <a:t>: LHCb somewhat low at low </a:t>
                </a:r>
                <a:r>
                  <a:rPr lang="en-GB" sz="1200" i="1" dirty="0">
                    <a:latin typeface="Helvetica Light" panose="020B0403020202020204" pitchFamily="34" charset="0"/>
                    <a:ea typeface="Helvetica Light" charset="0"/>
                    <a:cs typeface="Helvetica Light" charset="0"/>
                  </a:rPr>
                  <a:t>q</a:t>
                </a:r>
                <a:r>
                  <a:rPr lang="en-GB" sz="600" i="1" dirty="0">
                    <a:latin typeface="Helvetica Light" panose="020B0403020202020204" pitchFamily="34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GB" sz="1200" baseline="30000" dirty="0">
                    <a:latin typeface="Helvetica Light" panose="020B0403020202020204" pitchFamily="34" charset="0"/>
                    <a:ea typeface="Helvetica Light" charset="0"/>
                    <a:cs typeface="Helvetica Light" charset="0"/>
                  </a:rPr>
                  <a:t>2</a:t>
                </a:r>
              </a:p>
            </p:txBody>
          </p:sp>
        </mc:Choice>
        <mc:Fallback xmlns="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92EE1673-41C3-EB4F-8693-21AF815E9DA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2159" y="5589240"/>
                <a:ext cx="2880319" cy="723275"/>
              </a:xfrm>
              <a:prstGeom prst="rect">
                <a:avLst/>
              </a:prstGeom>
              <a:blipFill>
                <a:blip r:embed="rId6"/>
                <a:stretch>
                  <a:fillRect b="-517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639987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1556792"/>
            <a:ext cx="9144000" cy="530120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>
              <a:solidFill>
                <a:prstClr val="white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54519" y="152400"/>
            <a:ext cx="8989481" cy="823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Searches for new physics </a:t>
            </a:r>
          </a:p>
          <a:p>
            <a:pPr>
              <a:spcBef>
                <a:spcPts val="900"/>
              </a:spcBef>
            </a:pPr>
            <a:r>
              <a:rPr lang="en-US" sz="16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Cover all areas: high mass, electroweak production, long-lived particles, forbidden decays, </a:t>
            </a:r>
            <a:r>
              <a:rPr lang="mr-IN" sz="16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…</a:t>
            </a:r>
            <a:endParaRPr lang="en-US" sz="1600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51</a:t>
            </a:fld>
            <a:endParaRPr lang="en-GB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23528" y="1484784"/>
            <a:ext cx="3600400" cy="73866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Bef>
                <a:spcPts val="800"/>
              </a:spcBef>
            </a:pPr>
            <a:r>
              <a:rPr lang="en-US" sz="1400" dirty="0">
                <a:solidFill>
                  <a:srgbClr val="003BB8"/>
                </a:solidFill>
                <a:latin typeface="Helvetica Light"/>
                <a:cs typeface="Helvetica Light"/>
              </a:rPr>
              <a:t>Theory-agnostic, signature based searches, as well as highly targeted model-dependent ones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CB22308-892D-0F4F-A50F-A1DFAF4DBBB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802"/>
          <a:stretch/>
        </p:blipFill>
        <p:spPr>
          <a:xfrm>
            <a:off x="338904" y="2620382"/>
            <a:ext cx="5237015" cy="4108922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07541CC8-EAE7-2B49-B16A-14E5574F9282}"/>
              </a:ext>
            </a:extLst>
          </p:cNvPr>
          <p:cNvSpPr/>
          <p:nvPr/>
        </p:nvSpPr>
        <p:spPr>
          <a:xfrm>
            <a:off x="3707904" y="1413164"/>
            <a:ext cx="5419471" cy="395114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14300" dist="38100" dir="8100000" sx="101000" sy="101000" algn="tr" rotWithShape="0">
              <a:prstClr val="black">
                <a:alpha val="9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r"/>
            <a:endParaRPr lang="en-US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6F0D249-72BA-384E-8879-AE6007AABB40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/>
        </p:blipFill>
        <p:spPr>
          <a:xfrm>
            <a:off x="3592865" y="1493696"/>
            <a:ext cx="5534510" cy="3807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2187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1" y="1"/>
            <a:ext cx="9144001" cy="6858000"/>
          </a:xfrm>
          <a:prstGeom prst="rect">
            <a:avLst/>
          </a:prstGeom>
          <a:solidFill>
            <a:schemeClr val="tx1"/>
          </a:solidFill>
          <a:ln w="3175" cmpd="sng">
            <a:solidFill>
              <a:schemeClr val="tx1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188640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solidFill>
                  <a:prstClr val="white"/>
                </a:solidFill>
                <a:latin typeface="Helvetica Light"/>
                <a:cs typeface="Helvetica Light"/>
              </a:rPr>
              <a:t>High-mass resonance searches to probe new TeV scale symmetries or forces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5A57131-2786-F44A-8F56-78A1096A67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39812"/>
            <a:ext cx="9144000" cy="53975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89B3B58-EE5D-3948-AAEA-F0E44BA36085}"/>
              </a:ext>
            </a:extLst>
          </p:cNvPr>
          <p:cNvSpPr/>
          <p:nvPr/>
        </p:nvSpPr>
        <p:spPr>
          <a:xfrm>
            <a:off x="3275856" y="6453336"/>
            <a:ext cx="5660897" cy="261610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en-US" sz="1100" dirty="0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</a:rPr>
              <a:t>Highest-mass central dijet event of 8.0 TeV selected in resonance search</a:t>
            </a:r>
          </a:p>
        </p:txBody>
      </p:sp>
    </p:spTree>
    <p:extLst>
      <p:ext uri="{BB962C8B-B14F-4D97-AF65-F5344CB8AC3E}">
        <p14:creationId xmlns:p14="http://schemas.microsoft.com/office/powerpoint/2010/main" val="1398202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1" y="1"/>
            <a:ext cx="9144001" cy="6858000"/>
          </a:xfrm>
          <a:prstGeom prst="rect">
            <a:avLst/>
          </a:prstGeom>
          <a:solidFill>
            <a:schemeClr val="tx1"/>
          </a:solidFill>
          <a:ln w="3175" cmpd="sng">
            <a:solidFill>
              <a:schemeClr val="tx1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188640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solidFill>
                  <a:prstClr val="white"/>
                </a:solidFill>
                <a:latin typeface="Helvetica Light"/>
                <a:cs typeface="Helvetica Light"/>
              </a:rPr>
              <a:t>High-mass resonance searches to probe new TeV scale symmetries or forces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5A57131-2786-F44A-8F56-78A1096A67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39812"/>
            <a:ext cx="9144000" cy="5397500"/>
          </a:xfrm>
          <a:prstGeom prst="rect">
            <a:avLst/>
          </a:prstGeom>
        </p:spPr>
      </p:pic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2407F01B-E8F3-DF4D-A5C6-07730F443086}"/>
              </a:ext>
            </a:extLst>
          </p:cNvPr>
          <p:cNvSpPr/>
          <p:nvPr/>
        </p:nvSpPr>
        <p:spPr>
          <a:xfrm>
            <a:off x="252277" y="980728"/>
            <a:ext cx="4043523" cy="3907479"/>
          </a:xfrm>
          <a:prstGeom prst="roundRect">
            <a:avLst>
              <a:gd name="adj" fmla="val 2653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DE014CF-99EA-7048-AC97-70E818C0F7C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r="-6137"/>
          <a:stretch/>
        </p:blipFill>
        <p:spPr>
          <a:xfrm rot="5400000">
            <a:off x="323705" y="1127297"/>
            <a:ext cx="3907478" cy="383716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FE667EA-F60F-D540-BEF3-0DF25A384364}"/>
              </a:ext>
            </a:extLst>
          </p:cNvPr>
          <p:cNvSpPr txBox="1"/>
          <p:nvPr/>
        </p:nvSpPr>
        <p:spPr>
          <a:xfrm>
            <a:off x="265399" y="4653716"/>
            <a:ext cx="129073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8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ATLAS-CONF-2019-007</a:t>
            </a:r>
            <a:endParaRPr lang="fi-FI" sz="800" dirty="0">
              <a:solidFill>
                <a:prstClr val="black">
                  <a:lumMod val="50000"/>
                  <a:lumOff val="50000"/>
                </a:prst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0D4D878-0E82-A241-8B55-FF3C2FA0BC03}"/>
              </a:ext>
            </a:extLst>
          </p:cNvPr>
          <p:cNvSpPr/>
          <p:nvPr/>
        </p:nvSpPr>
        <p:spPr>
          <a:xfrm>
            <a:off x="839416" y="2278966"/>
            <a:ext cx="166630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dirty="0">
                <a:solidFill>
                  <a:srgbClr val="C00000"/>
                </a:solidFill>
                <a:latin typeface="Arial"/>
                <a:cs typeface="Arial"/>
              </a:rPr>
              <a:t>Dijet  </a:t>
            </a:r>
          </a:p>
          <a:p>
            <a:r>
              <a:rPr lang="en-GB" sz="1200" dirty="0">
                <a:solidFill>
                  <a:srgbClr val="C00000"/>
                </a:solidFill>
                <a:latin typeface="Arial"/>
                <a:cs typeface="Arial"/>
              </a:rPr>
              <a:t>resonance </a:t>
            </a:r>
          </a:p>
          <a:p>
            <a:r>
              <a:rPr lang="en-GB" sz="1200" dirty="0">
                <a:solidFill>
                  <a:srgbClr val="C00000"/>
                </a:solidFill>
                <a:latin typeface="Arial"/>
                <a:cs typeface="Arial"/>
              </a:rPr>
              <a:t>search </a:t>
            </a:r>
            <a:endParaRPr lang="en-US" sz="12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06098AA-44AE-2D4B-943B-9A231BC3E9E1}"/>
              </a:ext>
            </a:extLst>
          </p:cNvPr>
          <p:cNvSpPr txBox="1"/>
          <p:nvPr/>
        </p:nvSpPr>
        <p:spPr>
          <a:xfrm>
            <a:off x="1649598" y="4592161"/>
            <a:ext cx="16770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m</a:t>
            </a:r>
            <a:r>
              <a:rPr lang="en-US" sz="900" i="1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2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(q*) &gt; 6.7 TeV</a:t>
            </a:r>
            <a:r>
              <a:rPr lang="en-US" sz="1200" baseline="-250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95% CL</a:t>
            </a:r>
          </a:p>
        </p:txBody>
      </p:sp>
    </p:spTree>
    <p:extLst>
      <p:ext uri="{BB962C8B-B14F-4D97-AF65-F5344CB8AC3E}">
        <p14:creationId xmlns:p14="http://schemas.microsoft.com/office/powerpoint/2010/main" val="2994450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1" y="1"/>
            <a:ext cx="9144001" cy="6858000"/>
          </a:xfrm>
          <a:prstGeom prst="rect">
            <a:avLst/>
          </a:prstGeom>
          <a:solidFill>
            <a:schemeClr val="tx1"/>
          </a:solidFill>
          <a:ln w="3175" cmpd="sng">
            <a:solidFill>
              <a:schemeClr val="tx1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188640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solidFill>
                  <a:prstClr val="white"/>
                </a:solidFill>
                <a:latin typeface="Helvetica Light"/>
                <a:cs typeface="Helvetica Light"/>
              </a:rPr>
              <a:t>High-mass resonance searches to probe new TeV scale symmetries or forces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5A57131-2786-F44A-8F56-78A1096A67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39812"/>
            <a:ext cx="9144000" cy="5397500"/>
          </a:xfrm>
          <a:prstGeom prst="rect">
            <a:avLst/>
          </a:prstGeom>
        </p:spPr>
      </p:pic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2407F01B-E8F3-DF4D-A5C6-07730F443086}"/>
              </a:ext>
            </a:extLst>
          </p:cNvPr>
          <p:cNvSpPr/>
          <p:nvPr/>
        </p:nvSpPr>
        <p:spPr>
          <a:xfrm>
            <a:off x="252277" y="980728"/>
            <a:ext cx="4043523" cy="3907479"/>
          </a:xfrm>
          <a:prstGeom prst="roundRect">
            <a:avLst>
              <a:gd name="adj" fmla="val 2653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DE014CF-99EA-7048-AC97-70E818C0F7C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r="-6137"/>
          <a:stretch/>
        </p:blipFill>
        <p:spPr>
          <a:xfrm rot="5400000">
            <a:off x="323705" y="1127297"/>
            <a:ext cx="3907478" cy="383716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FE667EA-F60F-D540-BEF3-0DF25A384364}"/>
              </a:ext>
            </a:extLst>
          </p:cNvPr>
          <p:cNvSpPr txBox="1"/>
          <p:nvPr/>
        </p:nvSpPr>
        <p:spPr>
          <a:xfrm>
            <a:off x="265399" y="4653716"/>
            <a:ext cx="129073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8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ATLAS-CONF-2019-007</a:t>
            </a:r>
            <a:endParaRPr lang="fi-FI" sz="800" dirty="0">
              <a:solidFill>
                <a:prstClr val="black">
                  <a:lumMod val="50000"/>
                  <a:lumOff val="50000"/>
                </a:prst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0D4D878-0E82-A241-8B55-FF3C2FA0BC03}"/>
              </a:ext>
            </a:extLst>
          </p:cNvPr>
          <p:cNvSpPr/>
          <p:nvPr/>
        </p:nvSpPr>
        <p:spPr>
          <a:xfrm>
            <a:off x="839416" y="2278966"/>
            <a:ext cx="166630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dirty="0">
                <a:solidFill>
                  <a:srgbClr val="C00000"/>
                </a:solidFill>
                <a:latin typeface="Arial"/>
                <a:cs typeface="Arial"/>
              </a:rPr>
              <a:t>Dijet  </a:t>
            </a:r>
          </a:p>
          <a:p>
            <a:r>
              <a:rPr lang="en-GB" sz="1200" dirty="0">
                <a:solidFill>
                  <a:srgbClr val="C00000"/>
                </a:solidFill>
                <a:latin typeface="Arial"/>
                <a:cs typeface="Arial"/>
              </a:rPr>
              <a:t>resonance </a:t>
            </a:r>
          </a:p>
          <a:p>
            <a:r>
              <a:rPr lang="en-GB" sz="1200" dirty="0">
                <a:solidFill>
                  <a:srgbClr val="C00000"/>
                </a:solidFill>
                <a:latin typeface="Arial"/>
                <a:cs typeface="Arial"/>
              </a:rPr>
              <a:t>search </a:t>
            </a:r>
            <a:endParaRPr lang="en-US" sz="12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06098AA-44AE-2D4B-943B-9A231BC3E9E1}"/>
              </a:ext>
            </a:extLst>
          </p:cNvPr>
          <p:cNvSpPr txBox="1"/>
          <p:nvPr/>
        </p:nvSpPr>
        <p:spPr>
          <a:xfrm>
            <a:off x="1649598" y="4592161"/>
            <a:ext cx="16770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m</a:t>
            </a:r>
            <a:r>
              <a:rPr lang="en-US" sz="900" i="1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2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(q*) &gt; 6.7 TeV</a:t>
            </a:r>
            <a:r>
              <a:rPr lang="en-US" sz="1200" baseline="-250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95% CL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BCA16842-8E41-E040-A897-CD906042B6B9}"/>
              </a:ext>
            </a:extLst>
          </p:cNvPr>
          <p:cNvSpPr/>
          <p:nvPr/>
        </p:nvSpPr>
        <p:spPr>
          <a:xfrm>
            <a:off x="4877156" y="979454"/>
            <a:ext cx="4043522" cy="4465770"/>
          </a:xfrm>
          <a:prstGeom prst="roundRect">
            <a:avLst>
              <a:gd name="adj" fmla="val 2653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 anchor="ctr">
            <a:spAutoFit/>
          </a:bodyPr>
          <a:lstStyle/>
          <a:p>
            <a:pPr algn="r"/>
            <a:endParaRPr lang="en-US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2FDCEF5-7CE6-4C47-8C08-7D91EB0FF5F5}"/>
              </a:ext>
            </a:extLst>
          </p:cNvPr>
          <p:cNvSpPr txBox="1"/>
          <p:nvPr/>
        </p:nvSpPr>
        <p:spPr>
          <a:xfrm>
            <a:off x="4980976" y="5123801"/>
            <a:ext cx="98937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8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arXiv:1906.05977</a:t>
            </a:r>
            <a:endParaRPr lang="fi-FI" sz="800" dirty="0">
              <a:solidFill>
                <a:prstClr val="black">
                  <a:lumMod val="50000"/>
                  <a:lumOff val="50000"/>
                </a:prst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9D2945E-FC9F-4747-A6F7-31B0FEBD4C6D}"/>
              </a:ext>
            </a:extLst>
          </p:cNvPr>
          <p:cNvSpPr txBox="1"/>
          <p:nvPr/>
        </p:nvSpPr>
        <p:spPr>
          <a:xfrm>
            <a:off x="4980977" y="4662136"/>
            <a:ext cx="33354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In heavy vector triplet model, exclude Z’ (W’) below 3.5 (3.8) TeV</a:t>
            </a:r>
            <a:endParaRPr lang="en-US" sz="1200" baseline="-25000" dirty="0">
              <a:solidFill>
                <a:srgbClr val="003BB8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A3B0A82-CA28-B54A-92A7-C363344BF1A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3437" b="2841"/>
          <a:stretch/>
        </p:blipFill>
        <p:spPr>
          <a:xfrm>
            <a:off x="4976928" y="1020981"/>
            <a:ext cx="3808212" cy="4318264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0EB790AF-2637-D14F-9A57-A806856BCC6C}"/>
              </a:ext>
            </a:extLst>
          </p:cNvPr>
          <p:cNvSpPr/>
          <p:nvPr/>
        </p:nvSpPr>
        <p:spPr>
          <a:xfrm>
            <a:off x="4918368" y="4983559"/>
            <a:ext cx="303800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dirty="0">
                <a:solidFill>
                  <a:srgbClr val="C00000"/>
                </a:solidFill>
                <a:latin typeface="Helvetica Light" panose="020B0403020202020204" pitchFamily="34" charset="0"/>
                <a:cs typeface="Arial"/>
              </a:rPr>
              <a:t>Lower-mass search using 3-jet                          events &amp; data scouting (</a:t>
            </a:r>
            <a:r>
              <a:rPr lang="en-GB" sz="1200" i="1" dirty="0">
                <a:solidFill>
                  <a:srgbClr val="C00000"/>
                </a:solidFill>
                <a:latin typeface="Helvetica Light" panose="020B0403020202020204" pitchFamily="34" charset="0"/>
                <a:cs typeface="Arial"/>
              </a:rPr>
              <a:t>H</a:t>
            </a:r>
            <a:r>
              <a:rPr lang="en-GB" sz="900" i="1" dirty="0">
                <a:solidFill>
                  <a:srgbClr val="C00000"/>
                </a:solidFill>
                <a:latin typeface="Helvetica Light" panose="020B0403020202020204" pitchFamily="34" charset="0"/>
                <a:cs typeface="Arial"/>
              </a:rPr>
              <a:t> </a:t>
            </a:r>
            <a:r>
              <a:rPr lang="en-GB" sz="1200" baseline="-25000" dirty="0">
                <a:solidFill>
                  <a:srgbClr val="C00000"/>
                </a:solidFill>
                <a:latin typeface="Helvetica Light" panose="020B0403020202020204" pitchFamily="34" charset="0"/>
                <a:cs typeface="Arial"/>
              </a:rPr>
              <a:t>T</a:t>
            </a:r>
            <a:r>
              <a:rPr lang="en-GB" sz="1200" dirty="0">
                <a:solidFill>
                  <a:srgbClr val="C00000"/>
                </a:solidFill>
                <a:latin typeface="Helvetica Light" panose="020B0403020202020204" pitchFamily="34" charset="0"/>
                <a:cs typeface="Arial"/>
              </a:rPr>
              <a:t> trigger)</a:t>
            </a:r>
            <a:endParaRPr lang="en-US" sz="1200" dirty="0">
              <a:latin typeface="Helvetica Light" panose="020B0403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5039B00-0705-5642-8B53-7ECCAB7FE2F7}"/>
              </a:ext>
            </a:extLst>
          </p:cNvPr>
          <p:cNvSpPr txBox="1"/>
          <p:nvPr/>
        </p:nvSpPr>
        <p:spPr>
          <a:xfrm>
            <a:off x="5578382" y="1092064"/>
            <a:ext cx="122822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8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CMS-PAS-EXO-19-004</a:t>
            </a:r>
            <a:endParaRPr lang="fi-FI" sz="800" dirty="0">
              <a:solidFill>
                <a:prstClr val="black">
                  <a:lumMod val="50000"/>
                  <a:lumOff val="50000"/>
                </a:prst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0678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1" y="1"/>
            <a:ext cx="9144001" cy="6858000"/>
          </a:xfrm>
          <a:prstGeom prst="rect">
            <a:avLst/>
          </a:prstGeom>
          <a:solidFill>
            <a:schemeClr val="tx1"/>
          </a:solidFill>
          <a:ln w="3175" cmpd="sng">
            <a:solidFill>
              <a:schemeClr val="tx1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188640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solidFill>
                  <a:prstClr val="white"/>
                </a:solidFill>
                <a:latin typeface="Helvetica Light"/>
                <a:cs typeface="Helvetica Light"/>
              </a:rPr>
              <a:t>High-mass resonance searches to probe new TeV scale symmetries or forces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5A57131-2786-F44A-8F56-78A1096A67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39812"/>
            <a:ext cx="9144000" cy="5397500"/>
          </a:xfrm>
          <a:prstGeom prst="rect">
            <a:avLst/>
          </a:prstGeom>
        </p:spPr>
      </p:pic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2407F01B-E8F3-DF4D-A5C6-07730F443086}"/>
              </a:ext>
            </a:extLst>
          </p:cNvPr>
          <p:cNvSpPr/>
          <p:nvPr/>
        </p:nvSpPr>
        <p:spPr>
          <a:xfrm>
            <a:off x="252277" y="980728"/>
            <a:ext cx="4043523" cy="3907479"/>
          </a:xfrm>
          <a:prstGeom prst="roundRect">
            <a:avLst>
              <a:gd name="adj" fmla="val 2653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FF6B2F2-51BC-EC46-9FD0-7964925C99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436264" y="1022092"/>
            <a:ext cx="3681930" cy="38376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06098AA-44AE-2D4B-943B-9A231BC3E9E1}"/>
              </a:ext>
            </a:extLst>
          </p:cNvPr>
          <p:cNvSpPr txBox="1"/>
          <p:nvPr/>
        </p:nvSpPr>
        <p:spPr>
          <a:xfrm>
            <a:off x="1649598" y="4592161"/>
            <a:ext cx="16770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m</a:t>
            </a:r>
            <a:r>
              <a:rPr lang="en-US" sz="900" i="1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2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(b*) &gt; 2.9 TeV</a:t>
            </a:r>
            <a:r>
              <a:rPr lang="en-US" sz="1200" baseline="-250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95% CL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A1F7007-F61B-0E4F-AB91-D444C29EBAFB}"/>
              </a:ext>
            </a:extLst>
          </p:cNvPr>
          <p:cNvSpPr/>
          <p:nvPr/>
        </p:nvSpPr>
        <p:spPr>
          <a:xfrm>
            <a:off x="1043608" y="2531251"/>
            <a:ext cx="216024" cy="7200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0D4D878-0E82-A241-8B55-FF3C2FA0BC03}"/>
              </a:ext>
            </a:extLst>
          </p:cNvPr>
          <p:cNvSpPr/>
          <p:nvPr/>
        </p:nvSpPr>
        <p:spPr>
          <a:xfrm>
            <a:off x="839416" y="2566998"/>
            <a:ext cx="166630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dirty="0">
                <a:solidFill>
                  <a:srgbClr val="C00000"/>
                </a:solidFill>
                <a:latin typeface="Arial"/>
                <a:cs typeface="Arial"/>
              </a:rPr>
              <a:t>Di-b-jet  </a:t>
            </a:r>
          </a:p>
          <a:p>
            <a:r>
              <a:rPr lang="en-GB" sz="1200" dirty="0">
                <a:solidFill>
                  <a:srgbClr val="C00000"/>
                </a:solidFill>
                <a:latin typeface="Arial"/>
                <a:cs typeface="Arial"/>
              </a:rPr>
              <a:t>resonance </a:t>
            </a:r>
          </a:p>
          <a:p>
            <a:r>
              <a:rPr lang="en-GB" sz="1200" dirty="0">
                <a:solidFill>
                  <a:srgbClr val="C00000"/>
                </a:solidFill>
                <a:latin typeface="Arial"/>
                <a:cs typeface="Arial"/>
              </a:rPr>
              <a:t>search </a:t>
            </a:r>
            <a:endParaRPr lang="en-US" sz="1200" dirty="0"/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B4E6BE9C-AC82-B64D-A84F-A1310CB7A9F4}"/>
              </a:ext>
            </a:extLst>
          </p:cNvPr>
          <p:cNvSpPr/>
          <p:nvPr/>
        </p:nvSpPr>
        <p:spPr>
          <a:xfrm>
            <a:off x="4877155" y="979454"/>
            <a:ext cx="4043523" cy="3907479"/>
          </a:xfrm>
          <a:prstGeom prst="roundRect">
            <a:avLst>
              <a:gd name="adj" fmla="val 2653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 anchor="ctr">
            <a:spAutoFit/>
          </a:bodyPr>
          <a:lstStyle/>
          <a:p>
            <a:pPr algn="r"/>
            <a:endParaRPr lang="en-US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EE6AC2B-FF11-9348-834B-5C4F7AF89C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5385928" y="588683"/>
            <a:ext cx="3025978" cy="3908267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33BE3625-80BD-8246-A799-5B85D7AA2D2F}"/>
              </a:ext>
            </a:extLst>
          </p:cNvPr>
          <p:cNvSpPr txBox="1"/>
          <p:nvPr/>
        </p:nvSpPr>
        <p:spPr>
          <a:xfrm>
            <a:off x="4966123" y="4050415"/>
            <a:ext cx="38869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Data/MC scale factor vs. b-jet </a:t>
            </a:r>
            <a:r>
              <a:rPr lang="en-US" sz="1200" i="1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p</a:t>
            </a:r>
            <a:r>
              <a:rPr lang="en-US" sz="700" i="1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200" baseline="-250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T</a:t>
            </a:r>
            <a:r>
              <a:rPr lang="en-US" sz="12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 for the DL1r algorithm (77% eff WP). Data driven information stems from ttbar events, which is extrapolated to high </a:t>
            </a:r>
            <a:r>
              <a:rPr lang="en-US" sz="1200" i="1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p</a:t>
            </a:r>
            <a:r>
              <a:rPr lang="en-US" sz="400" i="1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200" baseline="-250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T</a:t>
            </a:r>
            <a:r>
              <a:rPr lang="en-US" sz="12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endParaRPr lang="en-US" sz="1200" baseline="-25000" dirty="0">
              <a:solidFill>
                <a:srgbClr val="003BB8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5808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1" y="1"/>
            <a:ext cx="9144001" cy="6858000"/>
          </a:xfrm>
          <a:prstGeom prst="rect">
            <a:avLst/>
          </a:prstGeom>
          <a:solidFill>
            <a:schemeClr val="tx1"/>
          </a:solidFill>
          <a:ln w="3175" cmpd="sng">
            <a:solidFill>
              <a:schemeClr val="tx1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188640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solidFill>
                  <a:prstClr val="white"/>
                </a:solidFill>
                <a:latin typeface="Helvetica Light"/>
                <a:cs typeface="Helvetica Light"/>
              </a:rPr>
              <a:t>High-mass resonance searches to probe new TeV scale symmetries or forces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5A57131-2786-F44A-8F56-78A1096A67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39812"/>
            <a:ext cx="9144000" cy="5397500"/>
          </a:xfrm>
          <a:prstGeom prst="rect">
            <a:avLst/>
          </a:prstGeom>
        </p:spPr>
      </p:pic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2407F01B-E8F3-DF4D-A5C6-07730F443086}"/>
              </a:ext>
            </a:extLst>
          </p:cNvPr>
          <p:cNvSpPr/>
          <p:nvPr/>
        </p:nvSpPr>
        <p:spPr>
          <a:xfrm>
            <a:off x="252277" y="980728"/>
            <a:ext cx="4043523" cy="3907479"/>
          </a:xfrm>
          <a:prstGeom prst="roundRect">
            <a:avLst>
              <a:gd name="adj" fmla="val 2653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FF6B2F2-51BC-EC46-9FD0-7964925C99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436264" y="1022092"/>
            <a:ext cx="3681930" cy="38376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06098AA-44AE-2D4B-943B-9A231BC3E9E1}"/>
              </a:ext>
            </a:extLst>
          </p:cNvPr>
          <p:cNvSpPr txBox="1"/>
          <p:nvPr/>
        </p:nvSpPr>
        <p:spPr>
          <a:xfrm>
            <a:off x="1649598" y="4592161"/>
            <a:ext cx="16770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m</a:t>
            </a:r>
            <a:r>
              <a:rPr lang="en-US" sz="900" i="1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2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(b*) &gt; 2.9 TeV</a:t>
            </a:r>
            <a:r>
              <a:rPr lang="en-US" sz="1200" baseline="-250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95% CL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A1F7007-F61B-0E4F-AB91-D444C29EBAFB}"/>
              </a:ext>
            </a:extLst>
          </p:cNvPr>
          <p:cNvSpPr/>
          <p:nvPr/>
        </p:nvSpPr>
        <p:spPr>
          <a:xfrm>
            <a:off x="1043608" y="2531251"/>
            <a:ext cx="216024" cy="7200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0D4D878-0E82-A241-8B55-FF3C2FA0BC03}"/>
              </a:ext>
            </a:extLst>
          </p:cNvPr>
          <p:cNvSpPr/>
          <p:nvPr/>
        </p:nvSpPr>
        <p:spPr>
          <a:xfrm>
            <a:off x="839416" y="2566998"/>
            <a:ext cx="166630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dirty="0">
                <a:solidFill>
                  <a:srgbClr val="C00000"/>
                </a:solidFill>
                <a:latin typeface="Arial"/>
                <a:cs typeface="Arial"/>
              </a:rPr>
              <a:t>Di-b-jet  </a:t>
            </a:r>
          </a:p>
          <a:p>
            <a:r>
              <a:rPr lang="en-GB" sz="1200" dirty="0">
                <a:solidFill>
                  <a:srgbClr val="C00000"/>
                </a:solidFill>
                <a:latin typeface="Arial"/>
                <a:cs typeface="Arial"/>
              </a:rPr>
              <a:t>resonance </a:t>
            </a:r>
          </a:p>
          <a:p>
            <a:r>
              <a:rPr lang="en-GB" sz="1200" dirty="0">
                <a:solidFill>
                  <a:srgbClr val="C00000"/>
                </a:solidFill>
                <a:latin typeface="Arial"/>
                <a:cs typeface="Arial"/>
              </a:rPr>
              <a:t>search </a:t>
            </a:r>
            <a:endParaRPr lang="en-US" sz="1200" dirty="0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6DD9DC34-B305-4641-B0AF-DBABF4443B2E}"/>
              </a:ext>
            </a:extLst>
          </p:cNvPr>
          <p:cNvSpPr/>
          <p:nvPr/>
        </p:nvSpPr>
        <p:spPr>
          <a:xfrm>
            <a:off x="4877156" y="979454"/>
            <a:ext cx="4043522" cy="4465770"/>
          </a:xfrm>
          <a:prstGeom prst="roundRect">
            <a:avLst>
              <a:gd name="adj" fmla="val 2653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 anchor="ctr">
            <a:spAutoFit/>
          </a:bodyPr>
          <a:lstStyle/>
          <a:p>
            <a:pPr algn="r"/>
            <a:endParaRPr lang="en-US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47CA8D8-16A5-7747-8F60-5FFBF73CD8D7}"/>
              </a:ext>
            </a:extLst>
          </p:cNvPr>
          <p:cNvSpPr txBox="1"/>
          <p:nvPr/>
        </p:nvSpPr>
        <p:spPr>
          <a:xfrm>
            <a:off x="7884368" y="5177604"/>
            <a:ext cx="98937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8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arXiv:1906.05977</a:t>
            </a:r>
            <a:endParaRPr lang="fi-FI" sz="800" dirty="0">
              <a:solidFill>
                <a:prstClr val="black">
                  <a:lumMod val="50000"/>
                  <a:lumOff val="50000"/>
                </a:prst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B8789F0-6EF3-634A-A664-B452D59752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5062967" y="970747"/>
            <a:ext cx="3709979" cy="3873957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D7F09F0-4E2B-924A-A6DE-DA77055A4A70}"/>
              </a:ext>
            </a:extLst>
          </p:cNvPr>
          <p:cNvSpPr/>
          <p:nvPr/>
        </p:nvSpPr>
        <p:spPr>
          <a:xfrm>
            <a:off x="5505996" y="1014815"/>
            <a:ext cx="266640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dirty="0">
                <a:solidFill>
                  <a:srgbClr val="C00000"/>
                </a:solidFill>
                <a:latin typeface="Arial"/>
                <a:cs typeface="Arial"/>
              </a:rPr>
              <a:t>Di-boson resonance search</a:t>
            </a:r>
            <a:endParaRPr lang="en-US" sz="12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D165954-DB8A-4F45-ABF5-D00D5BCEB56C}"/>
              </a:ext>
            </a:extLst>
          </p:cNvPr>
          <p:cNvSpPr txBox="1"/>
          <p:nvPr/>
        </p:nvSpPr>
        <p:spPr>
          <a:xfrm>
            <a:off x="4980977" y="4662136"/>
            <a:ext cx="38045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Exploit 3D likelihood fit to jet and dijet masses (30% improvement). In heavy vector triplet model, exclude Z’ (W’) below 3.5 (3.8) TeV</a:t>
            </a:r>
            <a:endParaRPr lang="en-US" sz="1200" baseline="-25000" dirty="0">
              <a:solidFill>
                <a:srgbClr val="003BB8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6009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1" y="1"/>
            <a:ext cx="9144001" cy="6858000"/>
          </a:xfrm>
          <a:prstGeom prst="rect">
            <a:avLst/>
          </a:prstGeom>
          <a:solidFill>
            <a:schemeClr val="tx1"/>
          </a:solidFill>
          <a:ln w="3175" cmpd="sng">
            <a:solidFill>
              <a:schemeClr val="tx1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ECD1B039-0775-B743-84AD-B2EAC58143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2999" y="0"/>
            <a:ext cx="6858000" cy="685800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67B834AD-D772-D540-8BE2-29EFB68EB005}"/>
              </a:ext>
            </a:extLst>
          </p:cNvPr>
          <p:cNvSpPr txBox="1"/>
          <p:nvPr/>
        </p:nvSpPr>
        <p:spPr>
          <a:xfrm>
            <a:off x="6769064" y="5517232"/>
            <a:ext cx="2347923" cy="461665"/>
          </a:xfrm>
          <a:prstGeom prst="rect">
            <a:avLst/>
          </a:prstGeom>
          <a:solidFill>
            <a:schemeClr val="tx1">
              <a:alpha val="58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prstClr val="white"/>
                </a:solidFill>
                <a:latin typeface="Helvetica Light"/>
                <a:cs typeface="Helvetica Light"/>
              </a:rPr>
              <a:t>Highest-mass </a:t>
            </a:r>
            <a:r>
              <a:rPr lang="en-GB" sz="1200" dirty="0" err="1">
                <a:solidFill>
                  <a:prstClr val="white"/>
                </a:solidFill>
                <a:latin typeface="Helvetica Light"/>
                <a:cs typeface="Helvetica Light"/>
              </a:rPr>
              <a:t>dielectron</a:t>
            </a:r>
            <a:r>
              <a:rPr lang="en-GB" sz="1200" dirty="0">
                <a:solidFill>
                  <a:prstClr val="white"/>
                </a:solidFill>
                <a:latin typeface="Helvetica Light"/>
                <a:cs typeface="Helvetica Light"/>
              </a:rPr>
              <a:t> event found during Run-2: 4.1 TeV. </a:t>
            </a:r>
          </a:p>
        </p:txBody>
      </p:sp>
    </p:spTree>
    <p:extLst>
      <p:ext uri="{BB962C8B-B14F-4D97-AF65-F5344CB8AC3E}">
        <p14:creationId xmlns:p14="http://schemas.microsoft.com/office/powerpoint/2010/main" val="676385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1" y="1"/>
            <a:ext cx="9144001" cy="6858000"/>
          </a:xfrm>
          <a:prstGeom prst="rect">
            <a:avLst/>
          </a:prstGeom>
          <a:solidFill>
            <a:schemeClr val="tx1"/>
          </a:solidFill>
          <a:ln w="3175" cmpd="sng">
            <a:solidFill>
              <a:schemeClr val="tx1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ECD1B039-0775-B743-84AD-B2EAC58143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2999" y="0"/>
            <a:ext cx="6858000" cy="6858000"/>
          </a:xfrm>
          <a:prstGeom prst="rect">
            <a:avLst/>
          </a:prstGeom>
        </p:spPr>
      </p:pic>
      <p:sp>
        <p:nvSpPr>
          <p:cNvPr id="5" name="Text Box 80">
            <a:extLst>
              <a:ext uri="{FF2B5EF4-FFF2-40B4-BE49-F238E27FC236}">
                <a16:creationId xmlns:a16="http://schemas.microsoft.com/office/drawing/2014/main" id="{FBD19630-319E-B74A-8042-4AAA10D3D6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4320" y="5230335"/>
            <a:ext cx="919139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200" dirty="0">
                <a:solidFill>
                  <a:prstClr val="black"/>
                </a:solidFill>
              </a:rPr>
              <a:t>O(10</a:t>
            </a:r>
            <a:r>
              <a:rPr lang="en-GB" sz="1200" baseline="30000" dirty="0">
                <a:solidFill>
                  <a:prstClr val="black"/>
                </a:solidFill>
                <a:ea typeface="Arial" charset="0"/>
                <a:cs typeface="Arial" charset="0"/>
              </a:rPr>
              <a:t>–10</a:t>
            </a:r>
            <a:r>
              <a:rPr lang="en-GB" sz="1200" dirty="0">
                <a:solidFill>
                  <a:prstClr val="black"/>
                </a:solidFill>
                <a:ea typeface="Arial" charset="0"/>
                <a:cs typeface="Arial" charset="0"/>
              </a:rPr>
              <a:t> m)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512C696B-31D1-6545-B91F-A24FBFAE603F}"/>
              </a:ext>
            </a:extLst>
          </p:cNvPr>
          <p:cNvSpPr/>
          <p:nvPr/>
        </p:nvSpPr>
        <p:spPr>
          <a:xfrm>
            <a:off x="192212" y="2276872"/>
            <a:ext cx="5123643" cy="3566274"/>
          </a:xfrm>
          <a:prstGeom prst="roundRect">
            <a:avLst>
              <a:gd name="adj" fmla="val 2653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AD00393-0304-8241-BAFE-64DB21AF661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435"/>
          <a:stretch/>
        </p:blipFill>
        <p:spPr>
          <a:xfrm rot="5400000">
            <a:off x="1153803" y="1526361"/>
            <a:ext cx="3205423" cy="500503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7D61EBEE-8350-434B-BD40-56FD8311AEC7}"/>
              </a:ext>
            </a:extLst>
          </p:cNvPr>
          <p:cNvSpPr/>
          <p:nvPr/>
        </p:nvSpPr>
        <p:spPr>
          <a:xfrm>
            <a:off x="960438" y="3445312"/>
            <a:ext cx="252363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dirty="0">
                <a:solidFill>
                  <a:srgbClr val="9C0605"/>
                </a:solidFill>
                <a:latin typeface="Arial"/>
                <a:cs typeface="Arial"/>
              </a:rPr>
              <a:t>𝓁𝓁</a:t>
            </a:r>
            <a:r>
              <a:rPr lang="en-GB" sz="1200" dirty="0">
                <a:solidFill>
                  <a:srgbClr val="C00000"/>
                </a:solidFill>
                <a:latin typeface="Arial"/>
                <a:cs typeface="Arial"/>
              </a:rPr>
              <a:t> resonance search</a:t>
            </a:r>
            <a:endParaRPr lang="en-US" sz="12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FE61A25-36C2-F944-A3AA-CB4E2C6081E2}"/>
              </a:ext>
            </a:extLst>
          </p:cNvPr>
          <p:cNvSpPr txBox="1"/>
          <p:nvPr/>
        </p:nvSpPr>
        <p:spPr>
          <a:xfrm>
            <a:off x="222026" y="5583608"/>
            <a:ext cx="98937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8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arXiv:1903.06248</a:t>
            </a:r>
            <a:endParaRPr lang="fi-FI" sz="800" dirty="0">
              <a:solidFill>
                <a:prstClr val="black">
                  <a:lumMod val="50000"/>
                  <a:lumOff val="50000"/>
                </a:prst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AD04F3EC-CE0F-1B45-8B5D-0BF9F838F6B4}"/>
              </a:ext>
            </a:extLst>
          </p:cNvPr>
          <p:cNvSpPr/>
          <p:nvPr/>
        </p:nvSpPr>
        <p:spPr>
          <a:xfrm>
            <a:off x="5508104" y="2276872"/>
            <a:ext cx="3467459" cy="3566274"/>
          </a:xfrm>
          <a:prstGeom prst="roundRect">
            <a:avLst>
              <a:gd name="adj" fmla="val 2653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EA17915-4F8C-EF4E-9D36-A16D0C87F3D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231"/>
          <a:stretch/>
        </p:blipFill>
        <p:spPr>
          <a:xfrm>
            <a:off x="5627406" y="2390976"/>
            <a:ext cx="3323443" cy="338458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EA13B7B-380D-2B48-A421-6D14CB2DEBB6}"/>
              </a:ext>
            </a:extLst>
          </p:cNvPr>
          <p:cNvSpPr txBox="1"/>
          <p:nvPr/>
        </p:nvSpPr>
        <p:spPr>
          <a:xfrm>
            <a:off x="7874901" y="2318445"/>
            <a:ext cx="98937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8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arXiv:1906.05609</a:t>
            </a:r>
            <a:endParaRPr lang="fi-FI" sz="800" dirty="0">
              <a:solidFill>
                <a:prstClr val="black">
                  <a:lumMod val="50000"/>
                  <a:lumOff val="50000"/>
                </a:prst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71EAE18-0DAE-1F40-A0F2-DD3AAC33C687}"/>
              </a:ext>
            </a:extLst>
          </p:cNvPr>
          <p:cNvSpPr/>
          <p:nvPr/>
        </p:nvSpPr>
        <p:spPr>
          <a:xfrm>
            <a:off x="6115871" y="3831431"/>
            <a:ext cx="20162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dirty="0">
                <a:solidFill>
                  <a:srgbClr val="9C0605"/>
                </a:solidFill>
                <a:latin typeface="Arial"/>
                <a:cs typeface="Arial"/>
              </a:rPr>
              <a:t>𝓁𝜈 resonance </a:t>
            </a:r>
          </a:p>
          <a:p>
            <a:r>
              <a:rPr lang="en-GB" sz="1200" dirty="0">
                <a:solidFill>
                  <a:srgbClr val="9C0605"/>
                </a:solidFill>
                <a:latin typeface="Arial"/>
                <a:cs typeface="Arial"/>
              </a:rPr>
              <a:t>search </a:t>
            </a:r>
            <a:endParaRPr lang="en-US" sz="1200" dirty="0">
              <a:solidFill>
                <a:srgbClr val="9C0605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D563B00-523A-7745-9293-6806911AFC60}"/>
              </a:ext>
            </a:extLst>
          </p:cNvPr>
          <p:cNvSpPr txBox="1"/>
          <p:nvPr/>
        </p:nvSpPr>
        <p:spPr>
          <a:xfrm>
            <a:off x="1241213" y="5533425"/>
            <a:ext cx="186140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m</a:t>
            </a:r>
            <a:r>
              <a:rPr lang="en-US" sz="900" i="1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2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(Z’</a:t>
            </a:r>
            <a:r>
              <a:rPr lang="en-US" sz="1200" baseline="-250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SSM</a:t>
            </a:r>
            <a:r>
              <a:rPr lang="en-US" sz="12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) &gt; 5.1 TeV</a:t>
            </a:r>
            <a:r>
              <a:rPr lang="en-US" sz="1200" baseline="-250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95% CL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2E990DB-791D-E843-85EC-00E24E912CEB}"/>
              </a:ext>
            </a:extLst>
          </p:cNvPr>
          <p:cNvSpPr txBox="1"/>
          <p:nvPr/>
        </p:nvSpPr>
        <p:spPr>
          <a:xfrm>
            <a:off x="6091157" y="4266767"/>
            <a:ext cx="19030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m</a:t>
            </a:r>
            <a:r>
              <a:rPr lang="en-US" sz="900" i="1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2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(W’</a:t>
            </a:r>
            <a:r>
              <a:rPr lang="en-US" sz="1200" baseline="-250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SSM</a:t>
            </a:r>
            <a:r>
              <a:rPr lang="en-US" sz="12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) &gt; 6.0 TeV</a:t>
            </a:r>
            <a:r>
              <a:rPr lang="en-US" sz="1200" baseline="-250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95% CL</a:t>
            </a:r>
          </a:p>
        </p:txBody>
      </p:sp>
    </p:spTree>
    <p:extLst>
      <p:ext uri="{BB962C8B-B14F-4D97-AF65-F5344CB8AC3E}">
        <p14:creationId xmlns:p14="http://schemas.microsoft.com/office/powerpoint/2010/main" val="2439469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0" y="260649"/>
            <a:ext cx="9144000" cy="5040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" y="324894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Dark Matter (DM)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10D1FD2-EBDE-B843-8C76-4783BD988D1D}"/>
              </a:ext>
            </a:extLst>
          </p:cNvPr>
          <p:cNvSpPr txBox="1"/>
          <p:nvPr/>
        </p:nvSpPr>
        <p:spPr>
          <a:xfrm>
            <a:off x="479376" y="980728"/>
            <a:ext cx="24364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sz="1600" dirty="0">
                <a:solidFill>
                  <a:srgbClr val="003BB8"/>
                </a:solidFill>
                <a:latin typeface="Helvetica" charset="0"/>
                <a:ea typeface="Helvetica" charset="0"/>
                <a:cs typeface="Helvetica" charset="0"/>
              </a:rPr>
              <a:t>If produced at the LHC, DM interactions will be mediated by particles that can also be directly searched for </a:t>
            </a:r>
          </a:p>
          <a:p>
            <a:pPr>
              <a:spcBef>
                <a:spcPts val="0"/>
              </a:spcBef>
            </a:pPr>
            <a:r>
              <a:rPr lang="en-GB" sz="1600" dirty="0">
                <a:solidFill>
                  <a:srgbClr val="003BB8"/>
                </a:solidFill>
                <a:latin typeface="Helvetica" charset="0"/>
                <a:ea typeface="Helvetica" charset="0"/>
                <a:cs typeface="Helvetica" charset="0"/>
              </a:rPr>
              <a:t>— complementarity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F615387A-92B1-BD43-8303-181879E023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9588" y="1027145"/>
            <a:ext cx="2095500" cy="189230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73B946B7-29E6-854D-B606-132976C7E4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3854" y="986838"/>
            <a:ext cx="2095500" cy="1892300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91DFC433-C489-634C-B9BC-3983FE54F990}"/>
              </a:ext>
            </a:extLst>
          </p:cNvPr>
          <p:cNvSpPr txBox="1"/>
          <p:nvPr/>
        </p:nvSpPr>
        <p:spPr>
          <a:xfrm>
            <a:off x="3899594" y="2363722"/>
            <a:ext cx="11000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Example for vector / axial-vector mediator models</a:t>
            </a:r>
            <a:endParaRPr lang="fi-FI" sz="900" dirty="0">
              <a:solidFill>
                <a:prstClr val="black">
                  <a:lumMod val="50000"/>
                  <a:lumOff val="50000"/>
                </a:prst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6495969-A33A-6940-8369-E251BD0C228C}"/>
              </a:ext>
            </a:extLst>
          </p:cNvPr>
          <p:cNvSpPr txBox="1"/>
          <p:nvPr/>
        </p:nvSpPr>
        <p:spPr>
          <a:xfrm>
            <a:off x="5350176" y="1698388"/>
            <a:ext cx="878008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Missing energy    </a:t>
            </a:r>
          </a:p>
        </p:txBody>
      </p:sp>
      <p:sp>
        <p:nvSpPr>
          <p:cNvPr id="31" name="Rounded Rectangle 30">
            <a:extLst>
              <a:ext uri="{FF2B5EF4-FFF2-40B4-BE49-F238E27FC236}">
                <a16:creationId xmlns:a16="http://schemas.microsoft.com/office/drawing/2014/main" id="{9338A12A-0BDC-8B49-B585-03120B6574E8}"/>
              </a:ext>
            </a:extLst>
          </p:cNvPr>
          <p:cNvSpPr/>
          <p:nvPr/>
        </p:nvSpPr>
        <p:spPr>
          <a:xfrm>
            <a:off x="4999689" y="1002174"/>
            <a:ext cx="369273" cy="1932607"/>
          </a:xfrm>
          <a:prstGeom prst="roundRect">
            <a:avLst/>
          </a:prstGeom>
          <a:ln w="3175">
            <a:solidFill>
              <a:srgbClr val="C00000"/>
            </a:solidFill>
          </a:ln>
        </p:spPr>
        <p:txBody>
          <a:bodyPr wrap="squar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CF33176-441A-994C-8778-6CDE4CEB5E74}"/>
              </a:ext>
            </a:extLst>
          </p:cNvPr>
          <p:cNvSpPr txBox="1"/>
          <p:nvPr/>
        </p:nvSpPr>
        <p:spPr>
          <a:xfrm>
            <a:off x="8055535" y="1694930"/>
            <a:ext cx="87800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Resonance</a:t>
            </a:r>
          </a:p>
        </p:txBody>
      </p:sp>
      <p:sp>
        <p:nvSpPr>
          <p:cNvPr id="33" name="Rounded Rectangle 32">
            <a:extLst>
              <a:ext uri="{FF2B5EF4-FFF2-40B4-BE49-F238E27FC236}">
                <a16:creationId xmlns:a16="http://schemas.microsoft.com/office/drawing/2014/main" id="{3B983C47-EF02-0B45-BF73-2CB4909DBF8C}"/>
              </a:ext>
            </a:extLst>
          </p:cNvPr>
          <p:cNvSpPr/>
          <p:nvPr/>
        </p:nvSpPr>
        <p:spPr>
          <a:xfrm>
            <a:off x="7705048" y="998716"/>
            <a:ext cx="369273" cy="1932607"/>
          </a:xfrm>
          <a:prstGeom prst="roundRect">
            <a:avLst/>
          </a:prstGeom>
          <a:ln w="3175">
            <a:solidFill>
              <a:srgbClr val="C00000"/>
            </a:solidFill>
          </a:ln>
        </p:spPr>
        <p:txBody>
          <a:bodyPr wrap="squar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C01096C4-98F1-5A4A-ADD8-67C35C9E2453}"/>
              </a:ext>
            </a:extLst>
          </p:cNvPr>
          <p:cNvSpPr/>
          <p:nvPr/>
        </p:nvSpPr>
        <p:spPr>
          <a:xfrm>
            <a:off x="479375" y="3238376"/>
            <a:ext cx="2592289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3000"/>
              </a:spcBef>
            </a:pPr>
            <a:r>
              <a:rPr lang="en-GB" sz="1400" dirty="0">
                <a:latin typeface="Helvetica Light" panose="020B0403020202020204" pitchFamily="34" charset="0"/>
                <a:ea typeface="Helvetica" charset="0"/>
                <a:cs typeface="Helvetica" charset="0"/>
              </a:rPr>
              <a:t>ATLAS released combination of </a:t>
            </a:r>
            <a:r>
              <a:rPr lang="en-GB" sz="1400" i="1" dirty="0" err="1">
                <a:latin typeface="Helvetica Light" panose="020B0403020202020204" pitchFamily="34" charset="0"/>
                <a:ea typeface="Helvetica" charset="0"/>
                <a:cs typeface="Helvetica" charset="0"/>
              </a:rPr>
              <a:t>E</a:t>
            </a:r>
            <a:r>
              <a:rPr lang="en-GB" sz="1400" i="1" baseline="-25000" dirty="0" err="1">
                <a:latin typeface="Helvetica Light" panose="020B0403020202020204" pitchFamily="34" charset="0"/>
                <a:ea typeface="Helvetica" charset="0"/>
                <a:cs typeface="Helvetica" charset="0"/>
              </a:rPr>
              <a:t>T</a:t>
            </a:r>
            <a:r>
              <a:rPr lang="en-GB" sz="1400" baseline="-25000" dirty="0" err="1">
                <a:latin typeface="Helvetica Light" panose="020B0403020202020204" pitchFamily="34" charset="0"/>
                <a:ea typeface="Helvetica" charset="0"/>
                <a:cs typeface="Helvetica" charset="0"/>
              </a:rPr>
              <a:t>,miss</a:t>
            </a:r>
            <a:r>
              <a:rPr lang="en-GB" sz="1400" dirty="0">
                <a:latin typeface="Helvetica Light" panose="020B0403020202020204" pitchFamily="34" charset="0"/>
                <a:ea typeface="Helvetica" charset="0"/>
                <a:cs typeface="Helvetica" charset="0"/>
              </a:rPr>
              <a:t> based DM searches involving </a:t>
            </a:r>
            <a:r>
              <a:rPr lang="en-GB" sz="1400" i="1" dirty="0" err="1">
                <a:latin typeface="Helvetica Light" panose="020B0403020202020204" pitchFamily="34" charset="0"/>
                <a:ea typeface="Helvetica" charset="0"/>
                <a:cs typeface="Helvetica" charset="0"/>
              </a:rPr>
              <a:t>E</a:t>
            </a:r>
            <a:r>
              <a:rPr lang="en-GB" sz="1400" i="1" baseline="-25000" dirty="0" err="1">
                <a:latin typeface="Helvetica Light" panose="020B0403020202020204" pitchFamily="34" charset="0"/>
                <a:ea typeface="Helvetica" charset="0"/>
                <a:cs typeface="Helvetica" charset="0"/>
              </a:rPr>
              <a:t>T</a:t>
            </a:r>
            <a:r>
              <a:rPr lang="en-GB" sz="1400" baseline="-25000" dirty="0" err="1">
                <a:latin typeface="Helvetica Light" panose="020B0403020202020204" pitchFamily="34" charset="0"/>
                <a:ea typeface="Helvetica" charset="0"/>
                <a:cs typeface="Helvetica" charset="0"/>
              </a:rPr>
              <a:t>,miss</a:t>
            </a:r>
            <a:r>
              <a:rPr lang="en-GB" sz="1400" dirty="0">
                <a:latin typeface="Helvetica Light" panose="020B0403020202020204" pitchFamily="34" charset="0"/>
                <a:ea typeface="Helvetica" charset="0"/>
                <a:cs typeface="Helvetica" charset="0"/>
              </a:rPr>
              <a:t> + X, X = jet, 𝛾, W, Z, H, b(b), t(t) using large number of models</a:t>
            </a: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2288E9B7-94F7-8E4F-85A9-624E676A9D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4402750" y="2118452"/>
            <a:ext cx="3611229" cy="5656262"/>
          </a:xfrm>
          <a:prstGeom prst="rect">
            <a:avLst/>
          </a:prstGeo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555E513E-7BF1-E04E-8F6A-C0662272FBB1}"/>
              </a:ext>
            </a:extLst>
          </p:cNvPr>
          <p:cNvSpPr/>
          <p:nvPr/>
        </p:nvSpPr>
        <p:spPr>
          <a:xfrm>
            <a:off x="479375" y="4966231"/>
            <a:ext cx="280658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3000"/>
              </a:spcBef>
            </a:pPr>
            <a:r>
              <a:rPr lang="en-GB" sz="1400" dirty="0">
                <a:latin typeface="Helvetica Light" panose="020B0403020202020204" pitchFamily="34" charset="0"/>
                <a:ea typeface="Helvetica" charset="0"/>
                <a:cs typeface="Helvetica" charset="0"/>
              </a:rPr>
              <a:t>Interpretation in WIMP-nucleon cross section plane highly model dependent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39B31745-2DD9-2F4F-B921-34C038050854}"/>
              </a:ext>
            </a:extLst>
          </p:cNvPr>
          <p:cNvSpPr txBox="1"/>
          <p:nvPr/>
        </p:nvSpPr>
        <p:spPr>
          <a:xfrm>
            <a:off x="479374" y="4390167"/>
            <a:ext cx="25922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arXiv</a:t>
            </a:r>
            <a:r>
              <a:rPr lang="en-US" sz="10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:1903.01400, up to 37 fb</a:t>
            </a:r>
            <a:r>
              <a:rPr lang="en-US" sz="1000" baseline="300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–1</a:t>
            </a:r>
            <a:endParaRPr kumimoji="0" lang="is-IS" sz="1000" b="0" i="0" u="none" strike="noStrike" kern="1200" cap="none" spc="0" normalizeH="0" baseline="3000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F728144E-8019-E34B-8015-FB94FBB12C8E}"/>
              </a:ext>
            </a:extLst>
          </p:cNvPr>
          <p:cNvSpPr txBox="1"/>
          <p:nvPr/>
        </p:nvSpPr>
        <p:spPr>
          <a:xfrm>
            <a:off x="6744781" y="3121843"/>
            <a:ext cx="107584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arXiv</a:t>
            </a:r>
            <a:r>
              <a:rPr lang="en-US" sz="8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:1903.01400</a:t>
            </a:r>
            <a:endParaRPr kumimoji="0" lang="is-IS" sz="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8" name="Slide Number Placeholder 1">
            <a:extLst>
              <a:ext uri="{FF2B5EF4-FFF2-40B4-BE49-F238E27FC236}">
                <a16:creationId xmlns:a16="http://schemas.microsoft.com/office/drawing/2014/main" id="{DBD0D853-3EA5-1742-83B1-FC77A9CE02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</p:spPr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59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36318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1714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Slide Number Placeholder 9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6</a:t>
            </a:fld>
            <a:endParaRPr lang="en-GB" dirty="0"/>
          </a:p>
        </p:txBody>
      </p:sp>
      <p:sp>
        <p:nvSpPr>
          <p:cNvPr id="16" name="TextBox 15"/>
          <p:cNvSpPr txBox="1"/>
          <p:nvPr/>
        </p:nvSpPr>
        <p:spPr>
          <a:xfrm>
            <a:off x="4448432" y="476672"/>
            <a:ext cx="43720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LHC Run-2 (2015–2018)</a:t>
            </a:r>
          </a:p>
          <a:p>
            <a:pPr algn="r"/>
            <a:r>
              <a:rPr lang="en-US" sz="2400" dirty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√s = 13 TeV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1A88562-8D70-FA4B-842D-1CF36EE2E376}"/>
              </a:ext>
            </a:extLst>
          </p:cNvPr>
          <p:cNvSpPr txBox="1"/>
          <p:nvPr/>
        </p:nvSpPr>
        <p:spPr>
          <a:xfrm>
            <a:off x="179512" y="2132856"/>
            <a:ext cx="2088232" cy="44165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ts val="3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3BB8"/>
                </a:solidFill>
                <a:effectLst/>
                <a:uLnTx/>
                <a:uFillTx/>
                <a:latin typeface="Helvetica Light" panose="020B0403020202020204" pitchFamily="34" charset="0"/>
                <a:ea typeface="+mn-ea"/>
                <a:cs typeface="Arial"/>
              </a:rPr>
              <a:t>Excellent reconstruction performance, validated in data up to very large pileup values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3BB8"/>
                </a:solidFill>
                <a:effectLst/>
                <a:uLnTx/>
                <a:uFillTx/>
                <a:latin typeface="Helvetica Light" panose="020B0403020202020204" pitchFamily="34" charset="0"/>
                <a:ea typeface="+mn-ea"/>
                <a:cs typeface="Arial"/>
              </a:rPr>
              <a:t>(&gt; 60, design was 25)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ts val="18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u="none" strike="noStrike" kern="1200" cap="none" spc="0" normalizeH="0" baseline="0" noProof="0" dirty="0">
                <a:ln>
                  <a:noFill/>
                </a:ln>
                <a:solidFill>
                  <a:srgbClr val="003BB8"/>
                </a:solidFill>
                <a:effectLst/>
                <a:uLnTx/>
                <a:uFillTx/>
                <a:latin typeface="Helvetica" pitchFamily="2" charset="0"/>
                <a:cs typeface="Arial"/>
              </a:rPr>
              <a:t>Coherent data and MC sample for all of Run-2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ts val="18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3BB8"/>
                </a:solidFill>
                <a:effectLst/>
                <a:uLnTx/>
                <a:uFillTx/>
                <a:latin typeface="Helvetica Light" panose="020B0403020202020204" pitchFamily="34" charset="0"/>
                <a:ea typeface="+mn-ea"/>
                <a:cs typeface="Arial"/>
              </a:rPr>
              <a:t>Widespread use of machine learning techniques for particle reconstruction &amp; identification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ts val="18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3BB8"/>
                </a:solidFill>
                <a:effectLst/>
                <a:uLnTx/>
                <a:uFillTx/>
                <a:latin typeface="Helvetica Light" panose="020B0403020202020204" pitchFamily="34" charset="0"/>
                <a:ea typeface="+mn-ea"/>
                <a:cs typeface="Arial"/>
              </a:rPr>
              <a:t>Dedicated improvements and calibrations of low-momentum leptons, hadronic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3BB8"/>
                </a:solidFill>
                <a:effectLst/>
                <a:uLnTx/>
                <a:uFillTx/>
                <a:latin typeface="Helvetica Light" panose="020B0403020202020204" pitchFamily="34" charset="0"/>
                <a:ea typeface="+mn-ea"/>
                <a:cs typeface="Arial"/>
              </a:rPr>
              <a:t>taus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3BB8"/>
                </a:solidFill>
                <a:effectLst/>
                <a:uLnTx/>
                <a:uFillTx/>
                <a:latin typeface="Helvetica Light" panose="020B0403020202020204" pitchFamily="34" charset="0"/>
                <a:ea typeface="+mn-ea"/>
                <a:cs typeface="Arial"/>
              </a:rPr>
              <a:t>, low &amp; high momentum b-tagging,   boosted hadronic objects, …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2D7DA15F-4992-2240-AFB8-A91E75A2AA83}"/>
              </a:ext>
            </a:extLst>
          </p:cNvPr>
          <p:cNvSpPr/>
          <p:nvPr/>
        </p:nvSpPr>
        <p:spPr>
          <a:xfrm>
            <a:off x="3070748" y="2535287"/>
            <a:ext cx="29414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Data-driven energy calibration of standard particle flow jets. </a:t>
            </a:r>
            <a:endParaRPr lang="en-US" sz="1200" dirty="0">
              <a:solidFill>
                <a:prstClr val="black">
                  <a:lumMod val="50000"/>
                  <a:lumOff val="50000"/>
                </a:prst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365AB3C3-A5D3-4248-B8EF-4B9DDD9BD7BC}"/>
              </a:ext>
            </a:extLst>
          </p:cNvPr>
          <p:cNvSpPr/>
          <p:nvPr/>
        </p:nvSpPr>
        <p:spPr>
          <a:xfrm>
            <a:off x="6790300" y="2538723"/>
            <a:ext cx="22461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Data-driven energy calibration of b-jet tagging efficiency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F0120566-679A-C647-8206-FC4D82C0ADC0}"/>
              </a:ext>
            </a:extLst>
          </p:cNvPr>
          <p:cNvSpPr/>
          <p:nvPr/>
        </p:nvSpPr>
        <p:spPr>
          <a:xfrm>
            <a:off x="3347864" y="6052717"/>
            <a:ext cx="502595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Percent precision reached for both hadronic objects</a:t>
            </a: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27B86742-2070-8D4D-9BBE-EB4F0B38F80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 rot="5400000">
            <a:off x="2895088" y="2453596"/>
            <a:ext cx="2634346" cy="388977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4A9DC34-9DA8-7A4D-847E-ADFCB4677F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60572" y="2961136"/>
            <a:ext cx="2870200" cy="278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3718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0" y="260649"/>
            <a:ext cx="9144000" cy="5040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" y="324894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457200" rtl="0" eaLnBrk="1" fontAlgn="base" latinLnBrk="0" hangingPunct="1">
              <a:lnSpc>
                <a:spcPct val="100000"/>
              </a:lnSpc>
              <a:spcBef>
                <a:spcPts val="2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     Elusive supersymmetry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(could solve naturalness problem, unification, dark matter)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485159B-29FA-744B-902C-69B5FF2C4A54}"/>
              </a:ext>
            </a:extLst>
          </p:cNvPr>
          <p:cNvSpPr/>
          <p:nvPr/>
        </p:nvSpPr>
        <p:spPr>
          <a:xfrm>
            <a:off x="323528" y="2473732"/>
            <a:ext cx="40926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1800"/>
              </a:spcBef>
            </a:pPr>
            <a:r>
              <a:rPr lang="en-GB" sz="14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New search addresses specific soft (“3-body”) region of stop-pair production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41C16B2A-06CF-8649-9F37-B939CFE5F15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 rot="5400000">
            <a:off x="396405" y="3140092"/>
            <a:ext cx="3402924" cy="3508105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C0A8FA1A-F4A2-2C44-8125-0031F6862F8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 rot="5400000">
            <a:off x="4644390" y="2325720"/>
            <a:ext cx="3695556" cy="513573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89E25062-2249-1C4A-8917-25567B16F9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99085" y="1340768"/>
            <a:ext cx="2005364" cy="167635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C07BB2D-F332-3A45-9CBF-67021F5AB7BF}"/>
              </a:ext>
            </a:extLst>
          </p:cNvPr>
          <p:cNvSpPr/>
          <p:nvPr/>
        </p:nvSpPr>
        <p:spPr>
          <a:xfrm>
            <a:off x="323528" y="1630541"/>
            <a:ext cx="48127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1800"/>
              </a:spcBef>
            </a:pPr>
            <a:r>
              <a:rPr lang="en-GB" sz="12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Limits on gluinos reach up to &gt;2 TeV, </a:t>
            </a:r>
            <a:r>
              <a:rPr lang="en-GB" sz="1200" dirty="0">
                <a:solidFill>
                  <a:prstClr val="black"/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</a:rPr>
              <a:t>focus on naturalness-driven searches for early analyses of full Run-2 dataset. More complex approaches (MVA, multi-binned fits) </a:t>
            </a:r>
            <a:endParaRPr lang="en-GB" sz="1200" dirty="0">
              <a:solidFill>
                <a:srgbClr val="C00000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BF40A95-93ED-3D46-9876-AF221E782A12}"/>
              </a:ext>
            </a:extLst>
          </p:cNvPr>
          <p:cNvSpPr txBox="1"/>
          <p:nvPr/>
        </p:nvSpPr>
        <p:spPr>
          <a:xfrm>
            <a:off x="2492291" y="3122465"/>
            <a:ext cx="129073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8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ATLAS-CONF-2019-017</a:t>
            </a:r>
            <a:endParaRPr lang="fi-FI" sz="800" dirty="0">
              <a:solidFill>
                <a:prstClr val="black">
                  <a:lumMod val="50000"/>
                  <a:lumOff val="50000"/>
                </a:prst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6388837-5ED2-9F45-8EC8-CCA491F5AA63}"/>
              </a:ext>
            </a:extLst>
          </p:cNvPr>
          <p:cNvSpPr txBox="1"/>
          <p:nvPr/>
        </p:nvSpPr>
        <p:spPr>
          <a:xfrm>
            <a:off x="323528" y="980728"/>
            <a:ext cx="63248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sz="1600" dirty="0">
                <a:solidFill>
                  <a:srgbClr val="003BB8"/>
                </a:solidFill>
                <a:latin typeface="Helvetica" charset="0"/>
                <a:ea typeface="Helvetica" charset="0"/>
                <a:cs typeface="Helvetica" charset="0"/>
              </a:rPr>
              <a:t>Very diverse signatures</a:t>
            </a:r>
            <a:r>
              <a:rPr lang="en-GB" sz="16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. Missing-</a:t>
            </a:r>
            <a:r>
              <a:rPr lang="en-GB" sz="1600" i="1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GB" sz="1600" i="1" baseline="-250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T</a:t>
            </a:r>
            <a:r>
              <a:rPr lang="en-GB" sz="16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based searches for scenarios with R-parity conservation, Exotics-like signatures otherwise</a:t>
            </a:r>
          </a:p>
        </p:txBody>
      </p:sp>
      <p:sp>
        <p:nvSpPr>
          <p:cNvPr id="29" name="Slide Number Placeholder 1">
            <a:extLst>
              <a:ext uri="{FF2B5EF4-FFF2-40B4-BE49-F238E27FC236}">
                <a16:creationId xmlns:a16="http://schemas.microsoft.com/office/drawing/2014/main" id="{E15F48BC-59A7-1247-AFD3-B65830AC3960}"/>
              </a:ext>
            </a:extLst>
          </p:cNvPr>
          <p:cNvSpPr txBox="1">
            <a:spLocks/>
          </p:cNvSpPr>
          <p:nvPr/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en-GB"/>
            </a:defPPr>
            <a:lvl1pPr algn="r" defTabSz="457200" rtl="0" fontAlgn="base">
              <a:spcBef>
                <a:spcPct val="0"/>
              </a:spcBef>
              <a:spcAft>
                <a:spcPct val="0"/>
              </a:spcAft>
              <a:defRPr sz="14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60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88990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0" y="260649"/>
            <a:ext cx="9144000" cy="5040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" y="324894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457200" rtl="0" eaLnBrk="1" fontAlgn="base" latinLnBrk="0" hangingPunct="1">
              <a:lnSpc>
                <a:spcPct val="100000"/>
              </a:lnSpc>
              <a:spcBef>
                <a:spcPts val="2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     Elusive supersymmetry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(could solve naturalness problem, unification, dark matter)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485159B-29FA-744B-902C-69B5FF2C4A54}"/>
              </a:ext>
            </a:extLst>
          </p:cNvPr>
          <p:cNvSpPr/>
          <p:nvPr/>
        </p:nvSpPr>
        <p:spPr>
          <a:xfrm>
            <a:off x="323528" y="2473732"/>
            <a:ext cx="409262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1800"/>
              </a:spcBef>
            </a:pPr>
            <a:r>
              <a:rPr lang="en-GB" sz="14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CMS full Run-2 search for direct stop production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C0A8FA1A-F4A2-2C44-8125-0031F6862F8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 rot="5400000">
            <a:off x="4644390" y="2325720"/>
            <a:ext cx="3695556" cy="5135737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C07BB2D-F332-3A45-9CBF-67021F5AB7BF}"/>
              </a:ext>
            </a:extLst>
          </p:cNvPr>
          <p:cNvSpPr/>
          <p:nvPr/>
        </p:nvSpPr>
        <p:spPr>
          <a:xfrm>
            <a:off x="323528" y="1630541"/>
            <a:ext cx="48127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1800"/>
              </a:spcBef>
            </a:pPr>
            <a:r>
              <a:rPr lang="en-GB" sz="12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Limits on gluinos reach up to &gt;2 TeV, </a:t>
            </a:r>
            <a:r>
              <a:rPr lang="en-GB" sz="1200" dirty="0">
                <a:solidFill>
                  <a:prstClr val="black"/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</a:rPr>
              <a:t>focus on naturalness-driven searches for early analyses of full Run-2 dataset. More complex approaches (MVA, multi-binned fits) </a:t>
            </a:r>
            <a:endParaRPr lang="en-GB" sz="1200" dirty="0">
              <a:solidFill>
                <a:srgbClr val="C00000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BF40A95-93ED-3D46-9876-AF221E782A12}"/>
              </a:ext>
            </a:extLst>
          </p:cNvPr>
          <p:cNvSpPr txBox="1"/>
          <p:nvPr/>
        </p:nvSpPr>
        <p:spPr>
          <a:xfrm>
            <a:off x="2492291" y="3122465"/>
            <a:ext cx="129073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8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ATLAS-CONF-2019-017</a:t>
            </a:r>
            <a:endParaRPr lang="fi-FI" sz="800" dirty="0">
              <a:solidFill>
                <a:prstClr val="black">
                  <a:lumMod val="50000"/>
                  <a:lumOff val="50000"/>
                </a:prst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6388837-5ED2-9F45-8EC8-CCA491F5AA63}"/>
              </a:ext>
            </a:extLst>
          </p:cNvPr>
          <p:cNvSpPr txBox="1"/>
          <p:nvPr/>
        </p:nvSpPr>
        <p:spPr>
          <a:xfrm>
            <a:off x="323528" y="980728"/>
            <a:ext cx="63248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sz="1600" dirty="0">
                <a:solidFill>
                  <a:srgbClr val="003BB8"/>
                </a:solidFill>
                <a:latin typeface="Helvetica" charset="0"/>
                <a:ea typeface="Helvetica" charset="0"/>
                <a:cs typeface="Helvetica" charset="0"/>
              </a:rPr>
              <a:t>Very diverse signatures</a:t>
            </a:r>
            <a:r>
              <a:rPr lang="en-GB" sz="16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. Missing-</a:t>
            </a:r>
            <a:r>
              <a:rPr lang="en-GB" sz="1600" i="1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GB" sz="1600" i="1" baseline="-250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T</a:t>
            </a:r>
            <a:r>
              <a:rPr lang="en-GB" sz="16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based searches for scenarios with R-parity conservation, Exotics-like signatures otherwise</a:t>
            </a:r>
          </a:p>
        </p:txBody>
      </p:sp>
      <p:sp>
        <p:nvSpPr>
          <p:cNvPr id="29" name="Slide Number Placeholder 1">
            <a:extLst>
              <a:ext uri="{FF2B5EF4-FFF2-40B4-BE49-F238E27FC236}">
                <a16:creationId xmlns:a16="http://schemas.microsoft.com/office/drawing/2014/main" id="{E15F48BC-59A7-1247-AFD3-B65830AC3960}"/>
              </a:ext>
            </a:extLst>
          </p:cNvPr>
          <p:cNvSpPr txBox="1">
            <a:spLocks/>
          </p:cNvSpPr>
          <p:nvPr/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en-GB"/>
            </a:defPPr>
            <a:lvl1pPr algn="r" defTabSz="457200" rtl="0" fontAlgn="base">
              <a:spcBef>
                <a:spcPct val="0"/>
              </a:spcBef>
              <a:spcAft>
                <a:spcPct val="0"/>
              </a:spcAft>
              <a:defRPr sz="14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61</a:t>
            </a:fld>
            <a:endParaRPr lang="en-GB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A52671C-4DDF-6648-ABA9-C2748474F2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3045810"/>
            <a:ext cx="3756825" cy="3604167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D6F08B9D-9254-8D48-B027-ECA3258701F6}"/>
              </a:ext>
            </a:extLst>
          </p:cNvPr>
          <p:cNvSpPr txBox="1"/>
          <p:nvPr/>
        </p:nvSpPr>
        <p:spPr>
          <a:xfrm>
            <a:off x="520685" y="6403887"/>
            <a:ext cx="122180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8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CMS-PAS-SUS-19-009</a:t>
            </a:r>
            <a:endParaRPr lang="fi-FI" sz="800" dirty="0">
              <a:solidFill>
                <a:prstClr val="black">
                  <a:lumMod val="50000"/>
                  <a:lumOff val="50000"/>
                </a:prst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9792CD48-D5C9-B441-9EBC-F119F7E5A0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98857" y="1362034"/>
            <a:ext cx="2006419" cy="1630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6142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0" y="260649"/>
            <a:ext cx="9144000" cy="5040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" y="324894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600"/>
              </a:spcBef>
            </a:pPr>
            <a:r>
              <a:rPr lang="en-US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    Elusive supersymmetry </a:t>
            </a:r>
            <a:r>
              <a:rPr lang="en-US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(could solve naturalness problem, unification, dark matter)</a:t>
            </a:r>
            <a:endParaRPr lang="en-US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2FD6A0F-3498-7040-A815-9968FCB353CF}"/>
              </a:ext>
            </a:extLst>
          </p:cNvPr>
          <p:cNvSpPr txBox="1"/>
          <p:nvPr/>
        </p:nvSpPr>
        <p:spPr>
          <a:xfrm>
            <a:off x="323529" y="980728"/>
            <a:ext cx="31683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sz="1600" dirty="0">
                <a:solidFill>
                  <a:srgbClr val="003BB8"/>
                </a:solidFill>
                <a:latin typeface="Helvetica" charset="0"/>
                <a:ea typeface="Helvetica" charset="0"/>
                <a:cs typeface="Helvetica" charset="0"/>
              </a:rPr>
              <a:t>Electroweak SUSY production, not because it is easy …</a:t>
            </a:r>
            <a:endParaRPr lang="en-GB" sz="1400" dirty="0">
              <a:solidFill>
                <a:prstClr val="black"/>
              </a:solidFill>
              <a:latin typeface="Helvetica Light" panose="020B0403020202020204" pitchFamily="34" charset="0"/>
              <a:ea typeface="Helvetica Light" charset="0"/>
              <a:cs typeface="Helvetica Light" charset="0"/>
            </a:endParaRP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6BE8035D-FD77-0D43-A3AF-EB4619A796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9952" y="981244"/>
            <a:ext cx="2016224" cy="1571702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3208B9CB-15E3-0847-94E8-95EA4C73F3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3024514"/>
            <a:ext cx="4120740" cy="2957921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BF2F5C26-BC7F-1F46-AC70-914CEC531C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511" y="3193930"/>
            <a:ext cx="4120741" cy="2957921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22DF9AE1-B950-214C-987F-F75C216F40D3}"/>
              </a:ext>
            </a:extLst>
          </p:cNvPr>
          <p:cNvSpPr txBox="1"/>
          <p:nvPr/>
        </p:nvSpPr>
        <p:spPr>
          <a:xfrm>
            <a:off x="7202388" y="2996952"/>
            <a:ext cx="129073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8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ATLAS-CONF-2019-018</a:t>
            </a:r>
            <a:endParaRPr lang="fi-FI" sz="800" dirty="0">
              <a:solidFill>
                <a:prstClr val="black">
                  <a:lumMod val="50000"/>
                  <a:lumOff val="50000"/>
                </a:prst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AD85358F-5FEB-0549-88E3-B3AF56A48DC4}"/>
              </a:ext>
            </a:extLst>
          </p:cNvPr>
          <p:cNvSpPr/>
          <p:nvPr/>
        </p:nvSpPr>
        <p:spPr>
          <a:xfrm>
            <a:off x="323528" y="1700808"/>
            <a:ext cx="214198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1800"/>
              </a:spcBef>
            </a:pPr>
            <a:r>
              <a:rPr lang="en-GB" sz="1400" b="1" dirty="0">
                <a:solidFill>
                  <a:srgbClr val="C00000"/>
                </a:solidFill>
                <a:latin typeface="Helvetica" pitchFamily="2" charset="0"/>
                <a:ea typeface="Helvetica Light" charset="0"/>
                <a:cs typeface="Helvetica Light" charset="0"/>
              </a:rPr>
              <a:t>Stau pair production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C06CD494-0093-614B-943D-A4670301E434}"/>
              </a:ext>
            </a:extLst>
          </p:cNvPr>
          <p:cNvSpPr/>
          <p:nvPr/>
        </p:nvSpPr>
        <p:spPr>
          <a:xfrm>
            <a:off x="8074588" y="4421973"/>
            <a:ext cx="982081" cy="83099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</a:pPr>
            <a:r>
              <a:rPr lang="en-GB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</a:rPr>
              <a:t>First time sensitivity achieved by ATLAS</a:t>
            </a:r>
          </a:p>
        </p:txBody>
      </p:sp>
      <p:sp>
        <p:nvSpPr>
          <p:cNvPr id="45" name="Slide Number Placeholder 1">
            <a:extLst>
              <a:ext uri="{FF2B5EF4-FFF2-40B4-BE49-F238E27FC236}">
                <a16:creationId xmlns:a16="http://schemas.microsoft.com/office/drawing/2014/main" id="{1B131770-C125-534B-8228-4E7F55CC2B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</p:spPr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62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69514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0" y="260649"/>
            <a:ext cx="9144000" cy="5040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" y="324894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600"/>
              </a:spcBef>
            </a:pPr>
            <a:r>
              <a:rPr lang="en-US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    Elusive supersymmetry </a:t>
            </a:r>
            <a:r>
              <a:rPr lang="en-US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(could solve naturalness problem, unification, dark matter)</a:t>
            </a:r>
            <a:endParaRPr lang="en-US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2FD6A0F-3498-7040-A815-9968FCB353CF}"/>
              </a:ext>
            </a:extLst>
          </p:cNvPr>
          <p:cNvSpPr txBox="1"/>
          <p:nvPr/>
        </p:nvSpPr>
        <p:spPr>
          <a:xfrm>
            <a:off x="323529" y="980728"/>
            <a:ext cx="31683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sz="1600" dirty="0">
                <a:solidFill>
                  <a:srgbClr val="003BB8"/>
                </a:solidFill>
                <a:latin typeface="Helvetica" charset="0"/>
                <a:ea typeface="Helvetica" charset="0"/>
                <a:cs typeface="Helvetica" charset="0"/>
              </a:rPr>
              <a:t>Electroweak SUSY production, not because it is easy …</a:t>
            </a:r>
            <a:endParaRPr lang="en-GB" sz="1400" dirty="0">
              <a:solidFill>
                <a:prstClr val="black"/>
              </a:solidFill>
              <a:latin typeface="Helvetica Light" panose="020B0403020202020204" pitchFamily="34" charset="0"/>
              <a:ea typeface="Helvetica Light" charset="0"/>
              <a:cs typeface="Helvetica Light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CF63CC7-245A-F542-A3E7-323CCD3CD940}"/>
              </a:ext>
            </a:extLst>
          </p:cNvPr>
          <p:cNvSpPr/>
          <p:nvPr/>
        </p:nvSpPr>
        <p:spPr>
          <a:xfrm>
            <a:off x="323528" y="1700808"/>
            <a:ext cx="259275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</a:pPr>
            <a:r>
              <a:rPr lang="en-GB" sz="1400" b="1" dirty="0">
                <a:solidFill>
                  <a:srgbClr val="C00000"/>
                </a:solidFill>
                <a:latin typeface="Helvetica" pitchFamily="2" charset="0"/>
                <a:ea typeface="Helvetica Light" charset="0"/>
                <a:cs typeface="Helvetica Light" charset="0"/>
              </a:rPr>
              <a:t>Summaries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256FA199-FD57-0245-A3A9-5220101AE0A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 rot="5400000">
            <a:off x="1448377" y="936000"/>
            <a:ext cx="4096464" cy="6346161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5C19288A-5EFA-A84B-BCBF-B93B15FBB56A}"/>
              </a:ext>
            </a:extLst>
          </p:cNvPr>
          <p:cNvSpPr txBox="1"/>
          <p:nvPr/>
        </p:nvSpPr>
        <p:spPr>
          <a:xfrm>
            <a:off x="331153" y="6309320"/>
            <a:ext cx="45932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Most favorable case: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EWk-ino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production with decays through light sleptons not shown: exclusion reaches up to 1.1 TeV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B2682FC2-1124-2046-BC70-0BD16D7C0E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20272" y="1484784"/>
            <a:ext cx="1880411" cy="1527834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A2E73461-37F5-E745-802C-778C42A353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35393" y="3140968"/>
            <a:ext cx="1880411" cy="1527834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7AEE9A92-BA46-B94D-93A7-53FD207B2E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43494" y="4797152"/>
            <a:ext cx="1880411" cy="1527834"/>
          </a:xfrm>
          <a:prstGeom prst="rect">
            <a:avLst/>
          </a:prstGeom>
        </p:spPr>
      </p:pic>
      <p:sp>
        <p:nvSpPr>
          <p:cNvPr id="33" name="Right Arrow 32">
            <a:extLst>
              <a:ext uri="{FF2B5EF4-FFF2-40B4-BE49-F238E27FC236}">
                <a16:creationId xmlns:a16="http://schemas.microsoft.com/office/drawing/2014/main" id="{5CBA12C9-1C65-3545-96CE-3CC3DC5CCE51}"/>
              </a:ext>
            </a:extLst>
          </p:cNvPr>
          <p:cNvSpPr/>
          <p:nvPr/>
        </p:nvSpPr>
        <p:spPr>
          <a:xfrm rot="10800000">
            <a:off x="6543097" y="5328287"/>
            <a:ext cx="423661" cy="368754"/>
          </a:xfrm>
          <a:prstGeom prst="rightArrow">
            <a:avLst>
              <a:gd name="adj1" fmla="val 50000"/>
              <a:gd name="adj2" fmla="val 596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EE2488E-7F08-A04E-B8CB-F4D27AA48FB3}"/>
              </a:ext>
            </a:extLst>
          </p:cNvPr>
          <p:cNvSpPr txBox="1"/>
          <p:nvPr/>
        </p:nvSpPr>
        <p:spPr>
          <a:xfrm>
            <a:off x="4073220" y="1029217"/>
            <a:ext cx="32298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C00000"/>
                </a:solidFill>
                <a:latin typeface="Helvetica Light" charset="0"/>
                <a:ea typeface="Helvetica Light" charset="0"/>
                <a:cs typeface="Helvetica Light" charset="0"/>
              </a:rPr>
              <a:t>Dedicated signal regions with ISR jets targeting ”compressed” spectra</a:t>
            </a: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9ABBFE47-017B-E343-ABD2-B592A3EA6907}"/>
              </a:ext>
            </a:extLst>
          </p:cNvPr>
          <p:cNvCxnSpPr>
            <a:cxnSpLocks/>
          </p:cNvCxnSpPr>
          <p:nvPr/>
        </p:nvCxnSpPr>
        <p:spPr>
          <a:xfrm flipH="1">
            <a:off x="2627784" y="1469526"/>
            <a:ext cx="1445436" cy="1383410"/>
          </a:xfrm>
          <a:prstGeom prst="straightConnector1">
            <a:avLst/>
          </a:prstGeom>
          <a:ln w="3175">
            <a:solidFill>
              <a:srgbClr val="C00000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18A2E26A-0568-1B43-A4FA-5B7EAFD9BAC1}"/>
              </a:ext>
            </a:extLst>
          </p:cNvPr>
          <p:cNvSpPr txBox="1"/>
          <p:nvPr/>
        </p:nvSpPr>
        <p:spPr>
          <a:xfrm rot="4702272">
            <a:off x="3781179" y="4295153"/>
            <a:ext cx="108876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solidFill>
                  <a:srgbClr val="0070C0"/>
                </a:solidFill>
                <a:latin typeface="Helvetica Light" charset="0"/>
                <a:ea typeface="Helvetica Light" charset="0"/>
                <a:cs typeface="Helvetica Light" charset="0"/>
              </a:rPr>
              <a:t>New for EPS-HEP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CF5799D7-0F3E-EC42-BDFE-6C532C48159A}"/>
              </a:ext>
            </a:extLst>
          </p:cNvPr>
          <p:cNvSpPr txBox="1"/>
          <p:nvPr/>
        </p:nvSpPr>
        <p:spPr>
          <a:xfrm>
            <a:off x="5004049" y="6309320"/>
            <a:ext cx="27363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Direct slepton production excluded up to 700 GeV mass </a:t>
            </a:r>
            <a:r>
              <a:rPr 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ATLAS-CONF-2019-008</a:t>
            </a:r>
            <a:endParaRPr lang="en-US" sz="9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44" name="Right Arrow 43">
            <a:extLst>
              <a:ext uri="{FF2B5EF4-FFF2-40B4-BE49-F238E27FC236}">
                <a16:creationId xmlns:a16="http://schemas.microsoft.com/office/drawing/2014/main" id="{38123A8C-27C4-8240-9507-98720B83CBC0}"/>
              </a:ext>
            </a:extLst>
          </p:cNvPr>
          <p:cNvSpPr/>
          <p:nvPr/>
        </p:nvSpPr>
        <p:spPr>
          <a:xfrm rot="9091118">
            <a:off x="6578504" y="3867742"/>
            <a:ext cx="423661" cy="368754"/>
          </a:xfrm>
          <a:prstGeom prst="rightArrow">
            <a:avLst>
              <a:gd name="adj1" fmla="val 50000"/>
              <a:gd name="adj2" fmla="val 596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45" name="Right Arrow 44">
            <a:extLst>
              <a:ext uri="{FF2B5EF4-FFF2-40B4-BE49-F238E27FC236}">
                <a16:creationId xmlns:a16="http://schemas.microsoft.com/office/drawing/2014/main" id="{C18568FD-A3CE-EA4F-BF5C-C14AF61FB506}"/>
              </a:ext>
            </a:extLst>
          </p:cNvPr>
          <p:cNvSpPr/>
          <p:nvPr/>
        </p:nvSpPr>
        <p:spPr>
          <a:xfrm rot="8328688">
            <a:off x="6513210" y="2822356"/>
            <a:ext cx="423661" cy="368754"/>
          </a:xfrm>
          <a:prstGeom prst="rightArrow">
            <a:avLst>
              <a:gd name="adj1" fmla="val 50000"/>
              <a:gd name="adj2" fmla="val 596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46" name="Slide Number Placeholder 1">
            <a:extLst>
              <a:ext uri="{FF2B5EF4-FFF2-40B4-BE49-F238E27FC236}">
                <a16:creationId xmlns:a16="http://schemas.microsoft.com/office/drawing/2014/main" id="{5171AE18-4D6C-5148-A00A-19598571D0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</p:spPr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63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01178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0" y="260649"/>
            <a:ext cx="9144000" cy="5040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" y="324894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600"/>
              </a:spcBef>
            </a:pPr>
            <a:r>
              <a:rPr lang="en-US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    And what if new physics is all different? For example long-lived?</a:t>
            </a:r>
          </a:p>
        </p:txBody>
      </p:sp>
      <p:sp>
        <p:nvSpPr>
          <p:cNvPr id="18" name="Slide Number Placeholder 1">
            <a:extLst>
              <a:ext uri="{FF2B5EF4-FFF2-40B4-BE49-F238E27FC236}">
                <a16:creationId xmlns:a16="http://schemas.microsoft.com/office/drawing/2014/main" id="{58CEDBB4-95F7-A94A-936E-94660EF946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</p:spPr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64</a:t>
            </a:fld>
            <a:endParaRPr lang="en-GB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35E60CE-E95A-7A4F-A2B7-2B2BC2AB27D0}"/>
              </a:ext>
            </a:extLst>
          </p:cNvPr>
          <p:cNvSpPr txBox="1"/>
          <p:nvPr/>
        </p:nvSpPr>
        <p:spPr>
          <a:xfrm>
            <a:off x="323528" y="980728"/>
            <a:ext cx="72609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sz="1600" dirty="0">
                <a:solidFill>
                  <a:srgbClr val="003BB8"/>
                </a:solidFill>
                <a:latin typeface="Helvetica" charset="0"/>
                <a:ea typeface="Helvetica" charset="0"/>
                <a:cs typeface="Helvetica" charset="0"/>
              </a:rPr>
              <a:t>Long-lived particles </a:t>
            </a:r>
            <a:r>
              <a:rPr lang="en-US" sz="1600" dirty="0">
                <a:latin typeface="Helvetica Light" charset="0"/>
                <a:ea typeface="Helvetica Light" charset="0"/>
                <a:cs typeface="Helvetica Light" charset="0"/>
              </a:rPr>
              <a:t>can occur in case of weak couplings, small phase space (mass degeneracy), high virtuality (scale suppression)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FC54FFE4-2031-8D42-BC6C-7C3AA51D5A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1834464"/>
            <a:ext cx="6984776" cy="4750063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BFE3DED0-7715-664C-B75D-B7E9BE360F23}"/>
              </a:ext>
            </a:extLst>
          </p:cNvPr>
          <p:cNvSpPr txBox="1"/>
          <p:nvPr/>
        </p:nvSpPr>
        <p:spPr>
          <a:xfrm>
            <a:off x="6997172" y="1759456"/>
            <a:ext cx="189530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Diverse set of signatures that need to be pursued by dedicated, usually non-standard analyses, some requiring special triggers</a:t>
            </a:r>
          </a:p>
        </p:txBody>
      </p:sp>
    </p:spTree>
    <p:extLst>
      <p:ext uri="{BB962C8B-B14F-4D97-AF65-F5344CB8AC3E}">
        <p14:creationId xmlns:p14="http://schemas.microsoft.com/office/powerpoint/2010/main" val="1754315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0" y="260649"/>
            <a:ext cx="9144000" cy="5040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" y="324894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600"/>
              </a:spcBef>
            </a:pPr>
            <a:r>
              <a:rPr lang="en-US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    And what if new physics is all different? For example long-lived?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08B862D-7179-7B48-89A8-4560E604C891}"/>
              </a:ext>
            </a:extLst>
          </p:cNvPr>
          <p:cNvSpPr txBox="1"/>
          <p:nvPr/>
        </p:nvSpPr>
        <p:spPr>
          <a:xfrm>
            <a:off x="323528" y="980728"/>
            <a:ext cx="367240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US" sz="1600" dirty="0">
                <a:solidFill>
                  <a:srgbClr val="003BB8"/>
                </a:solidFill>
                <a:latin typeface="Helvetica Light" panose="020B0403020202020204" pitchFamily="34" charset="0"/>
                <a:ea typeface="Helvetica" charset="0"/>
                <a:cs typeface="Helvetica" charset="0"/>
              </a:rPr>
              <a:t>Search for a long-lived particle with displaced vertex and muon</a:t>
            </a:r>
          </a:p>
          <a:p>
            <a:pPr>
              <a:spcBef>
                <a:spcPts val="1200"/>
              </a:spcBef>
            </a:pPr>
            <a:r>
              <a:rPr lang="en-US" sz="1400" dirty="0">
                <a:latin typeface="Helvetica Light" panose="020B0403020202020204" pitchFamily="34" charset="0"/>
                <a:ea typeface="Helvetica" charset="0"/>
                <a:cs typeface="Helvetica" charset="0"/>
              </a:rPr>
              <a:t>Clean signature of large track multiplicity and vertex mass </a:t>
            </a:r>
            <a:endParaRPr lang="en-US" sz="1400" dirty="0">
              <a:latin typeface="Helvetica Light" panose="020B0403020202020204" pitchFamily="34" charset="0"/>
              <a:ea typeface="Helvetica Light" charset="0"/>
              <a:cs typeface="Helvetica Light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4495D23-5E96-2D44-899B-0ED02F1290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2074" y="1025354"/>
            <a:ext cx="2088232" cy="173170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258A867-9854-5D48-B9CB-7DA945DE3691}"/>
              </a:ext>
            </a:extLst>
          </p:cNvPr>
          <p:cNvSpPr txBox="1"/>
          <p:nvPr/>
        </p:nvSpPr>
        <p:spPr>
          <a:xfrm>
            <a:off x="6501308" y="1738907"/>
            <a:ext cx="20882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R-parity violating signature with long-lived stop</a:t>
            </a:r>
            <a:endParaRPr lang="fi-FI" sz="1200" dirty="0">
              <a:solidFill>
                <a:prstClr val="black">
                  <a:lumMod val="50000"/>
                  <a:lumOff val="50000"/>
                </a:prst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455E73DE-2366-0B4B-82C4-F0DFCB02DD8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180"/>
          <a:stretch/>
        </p:blipFill>
        <p:spPr>
          <a:xfrm rot="5400000">
            <a:off x="622443" y="2717976"/>
            <a:ext cx="3291738" cy="403358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147DE7F-7AC4-4C42-AC13-07FBC8488F1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4246"/>
          <a:stretch/>
        </p:blipFill>
        <p:spPr>
          <a:xfrm rot="5400000">
            <a:off x="4718766" y="2356884"/>
            <a:ext cx="3514802" cy="4688609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12F1CA82-3240-4842-BDEA-54C093F94C11}"/>
              </a:ext>
            </a:extLst>
          </p:cNvPr>
          <p:cNvSpPr txBox="1"/>
          <p:nvPr/>
        </p:nvSpPr>
        <p:spPr>
          <a:xfrm>
            <a:off x="7433477" y="2986319"/>
            <a:ext cx="133704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ATLAS-CONF-2019-006</a:t>
            </a:r>
            <a:endParaRPr lang="fi-FI" sz="800" dirty="0">
              <a:solidFill>
                <a:prstClr val="black">
                  <a:lumMod val="50000"/>
                  <a:lumOff val="50000"/>
                </a:prst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0" name="Slide Number Placeholder 1">
            <a:extLst>
              <a:ext uri="{FF2B5EF4-FFF2-40B4-BE49-F238E27FC236}">
                <a16:creationId xmlns:a16="http://schemas.microsoft.com/office/drawing/2014/main" id="{6EF4CAF6-DCA0-0E4A-801C-DA24F50708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</p:spPr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65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65991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1" y="1"/>
            <a:ext cx="9144001" cy="6858000"/>
          </a:xfrm>
          <a:prstGeom prst="rect">
            <a:avLst/>
          </a:prstGeom>
          <a:solidFill>
            <a:schemeClr val="tx1"/>
          </a:solidFill>
          <a:ln w="3175" cmpd="sng">
            <a:solidFill>
              <a:schemeClr val="tx1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AA4011D-6ED9-E74F-9C64-78DC2EB1E5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1599"/>
            <a:ext cx="9144000" cy="6754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232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0" y="260649"/>
            <a:ext cx="9144000" cy="5040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" y="324894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600"/>
              </a:spcBef>
            </a:pPr>
            <a:r>
              <a:rPr lang="en-US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    And what if new physics is all different? For example long-lived?</a:t>
            </a:r>
          </a:p>
        </p:txBody>
      </p:sp>
      <p:sp>
        <p:nvSpPr>
          <p:cNvPr id="20" name="Slide Number Placeholder 1">
            <a:extLst>
              <a:ext uri="{FF2B5EF4-FFF2-40B4-BE49-F238E27FC236}">
                <a16:creationId xmlns:a16="http://schemas.microsoft.com/office/drawing/2014/main" id="{6EF4CAF6-DCA0-0E4A-801C-DA24F50708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</p:spPr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67</a:t>
            </a:fld>
            <a:endParaRPr lang="en-GB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7D87170-C848-174E-B361-1EC72C61DDD7}"/>
              </a:ext>
            </a:extLst>
          </p:cNvPr>
          <p:cNvSpPr txBox="1"/>
          <p:nvPr/>
        </p:nvSpPr>
        <p:spPr>
          <a:xfrm>
            <a:off x="323528" y="980728"/>
            <a:ext cx="83529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US" sz="1600" dirty="0">
                <a:solidFill>
                  <a:srgbClr val="003BB8"/>
                </a:solidFill>
                <a:latin typeface="Helvetica Light" panose="020B0403020202020204" pitchFamily="34" charset="0"/>
                <a:ea typeface="Helvetica" charset="0"/>
                <a:cs typeface="Helvetica" charset="0"/>
              </a:rPr>
              <a:t>Search for a long-lived neutralinos with delayed photons</a:t>
            </a:r>
          </a:p>
          <a:p>
            <a:pPr>
              <a:spcBef>
                <a:spcPts val="1200"/>
              </a:spcBef>
            </a:pPr>
            <a:r>
              <a:rPr lang="en-US" sz="1400" dirty="0">
                <a:latin typeface="Helvetica Light" panose="020B0403020202020204" pitchFamily="34" charset="0"/>
                <a:ea typeface="Helvetica" charset="0"/>
                <a:cs typeface="Helvetica" charset="0"/>
              </a:rPr>
              <a:t>Exploit </a:t>
            </a:r>
            <a:r>
              <a:rPr lang="en-US" sz="1400" i="1" dirty="0">
                <a:latin typeface="Helvetica Light" panose="020B0403020202020204" pitchFamily="34" charset="0"/>
                <a:ea typeface="Helvetica" charset="0"/>
                <a:cs typeface="Helvetica" charset="0"/>
              </a:rPr>
              <a:t>E</a:t>
            </a:r>
            <a:r>
              <a:rPr lang="en-US" sz="700" i="1" dirty="0">
                <a:latin typeface="Helvetica Light" panose="020B0403020202020204" pitchFamily="34" charset="0"/>
                <a:ea typeface="Helvetica" charset="0"/>
                <a:cs typeface="Helvetica" charset="0"/>
              </a:rPr>
              <a:t> </a:t>
            </a:r>
            <a:r>
              <a:rPr lang="en-US" sz="1400" baseline="-25000" dirty="0" err="1">
                <a:latin typeface="Helvetica Light" panose="020B0403020202020204" pitchFamily="34" charset="0"/>
                <a:ea typeface="Helvetica" charset="0"/>
                <a:cs typeface="Helvetica" charset="0"/>
              </a:rPr>
              <a:t>T,miss</a:t>
            </a:r>
            <a:r>
              <a:rPr lang="en-US" sz="1400" dirty="0">
                <a:latin typeface="Helvetica Light" panose="020B0403020202020204" pitchFamily="34" charset="0"/>
                <a:ea typeface="Helvetica" charset="0"/>
                <a:cs typeface="Helvetica" charset="0"/>
              </a:rPr>
              <a:t> and photon timing using ECAL </a:t>
            </a:r>
            <a:r>
              <a:rPr lang="en-US" sz="1200" dirty="0">
                <a:latin typeface="Helvetica Light" panose="020B0403020202020204" pitchFamily="34" charset="0"/>
                <a:ea typeface="Helvetica" charset="0"/>
                <a:cs typeface="Helvetica" charset="0"/>
              </a:rPr>
              <a:t>(precise calibration required)</a:t>
            </a:r>
          </a:p>
          <a:p>
            <a:pPr>
              <a:spcBef>
                <a:spcPts val="1200"/>
              </a:spcBef>
            </a:pPr>
            <a:r>
              <a:rPr lang="en-US" sz="1400" dirty="0">
                <a:latin typeface="Symbol" pitchFamily="2" charset="2"/>
                <a:ea typeface="Helvetica Light" charset="0"/>
                <a:cs typeface="Helvetica Light" charset="0"/>
              </a:rPr>
              <a:t>®</a:t>
            </a:r>
            <a:r>
              <a:rPr lang="en-US" sz="1400" dirty="0">
                <a:latin typeface="Helvetica Light" panose="020B0403020202020204" pitchFamily="34" charset="0"/>
                <a:ea typeface="Helvetica Light" charset="0"/>
                <a:cs typeface="Helvetica Light" charset="0"/>
              </a:rPr>
              <a:t> Background estimate from ‘ABCD’ method</a:t>
            </a:r>
            <a:endParaRPr lang="en-US" sz="1600" dirty="0">
              <a:latin typeface="Helvetica Light" panose="020B0403020202020204" pitchFamily="34" charset="0"/>
              <a:ea typeface="Helvetica Light" charset="0"/>
              <a:cs typeface="Helvetica Light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427F87B-36DC-5144-A8EC-09E1BFACAB5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201" b="5470"/>
          <a:stretch/>
        </p:blipFill>
        <p:spPr>
          <a:xfrm rot="5400000">
            <a:off x="4314967" y="2345421"/>
            <a:ext cx="3997990" cy="4004908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6FFEA97A-35CF-9B46-B7F3-C2CF986DA22C}"/>
              </a:ext>
            </a:extLst>
          </p:cNvPr>
          <p:cNvSpPr/>
          <p:nvPr/>
        </p:nvSpPr>
        <p:spPr>
          <a:xfrm>
            <a:off x="338939" y="6093296"/>
            <a:ext cx="423306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</a:rPr>
              <a:t>SPS8 benchmark: for neutralino decay lengths of 101, 102, 103, 104 cm, masses below 320, 525, 360, 215 GeV are excluded at 95% CL</a:t>
            </a: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D4765CC-6D15-5746-A79B-86C6D14DCD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3172" y="887542"/>
            <a:ext cx="2527300" cy="16637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8670DE35-E8D9-6240-AE85-B9C360A89E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340" y="2348879"/>
            <a:ext cx="3779460" cy="3640945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455C0BA5-9AA4-0941-B88B-9347AEBB1705}"/>
              </a:ext>
            </a:extLst>
          </p:cNvPr>
          <p:cNvSpPr txBox="1"/>
          <p:nvPr/>
        </p:nvSpPr>
        <p:spPr>
          <a:xfrm>
            <a:off x="867031" y="2335798"/>
            <a:ext cx="133704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arXiv:1909.06166</a:t>
            </a:r>
          </a:p>
        </p:txBody>
      </p:sp>
    </p:spTree>
    <p:extLst>
      <p:ext uri="{BB962C8B-B14F-4D97-AF65-F5344CB8AC3E}">
        <p14:creationId xmlns:p14="http://schemas.microsoft.com/office/powerpoint/2010/main" val="287559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-2" y="0"/>
            <a:ext cx="9144002" cy="3573016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2052A1A8-E7D7-A84C-8FCE-D2C22AB87220}"/>
              </a:ext>
            </a:extLst>
          </p:cNvPr>
          <p:cNvSpPr/>
          <p:nvPr/>
        </p:nvSpPr>
        <p:spPr>
          <a:xfrm>
            <a:off x="-3132" y="3140968"/>
            <a:ext cx="9150262" cy="69111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 anchor="ctr">
            <a:spAutoFit/>
          </a:bodyPr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 Light" charset="0"/>
              <a:ea typeface="Helvetica Light" charset="0"/>
              <a:cs typeface="Helvetica Light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-3132" y="777843"/>
            <a:ext cx="4791156" cy="850957"/>
            <a:chOff x="0" y="2722059"/>
            <a:chExt cx="4791156" cy="850957"/>
          </a:xfrm>
        </p:grpSpPr>
        <p:sp>
          <p:nvSpPr>
            <p:cNvPr id="4" name="Rectangle 3"/>
            <p:cNvSpPr/>
            <p:nvPr/>
          </p:nvSpPr>
          <p:spPr>
            <a:xfrm>
              <a:off x="0" y="2722059"/>
              <a:ext cx="4791156" cy="850957"/>
            </a:xfrm>
            <a:prstGeom prst="rect">
              <a:avLst/>
            </a:prstGeom>
            <a:solidFill>
              <a:schemeClr val="bg1">
                <a:alpha val="81000"/>
              </a:schemeClr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182644" y="2781304"/>
              <a:ext cx="3712840" cy="74635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1F497D">
                      <a:lumMod val="75000"/>
                    </a:srgbClr>
                  </a:solidFill>
                  <a:effectLst/>
                  <a:uLnTx/>
                  <a:uFillTx/>
                  <a:latin typeface="Helvetica Light" charset="0"/>
                  <a:ea typeface="Helvetica Light" charset="0"/>
                  <a:cs typeface="Helvetica Light" charset="0"/>
                </a:rPr>
                <a:t>Phase-II: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1F497D">
                      <a:lumMod val="75000"/>
                    </a:srgbClr>
                  </a:solidFill>
                  <a:effectLst/>
                  <a:uLnTx/>
                  <a:uFillTx/>
                  <a:latin typeface="Helvetica Light" charset="0"/>
                  <a:ea typeface="Helvetica Light" charset="0"/>
                  <a:cs typeface="Helvetica Light" charset="0"/>
                </a:rPr>
                <a:t>The High-Luminosity LHC</a:t>
              </a:r>
            </a:p>
          </p:txBody>
        </p:sp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A51AF01B-B7F9-B44B-938D-5D944F98AFE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996952"/>
            <a:ext cx="9144000" cy="3878641"/>
          </a:xfrm>
          <a:prstGeom prst="rect">
            <a:avLst/>
          </a:prstGeom>
        </p:spPr>
      </p:pic>
      <p:sp>
        <p:nvSpPr>
          <p:cNvPr id="19" name="Sun 18"/>
          <p:cNvSpPr/>
          <p:nvPr/>
        </p:nvSpPr>
        <p:spPr>
          <a:xfrm>
            <a:off x="4256855" y="5661248"/>
            <a:ext cx="216024" cy="216024"/>
          </a:xfrm>
          <a:prstGeom prst="sun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none" rtlCol="0" anchor="ctr">
            <a:spAutoFit/>
          </a:bodyPr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400871" y="5770490"/>
            <a:ext cx="67518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D80017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We are here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D7723DC-D99E-6A47-87E6-1D1CD3A49793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E8FFFF"/>
              </a:clrFrom>
              <a:clrTo>
                <a:srgbClr val="E8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50685" y="572226"/>
            <a:ext cx="4397779" cy="254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942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Rectangle 91"/>
          <p:cNvSpPr/>
          <p:nvPr/>
        </p:nvSpPr>
        <p:spPr>
          <a:xfrm>
            <a:off x="-1" y="1"/>
            <a:ext cx="9144001" cy="1340768"/>
          </a:xfrm>
          <a:prstGeom prst="rect">
            <a:avLst/>
          </a:prstGeom>
          <a:solidFill>
            <a:schemeClr val="bg1"/>
          </a:solidFill>
          <a:ln w="3175" cmpd="sng">
            <a:solidFill>
              <a:schemeClr val="bg1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93" name="TextBox 92"/>
          <p:cNvSpPr txBox="1"/>
          <p:nvPr/>
        </p:nvSpPr>
        <p:spPr>
          <a:xfrm>
            <a:off x="0" y="260648"/>
            <a:ext cx="9144000" cy="40011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00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14 TeV proton–proton centre-of-mass energy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5C7FE45-437F-7D47-A5AA-A7A2A0B52B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1052736"/>
            <a:ext cx="8416263" cy="54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957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1714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Slide Number Placeholder 9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7</a:t>
            </a:fld>
            <a:endParaRPr lang="en-GB" dirty="0"/>
          </a:p>
        </p:txBody>
      </p:sp>
      <p:sp>
        <p:nvSpPr>
          <p:cNvPr id="16" name="TextBox 15"/>
          <p:cNvSpPr txBox="1"/>
          <p:nvPr/>
        </p:nvSpPr>
        <p:spPr>
          <a:xfrm>
            <a:off x="4448432" y="476672"/>
            <a:ext cx="43720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LHC Run-2 (2015–2018)</a:t>
            </a:r>
          </a:p>
          <a:p>
            <a:pPr algn="r"/>
            <a:r>
              <a:rPr lang="en-US" sz="2400" dirty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√s = 13 TeV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1A88562-8D70-FA4B-842D-1CF36EE2E376}"/>
              </a:ext>
            </a:extLst>
          </p:cNvPr>
          <p:cNvSpPr txBox="1"/>
          <p:nvPr/>
        </p:nvSpPr>
        <p:spPr>
          <a:xfrm>
            <a:off x="179512" y="2132856"/>
            <a:ext cx="2088232" cy="44165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ts val="3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3BB8"/>
                </a:solidFill>
                <a:effectLst/>
                <a:uLnTx/>
                <a:uFillTx/>
                <a:latin typeface="Helvetica Light" panose="020B0403020202020204" pitchFamily="34" charset="0"/>
                <a:ea typeface="+mn-ea"/>
                <a:cs typeface="Arial"/>
              </a:rPr>
              <a:t>Excellent reconstruction performance, validated in data up to very large pileup values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3BB8"/>
                </a:solidFill>
                <a:effectLst/>
                <a:uLnTx/>
                <a:uFillTx/>
                <a:latin typeface="Helvetica Light" panose="020B0403020202020204" pitchFamily="34" charset="0"/>
                <a:ea typeface="+mn-ea"/>
                <a:cs typeface="Arial"/>
              </a:rPr>
              <a:t>(&gt; 60, design was 25)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ts val="18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u="none" strike="noStrike" kern="1200" cap="none" spc="0" normalizeH="0" baseline="0" noProof="0" dirty="0">
                <a:ln>
                  <a:noFill/>
                </a:ln>
                <a:solidFill>
                  <a:srgbClr val="003BB8"/>
                </a:solidFill>
                <a:effectLst/>
                <a:uLnTx/>
                <a:uFillTx/>
                <a:latin typeface="Helvetica" pitchFamily="2" charset="0"/>
                <a:cs typeface="Arial"/>
              </a:rPr>
              <a:t>Coherent data and MC sample for all of Run-2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ts val="18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3BB8"/>
                </a:solidFill>
                <a:effectLst/>
                <a:uLnTx/>
                <a:uFillTx/>
                <a:latin typeface="Helvetica Light" panose="020B0403020202020204" pitchFamily="34" charset="0"/>
                <a:ea typeface="+mn-ea"/>
                <a:cs typeface="Arial"/>
              </a:rPr>
              <a:t>Widespread use of machine learning techniques for particle reconstruction &amp; identification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ts val="18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3BB8"/>
                </a:solidFill>
                <a:effectLst/>
                <a:uLnTx/>
                <a:uFillTx/>
                <a:latin typeface="Helvetica Light" panose="020B0403020202020204" pitchFamily="34" charset="0"/>
                <a:ea typeface="+mn-ea"/>
                <a:cs typeface="Arial"/>
              </a:rPr>
              <a:t>Dedicated improvements and calibrations of low-momentum leptons, hadronic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3BB8"/>
                </a:solidFill>
                <a:effectLst/>
                <a:uLnTx/>
                <a:uFillTx/>
                <a:latin typeface="Helvetica Light" panose="020B0403020202020204" pitchFamily="34" charset="0"/>
                <a:ea typeface="+mn-ea"/>
                <a:cs typeface="Arial"/>
              </a:rPr>
              <a:t>taus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3BB8"/>
                </a:solidFill>
                <a:effectLst/>
                <a:uLnTx/>
                <a:uFillTx/>
                <a:latin typeface="Helvetica Light" panose="020B0403020202020204" pitchFamily="34" charset="0"/>
                <a:ea typeface="+mn-ea"/>
                <a:cs typeface="Arial"/>
              </a:rPr>
              <a:t>, low &amp; high momentum b-tagging,   boosted hadronic objects, …</a:t>
            </a: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27B86742-2070-8D4D-9BBE-EB4F0B38F80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 rot="5400000">
            <a:off x="2895088" y="2453596"/>
            <a:ext cx="2634346" cy="3889778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CB65C22-4ED7-8C48-8C01-5E1EAF510B8F}"/>
              </a:ext>
            </a:extLst>
          </p:cNvPr>
          <p:cNvSpPr/>
          <p:nvPr/>
        </p:nvSpPr>
        <p:spPr>
          <a:xfrm>
            <a:off x="2771800" y="6377467"/>
            <a:ext cx="54006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Percent-level precision also for data-driven calibration of large-R jets 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B2FCBF8-062D-BA48-BF40-F274B71889DF}"/>
              </a:ext>
            </a:extLst>
          </p:cNvPr>
          <p:cNvSpPr/>
          <p:nvPr/>
        </p:nvSpPr>
        <p:spPr>
          <a:xfrm>
            <a:off x="3070748" y="2535287"/>
            <a:ext cx="29414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Data-driven energy calibration of standard particle flow jets. </a:t>
            </a:r>
            <a:endParaRPr lang="en-US" sz="1200" dirty="0">
              <a:solidFill>
                <a:prstClr val="black">
                  <a:lumMod val="50000"/>
                  <a:lumOff val="50000"/>
                </a:prst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62FE29D-6F4C-C74F-81DA-D560BF479E70}"/>
              </a:ext>
            </a:extLst>
          </p:cNvPr>
          <p:cNvSpPr/>
          <p:nvPr/>
        </p:nvSpPr>
        <p:spPr>
          <a:xfrm>
            <a:off x="2267372" y="2420888"/>
            <a:ext cx="4608884" cy="329477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noFill/>
          </a:ln>
        </p:spPr>
        <p:txBody>
          <a:bodyPr wrap="non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1D86933-9D8A-5646-9A08-9C2468E92E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5097101" y="2421338"/>
            <a:ext cx="3314207" cy="4605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352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Rectangle 91"/>
          <p:cNvSpPr/>
          <p:nvPr/>
        </p:nvSpPr>
        <p:spPr>
          <a:xfrm>
            <a:off x="-1" y="1"/>
            <a:ext cx="9144001" cy="1340768"/>
          </a:xfrm>
          <a:prstGeom prst="rect">
            <a:avLst/>
          </a:prstGeom>
          <a:solidFill>
            <a:schemeClr val="bg1"/>
          </a:solidFill>
          <a:ln w="3175" cmpd="sng">
            <a:solidFill>
              <a:schemeClr val="bg1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93" name="TextBox 92"/>
          <p:cNvSpPr txBox="1"/>
          <p:nvPr/>
        </p:nvSpPr>
        <p:spPr>
          <a:xfrm>
            <a:off x="0" y="260648"/>
            <a:ext cx="9144000" cy="40011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Expected integrated luminosity of LHC &amp; HL-LHC</a:t>
            </a:r>
          </a:p>
        </p:txBody>
      </p:sp>
      <p:pic>
        <p:nvPicPr>
          <p:cNvPr id="94" name="Picture 93"/>
          <p:cNvPicPr>
            <a:picLocks noChangeAspect="1"/>
          </p:cNvPicPr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724" t="41734" r="12482" b="15840"/>
          <a:stretch/>
        </p:blipFill>
        <p:spPr>
          <a:xfrm>
            <a:off x="1037968" y="1248033"/>
            <a:ext cx="6178378" cy="4534930"/>
          </a:xfrm>
          <a:prstGeom prst="rect">
            <a:avLst/>
          </a:prstGeom>
        </p:spPr>
      </p:pic>
      <p:sp>
        <p:nvSpPr>
          <p:cNvPr id="95" name="TextBox 94"/>
          <p:cNvSpPr txBox="1"/>
          <p:nvPr/>
        </p:nvSpPr>
        <p:spPr>
          <a:xfrm>
            <a:off x="2483768" y="5445224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2015</a:t>
            </a:r>
            <a:endParaRPr lang="en-US" dirty="0">
              <a:solidFill>
                <a:prstClr val="black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96" name="TextBox 95"/>
          <p:cNvSpPr txBox="1"/>
          <p:nvPr/>
        </p:nvSpPr>
        <p:spPr>
          <a:xfrm>
            <a:off x="3347864" y="5445224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2019</a:t>
            </a:r>
          </a:p>
        </p:txBody>
      </p:sp>
      <p:sp>
        <p:nvSpPr>
          <p:cNvPr id="97" name="TextBox 96"/>
          <p:cNvSpPr txBox="1"/>
          <p:nvPr/>
        </p:nvSpPr>
        <p:spPr>
          <a:xfrm>
            <a:off x="4211960" y="5445224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2023</a:t>
            </a:r>
          </a:p>
        </p:txBody>
      </p:sp>
      <p:sp>
        <p:nvSpPr>
          <p:cNvPr id="98" name="TextBox 97"/>
          <p:cNvSpPr txBox="1"/>
          <p:nvPr/>
        </p:nvSpPr>
        <p:spPr>
          <a:xfrm>
            <a:off x="6804248" y="5445224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2035</a:t>
            </a:r>
          </a:p>
        </p:txBody>
      </p:sp>
      <p:pic>
        <p:nvPicPr>
          <p:cNvPr id="99" name="Picture 98"/>
          <p:cNvPicPr>
            <a:picLocks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6695" t="31203" r="24412" b="15306"/>
          <a:stretch/>
        </p:blipFill>
        <p:spPr>
          <a:xfrm rot="16200000">
            <a:off x="2533713" y="4925724"/>
            <a:ext cx="18000" cy="1044000"/>
          </a:xfrm>
          <a:prstGeom prst="rect">
            <a:avLst/>
          </a:prstGeom>
        </p:spPr>
      </p:pic>
      <p:sp>
        <p:nvSpPr>
          <p:cNvPr id="100" name="Rectangle 99"/>
          <p:cNvSpPr/>
          <p:nvPr/>
        </p:nvSpPr>
        <p:spPr>
          <a:xfrm>
            <a:off x="1691680" y="1174888"/>
            <a:ext cx="248800" cy="4486359"/>
          </a:xfrm>
          <a:prstGeom prst="rect">
            <a:avLst/>
          </a:prstGeom>
          <a:solidFill>
            <a:schemeClr val="bg1"/>
          </a:solidFill>
          <a:ln w="3175" cmpd="sng">
            <a:solidFill>
              <a:schemeClr val="bg1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1666806" y="526623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0</a:t>
            </a:r>
            <a:endParaRPr lang="en-US" dirty="0">
              <a:solidFill>
                <a:prstClr val="black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1419424" y="4581128"/>
            <a:ext cx="569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500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1291183" y="3851756"/>
            <a:ext cx="6976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1000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1291183" y="3140968"/>
            <a:ext cx="6976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1500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1291183" y="2442154"/>
            <a:ext cx="6976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2000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1291183" y="1732707"/>
            <a:ext cx="6976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2500</a:t>
            </a:r>
          </a:p>
        </p:txBody>
      </p:sp>
      <p:sp>
        <p:nvSpPr>
          <p:cNvPr id="107" name="Rectangle 106"/>
          <p:cNvSpPr/>
          <p:nvPr/>
        </p:nvSpPr>
        <p:spPr>
          <a:xfrm>
            <a:off x="155405" y="6479758"/>
            <a:ext cx="291778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1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© </a:t>
            </a:r>
            <a:r>
              <a:rPr lang="en-US" sz="11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P. Ferreira da Silva at Moriond EW, 2016 </a:t>
            </a:r>
          </a:p>
        </p:txBody>
      </p:sp>
      <p:sp>
        <p:nvSpPr>
          <p:cNvPr id="108" name="Freeform 107"/>
          <p:cNvSpPr/>
          <p:nvPr/>
        </p:nvSpPr>
        <p:spPr>
          <a:xfrm>
            <a:off x="3177540" y="5315344"/>
            <a:ext cx="525905" cy="79616"/>
          </a:xfrm>
          <a:custGeom>
            <a:avLst/>
            <a:gdLst>
              <a:gd name="connsiteX0" fmla="*/ 0 w 3891517"/>
              <a:gd name="connsiteY0" fmla="*/ 3646967 h 3646967"/>
              <a:gd name="connsiteX1" fmla="*/ 669852 w 3891517"/>
              <a:gd name="connsiteY1" fmla="*/ 3370521 h 3646967"/>
              <a:gd name="connsiteX2" fmla="*/ 1446028 w 3891517"/>
              <a:gd name="connsiteY2" fmla="*/ 2860158 h 3646967"/>
              <a:gd name="connsiteX3" fmla="*/ 2232838 w 3891517"/>
              <a:gd name="connsiteY3" fmla="*/ 2115879 h 3646967"/>
              <a:gd name="connsiteX4" fmla="*/ 2817628 w 3891517"/>
              <a:gd name="connsiteY4" fmla="*/ 1456660 h 3646967"/>
              <a:gd name="connsiteX5" fmla="*/ 3519377 w 3891517"/>
              <a:gd name="connsiteY5" fmla="*/ 510363 h 3646967"/>
              <a:gd name="connsiteX6" fmla="*/ 3891517 w 3891517"/>
              <a:gd name="connsiteY6" fmla="*/ 0 h 3646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91517" h="3646967">
                <a:moveTo>
                  <a:pt x="0" y="3646967"/>
                </a:moveTo>
                <a:cubicBezTo>
                  <a:pt x="214423" y="3574311"/>
                  <a:pt x="428847" y="3501656"/>
                  <a:pt x="669852" y="3370521"/>
                </a:cubicBezTo>
                <a:cubicBezTo>
                  <a:pt x="910857" y="3239386"/>
                  <a:pt x="1185530" y="3069265"/>
                  <a:pt x="1446028" y="2860158"/>
                </a:cubicBezTo>
                <a:cubicBezTo>
                  <a:pt x="1706526" y="2651051"/>
                  <a:pt x="2004238" y="2349795"/>
                  <a:pt x="2232838" y="2115879"/>
                </a:cubicBezTo>
                <a:cubicBezTo>
                  <a:pt x="2461438" y="1881963"/>
                  <a:pt x="2603205" y="1724246"/>
                  <a:pt x="2817628" y="1456660"/>
                </a:cubicBezTo>
                <a:cubicBezTo>
                  <a:pt x="3032051" y="1189074"/>
                  <a:pt x="3340396" y="753140"/>
                  <a:pt x="3519377" y="510363"/>
                </a:cubicBezTo>
                <a:cubicBezTo>
                  <a:pt x="3698358" y="267586"/>
                  <a:pt x="3891517" y="0"/>
                  <a:pt x="3891517" y="0"/>
                </a:cubicBezTo>
              </a:path>
            </a:pathLst>
          </a:custGeom>
          <a:noFill/>
          <a:ln w="57150">
            <a:solidFill>
              <a:srgbClr val="00B050"/>
            </a:solidFill>
          </a:ln>
        </p:spPr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pic>
        <p:nvPicPr>
          <p:cNvPr id="109" name="Picture 9" descr="E:\fppt\template\arrows\arrow7.png"/>
          <p:cNvPicPr>
            <a:picLocks noChangeAspect="1" noChangeArrowheads="1"/>
          </p:cNvPicPr>
          <p:nvPr/>
        </p:nvPicPr>
        <p:blipFill>
          <a:blip r:embed="rId4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6991036">
            <a:off x="3352900" y="4674989"/>
            <a:ext cx="340193" cy="565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0" name="Rectangle 109"/>
          <p:cNvSpPr/>
          <p:nvPr/>
        </p:nvSpPr>
        <p:spPr>
          <a:xfrm>
            <a:off x="2333301" y="4376560"/>
            <a:ext cx="177151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>
                <a:solidFill>
                  <a:srgbClr val="BC010C"/>
                </a:solidFill>
                <a:latin typeface="Chalkduster" charset="0"/>
                <a:ea typeface="Chalkduster" charset="0"/>
                <a:cs typeface="Chalkduster" charset="0"/>
              </a:rPr>
              <a:t>We are here</a:t>
            </a:r>
            <a:endParaRPr lang="en-GB" sz="1050" dirty="0">
              <a:solidFill>
                <a:srgbClr val="BC010C"/>
              </a:solidFill>
              <a:latin typeface="Chalkduster" charset="0"/>
              <a:ea typeface="Chalkduster" charset="0"/>
              <a:cs typeface="Chalkduster" charset="0"/>
            </a:endParaRPr>
          </a:p>
        </p:txBody>
      </p:sp>
      <p:pic>
        <p:nvPicPr>
          <p:cNvPr id="111" name="Picture 9" descr="E:\fppt\template\arrows\arrow7.png"/>
          <p:cNvPicPr>
            <a:picLocks noChangeAspect="1" noChangeArrowheads="1"/>
          </p:cNvPicPr>
          <p:nvPr/>
        </p:nvPicPr>
        <p:blipFill>
          <a:blip r:embed="rId5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0872672" flipH="1">
            <a:off x="7285488" y="1234926"/>
            <a:ext cx="418027" cy="512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2" name="Rectangle 111"/>
          <p:cNvSpPr/>
          <p:nvPr/>
        </p:nvSpPr>
        <p:spPr>
          <a:xfrm>
            <a:off x="2298736" y="1916832"/>
            <a:ext cx="1265151" cy="211563"/>
          </a:xfrm>
          <a:prstGeom prst="rect">
            <a:avLst/>
          </a:prstGeom>
          <a:solidFill>
            <a:schemeClr val="bg1"/>
          </a:solidFill>
          <a:ln w="3175" cmpd="sng">
            <a:solidFill>
              <a:schemeClr val="bg1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14" name="Rectangle 113"/>
          <p:cNvSpPr/>
          <p:nvPr/>
        </p:nvSpPr>
        <p:spPr>
          <a:xfrm>
            <a:off x="2339752" y="2558385"/>
            <a:ext cx="2181082" cy="510575"/>
          </a:xfrm>
          <a:prstGeom prst="rect">
            <a:avLst/>
          </a:prstGeom>
          <a:solidFill>
            <a:schemeClr val="bg1"/>
          </a:solidFill>
          <a:ln w="3175" cmpd="sng">
            <a:solidFill>
              <a:schemeClr val="bg1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5076056" y="5445224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2027</a:t>
            </a:r>
          </a:p>
        </p:txBody>
      </p:sp>
      <p:sp>
        <p:nvSpPr>
          <p:cNvPr id="117" name="TextBox 116"/>
          <p:cNvSpPr txBox="1"/>
          <p:nvPr/>
        </p:nvSpPr>
        <p:spPr>
          <a:xfrm>
            <a:off x="5940152" y="5445224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2031</a:t>
            </a:r>
          </a:p>
        </p:txBody>
      </p:sp>
      <p:sp>
        <p:nvSpPr>
          <p:cNvPr id="118" name="Freeform 117"/>
          <p:cNvSpPr/>
          <p:nvPr/>
        </p:nvSpPr>
        <p:spPr>
          <a:xfrm>
            <a:off x="4157283" y="5025364"/>
            <a:ext cx="618069" cy="235405"/>
          </a:xfrm>
          <a:custGeom>
            <a:avLst/>
            <a:gdLst>
              <a:gd name="connsiteX0" fmla="*/ 0 w 3891517"/>
              <a:gd name="connsiteY0" fmla="*/ 3646967 h 3646967"/>
              <a:gd name="connsiteX1" fmla="*/ 669852 w 3891517"/>
              <a:gd name="connsiteY1" fmla="*/ 3370521 h 3646967"/>
              <a:gd name="connsiteX2" fmla="*/ 1446028 w 3891517"/>
              <a:gd name="connsiteY2" fmla="*/ 2860158 h 3646967"/>
              <a:gd name="connsiteX3" fmla="*/ 2232838 w 3891517"/>
              <a:gd name="connsiteY3" fmla="*/ 2115879 h 3646967"/>
              <a:gd name="connsiteX4" fmla="*/ 2817628 w 3891517"/>
              <a:gd name="connsiteY4" fmla="*/ 1456660 h 3646967"/>
              <a:gd name="connsiteX5" fmla="*/ 3519377 w 3891517"/>
              <a:gd name="connsiteY5" fmla="*/ 510363 h 3646967"/>
              <a:gd name="connsiteX6" fmla="*/ 3891517 w 3891517"/>
              <a:gd name="connsiteY6" fmla="*/ 0 h 3646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91517" h="3646967">
                <a:moveTo>
                  <a:pt x="0" y="3646967"/>
                </a:moveTo>
                <a:cubicBezTo>
                  <a:pt x="214423" y="3574311"/>
                  <a:pt x="428847" y="3501656"/>
                  <a:pt x="669852" y="3370521"/>
                </a:cubicBezTo>
                <a:cubicBezTo>
                  <a:pt x="910857" y="3239386"/>
                  <a:pt x="1185530" y="3069265"/>
                  <a:pt x="1446028" y="2860158"/>
                </a:cubicBezTo>
                <a:cubicBezTo>
                  <a:pt x="1706526" y="2651051"/>
                  <a:pt x="2004238" y="2349795"/>
                  <a:pt x="2232838" y="2115879"/>
                </a:cubicBezTo>
                <a:cubicBezTo>
                  <a:pt x="2461438" y="1881963"/>
                  <a:pt x="2603205" y="1724246"/>
                  <a:pt x="2817628" y="1456660"/>
                </a:cubicBezTo>
                <a:cubicBezTo>
                  <a:pt x="3032051" y="1189074"/>
                  <a:pt x="3340396" y="753140"/>
                  <a:pt x="3519377" y="510363"/>
                </a:cubicBezTo>
                <a:cubicBezTo>
                  <a:pt x="3698358" y="267586"/>
                  <a:pt x="3891517" y="0"/>
                  <a:pt x="3891517" y="0"/>
                </a:cubicBezTo>
              </a:path>
            </a:pathLst>
          </a:custGeom>
          <a:noFill/>
          <a:ln w="57150">
            <a:solidFill>
              <a:srgbClr val="00B050"/>
            </a:solidFill>
          </a:ln>
        </p:spPr>
        <p:txBody>
          <a:bodyPr rtlCol="0" anchor="ctr"/>
          <a:lstStyle/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19" name="Straight Connector 118"/>
          <p:cNvCxnSpPr>
            <a:cxnSpLocks/>
          </p:cNvCxnSpPr>
          <p:nvPr/>
        </p:nvCxnSpPr>
        <p:spPr>
          <a:xfrm>
            <a:off x="3691570" y="5265583"/>
            <a:ext cx="453838" cy="0"/>
          </a:xfrm>
          <a:prstGeom prst="line">
            <a:avLst/>
          </a:prstGeom>
          <a:ln>
            <a:solidFill>
              <a:srgbClr val="00B05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Connector 119"/>
          <p:cNvCxnSpPr/>
          <p:nvPr/>
        </p:nvCxnSpPr>
        <p:spPr>
          <a:xfrm>
            <a:off x="4788024" y="5030605"/>
            <a:ext cx="516728" cy="0"/>
          </a:xfrm>
          <a:prstGeom prst="line">
            <a:avLst/>
          </a:prstGeom>
          <a:ln>
            <a:solidFill>
              <a:srgbClr val="00B05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1" name="Freeform 120"/>
          <p:cNvSpPr/>
          <p:nvPr/>
        </p:nvSpPr>
        <p:spPr>
          <a:xfrm>
            <a:off x="5292081" y="4070395"/>
            <a:ext cx="720080" cy="947773"/>
          </a:xfrm>
          <a:custGeom>
            <a:avLst/>
            <a:gdLst>
              <a:gd name="connsiteX0" fmla="*/ 0 w 3891517"/>
              <a:gd name="connsiteY0" fmla="*/ 3646967 h 3646967"/>
              <a:gd name="connsiteX1" fmla="*/ 669852 w 3891517"/>
              <a:gd name="connsiteY1" fmla="*/ 3370521 h 3646967"/>
              <a:gd name="connsiteX2" fmla="*/ 1446028 w 3891517"/>
              <a:gd name="connsiteY2" fmla="*/ 2860158 h 3646967"/>
              <a:gd name="connsiteX3" fmla="*/ 2232838 w 3891517"/>
              <a:gd name="connsiteY3" fmla="*/ 2115879 h 3646967"/>
              <a:gd name="connsiteX4" fmla="*/ 2817628 w 3891517"/>
              <a:gd name="connsiteY4" fmla="*/ 1456660 h 3646967"/>
              <a:gd name="connsiteX5" fmla="*/ 3519377 w 3891517"/>
              <a:gd name="connsiteY5" fmla="*/ 510363 h 3646967"/>
              <a:gd name="connsiteX6" fmla="*/ 3891517 w 3891517"/>
              <a:gd name="connsiteY6" fmla="*/ 0 h 3646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91517" h="3646967">
                <a:moveTo>
                  <a:pt x="0" y="3646967"/>
                </a:moveTo>
                <a:cubicBezTo>
                  <a:pt x="214423" y="3574311"/>
                  <a:pt x="428847" y="3501656"/>
                  <a:pt x="669852" y="3370521"/>
                </a:cubicBezTo>
                <a:cubicBezTo>
                  <a:pt x="910857" y="3239386"/>
                  <a:pt x="1185530" y="3069265"/>
                  <a:pt x="1446028" y="2860158"/>
                </a:cubicBezTo>
                <a:cubicBezTo>
                  <a:pt x="1706526" y="2651051"/>
                  <a:pt x="2004238" y="2349795"/>
                  <a:pt x="2232838" y="2115879"/>
                </a:cubicBezTo>
                <a:cubicBezTo>
                  <a:pt x="2461438" y="1881963"/>
                  <a:pt x="2603205" y="1724246"/>
                  <a:pt x="2817628" y="1456660"/>
                </a:cubicBezTo>
                <a:cubicBezTo>
                  <a:pt x="3032051" y="1189074"/>
                  <a:pt x="3340396" y="753140"/>
                  <a:pt x="3519377" y="510363"/>
                </a:cubicBezTo>
                <a:cubicBezTo>
                  <a:pt x="3698358" y="267586"/>
                  <a:pt x="3891517" y="0"/>
                  <a:pt x="3891517" y="0"/>
                </a:cubicBezTo>
              </a:path>
            </a:pathLst>
          </a:custGeom>
          <a:noFill/>
          <a:ln w="57150">
            <a:solidFill>
              <a:srgbClr val="00B050"/>
            </a:solidFill>
          </a:ln>
        </p:spPr>
        <p:txBody>
          <a:bodyPr rtlCol="0" anchor="ctr"/>
          <a:lstStyle/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22" name="Straight Connector 121"/>
          <p:cNvCxnSpPr/>
          <p:nvPr/>
        </p:nvCxnSpPr>
        <p:spPr>
          <a:xfrm>
            <a:off x="6012161" y="4077072"/>
            <a:ext cx="360039" cy="0"/>
          </a:xfrm>
          <a:prstGeom prst="line">
            <a:avLst/>
          </a:prstGeom>
          <a:ln>
            <a:solidFill>
              <a:srgbClr val="00B050"/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3" name="Freeform 122"/>
          <p:cNvSpPr/>
          <p:nvPr/>
        </p:nvSpPr>
        <p:spPr>
          <a:xfrm>
            <a:off x="6347787" y="1268761"/>
            <a:ext cx="797292" cy="2801634"/>
          </a:xfrm>
          <a:custGeom>
            <a:avLst/>
            <a:gdLst>
              <a:gd name="connsiteX0" fmla="*/ 0 w 3891517"/>
              <a:gd name="connsiteY0" fmla="*/ 3646967 h 3646967"/>
              <a:gd name="connsiteX1" fmla="*/ 669852 w 3891517"/>
              <a:gd name="connsiteY1" fmla="*/ 3370521 h 3646967"/>
              <a:gd name="connsiteX2" fmla="*/ 1446028 w 3891517"/>
              <a:gd name="connsiteY2" fmla="*/ 2860158 h 3646967"/>
              <a:gd name="connsiteX3" fmla="*/ 2232838 w 3891517"/>
              <a:gd name="connsiteY3" fmla="*/ 2115879 h 3646967"/>
              <a:gd name="connsiteX4" fmla="*/ 2817628 w 3891517"/>
              <a:gd name="connsiteY4" fmla="*/ 1456660 h 3646967"/>
              <a:gd name="connsiteX5" fmla="*/ 3519377 w 3891517"/>
              <a:gd name="connsiteY5" fmla="*/ 510363 h 3646967"/>
              <a:gd name="connsiteX6" fmla="*/ 3891517 w 3891517"/>
              <a:gd name="connsiteY6" fmla="*/ 0 h 3646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91517" h="3646967">
                <a:moveTo>
                  <a:pt x="0" y="3646967"/>
                </a:moveTo>
                <a:cubicBezTo>
                  <a:pt x="214423" y="3574311"/>
                  <a:pt x="428847" y="3501656"/>
                  <a:pt x="669852" y="3370521"/>
                </a:cubicBezTo>
                <a:cubicBezTo>
                  <a:pt x="910857" y="3239386"/>
                  <a:pt x="1185530" y="3069265"/>
                  <a:pt x="1446028" y="2860158"/>
                </a:cubicBezTo>
                <a:cubicBezTo>
                  <a:pt x="1706526" y="2651051"/>
                  <a:pt x="2004238" y="2349795"/>
                  <a:pt x="2232838" y="2115879"/>
                </a:cubicBezTo>
                <a:cubicBezTo>
                  <a:pt x="2461438" y="1881963"/>
                  <a:pt x="2603205" y="1724246"/>
                  <a:pt x="2817628" y="1456660"/>
                </a:cubicBezTo>
                <a:cubicBezTo>
                  <a:pt x="3032051" y="1189074"/>
                  <a:pt x="3340396" y="753140"/>
                  <a:pt x="3519377" y="510363"/>
                </a:cubicBezTo>
                <a:cubicBezTo>
                  <a:pt x="3698358" y="267586"/>
                  <a:pt x="3891517" y="0"/>
                  <a:pt x="3891517" y="0"/>
                </a:cubicBezTo>
              </a:path>
            </a:pathLst>
          </a:custGeom>
          <a:noFill/>
          <a:ln w="57150">
            <a:solidFill>
              <a:srgbClr val="00B050"/>
            </a:solidFill>
          </a:ln>
        </p:spPr>
        <p:txBody>
          <a:bodyPr rtlCol="0" anchor="ctr"/>
          <a:lstStyle/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5" name="TextBox 124"/>
          <p:cNvSpPr txBox="1"/>
          <p:nvPr/>
        </p:nvSpPr>
        <p:spPr>
          <a:xfrm>
            <a:off x="3995936" y="4967590"/>
            <a:ext cx="56137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rgbClr val="019645"/>
                </a:solidFill>
                <a:latin typeface="Helvetica Light" charset="0"/>
                <a:ea typeface="Helvetica Light" charset="0"/>
                <a:cs typeface="Helvetica Light" charset="0"/>
              </a:rPr>
              <a:t>Run-3</a:t>
            </a:r>
          </a:p>
        </p:txBody>
      </p:sp>
      <p:sp>
        <p:nvSpPr>
          <p:cNvPr id="126" name="TextBox 125"/>
          <p:cNvSpPr txBox="1"/>
          <p:nvPr/>
        </p:nvSpPr>
        <p:spPr>
          <a:xfrm>
            <a:off x="5234764" y="4319518"/>
            <a:ext cx="56137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rgbClr val="019645"/>
                </a:solidFill>
                <a:latin typeface="Helvetica Light" charset="0"/>
                <a:ea typeface="Helvetica Light" charset="0"/>
                <a:cs typeface="Helvetica Light" charset="0"/>
              </a:rPr>
              <a:t>Run-4</a:t>
            </a:r>
          </a:p>
        </p:txBody>
      </p:sp>
      <p:sp>
        <p:nvSpPr>
          <p:cNvPr id="127" name="TextBox 126"/>
          <p:cNvSpPr txBox="1"/>
          <p:nvPr/>
        </p:nvSpPr>
        <p:spPr>
          <a:xfrm>
            <a:off x="6242876" y="2564904"/>
            <a:ext cx="56137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rgbClr val="019645"/>
                </a:solidFill>
                <a:latin typeface="Helvetica Light" charset="0"/>
                <a:ea typeface="Helvetica Light" charset="0"/>
                <a:cs typeface="Helvetica Light" charset="0"/>
              </a:rPr>
              <a:t>Run-5</a:t>
            </a:r>
          </a:p>
        </p:txBody>
      </p:sp>
      <p:sp>
        <p:nvSpPr>
          <p:cNvPr id="128" name="TextBox 127"/>
          <p:cNvSpPr txBox="1"/>
          <p:nvPr/>
        </p:nvSpPr>
        <p:spPr>
          <a:xfrm>
            <a:off x="4764091" y="3553271"/>
            <a:ext cx="8322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HL-LHC</a:t>
            </a:r>
          </a:p>
        </p:txBody>
      </p:sp>
      <p:cxnSp>
        <p:nvCxnSpPr>
          <p:cNvPr id="129" name="Straight Connector 128"/>
          <p:cNvCxnSpPr/>
          <p:nvPr/>
        </p:nvCxnSpPr>
        <p:spPr>
          <a:xfrm flipH="1">
            <a:off x="4788024" y="3495244"/>
            <a:ext cx="124" cy="1949980"/>
          </a:xfrm>
          <a:prstGeom prst="line">
            <a:avLst/>
          </a:prstGeom>
          <a:ln>
            <a:solidFill>
              <a:srgbClr val="003BB8"/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0" name="TextBox 129"/>
          <p:cNvSpPr txBox="1"/>
          <p:nvPr/>
        </p:nvSpPr>
        <p:spPr>
          <a:xfrm>
            <a:off x="1282084" y="1052736"/>
            <a:ext cx="6976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>
                <a:solidFill>
                  <a:srgbClr val="D80017"/>
                </a:solidFill>
                <a:latin typeface="Helvetica" charset="0"/>
                <a:ea typeface="Helvetica" charset="0"/>
                <a:cs typeface="Helvetica" charset="0"/>
              </a:rPr>
              <a:t>3000</a:t>
            </a:r>
          </a:p>
        </p:txBody>
      </p:sp>
      <p:pic>
        <p:nvPicPr>
          <p:cNvPr id="131" name="Picture 130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3094" t="27493" r="17526" b="17246"/>
          <a:stretch/>
        </p:blipFill>
        <p:spPr>
          <a:xfrm>
            <a:off x="2912822" y="5248894"/>
            <a:ext cx="780404" cy="202782"/>
          </a:xfrm>
          <a:prstGeom prst="rect">
            <a:avLst/>
          </a:prstGeom>
        </p:spPr>
      </p:pic>
      <p:sp>
        <p:nvSpPr>
          <p:cNvPr id="132" name="Rectangle 131"/>
          <p:cNvSpPr/>
          <p:nvPr/>
        </p:nvSpPr>
        <p:spPr>
          <a:xfrm>
            <a:off x="2881526" y="5252060"/>
            <a:ext cx="90274" cy="1657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r"/>
            <a:endParaRPr lang="en-US" sz="160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24" name="TextBox 123"/>
          <p:cNvSpPr txBox="1"/>
          <p:nvPr/>
        </p:nvSpPr>
        <p:spPr>
          <a:xfrm>
            <a:off x="2786492" y="5157192"/>
            <a:ext cx="56137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rgbClr val="019645"/>
                </a:solidFill>
                <a:latin typeface="Helvetica Light" charset="0"/>
                <a:ea typeface="Helvetica Light" charset="0"/>
                <a:cs typeface="Helvetica Light" charset="0"/>
              </a:rPr>
              <a:t>Run-2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185ABB73-8EC9-6543-8522-681FDF9FE9D2}"/>
              </a:ext>
            </a:extLst>
          </p:cNvPr>
          <p:cNvSpPr/>
          <p:nvPr/>
        </p:nvSpPr>
        <p:spPr>
          <a:xfrm>
            <a:off x="7641954" y="1700808"/>
            <a:ext cx="133007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>
                <a:solidFill>
                  <a:srgbClr val="BC010C"/>
                </a:solidFill>
                <a:latin typeface="Chalkduster" charset="0"/>
                <a:ea typeface="Chalkduster" charset="0"/>
                <a:cs typeface="Chalkduster" charset="0"/>
              </a:rPr>
              <a:t>We will be going here</a:t>
            </a:r>
          </a:p>
          <a:p>
            <a:endParaRPr lang="en-GB" sz="1400" dirty="0">
              <a:solidFill>
                <a:srgbClr val="BC010C"/>
              </a:solidFill>
              <a:latin typeface="Chalkduster" charset="0"/>
              <a:ea typeface="Chalkduster" charset="0"/>
              <a:cs typeface="Chalkduster" charset="0"/>
            </a:endParaRPr>
          </a:p>
          <a:p>
            <a:r>
              <a:rPr lang="en-GB" sz="1400" dirty="0">
                <a:solidFill>
                  <a:srgbClr val="BC010C"/>
                </a:solidFill>
                <a:latin typeface="Chalkduster" charset="0"/>
                <a:ea typeface="Chalkduster" charset="0"/>
                <a:cs typeface="Chalkduster" charset="0"/>
              </a:rPr>
              <a:t>Possibly up to 4 ab</a:t>
            </a:r>
            <a:r>
              <a:rPr lang="en-GB" sz="1400" baseline="30000" dirty="0">
                <a:solidFill>
                  <a:srgbClr val="BC010C"/>
                </a:solidFill>
                <a:latin typeface="Chalkduster" charset="0"/>
                <a:ea typeface="Chalkduster" charset="0"/>
                <a:cs typeface="Chalkduster" charset="0"/>
              </a:rPr>
              <a:t>–1</a:t>
            </a:r>
            <a:endParaRPr lang="en-GB" sz="1050" baseline="30000" dirty="0">
              <a:solidFill>
                <a:srgbClr val="BC010C"/>
              </a:solidFill>
              <a:latin typeface="Chalkduster" charset="0"/>
              <a:ea typeface="Chalkduster" charset="0"/>
              <a:cs typeface="Chalkduster" charset="0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6EACC651-6809-6F4F-B633-E92C4ADF525F}"/>
              </a:ext>
            </a:extLst>
          </p:cNvPr>
          <p:cNvSpPr/>
          <p:nvPr/>
        </p:nvSpPr>
        <p:spPr>
          <a:xfrm>
            <a:off x="2230635" y="1494076"/>
            <a:ext cx="4573613" cy="4947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non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FAF0FDF2-E442-DE4B-8F5F-4BEA1CE4E01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88857" y="1652126"/>
            <a:ext cx="4104757" cy="887515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id="{AF7308CB-ACCF-1349-866D-BB3FDB4CE571}"/>
              </a:ext>
            </a:extLst>
          </p:cNvPr>
          <p:cNvSpPr txBox="1"/>
          <p:nvPr/>
        </p:nvSpPr>
        <p:spPr>
          <a:xfrm>
            <a:off x="2180939" y="1465039"/>
            <a:ext cx="95090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Garamond" panose="02020404030301010803" pitchFamily="18" charset="0"/>
                <a:ea typeface="Helvetica Light" charset="0"/>
                <a:cs typeface="Helvetica Light" charset="0"/>
              </a:rPr>
              <a:t>HL-LHC: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8FF53E6-8279-0547-B6B4-E4109AE537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70</a:t>
            </a:fld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A4E4025-5419-8448-9D1B-64C4A1158119}"/>
              </a:ext>
            </a:extLst>
          </p:cNvPr>
          <p:cNvSpPr txBox="1"/>
          <p:nvPr/>
        </p:nvSpPr>
        <p:spPr>
          <a:xfrm>
            <a:off x="6638427" y="5824851"/>
            <a:ext cx="6508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Helvetica" pitchFamily="2" charset="0"/>
                <a:ea typeface="Helvetica Light" charset="0"/>
                <a:cs typeface="Helvetica Light" charset="0"/>
              </a:rPr>
              <a:t>Year</a:t>
            </a:r>
          </a:p>
        </p:txBody>
      </p:sp>
    </p:spTree>
    <p:extLst>
      <p:ext uri="{BB962C8B-B14F-4D97-AF65-F5344CB8AC3E}">
        <p14:creationId xmlns:p14="http://schemas.microsoft.com/office/powerpoint/2010/main" val="659083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Rectangle 91"/>
          <p:cNvSpPr/>
          <p:nvPr/>
        </p:nvSpPr>
        <p:spPr>
          <a:xfrm>
            <a:off x="-1" y="1"/>
            <a:ext cx="9144001" cy="1340768"/>
          </a:xfrm>
          <a:prstGeom prst="rect">
            <a:avLst/>
          </a:prstGeom>
          <a:solidFill>
            <a:schemeClr val="bg1"/>
          </a:solidFill>
          <a:ln w="3175" cmpd="sng">
            <a:solidFill>
              <a:schemeClr val="bg1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93" name="TextBox 92"/>
          <p:cNvSpPr txBox="1"/>
          <p:nvPr/>
        </p:nvSpPr>
        <p:spPr>
          <a:xfrm>
            <a:off x="0" y="260648"/>
            <a:ext cx="9144000" cy="40011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Expected integrated luminosity of LHC &amp; HL-LHC</a:t>
            </a:r>
          </a:p>
        </p:txBody>
      </p:sp>
      <p:pic>
        <p:nvPicPr>
          <p:cNvPr id="94" name="Picture 93"/>
          <p:cNvPicPr>
            <a:picLocks noChangeAspect="1"/>
          </p:cNvPicPr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724" t="41734" r="12482" b="15840"/>
          <a:stretch/>
        </p:blipFill>
        <p:spPr>
          <a:xfrm>
            <a:off x="1037968" y="1248033"/>
            <a:ext cx="6178378" cy="4534930"/>
          </a:xfrm>
          <a:prstGeom prst="rect">
            <a:avLst/>
          </a:prstGeom>
        </p:spPr>
      </p:pic>
      <p:sp>
        <p:nvSpPr>
          <p:cNvPr id="95" name="TextBox 94"/>
          <p:cNvSpPr txBox="1"/>
          <p:nvPr/>
        </p:nvSpPr>
        <p:spPr>
          <a:xfrm>
            <a:off x="2483768" y="5445224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2015</a:t>
            </a:r>
            <a:endParaRPr lang="en-US" dirty="0">
              <a:solidFill>
                <a:prstClr val="black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96" name="TextBox 95"/>
          <p:cNvSpPr txBox="1"/>
          <p:nvPr/>
        </p:nvSpPr>
        <p:spPr>
          <a:xfrm>
            <a:off x="3347864" y="5445224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2019</a:t>
            </a:r>
          </a:p>
        </p:txBody>
      </p:sp>
      <p:sp>
        <p:nvSpPr>
          <p:cNvPr id="97" name="TextBox 96"/>
          <p:cNvSpPr txBox="1"/>
          <p:nvPr/>
        </p:nvSpPr>
        <p:spPr>
          <a:xfrm>
            <a:off x="4211960" y="5445224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2023</a:t>
            </a:r>
          </a:p>
        </p:txBody>
      </p:sp>
      <p:sp>
        <p:nvSpPr>
          <p:cNvPr id="98" name="TextBox 97"/>
          <p:cNvSpPr txBox="1"/>
          <p:nvPr/>
        </p:nvSpPr>
        <p:spPr>
          <a:xfrm>
            <a:off x="6804248" y="5445224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2035</a:t>
            </a:r>
          </a:p>
        </p:txBody>
      </p:sp>
      <p:pic>
        <p:nvPicPr>
          <p:cNvPr id="99" name="Picture 98"/>
          <p:cNvPicPr>
            <a:picLocks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6695" t="31203" r="24412" b="15306"/>
          <a:stretch/>
        </p:blipFill>
        <p:spPr>
          <a:xfrm rot="16200000">
            <a:off x="2533713" y="4925724"/>
            <a:ext cx="18000" cy="1044000"/>
          </a:xfrm>
          <a:prstGeom prst="rect">
            <a:avLst/>
          </a:prstGeom>
        </p:spPr>
      </p:pic>
      <p:sp>
        <p:nvSpPr>
          <p:cNvPr id="100" name="Rectangle 99"/>
          <p:cNvSpPr/>
          <p:nvPr/>
        </p:nvSpPr>
        <p:spPr>
          <a:xfrm>
            <a:off x="1691680" y="1174888"/>
            <a:ext cx="248800" cy="4486359"/>
          </a:xfrm>
          <a:prstGeom prst="rect">
            <a:avLst/>
          </a:prstGeom>
          <a:solidFill>
            <a:schemeClr val="bg1"/>
          </a:solidFill>
          <a:ln w="3175" cmpd="sng">
            <a:solidFill>
              <a:schemeClr val="bg1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1666806" y="526623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0</a:t>
            </a:r>
            <a:endParaRPr lang="en-US" dirty="0">
              <a:solidFill>
                <a:prstClr val="black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1419424" y="4581128"/>
            <a:ext cx="569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500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1291183" y="3851756"/>
            <a:ext cx="6976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1000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1291183" y="3140968"/>
            <a:ext cx="6976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1500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1291183" y="2442154"/>
            <a:ext cx="6976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2000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1291183" y="1732707"/>
            <a:ext cx="6976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2500</a:t>
            </a:r>
          </a:p>
        </p:txBody>
      </p:sp>
      <p:sp>
        <p:nvSpPr>
          <p:cNvPr id="108" name="Freeform 107"/>
          <p:cNvSpPr/>
          <p:nvPr/>
        </p:nvSpPr>
        <p:spPr>
          <a:xfrm>
            <a:off x="3177540" y="5315344"/>
            <a:ext cx="525905" cy="79616"/>
          </a:xfrm>
          <a:custGeom>
            <a:avLst/>
            <a:gdLst>
              <a:gd name="connsiteX0" fmla="*/ 0 w 3891517"/>
              <a:gd name="connsiteY0" fmla="*/ 3646967 h 3646967"/>
              <a:gd name="connsiteX1" fmla="*/ 669852 w 3891517"/>
              <a:gd name="connsiteY1" fmla="*/ 3370521 h 3646967"/>
              <a:gd name="connsiteX2" fmla="*/ 1446028 w 3891517"/>
              <a:gd name="connsiteY2" fmla="*/ 2860158 h 3646967"/>
              <a:gd name="connsiteX3" fmla="*/ 2232838 w 3891517"/>
              <a:gd name="connsiteY3" fmla="*/ 2115879 h 3646967"/>
              <a:gd name="connsiteX4" fmla="*/ 2817628 w 3891517"/>
              <a:gd name="connsiteY4" fmla="*/ 1456660 h 3646967"/>
              <a:gd name="connsiteX5" fmla="*/ 3519377 w 3891517"/>
              <a:gd name="connsiteY5" fmla="*/ 510363 h 3646967"/>
              <a:gd name="connsiteX6" fmla="*/ 3891517 w 3891517"/>
              <a:gd name="connsiteY6" fmla="*/ 0 h 3646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91517" h="3646967">
                <a:moveTo>
                  <a:pt x="0" y="3646967"/>
                </a:moveTo>
                <a:cubicBezTo>
                  <a:pt x="214423" y="3574311"/>
                  <a:pt x="428847" y="3501656"/>
                  <a:pt x="669852" y="3370521"/>
                </a:cubicBezTo>
                <a:cubicBezTo>
                  <a:pt x="910857" y="3239386"/>
                  <a:pt x="1185530" y="3069265"/>
                  <a:pt x="1446028" y="2860158"/>
                </a:cubicBezTo>
                <a:cubicBezTo>
                  <a:pt x="1706526" y="2651051"/>
                  <a:pt x="2004238" y="2349795"/>
                  <a:pt x="2232838" y="2115879"/>
                </a:cubicBezTo>
                <a:cubicBezTo>
                  <a:pt x="2461438" y="1881963"/>
                  <a:pt x="2603205" y="1724246"/>
                  <a:pt x="2817628" y="1456660"/>
                </a:cubicBezTo>
                <a:cubicBezTo>
                  <a:pt x="3032051" y="1189074"/>
                  <a:pt x="3340396" y="753140"/>
                  <a:pt x="3519377" y="510363"/>
                </a:cubicBezTo>
                <a:cubicBezTo>
                  <a:pt x="3698358" y="267586"/>
                  <a:pt x="3891517" y="0"/>
                  <a:pt x="3891517" y="0"/>
                </a:cubicBezTo>
              </a:path>
            </a:pathLst>
          </a:custGeom>
          <a:noFill/>
          <a:ln w="57150">
            <a:solidFill>
              <a:srgbClr val="00B050"/>
            </a:solidFill>
          </a:ln>
        </p:spPr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pic>
        <p:nvPicPr>
          <p:cNvPr id="109" name="Picture 9" descr="E:\fppt\template\arrows\arrow7.png"/>
          <p:cNvPicPr>
            <a:picLocks noChangeAspect="1" noChangeArrowheads="1"/>
          </p:cNvPicPr>
          <p:nvPr/>
        </p:nvPicPr>
        <p:blipFill>
          <a:blip r:embed="rId4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6991036">
            <a:off x="3352900" y="4674989"/>
            <a:ext cx="340193" cy="565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0" name="Rectangle 109"/>
          <p:cNvSpPr/>
          <p:nvPr/>
        </p:nvSpPr>
        <p:spPr>
          <a:xfrm>
            <a:off x="2333301" y="4376560"/>
            <a:ext cx="177151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>
                <a:solidFill>
                  <a:srgbClr val="BC010C"/>
                </a:solidFill>
                <a:latin typeface="Chalkduster" charset="0"/>
                <a:ea typeface="Chalkduster" charset="0"/>
                <a:cs typeface="Chalkduster" charset="0"/>
              </a:rPr>
              <a:t>We are here</a:t>
            </a:r>
            <a:endParaRPr lang="en-GB" sz="1050" dirty="0">
              <a:solidFill>
                <a:srgbClr val="BC010C"/>
              </a:solidFill>
              <a:latin typeface="Chalkduster" charset="0"/>
              <a:ea typeface="Chalkduster" charset="0"/>
              <a:cs typeface="Chalkduster" charset="0"/>
            </a:endParaRPr>
          </a:p>
        </p:txBody>
      </p:sp>
      <p:pic>
        <p:nvPicPr>
          <p:cNvPr id="111" name="Picture 9" descr="E:\fppt\template\arrows\arrow7.png"/>
          <p:cNvPicPr>
            <a:picLocks noChangeAspect="1" noChangeArrowheads="1"/>
          </p:cNvPicPr>
          <p:nvPr/>
        </p:nvPicPr>
        <p:blipFill>
          <a:blip r:embed="rId5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0872672" flipH="1">
            <a:off x="7285488" y="1234926"/>
            <a:ext cx="418027" cy="512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2" name="Rectangle 111"/>
          <p:cNvSpPr/>
          <p:nvPr/>
        </p:nvSpPr>
        <p:spPr>
          <a:xfrm>
            <a:off x="2298736" y="1916832"/>
            <a:ext cx="1265151" cy="211563"/>
          </a:xfrm>
          <a:prstGeom prst="rect">
            <a:avLst/>
          </a:prstGeom>
          <a:solidFill>
            <a:schemeClr val="bg1"/>
          </a:solidFill>
          <a:ln w="3175" cmpd="sng">
            <a:solidFill>
              <a:schemeClr val="bg1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14" name="Rectangle 113"/>
          <p:cNvSpPr/>
          <p:nvPr/>
        </p:nvSpPr>
        <p:spPr>
          <a:xfrm>
            <a:off x="2339752" y="2558385"/>
            <a:ext cx="2181082" cy="510575"/>
          </a:xfrm>
          <a:prstGeom prst="rect">
            <a:avLst/>
          </a:prstGeom>
          <a:solidFill>
            <a:schemeClr val="bg1"/>
          </a:solidFill>
          <a:ln w="3175" cmpd="sng">
            <a:solidFill>
              <a:schemeClr val="bg1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5076056" y="5445224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2027</a:t>
            </a:r>
          </a:p>
        </p:txBody>
      </p:sp>
      <p:sp>
        <p:nvSpPr>
          <p:cNvPr id="117" name="TextBox 116"/>
          <p:cNvSpPr txBox="1"/>
          <p:nvPr/>
        </p:nvSpPr>
        <p:spPr>
          <a:xfrm>
            <a:off x="5940152" y="5445224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2031</a:t>
            </a:r>
          </a:p>
        </p:txBody>
      </p:sp>
      <p:sp>
        <p:nvSpPr>
          <p:cNvPr id="118" name="Freeform 117"/>
          <p:cNvSpPr/>
          <p:nvPr/>
        </p:nvSpPr>
        <p:spPr>
          <a:xfrm>
            <a:off x="4157283" y="5025364"/>
            <a:ext cx="618069" cy="235405"/>
          </a:xfrm>
          <a:custGeom>
            <a:avLst/>
            <a:gdLst>
              <a:gd name="connsiteX0" fmla="*/ 0 w 3891517"/>
              <a:gd name="connsiteY0" fmla="*/ 3646967 h 3646967"/>
              <a:gd name="connsiteX1" fmla="*/ 669852 w 3891517"/>
              <a:gd name="connsiteY1" fmla="*/ 3370521 h 3646967"/>
              <a:gd name="connsiteX2" fmla="*/ 1446028 w 3891517"/>
              <a:gd name="connsiteY2" fmla="*/ 2860158 h 3646967"/>
              <a:gd name="connsiteX3" fmla="*/ 2232838 w 3891517"/>
              <a:gd name="connsiteY3" fmla="*/ 2115879 h 3646967"/>
              <a:gd name="connsiteX4" fmla="*/ 2817628 w 3891517"/>
              <a:gd name="connsiteY4" fmla="*/ 1456660 h 3646967"/>
              <a:gd name="connsiteX5" fmla="*/ 3519377 w 3891517"/>
              <a:gd name="connsiteY5" fmla="*/ 510363 h 3646967"/>
              <a:gd name="connsiteX6" fmla="*/ 3891517 w 3891517"/>
              <a:gd name="connsiteY6" fmla="*/ 0 h 3646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91517" h="3646967">
                <a:moveTo>
                  <a:pt x="0" y="3646967"/>
                </a:moveTo>
                <a:cubicBezTo>
                  <a:pt x="214423" y="3574311"/>
                  <a:pt x="428847" y="3501656"/>
                  <a:pt x="669852" y="3370521"/>
                </a:cubicBezTo>
                <a:cubicBezTo>
                  <a:pt x="910857" y="3239386"/>
                  <a:pt x="1185530" y="3069265"/>
                  <a:pt x="1446028" y="2860158"/>
                </a:cubicBezTo>
                <a:cubicBezTo>
                  <a:pt x="1706526" y="2651051"/>
                  <a:pt x="2004238" y="2349795"/>
                  <a:pt x="2232838" y="2115879"/>
                </a:cubicBezTo>
                <a:cubicBezTo>
                  <a:pt x="2461438" y="1881963"/>
                  <a:pt x="2603205" y="1724246"/>
                  <a:pt x="2817628" y="1456660"/>
                </a:cubicBezTo>
                <a:cubicBezTo>
                  <a:pt x="3032051" y="1189074"/>
                  <a:pt x="3340396" y="753140"/>
                  <a:pt x="3519377" y="510363"/>
                </a:cubicBezTo>
                <a:cubicBezTo>
                  <a:pt x="3698358" y="267586"/>
                  <a:pt x="3891517" y="0"/>
                  <a:pt x="3891517" y="0"/>
                </a:cubicBezTo>
              </a:path>
            </a:pathLst>
          </a:custGeom>
          <a:noFill/>
          <a:ln w="57150">
            <a:solidFill>
              <a:srgbClr val="00B050"/>
            </a:solidFill>
          </a:ln>
        </p:spPr>
        <p:txBody>
          <a:bodyPr rtlCol="0" anchor="ctr"/>
          <a:lstStyle/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19" name="Straight Connector 118"/>
          <p:cNvCxnSpPr>
            <a:cxnSpLocks/>
          </p:cNvCxnSpPr>
          <p:nvPr/>
        </p:nvCxnSpPr>
        <p:spPr>
          <a:xfrm>
            <a:off x="3691570" y="5265583"/>
            <a:ext cx="453838" cy="0"/>
          </a:xfrm>
          <a:prstGeom prst="line">
            <a:avLst/>
          </a:prstGeom>
          <a:ln>
            <a:solidFill>
              <a:srgbClr val="00B05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Connector 119"/>
          <p:cNvCxnSpPr/>
          <p:nvPr/>
        </p:nvCxnSpPr>
        <p:spPr>
          <a:xfrm>
            <a:off x="4788024" y="5030605"/>
            <a:ext cx="516728" cy="0"/>
          </a:xfrm>
          <a:prstGeom prst="line">
            <a:avLst/>
          </a:prstGeom>
          <a:ln>
            <a:solidFill>
              <a:srgbClr val="00B05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1" name="Freeform 120"/>
          <p:cNvSpPr/>
          <p:nvPr/>
        </p:nvSpPr>
        <p:spPr>
          <a:xfrm>
            <a:off x="5292081" y="4070395"/>
            <a:ext cx="720080" cy="947773"/>
          </a:xfrm>
          <a:custGeom>
            <a:avLst/>
            <a:gdLst>
              <a:gd name="connsiteX0" fmla="*/ 0 w 3891517"/>
              <a:gd name="connsiteY0" fmla="*/ 3646967 h 3646967"/>
              <a:gd name="connsiteX1" fmla="*/ 669852 w 3891517"/>
              <a:gd name="connsiteY1" fmla="*/ 3370521 h 3646967"/>
              <a:gd name="connsiteX2" fmla="*/ 1446028 w 3891517"/>
              <a:gd name="connsiteY2" fmla="*/ 2860158 h 3646967"/>
              <a:gd name="connsiteX3" fmla="*/ 2232838 w 3891517"/>
              <a:gd name="connsiteY3" fmla="*/ 2115879 h 3646967"/>
              <a:gd name="connsiteX4" fmla="*/ 2817628 w 3891517"/>
              <a:gd name="connsiteY4" fmla="*/ 1456660 h 3646967"/>
              <a:gd name="connsiteX5" fmla="*/ 3519377 w 3891517"/>
              <a:gd name="connsiteY5" fmla="*/ 510363 h 3646967"/>
              <a:gd name="connsiteX6" fmla="*/ 3891517 w 3891517"/>
              <a:gd name="connsiteY6" fmla="*/ 0 h 3646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91517" h="3646967">
                <a:moveTo>
                  <a:pt x="0" y="3646967"/>
                </a:moveTo>
                <a:cubicBezTo>
                  <a:pt x="214423" y="3574311"/>
                  <a:pt x="428847" y="3501656"/>
                  <a:pt x="669852" y="3370521"/>
                </a:cubicBezTo>
                <a:cubicBezTo>
                  <a:pt x="910857" y="3239386"/>
                  <a:pt x="1185530" y="3069265"/>
                  <a:pt x="1446028" y="2860158"/>
                </a:cubicBezTo>
                <a:cubicBezTo>
                  <a:pt x="1706526" y="2651051"/>
                  <a:pt x="2004238" y="2349795"/>
                  <a:pt x="2232838" y="2115879"/>
                </a:cubicBezTo>
                <a:cubicBezTo>
                  <a:pt x="2461438" y="1881963"/>
                  <a:pt x="2603205" y="1724246"/>
                  <a:pt x="2817628" y="1456660"/>
                </a:cubicBezTo>
                <a:cubicBezTo>
                  <a:pt x="3032051" y="1189074"/>
                  <a:pt x="3340396" y="753140"/>
                  <a:pt x="3519377" y="510363"/>
                </a:cubicBezTo>
                <a:cubicBezTo>
                  <a:pt x="3698358" y="267586"/>
                  <a:pt x="3891517" y="0"/>
                  <a:pt x="3891517" y="0"/>
                </a:cubicBezTo>
              </a:path>
            </a:pathLst>
          </a:custGeom>
          <a:noFill/>
          <a:ln w="57150">
            <a:solidFill>
              <a:srgbClr val="00B050"/>
            </a:solidFill>
          </a:ln>
        </p:spPr>
        <p:txBody>
          <a:bodyPr rtlCol="0" anchor="ctr"/>
          <a:lstStyle/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22" name="Straight Connector 121"/>
          <p:cNvCxnSpPr/>
          <p:nvPr/>
        </p:nvCxnSpPr>
        <p:spPr>
          <a:xfrm>
            <a:off x="6012161" y="4077072"/>
            <a:ext cx="360039" cy="0"/>
          </a:xfrm>
          <a:prstGeom prst="line">
            <a:avLst/>
          </a:prstGeom>
          <a:ln>
            <a:solidFill>
              <a:srgbClr val="00B050"/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3" name="Freeform 122"/>
          <p:cNvSpPr/>
          <p:nvPr/>
        </p:nvSpPr>
        <p:spPr>
          <a:xfrm>
            <a:off x="6347787" y="1268761"/>
            <a:ext cx="797292" cy="2801634"/>
          </a:xfrm>
          <a:custGeom>
            <a:avLst/>
            <a:gdLst>
              <a:gd name="connsiteX0" fmla="*/ 0 w 3891517"/>
              <a:gd name="connsiteY0" fmla="*/ 3646967 h 3646967"/>
              <a:gd name="connsiteX1" fmla="*/ 669852 w 3891517"/>
              <a:gd name="connsiteY1" fmla="*/ 3370521 h 3646967"/>
              <a:gd name="connsiteX2" fmla="*/ 1446028 w 3891517"/>
              <a:gd name="connsiteY2" fmla="*/ 2860158 h 3646967"/>
              <a:gd name="connsiteX3" fmla="*/ 2232838 w 3891517"/>
              <a:gd name="connsiteY3" fmla="*/ 2115879 h 3646967"/>
              <a:gd name="connsiteX4" fmla="*/ 2817628 w 3891517"/>
              <a:gd name="connsiteY4" fmla="*/ 1456660 h 3646967"/>
              <a:gd name="connsiteX5" fmla="*/ 3519377 w 3891517"/>
              <a:gd name="connsiteY5" fmla="*/ 510363 h 3646967"/>
              <a:gd name="connsiteX6" fmla="*/ 3891517 w 3891517"/>
              <a:gd name="connsiteY6" fmla="*/ 0 h 3646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91517" h="3646967">
                <a:moveTo>
                  <a:pt x="0" y="3646967"/>
                </a:moveTo>
                <a:cubicBezTo>
                  <a:pt x="214423" y="3574311"/>
                  <a:pt x="428847" y="3501656"/>
                  <a:pt x="669852" y="3370521"/>
                </a:cubicBezTo>
                <a:cubicBezTo>
                  <a:pt x="910857" y="3239386"/>
                  <a:pt x="1185530" y="3069265"/>
                  <a:pt x="1446028" y="2860158"/>
                </a:cubicBezTo>
                <a:cubicBezTo>
                  <a:pt x="1706526" y="2651051"/>
                  <a:pt x="2004238" y="2349795"/>
                  <a:pt x="2232838" y="2115879"/>
                </a:cubicBezTo>
                <a:cubicBezTo>
                  <a:pt x="2461438" y="1881963"/>
                  <a:pt x="2603205" y="1724246"/>
                  <a:pt x="2817628" y="1456660"/>
                </a:cubicBezTo>
                <a:cubicBezTo>
                  <a:pt x="3032051" y="1189074"/>
                  <a:pt x="3340396" y="753140"/>
                  <a:pt x="3519377" y="510363"/>
                </a:cubicBezTo>
                <a:cubicBezTo>
                  <a:pt x="3698358" y="267586"/>
                  <a:pt x="3891517" y="0"/>
                  <a:pt x="3891517" y="0"/>
                </a:cubicBezTo>
              </a:path>
            </a:pathLst>
          </a:custGeom>
          <a:noFill/>
          <a:ln w="57150">
            <a:solidFill>
              <a:srgbClr val="00B050"/>
            </a:solidFill>
          </a:ln>
        </p:spPr>
        <p:txBody>
          <a:bodyPr rtlCol="0" anchor="ctr"/>
          <a:lstStyle/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5" name="TextBox 124"/>
          <p:cNvSpPr txBox="1"/>
          <p:nvPr/>
        </p:nvSpPr>
        <p:spPr>
          <a:xfrm>
            <a:off x="3995936" y="4967590"/>
            <a:ext cx="56137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rgbClr val="019645"/>
                </a:solidFill>
                <a:latin typeface="Helvetica Light" charset="0"/>
                <a:ea typeface="Helvetica Light" charset="0"/>
                <a:cs typeface="Helvetica Light" charset="0"/>
              </a:rPr>
              <a:t>Run-3</a:t>
            </a:r>
          </a:p>
        </p:txBody>
      </p:sp>
      <p:sp>
        <p:nvSpPr>
          <p:cNvPr id="126" name="TextBox 125"/>
          <p:cNvSpPr txBox="1"/>
          <p:nvPr/>
        </p:nvSpPr>
        <p:spPr>
          <a:xfrm>
            <a:off x="5234764" y="4319518"/>
            <a:ext cx="56137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rgbClr val="019645"/>
                </a:solidFill>
                <a:latin typeface="Helvetica Light" charset="0"/>
                <a:ea typeface="Helvetica Light" charset="0"/>
                <a:cs typeface="Helvetica Light" charset="0"/>
              </a:rPr>
              <a:t>Run-4</a:t>
            </a:r>
          </a:p>
        </p:txBody>
      </p:sp>
      <p:sp>
        <p:nvSpPr>
          <p:cNvPr id="127" name="TextBox 126"/>
          <p:cNvSpPr txBox="1"/>
          <p:nvPr/>
        </p:nvSpPr>
        <p:spPr>
          <a:xfrm>
            <a:off x="6242876" y="2564904"/>
            <a:ext cx="56137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rgbClr val="019645"/>
                </a:solidFill>
                <a:latin typeface="Helvetica Light" charset="0"/>
                <a:ea typeface="Helvetica Light" charset="0"/>
                <a:cs typeface="Helvetica Light" charset="0"/>
              </a:rPr>
              <a:t>Run-5</a:t>
            </a:r>
          </a:p>
        </p:txBody>
      </p:sp>
      <p:sp>
        <p:nvSpPr>
          <p:cNvPr id="128" name="TextBox 127"/>
          <p:cNvSpPr txBox="1"/>
          <p:nvPr/>
        </p:nvSpPr>
        <p:spPr>
          <a:xfrm>
            <a:off x="4764091" y="3553271"/>
            <a:ext cx="8322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HL-LHC</a:t>
            </a:r>
          </a:p>
        </p:txBody>
      </p:sp>
      <p:cxnSp>
        <p:nvCxnSpPr>
          <p:cNvPr id="129" name="Straight Connector 128"/>
          <p:cNvCxnSpPr/>
          <p:nvPr/>
        </p:nvCxnSpPr>
        <p:spPr>
          <a:xfrm flipH="1">
            <a:off x="4788024" y="3495244"/>
            <a:ext cx="124" cy="1949980"/>
          </a:xfrm>
          <a:prstGeom prst="line">
            <a:avLst/>
          </a:prstGeom>
          <a:ln>
            <a:solidFill>
              <a:srgbClr val="003BB8"/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0" name="TextBox 129"/>
          <p:cNvSpPr txBox="1"/>
          <p:nvPr/>
        </p:nvSpPr>
        <p:spPr>
          <a:xfrm>
            <a:off x="1282084" y="1052736"/>
            <a:ext cx="6976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>
                <a:solidFill>
                  <a:srgbClr val="D80017"/>
                </a:solidFill>
                <a:latin typeface="Helvetica" charset="0"/>
                <a:ea typeface="Helvetica" charset="0"/>
                <a:cs typeface="Helvetica" charset="0"/>
              </a:rPr>
              <a:t>3000</a:t>
            </a:r>
          </a:p>
        </p:txBody>
      </p:sp>
      <p:pic>
        <p:nvPicPr>
          <p:cNvPr id="131" name="Picture 130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3094" t="27493" r="17526" b="17246"/>
          <a:stretch/>
        </p:blipFill>
        <p:spPr>
          <a:xfrm>
            <a:off x="2912822" y="5248894"/>
            <a:ext cx="780404" cy="202782"/>
          </a:xfrm>
          <a:prstGeom prst="rect">
            <a:avLst/>
          </a:prstGeom>
        </p:spPr>
      </p:pic>
      <p:sp>
        <p:nvSpPr>
          <p:cNvPr id="132" name="Rectangle 131"/>
          <p:cNvSpPr/>
          <p:nvPr/>
        </p:nvSpPr>
        <p:spPr>
          <a:xfrm>
            <a:off x="2881526" y="5252060"/>
            <a:ext cx="90274" cy="1657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r"/>
            <a:endParaRPr lang="en-US" sz="160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24" name="TextBox 123"/>
          <p:cNvSpPr txBox="1"/>
          <p:nvPr/>
        </p:nvSpPr>
        <p:spPr>
          <a:xfrm>
            <a:off x="2786492" y="5157192"/>
            <a:ext cx="56137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rgbClr val="019645"/>
                </a:solidFill>
                <a:latin typeface="Helvetica Light" charset="0"/>
                <a:ea typeface="Helvetica Light" charset="0"/>
                <a:cs typeface="Helvetica Light" charset="0"/>
              </a:rPr>
              <a:t>Run-2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185ABB73-8EC9-6543-8522-681FDF9FE9D2}"/>
              </a:ext>
            </a:extLst>
          </p:cNvPr>
          <p:cNvSpPr/>
          <p:nvPr/>
        </p:nvSpPr>
        <p:spPr>
          <a:xfrm>
            <a:off x="7641954" y="1700808"/>
            <a:ext cx="133007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>
                <a:solidFill>
                  <a:srgbClr val="BC010C"/>
                </a:solidFill>
                <a:latin typeface="Chalkduster" charset="0"/>
                <a:ea typeface="Chalkduster" charset="0"/>
                <a:cs typeface="Chalkduster" charset="0"/>
              </a:rPr>
              <a:t>We will be going here</a:t>
            </a:r>
          </a:p>
          <a:p>
            <a:endParaRPr lang="en-GB" sz="1400" dirty="0">
              <a:solidFill>
                <a:srgbClr val="BC010C"/>
              </a:solidFill>
              <a:latin typeface="Chalkduster" charset="0"/>
              <a:ea typeface="Chalkduster" charset="0"/>
              <a:cs typeface="Chalkduster" charset="0"/>
            </a:endParaRPr>
          </a:p>
          <a:p>
            <a:r>
              <a:rPr lang="en-GB" sz="1400" dirty="0">
                <a:solidFill>
                  <a:srgbClr val="BC010C"/>
                </a:solidFill>
                <a:latin typeface="Chalkduster" charset="0"/>
                <a:ea typeface="Chalkduster" charset="0"/>
                <a:cs typeface="Chalkduster" charset="0"/>
              </a:rPr>
              <a:t>Possibly up to 4 ab</a:t>
            </a:r>
            <a:r>
              <a:rPr lang="en-GB" sz="1400" baseline="30000" dirty="0">
                <a:solidFill>
                  <a:srgbClr val="BC010C"/>
                </a:solidFill>
                <a:latin typeface="Chalkduster" charset="0"/>
                <a:ea typeface="Chalkduster" charset="0"/>
                <a:cs typeface="Chalkduster" charset="0"/>
              </a:rPr>
              <a:t>–1</a:t>
            </a:r>
            <a:endParaRPr lang="en-GB" sz="1050" baseline="30000" dirty="0">
              <a:solidFill>
                <a:srgbClr val="BC010C"/>
              </a:solidFill>
              <a:latin typeface="Chalkduster" charset="0"/>
              <a:ea typeface="Chalkduster" charset="0"/>
              <a:cs typeface="Chalkduster" charset="0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6EACC651-6809-6F4F-B633-E92C4ADF525F}"/>
              </a:ext>
            </a:extLst>
          </p:cNvPr>
          <p:cNvSpPr/>
          <p:nvPr/>
        </p:nvSpPr>
        <p:spPr>
          <a:xfrm>
            <a:off x="2230635" y="1494076"/>
            <a:ext cx="4573613" cy="4947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non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FAF0FDF2-E442-DE4B-8F5F-4BEA1CE4E01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88857" y="1652126"/>
            <a:ext cx="4104757" cy="887515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id="{AF7308CB-ACCF-1349-866D-BB3FDB4CE571}"/>
              </a:ext>
            </a:extLst>
          </p:cNvPr>
          <p:cNvSpPr txBox="1"/>
          <p:nvPr/>
        </p:nvSpPr>
        <p:spPr>
          <a:xfrm>
            <a:off x="2180939" y="1465039"/>
            <a:ext cx="95090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Garamond" panose="02020404030301010803" pitchFamily="18" charset="0"/>
                <a:ea typeface="Helvetica Light" charset="0"/>
                <a:cs typeface="Helvetica Light" charset="0"/>
              </a:rPr>
              <a:t>HL-LHC: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8FF53E6-8279-0547-B6B4-E4109AE537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71</a:t>
            </a:fld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A4E4025-5419-8448-9D1B-64C4A1158119}"/>
              </a:ext>
            </a:extLst>
          </p:cNvPr>
          <p:cNvSpPr txBox="1"/>
          <p:nvPr/>
        </p:nvSpPr>
        <p:spPr>
          <a:xfrm>
            <a:off x="6638427" y="5824851"/>
            <a:ext cx="6508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Helvetica" pitchFamily="2" charset="0"/>
                <a:ea typeface="Helvetica Light" charset="0"/>
                <a:cs typeface="Helvetica Light" charset="0"/>
              </a:rPr>
              <a:t>Year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4EEC48F5-5E31-204B-8DCA-5D1472B854D0}"/>
              </a:ext>
            </a:extLst>
          </p:cNvPr>
          <p:cNvSpPr/>
          <p:nvPr/>
        </p:nvSpPr>
        <p:spPr>
          <a:xfrm>
            <a:off x="222637" y="870239"/>
            <a:ext cx="8908135" cy="5243899"/>
          </a:xfrm>
          <a:prstGeom prst="rect">
            <a:avLst/>
          </a:prstGeom>
          <a:solidFill>
            <a:schemeClr val="bg1">
              <a:alpha val="79000"/>
            </a:schemeClr>
          </a:solidFill>
          <a:ln>
            <a:solidFill>
              <a:schemeClr val="bg1"/>
            </a:solidFill>
          </a:ln>
        </p:spPr>
        <p:txBody>
          <a:bodyPr wrap="square" rtlCol="0" anchor="ctr">
            <a:spAutoFit/>
          </a:bodyPr>
          <a:lstStyle/>
          <a:p>
            <a:pPr algn="r"/>
            <a:endParaRPr lang="en-US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0EA8CAA8-805D-9240-87DE-313A786E100F}"/>
              </a:ext>
            </a:extLst>
          </p:cNvPr>
          <p:cNvGrpSpPr/>
          <p:nvPr/>
        </p:nvGrpSpPr>
        <p:grpSpPr>
          <a:xfrm>
            <a:off x="395536" y="2651097"/>
            <a:ext cx="8352928" cy="1995362"/>
            <a:chOff x="395536" y="2348880"/>
            <a:chExt cx="8069779" cy="2031156"/>
          </a:xfrm>
          <a:effectLst/>
        </p:grpSpPr>
        <p:sp>
          <p:nvSpPr>
            <p:cNvPr id="48" name="Rounded Rectangle 47">
              <a:extLst>
                <a:ext uri="{FF2B5EF4-FFF2-40B4-BE49-F238E27FC236}">
                  <a16:creationId xmlns:a16="http://schemas.microsoft.com/office/drawing/2014/main" id="{29FD2017-F356-AD4C-BF5B-5185522980C9}"/>
                </a:ext>
              </a:extLst>
            </p:cNvPr>
            <p:cNvSpPr/>
            <p:nvPr/>
          </p:nvSpPr>
          <p:spPr>
            <a:xfrm>
              <a:off x="395536" y="2348880"/>
              <a:ext cx="8069779" cy="2031156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chemeClr val="bg1">
                  <a:lumMod val="75000"/>
                </a:schemeClr>
              </a:solidFill>
            </a:ln>
            <a:effectLst/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66D209F2-C7A3-1F47-BF38-53D69B8726B6}"/>
                </a:ext>
              </a:extLst>
            </p:cNvPr>
            <p:cNvSpPr txBox="1"/>
            <p:nvPr/>
          </p:nvSpPr>
          <p:spPr>
            <a:xfrm>
              <a:off x="863122" y="2740492"/>
              <a:ext cx="7323925" cy="1315851"/>
            </a:xfrm>
            <a:prstGeom prst="rect">
              <a:avLst/>
            </a:prstGeom>
            <a:noFill/>
            <a:ln w="76200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srgbClr val="003BB8"/>
                  </a:solidFill>
                  <a:latin typeface="Helvetica Light" charset="0"/>
                  <a:ea typeface="Helvetica Light" charset="0"/>
                  <a:cs typeface="Helvetica Light" charset="0"/>
                </a:rPr>
                <a:t>HL-LHC inclusive Higgs sample will be 23 times larger </a:t>
              </a:r>
              <a:r>
                <a:rPr lang="en-US" dirty="0">
                  <a:solidFill>
                    <a:srgbClr val="003BB8"/>
                  </a:solidFill>
                  <a:latin typeface="Helvetica Light" charset="0"/>
                  <a:ea typeface="Helvetica Light" charset="0"/>
                  <a:cs typeface="Helvetica Light" charset="0"/>
                </a:rPr>
                <a:t>(30 times for 4 ab</a:t>
              </a:r>
              <a:r>
                <a:rPr lang="en-US" baseline="30000" dirty="0">
                  <a:solidFill>
                    <a:srgbClr val="003BB8"/>
                  </a:solidFill>
                  <a:latin typeface="Helvetica Light" charset="0"/>
                  <a:ea typeface="Helvetica Light" charset="0"/>
                  <a:cs typeface="Helvetica Light" charset="0"/>
                </a:rPr>
                <a:t>–1</a:t>
              </a:r>
              <a:r>
                <a:rPr lang="en-US" dirty="0">
                  <a:solidFill>
                    <a:srgbClr val="003BB8"/>
                  </a:solidFill>
                  <a:latin typeface="Helvetica Light" charset="0"/>
                  <a:ea typeface="Helvetica Light" charset="0"/>
                  <a:cs typeface="Helvetica Light" charset="0"/>
                </a:rPr>
                <a:t>)</a:t>
              </a:r>
              <a:r>
                <a:rPr lang="en-US" sz="2000" dirty="0">
                  <a:solidFill>
                    <a:srgbClr val="003BB8"/>
                  </a:solidFill>
                  <a:latin typeface="Helvetica Light" charset="0"/>
                  <a:ea typeface="Helvetica Light" charset="0"/>
                  <a:cs typeface="Helvetica Light" charset="0"/>
                </a:rPr>
                <a:t> than that of the full Run-2 </a:t>
              </a:r>
              <a:r>
                <a:rPr lang="en-US" dirty="0">
                  <a:solidFill>
                    <a:srgbClr val="003BB8"/>
                  </a:solidFill>
                  <a:latin typeface="Helvetica Light" charset="0"/>
                  <a:ea typeface="Helvetica Light" charset="0"/>
                  <a:cs typeface="Helvetica Light" charset="0"/>
                </a:rPr>
                <a:t>(~150 fb</a:t>
              </a:r>
              <a:r>
                <a:rPr lang="en-US" baseline="30000" dirty="0">
                  <a:solidFill>
                    <a:srgbClr val="003BB8"/>
                  </a:solidFill>
                  <a:latin typeface="Helvetica Light" charset="0"/>
                  <a:ea typeface="Helvetica Light" charset="0"/>
                  <a:cs typeface="Helvetica Light" charset="0"/>
                </a:rPr>
                <a:t>–1</a:t>
              </a:r>
              <a:r>
                <a:rPr lang="en-US" dirty="0">
                  <a:solidFill>
                    <a:srgbClr val="003BB8"/>
                  </a:solidFill>
                  <a:latin typeface="Helvetica Light" charset="0"/>
                  <a:ea typeface="Helvetica Light" charset="0"/>
                  <a:cs typeface="Helvetica Light" charset="0"/>
                </a:rPr>
                <a:t> at 13 TeV)</a:t>
              </a:r>
            </a:p>
            <a:p>
              <a:endParaRPr lang="en-US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endParaRPr>
            </a:p>
            <a:p>
              <a:r>
                <a:rPr lang="en-US" dirty="0">
                  <a:solidFill>
                    <a:srgbClr val="003BB8"/>
                  </a:solidFill>
                  <a:latin typeface="Helvetica Light" charset="0"/>
                  <a:ea typeface="Helvetica Light" charset="0"/>
                  <a:cs typeface="Helvetica Light" charset="0"/>
                </a:rPr>
                <a:t> With 3 ab</a:t>
              </a:r>
              <a:r>
                <a:rPr lang="en-US" baseline="30000" dirty="0">
                  <a:solidFill>
                    <a:srgbClr val="003BB8"/>
                  </a:solidFill>
                  <a:latin typeface="Helvetica Light" charset="0"/>
                  <a:ea typeface="Helvetica Light" charset="0"/>
                  <a:cs typeface="Helvetica Light" charset="0"/>
                </a:rPr>
                <a:t>–1</a:t>
              </a:r>
              <a:r>
                <a:rPr lang="en-US" dirty="0">
                  <a:solidFill>
                    <a:srgbClr val="003BB8"/>
                  </a:solidFill>
                  <a:latin typeface="Helvetica Light" charset="0"/>
                  <a:ea typeface="Helvetica Light" charset="0"/>
                  <a:cs typeface="Helvetica Light" charset="0"/>
                </a:rPr>
                <a:t>: 190 million H and 120 thousand HH </a:t>
              </a:r>
              <a:r>
                <a:rPr lang="en-US" sz="1400" dirty="0">
                  <a:solidFill>
                    <a:srgbClr val="003BB8"/>
                  </a:solidFill>
                  <a:latin typeface="Helvetica Light" charset="0"/>
                  <a:ea typeface="Helvetica Light" charset="0"/>
                  <a:cs typeface="Helvetica Light" charset="0"/>
                </a:rPr>
                <a:t>(</a:t>
              </a:r>
              <a:r>
                <a:rPr lang="en-US" sz="1400" dirty="0" err="1">
                  <a:solidFill>
                    <a:srgbClr val="003BB8"/>
                  </a:solidFill>
                  <a:latin typeface="Helvetica Light" charset="0"/>
                  <a:ea typeface="Helvetica Light" charset="0"/>
                  <a:cs typeface="Helvetica Light" charset="0"/>
                </a:rPr>
                <a:t>ggF</a:t>
              </a:r>
              <a:r>
                <a:rPr lang="en-US" sz="1400" dirty="0">
                  <a:solidFill>
                    <a:srgbClr val="003BB8"/>
                  </a:solidFill>
                  <a:latin typeface="Helvetica Light" charset="0"/>
                  <a:ea typeface="Helvetica Light" charset="0"/>
                  <a:cs typeface="Helvetica Light" charset="0"/>
                </a:rPr>
                <a:t>)</a:t>
              </a:r>
              <a:r>
                <a:rPr lang="en-US" dirty="0">
                  <a:solidFill>
                    <a:srgbClr val="003BB8"/>
                  </a:solidFill>
                  <a:latin typeface="Helvetica Light" charset="0"/>
                  <a:ea typeface="Helvetica Light" charset="0"/>
                  <a:cs typeface="Helvetica Light" charset="0"/>
                </a:rPr>
                <a:t> produced (SM)</a:t>
              </a:r>
              <a:endParaRPr lang="en-US" sz="20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11489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Rectangle 91"/>
          <p:cNvSpPr/>
          <p:nvPr/>
        </p:nvSpPr>
        <p:spPr>
          <a:xfrm>
            <a:off x="-1" y="1"/>
            <a:ext cx="9144001" cy="1340768"/>
          </a:xfrm>
          <a:prstGeom prst="rect">
            <a:avLst/>
          </a:prstGeom>
          <a:solidFill>
            <a:schemeClr val="bg1"/>
          </a:solidFill>
          <a:ln w="3175" cmpd="sng">
            <a:solidFill>
              <a:schemeClr val="bg1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93" name="TextBox 92"/>
          <p:cNvSpPr txBox="1"/>
          <p:nvPr/>
        </p:nvSpPr>
        <p:spPr>
          <a:xfrm>
            <a:off x="0" y="260648"/>
            <a:ext cx="9144000" cy="40011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Expected integrated luminosity of LHC &amp; HL-LHC</a:t>
            </a:r>
          </a:p>
        </p:txBody>
      </p:sp>
      <p:pic>
        <p:nvPicPr>
          <p:cNvPr id="94" name="Picture 93"/>
          <p:cNvPicPr>
            <a:picLocks noChangeAspect="1"/>
          </p:cNvPicPr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724" t="41734" r="12482" b="15840"/>
          <a:stretch/>
        </p:blipFill>
        <p:spPr>
          <a:xfrm>
            <a:off x="1037968" y="1248033"/>
            <a:ext cx="6178378" cy="4534930"/>
          </a:xfrm>
          <a:prstGeom prst="rect">
            <a:avLst/>
          </a:prstGeom>
        </p:spPr>
      </p:pic>
      <p:sp>
        <p:nvSpPr>
          <p:cNvPr id="95" name="TextBox 94"/>
          <p:cNvSpPr txBox="1"/>
          <p:nvPr/>
        </p:nvSpPr>
        <p:spPr>
          <a:xfrm>
            <a:off x="2483768" y="5445224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2015</a:t>
            </a:r>
            <a:endParaRPr lang="en-US" dirty="0">
              <a:solidFill>
                <a:prstClr val="black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96" name="TextBox 95"/>
          <p:cNvSpPr txBox="1"/>
          <p:nvPr/>
        </p:nvSpPr>
        <p:spPr>
          <a:xfrm>
            <a:off x="3347864" y="5445224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2019</a:t>
            </a:r>
          </a:p>
        </p:txBody>
      </p:sp>
      <p:sp>
        <p:nvSpPr>
          <p:cNvPr id="97" name="TextBox 96"/>
          <p:cNvSpPr txBox="1"/>
          <p:nvPr/>
        </p:nvSpPr>
        <p:spPr>
          <a:xfrm>
            <a:off x="4211960" y="5445224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2023</a:t>
            </a:r>
          </a:p>
        </p:txBody>
      </p:sp>
      <p:sp>
        <p:nvSpPr>
          <p:cNvPr id="98" name="TextBox 97"/>
          <p:cNvSpPr txBox="1"/>
          <p:nvPr/>
        </p:nvSpPr>
        <p:spPr>
          <a:xfrm>
            <a:off x="6804248" y="5445224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2035</a:t>
            </a:r>
          </a:p>
        </p:txBody>
      </p:sp>
      <p:pic>
        <p:nvPicPr>
          <p:cNvPr id="99" name="Picture 98"/>
          <p:cNvPicPr>
            <a:picLocks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6695" t="31203" r="24412" b="15306"/>
          <a:stretch/>
        </p:blipFill>
        <p:spPr>
          <a:xfrm rot="16200000">
            <a:off x="2533713" y="4925724"/>
            <a:ext cx="18000" cy="1044000"/>
          </a:xfrm>
          <a:prstGeom prst="rect">
            <a:avLst/>
          </a:prstGeom>
        </p:spPr>
      </p:pic>
      <p:sp>
        <p:nvSpPr>
          <p:cNvPr id="100" name="Rectangle 99"/>
          <p:cNvSpPr/>
          <p:nvPr/>
        </p:nvSpPr>
        <p:spPr>
          <a:xfrm>
            <a:off x="1691680" y="1174888"/>
            <a:ext cx="248800" cy="4486359"/>
          </a:xfrm>
          <a:prstGeom prst="rect">
            <a:avLst/>
          </a:prstGeom>
          <a:solidFill>
            <a:schemeClr val="bg1"/>
          </a:solidFill>
          <a:ln w="3175" cmpd="sng">
            <a:solidFill>
              <a:schemeClr val="bg1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1666806" y="526623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0</a:t>
            </a:r>
            <a:endParaRPr lang="en-US" dirty="0">
              <a:solidFill>
                <a:prstClr val="black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1419424" y="4581128"/>
            <a:ext cx="569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500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1291183" y="3851756"/>
            <a:ext cx="6976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1000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1291183" y="3140968"/>
            <a:ext cx="6976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1500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1291183" y="2442154"/>
            <a:ext cx="6976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2000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1291183" y="1732707"/>
            <a:ext cx="6976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2500</a:t>
            </a:r>
          </a:p>
        </p:txBody>
      </p:sp>
      <p:sp>
        <p:nvSpPr>
          <p:cNvPr id="108" name="Freeform 107"/>
          <p:cNvSpPr/>
          <p:nvPr/>
        </p:nvSpPr>
        <p:spPr>
          <a:xfrm>
            <a:off x="3177540" y="5315344"/>
            <a:ext cx="525905" cy="79616"/>
          </a:xfrm>
          <a:custGeom>
            <a:avLst/>
            <a:gdLst>
              <a:gd name="connsiteX0" fmla="*/ 0 w 3891517"/>
              <a:gd name="connsiteY0" fmla="*/ 3646967 h 3646967"/>
              <a:gd name="connsiteX1" fmla="*/ 669852 w 3891517"/>
              <a:gd name="connsiteY1" fmla="*/ 3370521 h 3646967"/>
              <a:gd name="connsiteX2" fmla="*/ 1446028 w 3891517"/>
              <a:gd name="connsiteY2" fmla="*/ 2860158 h 3646967"/>
              <a:gd name="connsiteX3" fmla="*/ 2232838 w 3891517"/>
              <a:gd name="connsiteY3" fmla="*/ 2115879 h 3646967"/>
              <a:gd name="connsiteX4" fmla="*/ 2817628 w 3891517"/>
              <a:gd name="connsiteY4" fmla="*/ 1456660 h 3646967"/>
              <a:gd name="connsiteX5" fmla="*/ 3519377 w 3891517"/>
              <a:gd name="connsiteY5" fmla="*/ 510363 h 3646967"/>
              <a:gd name="connsiteX6" fmla="*/ 3891517 w 3891517"/>
              <a:gd name="connsiteY6" fmla="*/ 0 h 3646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91517" h="3646967">
                <a:moveTo>
                  <a:pt x="0" y="3646967"/>
                </a:moveTo>
                <a:cubicBezTo>
                  <a:pt x="214423" y="3574311"/>
                  <a:pt x="428847" y="3501656"/>
                  <a:pt x="669852" y="3370521"/>
                </a:cubicBezTo>
                <a:cubicBezTo>
                  <a:pt x="910857" y="3239386"/>
                  <a:pt x="1185530" y="3069265"/>
                  <a:pt x="1446028" y="2860158"/>
                </a:cubicBezTo>
                <a:cubicBezTo>
                  <a:pt x="1706526" y="2651051"/>
                  <a:pt x="2004238" y="2349795"/>
                  <a:pt x="2232838" y="2115879"/>
                </a:cubicBezTo>
                <a:cubicBezTo>
                  <a:pt x="2461438" y="1881963"/>
                  <a:pt x="2603205" y="1724246"/>
                  <a:pt x="2817628" y="1456660"/>
                </a:cubicBezTo>
                <a:cubicBezTo>
                  <a:pt x="3032051" y="1189074"/>
                  <a:pt x="3340396" y="753140"/>
                  <a:pt x="3519377" y="510363"/>
                </a:cubicBezTo>
                <a:cubicBezTo>
                  <a:pt x="3698358" y="267586"/>
                  <a:pt x="3891517" y="0"/>
                  <a:pt x="3891517" y="0"/>
                </a:cubicBezTo>
              </a:path>
            </a:pathLst>
          </a:custGeom>
          <a:noFill/>
          <a:ln w="57150">
            <a:solidFill>
              <a:srgbClr val="00B050"/>
            </a:solidFill>
          </a:ln>
        </p:spPr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pic>
        <p:nvPicPr>
          <p:cNvPr id="109" name="Picture 9" descr="E:\fppt\template\arrows\arrow7.png"/>
          <p:cNvPicPr>
            <a:picLocks noChangeAspect="1" noChangeArrowheads="1"/>
          </p:cNvPicPr>
          <p:nvPr/>
        </p:nvPicPr>
        <p:blipFill>
          <a:blip r:embed="rId4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6991036">
            <a:off x="3352900" y="4674989"/>
            <a:ext cx="340193" cy="565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0" name="Rectangle 109"/>
          <p:cNvSpPr/>
          <p:nvPr/>
        </p:nvSpPr>
        <p:spPr>
          <a:xfrm>
            <a:off x="2333301" y="4376560"/>
            <a:ext cx="177151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>
                <a:solidFill>
                  <a:srgbClr val="BC010C"/>
                </a:solidFill>
                <a:latin typeface="Chalkduster" charset="0"/>
                <a:ea typeface="Chalkduster" charset="0"/>
                <a:cs typeface="Chalkduster" charset="0"/>
              </a:rPr>
              <a:t>We are here</a:t>
            </a:r>
            <a:endParaRPr lang="en-GB" sz="1050" dirty="0">
              <a:solidFill>
                <a:srgbClr val="BC010C"/>
              </a:solidFill>
              <a:latin typeface="Chalkduster" charset="0"/>
              <a:ea typeface="Chalkduster" charset="0"/>
              <a:cs typeface="Chalkduster" charset="0"/>
            </a:endParaRPr>
          </a:p>
        </p:txBody>
      </p:sp>
      <p:pic>
        <p:nvPicPr>
          <p:cNvPr id="111" name="Picture 9" descr="E:\fppt\template\arrows\arrow7.png"/>
          <p:cNvPicPr>
            <a:picLocks noChangeAspect="1" noChangeArrowheads="1"/>
          </p:cNvPicPr>
          <p:nvPr/>
        </p:nvPicPr>
        <p:blipFill>
          <a:blip r:embed="rId5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0872672" flipH="1">
            <a:off x="7285488" y="1234926"/>
            <a:ext cx="418027" cy="512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2" name="Rectangle 111"/>
          <p:cNvSpPr/>
          <p:nvPr/>
        </p:nvSpPr>
        <p:spPr>
          <a:xfrm>
            <a:off x="2298736" y="1916832"/>
            <a:ext cx="1265151" cy="211563"/>
          </a:xfrm>
          <a:prstGeom prst="rect">
            <a:avLst/>
          </a:prstGeom>
          <a:solidFill>
            <a:schemeClr val="bg1"/>
          </a:solidFill>
          <a:ln w="3175" cmpd="sng">
            <a:solidFill>
              <a:schemeClr val="bg1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14" name="Rectangle 113"/>
          <p:cNvSpPr/>
          <p:nvPr/>
        </p:nvSpPr>
        <p:spPr>
          <a:xfrm>
            <a:off x="2339752" y="2558385"/>
            <a:ext cx="2181082" cy="510575"/>
          </a:xfrm>
          <a:prstGeom prst="rect">
            <a:avLst/>
          </a:prstGeom>
          <a:solidFill>
            <a:schemeClr val="bg1"/>
          </a:solidFill>
          <a:ln w="3175" cmpd="sng">
            <a:solidFill>
              <a:schemeClr val="bg1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5076056" y="5445224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2027</a:t>
            </a:r>
          </a:p>
        </p:txBody>
      </p:sp>
      <p:sp>
        <p:nvSpPr>
          <p:cNvPr id="117" name="TextBox 116"/>
          <p:cNvSpPr txBox="1"/>
          <p:nvPr/>
        </p:nvSpPr>
        <p:spPr>
          <a:xfrm>
            <a:off x="5940152" y="5445224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2031</a:t>
            </a:r>
          </a:p>
        </p:txBody>
      </p:sp>
      <p:sp>
        <p:nvSpPr>
          <p:cNvPr id="118" name="Freeform 117"/>
          <p:cNvSpPr/>
          <p:nvPr/>
        </p:nvSpPr>
        <p:spPr>
          <a:xfrm>
            <a:off x="4157283" y="5025364"/>
            <a:ext cx="618069" cy="235405"/>
          </a:xfrm>
          <a:custGeom>
            <a:avLst/>
            <a:gdLst>
              <a:gd name="connsiteX0" fmla="*/ 0 w 3891517"/>
              <a:gd name="connsiteY0" fmla="*/ 3646967 h 3646967"/>
              <a:gd name="connsiteX1" fmla="*/ 669852 w 3891517"/>
              <a:gd name="connsiteY1" fmla="*/ 3370521 h 3646967"/>
              <a:gd name="connsiteX2" fmla="*/ 1446028 w 3891517"/>
              <a:gd name="connsiteY2" fmla="*/ 2860158 h 3646967"/>
              <a:gd name="connsiteX3" fmla="*/ 2232838 w 3891517"/>
              <a:gd name="connsiteY3" fmla="*/ 2115879 h 3646967"/>
              <a:gd name="connsiteX4" fmla="*/ 2817628 w 3891517"/>
              <a:gd name="connsiteY4" fmla="*/ 1456660 h 3646967"/>
              <a:gd name="connsiteX5" fmla="*/ 3519377 w 3891517"/>
              <a:gd name="connsiteY5" fmla="*/ 510363 h 3646967"/>
              <a:gd name="connsiteX6" fmla="*/ 3891517 w 3891517"/>
              <a:gd name="connsiteY6" fmla="*/ 0 h 3646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91517" h="3646967">
                <a:moveTo>
                  <a:pt x="0" y="3646967"/>
                </a:moveTo>
                <a:cubicBezTo>
                  <a:pt x="214423" y="3574311"/>
                  <a:pt x="428847" y="3501656"/>
                  <a:pt x="669852" y="3370521"/>
                </a:cubicBezTo>
                <a:cubicBezTo>
                  <a:pt x="910857" y="3239386"/>
                  <a:pt x="1185530" y="3069265"/>
                  <a:pt x="1446028" y="2860158"/>
                </a:cubicBezTo>
                <a:cubicBezTo>
                  <a:pt x="1706526" y="2651051"/>
                  <a:pt x="2004238" y="2349795"/>
                  <a:pt x="2232838" y="2115879"/>
                </a:cubicBezTo>
                <a:cubicBezTo>
                  <a:pt x="2461438" y="1881963"/>
                  <a:pt x="2603205" y="1724246"/>
                  <a:pt x="2817628" y="1456660"/>
                </a:cubicBezTo>
                <a:cubicBezTo>
                  <a:pt x="3032051" y="1189074"/>
                  <a:pt x="3340396" y="753140"/>
                  <a:pt x="3519377" y="510363"/>
                </a:cubicBezTo>
                <a:cubicBezTo>
                  <a:pt x="3698358" y="267586"/>
                  <a:pt x="3891517" y="0"/>
                  <a:pt x="3891517" y="0"/>
                </a:cubicBezTo>
              </a:path>
            </a:pathLst>
          </a:custGeom>
          <a:noFill/>
          <a:ln w="57150">
            <a:solidFill>
              <a:srgbClr val="00B050"/>
            </a:solidFill>
          </a:ln>
        </p:spPr>
        <p:txBody>
          <a:bodyPr rtlCol="0" anchor="ctr"/>
          <a:lstStyle/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19" name="Straight Connector 118"/>
          <p:cNvCxnSpPr>
            <a:cxnSpLocks/>
          </p:cNvCxnSpPr>
          <p:nvPr/>
        </p:nvCxnSpPr>
        <p:spPr>
          <a:xfrm>
            <a:off x="3691570" y="5265583"/>
            <a:ext cx="453838" cy="0"/>
          </a:xfrm>
          <a:prstGeom prst="line">
            <a:avLst/>
          </a:prstGeom>
          <a:ln>
            <a:solidFill>
              <a:srgbClr val="00B05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Connector 119"/>
          <p:cNvCxnSpPr/>
          <p:nvPr/>
        </p:nvCxnSpPr>
        <p:spPr>
          <a:xfrm>
            <a:off x="4788024" y="5030605"/>
            <a:ext cx="516728" cy="0"/>
          </a:xfrm>
          <a:prstGeom prst="line">
            <a:avLst/>
          </a:prstGeom>
          <a:ln>
            <a:solidFill>
              <a:srgbClr val="00B05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1" name="Freeform 120"/>
          <p:cNvSpPr/>
          <p:nvPr/>
        </p:nvSpPr>
        <p:spPr>
          <a:xfrm>
            <a:off x="5292081" y="4070395"/>
            <a:ext cx="720080" cy="947773"/>
          </a:xfrm>
          <a:custGeom>
            <a:avLst/>
            <a:gdLst>
              <a:gd name="connsiteX0" fmla="*/ 0 w 3891517"/>
              <a:gd name="connsiteY0" fmla="*/ 3646967 h 3646967"/>
              <a:gd name="connsiteX1" fmla="*/ 669852 w 3891517"/>
              <a:gd name="connsiteY1" fmla="*/ 3370521 h 3646967"/>
              <a:gd name="connsiteX2" fmla="*/ 1446028 w 3891517"/>
              <a:gd name="connsiteY2" fmla="*/ 2860158 h 3646967"/>
              <a:gd name="connsiteX3" fmla="*/ 2232838 w 3891517"/>
              <a:gd name="connsiteY3" fmla="*/ 2115879 h 3646967"/>
              <a:gd name="connsiteX4" fmla="*/ 2817628 w 3891517"/>
              <a:gd name="connsiteY4" fmla="*/ 1456660 h 3646967"/>
              <a:gd name="connsiteX5" fmla="*/ 3519377 w 3891517"/>
              <a:gd name="connsiteY5" fmla="*/ 510363 h 3646967"/>
              <a:gd name="connsiteX6" fmla="*/ 3891517 w 3891517"/>
              <a:gd name="connsiteY6" fmla="*/ 0 h 3646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91517" h="3646967">
                <a:moveTo>
                  <a:pt x="0" y="3646967"/>
                </a:moveTo>
                <a:cubicBezTo>
                  <a:pt x="214423" y="3574311"/>
                  <a:pt x="428847" y="3501656"/>
                  <a:pt x="669852" y="3370521"/>
                </a:cubicBezTo>
                <a:cubicBezTo>
                  <a:pt x="910857" y="3239386"/>
                  <a:pt x="1185530" y="3069265"/>
                  <a:pt x="1446028" y="2860158"/>
                </a:cubicBezTo>
                <a:cubicBezTo>
                  <a:pt x="1706526" y="2651051"/>
                  <a:pt x="2004238" y="2349795"/>
                  <a:pt x="2232838" y="2115879"/>
                </a:cubicBezTo>
                <a:cubicBezTo>
                  <a:pt x="2461438" y="1881963"/>
                  <a:pt x="2603205" y="1724246"/>
                  <a:pt x="2817628" y="1456660"/>
                </a:cubicBezTo>
                <a:cubicBezTo>
                  <a:pt x="3032051" y="1189074"/>
                  <a:pt x="3340396" y="753140"/>
                  <a:pt x="3519377" y="510363"/>
                </a:cubicBezTo>
                <a:cubicBezTo>
                  <a:pt x="3698358" y="267586"/>
                  <a:pt x="3891517" y="0"/>
                  <a:pt x="3891517" y="0"/>
                </a:cubicBezTo>
              </a:path>
            </a:pathLst>
          </a:custGeom>
          <a:noFill/>
          <a:ln w="57150">
            <a:solidFill>
              <a:srgbClr val="00B050"/>
            </a:solidFill>
          </a:ln>
        </p:spPr>
        <p:txBody>
          <a:bodyPr rtlCol="0" anchor="ctr"/>
          <a:lstStyle/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22" name="Straight Connector 121"/>
          <p:cNvCxnSpPr/>
          <p:nvPr/>
        </p:nvCxnSpPr>
        <p:spPr>
          <a:xfrm>
            <a:off x="6012161" y="4077072"/>
            <a:ext cx="360039" cy="0"/>
          </a:xfrm>
          <a:prstGeom prst="line">
            <a:avLst/>
          </a:prstGeom>
          <a:ln>
            <a:solidFill>
              <a:srgbClr val="00B050"/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3" name="Freeform 122"/>
          <p:cNvSpPr/>
          <p:nvPr/>
        </p:nvSpPr>
        <p:spPr>
          <a:xfrm>
            <a:off x="6347787" y="1268761"/>
            <a:ext cx="797292" cy="2801634"/>
          </a:xfrm>
          <a:custGeom>
            <a:avLst/>
            <a:gdLst>
              <a:gd name="connsiteX0" fmla="*/ 0 w 3891517"/>
              <a:gd name="connsiteY0" fmla="*/ 3646967 h 3646967"/>
              <a:gd name="connsiteX1" fmla="*/ 669852 w 3891517"/>
              <a:gd name="connsiteY1" fmla="*/ 3370521 h 3646967"/>
              <a:gd name="connsiteX2" fmla="*/ 1446028 w 3891517"/>
              <a:gd name="connsiteY2" fmla="*/ 2860158 h 3646967"/>
              <a:gd name="connsiteX3" fmla="*/ 2232838 w 3891517"/>
              <a:gd name="connsiteY3" fmla="*/ 2115879 h 3646967"/>
              <a:gd name="connsiteX4" fmla="*/ 2817628 w 3891517"/>
              <a:gd name="connsiteY4" fmla="*/ 1456660 h 3646967"/>
              <a:gd name="connsiteX5" fmla="*/ 3519377 w 3891517"/>
              <a:gd name="connsiteY5" fmla="*/ 510363 h 3646967"/>
              <a:gd name="connsiteX6" fmla="*/ 3891517 w 3891517"/>
              <a:gd name="connsiteY6" fmla="*/ 0 h 3646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91517" h="3646967">
                <a:moveTo>
                  <a:pt x="0" y="3646967"/>
                </a:moveTo>
                <a:cubicBezTo>
                  <a:pt x="214423" y="3574311"/>
                  <a:pt x="428847" y="3501656"/>
                  <a:pt x="669852" y="3370521"/>
                </a:cubicBezTo>
                <a:cubicBezTo>
                  <a:pt x="910857" y="3239386"/>
                  <a:pt x="1185530" y="3069265"/>
                  <a:pt x="1446028" y="2860158"/>
                </a:cubicBezTo>
                <a:cubicBezTo>
                  <a:pt x="1706526" y="2651051"/>
                  <a:pt x="2004238" y="2349795"/>
                  <a:pt x="2232838" y="2115879"/>
                </a:cubicBezTo>
                <a:cubicBezTo>
                  <a:pt x="2461438" y="1881963"/>
                  <a:pt x="2603205" y="1724246"/>
                  <a:pt x="2817628" y="1456660"/>
                </a:cubicBezTo>
                <a:cubicBezTo>
                  <a:pt x="3032051" y="1189074"/>
                  <a:pt x="3340396" y="753140"/>
                  <a:pt x="3519377" y="510363"/>
                </a:cubicBezTo>
                <a:cubicBezTo>
                  <a:pt x="3698358" y="267586"/>
                  <a:pt x="3891517" y="0"/>
                  <a:pt x="3891517" y="0"/>
                </a:cubicBezTo>
              </a:path>
            </a:pathLst>
          </a:custGeom>
          <a:noFill/>
          <a:ln w="57150">
            <a:solidFill>
              <a:srgbClr val="00B050"/>
            </a:solidFill>
          </a:ln>
        </p:spPr>
        <p:txBody>
          <a:bodyPr rtlCol="0" anchor="ctr"/>
          <a:lstStyle/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5" name="TextBox 124"/>
          <p:cNvSpPr txBox="1"/>
          <p:nvPr/>
        </p:nvSpPr>
        <p:spPr>
          <a:xfrm>
            <a:off x="3995936" y="4967590"/>
            <a:ext cx="56137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rgbClr val="019645"/>
                </a:solidFill>
                <a:latin typeface="Helvetica Light" charset="0"/>
                <a:ea typeface="Helvetica Light" charset="0"/>
                <a:cs typeface="Helvetica Light" charset="0"/>
              </a:rPr>
              <a:t>Run-3</a:t>
            </a:r>
          </a:p>
        </p:txBody>
      </p:sp>
      <p:sp>
        <p:nvSpPr>
          <p:cNvPr id="126" name="TextBox 125"/>
          <p:cNvSpPr txBox="1"/>
          <p:nvPr/>
        </p:nvSpPr>
        <p:spPr>
          <a:xfrm>
            <a:off x="5234764" y="4319518"/>
            <a:ext cx="56137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rgbClr val="019645"/>
                </a:solidFill>
                <a:latin typeface="Helvetica Light" charset="0"/>
                <a:ea typeface="Helvetica Light" charset="0"/>
                <a:cs typeface="Helvetica Light" charset="0"/>
              </a:rPr>
              <a:t>Run-4</a:t>
            </a:r>
          </a:p>
        </p:txBody>
      </p:sp>
      <p:sp>
        <p:nvSpPr>
          <p:cNvPr id="127" name="TextBox 126"/>
          <p:cNvSpPr txBox="1"/>
          <p:nvPr/>
        </p:nvSpPr>
        <p:spPr>
          <a:xfrm>
            <a:off x="6242876" y="2564904"/>
            <a:ext cx="56137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rgbClr val="019645"/>
                </a:solidFill>
                <a:latin typeface="Helvetica Light" charset="0"/>
                <a:ea typeface="Helvetica Light" charset="0"/>
                <a:cs typeface="Helvetica Light" charset="0"/>
              </a:rPr>
              <a:t>Run-5</a:t>
            </a:r>
          </a:p>
        </p:txBody>
      </p:sp>
      <p:sp>
        <p:nvSpPr>
          <p:cNvPr id="128" name="TextBox 127"/>
          <p:cNvSpPr txBox="1"/>
          <p:nvPr/>
        </p:nvSpPr>
        <p:spPr>
          <a:xfrm>
            <a:off x="4764091" y="3553271"/>
            <a:ext cx="8322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HL-LHC</a:t>
            </a:r>
          </a:p>
        </p:txBody>
      </p:sp>
      <p:cxnSp>
        <p:nvCxnSpPr>
          <p:cNvPr id="129" name="Straight Connector 128"/>
          <p:cNvCxnSpPr/>
          <p:nvPr/>
        </p:nvCxnSpPr>
        <p:spPr>
          <a:xfrm flipH="1">
            <a:off x="4788024" y="3495244"/>
            <a:ext cx="124" cy="1949980"/>
          </a:xfrm>
          <a:prstGeom prst="line">
            <a:avLst/>
          </a:prstGeom>
          <a:ln>
            <a:solidFill>
              <a:srgbClr val="003BB8"/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0" name="TextBox 129"/>
          <p:cNvSpPr txBox="1"/>
          <p:nvPr/>
        </p:nvSpPr>
        <p:spPr>
          <a:xfrm>
            <a:off x="1282084" y="1052736"/>
            <a:ext cx="6976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>
                <a:solidFill>
                  <a:srgbClr val="D80017"/>
                </a:solidFill>
                <a:latin typeface="Helvetica" charset="0"/>
                <a:ea typeface="Helvetica" charset="0"/>
                <a:cs typeface="Helvetica" charset="0"/>
              </a:rPr>
              <a:t>3000</a:t>
            </a:r>
          </a:p>
        </p:txBody>
      </p:sp>
      <p:pic>
        <p:nvPicPr>
          <p:cNvPr id="131" name="Picture 130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3094" t="27493" r="17526" b="17246"/>
          <a:stretch/>
        </p:blipFill>
        <p:spPr>
          <a:xfrm>
            <a:off x="2912822" y="5248894"/>
            <a:ext cx="780404" cy="202782"/>
          </a:xfrm>
          <a:prstGeom prst="rect">
            <a:avLst/>
          </a:prstGeom>
        </p:spPr>
      </p:pic>
      <p:sp>
        <p:nvSpPr>
          <p:cNvPr id="132" name="Rectangle 131"/>
          <p:cNvSpPr/>
          <p:nvPr/>
        </p:nvSpPr>
        <p:spPr>
          <a:xfrm>
            <a:off x="2881526" y="5252060"/>
            <a:ext cx="90274" cy="1657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r"/>
            <a:endParaRPr lang="en-US" sz="160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24" name="TextBox 123"/>
          <p:cNvSpPr txBox="1"/>
          <p:nvPr/>
        </p:nvSpPr>
        <p:spPr>
          <a:xfrm>
            <a:off x="2786492" y="5157192"/>
            <a:ext cx="56137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rgbClr val="019645"/>
                </a:solidFill>
                <a:latin typeface="Helvetica Light" charset="0"/>
                <a:ea typeface="Helvetica Light" charset="0"/>
                <a:cs typeface="Helvetica Light" charset="0"/>
              </a:rPr>
              <a:t>Run-2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185ABB73-8EC9-6543-8522-681FDF9FE9D2}"/>
              </a:ext>
            </a:extLst>
          </p:cNvPr>
          <p:cNvSpPr/>
          <p:nvPr/>
        </p:nvSpPr>
        <p:spPr>
          <a:xfrm>
            <a:off x="7641954" y="1700808"/>
            <a:ext cx="133007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>
                <a:solidFill>
                  <a:srgbClr val="BC010C"/>
                </a:solidFill>
                <a:latin typeface="Chalkduster" charset="0"/>
                <a:ea typeface="Chalkduster" charset="0"/>
                <a:cs typeface="Chalkduster" charset="0"/>
              </a:rPr>
              <a:t>We will be going here</a:t>
            </a:r>
          </a:p>
          <a:p>
            <a:endParaRPr lang="en-GB" sz="1400" dirty="0">
              <a:solidFill>
                <a:srgbClr val="BC010C"/>
              </a:solidFill>
              <a:latin typeface="Chalkduster" charset="0"/>
              <a:ea typeface="Chalkduster" charset="0"/>
              <a:cs typeface="Chalkduster" charset="0"/>
            </a:endParaRPr>
          </a:p>
          <a:p>
            <a:r>
              <a:rPr lang="en-GB" sz="1400" dirty="0">
                <a:solidFill>
                  <a:srgbClr val="BC010C"/>
                </a:solidFill>
                <a:latin typeface="Chalkduster" charset="0"/>
                <a:ea typeface="Chalkduster" charset="0"/>
                <a:cs typeface="Chalkduster" charset="0"/>
              </a:rPr>
              <a:t>Possibly up to 4 ab</a:t>
            </a:r>
            <a:r>
              <a:rPr lang="en-GB" sz="1400" baseline="30000" dirty="0">
                <a:solidFill>
                  <a:srgbClr val="BC010C"/>
                </a:solidFill>
                <a:latin typeface="Chalkduster" charset="0"/>
                <a:ea typeface="Chalkduster" charset="0"/>
                <a:cs typeface="Chalkduster" charset="0"/>
              </a:rPr>
              <a:t>–1</a:t>
            </a:r>
            <a:endParaRPr lang="en-GB" sz="1050" baseline="30000" dirty="0">
              <a:solidFill>
                <a:srgbClr val="BC010C"/>
              </a:solidFill>
              <a:latin typeface="Chalkduster" charset="0"/>
              <a:ea typeface="Chalkduster" charset="0"/>
              <a:cs typeface="Chalkduster" charset="0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6EACC651-6809-6F4F-B633-E92C4ADF525F}"/>
              </a:ext>
            </a:extLst>
          </p:cNvPr>
          <p:cNvSpPr/>
          <p:nvPr/>
        </p:nvSpPr>
        <p:spPr>
          <a:xfrm>
            <a:off x="2230635" y="1494076"/>
            <a:ext cx="4573613" cy="4947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non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FAF0FDF2-E442-DE4B-8F5F-4BEA1CE4E01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88857" y="1652126"/>
            <a:ext cx="4104757" cy="887515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id="{AF7308CB-ACCF-1349-866D-BB3FDB4CE571}"/>
              </a:ext>
            </a:extLst>
          </p:cNvPr>
          <p:cNvSpPr txBox="1"/>
          <p:nvPr/>
        </p:nvSpPr>
        <p:spPr>
          <a:xfrm>
            <a:off x="2180939" y="1465039"/>
            <a:ext cx="95090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Garamond" panose="02020404030301010803" pitchFamily="18" charset="0"/>
                <a:ea typeface="Helvetica Light" charset="0"/>
                <a:cs typeface="Helvetica Light" charset="0"/>
              </a:rPr>
              <a:t>HL-LHC: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8FF53E6-8279-0547-B6B4-E4109AE537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72</a:t>
            </a:fld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A4E4025-5419-8448-9D1B-64C4A1158119}"/>
              </a:ext>
            </a:extLst>
          </p:cNvPr>
          <p:cNvSpPr txBox="1"/>
          <p:nvPr/>
        </p:nvSpPr>
        <p:spPr>
          <a:xfrm>
            <a:off x="6638427" y="5824851"/>
            <a:ext cx="6508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Helvetica" pitchFamily="2" charset="0"/>
                <a:ea typeface="Helvetica Light" charset="0"/>
                <a:cs typeface="Helvetica Light" charset="0"/>
              </a:rPr>
              <a:t>Year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4EEC48F5-5E31-204B-8DCA-5D1472B854D0}"/>
              </a:ext>
            </a:extLst>
          </p:cNvPr>
          <p:cNvSpPr/>
          <p:nvPr/>
        </p:nvSpPr>
        <p:spPr>
          <a:xfrm>
            <a:off x="222637" y="870239"/>
            <a:ext cx="8908135" cy="5243899"/>
          </a:xfrm>
          <a:prstGeom prst="rect">
            <a:avLst/>
          </a:prstGeom>
          <a:solidFill>
            <a:schemeClr val="bg1">
              <a:alpha val="79000"/>
            </a:schemeClr>
          </a:solidFill>
          <a:ln>
            <a:solidFill>
              <a:schemeClr val="bg1"/>
            </a:solidFill>
          </a:ln>
        </p:spPr>
        <p:txBody>
          <a:bodyPr wrap="square" rtlCol="0" anchor="ctr">
            <a:spAutoFit/>
          </a:bodyPr>
          <a:lstStyle/>
          <a:p>
            <a:pPr algn="r"/>
            <a:endParaRPr lang="en-US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48" name="Rounded Rectangle 47">
            <a:extLst>
              <a:ext uri="{FF2B5EF4-FFF2-40B4-BE49-F238E27FC236}">
                <a16:creationId xmlns:a16="http://schemas.microsoft.com/office/drawing/2014/main" id="{29FD2017-F356-AD4C-BF5B-5185522980C9}"/>
              </a:ext>
            </a:extLst>
          </p:cNvPr>
          <p:cNvSpPr/>
          <p:nvPr/>
        </p:nvSpPr>
        <p:spPr>
          <a:xfrm>
            <a:off x="2346138" y="1174888"/>
            <a:ext cx="4563021" cy="4831250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bg1">
                <a:lumMod val="75000"/>
              </a:schemeClr>
            </a:solidFill>
          </a:ln>
          <a:effectLst/>
        </p:spPr>
        <p:txBody>
          <a:bodyPr wrap="squar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51" name="Picture 50">
            <a:extLst>
              <a:ext uri="{FF2B5EF4-FFF2-40B4-BE49-F238E27FC236}">
                <a16:creationId xmlns:a16="http://schemas.microsoft.com/office/drawing/2014/main" id="{D3FE2630-3B6D-B54C-A23D-439E3EC9168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55776" y="1268760"/>
            <a:ext cx="3942932" cy="4493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361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Rectangle 91"/>
          <p:cNvSpPr/>
          <p:nvPr/>
        </p:nvSpPr>
        <p:spPr>
          <a:xfrm>
            <a:off x="-1" y="1"/>
            <a:ext cx="9144001" cy="1340768"/>
          </a:xfrm>
          <a:prstGeom prst="rect">
            <a:avLst/>
          </a:prstGeom>
          <a:solidFill>
            <a:schemeClr val="bg1"/>
          </a:solidFill>
          <a:ln w="3175" cmpd="sng">
            <a:solidFill>
              <a:schemeClr val="bg1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93" name="TextBox 92"/>
          <p:cNvSpPr txBox="1"/>
          <p:nvPr/>
        </p:nvSpPr>
        <p:spPr>
          <a:xfrm>
            <a:off x="0" y="260648"/>
            <a:ext cx="9144000" cy="40011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Expected integrated luminosity of LHC &amp; HL-LHC</a:t>
            </a:r>
          </a:p>
        </p:txBody>
      </p:sp>
      <p:pic>
        <p:nvPicPr>
          <p:cNvPr id="94" name="Picture 93"/>
          <p:cNvPicPr>
            <a:picLocks noChangeAspect="1"/>
          </p:cNvPicPr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724" t="41734" r="12482" b="15840"/>
          <a:stretch/>
        </p:blipFill>
        <p:spPr>
          <a:xfrm>
            <a:off x="1037968" y="1248033"/>
            <a:ext cx="6178378" cy="4534930"/>
          </a:xfrm>
          <a:prstGeom prst="rect">
            <a:avLst/>
          </a:prstGeom>
        </p:spPr>
      </p:pic>
      <p:sp>
        <p:nvSpPr>
          <p:cNvPr id="95" name="TextBox 94"/>
          <p:cNvSpPr txBox="1"/>
          <p:nvPr/>
        </p:nvSpPr>
        <p:spPr>
          <a:xfrm>
            <a:off x="2483768" y="5445224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2015</a:t>
            </a:r>
            <a:endParaRPr lang="en-US" dirty="0">
              <a:solidFill>
                <a:prstClr val="black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96" name="TextBox 95"/>
          <p:cNvSpPr txBox="1"/>
          <p:nvPr/>
        </p:nvSpPr>
        <p:spPr>
          <a:xfrm>
            <a:off x="3347864" y="5445224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2019</a:t>
            </a:r>
          </a:p>
        </p:txBody>
      </p:sp>
      <p:sp>
        <p:nvSpPr>
          <p:cNvPr id="97" name="TextBox 96"/>
          <p:cNvSpPr txBox="1"/>
          <p:nvPr/>
        </p:nvSpPr>
        <p:spPr>
          <a:xfrm>
            <a:off x="4211960" y="5445224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2023</a:t>
            </a:r>
          </a:p>
        </p:txBody>
      </p:sp>
      <p:sp>
        <p:nvSpPr>
          <p:cNvPr id="98" name="TextBox 97"/>
          <p:cNvSpPr txBox="1"/>
          <p:nvPr/>
        </p:nvSpPr>
        <p:spPr>
          <a:xfrm>
            <a:off x="6804248" y="5445224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2035</a:t>
            </a:r>
          </a:p>
        </p:txBody>
      </p:sp>
      <p:pic>
        <p:nvPicPr>
          <p:cNvPr id="99" name="Picture 98"/>
          <p:cNvPicPr>
            <a:picLocks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6695" t="31203" r="24412" b="15306"/>
          <a:stretch/>
        </p:blipFill>
        <p:spPr>
          <a:xfrm rot="16200000">
            <a:off x="2533713" y="4925724"/>
            <a:ext cx="18000" cy="1044000"/>
          </a:xfrm>
          <a:prstGeom prst="rect">
            <a:avLst/>
          </a:prstGeom>
        </p:spPr>
      </p:pic>
      <p:sp>
        <p:nvSpPr>
          <p:cNvPr id="100" name="Rectangle 99"/>
          <p:cNvSpPr/>
          <p:nvPr/>
        </p:nvSpPr>
        <p:spPr>
          <a:xfrm>
            <a:off x="1691680" y="1174888"/>
            <a:ext cx="248800" cy="4486359"/>
          </a:xfrm>
          <a:prstGeom prst="rect">
            <a:avLst/>
          </a:prstGeom>
          <a:solidFill>
            <a:schemeClr val="bg1"/>
          </a:solidFill>
          <a:ln w="3175" cmpd="sng">
            <a:solidFill>
              <a:schemeClr val="bg1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1666806" y="526623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0</a:t>
            </a:r>
            <a:endParaRPr lang="en-US" dirty="0">
              <a:solidFill>
                <a:prstClr val="black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1419424" y="4581128"/>
            <a:ext cx="569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500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1291183" y="3851756"/>
            <a:ext cx="6976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1000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1291183" y="3140968"/>
            <a:ext cx="6976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1500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1291183" y="2442154"/>
            <a:ext cx="6976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2000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1291183" y="1732707"/>
            <a:ext cx="6976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2500</a:t>
            </a:r>
          </a:p>
        </p:txBody>
      </p:sp>
      <p:sp>
        <p:nvSpPr>
          <p:cNvPr id="108" name="Freeform 107"/>
          <p:cNvSpPr/>
          <p:nvPr/>
        </p:nvSpPr>
        <p:spPr>
          <a:xfrm>
            <a:off x="3177540" y="5315344"/>
            <a:ext cx="525905" cy="79616"/>
          </a:xfrm>
          <a:custGeom>
            <a:avLst/>
            <a:gdLst>
              <a:gd name="connsiteX0" fmla="*/ 0 w 3891517"/>
              <a:gd name="connsiteY0" fmla="*/ 3646967 h 3646967"/>
              <a:gd name="connsiteX1" fmla="*/ 669852 w 3891517"/>
              <a:gd name="connsiteY1" fmla="*/ 3370521 h 3646967"/>
              <a:gd name="connsiteX2" fmla="*/ 1446028 w 3891517"/>
              <a:gd name="connsiteY2" fmla="*/ 2860158 h 3646967"/>
              <a:gd name="connsiteX3" fmla="*/ 2232838 w 3891517"/>
              <a:gd name="connsiteY3" fmla="*/ 2115879 h 3646967"/>
              <a:gd name="connsiteX4" fmla="*/ 2817628 w 3891517"/>
              <a:gd name="connsiteY4" fmla="*/ 1456660 h 3646967"/>
              <a:gd name="connsiteX5" fmla="*/ 3519377 w 3891517"/>
              <a:gd name="connsiteY5" fmla="*/ 510363 h 3646967"/>
              <a:gd name="connsiteX6" fmla="*/ 3891517 w 3891517"/>
              <a:gd name="connsiteY6" fmla="*/ 0 h 3646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91517" h="3646967">
                <a:moveTo>
                  <a:pt x="0" y="3646967"/>
                </a:moveTo>
                <a:cubicBezTo>
                  <a:pt x="214423" y="3574311"/>
                  <a:pt x="428847" y="3501656"/>
                  <a:pt x="669852" y="3370521"/>
                </a:cubicBezTo>
                <a:cubicBezTo>
                  <a:pt x="910857" y="3239386"/>
                  <a:pt x="1185530" y="3069265"/>
                  <a:pt x="1446028" y="2860158"/>
                </a:cubicBezTo>
                <a:cubicBezTo>
                  <a:pt x="1706526" y="2651051"/>
                  <a:pt x="2004238" y="2349795"/>
                  <a:pt x="2232838" y="2115879"/>
                </a:cubicBezTo>
                <a:cubicBezTo>
                  <a:pt x="2461438" y="1881963"/>
                  <a:pt x="2603205" y="1724246"/>
                  <a:pt x="2817628" y="1456660"/>
                </a:cubicBezTo>
                <a:cubicBezTo>
                  <a:pt x="3032051" y="1189074"/>
                  <a:pt x="3340396" y="753140"/>
                  <a:pt x="3519377" y="510363"/>
                </a:cubicBezTo>
                <a:cubicBezTo>
                  <a:pt x="3698358" y="267586"/>
                  <a:pt x="3891517" y="0"/>
                  <a:pt x="3891517" y="0"/>
                </a:cubicBezTo>
              </a:path>
            </a:pathLst>
          </a:custGeom>
          <a:noFill/>
          <a:ln w="57150">
            <a:solidFill>
              <a:srgbClr val="00B050"/>
            </a:solidFill>
          </a:ln>
        </p:spPr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pic>
        <p:nvPicPr>
          <p:cNvPr id="109" name="Picture 9" descr="E:\fppt\template\arrows\arrow7.png"/>
          <p:cNvPicPr>
            <a:picLocks noChangeAspect="1" noChangeArrowheads="1"/>
          </p:cNvPicPr>
          <p:nvPr/>
        </p:nvPicPr>
        <p:blipFill>
          <a:blip r:embed="rId4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6991036">
            <a:off x="3352900" y="4674989"/>
            <a:ext cx="340193" cy="565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0" name="Rectangle 109"/>
          <p:cNvSpPr/>
          <p:nvPr/>
        </p:nvSpPr>
        <p:spPr>
          <a:xfrm>
            <a:off x="2333301" y="4376560"/>
            <a:ext cx="177151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>
                <a:solidFill>
                  <a:srgbClr val="BC010C"/>
                </a:solidFill>
                <a:latin typeface="Chalkduster" charset="0"/>
                <a:ea typeface="Chalkduster" charset="0"/>
                <a:cs typeface="Chalkduster" charset="0"/>
              </a:rPr>
              <a:t>We are here</a:t>
            </a:r>
            <a:endParaRPr lang="en-GB" sz="1050" dirty="0">
              <a:solidFill>
                <a:srgbClr val="BC010C"/>
              </a:solidFill>
              <a:latin typeface="Chalkduster" charset="0"/>
              <a:ea typeface="Chalkduster" charset="0"/>
              <a:cs typeface="Chalkduster" charset="0"/>
            </a:endParaRPr>
          </a:p>
        </p:txBody>
      </p:sp>
      <p:pic>
        <p:nvPicPr>
          <p:cNvPr id="111" name="Picture 9" descr="E:\fppt\template\arrows\arrow7.png"/>
          <p:cNvPicPr>
            <a:picLocks noChangeAspect="1" noChangeArrowheads="1"/>
          </p:cNvPicPr>
          <p:nvPr/>
        </p:nvPicPr>
        <p:blipFill>
          <a:blip r:embed="rId5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0872672" flipH="1">
            <a:off x="7285488" y="1234926"/>
            <a:ext cx="418027" cy="512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2" name="Rectangle 111"/>
          <p:cNvSpPr/>
          <p:nvPr/>
        </p:nvSpPr>
        <p:spPr>
          <a:xfrm>
            <a:off x="2298736" y="1916832"/>
            <a:ext cx="1265151" cy="211563"/>
          </a:xfrm>
          <a:prstGeom prst="rect">
            <a:avLst/>
          </a:prstGeom>
          <a:solidFill>
            <a:schemeClr val="bg1"/>
          </a:solidFill>
          <a:ln w="3175" cmpd="sng">
            <a:solidFill>
              <a:schemeClr val="bg1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14" name="Rectangle 113"/>
          <p:cNvSpPr/>
          <p:nvPr/>
        </p:nvSpPr>
        <p:spPr>
          <a:xfrm>
            <a:off x="2339752" y="2558385"/>
            <a:ext cx="2181082" cy="510575"/>
          </a:xfrm>
          <a:prstGeom prst="rect">
            <a:avLst/>
          </a:prstGeom>
          <a:solidFill>
            <a:schemeClr val="bg1"/>
          </a:solidFill>
          <a:ln w="3175" cmpd="sng">
            <a:solidFill>
              <a:schemeClr val="bg1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5076056" y="5445224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2027</a:t>
            </a:r>
          </a:p>
        </p:txBody>
      </p:sp>
      <p:sp>
        <p:nvSpPr>
          <p:cNvPr id="117" name="TextBox 116"/>
          <p:cNvSpPr txBox="1"/>
          <p:nvPr/>
        </p:nvSpPr>
        <p:spPr>
          <a:xfrm>
            <a:off x="5940152" y="5445224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2031</a:t>
            </a:r>
          </a:p>
        </p:txBody>
      </p:sp>
      <p:sp>
        <p:nvSpPr>
          <p:cNvPr id="118" name="Freeform 117"/>
          <p:cNvSpPr/>
          <p:nvPr/>
        </p:nvSpPr>
        <p:spPr>
          <a:xfrm>
            <a:off x="4157283" y="5025364"/>
            <a:ext cx="618069" cy="235405"/>
          </a:xfrm>
          <a:custGeom>
            <a:avLst/>
            <a:gdLst>
              <a:gd name="connsiteX0" fmla="*/ 0 w 3891517"/>
              <a:gd name="connsiteY0" fmla="*/ 3646967 h 3646967"/>
              <a:gd name="connsiteX1" fmla="*/ 669852 w 3891517"/>
              <a:gd name="connsiteY1" fmla="*/ 3370521 h 3646967"/>
              <a:gd name="connsiteX2" fmla="*/ 1446028 w 3891517"/>
              <a:gd name="connsiteY2" fmla="*/ 2860158 h 3646967"/>
              <a:gd name="connsiteX3" fmla="*/ 2232838 w 3891517"/>
              <a:gd name="connsiteY3" fmla="*/ 2115879 h 3646967"/>
              <a:gd name="connsiteX4" fmla="*/ 2817628 w 3891517"/>
              <a:gd name="connsiteY4" fmla="*/ 1456660 h 3646967"/>
              <a:gd name="connsiteX5" fmla="*/ 3519377 w 3891517"/>
              <a:gd name="connsiteY5" fmla="*/ 510363 h 3646967"/>
              <a:gd name="connsiteX6" fmla="*/ 3891517 w 3891517"/>
              <a:gd name="connsiteY6" fmla="*/ 0 h 3646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91517" h="3646967">
                <a:moveTo>
                  <a:pt x="0" y="3646967"/>
                </a:moveTo>
                <a:cubicBezTo>
                  <a:pt x="214423" y="3574311"/>
                  <a:pt x="428847" y="3501656"/>
                  <a:pt x="669852" y="3370521"/>
                </a:cubicBezTo>
                <a:cubicBezTo>
                  <a:pt x="910857" y="3239386"/>
                  <a:pt x="1185530" y="3069265"/>
                  <a:pt x="1446028" y="2860158"/>
                </a:cubicBezTo>
                <a:cubicBezTo>
                  <a:pt x="1706526" y="2651051"/>
                  <a:pt x="2004238" y="2349795"/>
                  <a:pt x="2232838" y="2115879"/>
                </a:cubicBezTo>
                <a:cubicBezTo>
                  <a:pt x="2461438" y="1881963"/>
                  <a:pt x="2603205" y="1724246"/>
                  <a:pt x="2817628" y="1456660"/>
                </a:cubicBezTo>
                <a:cubicBezTo>
                  <a:pt x="3032051" y="1189074"/>
                  <a:pt x="3340396" y="753140"/>
                  <a:pt x="3519377" y="510363"/>
                </a:cubicBezTo>
                <a:cubicBezTo>
                  <a:pt x="3698358" y="267586"/>
                  <a:pt x="3891517" y="0"/>
                  <a:pt x="3891517" y="0"/>
                </a:cubicBezTo>
              </a:path>
            </a:pathLst>
          </a:custGeom>
          <a:noFill/>
          <a:ln w="57150">
            <a:solidFill>
              <a:srgbClr val="00B050"/>
            </a:solidFill>
          </a:ln>
        </p:spPr>
        <p:txBody>
          <a:bodyPr rtlCol="0" anchor="ctr"/>
          <a:lstStyle/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19" name="Straight Connector 118"/>
          <p:cNvCxnSpPr>
            <a:cxnSpLocks/>
          </p:cNvCxnSpPr>
          <p:nvPr/>
        </p:nvCxnSpPr>
        <p:spPr>
          <a:xfrm>
            <a:off x="3691570" y="5265583"/>
            <a:ext cx="453838" cy="0"/>
          </a:xfrm>
          <a:prstGeom prst="line">
            <a:avLst/>
          </a:prstGeom>
          <a:ln>
            <a:solidFill>
              <a:srgbClr val="00B05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Connector 119"/>
          <p:cNvCxnSpPr/>
          <p:nvPr/>
        </p:nvCxnSpPr>
        <p:spPr>
          <a:xfrm>
            <a:off x="4788024" y="5030605"/>
            <a:ext cx="516728" cy="0"/>
          </a:xfrm>
          <a:prstGeom prst="line">
            <a:avLst/>
          </a:prstGeom>
          <a:ln>
            <a:solidFill>
              <a:srgbClr val="00B05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1" name="Freeform 120"/>
          <p:cNvSpPr/>
          <p:nvPr/>
        </p:nvSpPr>
        <p:spPr>
          <a:xfrm>
            <a:off x="5292081" y="4070395"/>
            <a:ext cx="720080" cy="947773"/>
          </a:xfrm>
          <a:custGeom>
            <a:avLst/>
            <a:gdLst>
              <a:gd name="connsiteX0" fmla="*/ 0 w 3891517"/>
              <a:gd name="connsiteY0" fmla="*/ 3646967 h 3646967"/>
              <a:gd name="connsiteX1" fmla="*/ 669852 w 3891517"/>
              <a:gd name="connsiteY1" fmla="*/ 3370521 h 3646967"/>
              <a:gd name="connsiteX2" fmla="*/ 1446028 w 3891517"/>
              <a:gd name="connsiteY2" fmla="*/ 2860158 h 3646967"/>
              <a:gd name="connsiteX3" fmla="*/ 2232838 w 3891517"/>
              <a:gd name="connsiteY3" fmla="*/ 2115879 h 3646967"/>
              <a:gd name="connsiteX4" fmla="*/ 2817628 w 3891517"/>
              <a:gd name="connsiteY4" fmla="*/ 1456660 h 3646967"/>
              <a:gd name="connsiteX5" fmla="*/ 3519377 w 3891517"/>
              <a:gd name="connsiteY5" fmla="*/ 510363 h 3646967"/>
              <a:gd name="connsiteX6" fmla="*/ 3891517 w 3891517"/>
              <a:gd name="connsiteY6" fmla="*/ 0 h 3646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91517" h="3646967">
                <a:moveTo>
                  <a:pt x="0" y="3646967"/>
                </a:moveTo>
                <a:cubicBezTo>
                  <a:pt x="214423" y="3574311"/>
                  <a:pt x="428847" y="3501656"/>
                  <a:pt x="669852" y="3370521"/>
                </a:cubicBezTo>
                <a:cubicBezTo>
                  <a:pt x="910857" y="3239386"/>
                  <a:pt x="1185530" y="3069265"/>
                  <a:pt x="1446028" y="2860158"/>
                </a:cubicBezTo>
                <a:cubicBezTo>
                  <a:pt x="1706526" y="2651051"/>
                  <a:pt x="2004238" y="2349795"/>
                  <a:pt x="2232838" y="2115879"/>
                </a:cubicBezTo>
                <a:cubicBezTo>
                  <a:pt x="2461438" y="1881963"/>
                  <a:pt x="2603205" y="1724246"/>
                  <a:pt x="2817628" y="1456660"/>
                </a:cubicBezTo>
                <a:cubicBezTo>
                  <a:pt x="3032051" y="1189074"/>
                  <a:pt x="3340396" y="753140"/>
                  <a:pt x="3519377" y="510363"/>
                </a:cubicBezTo>
                <a:cubicBezTo>
                  <a:pt x="3698358" y="267586"/>
                  <a:pt x="3891517" y="0"/>
                  <a:pt x="3891517" y="0"/>
                </a:cubicBezTo>
              </a:path>
            </a:pathLst>
          </a:custGeom>
          <a:noFill/>
          <a:ln w="57150">
            <a:solidFill>
              <a:srgbClr val="00B050"/>
            </a:solidFill>
          </a:ln>
        </p:spPr>
        <p:txBody>
          <a:bodyPr rtlCol="0" anchor="ctr"/>
          <a:lstStyle/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22" name="Straight Connector 121"/>
          <p:cNvCxnSpPr/>
          <p:nvPr/>
        </p:nvCxnSpPr>
        <p:spPr>
          <a:xfrm>
            <a:off x="6012161" y="4077072"/>
            <a:ext cx="360039" cy="0"/>
          </a:xfrm>
          <a:prstGeom prst="line">
            <a:avLst/>
          </a:prstGeom>
          <a:ln>
            <a:solidFill>
              <a:srgbClr val="00B050"/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3" name="Freeform 122"/>
          <p:cNvSpPr/>
          <p:nvPr/>
        </p:nvSpPr>
        <p:spPr>
          <a:xfrm>
            <a:off x="6347787" y="1268761"/>
            <a:ext cx="797292" cy="2801634"/>
          </a:xfrm>
          <a:custGeom>
            <a:avLst/>
            <a:gdLst>
              <a:gd name="connsiteX0" fmla="*/ 0 w 3891517"/>
              <a:gd name="connsiteY0" fmla="*/ 3646967 h 3646967"/>
              <a:gd name="connsiteX1" fmla="*/ 669852 w 3891517"/>
              <a:gd name="connsiteY1" fmla="*/ 3370521 h 3646967"/>
              <a:gd name="connsiteX2" fmla="*/ 1446028 w 3891517"/>
              <a:gd name="connsiteY2" fmla="*/ 2860158 h 3646967"/>
              <a:gd name="connsiteX3" fmla="*/ 2232838 w 3891517"/>
              <a:gd name="connsiteY3" fmla="*/ 2115879 h 3646967"/>
              <a:gd name="connsiteX4" fmla="*/ 2817628 w 3891517"/>
              <a:gd name="connsiteY4" fmla="*/ 1456660 h 3646967"/>
              <a:gd name="connsiteX5" fmla="*/ 3519377 w 3891517"/>
              <a:gd name="connsiteY5" fmla="*/ 510363 h 3646967"/>
              <a:gd name="connsiteX6" fmla="*/ 3891517 w 3891517"/>
              <a:gd name="connsiteY6" fmla="*/ 0 h 3646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91517" h="3646967">
                <a:moveTo>
                  <a:pt x="0" y="3646967"/>
                </a:moveTo>
                <a:cubicBezTo>
                  <a:pt x="214423" y="3574311"/>
                  <a:pt x="428847" y="3501656"/>
                  <a:pt x="669852" y="3370521"/>
                </a:cubicBezTo>
                <a:cubicBezTo>
                  <a:pt x="910857" y="3239386"/>
                  <a:pt x="1185530" y="3069265"/>
                  <a:pt x="1446028" y="2860158"/>
                </a:cubicBezTo>
                <a:cubicBezTo>
                  <a:pt x="1706526" y="2651051"/>
                  <a:pt x="2004238" y="2349795"/>
                  <a:pt x="2232838" y="2115879"/>
                </a:cubicBezTo>
                <a:cubicBezTo>
                  <a:pt x="2461438" y="1881963"/>
                  <a:pt x="2603205" y="1724246"/>
                  <a:pt x="2817628" y="1456660"/>
                </a:cubicBezTo>
                <a:cubicBezTo>
                  <a:pt x="3032051" y="1189074"/>
                  <a:pt x="3340396" y="753140"/>
                  <a:pt x="3519377" y="510363"/>
                </a:cubicBezTo>
                <a:cubicBezTo>
                  <a:pt x="3698358" y="267586"/>
                  <a:pt x="3891517" y="0"/>
                  <a:pt x="3891517" y="0"/>
                </a:cubicBezTo>
              </a:path>
            </a:pathLst>
          </a:custGeom>
          <a:noFill/>
          <a:ln w="57150">
            <a:solidFill>
              <a:srgbClr val="00B050"/>
            </a:solidFill>
          </a:ln>
        </p:spPr>
        <p:txBody>
          <a:bodyPr rtlCol="0" anchor="ctr"/>
          <a:lstStyle/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5" name="TextBox 124"/>
          <p:cNvSpPr txBox="1"/>
          <p:nvPr/>
        </p:nvSpPr>
        <p:spPr>
          <a:xfrm>
            <a:off x="3995936" y="4967590"/>
            <a:ext cx="56137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rgbClr val="019645"/>
                </a:solidFill>
                <a:latin typeface="Helvetica Light" charset="0"/>
                <a:ea typeface="Helvetica Light" charset="0"/>
                <a:cs typeface="Helvetica Light" charset="0"/>
              </a:rPr>
              <a:t>Run-3</a:t>
            </a:r>
          </a:p>
        </p:txBody>
      </p:sp>
      <p:sp>
        <p:nvSpPr>
          <p:cNvPr id="126" name="TextBox 125"/>
          <p:cNvSpPr txBox="1"/>
          <p:nvPr/>
        </p:nvSpPr>
        <p:spPr>
          <a:xfrm>
            <a:off x="5234764" y="4319518"/>
            <a:ext cx="56137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rgbClr val="019645"/>
                </a:solidFill>
                <a:latin typeface="Helvetica Light" charset="0"/>
                <a:ea typeface="Helvetica Light" charset="0"/>
                <a:cs typeface="Helvetica Light" charset="0"/>
              </a:rPr>
              <a:t>Run-4</a:t>
            </a:r>
          </a:p>
        </p:txBody>
      </p:sp>
      <p:sp>
        <p:nvSpPr>
          <p:cNvPr id="127" name="TextBox 126"/>
          <p:cNvSpPr txBox="1"/>
          <p:nvPr/>
        </p:nvSpPr>
        <p:spPr>
          <a:xfrm>
            <a:off x="6242876" y="2564904"/>
            <a:ext cx="56137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rgbClr val="019645"/>
                </a:solidFill>
                <a:latin typeface="Helvetica Light" charset="0"/>
                <a:ea typeface="Helvetica Light" charset="0"/>
                <a:cs typeface="Helvetica Light" charset="0"/>
              </a:rPr>
              <a:t>Run-5</a:t>
            </a:r>
          </a:p>
        </p:txBody>
      </p:sp>
      <p:sp>
        <p:nvSpPr>
          <p:cNvPr id="128" name="TextBox 127"/>
          <p:cNvSpPr txBox="1"/>
          <p:nvPr/>
        </p:nvSpPr>
        <p:spPr>
          <a:xfrm>
            <a:off x="4764091" y="3553271"/>
            <a:ext cx="8322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HL-LHC</a:t>
            </a:r>
          </a:p>
        </p:txBody>
      </p:sp>
      <p:cxnSp>
        <p:nvCxnSpPr>
          <p:cNvPr id="129" name="Straight Connector 128"/>
          <p:cNvCxnSpPr/>
          <p:nvPr/>
        </p:nvCxnSpPr>
        <p:spPr>
          <a:xfrm flipH="1">
            <a:off x="4788024" y="3495244"/>
            <a:ext cx="124" cy="1949980"/>
          </a:xfrm>
          <a:prstGeom prst="line">
            <a:avLst/>
          </a:prstGeom>
          <a:ln>
            <a:solidFill>
              <a:srgbClr val="003BB8"/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0" name="TextBox 129"/>
          <p:cNvSpPr txBox="1"/>
          <p:nvPr/>
        </p:nvSpPr>
        <p:spPr>
          <a:xfrm>
            <a:off x="1282084" y="1052736"/>
            <a:ext cx="6976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>
                <a:solidFill>
                  <a:srgbClr val="D80017"/>
                </a:solidFill>
                <a:latin typeface="Helvetica" charset="0"/>
                <a:ea typeface="Helvetica" charset="0"/>
                <a:cs typeface="Helvetica" charset="0"/>
              </a:rPr>
              <a:t>3000</a:t>
            </a:r>
          </a:p>
        </p:txBody>
      </p:sp>
      <p:pic>
        <p:nvPicPr>
          <p:cNvPr id="131" name="Picture 130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3094" t="27493" r="17526" b="17246"/>
          <a:stretch/>
        </p:blipFill>
        <p:spPr>
          <a:xfrm>
            <a:off x="2912822" y="5248894"/>
            <a:ext cx="780404" cy="202782"/>
          </a:xfrm>
          <a:prstGeom prst="rect">
            <a:avLst/>
          </a:prstGeom>
        </p:spPr>
      </p:pic>
      <p:sp>
        <p:nvSpPr>
          <p:cNvPr id="132" name="Rectangle 131"/>
          <p:cNvSpPr/>
          <p:nvPr/>
        </p:nvSpPr>
        <p:spPr>
          <a:xfrm>
            <a:off x="2881526" y="5252060"/>
            <a:ext cx="90274" cy="1657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r"/>
            <a:endParaRPr lang="en-US" sz="160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24" name="TextBox 123"/>
          <p:cNvSpPr txBox="1"/>
          <p:nvPr/>
        </p:nvSpPr>
        <p:spPr>
          <a:xfrm>
            <a:off x="2786492" y="5157192"/>
            <a:ext cx="56137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rgbClr val="019645"/>
                </a:solidFill>
                <a:latin typeface="Helvetica Light" charset="0"/>
                <a:ea typeface="Helvetica Light" charset="0"/>
                <a:cs typeface="Helvetica Light" charset="0"/>
              </a:rPr>
              <a:t>Run-2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185ABB73-8EC9-6543-8522-681FDF9FE9D2}"/>
              </a:ext>
            </a:extLst>
          </p:cNvPr>
          <p:cNvSpPr/>
          <p:nvPr/>
        </p:nvSpPr>
        <p:spPr>
          <a:xfrm>
            <a:off x="7641954" y="1700808"/>
            <a:ext cx="133007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>
                <a:solidFill>
                  <a:srgbClr val="BC010C"/>
                </a:solidFill>
                <a:latin typeface="Chalkduster" charset="0"/>
                <a:ea typeface="Chalkduster" charset="0"/>
                <a:cs typeface="Chalkduster" charset="0"/>
              </a:rPr>
              <a:t>We will be going here</a:t>
            </a:r>
          </a:p>
          <a:p>
            <a:endParaRPr lang="en-GB" sz="1400" dirty="0">
              <a:solidFill>
                <a:srgbClr val="BC010C"/>
              </a:solidFill>
              <a:latin typeface="Chalkduster" charset="0"/>
              <a:ea typeface="Chalkduster" charset="0"/>
              <a:cs typeface="Chalkduster" charset="0"/>
            </a:endParaRPr>
          </a:p>
          <a:p>
            <a:r>
              <a:rPr lang="en-GB" sz="1400" dirty="0">
                <a:solidFill>
                  <a:srgbClr val="BC010C"/>
                </a:solidFill>
                <a:latin typeface="Chalkduster" charset="0"/>
                <a:ea typeface="Chalkduster" charset="0"/>
                <a:cs typeface="Chalkduster" charset="0"/>
              </a:rPr>
              <a:t>Possibly up to 4 ab</a:t>
            </a:r>
            <a:r>
              <a:rPr lang="en-GB" sz="1400" baseline="30000" dirty="0">
                <a:solidFill>
                  <a:srgbClr val="BC010C"/>
                </a:solidFill>
                <a:latin typeface="Chalkduster" charset="0"/>
                <a:ea typeface="Chalkduster" charset="0"/>
                <a:cs typeface="Chalkduster" charset="0"/>
              </a:rPr>
              <a:t>–1</a:t>
            </a:r>
            <a:endParaRPr lang="en-GB" sz="1050" baseline="30000" dirty="0">
              <a:solidFill>
                <a:srgbClr val="BC010C"/>
              </a:solidFill>
              <a:latin typeface="Chalkduster" charset="0"/>
              <a:ea typeface="Chalkduster" charset="0"/>
              <a:cs typeface="Chalkduster" charset="0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6EACC651-6809-6F4F-B633-E92C4ADF525F}"/>
              </a:ext>
            </a:extLst>
          </p:cNvPr>
          <p:cNvSpPr/>
          <p:nvPr/>
        </p:nvSpPr>
        <p:spPr>
          <a:xfrm>
            <a:off x="2230635" y="1494076"/>
            <a:ext cx="4573613" cy="4947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non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FAF0FDF2-E442-DE4B-8F5F-4BEA1CE4E01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88857" y="1652126"/>
            <a:ext cx="4104757" cy="887515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id="{AF7308CB-ACCF-1349-866D-BB3FDB4CE571}"/>
              </a:ext>
            </a:extLst>
          </p:cNvPr>
          <p:cNvSpPr txBox="1"/>
          <p:nvPr/>
        </p:nvSpPr>
        <p:spPr>
          <a:xfrm>
            <a:off x="2180939" y="1465039"/>
            <a:ext cx="95090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Garamond" panose="02020404030301010803" pitchFamily="18" charset="0"/>
                <a:ea typeface="Helvetica Light" charset="0"/>
                <a:cs typeface="Helvetica Light" charset="0"/>
              </a:rPr>
              <a:t>HL-LHC: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8FF53E6-8279-0547-B6B4-E4109AE537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73</a:t>
            </a:fld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A4E4025-5419-8448-9D1B-64C4A1158119}"/>
              </a:ext>
            </a:extLst>
          </p:cNvPr>
          <p:cNvSpPr txBox="1"/>
          <p:nvPr/>
        </p:nvSpPr>
        <p:spPr>
          <a:xfrm>
            <a:off x="6638427" y="5824851"/>
            <a:ext cx="6508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Helvetica" pitchFamily="2" charset="0"/>
                <a:ea typeface="Helvetica Light" charset="0"/>
                <a:cs typeface="Helvetica Light" charset="0"/>
              </a:rPr>
              <a:t>Year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4EEC48F5-5E31-204B-8DCA-5D1472B854D0}"/>
              </a:ext>
            </a:extLst>
          </p:cNvPr>
          <p:cNvSpPr/>
          <p:nvPr/>
        </p:nvSpPr>
        <p:spPr>
          <a:xfrm>
            <a:off x="222637" y="870239"/>
            <a:ext cx="8908135" cy="5243899"/>
          </a:xfrm>
          <a:prstGeom prst="rect">
            <a:avLst/>
          </a:prstGeom>
          <a:solidFill>
            <a:schemeClr val="bg1">
              <a:alpha val="79000"/>
            </a:schemeClr>
          </a:solidFill>
          <a:ln>
            <a:solidFill>
              <a:schemeClr val="bg1"/>
            </a:solidFill>
          </a:ln>
        </p:spPr>
        <p:txBody>
          <a:bodyPr wrap="square" rtlCol="0" anchor="ctr">
            <a:spAutoFit/>
          </a:bodyPr>
          <a:lstStyle/>
          <a:p>
            <a:pPr algn="r"/>
            <a:endParaRPr lang="en-US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53" name="Rounded Rectangle 52">
            <a:extLst>
              <a:ext uri="{FF2B5EF4-FFF2-40B4-BE49-F238E27FC236}">
                <a16:creationId xmlns:a16="http://schemas.microsoft.com/office/drawing/2014/main" id="{B167C5A4-26C8-2A45-A2B4-C0F8F1BB64C9}"/>
              </a:ext>
            </a:extLst>
          </p:cNvPr>
          <p:cNvSpPr/>
          <p:nvPr/>
        </p:nvSpPr>
        <p:spPr>
          <a:xfrm>
            <a:off x="1037968" y="1174888"/>
            <a:ext cx="7010167" cy="4831250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bg1">
                <a:lumMod val="75000"/>
              </a:schemeClr>
            </a:solidFill>
          </a:ln>
          <a:effectLst/>
        </p:spPr>
        <p:txBody>
          <a:bodyPr wrap="squar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27292B35-1F5B-B74C-A60D-11F128C57C56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3738" t="12230" b="5492"/>
          <a:stretch/>
        </p:blipFill>
        <p:spPr>
          <a:xfrm>
            <a:off x="1666806" y="1504706"/>
            <a:ext cx="6133947" cy="4156542"/>
          </a:xfrm>
          <a:prstGeom prst="rect">
            <a:avLst/>
          </a:prstGeom>
          <a:noFill/>
        </p:spPr>
      </p:pic>
      <p:sp>
        <p:nvSpPr>
          <p:cNvPr id="54" name="TextBox 53">
            <a:extLst>
              <a:ext uri="{FF2B5EF4-FFF2-40B4-BE49-F238E27FC236}">
                <a16:creationId xmlns:a16="http://schemas.microsoft.com/office/drawing/2014/main" id="{4C9FDD44-16CA-5848-AFDE-87647F7AB172}"/>
              </a:ext>
            </a:extLst>
          </p:cNvPr>
          <p:cNvSpPr txBox="1"/>
          <p:nvPr/>
        </p:nvSpPr>
        <p:spPr>
          <a:xfrm>
            <a:off x="6520833" y="4009123"/>
            <a:ext cx="137871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Run-1 ATLAS + CMS combination 68% CL</a:t>
            </a:r>
          </a:p>
        </p:txBody>
      </p:sp>
    </p:spTree>
    <p:extLst>
      <p:ext uri="{BB962C8B-B14F-4D97-AF65-F5344CB8AC3E}">
        <p14:creationId xmlns:p14="http://schemas.microsoft.com/office/powerpoint/2010/main" val="380418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1714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4943354" y="437763"/>
            <a:ext cx="38051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</a:rPr>
              <a:t>Challenges and opportunities</a:t>
            </a:r>
          </a:p>
        </p:txBody>
      </p:sp>
      <p:sp>
        <p:nvSpPr>
          <p:cNvPr id="9" name="Text Box 25"/>
          <p:cNvSpPr txBox="1">
            <a:spLocks noChangeArrowheads="1"/>
          </p:cNvSpPr>
          <p:nvPr/>
        </p:nvSpPr>
        <p:spPr bwMode="auto">
          <a:xfrm>
            <a:off x="242638" y="1988840"/>
            <a:ext cx="8888134" cy="47794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lnSpc>
                <a:spcPct val="110000"/>
              </a:lnSpc>
              <a:spcBef>
                <a:spcPts val="2400"/>
              </a:spcBef>
            </a:pPr>
            <a:r>
              <a:rPr lang="en-GB" sz="1600" dirty="0">
                <a:solidFill>
                  <a:srgbClr val="003BB8"/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</a:rPr>
              <a:t>LHC experiments are in full swing analysing their (up to) 140 fb</a:t>
            </a:r>
            <a:r>
              <a:rPr lang="en-GB" sz="1600" baseline="30000" dirty="0">
                <a:solidFill>
                  <a:srgbClr val="003BB8"/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</a:rPr>
              <a:t>–1</a:t>
            </a:r>
            <a:r>
              <a:rPr lang="en-GB" sz="1600" dirty="0">
                <a:solidFill>
                  <a:srgbClr val="003BB8"/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</a:rPr>
              <a:t> Run-2 datasets</a:t>
            </a:r>
          </a:p>
          <a:p>
            <a:pPr marL="285750" indent="-285750">
              <a:lnSpc>
                <a:spcPct val="110000"/>
              </a:lnSpc>
              <a:spcBef>
                <a:spcPts val="1500"/>
              </a:spcBef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rgbClr val="003BB8"/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</a:rPr>
              <a:t>High-precision measurements of multi-boson and top properties.                                          </a:t>
            </a:r>
            <a:r>
              <a:rPr lang="en-GB" sz="1200" dirty="0">
                <a:solidFill>
                  <a:srgbClr val="003BB8"/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</a:rPr>
              <a:t>Limitation by theoretical modelling uncertainties — needs theoretical guidance.</a:t>
            </a:r>
          </a:p>
          <a:p>
            <a:pPr marL="285750" indent="-285750">
              <a:lnSpc>
                <a:spcPct val="110000"/>
              </a:lnSpc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rgbClr val="003BB8"/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</a:rPr>
              <a:t>Observation of all </a:t>
            </a:r>
            <a:r>
              <a:rPr lang="en-GB" sz="1600" dirty="0" err="1">
                <a:solidFill>
                  <a:srgbClr val="003BB8"/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</a:rPr>
              <a:t>WWjj</a:t>
            </a:r>
            <a:r>
              <a:rPr lang="en-GB" sz="1600" dirty="0">
                <a:solidFill>
                  <a:srgbClr val="003BB8"/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</a:rPr>
              <a:t>, </a:t>
            </a:r>
            <a:r>
              <a:rPr lang="en-GB" sz="1600" dirty="0" err="1">
                <a:solidFill>
                  <a:srgbClr val="003BB8"/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</a:rPr>
              <a:t>WZjj</a:t>
            </a:r>
            <a:r>
              <a:rPr lang="en-GB" sz="1600" dirty="0">
                <a:solidFill>
                  <a:srgbClr val="003BB8"/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</a:rPr>
              <a:t>, </a:t>
            </a:r>
            <a:r>
              <a:rPr lang="en-GB" sz="1600" dirty="0" err="1">
                <a:solidFill>
                  <a:srgbClr val="003BB8"/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</a:rPr>
              <a:t>ZZjj</a:t>
            </a:r>
            <a:r>
              <a:rPr lang="en-GB" sz="1600" dirty="0">
                <a:solidFill>
                  <a:srgbClr val="003BB8"/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</a:rPr>
              <a:t> electroweak (incl. vector boson scattering) processes. </a:t>
            </a:r>
          </a:p>
          <a:p>
            <a:pPr marL="285750" indent="-285750">
              <a:lnSpc>
                <a:spcPct val="110000"/>
              </a:lnSpc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rgbClr val="003BB8"/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</a:rPr>
              <a:t>Precise Higgs cross-section measurements, progress in rare decay searches,                      first constraint on VVHH coupling.                                                                                                                             </a:t>
            </a:r>
            <a:r>
              <a:rPr lang="en-GB" sz="1200" dirty="0">
                <a:solidFill>
                  <a:srgbClr val="003BB8"/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</a:rPr>
              <a:t>None of the properties of the scalar sector can be taken as granted and must thus be measured.</a:t>
            </a:r>
            <a:endParaRPr lang="en-GB" sz="1600" dirty="0">
              <a:solidFill>
                <a:srgbClr val="003BB8"/>
              </a:solidFill>
              <a:latin typeface="Helvetica Light" panose="020B0403020202020204" pitchFamily="34" charset="0"/>
              <a:ea typeface="Helvetica Light" charset="0"/>
              <a:cs typeface="Helvetica Light" charset="0"/>
            </a:endParaRPr>
          </a:p>
          <a:p>
            <a:pPr marL="285750" indent="-285750">
              <a:lnSpc>
                <a:spcPct val="110000"/>
              </a:lnSpc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rgbClr val="003BB8"/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</a:rPr>
              <a:t>New physics searches continue to improve their sensitivity and probe new signatures.         </a:t>
            </a:r>
            <a:r>
              <a:rPr lang="en-GB" sz="1100" dirty="0">
                <a:solidFill>
                  <a:srgbClr val="003BB8"/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</a:rPr>
              <a:t>We do not know the next new physics scale. Naturalness has been a successful guiding principle, but it is challenged by the data   from the LHC (and elsewhere).</a:t>
            </a:r>
            <a:r>
              <a:rPr lang="en-US" sz="1100" dirty="0">
                <a:solidFill>
                  <a:srgbClr val="003BB8"/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</a:rPr>
              <a:t> However, </a:t>
            </a:r>
            <a:r>
              <a:rPr lang="en-US" sz="1200" dirty="0">
                <a:solidFill>
                  <a:srgbClr val="003BB8"/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</a:rPr>
              <a:t>there are still unexplored scenarios and parameter regions that must be studied.  </a:t>
            </a:r>
          </a:p>
          <a:p>
            <a:pPr>
              <a:lnSpc>
                <a:spcPct val="110000"/>
              </a:lnSpc>
              <a:spcBef>
                <a:spcPts val="1500"/>
              </a:spcBef>
            </a:pPr>
            <a:r>
              <a:rPr lang="en-GB" sz="1600" dirty="0">
                <a:solidFill>
                  <a:srgbClr val="C00000"/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</a:rPr>
              <a:t>We live in data-driven times, experiment must guide us to the next stage.                                 This requires a broad and diverse particle physics research programme.</a:t>
            </a:r>
          </a:p>
          <a:p>
            <a:pPr>
              <a:lnSpc>
                <a:spcPct val="110000"/>
              </a:lnSpc>
              <a:spcBef>
                <a:spcPts val="1500"/>
              </a:spcBef>
            </a:pPr>
            <a:r>
              <a:rPr lang="en-GB" sz="1600" dirty="0">
                <a:solidFill>
                  <a:srgbClr val="C00000"/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</a:rPr>
              <a:t>The LHC and its experiments represent the flagship of particle physics for decades to come. The huge Run-2 data sample offers the opportunity to study particle interactions in unprecedented detail and diversity. </a:t>
            </a:r>
          </a:p>
        </p:txBody>
      </p:sp>
    </p:spTree>
    <p:extLst>
      <p:ext uri="{BB962C8B-B14F-4D97-AF65-F5344CB8AC3E}">
        <p14:creationId xmlns:p14="http://schemas.microsoft.com/office/powerpoint/2010/main" val="394527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878BD86-FCA3-3747-8B4D-DB691709869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bg1"/>
            </a:solidFill>
          </a:ln>
        </p:spPr>
        <p:txBody>
          <a:bodyPr wrap="squar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9" name="Text Box 25"/>
          <p:cNvSpPr txBox="1">
            <a:spLocks noChangeArrowheads="1"/>
          </p:cNvSpPr>
          <p:nvPr/>
        </p:nvSpPr>
        <p:spPr bwMode="auto">
          <a:xfrm>
            <a:off x="467544" y="3140968"/>
            <a:ext cx="5481490" cy="35208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lnSpc>
                <a:spcPct val="110000"/>
              </a:lnSpc>
              <a:spcBef>
                <a:spcPts val="2400"/>
              </a:spcBef>
            </a:pPr>
            <a:r>
              <a:rPr lang="en-GB" sz="1600" i="1" dirty="0">
                <a:solidFill>
                  <a:schemeClr val="bg1"/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</a:rPr>
              <a:t>Reserved slides …</a:t>
            </a:r>
          </a:p>
        </p:txBody>
      </p:sp>
    </p:spTree>
    <p:extLst>
      <p:ext uri="{BB962C8B-B14F-4D97-AF65-F5344CB8AC3E}">
        <p14:creationId xmlns:p14="http://schemas.microsoft.com/office/powerpoint/2010/main" val="3319392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0" y="14704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0" y="260649"/>
            <a:ext cx="9144000" cy="5040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" y="324894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GB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Higgs physics programme at the HL-LHC in a nutshell</a:t>
            </a:r>
          </a:p>
        </p:txBody>
      </p:sp>
      <p:sp>
        <p:nvSpPr>
          <p:cNvPr id="20" name="Slide Number Placeholder 1">
            <a:extLst>
              <a:ext uri="{FF2B5EF4-FFF2-40B4-BE49-F238E27FC236}">
                <a16:creationId xmlns:a16="http://schemas.microsoft.com/office/drawing/2014/main" id="{C6548D20-7EE8-E643-AA49-8C1BE4F45DC1}"/>
              </a:ext>
            </a:extLst>
          </p:cNvPr>
          <p:cNvSpPr txBox="1">
            <a:spLocks/>
          </p:cNvSpPr>
          <p:nvPr/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en-GB"/>
            </a:defPPr>
            <a:lvl1pPr algn="r" defTabSz="457200" rtl="0" fontAlgn="base">
              <a:spcBef>
                <a:spcPct val="0"/>
              </a:spcBef>
              <a:spcAft>
                <a:spcPct val="0"/>
              </a:spcAft>
              <a:defRPr sz="14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76</a:t>
            </a:fld>
            <a:endParaRPr lang="en-GB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5B2B09E-C628-3949-8028-6E22EB9426E4}"/>
              </a:ext>
            </a:extLst>
          </p:cNvPr>
          <p:cNvSpPr txBox="1"/>
          <p:nvPr/>
        </p:nvSpPr>
        <p:spPr>
          <a:xfrm>
            <a:off x="323529" y="980728"/>
            <a:ext cx="8712967" cy="51244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sz="1400" b="1" dirty="0">
                <a:latin typeface="Helvetica" pitchFamily="2" charset="0"/>
                <a:cs typeface="Arial"/>
              </a:rPr>
              <a:t>Higgs properties: 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sz="1400" dirty="0">
                <a:latin typeface="Helvetica Light" panose="020B0403020202020204" pitchFamily="34" charset="0"/>
                <a:cs typeface="Arial"/>
              </a:rPr>
              <a:t>mass (well known, expect to improve to ~33 MeV in H</a:t>
            </a:r>
            <a:r>
              <a:rPr lang="en-GB" sz="1400" dirty="0">
                <a:latin typeface="Symbol" pitchFamily="2" charset="2"/>
                <a:cs typeface="Arial"/>
              </a:rPr>
              <a:t>®</a:t>
            </a:r>
            <a:r>
              <a:rPr lang="en-GB" sz="1400" dirty="0">
                <a:latin typeface="Helvetica Light" panose="020B0403020202020204" pitchFamily="34" charset="0"/>
                <a:cs typeface="Arial"/>
              </a:rPr>
              <a:t>4µ), width (through interference measurements)</a:t>
            </a:r>
          </a:p>
          <a:p>
            <a:pPr marL="285750" indent="-285750"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en-GB" sz="1400" dirty="0">
                <a:latin typeface="Helvetica Light" panose="020B0403020202020204" pitchFamily="34" charset="0"/>
                <a:cs typeface="Arial"/>
              </a:rPr>
              <a:t>spin (0</a:t>
            </a:r>
            <a:r>
              <a:rPr lang="en-GB" sz="1400" baseline="30000" dirty="0">
                <a:latin typeface="Helvetica Light" panose="020B0403020202020204" pitchFamily="34" charset="0"/>
                <a:cs typeface="Arial"/>
              </a:rPr>
              <a:t>+</a:t>
            </a:r>
            <a:r>
              <a:rPr lang="en-GB" sz="1400" dirty="0">
                <a:latin typeface="Helvetica Light" panose="020B0403020202020204" pitchFamily="34" charset="0"/>
                <a:cs typeface="Arial"/>
              </a:rPr>
              <a:t> established), CP (odd admixture possible) </a:t>
            </a:r>
            <a:r>
              <a:rPr lang="en-GB" sz="1100" dirty="0">
                <a:latin typeface="Helvetica Light" panose="020B0403020202020204" pitchFamily="34" charset="0"/>
                <a:cs typeface="Arial"/>
              </a:rPr>
              <a:t>— not discussed today</a:t>
            </a:r>
            <a:endParaRPr lang="en-GB" sz="1400" dirty="0">
              <a:latin typeface="Helvetica Light" panose="020B0403020202020204" pitchFamily="34" charset="0"/>
              <a:cs typeface="Arial"/>
            </a:endParaRPr>
          </a:p>
          <a:p>
            <a:pPr lvl="0">
              <a:spcBef>
                <a:spcPts val="3000"/>
              </a:spcBef>
            </a:pPr>
            <a:r>
              <a:rPr lang="en-GB" sz="1400" b="1" dirty="0">
                <a:solidFill>
                  <a:prstClr val="black"/>
                </a:solidFill>
                <a:latin typeface="Helvetica" pitchFamily="2" charset="0"/>
                <a:cs typeface="Arial"/>
              </a:rPr>
              <a:t>Rare Higgs decays: </a:t>
            </a:r>
          </a:p>
          <a:p>
            <a:pPr marL="285750" lvl="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prstClr val="black"/>
                </a:solidFill>
                <a:latin typeface="Helvetica Light" panose="020B0403020202020204" pitchFamily="34" charset="0"/>
                <a:cs typeface="Arial"/>
              </a:rPr>
              <a:t>Observation of H </a:t>
            </a:r>
            <a:r>
              <a:rPr lang="en-GB" sz="1400" dirty="0">
                <a:solidFill>
                  <a:prstClr val="black"/>
                </a:solidFill>
                <a:latin typeface="Symbol" pitchFamily="2" charset="2"/>
                <a:cs typeface="Arial"/>
              </a:rPr>
              <a:t>®</a:t>
            </a:r>
            <a:r>
              <a:rPr lang="en-GB" sz="1400" dirty="0">
                <a:solidFill>
                  <a:prstClr val="black"/>
                </a:solidFill>
                <a:latin typeface="Helvetica Light" panose="020B0403020202020204" pitchFamily="34" charset="0"/>
                <a:cs typeface="Arial"/>
              </a:rPr>
              <a:t> µµ, H </a:t>
            </a:r>
            <a:r>
              <a:rPr lang="en-GB" sz="1400" dirty="0">
                <a:solidFill>
                  <a:prstClr val="black"/>
                </a:solidFill>
                <a:latin typeface="Symbol" pitchFamily="2" charset="2"/>
                <a:cs typeface="Arial"/>
              </a:rPr>
              <a:t>®</a:t>
            </a:r>
            <a:r>
              <a:rPr lang="en-GB" sz="1400" dirty="0">
                <a:solidFill>
                  <a:prstClr val="black"/>
                </a:solidFill>
                <a:latin typeface="Helvetica Light" panose="020B0403020202020204" pitchFamily="34" charset="0"/>
                <a:cs typeface="Arial"/>
              </a:rPr>
              <a:t> </a:t>
            </a:r>
            <a:r>
              <a:rPr lang="en-GB" sz="1400" dirty="0" err="1">
                <a:solidFill>
                  <a:prstClr val="black"/>
                </a:solidFill>
                <a:latin typeface="Helvetica Light" panose="020B0403020202020204" pitchFamily="34" charset="0"/>
                <a:cs typeface="Arial"/>
              </a:rPr>
              <a:t>Z</a:t>
            </a:r>
            <a:r>
              <a:rPr lang="en-GB" sz="1400" dirty="0" err="1">
                <a:solidFill>
                  <a:prstClr val="black"/>
                </a:solidFill>
                <a:latin typeface="Symbol" pitchFamily="2" charset="2"/>
                <a:cs typeface="Arial"/>
              </a:rPr>
              <a:t>g</a:t>
            </a:r>
            <a:r>
              <a:rPr lang="en-GB" sz="1400" dirty="0">
                <a:solidFill>
                  <a:prstClr val="black"/>
                </a:solidFill>
                <a:latin typeface="Helvetica Light" panose="020B0403020202020204" pitchFamily="34" charset="0"/>
                <a:cs typeface="Arial"/>
              </a:rPr>
              <a:t>, HH production (constraint on Higgs self coupling)</a:t>
            </a:r>
          </a:p>
          <a:p>
            <a:pPr marL="285750" lvl="0" indent="-285750"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prstClr val="black"/>
                </a:solidFill>
                <a:latin typeface="Helvetica Light" panose="020B0403020202020204" pitchFamily="34" charset="0"/>
                <a:cs typeface="Arial"/>
              </a:rPr>
              <a:t>Search for very rare (</a:t>
            </a:r>
            <a:r>
              <a:rPr lang="en-GB" sz="1400" dirty="0" err="1">
                <a:solidFill>
                  <a:prstClr val="black"/>
                </a:solidFill>
                <a:latin typeface="Helvetica Light" panose="020B0403020202020204" pitchFamily="34" charset="0"/>
                <a:cs typeface="Arial"/>
              </a:rPr>
              <a:t>eg</a:t>
            </a:r>
            <a:r>
              <a:rPr lang="en-GB" sz="1400" dirty="0">
                <a:solidFill>
                  <a:prstClr val="black"/>
                </a:solidFill>
                <a:latin typeface="Helvetica Light" panose="020B0403020202020204" pitchFamily="34" charset="0"/>
                <a:cs typeface="Arial"/>
              </a:rPr>
              <a:t>, H </a:t>
            </a:r>
            <a:r>
              <a:rPr lang="en-GB" sz="1400" dirty="0">
                <a:solidFill>
                  <a:prstClr val="black"/>
                </a:solidFill>
                <a:latin typeface="Symbol" pitchFamily="2" charset="2"/>
                <a:cs typeface="Arial"/>
              </a:rPr>
              <a:t>®</a:t>
            </a:r>
            <a:r>
              <a:rPr lang="en-GB" sz="1400" dirty="0">
                <a:solidFill>
                  <a:prstClr val="black"/>
                </a:solidFill>
                <a:latin typeface="Helvetica Light" panose="020B0403020202020204" pitchFamily="34" charset="0"/>
                <a:cs typeface="Arial"/>
              </a:rPr>
              <a:t> M</a:t>
            </a:r>
            <a:r>
              <a:rPr lang="en-GB" sz="1400" dirty="0">
                <a:solidFill>
                  <a:prstClr val="black"/>
                </a:solidFill>
                <a:latin typeface="Symbol" pitchFamily="2" charset="2"/>
                <a:cs typeface="Arial"/>
              </a:rPr>
              <a:t>g</a:t>
            </a:r>
            <a:r>
              <a:rPr lang="en-GB" sz="1400" dirty="0">
                <a:solidFill>
                  <a:prstClr val="black"/>
                </a:solidFill>
                <a:latin typeface="Helvetica Light" panose="020B0403020202020204" pitchFamily="34" charset="0"/>
                <a:cs typeface="Arial"/>
              </a:rPr>
              <a:t>, M=J/𝜓, 𝜙, 𝜌), difficult (H </a:t>
            </a:r>
            <a:r>
              <a:rPr lang="en-GB" sz="1400" dirty="0">
                <a:solidFill>
                  <a:prstClr val="black"/>
                </a:solidFill>
                <a:latin typeface="Symbol" pitchFamily="2" charset="2"/>
                <a:cs typeface="Arial"/>
              </a:rPr>
              <a:t>®</a:t>
            </a:r>
            <a:r>
              <a:rPr lang="en-GB" sz="1400" dirty="0">
                <a:solidFill>
                  <a:prstClr val="black"/>
                </a:solidFill>
                <a:latin typeface="Helvetica Light" panose="020B0403020202020204" pitchFamily="34" charset="0"/>
                <a:cs typeface="Arial"/>
              </a:rPr>
              <a:t> cc) or anomalous decays (invisible                 or new particles, or flavour violating)</a:t>
            </a:r>
          </a:p>
          <a:p>
            <a:pPr>
              <a:spcBef>
                <a:spcPts val="3000"/>
              </a:spcBef>
            </a:pPr>
            <a:r>
              <a:rPr lang="en-GB" sz="1400" b="1" dirty="0">
                <a:latin typeface="Helvetica" pitchFamily="2" charset="0"/>
                <a:cs typeface="Arial"/>
              </a:rPr>
              <a:t>Higgs couplings: 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sz="1400" dirty="0">
                <a:latin typeface="Helvetica Light" panose="020B0403020202020204" pitchFamily="34" charset="0"/>
                <a:cs typeface="Arial"/>
              </a:rPr>
              <a:t>Study of Higgs production and anomalous couplings by differential cross-section measurements</a:t>
            </a:r>
          </a:p>
          <a:p>
            <a:pPr marL="285750" indent="-285750"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en-GB" sz="1400" dirty="0">
                <a:latin typeface="Helvetica Light" panose="020B0403020202020204" pitchFamily="34" charset="0"/>
                <a:cs typeface="Arial"/>
              </a:rPr>
              <a:t>Global and partially global coupling fits: experiments moving from “kappa” interpretation to EFT</a:t>
            </a:r>
          </a:p>
          <a:p>
            <a:pPr lvl="0">
              <a:spcBef>
                <a:spcPts val="3000"/>
              </a:spcBef>
            </a:pPr>
            <a:r>
              <a:rPr lang="en-GB" sz="1400" b="1" dirty="0">
                <a:solidFill>
                  <a:prstClr val="black"/>
                </a:solidFill>
                <a:latin typeface="Helvetica" pitchFamily="2" charset="0"/>
                <a:cs typeface="Arial"/>
              </a:rPr>
              <a:t>New physics in Higgs production or other scalar states</a:t>
            </a:r>
          </a:p>
          <a:p>
            <a:pPr marL="285750" lvl="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prstClr val="black"/>
                </a:solidFill>
                <a:latin typeface="Helvetica Light" panose="020B0403020202020204" pitchFamily="34" charset="0"/>
                <a:cs typeface="Arial"/>
              </a:rPr>
              <a:t>Search for anomalous FCNC through top decays, Higgs production via SUSY cascades, etc.</a:t>
            </a:r>
          </a:p>
          <a:p>
            <a:pPr marL="285750" lvl="0" indent="-285750"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prstClr val="black"/>
                </a:solidFill>
                <a:latin typeface="Helvetica Light" panose="020B0403020202020204" pitchFamily="34" charset="0"/>
                <a:cs typeface="Arial"/>
              </a:rPr>
              <a:t>Search for additional scalar particles</a:t>
            </a:r>
          </a:p>
        </p:txBody>
      </p:sp>
    </p:spTree>
    <p:extLst>
      <p:ext uri="{BB962C8B-B14F-4D97-AF65-F5344CB8AC3E}">
        <p14:creationId xmlns:p14="http://schemas.microsoft.com/office/powerpoint/2010/main" val="36555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1714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Slide Number Placeholder 9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77</a:t>
            </a:fld>
            <a:endParaRPr lang="en-GB" dirty="0"/>
          </a:p>
        </p:txBody>
      </p:sp>
      <p:sp>
        <p:nvSpPr>
          <p:cNvPr id="16" name="TextBox 15"/>
          <p:cNvSpPr txBox="1"/>
          <p:nvPr/>
        </p:nvSpPr>
        <p:spPr>
          <a:xfrm>
            <a:off x="5015362" y="404664"/>
            <a:ext cx="38051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Luminosity — single most important quantity</a:t>
            </a:r>
          </a:p>
        </p:txBody>
      </p:sp>
      <p:sp>
        <p:nvSpPr>
          <p:cNvPr id="18" name="Text Box 25"/>
          <p:cNvSpPr txBox="1">
            <a:spLocks noChangeArrowheads="1"/>
          </p:cNvSpPr>
          <p:nvPr/>
        </p:nvSpPr>
        <p:spPr bwMode="auto">
          <a:xfrm>
            <a:off x="257174" y="2190400"/>
            <a:ext cx="8353426" cy="36317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>
              <a:lnSpc>
                <a:spcPct val="110000"/>
              </a:lnSpc>
              <a:spcBef>
                <a:spcPct val="50000"/>
              </a:spcBef>
              <a:buFont typeface="Arial"/>
              <a:buChar char="•"/>
            </a:pPr>
            <a:r>
              <a:rPr lang="en-US" sz="1600" dirty="0">
                <a:latin typeface="Helvetica Light" charset="0"/>
                <a:ea typeface="Helvetica Light" charset="0"/>
                <a:cs typeface="Helvetica Light" charset="0"/>
              </a:rPr>
              <a:t>Luminosity drives our ability to detect low cross-section processes</a:t>
            </a:r>
            <a:endParaRPr lang="en-GB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773659" y="2588131"/>
            <a:ext cx="2974805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sz="1200" dirty="0">
                <a:solidFill>
                  <a:srgbClr val="008000"/>
                </a:solidFill>
                <a:latin typeface="Helvetica Light" charset="0"/>
                <a:ea typeface="Helvetica Light" charset="0"/>
                <a:cs typeface="Helvetica Light" charset="0"/>
              </a:rPr>
              <a:t>“Cross section” given by Nature</a:t>
            </a:r>
          </a:p>
          <a:p>
            <a:pPr>
              <a:spcBef>
                <a:spcPts val="600"/>
              </a:spcBef>
            </a:pPr>
            <a:r>
              <a:rPr lang="en-GB" sz="1200" dirty="0">
                <a:solidFill>
                  <a:srgbClr val="18579B"/>
                </a:solidFill>
                <a:latin typeface="Helvetica Light" charset="0"/>
                <a:ea typeface="Helvetica Light" charset="0"/>
                <a:cs typeface="Helvetica Light" charset="0"/>
              </a:rPr>
              <a:t>“Efficiency” of detection optimised by experimentalist</a:t>
            </a:r>
          </a:p>
          <a:p>
            <a:pPr>
              <a:spcBef>
                <a:spcPts val="600"/>
              </a:spcBef>
            </a:pPr>
            <a:r>
              <a:rPr lang="en-GB" sz="1200" dirty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Integrated luminosity delivered by LHC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1031416" y="2780928"/>
                <a:ext cx="4620704" cy="64581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1600" b="0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SupPr>
                        <m:e>
                          <m:r>
                            <a:rPr lang="en-US" sz="1600" b="0" i="1" smtClean="0">
                              <a:latin typeface="Cambria Math" charset="0"/>
                              <a:ea typeface="Arial" charset="0"/>
                              <a:cs typeface="Arial" charset="0"/>
                            </a:rPr>
                            <m:t>𝑁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1600" b="0" i="0" smtClean="0">
                              <a:latin typeface="Cambria Math" charset="0"/>
                              <a:ea typeface="Arial" charset="0"/>
                              <a:cs typeface="Arial" charset="0"/>
                            </a:rPr>
                            <m:t>events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1600" b="0" i="0" smtClean="0">
                              <a:latin typeface="Cambria Math" charset="0"/>
                              <a:ea typeface="Arial" charset="0"/>
                              <a:cs typeface="Arial" charset="0"/>
                            </a:rPr>
                            <m:t>obs</m:t>
                          </m:r>
                        </m:sup>
                      </m:sSubSup>
                      <m:r>
                        <a:rPr lang="en-US" sz="1600" b="0" i="0" smtClean="0">
                          <a:latin typeface="Cambria Math" charset="0"/>
                          <a:ea typeface="Arial" charset="0"/>
                          <a:cs typeface="Arial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sz="1600" b="0" i="0" smtClean="0">
                          <a:solidFill>
                            <a:srgbClr val="00B050"/>
                          </a:solidFill>
                          <a:latin typeface="Cambria Math" charset="0"/>
                          <a:ea typeface="Arial" charset="0"/>
                          <a:cs typeface="Arial" charset="0"/>
                        </a:rPr>
                        <m:t>cross</m:t>
                      </m:r>
                      <m:r>
                        <a:rPr lang="en-US" sz="1600" b="0" i="0" smtClean="0">
                          <a:solidFill>
                            <a:srgbClr val="00B050"/>
                          </a:solidFill>
                          <a:latin typeface="Cambria Math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1600" b="0" i="0" smtClean="0">
                          <a:solidFill>
                            <a:srgbClr val="00B050"/>
                          </a:solidFill>
                          <a:latin typeface="Cambria Math" charset="0"/>
                          <a:ea typeface="Arial" charset="0"/>
                          <a:cs typeface="Arial" charset="0"/>
                        </a:rPr>
                        <m:t>section</m:t>
                      </m:r>
                      <m:r>
                        <a:rPr lang="en-US" sz="1600" b="0" i="0" smtClean="0">
                          <a:solidFill>
                            <a:srgbClr val="00B050"/>
                          </a:solidFill>
                          <a:latin typeface="Cambria Math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a:rPr lang="en-US" sz="1600" b="0" i="1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× </m:t>
                      </m:r>
                      <m:r>
                        <m:rPr>
                          <m:sty m:val="p"/>
                        </m:rPr>
                        <a:rPr lang="en-US" sz="1600" b="0" i="0" smtClean="0">
                          <a:solidFill>
                            <a:srgbClr val="003BB8"/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</a:rPr>
                        <m:t>efficiency</m:t>
                      </m:r>
                      <m:r>
                        <a:rPr lang="en-US" sz="1600" b="0" i="1" smtClean="0">
                          <a:solidFill>
                            <a:srgbClr val="003BB8"/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</a:rPr>
                        <m:t> </m:t>
                      </m:r>
                      <m:r>
                        <a:rPr lang="en-US" sz="1600" b="0" i="1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× 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1600" b="0" i="1" smtClean="0">
                              <a:solidFill>
                                <a:srgbClr val="D80017"/>
                              </a:solidFill>
                              <a:latin typeface="Cambria Math" panose="02040503050406030204" pitchFamily="18" charset="0"/>
                              <a:ea typeface="Cambria Math" charset="0"/>
                              <a:cs typeface="Cambria Math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1600" b="0" i="1" smtClean="0">
                              <a:solidFill>
                                <a:srgbClr val="D80017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𝐿</m:t>
                          </m:r>
                          <m:r>
                            <a:rPr lang="en-US" sz="1600" b="0" i="1" smtClean="0">
                              <a:solidFill>
                                <a:srgbClr val="D80017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∙</m:t>
                          </m:r>
                          <m:r>
                            <a:rPr lang="en-US" sz="1600" b="0" i="1" smtClean="0">
                              <a:solidFill>
                                <a:srgbClr val="D80017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𝑑𝑡</m:t>
                          </m:r>
                        </m:e>
                      </m:nary>
                    </m:oMath>
                  </m:oMathPara>
                </a14:m>
                <a:endParaRPr lang="en-US" sz="1600" dirty="0">
                  <a:solidFill>
                    <a:srgbClr val="D80017"/>
                  </a:solidFill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1416" y="2780928"/>
                <a:ext cx="4620704" cy="645818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 Box 25"/>
          <p:cNvSpPr txBox="1">
            <a:spLocks noChangeArrowheads="1"/>
          </p:cNvSpPr>
          <p:nvPr/>
        </p:nvSpPr>
        <p:spPr bwMode="auto">
          <a:xfrm>
            <a:off x="257174" y="3933056"/>
            <a:ext cx="6755726" cy="36317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>
              <a:lnSpc>
                <a:spcPct val="110000"/>
              </a:lnSpc>
              <a:spcBef>
                <a:spcPct val="50000"/>
              </a:spcBef>
              <a:buFont typeface="Arial"/>
              <a:buChar char="•"/>
            </a:pPr>
            <a:r>
              <a:rPr lang="en-GB" sz="16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Luminosity is a function of the LHC beam parameters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1403648" y="4653136"/>
                <a:ext cx="7272808" cy="5693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600" i="1" smtClean="0">
                          <a:latin typeface="Cambria Math" charset="0"/>
                          <a:ea typeface="Arial" charset="0"/>
                          <a:cs typeface="Arial" charset="0"/>
                        </a:rPr>
                        <m:t>𝐿</m:t>
                      </m:r>
                      <m:r>
                        <a:rPr lang="en-US" sz="1600" b="0" i="0" smtClean="0">
                          <a:latin typeface="Cambria Math" charset="0"/>
                          <a:ea typeface="Arial" charset="0"/>
                          <a:cs typeface="Arial" charset="0"/>
                        </a:rPr>
                        <m:t>=</m:t>
                      </m:r>
                      <m:f>
                        <m:fPr>
                          <m:ctrlPr>
                            <a:rPr lang="is-IS" sz="1600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1600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latin typeface="Cambria Math" charset="0"/>
                                  <a:ea typeface="Arial" charset="0"/>
                                  <a:cs typeface="Arial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sz="1600">
                                  <a:latin typeface="Cambria Math" charset="0"/>
                                  <a:ea typeface="Arial" charset="0"/>
                                  <a:cs typeface="Arial" charset="0"/>
                                </a:rPr>
                                <m:t>rev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1600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latin typeface="Cambria Math" charset="0"/>
                                  <a:ea typeface="Arial" charset="0"/>
                                  <a:cs typeface="Arial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sz="1600">
                                  <a:latin typeface="Cambria Math" charset="0"/>
                                  <a:ea typeface="Arial" charset="0"/>
                                  <a:cs typeface="Arial" charset="0"/>
                                </a:rPr>
                                <m:t>bunch</m:t>
                              </m:r>
                            </m:sub>
                          </m:sSub>
                          <m:sSubSup>
                            <m:sSubSupPr>
                              <m:ctrlPr>
                                <a:rPr lang="en-US" sz="1600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sSubSupPr>
                            <m:e>
                              <m:r>
                                <a:rPr lang="en-US" sz="1600" i="1">
                                  <a:latin typeface="Cambria Math" charset="0"/>
                                  <a:ea typeface="Arial" charset="0"/>
                                  <a:cs typeface="Arial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sz="1600" i="1">
                                  <a:latin typeface="Cambria Math" charset="0"/>
                                  <a:ea typeface="Arial" charset="0"/>
                                  <a:cs typeface="Arial" charset="0"/>
                                </a:rPr>
                                <m:t>𝑝</m:t>
                              </m:r>
                            </m:sub>
                            <m:sup>
                              <m:r>
                                <a:rPr lang="en-US" sz="1600" i="1">
                                  <a:latin typeface="Cambria Math" charset="0"/>
                                  <a:ea typeface="Arial" charset="0"/>
                                  <a:cs typeface="Arial" charset="0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en-US" sz="1600" b="0" i="1" smtClean="0">
                              <a:latin typeface="Cambria Math" charset="0"/>
                              <a:ea typeface="Arial" charset="0"/>
                              <a:cs typeface="Arial" charset="0"/>
                            </a:rPr>
                            <m:t>4</m:t>
                          </m:r>
                          <m:r>
                            <a:rPr lang="en-US" sz="1600" b="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𝜋</m:t>
                          </m:r>
                          <m:sSub>
                            <m:sSubPr>
                              <m:ctrlPr>
                                <a:rPr lang="en-US" sz="1600" b="0" i="1" smtClean="0">
                                  <a:solidFill>
                                    <a:srgbClr val="D80017"/>
                                  </a:solidFill>
                                  <a:latin typeface="Cambria Math" panose="02040503050406030204" pitchFamily="18" charset="0"/>
                                  <a:ea typeface="Cambria Math" charset="0"/>
                                  <a:cs typeface="Cambria Math" charset="0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solidFill>
                                    <a:srgbClr val="D80017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sz="1600" b="0" i="1" smtClean="0">
                                  <a:solidFill>
                                    <a:srgbClr val="D80017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𝑥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1600" i="1">
                                  <a:solidFill>
                                    <a:srgbClr val="D80017"/>
                                  </a:solidFill>
                                  <a:latin typeface="Cambria Math" panose="02040503050406030204" pitchFamily="18" charset="0"/>
                                  <a:ea typeface="Cambria Math" charset="0"/>
                                  <a:cs typeface="Cambria Math" charset="0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solidFill>
                                    <a:srgbClr val="D80017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sz="1600" b="0" i="1" smtClean="0">
                                  <a:solidFill>
                                    <a:srgbClr val="D80017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𝑦</m:t>
                              </m:r>
                            </m:sub>
                          </m:sSub>
                        </m:den>
                      </m:f>
                      <m:r>
                        <a:rPr lang="en-US" sz="1600" i="1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∙</m:t>
                      </m:r>
                      <m:r>
                        <a:rPr lang="en-US" sz="1600" b="0" i="1" smtClean="0">
                          <a:solidFill>
                            <a:srgbClr val="019645"/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</a:rPr>
                        <m:t>𝑅</m:t>
                      </m:r>
                      <m:d>
                        <m:dPr>
                          <m:ctrlPr>
                            <a:rPr lang="en-US" sz="1600" b="0" i="1" smtClean="0">
                              <a:solidFill>
                                <a:srgbClr val="019645"/>
                              </a:solidFill>
                              <a:latin typeface="Cambria Math" panose="02040503050406030204" pitchFamily="18" charset="0"/>
                              <a:ea typeface="Cambria Math" charset="0"/>
                              <a:cs typeface="Cambria Math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1600" b="0" i="1" smtClean="0">
                                  <a:solidFill>
                                    <a:srgbClr val="019645"/>
                                  </a:solidFill>
                                  <a:latin typeface="Cambria Math" panose="02040503050406030204" pitchFamily="18" charset="0"/>
                                  <a:ea typeface="Cambria Math" charset="0"/>
                                  <a:cs typeface="Cambria Math" charset="0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solidFill>
                                    <a:srgbClr val="019645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𝜃</m:t>
                              </m:r>
                            </m:e>
                            <m:sub>
                              <m:r>
                                <a:rPr lang="en-US" sz="1600" b="0" i="1" smtClean="0">
                                  <a:solidFill>
                                    <a:srgbClr val="019645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𝑐</m:t>
                              </m:r>
                            </m:sub>
                          </m:sSub>
                          <m:r>
                            <a:rPr lang="en-US" sz="1600" b="0" i="1" smtClean="0">
                              <a:solidFill>
                                <a:srgbClr val="019645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,</m:t>
                          </m:r>
                          <m:r>
                            <a:rPr lang="en-US" sz="1600" b="0" i="1" smtClean="0">
                              <a:solidFill>
                                <a:srgbClr val="019645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𝜀</m:t>
                          </m:r>
                          <m:r>
                            <a:rPr lang="en-US" sz="1600" b="0" i="1" smtClean="0">
                              <a:solidFill>
                                <a:srgbClr val="019645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,</m:t>
                          </m:r>
                          <m:sSup>
                            <m:sSupPr>
                              <m:ctrlPr>
                                <a:rPr lang="en-US" sz="1600" b="0" i="1" smtClean="0">
                                  <a:solidFill>
                                    <a:srgbClr val="019645"/>
                                  </a:solidFill>
                                  <a:latin typeface="Cambria Math" panose="02040503050406030204" pitchFamily="18" charset="0"/>
                                  <a:ea typeface="Cambria Math" charset="0"/>
                                  <a:cs typeface="Cambria Math" charset="0"/>
                                </a:rPr>
                              </m:ctrlPr>
                            </m:sSupPr>
                            <m:e>
                              <m:r>
                                <a:rPr lang="en-US" sz="1600" i="1">
                                  <a:solidFill>
                                    <a:srgbClr val="019645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𝛽</m:t>
                              </m:r>
                            </m:e>
                            <m:sup>
                              <m:r>
                                <a:rPr lang="en-US" sz="1600" i="1">
                                  <a:solidFill>
                                    <a:srgbClr val="019645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∗</m:t>
                              </m:r>
                            </m:sup>
                          </m:sSup>
                          <m:r>
                            <a:rPr lang="en-US" sz="1600" b="0" i="1" smtClean="0">
                              <a:solidFill>
                                <a:srgbClr val="019645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1600" b="0" i="1" smtClean="0">
                                  <a:solidFill>
                                    <a:srgbClr val="019645"/>
                                  </a:solidFill>
                                  <a:latin typeface="Cambria Math" panose="02040503050406030204" pitchFamily="18" charset="0"/>
                                  <a:ea typeface="Cambria Math" charset="0"/>
                                  <a:cs typeface="Cambria Math" charset="0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solidFill>
                                    <a:srgbClr val="019645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sz="1600" b="0" i="1" smtClean="0">
                                  <a:solidFill>
                                    <a:srgbClr val="019645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𝑧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sz="1600" dirty="0">
                  <a:solidFill>
                    <a:srgbClr val="019645"/>
                  </a:solidFill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3648" y="4653136"/>
                <a:ext cx="7272808" cy="569387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Rectangle 28"/>
          <p:cNvSpPr/>
          <p:nvPr/>
        </p:nvSpPr>
        <p:spPr>
          <a:xfrm>
            <a:off x="2915816" y="5658053"/>
            <a:ext cx="2785212" cy="7232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</a:pPr>
            <a:r>
              <a:rPr lang="en-GB" sz="1200" b="1" dirty="0">
                <a:solidFill>
                  <a:srgbClr val="019645"/>
                </a:solidFill>
                <a:latin typeface="Helvetica Light" charset="0"/>
                <a:ea typeface="Helvetica Light" charset="0"/>
                <a:cs typeface="Helvetica Light" charset="0"/>
              </a:rPr>
              <a:t>Reduction factor</a:t>
            </a:r>
          </a:p>
          <a:p>
            <a:pPr lvl="0">
              <a:spcBef>
                <a:spcPts val="600"/>
              </a:spcBef>
            </a:pPr>
            <a:r>
              <a:rPr lang="en-GB" sz="1200" dirty="0">
                <a:solidFill>
                  <a:srgbClr val="019645"/>
                </a:solidFill>
                <a:latin typeface="Helvetica Light" charset="0"/>
                <a:ea typeface="Helvetica Light" charset="0"/>
                <a:cs typeface="Helvetica Light" charset="0"/>
              </a:rPr>
              <a:t>Crossing angle (0.3 </a:t>
            </a:r>
            <a:r>
              <a:rPr lang="en-GB" sz="1200" dirty="0" err="1">
                <a:solidFill>
                  <a:srgbClr val="019645"/>
                </a:solidFill>
                <a:latin typeface="Helvetica Light" charset="0"/>
                <a:ea typeface="Helvetica Light" charset="0"/>
                <a:cs typeface="Helvetica Light" charset="0"/>
              </a:rPr>
              <a:t>mrad</a:t>
            </a:r>
            <a:r>
              <a:rPr lang="en-GB" sz="1200" dirty="0">
                <a:solidFill>
                  <a:srgbClr val="019645"/>
                </a:solidFill>
                <a:latin typeface="Helvetica Light" charset="0"/>
                <a:ea typeface="Helvetica Light" charset="0"/>
                <a:cs typeface="Helvetica Light" charset="0"/>
              </a:rPr>
              <a:t>) and “hourglass effect” (</a:t>
            </a:r>
            <a:r>
              <a:rPr lang="en-GB" sz="1200" dirty="0" err="1">
                <a:solidFill>
                  <a:srgbClr val="019645"/>
                </a:solidFill>
                <a:latin typeface="Helvetica Light" charset="0"/>
                <a:ea typeface="Helvetica Light" charset="0"/>
                <a:cs typeface="Helvetica Light" charset="0"/>
              </a:rPr>
              <a:t>σ</a:t>
            </a:r>
            <a:r>
              <a:rPr lang="en-GB" sz="1200" baseline="-25000" dirty="0" err="1">
                <a:solidFill>
                  <a:srgbClr val="019645"/>
                </a:solidFill>
                <a:latin typeface="Helvetica Light" charset="0"/>
                <a:ea typeface="Helvetica Light" charset="0"/>
                <a:cs typeface="Helvetica Light" charset="0"/>
              </a:rPr>
              <a:t>z</a:t>
            </a:r>
            <a:r>
              <a:rPr lang="en-GB" sz="1200" dirty="0">
                <a:solidFill>
                  <a:srgbClr val="019645"/>
                </a:solidFill>
                <a:latin typeface="Helvetica Light" charset="0"/>
                <a:ea typeface="Helvetica Light" charset="0"/>
                <a:cs typeface="Helvetica Light" charset="0"/>
              </a:rPr>
              <a:t> ~ 4–6 cm)</a:t>
            </a:r>
          </a:p>
        </p:txBody>
      </p:sp>
      <p:cxnSp>
        <p:nvCxnSpPr>
          <p:cNvPr id="30" name="Straight Arrow Connector 29"/>
          <p:cNvCxnSpPr/>
          <p:nvPr/>
        </p:nvCxnSpPr>
        <p:spPr>
          <a:xfrm flipV="1">
            <a:off x="3136739" y="5092861"/>
            <a:ext cx="0" cy="555584"/>
          </a:xfrm>
          <a:prstGeom prst="straightConnector1">
            <a:avLst/>
          </a:prstGeom>
          <a:ln w="3175">
            <a:solidFill>
              <a:srgbClr val="019645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5" name="Group 4"/>
          <p:cNvGrpSpPr/>
          <p:nvPr/>
        </p:nvGrpSpPr>
        <p:grpSpPr>
          <a:xfrm>
            <a:off x="5472394" y="5721841"/>
            <a:ext cx="2160240" cy="595407"/>
            <a:chOff x="6937631" y="5912530"/>
            <a:chExt cx="2160240" cy="595407"/>
          </a:xfrm>
        </p:grpSpPr>
        <p:sp>
          <p:nvSpPr>
            <p:cNvPr id="31" name="Oval 30"/>
            <p:cNvSpPr/>
            <p:nvPr/>
          </p:nvSpPr>
          <p:spPr>
            <a:xfrm rot="952614">
              <a:off x="7258762" y="5973782"/>
              <a:ext cx="504056" cy="121532"/>
            </a:xfrm>
            <a:prstGeom prst="ellipse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32" name="Oval 31"/>
            <p:cNvSpPr/>
            <p:nvPr/>
          </p:nvSpPr>
          <p:spPr>
            <a:xfrm rot="20647386" flipV="1">
              <a:off x="7258762" y="5979160"/>
              <a:ext cx="504056" cy="121532"/>
            </a:xfrm>
            <a:prstGeom prst="ellipse">
              <a:avLst/>
            </a:prstGeom>
            <a:solidFill>
              <a:srgbClr val="FF002D">
                <a:alpha val="61000"/>
              </a:srgbClr>
            </a:solidFill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grpSp>
          <p:nvGrpSpPr>
            <p:cNvPr id="33" name="Group 32"/>
            <p:cNvGrpSpPr/>
            <p:nvPr/>
          </p:nvGrpSpPr>
          <p:grpSpPr>
            <a:xfrm>
              <a:off x="7523922" y="6311338"/>
              <a:ext cx="590115" cy="195564"/>
              <a:chOff x="7808536" y="2276872"/>
              <a:chExt cx="590115" cy="195564"/>
            </a:xfrm>
          </p:grpSpPr>
          <p:sp>
            <p:nvSpPr>
              <p:cNvPr id="34" name="Oval 33"/>
              <p:cNvSpPr/>
              <p:nvPr/>
            </p:nvSpPr>
            <p:spPr>
              <a:xfrm rot="20980918" flipV="1">
                <a:off x="7812360" y="2276872"/>
                <a:ext cx="504056" cy="121532"/>
              </a:xfrm>
              <a:prstGeom prst="ellipse">
                <a:avLst/>
              </a:prstGeom>
              <a:solidFill>
                <a:srgbClr val="FF6293"/>
              </a:solidFill>
              <a:ln>
                <a:noFill/>
              </a:ln>
            </p:spPr>
            <p:txBody>
              <a:bodyPr wrap="none" rtlCol="0" anchor="ctr">
                <a:spAutoFit/>
              </a:bodyPr>
              <a:lstStyle/>
              <a:p>
                <a:pPr algn="r"/>
                <a:endParaRPr lang="en-US" sz="1600">
                  <a:latin typeface="Helvetica Light" charset="0"/>
                  <a:ea typeface="Helvetica Light" charset="0"/>
                  <a:cs typeface="Helvetica Light" charset="0"/>
                </a:endParaRPr>
              </a:p>
            </p:txBody>
          </p:sp>
          <p:sp>
            <p:nvSpPr>
              <p:cNvPr id="35" name="Oval 34"/>
              <p:cNvSpPr/>
              <p:nvPr/>
            </p:nvSpPr>
            <p:spPr>
              <a:xfrm rot="619082">
                <a:off x="7808536" y="2346051"/>
                <a:ext cx="504056" cy="121532"/>
              </a:xfrm>
              <a:prstGeom prst="ellipse">
                <a:avLst/>
              </a:prstGeom>
              <a:solidFill>
                <a:srgbClr val="FF6293"/>
              </a:solidFill>
              <a:ln>
                <a:noFill/>
              </a:ln>
            </p:spPr>
            <p:txBody>
              <a:bodyPr wrap="none" rtlCol="0" anchor="ctr">
                <a:spAutoFit/>
              </a:bodyPr>
              <a:lstStyle/>
              <a:p>
                <a:pPr algn="r"/>
                <a:endParaRPr lang="en-US" sz="1600">
                  <a:latin typeface="Helvetica Light" charset="0"/>
                  <a:ea typeface="Helvetica Light" charset="0"/>
                  <a:cs typeface="Helvetica Light" charset="0"/>
                </a:endParaRPr>
              </a:p>
            </p:txBody>
          </p:sp>
          <p:sp>
            <p:nvSpPr>
              <p:cNvPr id="36" name="Oval 35"/>
              <p:cNvSpPr/>
              <p:nvPr/>
            </p:nvSpPr>
            <p:spPr>
              <a:xfrm flipV="1">
                <a:off x="8121658" y="2276872"/>
                <a:ext cx="276993" cy="195564"/>
              </a:xfrm>
              <a:prstGeom prst="ellipse">
                <a:avLst/>
              </a:prstGeom>
              <a:solidFill>
                <a:srgbClr val="FF6293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r"/>
                <a:endParaRPr lang="en-US" sz="1600">
                  <a:latin typeface="Helvetica Light" charset="0"/>
                  <a:ea typeface="Helvetica Light" charset="0"/>
                  <a:cs typeface="Helvetica Light" charset="0"/>
                </a:endParaRPr>
              </a:p>
            </p:txBody>
          </p:sp>
        </p:grpSp>
        <p:grpSp>
          <p:nvGrpSpPr>
            <p:cNvPr id="37" name="Group 36"/>
            <p:cNvGrpSpPr/>
            <p:nvPr/>
          </p:nvGrpSpPr>
          <p:grpSpPr>
            <a:xfrm flipH="1">
              <a:off x="6937631" y="6311338"/>
              <a:ext cx="590115" cy="195564"/>
              <a:chOff x="7808536" y="2276872"/>
              <a:chExt cx="590115" cy="195564"/>
            </a:xfrm>
            <a:solidFill>
              <a:schemeClr val="tx2">
                <a:lumMod val="60000"/>
                <a:lumOff val="40000"/>
              </a:schemeClr>
            </a:solidFill>
          </p:grpSpPr>
          <p:sp>
            <p:nvSpPr>
              <p:cNvPr id="38" name="Oval 37"/>
              <p:cNvSpPr/>
              <p:nvPr/>
            </p:nvSpPr>
            <p:spPr>
              <a:xfrm rot="20980918" flipV="1">
                <a:off x="7812360" y="2276872"/>
                <a:ext cx="504056" cy="121532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wrap="none" rtlCol="0" anchor="ctr">
                <a:spAutoFit/>
              </a:bodyPr>
              <a:lstStyle/>
              <a:p>
                <a:pPr algn="r"/>
                <a:endParaRPr lang="en-US" sz="1600">
                  <a:latin typeface="Helvetica Light" charset="0"/>
                  <a:ea typeface="Helvetica Light" charset="0"/>
                  <a:cs typeface="Helvetica Light" charset="0"/>
                </a:endParaRPr>
              </a:p>
            </p:txBody>
          </p:sp>
          <p:sp>
            <p:nvSpPr>
              <p:cNvPr id="39" name="Oval 38"/>
              <p:cNvSpPr/>
              <p:nvPr/>
            </p:nvSpPr>
            <p:spPr>
              <a:xfrm rot="619082">
                <a:off x="7808536" y="2346051"/>
                <a:ext cx="504056" cy="121532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wrap="none" rtlCol="0" anchor="ctr">
                <a:spAutoFit/>
              </a:bodyPr>
              <a:lstStyle/>
              <a:p>
                <a:pPr algn="r"/>
                <a:endParaRPr lang="en-US" sz="1600">
                  <a:latin typeface="Helvetica Light" charset="0"/>
                  <a:ea typeface="Helvetica Light" charset="0"/>
                  <a:cs typeface="Helvetica Light" charset="0"/>
                </a:endParaRPr>
              </a:p>
            </p:txBody>
          </p:sp>
          <p:sp>
            <p:nvSpPr>
              <p:cNvPr id="40" name="Oval 39"/>
              <p:cNvSpPr/>
              <p:nvPr/>
            </p:nvSpPr>
            <p:spPr>
              <a:xfrm flipV="1">
                <a:off x="8121658" y="2276872"/>
                <a:ext cx="276993" cy="195564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r"/>
                <a:endParaRPr lang="en-US" sz="1600">
                  <a:latin typeface="Helvetica Light" charset="0"/>
                  <a:ea typeface="Helvetica Light" charset="0"/>
                  <a:cs typeface="Helvetica Light" charset="0"/>
                </a:endParaRPr>
              </a:p>
            </p:txBody>
          </p:sp>
        </p:grpSp>
        <p:sp>
          <p:nvSpPr>
            <p:cNvPr id="41" name="TextBox 40"/>
            <p:cNvSpPr txBox="1"/>
            <p:nvPr/>
          </p:nvSpPr>
          <p:spPr>
            <a:xfrm>
              <a:off x="8231928" y="5912530"/>
              <a:ext cx="865943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Helvetica Light" charset="0"/>
                  <a:ea typeface="Helvetica Light" charset="0"/>
                  <a:cs typeface="Helvetica Light" charset="0"/>
                </a:rPr>
                <a:t>crossing angle</a:t>
              </a: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8233775" y="6292493"/>
              <a:ext cx="665567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Helvetica Light" charset="0"/>
                  <a:ea typeface="Helvetica Light" charset="0"/>
                  <a:cs typeface="Helvetica Light" charset="0"/>
                </a:rPr>
                <a:t>hour glass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12245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1556792"/>
            <a:ext cx="9144000" cy="530120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54519" y="152400"/>
            <a:ext cx="8989481" cy="823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Reaching to low cross section electroweak processes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ts val="9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Sensitive to anomalous triple and quartic gauge couplings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11C2F03-9E95-40C9-A99F-3C4F7EE8CF2A}" type="slidenum">
              <a:rPr kumimoji="0" lang="en-GB" sz="14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Helvetica Light" charset="0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78</a:t>
            </a:fld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Helvetica Light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1A05897-288C-8C41-BBB7-969D343A1787}"/>
              </a:ext>
            </a:extLst>
          </p:cNvPr>
          <p:cNvSpPr txBox="1"/>
          <p:nvPr/>
        </p:nvSpPr>
        <p:spPr>
          <a:xfrm>
            <a:off x="323529" y="1412776"/>
            <a:ext cx="44644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ts val="3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Evidence for production of WVV, V = W, Z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10C279D-9A5E-1843-8F4D-6DDCCEC845CC}"/>
              </a:ext>
            </a:extLst>
          </p:cNvPr>
          <p:cNvSpPr/>
          <p:nvPr/>
        </p:nvSpPr>
        <p:spPr>
          <a:xfrm>
            <a:off x="323527" y="1879084"/>
            <a:ext cx="3960441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 algn="l" defTabSz="457200" rtl="0" eaLnBrk="1" fontAlgn="base" latinLnBrk="0" hangingPunct="1">
              <a:lnSpc>
                <a:spcPct val="100000"/>
              </a:lnSpc>
              <a:spcBef>
                <a:spcPts val="2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3BB8"/>
                </a:solidFill>
                <a:effectLst/>
                <a:uLnTx/>
                <a:uFillTx/>
                <a:latin typeface="Helvetica Light"/>
                <a:ea typeface="+mn-ea"/>
                <a:cs typeface="Helvetica Light"/>
              </a:rPr>
              <a:t>Requires combination of many different final states involving 2–4 leptons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3BB8"/>
              </a:solidFill>
              <a:effectLst/>
              <a:uLnTx/>
              <a:uFillTx/>
              <a:latin typeface="Helvetica Light"/>
              <a:ea typeface="+mn-ea"/>
              <a:cs typeface="Helvetica Light"/>
            </a:endParaRPr>
          </a:p>
          <a:p>
            <a:pPr marL="285750" marR="0" lvl="0" indent="-285750" algn="l" defTabSz="4572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3BB8"/>
                </a:solidFill>
                <a:effectLst/>
                <a:uLnTx/>
                <a:uFillTx/>
                <a:latin typeface="Helvetica Light"/>
                <a:ea typeface="+mn-ea"/>
                <a:cs typeface="Helvetica Light"/>
              </a:rPr>
              <a:t>Use BDT to suppress large backgrounds</a:t>
            </a:r>
          </a:p>
          <a:p>
            <a:pPr marL="285750" marR="0" lvl="0" indent="-285750" algn="l" defTabSz="4572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3BB8"/>
                </a:solidFill>
                <a:effectLst/>
                <a:uLnTx/>
                <a:uFillTx/>
                <a:latin typeface="Helvetica Light"/>
                <a:ea typeface="+mn-ea"/>
                <a:cs typeface="Helvetica Light"/>
              </a:rPr>
              <a:t>4</a:t>
            </a:r>
            <a:r>
              <a:rPr kumimoji="0" lang="el-GR" sz="1400" b="0" i="0" u="none" strike="noStrike" kern="1200" cap="none" spc="0" normalizeH="0" baseline="0" noProof="0" dirty="0">
                <a:ln>
                  <a:noFill/>
                </a:ln>
                <a:solidFill>
                  <a:srgbClr val="003BB8"/>
                </a:solidFill>
                <a:effectLst/>
                <a:uLnTx/>
                <a:uFillTx/>
                <a:latin typeface="Helvetica Light"/>
                <a:ea typeface="+mn-ea"/>
                <a:cs typeface="Helvetica Light"/>
              </a:rPr>
              <a:t>.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3BB8"/>
                </a:solidFill>
                <a:effectLst/>
                <a:uLnTx/>
                <a:uFillTx/>
                <a:latin typeface="Helvetica Light"/>
                <a:ea typeface="+mn-ea"/>
                <a:cs typeface="Helvetica Light"/>
              </a:rPr>
              <a:t>0</a:t>
            </a:r>
            <a:r>
              <a:rPr kumimoji="0" lang="el-GR" sz="1400" b="0" i="0" u="none" strike="noStrike" kern="1200" cap="none" spc="0" normalizeH="0" baseline="0" noProof="0" dirty="0">
                <a:ln>
                  <a:noFill/>
                </a:ln>
                <a:solidFill>
                  <a:srgbClr val="003BB8"/>
                </a:solidFill>
                <a:effectLst/>
                <a:uLnTx/>
                <a:uFillTx/>
                <a:latin typeface="Helvetica Light"/>
                <a:ea typeface="+mn-ea"/>
                <a:cs typeface="Helvetica Light"/>
              </a:rPr>
              <a:t>σ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3BB8"/>
                </a:solidFill>
                <a:effectLst/>
                <a:uLnTx/>
                <a:uFillTx/>
                <a:latin typeface="Helvetica Light"/>
                <a:ea typeface="+mn-ea"/>
                <a:cs typeface="Helvetica Light"/>
              </a:rPr>
              <a:t>(3.1</a:t>
            </a:r>
            <a:r>
              <a:rPr kumimoji="0" lang="el-GR" sz="1400" b="0" i="0" u="none" strike="noStrike" kern="1200" cap="none" spc="0" normalizeH="0" baseline="0" noProof="0" dirty="0">
                <a:ln>
                  <a:noFill/>
                </a:ln>
                <a:solidFill>
                  <a:srgbClr val="003BB8"/>
                </a:solidFill>
                <a:effectLst/>
                <a:uLnTx/>
                <a:uFillTx/>
                <a:latin typeface="Helvetica Light"/>
                <a:ea typeface="+mn-ea"/>
                <a:cs typeface="Helvetica Light"/>
              </a:rPr>
              <a:t> σ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3BB8"/>
                </a:solidFill>
                <a:effectLst/>
                <a:uLnTx/>
                <a:uFillTx/>
                <a:latin typeface="Helvetica Light"/>
                <a:ea typeface="+mn-ea"/>
                <a:cs typeface="Helvetica Light"/>
              </a:rPr>
              <a:t>) 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3BB8"/>
                </a:solidFill>
                <a:effectLst/>
                <a:uLnTx/>
                <a:uFillTx/>
                <a:latin typeface="Helvetica Light"/>
                <a:ea typeface="+mn-ea"/>
                <a:cs typeface="Helvetica Light"/>
              </a:rPr>
              <a:t>observed (expected) sensitivity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1A1C708-9F75-034B-AD5D-67577CA15C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1484784"/>
            <a:ext cx="2016224" cy="152004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38444E8-5811-7646-A9E6-BEC70EA2E1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76256" y="1492659"/>
            <a:ext cx="2007169" cy="136815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E454316E-824A-274F-88EF-A5CE75755D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9784" y="3212976"/>
            <a:ext cx="3582760" cy="3456384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133B5BAA-016A-2346-8BF7-08A9250B98C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59019" y="3460368"/>
            <a:ext cx="4245429" cy="331236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F1B61BE-DE96-1F4D-921B-E876A147F7B5}"/>
              </a:ext>
            </a:extLst>
          </p:cNvPr>
          <p:cNvSpPr txBox="1"/>
          <p:nvPr/>
        </p:nvSpPr>
        <p:spPr>
          <a:xfrm>
            <a:off x="7356727" y="2641833"/>
            <a:ext cx="70724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+ others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C870AF5-E2A4-0440-8342-A9EEDB524683}"/>
              </a:ext>
            </a:extLst>
          </p:cNvPr>
          <p:cNvSpPr txBox="1"/>
          <p:nvPr/>
        </p:nvSpPr>
        <p:spPr>
          <a:xfrm>
            <a:off x="7988990" y="904281"/>
            <a:ext cx="121058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arXiv:1903.10415 </a:t>
            </a:r>
          </a:p>
        </p:txBody>
      </p:sp>
    </p:spTree>
    <p:extLst>
      <p:ext uri="{BB962C8B-B14F-4D97-AF65-F5344CB8AC3E}">
        <p14:creationId xmlns:p14="http://schemas.microsoft.com/office/powerpoint/2010/main" val="3596437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1556792"/>
            <a:ext cx="9144000" cy="530120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 dirty="0">
              <a:solidFill>
                <a:prstClr val="white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54519" y="152400"/>
            <a:ext cx="8989481" cy="823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Ultimate precision is possible at the LHC</a:t>
            </a:r>
          </a:p>
          <a:p>
            <a:pPr>
              <a:spcBef>
                <a:spcPts val="900"/>
              </a:spcBef>
            </a:pPr>
            <a:r>
              <a:rPr lang="en-US" sz="16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W boson mass to 0.02% and top quark mass to 0.3% precision </a:t>
            </a:r>
          </a:p>
        </p:txBody>
      </p:sp>
      <p:sp>
        <p:nvSpPr>
          <p:cNvPr id="5" name="Rectangle 4"/>
          <p:cNvSpPr/>
          <p:nvPr/>
        </p:nvSpPr>
        <p:spPr>
          <a:xfrm>
            <a:off x="251520" y="1340768"/>
            <a:ext cx="4608512" cy="288032"/>
          </a:xfrm>
          <a:prstGeom prst="rect">
            <a:avLst/>
          </a:prstGeom>
          <a:solidFill>
            <a:schemeClr val="bg1"/>
          </a:solidFill>
        </p:spPr>
        <p:txBody>
          <a:bodyPr rtlCol="0" anchor="ctr">
            <a:spAutoFit/>
          </a:bodyPr>
          <a:lstStyle/>
          <a:p>
            <a:pPr algn="ctr"/>
            <a:endParaRPr lang="en-US" sz="160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51520" y="1340768"/>
            <a:ext cx="8568952" cy="6232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Measurement uses W </a:t>
            </a:r>
            <a:r>
              <a:rPr lang="en-US" sz="1600" dirty="0">
                <a:solidFill>
                  <a:srgbClr val="003BB8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6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 e𝜈, µ𝜈 events</a:t>
            </a:r>
          </a:p>
          <a:p>
            <a:pPr>
              <a:spcBef>
                <a:spcPts val="300"/>
              </a:spcBef>
            </a:pPr>
            <a:r>
              <a:rPr lang="en-US" sz="16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Excellent agreement of results among e / µ channels, W</a:t>
            </a:r>
            <a:r>
              <a:rPr lang="en-US" sz="1600" baseline="300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+</a:t>
            </a:r>
            <a:r>
              <a:rPr lang="en-US" sz="16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 / W</a:t>
            </a:r>
            <a:r>
              <a:rPr lang="en-US" sz="1600" baseline="300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–</a:t>
            </a:r>
            <a:r>
              <a:rPr lang="en-US" sz="16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 and </a:t>
            </a:r>
            <a:r>
              <a:rPr lang="en-US" sz="1600" i="1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p</a:t>
            </a:r>
            <a:r>
              <a:rPr lang="en-US" sz="1600" i="1" baseline="-250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T</a:t>
            </a:r>
            <a:r>
              <a:rPr lang="en-US" sz="1600" baseline="-250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,𝓁</a:t>
            </a:r>
            <a:r>
              <a:rPr lang="en-US" sz="16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 / </a:t>
            </a:r>
            <a:r>
              <a:rPr lang="en-US" sz="1600" i="1" dirty="0" err="1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m</a:t>
            </a:r>
            <a:r>
              <a:rPr lang="en-US" sz="1600" i="1" baseline="-25000" dirty="0" err="1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T</a:t>
            </a:r>
            <a:endParaRPr lang="sk-SK" sz="1400" i="1" baseline="-25000" dirty="0">
              <a:solidFill>
                <a:srgbClr val="003BB8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76712" y="2132856"/>
            <a:ext cx="5447325" cy="6617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i="1" dirty="0">
                <a:latin typeface="Helvetica Light" charset="0"/>
                <a:ea typeface="Helvetica Light" charset="0"/>
                <a:cs typeface="Helvetica Light" charset="0"/>
              </a:rPr>
              <a:t>m</a:t>
            </a:r>
            <a:r>
              <a:rPr lang="en-US" sz="900" i="1" dirty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600" baseline="-25000" dirty="0">
                <a:latin typeface="Helvetica Light" charset="0"/>
                <a:ea typeface="Helvetica Light" charset="0"/>
                <a:cs typeface="Helvetica Light" charset="0"/>
              </a:rPr>
              <a:t>W</a:t>
            </a:r>
            <a:r>
              <a:rPr lang="en-US" sz="1600" dirty="0">
                <a:latin typeface="Helvetica Light" charset="0"/>
                <a:ea typeface="Helvetica Light" charset="0"/>
                <a:cs typeface="Helvetica Light" charset="0"/>
              </a:rPr>
              <a:t> (ATLAS) = </a:t>
            </a:r>
            <a:r>
              <a:rPr lang="mr-IN" sz="1600" dirty="0">
                <a:latin typeface="Helvetica Light" charset="0"/>
                <a:ea typeface="Helvetica Light" charset="0"/>
                <a:cs typeface="Helvetica Light" charset="0"/>
              </a:rPr>
              <a:t>80370</a:t>
            </a:r>
            <a:r>
              <a:rPr lang="en-US" sz="1600" dirty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mr-IN" sz="1600" dirty="0">
                <a:latin typeface="Helvetica Light" charset="0"/>
                <a:ea typeface="Helvetica Light" charset="0"/>
                <a:cs typeface="Helvetica Light" charset="0"/>
              </a:rPr>
              <a:t>±</a:t>
            </a:r>
            <a:r>
              <a:rPr lang="en-US" sz="1600" dirty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mr-IN" sz="1600" dirty="0">
                <a:latin typeface="Helvetica Light" charset="0"/>
                <a:ea typeface="Helvetica Light" charset="0"/>
                <a:cs typeface="Helvetica Light" charset="0"/>
              </a:rPr>
              <a:t>7</a:t>
            </a:r>
            <a:r>
              <a:rPr lang="en-US" sz="600" dirty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mr-IN" sz="1200" dirty="0" err="1">
                <a:latin typeface="Helvetica Light" charset="0"/>
                <a:ea typeface="Helvetica Light" charset="0"/>
                <a:cs typeface="Helvetica Light" charset="0"/>
              </a:rPr>
              <a:t>stat</a:t>
            </a:r>
            <a:r>
              <a:rPr lang="en-US" sz="1600" dirty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mr-IN" sz="1600" dirty="0">
                <a:latin typeface="Helvetica Light" charset="0"/>
                <a:ea typeface="Helvetica Light" charset="0"/>
                <a:cs typeface="Helvetica Light" charset="0"/>
              </a:rPr>
              <a:t>±</a:t>
            </a:r>
            <a:r>
              <a:rPr lang="en-US" sz="1600" dirty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mr-IN" sz="1600" dirty="0">
                <a:latin typeface="Helvetica Light" charset="0"/>
                <a:ea typeface="Helvetica Light" charset="0"/>
                <a:cs typeface="Helvetica Light" charset="0"/>
              </a:rPr>
              <a:t>11</a:t>
            </a:r>
            <a:r>
              <a:rPr lang="en-US" sz="100" dirty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mr-IN" sz="1200" dirty="0" err="1">
                <a:latin typeface="Helvetica Light" charset="0"/>
                <a:ea typeface="Helvetica Light" charset="0"/>
                <a:cs typeface="Helvetica Light" charset="0"/>
              </a:rPr>
              <a:t>exp</a:t>
            </a:r>
            <a:r>
              <a:rPr lang="mr-IN" sz="1200" dirty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mr-IN" sz="1200" dirty="0" err="1">
                <a:latin typeface="Helvetica Light" charset="0"/>
                <a:ea typeface="Helvetica Light" charset="0"/>
                <a:cs typeface="Helvetica Light" charset="0"/>
              </a:rPr>
              <a:t>syst</a:t>
            </a:r>
            <a:r>
              <a:rPr lang="en-US" sz="1600" dirty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mr-IN" sz="1600" dirty="0">
                <a:latin typeface="Helvetica Light" charset="0"/>
                <a:ea typeface="Helvetica Light" charset="0"/>
                <a:cs typeface="Helvetica Light" charset="0"/>
              </a:rPr>
              <a:t>±</a:t>
            </a:r>
            <a:r>
              <a:rPr lang="en-US" sz="1600" dirty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mr-IN" sz="1600" dirty="0">
                <a:latin typeface="Helvetica Light" charset="0"/>
                <a:ea typeface="Helvetica Light" charset="0"/>
                <a:cs typeface="Helvetica Light" charset="0"/>
              </a:rPr>
              <a:t>14</a:t>
            </a:r>
            <a:r>
              <a:rPr lang="en-US" sz="1100" dirty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mr-IN" sz="1200" dirty="0" err="1">
                <a:latin typeface="Helvetica Light" charset="0"/>
                <a:ea typeface="Helvetica Light" charset="0"/>
                <a:cs typeface="Helvetica Light" charset="0"/>
              </a:rPr>
              <a:t>mod</a:t>
            </a:r>
            <a:r>
              <a:rPr lang="mr-IN" sz="1200" dirty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mr-IN" sz="1200" dirty="0" err="1">
                <a:latin typeface="Helvetica Light" charset="0"/>
                <a:ea typeface="Helvetica Light" charset="0"/>
                <a:cs typeface="Helvetica Light" charset="0"/>
              </a:rPr>
              <a:t>syst</a:t>
            </a:r>
            <a:r>
              <a:rPr lang="mr-IN" sz="1600" dirty="0">
                <a:latin typeface="Helvetica Light" charset="0"/>
                <a:ea typeface="Helvetica Light" charset="0"/>
                <a:cs typeface="Helvetica Light" charset="0"/>
              </a:rPr>
              <a:t> </a:t>
            </a:r>
            <a:r>
              <a:rPr lang="mr-IN" sz="1600" dirty="0" err="1">
                <a:latin typeface="Helvetica Light" charset="0"/>
                <a:ea typeface="Helvetica Light" charset="0"/>
                <a:cs typeface="Helvetica Light" charset="0"/>
              </a:rPr>
              <a:t>MeV</a:t>
            </a:r>
            <a:endParaRPr lang="en-US" sz="1600" dirty="0">
              <a:latin typeface="Helvetica Light" charset="0"/>
              <a:ea typeface="Helvetica Light" charset="0"/>
              <a:cs typeface="Helvetica Light" charset="0"/>
            </a:endParaRPr>
          </a:p>
          <a:p>
            <a:pPr>
              <a:spcBef>
                <a:spcPts val="600"/>
              </a:spcBef>
            </a:pPr>
            <a:r>
              <a:rPr lang="en-US" sz="1600" dirty="0">
                <a:latin typeface="Helvetica Light" charset="0"/>
                <a:ea typeface="Helvetica Light" charset="0"/>
                <a:cs typeface="Helvetica Light" charset="0"/>
              </a:rPr>
              <a:t>		    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600" dirty="0">
                <a:latin typeface="Helvetica Light" charset="0"/>
                <a:ea typeface="Helvetica Light" charset="0"/>
                <a:cs typeface="Helvetica Light" charset="0"/>
              </a:rPr>
              <a:t>= </a:t>
            </a:r>
            <a:r>
              <a:rPr lang="mr-IN" sz="1600" dirty="0">
                <a:latin typeface="Helvetica Light" charset="0"/>
                <a:ea typeface="Helvetica Light" charset="0"/>
                <a:cs typeface="Helvetica Light" charset="0"/>
              </a:rPr>
              <a:t>80370</a:t>
            </a:r>
            <a:r>
              <a:rPr lang="en-US" sz="1600" dirty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mr-IN" sz="1600" dirty="0">
                <a:latin typeface="Helvetica Light" charset="0"/>
                <a:ea typeface="Helvetica Light" charset="0"/>
                <a:cs typeface="Helvetica Light" charset="0"/>
              </a:rPr>
              <a:t>±</a:t>
            </a:r>
            <a:r>
              <a:rPr lang="en-US" sz="1600" dirty="0">
                <a:latin typeface="Helvetica Light" charset="0"/>
                <a:ea typeface="Helvetica Light" charset="0"/>
                <a:cs typeface="Helvetica Light" charset="0"/>
              </a:rPr>
              <a:t> 19 MeV</a:t>
            </a:r>
            <a:endParaRPr lang="en-US" sz="16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35496" y="6545795"/>
            <a:ext cx="2133600" cy="365125"/>
          </a:xfrm>
        </p:spPr>
        <p:txBody>
          <a:bodyPr/>
          <a:lstStyle/>
          <a:p>
            <a:pPr algn="l">
              <a:defRPr/>
            </a:pPr>
            <a:fld id="{611C2F03-9E95-40C9-A99F-3C4F7EE8CF2A}" type="slidenum">
              <a:rPr lang="en-GB" smtClean="0"/>
              <a:pPr algn="l">
                <a:defRPr/>
              </a:pPr>
              <a:t>79</a:t>
            </a:fld>
            <a:endParaRPr lang="en-GB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9688F372-CD33-8E43-8A97-F97E5C36FB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752309" y="2528989"/>
            <a:ext cx="3168351" cy="439231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36571" y="3058310"/>
            <a:ext cx="108715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>
                <a:solidFill>
                  <a:srgbClr val="C00000"/>
                </a:solidFill>
                <a:latin typeface="Helvetica Light" charset="0"/>
                <a:ea typeface="Helvetica Light" charset="0"/>
                <a:cs typeface="Helvetica Light" charset="0"/>
              </a:rPr>
              <a:t>W boson mass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252662" y="3057085"/>
            <a:ext cx="11753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arXiv</a:t>
            </a: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:</a:t>
            </a:r>
            <a:r>
              <a:rPr lang="mr-IN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1701.07240</a:t>
            </a:r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F9ADD3E-ADD2-6E48-ABA6-3AC98049E13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335"/>
          <a:stretch/>
        </p:blipFill>
        <p:spPr>
          <a:xfrm rot="5400000">
            <a:off x="5119226" y="2439270"/>
            <a:ext cx="3269114" cy="4447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092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154519" y="152400"/>
            <a:ext cx="8989481" cy="823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Theory so far agrees with all measured cross sections</a:t>
            </a:r>
          </a:p>
          <a:p>
            <a:pPr>
              <a:spcBef>
                <a:spcPts val="900"/>
              </a:spcBef>
            </a:pPr>
            <a:r>
              <a:rPr lang="en-US" sz="16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Across widely different processes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8</a:t>
            </a:fld>
            <a:endParaRPr lang="en-GB" dirty="0"/>
          </a:p>
        </p:txBody>
      </p:sp>
      <p:sp>
        <p:nvSpPr>
          <p:cNvPr id="17" name="TextBox 16"/>
          <p:cNvSpPr txBox="1"/>
          <p:nvPr/>
        </p:nvSpPr>
        <p:spPr>
          <a:xfrm>
            <a:off x="6876256" y="1780361"/>
            <a:ext cx="216024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Harvest of CMS &amp; ATLAS cross section measurements confirms the predictive power of the Standard Model</a:t>
            </a:r>
          </a:p>
          <a:p>
            <a:endParaRPr lang="en-US" sz="1400" dirty="0">
              <a:solidFill>
                <a:srgbClr val="0038AC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r>
              <a:rPr lang="en-US" sz="1400" dirty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Also huge progress on theoretical calculations (NNLO revolution)</a:t>
            </a:r>
          </a:p>
          <a:p>
            <a:endParaRPr lang="en-US" sz="1400" dirty="0">
              <a:solidFill>
                <a:srgbClr val="0038AC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Many more detailed fiducial and differential cross section measurements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4FF4782-08D9-E943-ADFD-D42DA8342215}"/>
              </a:ext>
            </a:extLst>
          </p:cNvPr>
          <p:cNvSpPr/>
          <p:nvPr/>
        </p:nvSpPr>
        <p:spPr>
          <a:xfrm>
            <a:off x="6871422" y="5087506"/>
            <a:ext cx="1165529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>
                <a:solidFill>
                  <a:srgbClr val="C00000"/>
                </a:solidFill>
                <a:latin typeface="Helvetica Light" charset="0"/>
                <a:ea typeface="Helvetica Light" charset="0"/>
                <a:cs typeface="Helvetica Light" charset="0"/>
              </a:rPr>
              <a:t>&gt; 4σ Evidence for weak triboson production by ATLAS using 2015–2017 data </a:t>
            </a:r>
            <a:endParaRPr lang="en-US" sz="1000" dirty="0">
              <a:solidFill>
                <a:srgbClr val="C00000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1C2B3DA-888C-7D44-94EC-F449509CFF0F}"/>
              </a:ext>
            </a:extLst>
          </p:cNvPr>
          <p:cNvSpPr txBox="1"/>
          <p:nvPr/>
        </p:nvSpPr>
        <p:spPr>
          <a:xfrm>
            <a:off x="6871422" y="5895401"/>
            <a:ext cx="101822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0" lang="is-I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arXiv</a:t>
            </a:r>
            <a:r>
              <a:rPr lang="is-IS" sz="8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:1903.10415 </a:t>
            </a:r>
            <a:endParaRPr kumimoji="0" lang="is-IS" sz="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BEF06164-06DA-6A48-89EB-E0FCB6BDF3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36951" y="5157192"/>
            <a:ext cx="999545" cy="68132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D769896-6083-3E4E-A862-BA8CC41F152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78995" y="1407750"/>
            <a:ext cx="6820676" cy="5117594"/>
          </a:xfrm>
          <a:prstGeom prst="rect">
            <a:avLst/>
          </a:prstGeom>
        </p:spPr>
      </p:pic>
      <p:cxnSp>
        <p:nvCxnSpPr>
          <p:cNvPr id="12" name="Curved Connector 11">
            <a:extLst>
              <a:ext uri="{FF2B5EF4-FFF2-40B4-BE49-F238E27FC236}">
                <a16:creationId xmlns:a16="http://schemas.microsoft.com/office/drawing/2014/main" id="{A9AA1D15-7BB6-8A42-80AB-E9918B2B315E}"/>
              </a:ext>
            </a:extLst>
          </p:cNvPr>
          <p:cNvCxnSpPr>
            <a:cxnSpLocks/>
            <a:stCxn id="18" idx="2"/>
            <a:endCxn id="13" idx="2"/>
          </p:cNvCxnSpPr>
          <p:nvPr/>
        </p:nvCxnSpPr>
        <p:spPr>
          <a:xfrm rot="5400000">
            <a:off x="6449721" y="5531366"/>
            <a:ext cx="351336" cy="1510295"/>
          </a:xfrm>
          <a:prstGeom prst="curvedConnector3">
            <a:avLst>
              <a:gd name="adj1" fmla="val 165066"/>
            </a:avLst>
          </a:prstGeom>
          <a:ln w="3175">
            <a:solidFill>
              <a:srgbClr val="C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636A25F2-1528-7747-BB74-F10D20C62B1E}"/>
              </a:ext>
            </a:extLst>
          </p:cNvPr>
          <p:cNvSpPr/>
          <p:nvPr/>
        </p:nvSpPr>
        <p:spPr>
          <a:xfrm>
            <a:off x="5558905" y="6062443"/>
            <a:ext cx="622672" cy="399738"/>
          </a:xfrm>
          <a:prstGeom prst="roundRect">
            <a:avLst/>
          </a:prstGeom>
          <a:ln w="3175">
            <a:solidFill>
              <a:srgbClr val="C00000"/>
            </a:solidFill>
          </a:ln>
        </p:spPr>
        <p:txBody>
          <a:bodyPr wrap="squar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3850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850D8E-A613-4442-9B71-B696F6BFB72C}"/>
              </a:ext>
            </a:extLst>
          </p:cNvPr>
          <p:cNvSpPr/>
          <p:nvPr/>
        </p:nvSpPr>
        <p:spPr>
          <a:xfrm>
            <a:off x="611560" y="6118822"/>
            <a:ext cx="8064896" cy="55053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txBody>
          <a:bodyPr wrap="square" rtlCol="0" anchor="ctr">
            <a:spAutoFit/>
          </a:bodyPr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0" y="14704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0" y="260649"/>
            <a:ext cx="9144000" cy="5040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35496" y="6545795"/>
            <a:ext cx="2133600" cy="365125"/>
          </a:xfrm>
        </p:spPr>
        <p:txBody>
          <a:bodyPr/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11C2F03-9E95-40C9-A99F-3C4F7EE8CF2A}" type="slidenum">
              <a:rPr kumimoji="0" lang="en-GB" sz="14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Helvetica Light" charset="0"/>
              </a:rPr>
              <a:pPr marL="0" marR="0" lvl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80</a:t>
            </a:fld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Helvetica Light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79512" y="900988"/>
            <a:ext cx="8712968" cy="215993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323526" y="980728"/>
            <a:ext cx="8568953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3BB8"/>
                </a:solidFill>
                <a:effectLst/>
                <a:uLnTx/>
                <a:uFillTx/>
                <a:latin typeface="Helvetica Light" panose="020B0403020202020204" pitchFamily="34" charset="0"/>
                <a:ea typeface="+mn-ea"/>
                <a:cs typeface="Helvetica"/>
              </a:rPr>
              <a:t>New ATLAS combination establishes observation of all major production modes</a:t>
            </a:r>
          </a:p>
          <a:p>
            <a:pPr marL="171450" marR="0" lvl="0" indent="-171450" algn="l" defTabSz="4572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D80017"/>
                </a:solidFill>
                <a:effectLst/>
                <a:uLnTx/>
                <a:uFillTx/>
                <a:latin typeface="Helvetica Light" panose="020B0403020202020204" pitchFamily="34" charset="0"/>
                <a:ea typeface="+mn-ea"/>
                <a:cs typeface="Helvetica"/>
              </a:rPr>
              <a:t>Includes 𝛾𝛾, ZZ*, µµ, VH(bb), ttH(𝛾𝛾) with 80 fb</a:t>
            </a:r>
            <a:r>
              <a:rPr kumimoji="0" lang="en-GB" sz="1200" b="0" i="0" u="none" strike="noStrike" kern="1200" cap="none" spc="0" normalizeH="0" baseline="30000" noProof="0" dirty="0">
                <a:ln>
                  <a:noFill/>
                </a:ln>
                <a:solidFill>
                  <a:srgbClr val="D80017"/>
                </a:solidFill>
                <a:effectLst/>
                <a:uLnTx/>
                <a:uFillTx/>
                <a:latin typeface="Helvetica Light" panose="020B0403020202020204" pitchFamily="34" charset="0"/>
                <a:ea typeface="+mn-ea"/>
                <a:cs typeface="Helvetica"/>
              </a:rPr>
              <a:t>–1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D80017"/>
                </a:solidFill>
                <a:effectLst/>
                <a:uLnTx/>
                <a:uFillTx/>
                <a:latin typeface="Helvetica Light" panose="020B0403020202020204" pitchFamily="34" charset="0"/>
                <a:ea typeface="+mn-ea"/>
                <a:cs typeface="Helvetica"/>
              </a:rPr>
              <a:t> </a:t>
            </a:r>
          </a:p>
          <a:p>
            <a:pPr marL="171450" marR="0" lvl="0" indent="-1714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D80017"/>
                </a:solidFill>
                <a:effectLst/>
                <a:uLnTx/>
                <a:uFillTx/>
                <a:latin typeface="Helvetica Light" panose="020B0403020202020204" pitchFamily="34" charset="0"/>
                <a:ea typeface="+mn-ea"/>
                <a:cs typeface="Helvetica"/>
              </a:rPr>
              <a:t>All other channels using 36 fb</a:t>
            </a:r>
            <a:r>
              <a:rPr kumimoji="0" lang="en-GB" sz="1200" b="0" i="0" u="none" strike="noStrike" kern="1200" cap="none" spc="0" normalizeH="0" baseline="30000" noProof="0" dirty="0">
                <a:ln>
                  <a:noFill/>
                </a:ln>
                <a:solidFill>
                  <a:srgbClr val="D80017"/>
                </a:solidFill>
                <a:effectLst/>
                <a:uLnTx/>
                <a:uFillTx/>
                <a:latin typeface="Helvetica Light" panose="020B0403020202020204" pitchFamily="34" charset="0"/>
                <a:ea typeface="+mn-ea"/>
                <a:cs typeface="Helvetica"/>
              </a:rPr>
              <a:t>–1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" y="324894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ts val="2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New ATLAS Higgs combination, including data up to 80 fb</a:t>
            </a:r>
            <a:r>
              <a:rPr kumimoji="0" lang="en-US" sz="18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–1</a:t>
            </a:r>
          </a:p>
        </p:txBody>
      </p:sp>
      <p:sp>
        <p:nvSpPr>
          <p:cNvPr id="32" name="Rectangle 31"/>
          <p:cNvSpPr/>
          <p:nvPr/>
        </p:nvSpPr>
        <p:spPr>
          <a:xfrm>
            <a:off x="576063" y="6236421"/>
            <a:ext cx="3923929" cy="307777"/>
          </a:xfrm>
          <a:prstGeom prst="rect">
            <a:avLst/>
          </a:prstGeom>
          <a:noFill/>
        </p:spPr>
        <p:txBody>
          <a:bodyPr wrap="square" lIns="180000" anchor="ctr" anchorCtr="0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ts val="9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</a:rPr>
              <a:t>Overall </a:t>
            </a:r>
            <a:r>
              <a:rPr kumimoji="0" lang="el-G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</a:rPr>
              <a:t>σ(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</a:rPr>
              <a:t>exp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</a:rPr>
              <a:t>) / </a:t>
            </a:r>
            <a:r>
              <a:rPr kumimoji="0" lang="el-G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</a:rPr>
              <a:t>σ(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</a:rPr>
              <a:t>SM) 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</a:rPr>
              <a:t>   	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0495BF6-34D7-C141-96CA-BF296A34B1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7624" y="1916832"/>
            <a:ext cx="5617684" cy="4032448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BC0BBA06-D73F-ED46-B7F6-DD1042A142C1}"/>
              </a:ext>
            </a:extLst>
          </p:cNvPr>
          <p:cNvSpPr/>
          <p:nvPr/>
        </p:nvSpPr>
        <p:spPr>
          <a:xfrm>
            <a:off x="6564884" y="3679140"/>
            <a:ext cx="486030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05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elvetica Light" panose="020B0403020202020204" pitchFamily="34" charset="0"/>
                <a:ea typeface="+mn-ea"/>
                <a:cs typeface="+mn-cs"/>
              </a:rPr>
              <a:t>6.5σ 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Helvetica Light" panose="020B0403020202020204" pitchFamily="34" charset="0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C46269A3-8CC7-624F-B2F8-CDBBA6247758}"/>
              </a:ext>
            </a:extLst>
          </p:cNvPr>
          <p:cNvSpPr/>
          <p:nvPr/>
        </p:nvSpPr>
        <p:spPr>
          <a:xfrm>
            <a:off x="6780908" y="4293096"/>
            <a:ext cx="486030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elvetica Light" panose="020B0403020202020204" pitchFamily="34" charset="0"/>
                <a:ea typeface="+mn-ea"/>
                <a:cs typeface="+mn-cs"/>
              </a:rPr>
              <a:t>5.3</a:t>
            </a:r>
            <a:r>
              <a:rPr kumimoji="0" lang="el-GR" sz="105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elvetica Light" panose="020B0403020202020204" pitchFamily="34" charset="0"/>
                <a:ea typeface="+mn-ea"/>
                <a:cs typeface="+mn-cs"/>
              </a:rPr>
              <a:t>σ 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Helvetica Light" panose="020B0403020202020204" pitchFamily="34" charset="0"/>
              <a:ea typeface="+mn-ea"/>
              <a:cs typeface="+mn-cs"/>
            </a:endParaRPr>
          </a:p>
        </p:txBody>
      </p:sp>
      <p:sp>
        <p:nvSpPr>
          <p:cNvPr id="10" name="Right Brace 9">
            <a:extLst>
              <a:ext uri="{FF2B5EF4-FFF2-40B4-BE49-F238E27FC236}">
                <a16:creationId xmlns:a16="http://schemas.microsoft.com/office/drawing/2014/main" id="{15236C6A-06E2-9D41-B950-903BE86EA0DF}"/>
              </a:ext>
            </a:extLst>
          </p:cNvPr>
          <p:cNvSpPr/>
          <p:nvPr/>
        </p:nvSpPr>
        <p:spPr>
          <a:xfrm>
            <a:off x="6618866" y="4077072"/>
            <a:ext cx="144016" cy="648072"/>
          </a:xfrm>
          <a:prstGeom prst="rightBrace">
            <a:avLst>
              <a:gd name="adj1" fmla="val 47852"/>
              <a:gd name="adj2" fmla="val 50000"/>
            </a:avLst>
          </a:prstGeom>
          <a:ln w="3175"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BCD6C20D-49A0-DF4C-ACAB-924BCDFA2C8C}"/>
              </a:ext>
            </a:extLst>
          </p:cNvPr>
          <p:cNvSpPr/>
          <p:nvPr/>
        </p:nvSpPr>
        <p:spPr>
          <a:xfrm>
            <a:off x="6546858" y="4831268"/>
            <a:ext cx="449162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elvetica Light" panose="020B0403020202020204" pitchFamily="34" charset="0"/>
                <a:ea typeface="+mn-ea"/>
                <a:cs typeface="+mn-cs"/>
              </a:rPr>
              <a:t>5.8</a:t>
            </a:r>
            <a:r>
              <a:rPr kumimoji="0" lang="el-GR" sz="105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elvetica Light" panose="020B0403020202020204" pitchFamily="34" charset="0"/>
                <a:ea typeface="+mn-ea"/>
                <a:cs typeface="+mn-cs"/>
              </a:rPr>
              <a:t>σ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Helvetica Light" panose="020B0403020202020204" pitchFamily="34" charset="0"/>
              <a:ea typeface="+mn-ea"/>
              <a:cs typeface="+mn-cs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D0D44C4-74F3-DD46-BE74-4B74D45E01F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833" t="23103"/>
          <a:stretch/>
        </p:blipFill>
        <p:spPr>
          <a:xfrm>
            <a:off x="2529136" y="6245680"/>
            <a:ext cx="6075312" cy="362596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708A27FB-B747-3148-A719-92ADAFB562F6}"/>
              </a:ext>
            </a:extLst>
          </p:cNvPr>
          <p:cNvSpPr txBox="1"/>
          <p:nvPr/>
        </p:nvSpPr>
        <p:spPr>
          <a:xfrm>
            <a:off x="6618866" y="2060848"/>
            <a:ext cx="20882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Helvetica Light"/>
                <a:ea typeface="+mn-ea"/>
                <a:cs typeface="Helvetica Light"/>
              </a:rPr>
              <a:t>Higgs production processes, assuming decays to follow SM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40F51896-85ED-A24F-BA8E-9CD3A714B5D6}"/>
              </a:ext>
            </a:extLst>
          </p:cNvPr>
          <p:cNvSpPr/>
          <p:nvPr/>
        </p:nvSpPr>
        <p:spPr>
          <a:xfrm>
            <a:off x="5322722" y="1916832"/>
            <a:ext cx="1290738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Helvetica Light"/>
                <a:ea typeface="+mn-ea"/>
                <a:cs typeface="Helvetica Light"/>
              </a:rPr>
              <a:t>ATLAS-CONF-2019-005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3BAC154-6D56-0542-B9F3-DD7BBBE12C10}"/>
              </a:ext>
            </a:extLst>
          </p:cNvPr>
          <p:cNvSpPr txBox="1"/>
          <p:nvPr/>
        </p:nvSpPr>
        <p:spPr>
          <a:xfrm>
            <a:off x="7866577" y="1029223"/>
            <a:ext cx="116991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Not yet including latest ttH(𝛾𝛾) result</a:t>
            </a:r>
          </a:p>
        </p:txBody>
      </p:sp>
    </p:spTree>
    <p:extLst>
      <p:ext uri="{BB962C8B-B14F-4D97-AF65-F5344CB8AC3E}">
        <p14:creationId xmlns:p14="http://schemas.microsoft.com/office/powerpoint/2010/main" val="1044568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0" y="14704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0" y="260649"/>
            <a:ext cx="9144000" cy="5040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" y="324894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Future e</a:t>
            </a:r>
            <a:r>
              <a:rPr lang="en-US" baseline="300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+</a:t>
            </a:r>
            <a:r>
              <a:rPr lang="en-US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baseline="300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–</a:t>
            </a:r>
            <a:r>
              <a:rPr lang="en-US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collider</a:t>
            </a:r>
            <a:endParaRPr lang="en-US" dirty="0">
              <a:solidFill>
                <a:srgbClr val="003BB8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42824A0E-5BB5-8042-8872-1EF1ED64624E}"/>
              </a:ext>
            </a:extLst>
          </p:cNvPr>
          <p:cNvSpPr txBox="1"/>
          <p:nvPr/>
        </p:nvSpPr>
        <p:spPr>
          <a:xfrm>
            <a:off x="323529" y="980728"/>
            <a:ext cx="87129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US" sz="1400" dirty="0">
                <a:solidFill>
                  <a:srgbClr val="003BB8"/>
                </a:solidFill>
                <a:latin typeface="Arial"/>
                <a:cs typeface="Arial"/>
              </a:rPr>
              <a:t>Several future </a:t>
            </a:r>
            <a:r>
              <a:rPr lang="en-US" sz="1400" dirty="0" err="1">
                <a:solidFill>
                  <a:srgbClr val="003BB8"/>
                </a:solidFill>
                <a:latin typeface="Arial"/>
                <a:cs typeface="Arial"/>
              </a:rPr>
              <a:t>e</a:t>
            </a:r>
            <a:r>
              <a:rPr lang="en-US" sz="1400" baseline="30000" dirty="0" err="1">
                <a:solidFill>
                  <a:srgbClr val="003BB8"/>
                </a:solidFill>
                <a:latin typeface="Arial"/>
                <a:cs typeface="Arial"/>
              </a:rPr>
              <a:t>+</a:t>
            </a:r>
            <a:r>
              <a:rPr lang="en-US" sz="1400" dirty="0" err="1">
                <a:solidFill>
                  <a:srgbClr val="003BB8"/>
                </a:solidFill>
                <a:latin typeface="Arial"/>
                <a:cs typeface="Arial"/>
              </a:rPr>
              <a:t>e</a:t>
            </a:r>
            <a:r>
              <a:rPr lang="en-US" sz="1400" baseline="30000" dirty="0">
                <a:solidFill>
                  <a:srgbClr val="003BB8"/>
                </a:solidFill>
                <a:latin typeface="Arial"/>
                <a:cs typeface="Arial"/>
              </a:rPr>
              <a:t>–</a:t>
            </a:r>
            <a:r>
              <a:rPr lang="en-US" sz="1400" dirty="0">
                <a:solidFill>
                  <a:srgbClr val="003BB8"/>
                </a:solidFill>
                <a:latin typeface="Arial"/>
                <a:cs typeface="Arial"/>
              </a:rPr>
              <a:t> collider options: linear (ILC, CLIC),  circular (FCC-</a:t>
            </a:r>
            <a:r>
              <a:rPr lang="en-US" sz="1400" dirty="0" err="1">
                <a:solidFill>
                  <a:srgbClr val="003BB8"/>
                </a:solidFill>
                <a:latin typeface="Arial"/>
                <a:cs typeface="Arial"/>
              </a:rPr>
              <a:t>ee</a:t>
            </a:r>
            <a:r>
              <a:rPr lang="en-US" sz="1400" dirty="0">
                <a:solidFill>
                  <a:srgbClr val="003BB8"/>
                </a:solidFill>
                <a:latin typeface="Arial"/>
                <a:cs typeface="Arial"/>
              </a:rPr>
              <a:t>, CEPC)</a:t>
            </a:r>
            <a:endParaRPr lang="en-US" sz="14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3" name="Slide Number Placeholder 1">
            <a:extLst>
              <a:ext uri="{FF2B5EF4-FFF2-40B4-BE49-F238E27FC236}">
                <a16:creationId xmlns:a16="http://schemas.microsoft.com/office/drawing/2014/main" id="{CD7E4C4C-EEEA-DC4F-B9E9-E113FC2B7B65}"/>
              </a:ext>
            </a:extLst>
          </p:cNvPr>
          <p:cNvSpPr txBox="1">
            <a:spLocks/>
          </p:cNvSpPr>
          <p:nvPr/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en-GB"/>
            </a:defPPr>
            <a:lvl1pPr algn="r" defTabSz="457200" rtl="0" fontAlgn="base">
              <a:spcBef>
                <a:spcPct val="0"/>
              </a:spcBef>
              <a:spcAft>
                <a:spcPct val="0"/>
              </a:spcAft>
              <a:defRPr sz="14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81</a:t>
            </a:fld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D0255E5-7954-D64D-B341-00A7FD3C1F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1920" y="2177444"/>
            <a:ext cx="4511518" cy="398786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D92797C-E68A-414D-BDCC-362AB9B8A6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600" y="1988840"/>
            <a:ext cx="1902675" cy="118917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8355E89-A8FF-F442-962F-24DB7A5C52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2620" y="3356992"/>
            <a:ext cx="2043277" cy="128528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154DF03-0004-1844-B181-87833B62A2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6370" y="4952025"/>
            <a:ext cx="1911453" cy="128528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09ECDCA-C868-9C42-95D6-4773ADAFF2CF}"/>
              </a:ext>
            </a:extLst>
          </p:cNvPr>
          <p:cNvSpPr txBox="1"/>
          <p:nvPr/>
        </p:nvSpPr>
        <p:spPr>
          <a:xfrm>
            <a:off x="323529" y="1398073"/>
            <a:ext cx="77732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Dominant production mechanisms: </a:t>
            </a:r>
            <a:r>
              <a:rPr lang="en-US" sz="1400" dirty="0" err="1"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sz="1400" baseline="30000" dirty="0" err="1">
                <a:latin typeface="Helvetica Light" charset="0"/>
                <a:ea typeface="Helvetica Light" charset="0"/>
                <a:cs typeface="Helvetica Light" charset="0"/>
              </a:rPr>
              <a:t>+</a:t>
            </a:r>
            <a:r>
              <a:rPr lang="en-US" sz="1400" dirty="0" err="1"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sz="1400" baseline="30000" dirty="0">
                <a:latin typeface="Helvetica Light" charset="0"/>
                <a:ea typeface="Helvetica Light" charset="0"/>
                <a:cs typeface="Helvetica Light" charset="0"/>
              </a:rPr>
              <a:t>–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400" dirty="0">
                <a:latin typeface="Symbol" pitchFamily="2" charset="2"/>
                <a:ea typeface="Helvetica Light" charset="0"/>
                <a:cs typeface="Helvetica Light" charset="0"/>
              </a:rPr>
              <a:t>®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 ZH (</a:t>
            </a:r>
            <a:r>
              <a:rPr lang="en-US" sz="1400" dirty="0" err="1">
                <a:latin typeface="Helvetica Light" charset="0"/>
                <a:ea typeface="Helvetica Light" charset="0"/>
                <a:cs typeface="Helvetica Light" charset="0"/>
              </a:rPr>
              <a:t>Higgsstrahlung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), 𝜈𝜈H (W fusion), </a:t>
            </a:r>
            <a:r>
              <a:rPr lang="en-US" sz="1400" dirty="0" err="1">
                <a:latin typeface="Helvetica Light" charset="0"/>
                <a:ea typeface="Helvetica Light" charset="0"/>
                <a:cs typeface="Helvetica Light" charset="0"/>
              </a:rPr>
              <a:t>eeH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 (Z fusion)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C1395062-44D6-E846-BE38-6891EC98799E}"/>
                  </a:ext>
                </a:extLst>
              </p:cNvPr>
              <p:cNvSpPr txBox="1"/>
              <p:nvPr/>
            </p:nvSpPr>
            <p:spPr>
              <a:xfrm>
                <a:off x="6742038" y="3751073"/>
                <a:ext cx="510268" cy="49712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smtClean="0">
                          <a:solidFill>
                            <a:srgbClr val="D80017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∝</m:t>
                      </m:r>
                      <m:f>
                        <m:fPr>
                          <m:ctrlPr>
                            <a:rPr lang="en-US" sz="1400" i="1" smtClean="0">
                              <a:solidFill>
                                <a:srgbClr val="D8001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b="0" i="1" smtClean="0">
                              <a:solidFill>
                                <a:srgbClr val="D80017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1400" b="0" i="1" smtClean="0">
                              <a:solidFill>
                                <a:srgbClr val="D80017"/>
                              </a:solidFill>
                              <a:latin typeface="Cambria Math" panose="02040503050406030204" pitchFamily="18" charset="0"/>
                            </a:rPr>
                            <m:t>𝑠</m:t>
                          </m:r>
                        </m:den>
                      </m:f>
                    </m:oMath>
                  </m:oMathPara>
                </a14:m>
                <a:endParaRPr lang="en-US" sz="1400" dirty="0">
                  <a:solidFill>
                    <a:srgbClr val="D80017"/>
                  </a:solidFill>
                  <a:latin typeface="Helvetica Light" charset="0"/>
                  <a:ea typeface="Helvetica Light" charset="0"/>
                  <a:cs typeface="Helvetica Light" charset="0"/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C1395062-44D6-E846-BE38-6891EC9879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2038" y="3751073"/>
                <a:ext cx="510268" cy="49712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BB8340DC-E3D8-D94B-9F6E-E5EB6B23E774}"/>
                  </a:ext>
                </a:extLst>
              </p:cNvPr>
              <p:cNvSpPr txBox="1"/>
              <p:nvPr/>
            </p:nvSpPr>
            <p:spPr>
              <a:xfrm>
                <a:off x="6814205" y="4727467"/>
                <a:ext cx="876202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smtClean="0">
                          <a:solidFill>
                            <a:srgbClr val="003BB8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∝</m:t>
                      </m:r>
                      <m:r>
                        <m:rPr>
                          <m:sty m:val="p"/>
                        </m:rPr>
                        <a:rPr lang="en-US" sz="1400" b="0" i="0" smtClean="0">
                          <a:solidFill>
                            <a:srgbClr val="003BB8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log</m:t>
                      </m:r>
                      <m:r>
                        <a:rPr lang="en-US" sz="1400" b="0" i="1" smtClean="0">
                          <a:solidFill>
                            <a:srgbClr val="003BB8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⁡(</m:t>
                      </m:r>
                      <m:r>
                        <a:rPr lang="en-US" sz="1400" b="0" i="1" smtClean="0">
                          <a:solidFill>
                            <a:srgbClr val="003BB8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𝑠</m:t>
                      </m:r>
                      <m:r>
                        <a:rPr lang="en-US" sz="1400" b="0" i="1" smtClean="0">
                          <a:solidFill>
                            <a:srgbClr val="003BB8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1400" dirty="0">
                  <a:solidFill>
                    <a:srgbClr val="003BB8"/>
                  </a:solidFill>
                  <a:latin typeface="Helvetica Light" charset="0"/>
                  <a:ea typeface="Helvetica Light" charset="0"/>
                  <a:cs typeface="Helvetica Light" charset="0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BB8340DC-E3D8-D94B-9F6E-E5EB6B23E7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4205" y="4727467"/>
                <a:ext cx="876202" cy="307777"/>
              </a:xfrm>
              <a:prstGeom prst="rect">
                <a:avLst/>
              </a:prstGeom>
              <a:blipFill>
                <a:blip r:embed="rId7"/>
                <a:stretch>
                  <a:fillRect b="-12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98183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0" y="14704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0" y="260649"/>
            <a:ext cx="9144000" cy="5040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" y="324894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Future e</a:t>
            </a:r>
            <a:r>
              <a:rPr lang="en-US" baseline="300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+</a:t>
            </a:r>
            <a:r>
              <a:rPr lang="en-US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baseline="300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–</a:t>
            </a:r>
            <a:r>
              <a:rPr lang="en-US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collider</a:t>
            </a:r>
            <a:endParaRPr lang="en-US" dirty="0">
              <a:solidFill>
                <a:srgbClr val="003BB8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0" name="Slide Number Placeholder 1">
            <a:extLst>
              <a:ext uri="{FF2B5EF4-FFF2-40B4-BE49-F238E27FC236}">
                <a16:creationId xmlns:a16="http://schemas.microsoft.com/office/drawing/2014/main" id="{C6548D20-7EE8-E643-AA49-8C1BE4F45DC1}"/>
              </a:ext>
            </a:extLst>
          </p:cNvPr>
          <p:cNvSpPr txBox="1">
            <a:spLocks/>
          </p:cNvSpPr>
          <p:nvPr/>
        </p:nvSpPr>
        <p:spPr>
          <a:xfrm>
            <a:off x="62136" y="6545795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en-GB"/>
            </a:defPPr>
            <a:lvl1pPr algn="r" defTabSz="457200" rtl="0" fontAlgn="base">
              <a:spcBef>
                <a:spcPct val="0"/>
              </a:spcBef>
              <a:spcAft>
                <a:spcPct val="0"/>
              </a:spcAft>
              <a:defRPr sz="14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l">
              <a:defRPr/>
            </a:pPr>
            <a:fld id="{611C2F03-9E95-40C9-A99F-3C4F7EE8CF2A}" type="slidenum">
              <a:rPr lang="en-GB" smtClean="0"/>
              <a:pPr algn="l">
                <a:defRPr/>
              </a:pPr>
              <a:t>82</a:t>
            </a:fld>
            <a:endParaRPr lang="en-GB" dirty="0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42824A0E-5BB5-8042-8872-1EF1ED64624E}"/>
              </a:ext>
            </a:extLst>
          </p:cNvPr>
          <p:cNvSpPr txBox="1"/>
          <p:nvPr/>
        </p:nvSpPr>
        <p:spPr>
          <a:xfrm>
            <a:off x="323529" y="980728"/>
            <a:ext cx="87129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US" sz="1400" dirty="0">
                <a:solidFill>
                  <a:srgbClr val="003BB8"/>
                </a:solidFill>
                <a:latin typeface="Arial"/>
                <a:cs typeface="Arial"/>
              </a:rPr>
              <a:t>Several future </a:t>
            </a:r>
            <a:r>
              <a:rPr lang="en-US" sz="1400" dirty="0" err="1">
                <a:solidFill>
                  <a:srgbClr val="003BB8"/>
                </a:solidFill>
                <a:latin typeface="Arial"/>
                <a:cs typeface="Arial"/>
              </a:rPr>
              <a:t>e</a:t>
            </a:r>
            <a:r>
              <a:rPr lang="en-US" sz="1400" baseline="30000" dirty="0" err="1">
                <a:solidFill>
                  <a:srgbClr val="003BB8"/>
                </a:solidFill>
                <a:latin typeface="Arial"/>
                <a:cs typeface="Arial"/>
              </a:rPr>
              <a:t>+</a:t>
            </a:r>
            <a:r>
              <a:rPr lang="en-US" sz="1400" dirty="0" err="1">
                <a:solidFill>
                  <a:srgbClr val="003BB8"/>
                </a:solidFill>
                <a:latin typeface="Arial"/>
                <a:cs typeface="Arial"/>
              </a:rPr>
              <a:t>e</a:t>
            </a:r>
            <a:r>
              <a:rPr lang="en-US" sz="1400" baseline="30000" dirty="0">
                <a:solidFill>
                  <a:srgbClr val="003BB8"/>
                </a:solidFill>
                <a:latin typeface="Arial"/>
                <a:cs typeface="Arial"/>
              </a:rPr>
              <a:t>–</a:t>
            </a:r>
            <a:r>
              <a:rPr lang="en-US" sz="1400" dirty="0">
                <a:solidFill>
                  <a:srgbClr val="003BB8"/>
                </a:solidFill>
                <a:latin typeface="Arial"/>
                <a:cs typeface="Arial"/>
              </a:rPr>
              <a:t> collider options: linear (ILC, CLIC),  circular (FCC-</a:t>
            </a:r>
            <a:r>
              <a:rPr lang="en-US" sz="1400" dirty="0" err="1">
                <a:solidFill>
                  <a:srgbClr val="003BB8"/>
                </a:solidFill>
                <a:latin typeface="Arial"/>
                <a:cs typeface="Arial"/>
              </a:rPr>
              <a:t>ee</a:t>
            </a:r>
            <a:r>
              <a:rPr lang="en-US" sz="1400" dirty="0">
                <a:solidFill>
                  <a:srgbClr val="003BB8"/>
                </a:solidFill>
                <a:latin typeface="Arial"/>
                <a:cs typeface="Arial"/>
              </a:rPr>
              <a:t>, CEPC)</a:t>
            </a:r>
            <a:endParaRPr lang="en-US" sz="14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CD2109F-696F-9C4C-9C86-6A9756C152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2081" y="1663648"/>
            <a:ext cx="3744415" cy="310084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52A765F-D1BB-0C4A-A32F-12EBE0A55E83}"/>
              </a:ext>
            </a:extLst>
          </p:cNvPr>
          <p:cNvSpPr txBox="1"/>
          <p:nvPr/>
        </p:nvSpPr>
        <p:spPr>
          <a:xfrm>
            <a:off x="6156176" y="1465039"/>
            <a:ext cx="27363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3000"/>
              </a:spcBef>
            </a:pPr>
            <a:r>
              <a:rPr lang="en-US" sz="1200" dirty="0">
                <a:latin typeface="Helvetica Light" panose="020B0403020202020204" pitchFamily="34" charset="0"/>
                <a:cs typeface="Arial"/>
              </a:rPr>
              <a:t>Operational model for FCC-</a:t>
            </a:r>
            <a:r>
              <a:rPr lang="en-US" sz="1200" dirty="0" err="1">
                <a:latin typeface="Helvetica Light" panose="020B0403020202020204" pitchFamily="34" charset="0"/>
                <a:cs typeface="Arial"/>
              </a:rPr>
              <a:t>ee</a:t>
            </a:r>
            <a:endParaRPr lang="en-US" sz="1200" dirty="0">
              <a:latin typeface="Helvetica Light" panose="020B0403020202020204" pitchFamily="34" charset="0"/>
              <a:cs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0605A39-5BC6-CE42-B4FB-D1614D1C45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1693170"/>
            <a:ext cx="5095704" cy="310398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582E57A-F79F-BD44-9F0D-2853A0EEA7EE}"/>
              </a:ext>
            </a:extLst>
          </p:cNvPr>
          <p:cNvSpPr txBox="1"/>
          <p:nvPr/>
        </p:nvSpPr>
        <p:spPr>
          <a:xfrm>
            <a:off x="1619672" y="1465039"/>
            <a:ext cx="27363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US" sz="1200" dirty="0">
                <a:latin typeface="Helvetica Light" panose="020B0403020202020204" pitchFamily="34" charset="0"/>
                <a:cs typeface="Arial"/>
              </a:rPr>
              <a:t>Baseline luminosity scenarios</a:t>
            </a:r>
            <a:endParaRPr lang="en-US" sz="1200" dirty="0">
              <a:latin typeface="Helvetica Light" panose="020B0403020202020204" pitchFamily="34" charset="0"/>
              <a:ea typeface="Helvetica Light" charset="0"/>
              <a:cs typeface="Helvetica Light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4083DAB-3F05-854E-9A4F-E1366DC8C90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4095" b="4675"/>
          <a:stretch/>
        </p:blipFill>
        <p:spPr>
          <a:xfrm>
            <a:off x="1613374" y="5018690"/>
            <a:ext cx="7507005" cy="165067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5BEDD30-95FD-C946-AB4F-041D429B67C8}"/>
              </a:ext>
            </a:extLst>
          </p:cNvPr>
          <p:cNvSpPr/>
          <p:nvPr/>
        </p:nvSpPr>
        <p:spPr>
          <a:xfrm>
            <a:off x="132074" y="5003675"/>
            <a:ext cx="17036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panose="020B0403020202020204" pitchFamily="34" charset="0"/>
              </a:rPr>
              <a:t>Run plan for FCC-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Helvetica Light" panose="020B0403020202020204" pitchFamily="34" charset="0"/>
              </a:rPr>
              <a:t>ee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panose="020B0403020202020204" pitchFamily="34" charset="0"/>
              </a:rPr>
              <a:t> baseline configuration with two experiments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DEB00AA-05EA-734F-846D-4C7DA1F49A0A}"/>
              </a:ext>
            </a:extLst>
          </p:cNvPr>
          <p:cNvSpPr txBox="1"/>
          <p:nvPr/>
        </p:nvSpPr>
        <p:spPr>
          <a:xfrm>
            <a:off x="6912350" y="5217352"/>
            <a:ext cx="94769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rgbClr val="0070C0"/>
                </a:solidFill>
                <a:latin typeface="Helvetica Light" charset="0"/>
                <a:ea typeface="Helvetica Light" charset="0"/>
                <a:cs typeface="Helvetica Light" charset="0"/>
              </a:rPr>
              <a:t>&gt;</a:t>
            </a:r>
            <a:r>
              <a:rPr lang="en-US" sz="1100">
                <a:solidFill>
                  <a:srgbClr val="0070C0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100" dirty="0">
                <a:solidFill>
                  <a:srgbClr val="0070C0"/>
                </a:solidFill>
                <a:latin typeface="Helvetica Light" charset="0"/>
                <a:ea typeface="Helvetica Light" charset="0"/>
                <a:cs typeface="Helvetica Light" charset="0"/>
              </a:rPr>
              <a:t>10</a:t>
            </a:r>
            <a:r>
              <a:rPr lang="en-US" sz="1100" baseline="30000" dirty="0">
                <a:solidFill>
                  <a:srgbClr val="0070C0"/>
                </a:solidFill>
                <a:latin typeface="Helvetica Light" charset="0"/>
                <a:ea typeface="Helvetica Light" charset="0"/>
                <a:cs typeface="Helvetica Light" charset="0"/>
              </a:rPr>
              <a:t>5</a:t>
            </a:r>
            <a:r>
              <a:rPr lang="en-US" sz="1100" dirty="0">
                <a:solidFill>
                  <a:srgbClr val="0070C0"/>
                </a:solidFill>
                <a:latin typeface="Helvetica Light" charset="0"/>
                <a:ea typeface="Helvetica Light" charset="0"/>
                <a:cs typeface="Helvetica Light" charset="0"/>
              </a:rPr>
              <a:t> × LEP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B6039DF5-02FD-5B46-A495-29762E354A10}"/>
              </a:ext>
            </a:extLst>
          </p:cNvPr>
          <p:cNvCxnSpPr>
            <a:cxnSpLocks/>
          </p:cNvCxnSpPr>
          <p:nvPr/>
        </p:nvCxnSpPr>
        <p:spPr>
          <a:xfrm>
            <a:off x="7194884" y="5438276"/>
            <a:ext cx="0" cy="180473"/>
          </a:xfrm>
          <a:prstGeom prst="straightConnector1">
            <a:avLst/>
          </a:prstGeom>
          <a:ln w="3175">
            <a:solidFill>
              <a:srgbClr val="0070C0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2815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0" y="14704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0" y="260649"/>
            <a:ext cx="9144000" cy="5040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" y="324894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Comparison among colliders</a:t>
            </a:r>
            <a:endParaRPr lang="en-US" dirty="0">
              <a:solidFill>
                <a:srgbClr val="003BB8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0" name="Slide Number Placeholder 1">
            <a:extLst>
              <a:ext uri="{FF2B5EF4-FFF2-40B4-BE49-F238E27FC236}">
                <a16:creationId xmlns:a16="http://schemas.microsoft.com/office/drawing/2014/main" id="{C6548D20-7EE8-E643-AA49-8C1BE4F45DC1}"/>
              </a:ext>
            </a:extLst>
          </p:cNvPr>
          <p:cNvSpPr txBox="1">
            <a:spLocks/>
          </p:cNvSpPr>
          <p:nvPr/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en-GB"/>
            </a:defPPr>
            <a:lvl1pPr algn="r" defTabSz="457200" rtl="0" fontAlgn="base">
              <a:spcBef>
                <a:spcPct val="0"/>
              </a:spcBef>
              <a:spcAft>
                <a:spcPct val="0"/>
              </a:spcAft>
              <a:defRPr sz="14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83</a:t>
            </a:fld>
            <a:endParaRPr lang="en-GB" dirty="0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42824A0E-5BB5-8042-8872-1EF1ED64624E}"/>
              </a:ext>
            </a:extLst>
          </p:cNvPr>
          <p:cNvSpPr txBox="1"/>
          <p:nvPr/>
        </p:nvSpPr>
        <p:spPr>
          <a:xfrm>
            <a:off x="323529" y="980728"/>
            <a:ext cx="87129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US" sz="1400" dirty="0">
                <a:solidFill>
                  <a:srgbClr val="003BB8"/>
                </a:solidFill>
                <a:latin typeface="Arial"/>
                <a:cs typeface="Arial"/>
              </a:rPr>
              <a:t>Numbers taken from Nov 2018 FCC CDR (Physics case)</a:t>
            </a:r>
            <a:endParaRPr lang="en-US" sz="14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9" name="Table 8">
                <a:extLst>
                  <a:ext uri="{FF2B5EF4-FFF2-40B4-BE49-F238E27FC236}">
                    <a16:creationId xmlns:a16="http://schemas.microsoft.com/office/drawing/2014/main" id="{3BBAD9D9-E835-114C-9BF6-DE17BCF662AE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395536" y="1639642"/>
              <a:ext cx="8280920" cy="5036114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864096">
                      <a:extLst>
                        <a:ext uri="{9D8B030D-6E8A-4147-A177-3AD203B41FA5}">
                          <a16:colId xmlns:a16="http://schemas.microsoft.com/office/drawing/2014/main" val="1121985004"/>
                        </a:ext>
                      </a:extLst>
                    </a:gridCol>
                    <a:gridCol w="1152128">
                      <a:extLst>
                        <a:ext uri="{9D8B030D-6E8A-4147-A177-3AD203B41FA5}">
                          <a16:colId xmlns:a16="http://schemas.microsoft.com/office/drawing/2014/main" val="754049187"/>
                        </a:ext>
                      </a:extLst>
                    </a:gridCol>
                    <a:gridCol w="1368152">
                      <a:extLst>
                        <a:ext uri="{9D8B030D-6E8A-4147-A177-3AD203B41FA5}">
                          <a16:colId xmlns:a16="http://schemas.microsoft.com/office/drawing/2014/main" val="1642953881"/>
                        </a:ext>
                      </a:extLst>
                    </a:gridCol>
                    <a:gridCol w="1173153">
                      <a:extLst>
                        <a:ext uri="{9D8B030D-6E8A-4147-A177-3AD203B41FA5}">
                          <a16:colId xmlns:a16="http://schemas.microsoft.com/office/drawing/2014/main" val="1952031218"/>
                        </a:ext>
                      </a:extLst>
                    </a:gridCol>
                    <a:gridCol w="1496725">
                      <a:extLst>
                        <a:ext uri="{9D8B030D-6E8A-4147-A177-3AD203B41FA5}">
                          <a16:colId xmlns:a16="http://schemas.microsoft.com/office/drawing/2014/main" val="3206178756"/>
                        </a:ext>
                      </a:extLst>
                    </a:gridCol>
                    <a:gridCol w="2226666">
                      <a:extLst>
                        <a:ext uri="{9D8B030D-6E8A-4147-A177-3AD203B41FA5}">
                          <a16:colId xmlns:a16="http://schemas.microsoft.com/office/drawing/2014/main" val="1803335290"/>
                        </a:ext>
                      </a:extLst>
                    </a:gridCol>
                  </a:tblGrid>
                  <a:tr h="50913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Coupling</a:t>
                          </a:r>
                        </a:p>
                      </a:txBody>
                      <a:tcPr marL="0" marR="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HL-LHC</a:t>
                          </a:r>
                        </a:p>
                      </a:txBody>
                      <a:tcPr marL="0" marR="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ILC</a:t>
                          </a:r>
                        </a:p>
                        <a:p>
                          <a:pPr algn="ctr"/>
                          <a:r>
                            <a:rPr lang="en-US" sz="1100" b="0" i="0" dirty="0">
                              <a:latin typeface="Helvetica Light" panose="020B0403020202020204" pitchFamily="34" charset="0"/>
                            </a:rPr>
                            <a:t>240 GeV, 2 ab</a:t>
                          </a:r>
                          <a:r>
                            <a:rPr lang="en-US" sz="1100" b="0" i="0" baseline="30000" dirty="0">
                              <a:latin typeface="Helvetica Light" panose="020B0403020202020204" pitchFamily="34" charset="0"/>
                            </a:rPr>
                            <a:t>–1</a:t>
                          </a:r>
                          <a:endParaRPr lang="en-US" sz="1100" b="0" i="0" dirty="0">
                            <a:latin typeface="Helvetica Light" panose="020B0403020202020204" pitchFamily="34" charset="0"/>
                          </a:endParaRPr>
                        </a:p>
                      </a:txBody>
                      <a:tcPr marL="0" marR="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FCC-</a:t>
                          </a:r>
                          <a:r>
                            <a:rPr lang="en-US" sz="1400" b="0" i="0" dirty="0" err="1">
                              <a:latin typeface="Helvetica" pitchFamily="2" charset="0"/>
                            </a:rPr>
                            <a:t>ee</a:t>
                          </a:r>
                          <a:endParaRPr lang="en-US" sz="1400" b="0" i="0" dirty="0">
                            <a:latin typeface="Helvetica" pitchFamily="2" charset="0"/>
                          </a:endParaRPr>
                        </a:p>
                        <a:p>
                          <a:pPr algn="ctr"/>
                          <a:r>
                            <a:rPr lang="en-US" sz="1100" b="0" i="0" dirty="0">
                              <a:latin typeface="Helvetica Light" panose="020B0403020202020204" pitchFamily="34" charset="0"/>
                            </a:rPr>
                            <a:t>240 GeV, 5 ab</a:t>
                          </a:r>
                          <a:r>
                            <a:rPr lang="en-US" sz="1100" b="0" i="0" baseline="30000" dirty="0">
                              <a:latin typeface="Helvetica Light" panose="020B0403020202020204" pitchFamily="34" charset="0"/>
                            </a:rPr>
                            <a:t>–1</a:t>
                          </a:r>
                          <a:endParaRPr lang="en-US" sz="1100" b="0" i="0" dirty="0">
                            <a:latin typeface="Helvetica Light" panose="020B0403020202020204" pitchFamily="34" charset="0"/>
                          </a:endParaRPr>
                        </a:p>
                      </a:txBody>
                      <a:tcPr marL="0" marR="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FCC-</a:t>
                          </a:r>
                          <a:r>
                            <a:rPr lang="en-US" sz="1400" b="0" i="0" dirty="0" err="1">
                              <a:latin typeface="Helvetica" pitchFamily="2" charset="0"/>
                            </a:rPr>
                            <a:t>ee</a:t>
                          </a:r>
                          <a:endParaRPr lang="en-US" sz="1400" b="0" i="0" dirty="0">
                            <a:latin typeface="Helvetica" pitchFamily="2" charset="0"/>
                          </a:endParaRPr>
                        </a:p>
                        <a:p>
                          <a:pPr algn="ctr"/>
                          <a:r>
                            <a:rPr lang="en-US" sz="1100" b="0" i="0" dirty="0">
                              <a:latin typeface="Symbol" pitchFamily="2" charset="2"/>
                            </a:rPr>
                            <a:t>®</a:t>
                          </a:r>
                          <a:r>
                            <a:rPr lang="en-US" sz="1100" b="0" i="0" dirty="0">
                              <a:latin typeface="Helvetica Light" panose="020B0403020202020204" pitchFamily="34" charset="0"/>
                            </a:rPr>
                            <a:t> 365 GeV, 6.5 ab</a:t>
                          </a:r>
                          <a:r>
                            <a:rPr lang="en-US" sz="1100" b="0" i="0" baseline="30000" dirty="0">
                              <a:latin typeface="Helvetica Light" panose="020B0403020202020204" pitchFamily="34" charset="0"/>
                            </a:rPr>
                            <a:t>–1</a:t>
                          </a:r>
                          <a:endParaRPr lang="en-US" sz="1100" b="0" i="0" dirty="0">
                            <a:latin typeface="Helvetica Light" panose="020B0403020202020204" pitchFamily="34" charset="0"/>
                          </a:endParaRPr>
                        </a:p>
                      </a:txBody>
                      <a:tcPr marL="0" marR="0" anchor="ctr"/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1400" b="0" i="0" dirty="0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Helvetica" pitchFamily="2" charset="0"/>
                            </a:rPr>
                            <a:t>Comments</a:t>
                          </a:r>
                        </a:p>
                      </a:txBody>
                      <a:tcPr anchor="ctr">
                        <a:solidFill>
                          <a:schemeClr val="bg1">
                            <a:lumMod val="85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494346396"/>
                      </a:ext>
                    </a:extLst>
                  </a:tr>
                  <a:tr h="364383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7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7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𝜅</m:t>
                                    </m:r>
                                  </m:e>
                                  <m:sub>
                                    <m:r>
                                      <a:rPr lang="en-US" sz="17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𝛾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700" b="0" i="0" dirty="0">
                            <a:latin typeface="Symbol" pitchFamily="2" charset="2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1.8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6.4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4.7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3.8</a:t>
                          </a:r>
                        </a:p>
                      </a:txBody>
                      <a:tcPr anchor="ctr"/>
                    </a:tc>
                    <a:tc rowSpan="11">
                      <a:txBody>
                        <a:bodyPr/>
                        <a:lstStyle/>
                        <a:p>
                          <a:pPr algn="l"/>
                          <a:r>
                            <a:rPr lang="en-US" sz="1200" b="0" i="0" dirty="0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Helvetica Light" panose="020B0403020202020204" pitchFamily="34" charset="0"/>
                            </a:rPr>
                            <a:t>All e</a:t>
                          </a:r>
                          <a:r>
                            <a:rPr lang="en-US" sz="1200" b="0" i="0" baseline="30000" dirty="0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Helvetica Light" panose="020B0403020202020204" pitchFamily="34" charset="0"/>
                            </a:rPr>
                            <a:t>+</a:t>
                          </a:r>
                          <a:r>
                            <a:rPr lang="en-US" sz="1200" b="0" i="0" dirty="0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Helvetica Light" panose="020B0403020202020204" pitchFamily="34" charset="0"/>
                            </a:rPr>
                            <a:t>e</a:t>
                          </a:r>
                          <a:r>
                            <a:rPr lang="en-US" sz="1200" b="0" i="0" baseline="30000" dirty="0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Helvetica Light" panose="020B0403020202020204" pitchFamily="34" charset="0"/>
                            </a:rPr>
                            <a:t>–</a:t>
                          </a:r>
                          <a:r>
                            <a:rPr lang="en-US" sz="1200" b="0" i="0" dirty="0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Helvetica Light" panose="020B0403020202020204" pitchFamily="34" charset="0"/>
                            </a:rPr>
                            <a:t> uncertainties are statistical only</a:t>
                          </a:r>
                        </a:p>
                        <a:p>
                          <a:pPr algn="l"/>
                          <a:endParaRPr lang="en-US" sz="1200" b="0" i="0" dirty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Helvetica Light" panose="020B0403020202020204" pitchFamily="34" charset="0"/>
                          </a:endParaRPr>
                        </a:p>
                        <a:p>
                          <a:pPr algn="l"/>
                          <a:r>
                            <a:rPr lang="en-US" sz="1200" b="1" i="0" dirty="0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Helvetica" pitchFamily="2" charset="0"/>
                            </a:rPr>
                            <a:t>Experimental systematic uncertainties expected to be small, unlike at LHC</a:t>
                          </a:r>
                        </a:p>
                        <a:p>
                          <a:pPr algn="l"/>
                          <a:endParaRPr lang="en-US" sz="1200" b="1" i="0" dirty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Helvetica" pitchFamily="2" charset="0"/>
                          </a:endParaRPr>
                        </a:p>
                        <a:p>
                          <a:pPr algn="l"/>
                          <a:r>
                            <a:rPr lang="en-US" sz="1200" b="1" i="0" dirty="0" err="1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Helvetica" pitchFamily="2" charset="0"/>
                            </a:rPr>
                            <a:t>BR</a:t>
                          </a:r>
                          <a:r>
                            <a:rPr lang="en-US" sz="1200" b="1" i="0" baseline="-25000" dirty="0" err="1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Helvetica" pitchFamily="2" charset="0"/>
                            </a:rPr>
                            <a:t>inv</a:t>
                          </a:r>
                          <a:r>
                            <a:rPr lang="en-US" sz="1200" b="1" i="0" dirty="0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Helvetica" pitchFamily="2" charset="0"/>
                            </a:rPr>
                            <a:t> sensitivity ten times better at lepton colliders than LHC</a:t>
                          </a:r>
                        </a:p>
                        <a:p>
                          <a:pPr algn="l"/>
                          <a:endParaRPr lang="en-US" sz="1200" b="0" i="0" dirty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Helvetica Light" panose="020B0403020202020204" pitchFamily="34" charset="0"/>
                          </a:endParaRPr>
                        </a:p>
                        <a:p>
                          <a:pPr algn="l"/>
                          <a:r>
                            <a:rPr lang="en-US" sz="1200" b="0" i="0" dirty="0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Helvetica Light" panose="020B0403020202020204" pitchFamily="34" charset="0"/>
                            </a:rPr>
                            <a:t>FCC-</a:t>
                          </a:r>
                          <a:r>
                            <a:rPr lang="en-US" sz="1200" b="0" i="0" dirty="0" err="1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Helvetica Light" panose="020B0403020202020204" pitchFamily="34" charset="0"/>
                            </a:rPr>
                            <a:t>ee</a:t>
                          </a:r>
                          <a:r>
                            <a:rPr lang="en-US" sz="1200" b="0" i="0" dirty="0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Helvetica Light" panose="020B0403020202020204" pitchFamily="34" charset="0"/>
                            </a:rPr>
                            <a:t> numbers taken from recent CDR</a:t>
                          </a:r>
                        </a:p>
                        <a:p>
                          <a:pPr algn="l"/>
                          <a:endParaRPr lang="en-US" sz="1200" b="0" i="0" dirty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Helvetica Light" panose="020B0403020202020204" pitchFamily="34" charset="0"/>
                          </a:endParaRPr>
                        </a:p>
                        <a:p>
                          <a:pPr algn="l"/>
                          <a:r>
                            <a:rPr lang="en-US" sz="1200" b="0" i="0" dirty="0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Helvetica Light" panose="020B0403020202020204" pitchFamily="34" charset="0"/>
                            </a:rPr>
                            <a:t>CEPC numbers similar to FCC-</a:t>
                          </a:r>
                          <a:r>
                            <a:rPr lang="en-US" sz="1200" b="0" i="0" dirty="0" err="1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Helvetica Light" panose="020B0403020202020204" pitchFamily="34" charset="0"/>
                            </a:rPr>
                            <a:t>ee</a:t>
                          </a:r>
                          <a:r>
                            <a:rPr lang="en-US" sz="1200" b="0" i="0" dirty="0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Helvetica Light" panose="020B0403020202020204" pitchFamily="34" charset="0"/>
                            </a:rPr>
                            <a:t>[240]</a:t>
                          </a:r>
                        </a:p>
                        <a:p>
                          <a:pPr algn="l"/>
                          <a:endParaRPr lang="en-US" sz="1200" b="0" i="0" dirty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Helvetica Light" panose="020B0403020202020204" pitchFamily="34" charset="0"/>
                          </a:endParaRPr>
                        </a:p>
                      </a:txBody>
                      <a:tcPr>
                        <a:solidFill>
                          <a:schemeClr val="bg1">
                            <a:lumMod val="95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540082818"/>
                      </a:ext>
                    </a:extLst>
                  </a:tr>
                  <a:tr h="364383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7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7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𝜅</m:t>
                                    </m:r>
                                  </m:e>
                                  <m:sub>
                                    <m:r>
                                      <a:rPr lang="en-US" sz="17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𝑊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700" b="0" i="0" dirty="0">
                            <a:latin typeface="Symbol" pitchFamily="2" charset="2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1.7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1.7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1.3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0.5</a:t>
                          </a:r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algn="l"/>
                          <a:endParaRPr lang="en-US" sz="1200" b="0" i="0" dirty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Helvetica Light" panose="020B0403020202020204" pitchFamily="34" charset="0"/>
                          </a:endParaRPr>
                        </a:p>
                      </a:txBody>
                      <a:tcPr anchor="ctr">
                        <a:solidFill>
                          <a:schemeClr val="bg1">
                            <a:lumMod val="95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01346056"/>
                      </a:ext>
                    </a:extLst>
                  </a:tr>
                  <a:tr h="382782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7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7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𝜅</m:t>
                                    </m:r>
                                  </m:e>
                                  <m:sub>
                                    <m:r>
                                      <a:rPr lang="en-US" sz="17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𝑍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700" b="0" i="0" dirty="0">
                            <a:latin typeface="Symbol" pitchFamily="2" charset="2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1.5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0.35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0.25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0.22</a:t>
                          </a:r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sz="1200" b="0" i="0" dirty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Helvetica Light" panose="020B0403020202020204" pitchFamily="34" charset="0"/>
                          </a:endParaRPr>
                        </a:p>
                      </a:txBody>
                      <a:tcPr anchor="ctr">
                        <a:solidFill>
                          <a:schemeClr val="bg1">
                            <a:lumMod val="95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898361873"/>
                      </a:ext>
                    </a:extLst>
                  </a:tr>
                  <a:tr h="364383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7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7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𝜅</m:t>
                                    </m:r>
                                  </m:e>
                                  <m:sub>
                                    <m:r>
                                      <a:rPr lang="en-US" sz="17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𝑔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700" b="0" i="0" dirty="0">
                            <a:latin typeface="Symbol" pitchFamily="2" charset="2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2.5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2.2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1.7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1.0</a:t>
                          </a:r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algn="l"/>
                          <a:endParaRPr lang="en-US" sz="1200" b="0" i="0" dirty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Helvetica Light" panose="020B0403020202020204" pitchFamily="34" charset="0"/>
                          </a:endParaRPr>
                        </a:p>
                      </a:txBody>
                      <a:tcPr anchor="ctr">
                        <a:solidFill>
                          <a:schemeClr val="bg1">
                            <a:lumMod val="95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91915948"/>
                      </a:ext>
                    </a:extLst>
                  </a:tr>
                  <a:tr h="364383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7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7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𝜅</m:t>
                                    </m:r>
                                  </m:e>
                                  <m:sub>
                                    <m:r>
                                      <a:rPr lang="en-US" sz="17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𝑡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700" b="0" i="0" dirty="0">
                            <a:latin typeface="Symbol" pitchFamily="2" charset="2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3.4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b="0" i="0" dirty="0">
                              <a:latin typeface="Helvetica Light" panose="020B0403020202020204" pitchFamily="34" charset="0"/>
                            </a:rPr>
                            <a:t>~5% @ ILC-500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–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–</a:t>
                          </a:r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sz="1200" b="0" i="0" dirty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Helvetica Light" panose="020B0403020202020204" pitchFamily="34" charset="0"/>
                          </a:endParaRPr>
                        </a:p>
                      </a:txBody>
                      <a:tcPr anchor="ctr">
                        <a:solidFill>
                          <a:schemeClr val="bg1">
                            <a:lumMod val="95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45324287"/>
                      </a:ext>
                    </a:extLst>
                  </a:tr>
                  <a:tr h="364383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7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7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𝜅</m:t>
                                    </m:r>
                                  </m:e>
                                  <m:sub>
                                    <m:r>
                                      <a:rPr lang="en-US" sz="17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700" b="0" i="0" dirty="0">
                            <a:latin typeface="Symbol" pitchFamily="2" charset="2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3.7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1.8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1.4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0.7</a:t>
                          </a:r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algn="l"/>
                          <a:endParaRPr lang="en-US" sz="1200" b="0" i="0" dirty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Helvetica Light" panose="020B0403020202020204" pitchFamily="34" charset="0"/>
                          </a:endParaRPr>
                        </a:p>
                      </a:txBody>
                      <a:tcPr anchor="ctr">
                        <a:solidFill>
                          <a:schemeClr val="bg1">
                            <a:lumMod val="95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621350837"/>
                      </a:ext>
                    </a:extLst>
                  </a:tr>
                  <a:tr h="364383">
                    <a:tc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7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7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𝜅</m:t>
                                    </m:r>
                                  </m:e>
                                  <m:sub>
                                    <m:r>
                                      <a:rPr lang="en-US" sz="17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𝑐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700" b="0" i="0" dirty="0">
                            <a:latin typeface="Symbol" pitchFamily="2" charset="2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UL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2.3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1.8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1.2</a:t>
                          </a:r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algn="l"/>
                          <a:endParaRPr lang="en-US" sz="1200" b="0" i="0" dirty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Helvetica Light" panose="020B0403020202020204" pitchFamily="34" charset="0"/>
                          </a:endParaRPr>
                        </a:p>
                      </a:txBody>
                      <a:tcPr anchor="ctr">
                        <a:solidFill>
                          <a:schemeClr val="bg1">
                            <a:lumMod val="95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42748190"/>
                      </a:ext>
                    </a:extLst>
                  </a:tr>
                  <a:tr h="364383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7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7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𝜅</m:t>
                                    </m:r>
                                  </m:e>
                                  <m:sub>
                                    <m:r>
                                      <a:rPr lang="en-US" sz="17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700" b="0" i="0" dirty="0">
                            <a:latin typeface="Symbol" pitchFamily="2" charset="2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1.9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1.9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1.4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0.8</a:t>
                          </a:r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sz="1200" b="0" i="0" dirty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Helvetica Light" panose="020B0403020202020204" pitchFamily="34" charset="0"/>
                          </a:endParaRPr>
                        </a:p>
                      </a:txBody>
                      <a:tcPr anchor="ctr">
                        <a:solidFill>
                          <a:schemeClr val="bg1">
                            <a:lumMod val="95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315091751"/>
                      </a:ext>
                    </a:extLst>
                  </a:tr>
                  <a:tr h="364383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7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7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𝜅</m:t>
                                    </m:r>
                                  </m:e>
                                  <m:sub>
                                    <m:r>
                                      <a:rPr lang="en-US" sz="17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𝜇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700" b="0" i="0" dirty="0">
                            <a:latin typeface="Symbol" pitchFamily="2" charset="2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4.3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13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10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9</a:t>
                          </a:r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algn="l"/>
                          <a:endParaRPr lang="en-US" sz="1200" b="0" i="0" dirty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Helvetica Light" panose="020B0403020202020204" pitchFamily="34" charset="0"/>
                          </a:endParaRPr>
                        </a:p>
                      </a:txBody>
                      <a:tcPr anchor="ctr">
                        <a:solidFill>
                          <a:schemeClr val="bg1">
                            <a:lumMod val="95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881471106"/>
                      </a:ext>
                    </a:extLst>
                  </a:tr>
                  <a:tr h="364383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7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7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𝜅</m:t>
                                    </m:r>
                                  </m:e>
                                  <m:sub>
                                    <m:r>
                                      <a:rPr lang="en-US" sz="17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𝑍</m:t>
                                    </m:r>
                                    <m:r>
                                      <a:rPr lang="en-US" sz="17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𝛾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700" b="0" i="0" dirty="0">
                            <a:latin typeface="Symbol" pitchFamily="2" charset="2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9.8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–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–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–</a:t>
                          </a:r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algn="l"/>
                          <a:endParaRPr lang="en-US" sz="1200" b="0" i="0" dirty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Helvetica Light" panose="020B0403020202020204" pitchFamily="34" charset="0"/>
                          </a:endParaRPr>
                        </a:p>
                      </a:txBody>
                      <a:tcPr anchor="ctr">
                        <a:solidFill>
                          <a:schemeClr val="bg1">
                            <a:lumMod val="95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53822658"/>
                      </a:ext>
                    </a:extLst>
                  </a:tr>
                  <a:tr h="364383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l-GR" sz="17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l-GR" sz="17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Γ</m:t>
                                    </m:r>
                                  </m:e>
                                  <m:sub>
                                    <m:r>
                                      <a:rPr lang="en-US" sz="17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𝐻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700" b="0" i="0" dirty="0">
                            <a:latin typeface="Symbol" pitchFamily="2" charset="2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~50% </a:t>
                          </a:r>
                        </a:p>
                        <a:p>
                          <a:pPr algn="ctr"/>
                          <a:r>
                            <a:rPr lang="en-US" sz="1100" b="0" i="0" dirty="0">
                              <a:latin typeface="Helvetica Light" panose="020B0403020202020204" pitchFamily="34" charset="0"/>
                            </a:rPr>
                            <a:t>(model dep.)</a:t>
                          </a:r>
                          <a:endParaRPr lang="en-US" sz="1400" b="0" i="0" dirty="0">
                            <a:latin typeface="Helvetica Light" panose="020B040302020202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3.8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1.8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1.6</a:t>
                          </a:r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algn="l"/>
                          <a:endParaRPr lang="en-US" sz="1200" b="0" i="0" dirty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Helvetica Light" panose="020B0403020202020204" pitchFamily="34" charset="0"/>
                          </a:endParaRPr>
                        </a:p>
                      </a:txBody>
                      <a:tcPr>
                        <a:solidFill>
                          <a:schemeClr val="bg1">
                            <a:lumMod val="95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92040860"/>
                      </a:ext>
                    </a:extLst>
                  </a:tr>
                  <a:tr h="364383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7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7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𝜆</m:t>
                                    </m:r>
                                  </m:e>
                                  <m:sub>
                                    <m:r>
                                      <a:rPr lang="en-US" sz="1700" b="0" i="1" smtClean="0">
                                        <a:latin typeface="Cambria Math" panose="02040503050406030204" pitchFamily="18" charset="0"/>
                                      </a:rPr>
                                      <m:t>𝐻𝐻𝐻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700" b="0" i="0" dirty="0">
                            <a:latin typeface="Symbol" pitchFamily="2" charset="2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~60%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b="0" i="0" dirty="0">
                              <a:latin typeface="Helvetica Light" panose="020B0403020202020204" pitchFamily="34" charset="0"/>
                            </a:rPr>
                            <a:t>~30% @ ILC-500</a:t>
                          </a:r>
                        </a:p>
                      </a:txBody>
                      <a:tcPr anchor="ctr"/>
                    </a:tc>
                    <a:tc gridSpan="2">
                      <a:txBody>
                        <a:bodyPr/>
                        <a:lstStyle/>
                        <a:p>
                          <a:pPr algn="ctr"/>
                          <a:r>
                            <a:rPr lang="en-US" sz="1200" b="0" i="0" dirty="0">
                              <a:latin typeface="Helvetica Light" panose="020B0403020202020204" pitchFamily="34" charset="0"/>
                            </a:rPr>
                            <a:t>~40% through loops + EFT</a:t>
                          </a:r>
                        </a:p>
                      </a:txBody>
                      <a:tcPr anchor="ctr"/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en-US" sz="1400" b="0" i="0" dirty="0">
                            <a:latin typeface="Helvetica" pitchFamily="2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200" b="0" i="0" dirty="0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Helvetica Light" panose="020B0403020202020204" pitchFamily="34" charset="0"/>
                            </a:rPr>
                            <a:t>FCC-</a:t>
                          </a:r>
                          <a:r>
                            <a:rPr lang="en-US" sz="1200" b="0" i="0" dirty="0" err="1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Helvetica Light" panose="020B0403020202020204" pitchFamily="34" charset="0"/>
                            </a:rPr>
                            <a:t>hh</a:t>
                          </a:r>
                          <a:r>
                            <a:rPr lang="en-US" sz="1200" b="0" i="0" dirty="0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Helvetica Light" panose="020B0403020202020204" pitchFamily="34" charset="0"/>
                            </a:rPr>
                            <a:t>: ~5%, CLIC: 10~15%</a:t>
                          </a:r>
                        </a:p>
                      </a:txBody>
                      <a:tcPr anchor="ctr">
                        <a:solidFill>
                          <a:schemeClr val="bg1">
                            <a:lumMod val="95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15025658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9" name="Table 8">
                <a:extLst>
                  <a:ext uri="{FF2B5EF4-FFF2-40B4-BE49-F238E27FC236}">
                    <a16:creationId xmlns:a16="http://schemas.microsoft.com/office/drawing/2014/main" id="{3BBAD9D9-E835-114C-9BF6-DE17BCF662AE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395536" y="1639642"/>
              <a:ext cx="8280920" cy="5036114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864096">
                      <a:extLst>
                        <a:ext uri="{9D8B030D-6E8A-4147-A177-3AD203B41FA5}">
                          <a16:colId xmlns:a16="http://schemas.microsoft.com/office/drawing/2014/main" val="1121985004"/>
                        </a:ext>
                      </a:extLst>
                    </a:gridCol>
                    <a:gridCol w="1152128">
                      <a:extLst>
                        <a:ext uri="{9D8B030D-6E8A-4147-A177-3AD203B41FA5}">
                          <a16:colId xmlns:a16="http://schemas.microsoft.com/office/drawing/2014/main" val="754049187"/>
                        </a:ext>
                      </a:extLst>
                    </a:gridCol>
                    <a:gridCol w="1368152">
                      <a:extLst>
                        <a:ext uri="{9D8B030D-6E8A-4147-A177-3AD203B41FA5}">
                          <a16:colId xmlns:a16="http://schemas.microsoft.com/office/drawing/2014/main" val="1642953881"/>
                        </a:ext>
                      </a:extLst>
                    </a:gridCol>
                    <a:gridCol w="1173153">
                      <a:extLst>
                        <a:ext uri="{9D8B030D-6E8A-4147-A177-3AD203B41FA5}">
                          <a16:colId xmlns:a16="http://schemas.microsoft.com/office/drawing/2014/main" val="1952031218"/>
                        </a:ext>
                      </a:extLst>
                    </a:gridCol>
                    <a:gridCol w="1496725">
                      <a:extLst>
                        <a:ext uri="{9D8B030D-6E8A-4147-A177-3AD203B41FA5}">
                          <a16:colId xmlns:a16="http://schemas.microsoft.com/office/drawing/2014/main" val="3206178756"/>
                        </a:ext>
                      </a:extLst>
                    </a:gridCol>
                    <a:gridCol w="2226666">
                      <a:extLst>
                        <a:ext uri="{9D8B030D-6E8A-4147-A177-3AD203B41FA5}">
                          <a16:colId xmlns:a16="http://schemas.microsoft.com/office/drawing/2014/main" val="1803335290"/>
                        </a:ext>
                      </a:extLst>
                    </a:gridCol>
                  </a:tblGrid>
                  <a:tr h="50913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Coupling</a:t>
                          </a:r>
                        </a:p>
                      </a:txBody>
                      <a:tcPr marL="0" marR="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HL-LHC</a:t>
                          </a:r>
                        </a:p>
                      </a:txBody>
                      <a:tcPr marL="0" marR="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ILC</a:t>
                          </a:r>
                        </a:p>
                        <a:p>
                          <a:pPr algn="ctr"/>
                          <a:r>
                            <a:rPr lang="en-US" sz="1100" b="0" i="0" dirty="0">
                              <a:latin typeface="Helvetica Light" panose="020B0403020202020204" pitchFamily="34" charset="0"/>
                            </a:rPr>
                            <a:t>240 GeV, 2 ab</a:t>
                          </a:r>
                          <a:r>
                            <a:rPr lang="en-US" sz="1100" b="0" i="0" baseline="30000" dirty="0">
                              <a:latin typeface="Helvetica Light" panose="020B0403020202020204" pitchFamily="34" charset="0"/>
                            </a:rPr>
                            <a:t>–1</a:t>
                          </a:r>
                          <a:endParaRPr lang="en-US" sz="1100" b="0" i="0" dirty="0">
                            <a:latin typeface="Helvetica Light" panose="020B0403020202020204" pitchFamily="34" charset="0"/>
                          </a:endParaRPr>
                        </a:p>
                      </a:txBody>
                      <a:tcPr marL="0" marR="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FCC-</a:t>
                          </a:r>
                          <a:r>
                            <a:rPr lang="en-US" sz="1400" b="0" i="0" dirty="0" err="1">
                              <a:latin typeface="Helvetica" pitchFamily="2" charset="0"/>
                            </a:rPr>
                            <a:t>ee</a:t>
                          </a:r>
                          <a:endParaRPr lang="en-US" sz="1400" b="0" i="0" dirty="0">
                            <a:latin typeface="Helvetica" pitchFamily="2" charset="0"/>
                          </a:endParaRPr>
                        </a:p>
                        <a:p>
                          <a:pPr algn="ctr"/>
                          <a:r>
                            <a:rPr lang="en-US" sz="1100" b="0" i="0" dirty="0">
                              <a:latin typeface="Helvetica Light" panose="020B0403020202020204" pitchFamily="34" charset="0"/>
                            </a:rPr>
                            <a:t>240 GeV, 5 ab</a:t>
                          </a:r>
                          <a:r>
                            <a:rPr lang="en-US" sz="1100" b="0" i="0" baseline="30000" dirty="0">
                              <a:latin typeface="Helvetica Light" panose="020B0403020202020204" pitchFamily="34" charset="0"/>
                            </a:rPr>
                            <a:t>–1</a:t>
                          </a:r>
                          <a:endParaRPr lang="en-US" sz="1100" b="0" i="0" dirty="0">
                            <a:latin typeface="Helvetica Light" panose="020B0403020202020204" pitchFamily="34" charset="0"/>
                          </a:endParaRPr>
                        </a:p>
                      </a:txBody>
                      <a:tcPr marL="0" marR="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FCC-</a:t>
                          </a:r>
                          <a:r>
                            <a:rPr lang="en-US" sz="1400" b="0" i="0" dirty="0" err="1">
                              <a:latin typeface="Helvetica" pitchFamily="2" charset="0"/>
                            </a:rPr>
                            <a:t>ee</a:t>
                          </a:r>
                          <a:endParaRPr lang="en-US" sz="1400" b="0" i="0" dirty="0">
                            <a:latin typeface="Helvetica" pitchFamily="2" charset="0"/>
                          </a:endParaRPr>
                        </a:p>
                        <a:p>
                          <a:pPr algn="ctr"/>
                          <a:r>
                            <a:rPr lang="en-US" sz="1100" b="0" i="0" dirty="0">
                              <a:latin typeface="Symbol" pitchFamily="2" charset="2"/>
                            </a:rPr>
                            <a:t>®</a:t>
                          </a:r>
                          <a:r>
                            <a:rPr lang="en-US" sz="1100" b="0" i="0" dirty="0">
                              <a:latin typeface="Helvetica Light" panose="020B0403020202020204" pitchFamily="34" charset="0"/>
                            </a:rPr>
                            <a:t> 365 GeV, 6.5 ab</a:t>
                          </a:r>
                          <a:r>
                            <a:rPr lang="en-US" sz="1100" b="0" i="0" baseline="30000" dirty="0">
                              <a:latin typeface="Helvetica Light" panose="020B0403020202020204" pitchFamily="34" charset="0"/>
                            </a:rPr>
                            <a:t>–1</a:t>
                          </a:r>
                          <a:endParaRPr lang="en-US" sz="1100" b="0" i="0" dirty="0">
                            <a:latin typeface="Helvetica Light" panose="020B0403020202020204" pitchFamily="34" charset="0"/>
                          </a:endParaRPr>
                        </a:p>
                      </a:txBody>
                      <a:tcPr marL="0" marR="0" anchor="ctr"/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1400" b="0" i="0" dirty="0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Helvetica" pitchFamily="2" charset="0"/>
                            </a:rPr>
                            <a:t>Comments</a:t>
                          </a:r>
                        </a:p>
                      </a:txBody>
                      <a:tcPr anchor="ctr">
                        <a:solidFill>
                          <a:schemeClr val="bg1">
                            <a:lumMod val="85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494346396"/>
                      </a:ext>
                    </a:extLst>
                  </a:tr>
                  <a:tr h="371221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1471" t="-141379" r="-861765" b="-113793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1.8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6.4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4.7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3.8</a:t>
                          </a:r>
                        </a:p>
                      </a:txBody>
                      <a:tcPr anchor="ctr"/>
                    </a:tc>
                    <a:tc rowSpan="11">
                      <a:txBody>
                        <a:bodyPr/>
                        <a:lstStyle/>
                        <a:p>
                          <a:pPr algn="l"/>
                          <a:r>
                            <a:rPr lang="en-US" sz="1200" b="0" i="0" dirty="0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Helvetica Light" panose="020B0403020202020204" pitchFamily="34" charset="0"/>
                            </a:rPr>
                            <a:t>All e</a:t>
                          </a:r>
                          <a:r>
                            <a:rPr lang="en-US" sz="1200" b="0" i="0" baseline="30000" dirty="0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Helvetica Light" panose="020B0403020202020204" pitchFamily="34" charset="0"/>
                            </a:rPr>
                            <a:t>+</a:t>
                          </a:r>
                          <a:r>
                            <a:rPr lang="en-US" sz="1200" b="0" i="0" dirty="0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Helvetica Light" panose="020B0403020202020204" pitchFamily="34" charset="0"/>
                            </a:rPr>
                            <a:t>e</a:t>
                          </a:r>
                          <a:r>
                            <a:rPr lang="en-US" sz="1200" b="0" i="0" baseline="30000" dirty="0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Helvetica Light" panose="020B0403020202020204" pitchFamily="34" charset="0"/>
                            </a:rPr>
                            <a:t>–</a:t>
                          </a:r>
                          <a:r>
                            <a:rPr lang="en-US" sz="1200" b="0" i="0" dirty="0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Helvetica Light" panose="020B0403020202020204" pitchFamily="34" charset="0"/>
                            </a:rPr>
                            <a:t> uncertainties are statistical only</a:t>
                          </a:r>
                        </a:p>
                        <a:p>
                          <a:pPr algn="l"/>
                          <a:endParaRPr lang="en-US" sz="1200" b="0" i="0" dirty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Helvetica Light" panose="020B0403020202020204" pitchFamily="34" charset="0"/>
                          </a:endParaRPr>
                        </a:p>
                        <a:p>
                          <a:pPr algn="l"/>
                          <a:r>
                            <a:rPr lang="en-US" sz="1200" b="1" i="0" dirty="0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Helvetica" pitchFamily="2" charset="0"/>
                            </a:rPr>
                            <a:t>Experimental systematic uncertainties expected to be small, unlike at LHC</a:t>
                          </a:r>
                        </a:p>
                        <a:p>
                          <a:pPr algn="l"/>
                          <a:endParaRPr lang="en-US" sz="1200" b="1" i="0" dirty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Helvetica" pitchFamily="2" charset="0"/>
                          </a:endParaRPr>
                        </a:p>
                        <a:p>
                          <a:pPr algn="l"/>
                          <a:r>
                            <a:rPr lang="en-US" sz="1200" b="1" i="0" dirty="0" err="1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Helvetica" pitchFamily="2" charset="0"/>
                            </a:rPr>
                            <a:t>BR</a:t>
                          </a:r>
                          <a:r>
                            <a:rPr lang="en-US" sz="1200" b="1" i="0" baseline="-25000" dirty="0" err="1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Helvetica" pitchFamily="2" charset="0"/>
                            </a:rPr>
                            <a:t>inv</a:t>
                          </a:r>
                          <a:r>
                            <a:rPr lang="en-US" sz="1200" b="1" i="0" dirty="0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Helvetica" pitchFamily="2" charset="0"/>
                            </a:rPr>
                            <a:t> sensitivity ten times better at lepton colliders than LHC</a:t>
                          </a:r>
                        </a:p>
                        <a:p>
                          <a:pPr algn="l"/>
                          <a:endParaRPr lang="en-US" sz="1200" b="0" i="0" dirty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Helvetica Light" panose="020B0403020202020204" pitchFamily="34" charset="0"/>
                          </a:endParaRPr>
                        </a:p>
                        <a:p>
                          <a:pPr algn="l"/>
                          <a:r>
                            <a:rPr lang="en-US" sz="1200" b="0" i="0" dirty="0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Helvetica Light" panose="020B0403020202020204" pitchFamily="34" charset="0"/>
                            </a:rPr>
                            <a:t>FCC-</a:t>
                          </a:r>
                          <a:r>
                            <a:rPr lang="en-US" sz="1200" b="0" i="0" dirty="0" err="1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Helvetica Light" panose="020B0403020202020204" pitchFamily="34" charset="0"/>
                            </a:rPr>
                            <a:t>ee</a:t>
                          </a:r>
                          <a:r>
                            <a:rPr lang="en-US" sz="1200" b="0" i="0" dirty="0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Helvetica Light" panose="020B0403020202020204" pitchFamily="34" charset="0"/>
                            </a:rPr>
                            <a:t> numbers taken from recent CDR</a:t>
                          </a:r>
                        </a:p>
                        <a:p>
                          <a:pPr algn="l"/>
                          <a:endParaRPr lang="en-US" sz="1200" b="0" i="0" dirty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Helvetica Light" panose="020B0403020202020204" pitchFamily="34" charset="0"/>
                          </a:endParaRPr>
                        </a:p>
                        <a:p>
                          <a:pPr algn="l"/>
                          <a:r>
                            <a:rPr lang="en-US" sz="1200" b="0" i="0" dirty="0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Helvetica Light" panose="020B0403020202020204" pitchFamily="34" charset="0"/>
                            </a:rPr>
                            <a:t>CEPC numbers similar to FCC-</a:t>
                          </a:r>
                          <a:r>
                            <a:rPr lang="en-US" sz="1200" b="0" i="0" dirty="0" err="1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Helvetica Light" panose="020B0403020202020204" pitchFamily="34" charset="0"/>
                            </a:rPr>
                            <a:t>ee</a:t>
                          </a:r>
                          <a:r>
                            <a:rPr lang="en-US" sz="1200" b="0" i="0" dirty="0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Helvetica Light" panose="020B0403020202020204" pitchFamily="34" charset="0"/>
                            </a:rPr>
                            <a:t>[240]</a:t>
                          </a:r>
                        </a:p>
                        <a:p>
                          <a:pPr algn="l"/>
                          <a:endParaRPr lang="en-US" sz="1200" b="0" i="0" dirty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Helvetica Light" panose="020B0403020202020204" pitchFamily="34" charset="0"/>
                          </a:endParaRPr>
                        </a:p>
                      </a:txBody>
                      <a:tcPr>
                        <a:solidFill>
                          <a:schemeClr val="bg1">
                            <a:lumMod val="95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540082818"/>
                      </a:ext>
                    </a:extLst>
                  </a:tr>
                  <a:tr h="36438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1471" t="-241379" r="-861765" b="-103793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1.7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1.7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1.3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0.5</a:t>
                          </a:r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algn="l"/>
                          <a:endParaRPr lang="en-US" sz="1200" b="0" i="0" dirty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Helvetica Light" panose="020B0403020202020204" pitchFamily="34" charset="0"/>
                          </a:endParaRPr>
                        </a:p>
                      </a:txBody>
                      <a:tcPr anchor="ctr">
                        <a:solidFill>
                          <a:schemeClr val="bg1">
                            <a:lumMod val="95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01346056"/>
                      </a:ext>
                    </a:extLst>
                  </a:tr>
                  <a:tr h="38278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1471" t="-330000" r="-861765" b="-90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1.5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0.35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0.25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0.22</a:t>
                          </a:r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sz="1200" b="0" i="0" dirty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Helvetica Light" panose="020B0403020202020204" pitchFamily="34" charset="0"/>
                          </a:endParaRPr>
                        </a:p>
                      </a:txBody>
                      <a:tcPr anchor="ctr">
                        <a:solidFill>
                          <a:schemeClr val="bg1">
                            <a:lumMod val="95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898361873"/>
                      </a:ext>
                    </a:extLst>
                  </a:tr>
                  <a:tr h="37166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1471" t="-430000" r="-861765" b="-80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2.5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2.2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1.7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1.0</a:t>
                          </a:r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algn="l"/>
                          <a:endParaRPr lang="en-US" sz="1200" b="0" i="0" dirty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Helvetica Light" panose="020B0403020202020204" pitchFamily="34" charset="0"/>
                          </a:endParaRPr>
                        </a:p>
                      </a:txBody>
                      <a:tcPr anchor="ctr">
                        <a:solidFill>
                          <a:schemeClr val="bg1">
                            <a:lumMod val="95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91915948"/>
                      </a:ext>
                    </a:extLst>
                  </a:tr>
                  <a:tr h="36438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1471" t="-567857" r="-861765" b="-76071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3.4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b="0" i="0" dirty="0">
                              <a:latin typeface="Helvetica Light" panose="020B0403020202020204" pitchFamily="34" charset="0"/>
                            </a:rPr>
                            <a:t>~5% @ ILC-500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–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–</a:t>
                          </a:r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sz="1200" b="0" i="0" dirty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Helvetica Light" panose="020B0403020202020204" pitchFamily="34" charset="0"/>
                          </a:endParaRPr>
                        </a:p>
                      </a:txBody>
                      <a:tcPr anchor="ctr">
                        <a:solidFill>
                          <a:schemeClr val="bg1">
                            <a:lumMod val="95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45324287"/>
                      </a:ext>
                    </a:extLst>
                  </a:tr>
                  <a:tr h="36438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1471" t="-644828" r="-861765" b="-6344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3.7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1.8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1.4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0.7</a:t>
                          </a:r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algn="l"/>
                          <a:endParaRPr lang="en-US" sz="1200" b="0" i="0" dirty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Helvetica Light" panose="020B0403020202020204" pitchFamily="34" charset="0"/>
                          </a:endParaRPr>
                        </a:p>
                      </a:txBody>
                      <a:tcPr anchor="ctr">
                        <a:solidFill>
                          <a:schemeClr val="bg1">
                            <a:lumMod val="95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621350837"/>
                      </a:ext>
                    </a:extLst>
                  </a:tr>
                  <a:tr h="36438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1471" t="-744828" r="-861765" b="-5344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UL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2.3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1.8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1.2</a:t>
                          </a:r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algn="l"/>
                          <a:endParaRPr lang="en-US" sz="1200" b="0" i="0" dirty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Helvetica Light" panose="020B0403020202020204" pitchFamily="34" charset="0"/>
                          </a:endParaRPr>
                        </a:p>
                      </a:txBody>
                      <a:tcPr anchor="ctr">
                        <a:solidFill>
                          <a:schemeClr val="bg1">
                            <a:lumMod val="95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42748190"/>
                      </a:ext>
                    </a:extLst>
                  </a:tr>
                  <a:tr h="36438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1471" t="-875000" r="-861765" b="-45357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1.9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1.9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1.4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0.8</a:t>
                          </a:r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sz="1200" b="0" i="0" dirty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Helvetica Light" panose="020B0403020202020204" pitchFamily="34" charset="0"/>
                          </a:endParaRPr>
                        </a:p>
                      </a:txBody>
                      <a:tcPr anchor="ctr">
                        <a:solidFill>
                          <a:schemeClr val="bg1">
                            <a:lumMod val="95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315091751"/>
                      </a:ext>
                    </a:extLst>
                  </a:tr>
                  <a:tr h="37134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1471" t="-910000" r="-861765" b="-32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4.3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13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10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9</a:t>
                          </a:r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algn="l"/>
                          <a:endParaRPr lang="en-US" sz="1200" b="0" i="0" dirty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Helvetica Light" panose="020B0403020202020204" pitchFamily="34" charset="0"/>
                          </a:endParaRPr>
                        </a:p>
                      </a:txBody>
                      <a:tcPr anchor="ctr">
                        <a:solidFill>
                          <a:schemeClr val="bg1">
                            <a:lumMod val="95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881471106"/>
                      </a:ext>
                    </a:extLst>
                  </a:tr>
                  <a:tr h="371221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1471" t="-1044828" r="-861765" b="-2344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9.8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–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–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–</a:t>
                          </a:r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algn="l"/>
                          <a:endParaRPr lang="en-US" sz="1200" b="0" i="0" dirty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Helvetica Light" panose="020B0403020202020204" pitchFamily="34" charset="0"/>
                          </a:endParaRPr>
                        </a:p>
                      </a:txBody>
                      <a:tcPr anchor="ctr">
                        <a:solidFill>
                          <a:schemeClr val="bg1">
                            <a:lumMod val="95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53822658"/>
                      </a:ext>
                    </a:extLst>
                  </a:tr>
                  <a:tr h="4724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1471" t="-897297" r="-861765" b="-8378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~50% </a:t>
                          </a:r>
                        </a:p>
                        <a:p>
                          <a:pPr algn="ctr"/>
                          <a:r>
                            <a:rPr lang="en-US" sz="1100" b="0" i="0" dirty="0">
                              <a:latin typeface="Helvetica Light" panose="020B0403020202020204" pitchFamily="34" charset="0"/>
                            </a:rPr>
                            <a:t>(model dep.)</a:t>
                          </a:r>
                          <a:endParaRPr lang="en-US" sz="1400" b="0" i="0" dirty="0">
                            <a:latin typeface="Helvetica Light" panose="020B040302020202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3.8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1.8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1.6</a:t>
                          </a:r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algn="l"/>
                          <a:endParaRPr lang="en-US" sz="1200" b="0" i="0" dirty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Helvetica Light" panose="020B0403020202020204" pitchFamily="34" charset="0"/>
                          </a:endParaRPr>
                        </a:p>
                      </a:txBody>
                      <a:tcPr>
                        <a:solidFill>
                          <a:schemeClr val="bg1">
                            <a:lumMod val="95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92040860"/>
                      </a:ext>
                    </a:extLst>
                  </a:tr>
                  <a:tr h="36438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1471" t="-1272414" r="-861765" b="-689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i="0" dirty="0">
                              <a:latin typeface="Helvetica" pitchFamily="2" charset="0"/>
                            </a:rPr>
                            <a:t>~60%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b="0" i="0" dirty="0">
                              <a:latin typeface="Helvetica Light" panose="020B0403020202020204" pitchFamily="34" charset="0"/>
                            </a:rPr>
                            <a:t>~30% @ ILC-500</a:t>
                          </a:r>
                        </a:p>
                      </a:txBody>
                      <a:tcPr anchor="ctr"/>
                    </a:tc>
                    <a:tc gridSpan="2">
                      <a:txBody>
                        <a:bodyPr/>
                        <a:lstStyle/>
                        <a:p>
                          <a:pPr algn="ctr"/>
                          <a:r>
                            <a:rPr lang="en-US" sz="1200" b="0" i="0" dirty="0">
                              <a:latin typeface="Helvetica Light" panose="020B0403020202020204" pitchFamily="34" charset="0"/>
                            </a:rPr>
                            <a:t>~40% through loops + EFT</a:t>
                          </a:r>
                        </a:p>
                      </a:txBody>
                      <a:tcPr anchor="ctr"/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en-US" sz="1400" b="0" i="0" dirty="0">
                            <a:latin typeface="Helvetica" pitchFamily="2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200" b="0" i="0" dirty="0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Helvetica Light" panose="020B0403020202020204" pitchFamily="34" charset="0"/>
                            </a:rPr>
                            <a:t>FCC-</a:t>
                          </a:r>
                          <a:r>
                            <a:rPr lang="en-US" sz="1200" b="0" i="0" dirty="0" err="1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Helvetica Light" panose="020B0403020202020204" pitchFamily="34" charset="0"/>
                            </a:rPr>
                            <a:t>hh</a:t>
                          </a:r>
                          <a:r>
                            <a:rPr lang="en-US" sz="1200" b="0" i="0" dirty="0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Helvetica Light" panose="020B0403020202020204" pitchFamily="34" charset="0"/>
                            </a:rPr>
                            <a:t>: ~5%, CLIC: 10~15%</a:t>
                          </a:r>
                        </a:p>
                      </a:txBody>
                      <a:tcPr anchor="ctr">
                        <a:solidFill>
                          <a:schemeClr val="bg1">
                            <a:lumMod val="95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150256589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08873E87-5091-B145-97AD-81B4E6B1ABCD}"/>
              </a:ext>
            </a:extLst>
          </p:cNvPr>
          <p:cNvSpPr txBox="1"/>
          <p:nvPr/>
        </p:nvSpPr>
        <p:spPr>
          <a:xfrm>
            <a:off x="2306708" y="1380712"/>
            <a:ext cx="132921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rgbClr val="0070C0"/>
                </a:solidFill>
                <a:latin typeface="Helvetica Light" charset="0"/>
                <a:ea typeface="Helvetica Light" charset="0"/>
                <a:cs typeface="Helvetica Light" charset="0"/>
              </a:rPr>
              <a:t>Uncertainties in %</a:t>
            </a:r>
          </a:p>
        </p:txBody>
      </p:sp>
    </p:spTree>
    <p:extLst>
      <p:ext uri="{BB962C8B-B14F-4D97-AF65-F5344CB8AC3E}">
        <p14:creationId xmlns:p14="http://schemas.microsoft.com/office/powerpoint/2010/main" val="2204058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154519" y="152400"/>
            <a:ext cx="8989481" cy="823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Theory so far agrees with all measured cross sections</a:t>
            </a:r>
          </a:p>
          <a:p>
            <a:pPr>
              <a:spcBef>
                <a:spcPts val="900"/>
              </a:spcBef>
            </a:pPr>
            <a:r>
              <a:rPr lang="en-GB" sz="16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…and across centre-of-mass energies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-9872" y="6545795"/>
            <a:ext cx="2133600" cy="365125"/>
          </a:xfrm>
        </p:spPr>
        <p:txBody>
          <a:bodyPr/>
          <a:lstStyle/>
          <a:p>
            <a:pPr algn="l">
              <a:defRPr/>
            </a:pPr>
            <a:fld id="{611C2F03-9E95-40C9-A99F-3C4F7EE8CF2A}" type="slidenum">
              <a:rPr lang="en-GB" smtClean="0"/>
              <a:pPr algn="l">
                <a:defRPr/>
              </a:pPr>
              <a:t>9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BFC9CB3-1B96-494F-9868-D27834597BF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347208" y="3132555"/>
            <a:ext cx="5617280" cy="3536805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AB23F73-D3F3-3541-B5D5-24DFF0D52D5A}"/>
              </a:ext>
            </a:extLst>
          </p:cNvPr>
          <p:cNvSpPr/>
          <p:nvPr/>
        </p:nvSpPr>
        <p:spPr>
          <a:xfrm>
            <a:off x="400529" y="1349181"/>
            <a:ext cx="5072934" cy="344797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190500" dist="38100" dir="2700000" algn="tl" rotWithShape="0">
              <a:prstClr val="black">
                <a:alpha val="22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10F2AB7-A909-5849-8D68-C16A94713DE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572"/>
          <a:stretch/>
        </p:blipFill>
        <p:spPr>
          <a:xfrm>
            <a:off x="400529" y="1349181"/>
            <a:ext cx="5072934" cy="3312368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706106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theme/theme1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solidFill>
            <a:schemeClr val="accent1"/>
          </a:solidFill>
        </a:ln>
      </a:spPr>
      <a:bodyPr wrap="none" rtlCol="0" anchor="ctr">
        <a:spAutoFit/>
      </a:bodyPr>
      <a:lstStyle>
        <a:defPPr algn="r">
          <a:defRPr sz="1600">
            <a:latin typeface="Helvetica Light" charset="0"/>
            <a:ea typeface="Helvetica Light" charset="0"/>
            <a:cs typeface="Helvetica Light" charset="0"/>
          </a:defRPr>
        </a:defPPr>
      </a:lstStyle>
    </a:spDef>
    <a:lnDef>
      <a:spPr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1400" dirty="0" smtClean="0">
            <a:latin typeface="Helvetica Light" charset="0"/>
            <a:ea typeface="Helvetica Light" charset="0"/>
            <a:cs typeface="Helvetica Light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1600" dirty="0" smtClean="0">
            <a:latin typeface="Helvetica Light"/>
            <a:cs typeface="Helvetica Light"/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>
        <a:spAutoFit/>
      </a:bodyPr>
      <a:lstStyle>
        <a:defPPr>
          <a:defRPr sz="1600" dirty="0">
            <a:latin typeface="Helvetica Light" charset="0"/>
            <a:ea typeface="Helvetica Light" charset="0"/>
            <a:cs typeface="Helvetica Light" charset="0"/>
          </a:defRPr>
        </a:defPPr>
      </a:lstStyle>
    </a:spDef>
    <a:lnDef>
      <a:spPr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1400" dirty="0" smtClean="0">
            <a:latin typeface="Helvetica Light" charset="0"/>
            <a:ea typeface="Helvetica Light" charset="0"/>
            <a:cs typeface="Helvetica Light" charset="0"/>
          </a:defRPr>
        </a:defPPr>
      </a:lstStyle>
    </a:txDef>
  </a:objectDefaults>
  <a:extraClrSchemeLst/>
</a:theme>
</file>

<file path=ppt/theme/theme4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solidFill>
            <a:schemeClr val="accent1"/>
          </a:solidFill>
        </a:ln>
      </a:spPr>
      <a:bodyPr wrap="none" rtlCol="0" anchor="ctr">
        <a:spAutoFit/>
      </a:bodyPr>
      <a:lstStyle>
        <a:defPPr algn="r">
          <a:defRPr sz="1600">
            <a:latin typeface="Helvetica Light" charset="0"/>
            <a:ea typeface="Helvetica Light" charset="0"/>
            <a:cs typeface="Helvetica Light" charset="0"/>
          </a:defRPr>
        </a:defPPr>
      </a:lstStyle>
    </a:spDef>
    <a:lnDef>
      <a:spPr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1400" dirty="0" smtClean="0">
            <a:latin typeface="Helvetica Light" charset="0"/>
            <a:ea typeface="Helvetica Light" charset="0"/>
            <a:cs typeface="Helvetica Light" charset="0"/>
          </a:defRPr>
        </a:defPPr>
      </a:lstStyle>
    </a:tx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16914</TotalTime>
  <Words>5894</Words>
  <Application>Microsoft Macintosh PowerPoint</Application>
  <PresentationFormat>Overhead</PresentationFormat>
  <Paragraphs>924</Paragraphs>
  <Slides>83</Slides>
  <Notes>32</Notes>
  <HiddenSlides>0</HiddenSlides>
  <MMClips>0</MMClips>
  <ScaleCrop>false</ScaleCrop>
  <HeadingPairs>
    <vt:vector size="8" baseType="variant">
      <vt:variant>
        <vt:lpstr>Fonts Used</vt:lpstr>
      </vt:variant>
      <vt:variant>
        <vt:i4>12</vt:i4>
      </vt:variant>
      <vt:variant>
        <vt:lpstr>Theme</vt:lpstr>
      </vt:variant>
      <vt:variant>
        <vt:i4>4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83</vt:i4>
      </vt:variant>
    </vt:vector>
  </HeadingPairs>
  <TitlesOfParts>
    <vt:vector size="100" baseType="lpstr">
      <vt:lpstr>Aharoni</vt:lpstr>
      <vt:lpstr>Arial</vt:lpstr>
      <vt:lpstr>Bradley Hand</vt:lpstr>
      <vt:lpstr>Calibri</vt:lpstr>
      <vt:lpstr>Cambria Math</vt:lpstr>
      <vt:lpstr>Chalkduster</vt:lpstr>
      <vt:lpstr>Garamond</vt:lpstr>
      <vt:lpstr>Helvetica</vt:lpstr>
      <vt:lpstr>Helvetica Light</vt:lpstr>
      <vt:lpstr>Symbol</vt:lpstr>
      <vt:lpstr>Times New Roman</vt:lpstr>
      <vt:lpstr>Trebuchet MS</vt:lpstr>
      <vt:lpstr>3_Office Theme</vt:lpstr>
      <vt:lpstr>5_Office Theme</vt:lpstr>
      <vt:lpstr>4_Office Theme</vt:lpstr>
      <vt:lpstr>7_Office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Andreas Hoecker</dc:creator>
  <cp:lastModifiedBy>Andreas Hoecker</cp:lastModifiedBy>
  <cp:revision>378</cp:revision>
  <cp:lastPrinted>2019-09-18T09:14:37Z</cp:lastPrinted>
  <dcterms:created xsi:type="dcterms:W3CDTF">2019-06-23T19:34:33Z</dcterms:created>
  <dcterms:modified xsi:type="dcterms:W3CDTF">2019-11-18T09:25:04Z</dcterms:modified>
</cp:coreProperties>
</file>