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74"/>
  </p:notesMasterIdLst>
  <p:sldIdLst>
    <p:sldId id="2147377055" r:id="rId3"/>
    <p:sldId id="2147377020" r:id="rId4"/>
    <p:sldId id="2885" r:id="rId5"/>
    <p:sldId id="2888" r:id="rId6"/>
    <p:sldId id="2889" r:id="rId7"/>
    <p:sldId id="2321" r:id="rId8"/>
    <p:sldId id="2147377057" r:id="rId9"/>
    <p:sldId id="2322" r:id="rId10"/>
    <p:sldId id="2875" r:id="rId11"/>
    <p:sldId id="2328" r:id="rId12"/>
    <p:sldId id="2871" r:id="rId13"/>
    <p:sldId id="2147377015" r:id="rId14"/>
    <p:sldId id="2147377124" r:id="rId15"/>
    <p:sldId id="2147377045" r:id="rId16"/>
    <p:sldId id="2895" r:id="rId17"/>
    <p:sldId id="2343" r:id="rId18"/>
    <p:sldId id="2332" r:id="rId19"/>
    <p:sldId id="2330" r:id="rId20"/>
    <p:sldId id="2147377021" r:id="rId21"/>
    <p:sldId id="2896" r:id="rId22"/>
    <p:sldId id="2326" r:id="rId23"/>
    <p:sldId id="2901" r:id="rId24"/>
    <p:sldId id="2924" r:id="rId25"/>
    <p:sldId id="2333" r:id="rId26"/>
    <p:sldId id="2147377104" r:id="rId27"/>
    <p:sldId id="2925" r:id="rId28"/>
    <p:sldId id="2327" r:id="rId29"/>
    <p:sldId id="2329" r:id="rId30"/>
    <p:sldId id="2147377116" r:id="rId31"/>
    <p:sldId id="2147377117" r:id="rId32"/>
    <p:sldId id="2147377085" r:id="rId33"/>
    <p:sldId id="2147377093" r:id="rId34"/>
    <p:sldId id="2334" r:id="rId35"/>
    <p:sldId id="2335" r:id="rId36"/>
    <p:sldId id="2345" r:id="rId37"/>
    <p:sldId id="2147377017" r:id="rId38"/>
    <p:sldId id="2346" r:id="rId39"/>
    <p:sldId id="2147377028" r:id="rId40"/>
    <p:sldId id="2147377012" r:id="rId41"/>
    <p:sldId id="2913" r:id="rId42"/>
    <p:sldId id="2147377050" r:id="rId43"/>
    <p:sldId id="2147377039" r:id="rId44"/>
    <p:sldId id="2903" r:id="rId45"/>
    <p:sldId id="2906" r:id="rId46"/>
    <p:sldId id="2147377024" r:id="rId47"/>
    <p:sldId id="2337" r:id="rId48"/>
    <p:sldId id="2147377047" r:id="rId49"/>
    <p:sldId id="2351" r:id="rId50"/>
    <p:sldId id="2353" r:id="rId51"/>
    <p:sldId id="2370" r:id="rId52"/>
    <p:sldId id="2147377125" r:id="rId53"/>
    <p:sldId id="2147377031" r:id="rId54"/>
    <p:sldId id="2147377032" r:id="rId55"/>
    <p:sldId id="2919" r:id="rId56"/>
    <p:sldId id="2368" r:id="rId57"/>
    <p:sldId id="2361" r:id="rId58"/>
    <p:sldId id="2364" r:id="rId59"/>
    <p:sldId id="2365" r:id="rId60"/>
    <p:sldId id="2366" r:id="rId61"/>
    <p:sldId id="2367" r:id="rId62"/>
    <p:sldId id="2339" r:id="rId63"/>
    <p:sldId id="2147377121" r:id="rId64"/>
    <p:sldId id="2147377120" r:id="rId65"/>
    <p:sldId id="2859" r:id="rId66"/>
    <p:sldId id="2147377102" r:id="rId67"/>
    <p:sldId id="2147377122" r:id="rId68"/>
    <p:sldId id="2861" r:id="rId69"/>
    <p:sldId id="2147377090" r:id="rId70"/>
    <p:sldId id="2147377123" r:id="rId71"/>
    <p:sldId id="2147377118" r:id="rId72"/>
    <p:sldId id="2147377119" r:id="rId73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EC"/>
    <a:srgbClr val="FFCDD7"/>
    <a:srgbClr val="E36387"/>
    <a:srgbClr val="E40000"/>
    <a:srgbClr val="FF1C3E"/>
    <a:srgbClr val="2577BC"/>
    <a:srgbClr val="77FFDD"/>
    <a:srgbClr val="D5F8FF"/>
    <a:srgbClr val="C6E6FF"/>
    <a:srgbClr val="9E79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667"/>
    <p:restoredTop sz="95574"/>
  </p:normalViewPr>
  <p:slideViewPr>
    <p:cSldViewPr snapToGrid="0">
      <p:cViewPr varScale="1">
        <p:scale>
          <a:sx n="85" d="100"/>
          <a:sy n="85" d="100"/>
        </p:scale>
        <p:origin x="19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EF4F6-FE73-F445-9B98-9D00D43DE1F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470D8-E1B8-DB49-8B68-D2DFBCE4A47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74300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470D8-E1B8-DB49-8B68-D2DFBCE4A473}" type="slidenum">
              <a:rPr lang="en-CH" smtClean="0"/>
              <a:t>34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43439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F00EC-DCB1-3B0F-EAC6-A56BAF0BE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CC6C20-7F6D-5946-FABC-AA669329AB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7BA03-C866-78B9-1900-0725561FC3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3B0DE-6F64-FC1B-2935-A1E9E2A5B3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470D8-E1B8-DB49-8B68-D2DFBCE4A473}" type="slidenum">
              <a:rPr lang="en-CH" smtClean="0"/>
              <a:t>36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04101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470D8-E1B8-DB49-8B68-D2DFBCE4A473}" type="slidenum">
              <a:rPr lang="en-CH" smtClean="0"/>
              <a:t>37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4139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AF13C-45EB-0554-428B-8E841701A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82FD6A-357C-DC91-4272-F6C863C6AB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323301-A95F-A482-8C57-AE369B195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62B9A-12F8-9EB8-1511-4179938AC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470D8-E1B8-DB49-8B68-D2DFBCE4A473}" type="slidenum">
              <a:rPr lang="en-CH" smtClean="0"/>
              <a:t>39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64450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72719-852B-4C96-4655-2A2B52A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9BC572-13F0-5016-E84E-4AFABDA5B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669836-5AB8-19E3-75B5-626E842C5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6D364-1802-1998-F826-72D2A654E3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470D8-E1B8-DB49-8B68-D2DFBCE4A473}" type="slidenum">
              <a:rPr lang="en-CH" smtClean="0"/>
              <a:t>40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84250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470D8-E1B8-DB49-8B68-D2DFBCE4A473}" type="slidenum">
              <a:rPr lang="en-CH" smtClean="0"/>
              <a:t>48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0747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B69CE-D8F1-958D-3616-61800E91C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BF01A-9475-70BC-798C-31B63E0E2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9EE31-5C26-49EB-3633-BD57292E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BAD56-53AF-EA6B-14AB-6276DFF5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F5391-9284-4623-7FDE-716FF68BA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9226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ACBD1-2953-DB48-4257-59311C8A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821E5B-5C0F-4981-AC40-E9CDFDC52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21A18-74A7-8315-60DE-451D0025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4B0C1-699E-5688-B893-3205A6175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517FE-1E71-BAEF-40BA-4FE79690E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2867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61E7D2-AAEA-22D5-16BE-767FE07881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4BBF6-EDB1-DCFB-EE2D-7A3B659FD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56CB5-B3B5-D726-FFCE-DF826207C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9AC9E-5DE8-022D-0AEB-D4049A90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79CFA-1E3C-4C69-B711-F27237E5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67267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655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032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B69CE-D8F1-958D-3616-61800E91C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BF01A-9475-70BC-798C-31B63E0E2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9EE31-5C26-49EB-3633-BD57292E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BAD56-53AF-EA6B-14AB-6276DFF5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F5391-9284-4623-7FDE-716FF68BA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9942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4AD6B-FEC8-94EB-9B18-444AE3950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B33ED-26CB-CFB9-032D-166A54975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D9A13-7CBB-03DA-A112-5DC3A29FD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7C891-104B-7BFC-0624-1C068A23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329C2-D7C8-AC09-6ADC-B01EBC4A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64690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C36E-4A20-6CE2-0A90-6447BCAF1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DFEB7D-77C5-A080-53F6-A36624CEE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77EDC-9A9D-905F-F3D2-20030DE43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A3EAA-D61C-0AA0-F5B2-B8E011BA8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89618-5832-2C91-11C9-E4028B136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9979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F62FB-AB63-1B7C-95CE-FA325119F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F3BF5-4D90-A094-3E21-E6987D6EB2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8EEEF-6933-7778-AF18-5E6605030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81C67-85AD-3311-541D-35FF77C7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61B39-E8C5-96D9-F8AF-8268E2D4F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4D9A7-858E-8B34-D1E2-C60EF180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2080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C966B-7C0E-1AE9-8E39-2AA70ADB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F0283-8EA5-5913-ED77-007949717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39A3A-E502-FFDA-FB91-CC1ACDC8C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40FB4F-CC17-FE55-F1D0-08BE92A07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BF77C-802D-3931-624D-048EB2C520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0703C1-B4F3-7933-CF15-3A9056BA0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13B9C7-5B3C-4256-B705-7E641E1A8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66B963-CB4C-F4F3-A0FF-C05F8774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9178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D1BBB-549A-5A9A-34E9-7AE884B14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1DF56-C8D5-A3FC-959A-7DFE00B0D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F93265-F32A-A6D5-50F6-46A4D40B9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8A87B4-68EB-751A-DDA0-029E91717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7356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AF4A75-3A5B-BE63-E639-77E512C93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05CC6-A064-3638-4D32-5E337FA9E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7BCA1-7BCD-B6C8-A720-30AD7295B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4839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0B09F-4AD8-6E14-6C7B-E0A19DF93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4A4CF-0113-B36F-F5A0-DC9CA4D62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030C5-2140-DB77-62F1-727A94B69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6EE8A-DA49-EECD-EF53-590DB0D36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FC573-B9B2-1EAC-D39A-28476E08B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B4E0C-2CD0-18E5-D30B-EBA3A05B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5072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4CAFC-9C70-A801-2AEB-E0E760697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0AE338-09FF-5547-7B04-034DDAEDB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556425-E101-D015-AB4A-464C0767B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80FB6-FA6A-A8C9-575D-461FF6C21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29168-D844-2F3C-D8C7-A9CEA776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2487A-A715-09CA-3E76-A1263AF0B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3273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767E12-E55F-8C82-2DE0-740272FB7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D5E5B-A6FA-5F2C-F336-80DAE7789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F5688-4736-329C-784B-CCFFAF6B0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5ABAD8-CF37-E340-9539-DCD161283E58}" type="datetimeFigureOut">
              <a:rPr lang="en-CH" smtClean="0"/>
              <a:t>12.07.2025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7949E-A745-6DB6-ED1E-4CA832BE0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CB550-942E-01EE-5917-13A554045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965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1124744"/>
            <a:ext cx="12192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719403" y="908720"/>
            <a:ext cx="11472598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77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5.jpeg"/><Relationship Id="rId3" Type="http://schemas.openxmlformats.org/officeDocument/2006/relationships/image" Target="../media/image29.jpeg"/><Relationship Id="rId7" Type="http://schemas.openxmlformats.org/officeDocument/2006/relationships/image" Target="../media/image24.jpeg"/><Relationship Id="rId12" Type="http://schemas.openxmlformats.org/officeDocument/2006/relationships/image" Target="../media/image3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11" Type="http://schemas.openxmlformats.org/officeDocument/2006/relationships/image" Target="../media/image33.jpeg"/><Relationship Id="rId5" Type="http://schemas.openxmlformats.org/officeDocument/2006/relationships/image" Target="../media/image31.jpeg"/><Relationship Id="rId10" Type="http://schemas.openxmlformats.org/officeDocument/2006/relationships/image" Target="../media/image32.jpeg"/><Relationship Id="rId4" Type="http://schemas.openxmlformats.org/officeDocument/2006/relationships/image" Target="../media/image30.jpeg"/><Relationship Id="rId9" Type="http://schemas.openxmlformats.org/officeDocument/2006/relationships/image" Target="../media/image26.jpeg"/><Relationship Id="rId1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png"/><Relationship Id="rId3" Type="http://schemas.openxmlformats.org/officeDocument/2006/relationships/image" Target="../media/image37.emf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41.emf"/><Relationship Id="rId4" Type="http://schemas.openxmlformats.org/officeDocument/2006/relationships/image" Target="../media/image40.pn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emf"/><Relationship Id="rId5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7.emf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s://lib-extopc.kek.jp/preprints/PDF/1985/8509/8509215.pdf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5.png"/><Relationship Id="rId5" Type="http://schemas.openxmlformats.org/officeDocument/2006/relationships/image" Target="../media/image69.png"/><Relationship Id="rId4" Type="http://schemas.openxmlformats.org/officeDocument/2006/relationships/image" Target="../media/image6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png"/><Relationship Id="rId4" Type="http://schemas.openxmlformats.org/officeDocument/2006/relationships/hyperlink" Target="https://arxiv.org/abs/2411.18962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411.18962" TargetMode="External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png"/><Relationship Id="rId4" Type="http://schemas.openxmlformats.org/officeDocument/2006/relationships/image" Target="../media/image7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emf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indico.cern.ch/event/1522665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hyperlink" Target="https://agenda.infn.it/event/44943/contributions/266615/attachments/137400/206567/WIMPs_PPGBSM_Venice.pdf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8.png"/><Relationship Id="rId4" Type="http://schemas.openxmlformats.org/officeDocument/2006/relationships/image" Target="../media/image8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emf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5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4.emf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marseille-tourisme.com/decouvrez-marseille/culture-et-patrimoine/sites-et-monuments/cite-radieuse-le-corbusier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9.emf"/><Relationship Id="rId4" Type="http://schemas.openxmlformats.org/officeDocument/2006/relationships/image" Target="../media/image9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cerncourier.com/a/inside-pentaquarks-and-tetraquarks/" TargetMode="External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0.png"/><Relationship Id="rId4" Type="http://schemas.openxmlformats.org/officeDocument/2006/relationships/hyperlink" Target="https://chicagojewishfunerals.com/funeral-detail-page/?case=D2DC18E5-CEBC-4AA0-A47F-722166C85CC7&amp;fbclid=IwQ0xDSwKjFOhleHRuA2FlbQIxMQABHsMyurUwXM_e3eGdUhlHFSgKHeFfsXh_VCNPbdHfMkrs4cYH9MaElASUMXPY_aem_rf8L-21gmAicSUK3RciWeg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hyperlink" Target="https://arxiv.org/abs/1508.00074" TargetMode="External"/><Relationship Id="rId9" Type="http://schemas.openxmlformats.org/officeDocument/2006/relationships/image" Target="../media/image10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emf"/><Relationship Id="rId3" Type="http://schemas.openxmlformats.org/officeDocument/2006/relationships/image" Target="../media/image107.emf"/><Relationship Id="rId7" Type="http://schemas.openxmlformats.org/officeDocument/2006/relationships/image" Target="../media/image10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108.png"/><Relationship Id="rId9" Type="http://schemas.openxmlformats.org/officeDocument/2006/relationships/image" Target="../media/image11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hyperlink" Target="https://cds.cern.ch/record/2903094?ln=en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i.org/10.1162/99608f92.b91339ef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6.png"/><Relationship Id="rId4" Type="http://schemas.openxmlformats.org/officeDocument/2006/relationships/image" Target="../media/image1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emf"/><Relationship Id="rId7" Type="http://schemas.openxmlformats.org/officeDocument/2006/relationships/image" Target="../media/image128.emf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7.emf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7.png"/><Relationship Id="rId5" Type="http://schemas.openxmlformats.org/officeDocument/2006/relationships/image" Target="../media/image11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0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0.emf"/><Relationship Id="rId4" Type="http://schemas.openxmlformats.org/officeDocument/2006/relationships/image" Target="../media/image139.emf"/><Relationship Id="rId9" Type="http://schemas.openxmlformats.org/officeDocument/2006/relationships/image" Target="../media/image14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5.emf"/><Relationship Id="rId5" Type="http://schemas.openxmlformats.org/officeDocument/2006/relationships/image" Target="../media/image150.png"/><Relationship Id="rId4" Type="http://schemas.openxmlformats.org/officeDocument/2006/relationships/image" Target="../media/image14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7" Type="http://schemas.openxmlformats.org/officeDocument/2006/relationships/image" Target="../media/image146.emf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5.emf"/><Relationship Id="rId5" Type="http://schemas.openxmlformats.org/officeDocument/2006/relationships/image" Target="../media/image150.png"/><Relationship Id="rId4" Type="http://schemas.openxmlformats.org/officeDocument/2006/relationships/image" Target="../media/image14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5.jpeg"/><Relationship Id="rId5" Type="http://schemas.openxmlformats.org/officeDocument/2006/relationships/image" Target="../media/image154.png"/><Relationship Id="rId4" Type="http://schemas.openxmlformats.org/officeDocument/2006/relationships/image" Target="../media/image15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hyperlink" Target="https://journals.aps.org/prd/abstract/10.1103/PhysRevD.102.112011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emf"/><Relationship Id="rId2" Type="http://schemas.openxmlformats.org/officeDocument/2006/relationships/image" Target="../media/image158.emf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hostert/Heavy-Neutrino-Limits" TargetMode="External"/><Relationship Id="rId2" Type="http://schemas.openxmlformats.org/officeDocument/2006/relationships/image" Target="../media/image160.emf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emf"/><Relationship Id="rId3" Type="http://schemas.openxmlformats.org/officeDocument/2006/relationships/image" Target="../media/image163.jpeg"/><Relationship Id="rId7" Type="http://schemas.openxmlformats.org/officeDocument/2006/relationships/image" Target="../media/image167.emf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2.jpeg"/><Relationship Id="rId4" Type="http://schemas.openxmlformats.org/officeDocument/2006/relationships/image" Target="../media/image1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hyperlink" Target="2505.21476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emf"/><Relationship Id="rId5" Type="http://schemas.openxmlformats.org/officeDocument/2006/relationships/image" Target="../media/image12.png"/><Relationship Id="rId4" Type="http://schemas.openxmlformats.org/officeDocument/2006/relationships/image" Target="../media/image8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8.png"/><Relationship Id="rId4" Type="http://schemas.openxmlformats.org/officeDocument/2006/relationships/hyperlink" Target="https://github.com/cajohare/AxionLimits/blob/master/docs/ap.md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ature.com/articles/d41586-023-02203-6" TargetMode="External"/><Relationship Id="rId3" Type="http://schemas.openxmlformats.org/officeDocument/2006/relationships/hyperlink" Target="https://www.nature.com/articles/d41586-023-02167-7" TargetMode="External"/><Relationship Id="rId7" Type="http://schemas.openxmlformats.org/officeDocument/2006/relationships/hyperlink" Target="https://arxiv.org/abs/2306.13611" TargetMode="External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rxiv.org/abs/2306.16215" TargetMode="External"/><Relationship Id="rId11" Type="http://schemas.openxmlformats.org/officeDocument/2006/relationships/image" Target="../media/image186.jpeg"/><Relationship Id="rId5" Type="http://schemas.openxmlformats.org/officeDocument/2006/relationships/hyperlink" Target="https://arxiv.org/abs/2306.16214" TargetMode="External"/><Relationship Id="rId10" Type="http://schemas.openxmlformats.org/officeDocument/2006/relationships/image" Target="../media/image185.emf"/><Relationship Id="rId4" Type="http://schemas.openxmlformats.org/officeDocument/2006/relationships/hyperlink" Target="https://arxiv.org/abs/2306.16213" TargetMode="External"/><Relationship Id="rId9" Type="http://schemas.openxmlformats.org/officeDocument/2006/relationships/image" Target="../media/image184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emf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hyperlink" Target="https://arxiv.org/abs/2503.14744" TargetMode="External"/><Relationship Id="rId3" Type="http://schemas.openxmlformats.org/officeDocument/2006/relationships/image" Target="../media/image195.png"/><Relationship Id="rId7" Type="http://schemas.openxmlformats.org/officeDocument/2006/relationships/image" Target="../media/image194.jpg"/><Relationship Id="rId12" Type="http://schemas.openxmlformats.org/officeDocument/2006/relationships/hyperlink" Target="https://arxiv.org/pdf/2503.14454" TargetMode="External"/><Relationship Id="rId2" Type="http://schemas.openxmlformats.org/officeDocument/2006/relationships/hyperlink" Target="2406.13516" TargetMode="External"/><Relationship Id="rId16" Type="http://schemas.openxmlformats.org/officeDocument/2006/relationships/image" Target="../media/image199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7.png"/><Relationship Id="rId11" Type="http://schemas.openxmlformats.org/officeDocument/2006/relationships/image" Target="../media/image198.png"/><Relationship Id="rId5" Type="http://schemas.openxmlformats.org/officeDocument/2006/relationships/hyperlink" Target="https://arxiv.org/abs/2406.11438" TargetMode="External"/><Relationship Id="rId15" Type="http://schemas.openxmlformats.org/officeDocument/2006/relationships/image" Target="../media/image203.png"/><Relationship Id="rId10" Type="http://schemas.openxmlformats.org/officeDocument/2006/relationships/image" Target="../media/image200.png"/><Relationship Id="rId4" Type="http://schemas.openxmlformats.org/officeDocument/2006/relationships/image" Target="../media/image193.gif"/><Relationship Id="rId9" Type="http://schemas.openxmlformats.org/officeDocument/2006/relationships/hyperlink" Target="https://arxiv.org/abs/2410.05380" TargetMode="External"/><Relationship Id="rId14" Type="http://schemas.openxmlformats.org/officeDocument/2006/relationships/image" Target="../media/image20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esa.int/Science_Exploration/Space_Science/Euclid/Euclid_discovers_a_stunning_Einstein_ring" TargetMode="External"/><Relationship Id="rId4" Type="http://schemas.openxmlformats.org/officeDocument/2006/relationships/image" Target="../media/image20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2505.21476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emf"/><Relationship Id="rId5" Type="http://schemas.openxmlformats.org/officeDocument/2006/relationships/image" Target="../media/image12.png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eg"/><Relationship Id="rId7" Type="http://schemas.openxmlformats.org/officeDocument/2006/relationships/hyperlink" Target="https://muon-g-2.fnal.gov/result2025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emf"/><Relationship Id="rId11" Type="http://schemas.openxmlformats.org/officeDocument/2006/relationships/image" Target="../media/image10.png"/><Relationship Id="rId5" Type="http://schemas.openxmlformats.org/officeDocument/2006/relationships/image" Target="../media/image12.png"/><Relationship Id="rId10" Type="http://schemas.openxmlformats.org/officeDocument/2006/relationships/hyperlink" Target="2505.21476" TargetMode="External"/><Relationship Id="rId4" Type="http://schemas.openxmlformats.org/officeDocument/2006/relationships/image" Target="../media/image8.emf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0B767C-182D-C2BC-842C-54D293EC7C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99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5A2669-8C01-D89D-7A0D-254EFF434A27}"/>
              </a:ext>
            </a:extLst>
          </p:cNvPr>
          <p:cNvSpPr txBox="1"/>
          <p:nvPr/>
        </p:nvSpPr>
        <p:spPr>
          <a:xfrm>
            <a:off x="7184760" y="878518"/>
            <a:ext cx="41346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</a:rPr>
              <a:t>EPS-HEP 2025 — Conference Highlights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82554-C965-F6F1-833C-A15D6CF7D38A}"/>
              </a:ext>
            </a:extLst>
          </p:cNvPr>
          <p:cNvSpPr txBox="1"/>
          <p:nvPr/>
        </p:nvSpPr>
        <p:spPr>
          <a:xfrm>
            <a:off x="7212470" y="2618989"/>
            <a:ext cx="41346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400" dirty="0">
                <a:solidFill>
                  <a:schemeClr val="bg1"/>
                </a:solidFill>
                <a:latin typeface="Helvetica" pitchFamily="2" charset="0"/>
              </a:rPr>
              <a:t>Focus on new / recent results shown this week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36F1A-C676-4C53-9882-DDD26E385B7B}"/>
              </a:ext>
            </a:extLst>
          </p:cNvPr>
          <p:cNvSpPr txBox="1"/>
          <p:nvPr/>
        </p:nvSpPr>
        <p:spPr>
          <a:xfrm>
            <a:off x="8091055" y="3163554"/>
            <a:ext cx="3048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  <a:latin typeface="Helvetica" pitchFamily="2" charset="0"/>
              </a:rPr>
              <a:t>Andreas Hoecker (CERN) </a:t>
            </a:r>
            <a:r>
              <a:rPr lang="en-GB" sz="1400" noProof="0" dirty="0">
                <a:solidFill>
                  <a:schemeClr val="bg1"/>
                </a:solidFill>
                <a:latin typeface="Helvetica" pitchFamily="2" charset="0"/>
              </a:rPr>
              <a:t>	</a:t>
            </a:r>
          </a:p>
          <a:p>
            <a:r>
              <a:rPr lang="en-GB" sz="1400" noProof="0" dirty="0">
                <a:solidFill>
                  <a:schemeClr val="bg1"/>
                </a:solidFill>
                <a:latin typeface="Helvetica" pitchFamily="2" charset="0"/>
              </a:rPr>
              <a:t>Marseille, France, 11 July 2025</a:t>
            </a:r>
          </a:p>
        </p:txBody>
      </p:sp>
    </p:spTree>
    <p:extLst>
      <p:ext uri="{BB962C8B-B14F-4D97-AF65-F5344CB8AC3E}">
        <p14:creationId xmlns:p14="http://schemas.microsoft.com/office/powerpoint/2010/main" val="2812717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4C280-BBFA-436C-0D9B-308B79709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831C98-ECC5-860B-630D-7C832B0CD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10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7F80D5-8D09-F3DE-C74E-3DF282F43995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Energy-frontier physics relies on the LHC</a:t>
            </a:r>
          </a:p>
        </p:txBody>
      </p:sp>
      <p:grpSp>
        <p:nvGrpSpPr>
          <p:cNvPr id="1059" name="Group 1058">
            <a:extLst>
              <a:ext uri="{FF2B5EF4-FFF2-40B4-BE49-F238E27FC236}">
                <a16:creationId xmlns:a16="http://schemas.microsoft.com/office/drawing/2014/main" id="{8BDE561B-07A3-2E4E-DC12-61319935B8FB}"/>
              </a:ext>
            </a:extLst>
          </p:cNvPr>
          <p:cNvGrpSpPr/>
          <p:nvPr/>
        </p:nvGrpSpPr>
        <p:grpSpPr>
          <a:xfrm>
            <a:off x="-174811" y="1243001"/>
            <a:ext cx="12349175" cy="4768582"/>
            <a:chOff x="-174811" y="1335765"/>
            <a:chExt cx="12349175" cy="476858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1C2B0C7-A4D9-C600-A50A-5CA9D34839C7}"/>
                </a:ext>
              </a:extLst>
            </p:cNvPr>
            <p:cNvGrpSpPr/>
            <p:nvPr/>
          </p:nvGrpSpPr>
          <p:grpSpPr>
            <a:xfrm>
              <a:off x="3606954" y="5138893"/>
              <a:ext cx="894376" cy="429453"/>
              <a:chOff x="3131858" y="5533424"/>
              <a:chExt cx="894376" cy="429453"/>
            </a:xfrm>
          </p:grpSpPr>
          <p:sp>
            <p:nvSpPr>
              <p:cNvPr id="58" name="Triangle 57">
                <a:extLst>
                  <a:ext uri="{FF2B5EF4-FFF2-40B4-BE49-F238E27FC236}">
                    <a16:creationId xmlns:a16="http://schemas.microsoft.com/office/drawing/2014/main" id="{7C725F39-A21D-0E8B-657F-463A1915661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3519613" y="5890877"/>
                <a:ext cx="103483" cy="7200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5E9D95A-EE2D-88D9-DBE7-62C895280A8F}"/>
                  </a:ext>
                </a:extLst>
              </p:cNvPr>
              <p:cNvSpPr txBox="1"/>
              <p:nvPr/>
            </p:nvSpPr>
            <p:spPr>
              <a:xfrm>
                <a:off x="3131858" y="5533424"/>
                <a:ext cx="89437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noProof="0" dirty="0">
                    <a:solidFill>
                      <a:schemeClr val="bg1"/>
                    </a:solidFill>
                  </a:rPr>
                  <a:t>ATLAS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DE2FC2-0A39-EBE8-88BA-AF318C0287E6}"/>
                </a:ext>
              </a:extLst>
            </p:cNvPr>
            <p:cNvGrpSpPr/>
            <p:nvPr/>
          </p:nvGrpSpPr>
          <p:grpSpPr>
            <a:xfrm>
              <a:off x="5963863" y="5637611"/>
              <a:ext cx="744403" cy="414338"/>
              <a:chOff x="4973280" y="5801366"/>
              <a:chExt cx="744403" cy="667295"/>
            </a:xfrm>
          </p:grpSpPr>
          <p:sp>
            <p:nvSpPr>
              <p:cNvPr id="56" name="Triangle 55">
                <a:extLst>
                  <a:ext uri="{FF2B5EF4-FFF2-40B4-BE49-F238E27FC236}">
                    <a16:creationId xmlns:a16="http://schemas.microsoft.com/office/drawing/2014/main" id="{B56ECA8D-68D8-E512-64E7-1ABEED755B5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5292594" y="5801366"/>
                <a:ext cx="103483" cy="7200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2800" noProof="0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C411A3F-288B-8423-28A4-84C67794B45A}"/>
                  </a:ext>
                </a:extLst>
              </p:cNvPr>
              <p:cNvSpPr txBox="1"/>
              <p:nvPr/>
            </p:nvSpPr>
            <p:spPr>
              <a:xfrm>
                <a:off x="4973280" y="5824280"/>
                <a:ext cx="744403" cy="644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noProof="0" dirty="0">
                    <a:solidFill>
                      <a:schemeClr val="bg1"/>
                    </a:solidFill>
                  </a:rPr>
                  <a:t>LHCb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381459C-D4FA-B620-9AEA-9DC3C6270D5C}"/>
                </a:ext>
              </a:extLst>
            </p:cNvPr>
            <p:cNvGrpSpPr/>
            <p:nvPr/>
          </p:nvGrpSpPr>
          <p:grpSpPr>
            <a:xfrm>
              <a:off x="1752344" y="4857896"/>
              <a:ext cx="894376" cy="443350"/>
              <a:chOff x="1688068" y="5274592"/>
              <a:chExt cx="894376" cy="443350"/>
            </a:xfrm>
          </p:grpSpPr>
          <p:sp>
            <p:nvSpPr>
              <p:cNvPr id="54" name="Triangle 53">
                <a:extLst>
                  <a:ext uri="{FF2B5EF4-FFF2-40B4-BE49-F238E27FC236}">
                    <a16:creationId xmlns:a16="http://schemas.microsoft.com/office/drawing/2014/main" id="{6EB93B02-510E-E585-2858-4FB33011F56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2086788" y="5274592"/>
                <a:ext cx="103483" cy="7200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2800" noProof="0" dirty="0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7BE0688-CC6B-A7A9-CBC6-077CC38D849F}"/>
                  </a:ext>
                </a:extLst>
              </p:cNvPr>
              <p:cNvSpPr txBox="1"/>
              <p:nvPr/>
            </p:nvSpPr>
            <p:spPr>
              <a:xfrm>
                <a:off x="1688068" y="5317832"/>
                <a:ext cx="89437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noProof="0" dirty="0">
                    <a:solidFill>
                      <a:schemeClr val="bg1"/>
                    </a:solidFill>
                  </a:rPr>
                  <a:t>ALICE</a:t>
                </a:r>
              </a:p>
            </p:txBody>
          </p:sp>
        </p:grp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505E48D-64B5-380F-5F87-B42486CCF0B1}"/>
                </a:ext>
              </a:extLst>
            </p:cNvPr>
            <p:cNvCxnSpPr>
              <a:cxnSpLocks/>
            </p:cNvCxnSpPr>
            <p:nvPr/>
          </p:nvCxnSpPr>
          <p:spPr>
            <a:xfrm>
              <a:off x="2021832" y="5316692"/>
              <a:ext cx="3331181" cy="0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FBC733-5072-A233-65C2-C5FC3CCAADB4}"/>
                </a:ext>
              </a:extLst>
            </p:cNvPr>
            <p:cNvSpPr txBox="1"/>
            <p:nvPr/>
          </p:nvSpPr>
          <p:spPr>
            <a:xfrm>
              <a:off x="2087148" y="5117128"/>
              <a:ext cx="162576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chemeClr val="bg1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14h 21m stable beams</a:t>
              </a:r>
            </a:p>
          </p:txBody>
        </p:sp>
        <p:pic>
          <p:nvPicPr>
            <p:cNvPr id="1051" name="Picture 1050">
              <a:extLst>
                <a:ext uri="{FF2B5EF4-FFF2-40B4-BE49-F238E27FC236}">
                  <a16:creationId xmlns:a16="http://schemas.microsoft.com/office/drawing/2014/main" id="{AD772A0F-FE50-177D-4A16-C64349231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-174811" y="1335765"/>
              <a:ext cx="11198777" cy="4479511"/>
            </a:xfrm>
            <a:prstGeom prst="rect">
              <a:avLst/>
            </a:prstGeom>
          </p:spPr>
        </p:pic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A52C8D9E-B304-838C-2044-C86DD8FB85EF}"/>
                </a:ext>
              </a:extLst>
            </p:cNvPr>
            <p:cNvCxnSpPr>
              <a:cxnSpLocks/>
            </p:cNvCxnSpPr>
            <p:nvPr/>
          </p:nvCxnSpPr>
          <p:spPr>
            <a:xfrm>
              <a:off x="2047695" y="4945059"/>
              <a:ext cx="1733519" cy="0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CB09EB-DAF9-1021-F534-C1D9217E228D}"/>
                </a:ext>
              </a:extLst>
            </p:cNvPr>
            <p:cNvSpPr txBox="1"/>
            <p:nvPr/>
          </p:nvSpPr>
          <p:spPr>
            <a:xfrm>
              <a:off x="2073258" y="4670664"/>
              <a:ext cx="16610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chemeClr val="bg1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~8h luminosity levelling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4F4F421-FCC3-7992-48AF-F5818A106627}"/>
                </a:ext>
              </a:extLst>
            </p:cNvPr>
            <p:cNvCxnSpPr>
              <a:cxnSpLocks/>
            </p:cNvCxnSpPr>
            <p:nvPr/>
          </p:nvCxnSpPr>
          <p:spPr>
            <a:xfrm>
              <a:off x="3848836" y="3418783"/>
              <a:ext cx="0" cy="2077563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sysDash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9CA36B-1751-3335-CA56-D23E6D32C4EF}"/>
                </a:ext>
              </a:extLst>
            </p:cNvPr>
            <p:cNvSpPr/>
            <p:nvPr/>
          </p:nvSpPr>
          <p:spPr>
            <a:xfrm>
              <a:off x="1257531" y="5883106"/>
              <a:ext cx="1623233" cy="176762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49043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00" noProof="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AE74C07-E157-DBBC-B45A-4F87BDBD3121}"/>
                </a:ext>
              </a:extLst>
            </p:cNvPr>
            <p:cNvSpPr/>
            <p:nvPr/>
          </p:nvSpPr>
          <p:spPr>
            <a:xfrm>
              <a:off x="2930287" y="5881386"/>
              <a:ext cx="1167905" cy="178481"/>
            </a:xfrm>
            <a:prstGeom prst="rect">
              <a:avLst/>
            </a:prstGeom>
            <a:solidFill>
              <a:schemeClr val="bg1">
                <a:lumMod val="85000"/>
                <a:alpha val="49043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00" noProof="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9D00E0-9923-DBEB-AE8F-BDB876A63C1F}"/>
                </a:ext>
              </a:extLst>
            </p:cNvPr>
            <p:cNvSpPr/>
            <p:nvPr/>
          </p:nvSpPr>
          <p:spPr>
            <a:xfrm>
              <a:off x="4160111" y="5881387"/>
              <a:ext cx="2172715" cy="178480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49043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00" noProof="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CCE71D9-0997-CC7B-29EF-1F044272E2CC}"/>
                </a:ext>
              </a:extLst>
            </p:cNvPr>
            <p:cNvSpPr/>
            <p:nvPr/>
          </p:nvSpPr>
          <p:spPr>
            <a:xfrm>
              <a:off x="6372962" y="5883106"/>
              <a:ext cx="1749613" cy="176762"/>
            </a:xfrm>
            <a:prstGeom prst="rect">
              <a:avLst/>
            </a:prstGeom>
            <a:solidFill>
              <a:schemeClr val="bg1">
                <a:lumMod val="85000"/>
                <a:alpha val="49043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00" noProof="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4114C8A-220D-6328-5A14-B0F6032F4CAB}"/>
                </a:ext>
              </a:extLst>
            </p:cNvPr>
            <p:cNvSpPr/>
            <p:nvPr/>
          </p:nvSpPr>
          <p:spPr>
            <a:xfrm>
              <a:off x="8172099" y="5876268"/>
              <a:ext cx="2283561" cy="183600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49043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00" noProof="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E1CF58-A1E6-148E-C8BE-27481E90536C}"/>
                </a:ext>
              </a:extLst>
            </p:cNvPr>
            <p:cNvSpPr txBox="1"/>
            <p:nvPr/>
          </p:nvSpPr>
          <p:spPr>
            <a:xfrm>
              <a:off x="1257531" y="4901136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00800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2010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562F10F-13FF-FCFB-6874-D580C0FB9288}"/>
                </a:ext>
              </a:extLst>
            </p:cNvPr>
            <p:cNvSpPr txBox="1"/>
            <p:nvPr/>
          </p:nvSpPr>
          <p:spPr>
            <a:xfrm>
              <a:off x="1756129" y="4847834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E7000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2011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C35328D-666E-E3D0-9C38-7862D8376FF0}"/>
                </a:ext>
              </a:extLst>
            </p:cNvPr>
            <p:cNvSpPr txBox="1"/>
            <p:nvPr/>
          </p:nvSpPr>
          <p:spPr>
            <a:xfrm>
              <a:off x="2334917" y="4717000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0000FF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2012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09DA7F0-35D8-955A-A095-36823EEFC5FD}"/>
                </a:ext>
              </a:extLst>
            </p:cNvPr>
            <p:cNvSpPr txBox="1"/>
            <p:nvPr/>
          </p:nvSpPr>
          <p:spPr>
            <a:xfrm>
              <a:off x="4074739" y="4628370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7E007E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2015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D4ED010-B01C-82DA-4A1A-8C44BE9F2B96}"/>
                </a:ext>
              </a:extLst>
            </p:cNvPr>
            <p:cNvSpPr txBox="1"/>
            <p:nvPr/>
          </p:nvSpPr>
          <p:spPr>
            <a:xfrm>
              <a:off x="4680913" y="4330367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FFA50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2016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2942680-AF00-6049-D47E-4A5CF6D70508}"/>
                </a:ext>
              </a:extLst>
            </p:cNvPr>
            <p:cNvSpPr txBox="1"/>
            <p:nvPr/>
          </p:nvSpPr>
          <p:spPr>
            <a:xfrm>
              <a:off x="5273148" y="3993470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02BFFF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2017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772C66-B378-68B9-24FB-393996FEB679}"/>
                </a:ext>
              </a:extLst>
            </p:cNvPr>
            <p:cNvSpPr txBox="1"/>
            <p:nvPr/>
          </p:nvSpPr>
          <p:spPr>
            <a:xfrm>
              <a:off x="5833971" y="3463778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00008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2018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C52A5A-405D-997D-E339-9155BB8E19E3}"/>
                </a:ext>
              </a:extLst>
            </p:cNvPr>
            <p:cNvSpPr txBox="1"/>
            <p:nvPr/>
          </p:nvSpPr>
          <p:spPr>
            <a:xfrm>
              <a:off x="8197241" y="3146604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A5292A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2022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319FFA1-5B2E-5059-B831-38CEF86B0D43}"/>
                </a:ext>
              </a:extLst>
            </p:cNvPr>
            <p:cNvSpPr txBox="1"/>
            <p:nvPr/>
          </p:nvSpPr>
          <p:spPr>
            <a:xfrm>
              <a:off x="8767126" y="2874102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BA55D4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2023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663F43F-067B-CF34-0F17-A87D14389455}"/>
                </a:ext>
              </a:extLst>
            </p:cNvPr>
            <p:cNvSpPr txBox="1"/>
            <p:nvPr/>
          </p:nvSpPr>
          <p:spPr>
            <a:xfrm>
              <a:off x="9333061" y="2105204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00000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2024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FC0A472-9D66-C0FD-6530-D7EEB7B0CA62}"/>
                </a:ext>
              </a:extLst>
            </p:cNvPr>
            <p:cNvSpPr txBox="1"/>
            <p:nvPr/>
          </p:nvSpPr>
          <p:spPr>
            <a:xfrm>
              <a:off x="4139842" y="1720904"/>
              <a:ext cx="64331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r">
                <a:spcBef>
                  <a:spcPts val="3000"/>
                </a:spcBef>
              </a:pPr>
              <a:r>
                <a:rPr lang="en-GB" sz="12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Peak luminosity in 2024: 2.1 × 10</a:t>
              </a:r>
              <a:r>
                <a:rPr lang="en-GB" sz="1200" baseline="300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34</a:t>
              </a:r>
              <a:r>
                <a:rPr lang="en-GB" sz="12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cm</a:t>
              </a:r>
              <a:r>
                <a:rPr lang="en-GB" sz="1200" baseline="300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–2</a:t>
              </a:r>
              <a:r>
                <a:rPr lang="en-GB" sz="12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s</a:t>
              </a:r>
              <a:r>
                <a:rPr lang="en-GB" sz="1200" baseline="300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–1</a:t>
              </a:r>
              <a:r>
                <a:rPr lang="en-GB" sz="12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, pileup of 63, total delivered luminosity: </a:t>
              </a:r>
              <a:r>
                <a:rPr lang="en-GB" sz="120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403</a:t>
              </a:r>
              <a:r>
                <a:rPr lang="en-GB" sz="12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fb</a:t>
              </a:r>
              <a:r>
                <a:rPr lang="en-GB" sz="1200" baseline="30000" noProof="0" dirty="0"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–1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6CD241C-A980-DF3F-E807-5EB0BC119065}"/>
                </a:ext>
              </a:extLst>
            </p:cNvPr>
            <p:cNvSpPr txBox="1"/>
            <p:nvPr/>
          </p:nvSpPr>
          <p:spPr>
            <a:xfrm>
              <a:off x="1376692" y="5842737"/>
              <a:ext cx="138371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ctr">
                <a:spcBef>
                  <a:spcPts val="3000"/>
                </a:spcBef>
              </a:pPr>
              <a:r>
                <a:rPr lang="en-GB" sz="105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Run 1 (2010–2012)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8F15B26-E2B7-FDA3-0D4D-C7A433E084FB}"/>
                </a:ext>
              </a:extLst>
            </p:cNvPr>
            <p:cNvSpPr txBox="1"/>
            <p:nvPr/>
          </p:nvSpPr>
          <p:spPr>
            <a:xfrm>
              <a:off x="2894766" y="5841437"/>
              <a:ext cx="122982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05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LS1 (2013–2015)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DD4D7D-B709-5DEB-19CD-10D637914319}"/>
                </a:ext>
              </a:extLst>
            </p:cNvPr>
            <p:cNvSpPr txBox="1"/>
            <p:nvPr/>
          </p:nvSpPr>
          <p:spPr>
            <a:xfrm>
              <a:off x="4174114" y="5841437"/>
              <a:ext cx="214932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>
                <a:spcBef>
                  <a:spcPts val="3000"/>
                </a:spcBef>
              </a:pPr>
              <a:r>
                <a:rPr lang="en-GB" sz="105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Run 2 (2015–2018)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6D95D5F-517E-87C9-2983-2A06A83EFF19}"/>
                </a:ext>
              </a:extLst>
            </p:cNvPr>
            <p:cNvSpPr txBox="1"/>
            <p:nvPr/>
          </p:nvSpPr>
          <p:spPr>
            <a:xfrm>
              <a:off x="6372961" y="5840137"/>
              <a:ext cx="174022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>
                <a:spcBef>
                  <a:spcPts val="3000"/>
                </a:spcBef>
              </a:pPr>
              <a:r>
                <a:rPr lang="en-GB" sz="105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LS2 (2019–2022)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5FE80EE-0EBC-0C25-2FA7-CB06BC7786FC}"/>
                </a:ext>
              </a:extLst>
            </p:cNvPr>
            <p:cNvSpPr txBox="1"/>
            <p:nvPr/>
          </p:nvSpPr>
          <p:spPr>
            <a:xfrm>
              <a:off x="8172099" y="5839470"/>
              <a:ext cx="228356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>
                <a:spcBef>
                  <a:spcPts val="3000"/>
                </a:spcBef>
              </a:pPr>
              <a:r>
                <a:rPr lang="en-GB" sz="105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Run 3 (2022–2026)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697DD19-8540-871F-8B3F-1F5FAC13A062}"/>
                </a:ext>
              </a:extLst>
            </p:cNvPr>
            <p:cNvCxnSpPr/>
            <p:nvPr/>
          </p:nvCxnSpPr>
          <p:spPr>
            <a:xfrm flipV="1">
              <a:off x="5220109" y="2806867"/>
              <a:ext cx="0" cy="238277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4" name="Straight Connector 1023">
              <a:extLst>
                <a:ext uri="{FF2B5EF4-FFF2-40B4-BE49-F238E27FC236}">
                  <a16:creationId xmlns:a16="http://schemas.microsoft.com/office/drawing/2014/main" id="{2C411D1F-BF19-B83F-821F-F57068994AFE}"/>
                </a:ext>
              </a:extLst>
            </p:cNvPr>
            <p:cNvCxnSpPr/>
            <p:nvPr/>
          </p:nvCxnSpPr>
          <p:spPr>
            <a:xfrm flipV="1">
              <a:off x="6966465" y="2802083"/>
              <a:ext cx="0" cy="238277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092304B-8E0A-CAF1-170D-12ED954439B7}"/>
                </a:ext>
              </a:extLst>
            </p:cNvPr>
            <p:cNvCxnSpPr/>
            <p:nvPr/>
          </p:nvCxnSpPr>
          <p:spPr>
            <a:xfrm flipV="1">
              <a:off x="5800166" y="2806867"/>
              <a:ext cx="0" cy="238277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704B029-63FC-7816-391B-9024DED98932}"/>
                </a:ext>
              </a:extLst>
            </p:cNvPr>
            <p:cNvCxnSpPr/>
            <p:nvPr/>
          </p:nvCxnSpPr>
          <p:spPr>
            <a:xfrm flipV="1">
              <a:off x="6372961" y="2802083"/>
              <a:ext cx="0" cy="238277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59B19FF-E336-8F3A-DA9B-5197938CFC5F}"/>
                </a:ext>
              </a:extLst>
            </p:cNvPr>
            <p:cNvSpPr txBox="1"/>
            <p:nvPr/>
          </p:nvSpPr>
          <p:spPr>
            <a:xfrm>
              <a:off x="6789652" y="4791396"/>
              <a:ext cx="137088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rPr>
                <a:t>Long shutdown 2</a:t>
              </a:r>
            </a:p>
          </p:txBody>
        </p:sp>
        <p:cxnSp>
          <p:nvCxnSpPr>
            <p:cNvPr id="1025" name="Straight Connector 1024">
              <a:extLst>
                <a:ext uri="{FF2B5EF4-FFF2-40B4-BE49-F238E27FC236}">
                  <a16:creationId xmlns:a16="http://schemas.microsoft.com/office/drawing/2014/main" id="{06EE816D-98C3-D52A-7E1A-21ECE63A12BC}"/>
                </a:ext>
              </a:extLst>
            </p:cNvPr>
            <p:cNvCxnSpPr/>
            <p:nvPr/>
          </p:nvCxnSpPr>
          <p:spPr>
            <a:xfrm flipV="1">
              <a:off x="7546364" y="2809864"/>
              <a:ext cx="0" cy="238277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Straight Connector 1026">
              <a:extLst>
                <a:ext uri="{FF2B5EF4-FFF2-40B4-BE49-F238E27FC236}">
                  <a16:creationId xmlns:a16="http://schemas.microsoft.com/office/drawing/2014/main" id="{D7911CB8-C689-6CE0-983C-521BFA6B23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92720" y="1997903"/>
              <a:ext cx="0" cy="3189950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8" name="Straight Connector 1027">
              <a:extLst>
                <a:ext uri="{FF2B5EF4-FFF2-40B4-BE49-F238E27FC236}">
                  <a16:creationId xmlns:a16="http://schemas.microsoft.com/office/drawing/2014/main" id="{9302DD52-7035-A077-88AA-5E5BD5E270C4}"/>
                </a:ext>
              </a:extLst>
            </p:cNvPr>
            <p:cNvCxnSpPr/>
            <p:nvPr/>
          </p:nvCxnSpPr>
          <p:spPr>
            <a:xfrm flipV="1">
              <a:off x="8126421" y="2809864"/>
              <a:ext cx="0" cy="238277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9" name="Straight Connector 1028">
              <a:extLst>
                <a:ext uri="{FF2B5EF4-FFF2-40B4-BE49-F238E27FC236}">
                  <a16:creationId xmlns:a16="http://schemas.microsoft.com/office/drawing/2014/main" id="{365B8248-A0EF-57B0-A77B-46473F1B8FD6}"/>
                </a:ext>
              </a:extLst>
            </p:cNvPr>
            <p:cNvCxnSpPr/>
            <p:nvPr/>
          </p:nvCxnSpPr>
          <p:spPr>
            <a:xfrm flipV="1">
              <a:off x="8712663" y="2805080"/>
              <a:ext cx="0" cy="238277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0" name="Straight Connector 1029">
              <a:extLst>
                <a:ext uri="{FF2B5EF4-FFF2-40B4-BE49-F238E27FC236}">
                  <a16:creationId xmlns:a16="http://schemas.microsoft.com/office/drawing/2014/main" id="{84DD5C2C-9604-4741-F122-057733DCD6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1202" y="4255080"/>
              <a:ext cx="0" cy="926778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1" name="Straight Connector 1030">
              <a:extLst>
                <a:ext uri="{FF2B5EF4-FFF2-40B4-BE49-F238E27FC236}">
                  <a16:creationId xmlns:a16="http://schemas.microsoft.com/office/drawing/2014/main" id="{55837E25-7CBE-2DAD-23DC-BD301AFD3A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7558" y="4255080"/>
              <a:ext cx="0" cy="921994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2" name="Straight Connector 1031">
              <a:extLst>
                <a:ext uri="{FF2B5EF4-FFF2-40B4-BE49-F238E27FC236}">
                  <a16:creationId xmlns:a16="http://schemas.microsoft.com/office/drawing/2014/main" id="{5544CBD9-11EE-F9BC-E59D-3F526C498F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01259" y="4255080"/>
              <a:ext cx="0" cy="926778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3" name="Straight Connector 1032">
              <a:extLst>
                <a:ext uri="{FF2B5EF4-FFF2-40B4-BE49-F238E27FC236}">
                  <a16:creationId xmlns:a16="http://schemas.microsoft.com/office/drawing/2014/main" id="{0018C585-3B54-46D6-BD20-5816DFD5CC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87501" y="4255080"/>
              <a:ext cx="0" cy="921994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id="{D4A29DF2-EF30-5B3A-E5E7-7518B64A97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47457" y="4255080"/>
              <a:ext cx="0" cy="929775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5" name="Straight Connector 1034">
              <a:extLst>
                <a:ext uri="{FF2B5EF4-FFF2-40B4-BE49-F238E27FC236}">
                  <a16:creationId xmlns:a16="http://schemas.microsoft.com/office/drawing/2014/main" id="{5D58F77E-2236-E304-B9D9-554FAE8DDFE1}"/>
                </a:ext>
              </a:extLst>
            </p:cNvPr>
            <p:cNvCxnSpPr/>
            <p:nvPr/>
          </p:nvCxnSpPr>
          <p:spPr>
            <a:xfrm flipV="1">
              <a:off x="4627514" y="2802082"/>
              <a:ext cx="0" cy="238277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CE21890-6908-653D-28CA-6A77C5F5A649}"/>
                </a:ext>
              </a:extLst>
            </p:cNvPr>
            <p:cNvSpPr txBox="1"/>
            <p:nvPr/>
          </p:nvSpPr>
          <p:spPr>
            <a:xfrm>
              <a:off x="2925832" y="4843188"/>
              <a:ext cx="137088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rPr>
                <a:t>Long shutdown 1</a:t>
              </a:r>
            </a:p>
          </p:txBody>
        </p:sp>
        <p:sp>
          <p:nvSpPr>
            <p:cNvPr id="1045" name="TextBox 1044">
              <a:extLst>
                <a:ext uri="{FF2B5EF4-FFF2-40B4-BE49-F238E27FC236}">
                  <a16:creationId xmlns:a16="http://schemas.microsoft.com/office/drawing/2014/main" id="{FECC4A0B-DFE8-4633-36A3-78240032FE61}"/>
                </a:ext>
              </a:extLst>
            </p:cNvPr>
            <p:cNvSpPr txBox="1"/>
            <p:nvPr/>
          </p:nvSpPr>
          <p:spPr>
            <a:xfrm>
              <a:off x="10505890" y="4787614"/>
              <a:ext cx="16684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rPr>
                <a:t>Mid 2026: Begin of Long shutdown 3</a:t>
              </a:r>
            </a:p>
          </p:txBody>
        </p:sp>
        <p:cxnSp>
          <p:nvCxnSpPr>
            <p:cNvPr id="1054" name="Straight Connector 1053">
              <a:extLst>
                <a:ext uri="{FF2B5EF4-FFF2-40B4-BE49-F238E27FC236}">
                  <a16:creationId xmlns:a16="http://schemas.microsoft.com/office/drawing/2014/main" id="{ECF5E96A-91EF-5A12-5A7D-79108DDA54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75426" y="2002687"/>
              <a:ext cx="0" cy="3189950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394E98E0-EF09-7B32-0D35-2BAEB8561C30}"/>
                </a:ext>
              </a:extLst>
            </p:cNvPr>
            <p:cNvSpPr txBox="1"/>
            <p:nvPr/>
          </p:nvSpPr>
          <p:spPr>
            <a:xfrm>
              <a:off x="9916548" y="2010156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GB" sz="1100" noProof="0" dirty="0">
                  <a:solidFill>
                    <a:srgbClr val="9E798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2025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EA1CF06C-CF06-4390-02C6-20C6496D3965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Superb LHC performance in 2024 — on track for a strong Run-3 finish</a:t>
            </a:r>
            <a:endParaRPr lang="en-GB" sz="1600" b="1" baseline="300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057" name="TextBox 1056">
            <a:extLst>
              <a:ext uri="{FF2B5EF4-FFF2-40B4-BE49-F238E27FC236}">
                <a16:creationId xmlns:a16="http://schemas.microsoft.com/office/drawing/2014/main" id="{B9D51B51-8B36-CFF6-11A1-27D5C215A74B}"/>
              </a:ext>
            </a:extLst>
          </p:cNvPr>
          <p:cNvSpPr txBox="1"/>
          <p:nvPr/>
        </p:nvSpPr>
        <p:spPr>
          <a:xfrm>
            <a:off x="643047" y="6184931"/>
            <a:ext cx="97752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600" noProof="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Treasure trove: ATLAS &amp; CMS can each expect &gt; 450 fb</a:t>
            </a:r>
            <a:r>
              <a:rPr lang="en-GB" sz="1600" baseline="30000" noProof="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–1</a:t>
            </a:r>
            <a:r>
              <a:rPr lang="en-GB" sz="1600" noProof="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of good-for-physics data from LHC Runs 2 + 3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6F9CBD-7A3C-377A-4CD6-A82F854E15FD}"/>
              </a:ext>
            </a:extLst>
          </p:cNvPr>
          <p:cNvSpPr txBox="1"/>
          <p:nvPr/>
        </p:nvSpPr>
        <p:spPr>
          <a:xfrm>
            <a:off x="10165976" y="554095"/>
            <a:ext cx="18218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Helga Timko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EB090-7FB5-9402-3F3E-9FAC7451EDA0}"/>
              </a:ext>
            </a:extLst>
          </p:cNvPr>
          <p:cNvSpPr txBox="1"/>
          <p:nvPr/>
        </p:nvSpPr>
        <p:spPr>
          <a:xfrm>
            <a:off x="10377375" y="1940589"/>
            <a:ext cx="554639" cy="190240"/>
          </a:xfrm>
          <a:prstGeom prst="rect">
            <a:avLst/>
          </a:prstGeom>
          <a:solidFill>
            <a:schemeClr val="bg1"/>
          </a:solidFill>
        </p:spPr>
        <p:txBody>
          <a:bodyPr wrap="none" lIns="0" tIns="36000" rIns="0" bIns="0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00" dirty="0">
                <a:solidFill>
                  <a:srgbClr val="9E798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(ongoing)</a:t>
            </a:r>
          </a:p>
        </p:txBody>
      </p:sp>
    </p:spTree>
    <p:extLst>
      <p:ext uri="{BB962C8B-B14F-4D97-AF65-F5344CB8AC3E}">
        <p14:creationId xmlns:p14="http://schemas.microsoft.com/office/powerpoint/2010/main" val="224899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B2565-5574-496F-8DC9-33165D271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8B2B2B-7C24-EF36-5712-8C5AB009A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11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0ADDA-CC1D-F08E-3008-9870C78F344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Energy-frontier physics relies on the LHC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7D97DCB-CF88-96E8-B96A-958B04535DFC}"/>
                  </a:ext>
                </a:extLst>
              </p:cNvPr>
              <p:cNvSpPr/>
              <p:nvPr/>
            </p:nvSpPr>
            <p:spPr>
              <a:xfrm>
                <a:off x="641954" y="1147461"/>
                <a:ext cx="1155004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Huge effort ongoing to construct High-Luminosity LHC (HL-LHC) and experiment upgrades – a bright future</a:t>
                </a:r>
              </a:p>
              <a:p>
                <a:pPr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World’s flagship collider project during the next decade — 10 times current dataset (360M H, 240k HH (</a:t>
                </a:r>
                <a14:m>
                  <m:oMath xmlns:m="http://schemas.openxmlformats.org/officeDocument/2006/math"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</m:oMath>
                </a14:m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5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ymbol" pitchFamily="2" charset="2"/>
                  </a:rPr>
                  <a:t>s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 &lt; 30% on </a:t>
                </a:r>
                <a:r>
                  <a:rPr lang="en-GB" sz="1400" noProof="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ymbol" pitchFamily="2" charset="2"/>
                  </a:rPr>
                  <a:t>l</a:t>
                </a:r>
                <a:r>
                  <a:rPr lang="en-GB" sz="1400" baseline="-25000" noProof="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HHH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), 13B top, …)</a:t>
                </a:r>
              </a:p>
              <a:p>
                <a:pPr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Large-scale ATLAS &amp; CMS upgrades under construction, ALICE &amp; LHCb 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plan significant upgrades 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for Run 5</a:t>
                </a: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7D97DCB-CF88-96E8-B96A-958B04535D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4" y="1147461"/>
                <a:ext cx="11550046" cy="923330"/>
              </a:xfrm>
              <a:prstGeom prst="rect">
                <a:avLst/>
              </a:prstGeom>
              <a:blipFill>
                <a:blip r:embed="rId2"/>
                <a:stretch>
                  <a:fillRect l="-220" t="-2703" b="-5405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A4504456-FF1B-D32C-2B91-5E6A928687F6}"/>
              </a:ext>
            </a:extLst>
          </p:cNvPr>
          <p:cNvGrpSpPr/>
          <p:nvPr/>
        </p:nvGrpSpPr>
        <p:grpSpPr>
          <a:xfrm>
            <a:off x="717859" y="2326232"/>
            <a:ext cx="10552356" cy="4187060"/>
            <a:chOff x="717859" y="2536609"/>
            <a:chExt cx="10552356" cy="418706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580A4A7-BEB4-FBAF-8A50-23FB6BAA91A2}"/>
                </a:ext>
              </a:extLst>
            </p:cNvPr>
            <p:cNvGrpSpPr/>
            <p:nvPr/>
          </p:nvGrpSpPr>
          <p:grpSpPr>
            <a:xfrm>
              <a:off x="717859" y="2536609"/>
              <a:ext cx="10552356" cy="2793412"/>
              <a:chOff x="717859" y="2320709"/>
              <a:chExt cx="10552356" cy="2793412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9AACE58-501D-409B-1B0A-A7C11A61C2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8298"/>
              <a:stretch>
                <a:fillRect/>
              </a:stretch>
            </p:blipFill>
            <p:spPr bwMode="auto">
              <a:xfrm>
                <a:off x="717860" y="2320709"/>
                <a:ext cx="10552355" cy="14312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5-point Star 5">
                <a:extLst>
                  <a:ext uri="{FF2B5EF4-FFF2-40B4-BE49-F238E27FC236}">
                    <a16:creationId xmlns:a16="http://schemas.microsoft.com/office/drawing/2014/main" id="{FAACF775-E6A9-B008-ECB9-9EFE8D6BDFA9}"/>
                  </a:ext>
                </a:extLst>
              </p:cNvPr>
              <p:cNvSpPr/>
              <p:nvPr/>
            </p:nvSpPr>
            <p:spPr>
              <a:xfrm>
                <a:off x="5960502" y="3009450"/>
                <a:ext cx="171865" cy="171865"/>
              </a:xfrm>
              <a:prstGeom prst="star5">
                <a:avLst/>
              </a:prstGeom>
              <a:solidFill>
                <a:srgbClr val="FFFF00"/>
              </a:solidFill>
              <a:ln w="19050">
                <a:solidFill>
                  <a:srgbClr val="FF0000"/>
                </a:solidFill>
              </a:ln>
            </p:spPr>
            <p:txBody>
              <a:bodyPr rtlCol="0" anchor="ctr">
                <a:spAutoFit/>
              </a:bodyPr>
              <a:lstStyle/>
              <a:p>
                <a:pPr algn="ctr"/>
                <a:endParaRPr lang="en-GB" sz="1600" noProof="0" dirty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4910C0-83B5-1410-BE4C-0D321D77749E}"/>
                  </a:ext>
                </a:extLst>
              </p:cNvPr>
              <p:cNvSpPr txBox="1"/>
              <p:nvPr/>
            </p:nvSpPr>
            <p:spPr>
              <a:xfrm>
                <a:off x="5608540" y="3278057"/>
                <a:ext cx="846954" cy="2056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18000" rIns="36000" bIns="18000" rtlCol="0">
                <a:spAutoFit/>
              </a:bodyPr>
              <a:lstStyle/>
              <a:p>
                <a:pPr marL="0" algn="ctr">
                  <a:spcBef>
                    <a:spcPts val="3000"/>
                  </a:spcBef>
                </a:pPr>
                <a:r>
                  <a:rPr lang="en-GB" sz="1100" noProof="0" dirty="0">
                    <a:solidFill>
                      <a:srgbClr val="E7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We are here</a:t>
                </a: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C54503C-4BC5-7685-58FF-1B003CA63C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7411" b="33031"/>
              <a:stretch>
                <a:fillRect/>
              </a:stretch>
            </p:blipFill>
            <p:spPr bwMode="auto">
              <a:xfrm>
                <a:off x="717859" y="3779641"/>
                <a:ext cx="10552355" cy="13344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D87F417-20D4-6535-7DEA-B18E1C146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t="70594" r="44288" b="1"/>
            <a:stretch>
              <a:fillRect/>
            </a:stretch>
          </p:blipFill>
          <p:spPr>
            <a:xfrm>
              <a:off x="717859" y="5400235"/>
              <a:ext cx="5868472" cy="1323434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E15D0C8-4373-F063-04BE-F32F97A72FD4}"/>
              </a:ext>
            </a:extLst>
          </p:cNvPr>
          <p:cNvSpPr txBox="1"/>
          <p:nvPr/>
        </p:nvSpPr>
        <p:spPr>
          <a:xfrm>
            <a:off x="357138" y="4480114"/>
            <a:ext cx="10823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4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HL-LHC </a:t>
            </a:r>
            <a:r>
              <a:rPr lang="en-GB" sz="1400" b="1" noProof="0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FBD901-C1CD-8814-A0AC-F29436366227}"/>
              </a:ext>
            </a:extLst>
          </p:cNvPr>
          <p:cNvSpPr txBox="1"/>
          <p:nvPr/>
        </p:nvSpPr>
        <p:spPr>
          <a:xfrm>
            <a:off x="7542117" y="5445627"/>
            <a:ext cx="36824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noProof="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Power of HL-LHC together with upgraded detectors &amp; AI/ML: huge scientific opportunity for our field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749D47F-CF2E-EE9C-AABC-6FECE61CDA53}"/>
              </a:ext>
            </a:extLst>
          </p:cNvPr>
          <p:cNvSpPr/>
          <p:nvPr/>
        </p:nvSpPr>
        <p:spPr>
          <a:xfrm>
            <a:off x="7434477" y="5369722"/>
            <a:ext cx="3472061" cy="1006229"/>
          </a:xfrm>
          <a:prstGeom prst="roundRect">
            <a:avLst>
              <a:gd name="adj" fmla="val 3650"/>
            </a:avLst>
          </a:prstGeom>
          <a:ln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AA8423-55E2-DC73-EFF3-340B31EE59F2}"/>
              </a:ext>
            </a:extLst>
          </p:cNvPr>
          <p:cNvSpPr txBox="1"/>
          <p:nvPr/>
        </p:nvSpPr>
        <p:spPr>
          <a:xfrm>
            <a:off x="4263756" y="5252169"/>
            <a:ext cx="10454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b="1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3,000 fb</a:t>
            </a:r>
            <a:r>
              <a:rPr lang="en-CH" sz="1100" b="1" baseline="300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–1</a:t>
            </a:r>
            <a:r>
              <a:rPr lang="en-CH" sz="1100" b="1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pp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B7BD97-7B3C-382E-33B0-85D5FB350C97}"/>
              </a:ext>
            </a:extLst>
          </p:cNvPr>
          <p:cNvSpPr txBox="1"/>
          <p:nvPr/>
        </p:nvSpPr>
        <p:spPr>
          <a:xfrm>
            <a:off x="8118764" y="371675"/>
            <a:ext cx="38690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Igor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Altsybeev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Fabio Cerutti, Vladimir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Gligorov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Roberto Salerno, Helga Timko 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91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0C4DB-3D43-E2D8-1A93-BD5E49E4D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F99883-8C8F-7D9E-1B08-FC13FC958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12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58C76A-103E-8BDD-6FD7-BAC02A5F90FC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HL-LHC &amp; </a:t>
            </a: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</a:t>
            </a:r>
            <a:r>
              <a:rPr lang="en-GB" sz="2800" b="1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etector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upgrades</a:t>
            </a: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are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technology drivers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842AEA-527F-3E49-F680-281541C63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38413"/>
            <a:ext cx="3684801" cy="24571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4AC1CE0-FE0E-3EDF-499A-87F3C6A22C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79"/>
          <a:stretch>
            <a:fillRect/>
          </a:stretch>
        </p:blipFill>
        <p:spPr>
          <a:xfrm>
            <a:off x="8126799" y="1138412"/>
            <a:ext cx="4047564" cy="24643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7D1C21D-469C-A130-D2CA-67F7350F3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788" y="1138412"/>
            <a:ext cx="4300023" cy="24571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D35786-BAE5-99E5-690D-FC17B16784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12" b="9544"/>
          <a:stretch>
            <a:fillRect/>
          </a:stretch>
        </p:blipFill>
        <p:spPr>
          <a:xfrm>
            <a:off x="-1" y="1133592"/>
            <a:ext cx="3684801" cy="24510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8A0108-79AA-6DB3-5859-C84F5B0CB1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256" y="4316009"/>
            <a:ext cx="5175629" cy="15819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ECB20E-BD1E-E44D-ED03-21BF26F0E6DE}"/>
              </a:ext>
            </a:extLst>
          </p:cNvPr>
          <p:cNvSpPr txBox="1"/>
          <p:nvPr/>
        </p:nvSpPr>
        <p:spPr>
          <a:xfrm>
            <a:off x="6743999" y="4891558"/>
            <a:ext cx="431770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</a:rPr>
              <a:t>Nb</a:t>
            </a:r>
            <a:r>
              <a:rPr kumimoji="0" lang="en-CH" sz="14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</a:rPr>
              <a:t>3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</a:rPr>
              <a:t>Sn technology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</a:rPr>
              <a:t>for high-field superconducting magnets successfully 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</a:rPr>
              <a:t>demonstrated for HL-LHC!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6DDB8B-215C-3596-6CD2-CC21EDEF5E35}"/>
              </a:ext>
            </a:extLst>
          </p:cNvPr>
          <p:cNvSpPr txBox="1"/>
          <p:nvPr/>
        </p:nvSpPr>
        <p:spPr>
          <a:xfrm>
            <a:off x="0" y="3328217"/>
            <a:ext cx="11077303" cy="26950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</a:bodyPr>
          <a:lstStyle/>
          <a:p>
            <a:r>
              <a:rPr lang="en-GB" sz="1100" u="none" strike="noStrike" noProof="0" dirty="0">
                <a:effectLst/>
                <a:latin typeface="Helvetica Light" panose="020B0403020202020204" pitchFamily="34" charset="0"/>
              </a:rPr>
              <a:t>Fully realistic inner triplet string test facility at CERN, from left to right: installation of superconducting link, installation of D1 and Q2a cryo-assemblies, tests to start in Oct 2025</a:t>
            </a:r>
            <a:endParaRPr lang="en-GB" sz="1100" noProof="0" dirty="0">
              <a:latin typeface="Helvetica Light" panose="020B04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40F284-9D84-D939-8CF2-4E86311826E3}"/>
              </a:ext>
            </a:extLst>
          </p:cNvPr>
          <p:cNvSpPr txBox="1"/>
          <p:nvPr/>
        </p:nvSpPr>
        <p:spPr>
          <a:xfrm>
            <a:off x="10165976" y="554095"/>
            <a:ext cx="18218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Helga Timko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12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AB731-2056-A4FD-042C-7B709DC89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035B27-243B-9192-1FF5-AF7EDD0DA399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HL-LHC &amp; </a:t>
            </a: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</a:t>
            </a:r>
            <a:r>
              <a:rPr lang="en-GB" sz="2800" b="1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etector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upgrades</a:t>
            </a: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are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technology drivers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55ABD4-8890-57DA-14BC-3BEA1E9141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18"/>
          <a:stretch>
            <a:fillRect/>
          </a:stretch>
        </p:blipFill>
        <p:spPr>
          <a:xfrm>
            <a:off x="1254078" y="3593555"/>
            <a:ext cx="4319787" cy="15855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28C53D-3951-65C2-9FEB-B85328B3C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3593557"/>
            <a:ext cx="1189129" cy="15855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841846-D212-2482-FAB0-5E5D1232F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16" y="3593555"/>
            <a:ext cx="1256031" cy="15855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860DEE-3563-AB8C-D084-5B990D1AC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798" y="3593554"/>
            <a:ext cx="1891338" cy="15855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03784D-7C8E-BA71-447E-7557D5E64C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138413"/>
            <a:ext cx="3684801" cy="24571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C8D4D-4724-EAA4-7DD2-74515B03858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479"/>
          <a:stretch>
            <a:fillRect/>
          </a:stretch>
        </p:blipFill>
        <p:spPr>
          <a:xfrm>
            <a:off x="8126799" y="1138412"/>
            <a:ext cx="4047564" cy="24643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2DAD280-3EB0-EAED-25CB-A16DCFC144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5788" y="1138412"/>
            <a:ext cx="4300023" cy="24571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B9CCB5-F8A2-2251-859A-AA872D3FD76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712" b="9544"/>
          <a:stretch>
            <a:fillRect/>
          </a:stretch>
        </p:blipFill>
        <p:spPr>
          <a:xfrm>
            <a:off x="-1" y="1133592"/>
            <a:ext cx="3684801" cy="2451064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41F6B447-7701-939A-6FBE-C7E26BB3E0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r="428"/>
          <a:stretch>
            <a:fillRect/>
          </a:stretch>
        </p:blipFill>
        <p:spPr bwMode="auto">
          <a:xfrm>
            <a:off x="8916087" y="3593555"/>
            <a:ext cx="3275913" cy="158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0BD68E1-78A9-4129-4459-B06A8B261EC0}"/>
              </a:ext>
            </a:extLst>
          </p:cNvPr>
          <p:cNvSpPr txBox="1"/>
          <p:nvPr/>
        </p:nvSpPr>
        <p:spPr>
          <a:xfrm>
            <a:off x="0" y="4923848"/>
            <a:ext cx="12192000" cy="261610"/>
          </a:xfrm>
          <a:prstGeom prst="rect">
            <a:avLst/>
          </a:prstGeom>
          <a:solidFill>
            <a:schemeClr val="bg1">
              <a:alpha val="84742"/>
            </a:schemeClr>
          </a:solidFill>
        </p:spPr>
        <p:txBody>
          <a:bodyPr wrap="square">
            <a:spAutoFit/>
          </a:bodyPr>
          <a:lstStyle/>
          <a:p>
            <a:r>
              <a:rPr lang="en-GB" sz="1100" u="none" strike="noStrike" noProof="0" dirty="0">
                <a:effectLst/>
                <a:latin typeface="Helvetica Light" panose="020B0403020202020204" pitchFamily="34" charset="0"/>
              </a:rPr>
              <a:t>From left to right: ATLAS ITk Pixel modules, Strip module production cleanroom, HGTD front-end board, ALICE ITS3 prototype, Design of VELO modules with timing for LHCb Upgrade II)</a:t>
            </a:r>
            <a:endParaRPr lang="en-GB" sz="1100" noProof="0" dirty="0">
              <a:latin typeface="Helvetica Light" panose="020B0403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F7DC6A-384B-F4BC-6925-9287A4544A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5185458"/>
            <a:ext cx="2439523" cy="15783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D04DA0D-EF44-C52E-CFB7-CCD2E6AA8B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3164" y="5185458"/>
            <a:ext cx="2742686" cy="157833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3289C31-78F4-255A-0D4A-A85CD73F79B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4888"/>
          <a:stretch>
            <a:fillRect/>
          </a:stretch>
        </p:blipFill>
        <p:spPr>
          <a:xfrm>
            <a:off x="7735398" y="5145195"/>
            <a:ext cx="4456601" cy="15783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F0C121E-E7AD-14E6-6549-CF18FF4B6E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3513" y="5159095"/>
            <a:ext cx="2367084" cy="156443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05CC273-7788-9550-252F-56928F789949}"/>
              </a:ext>
            </a:extLst>
          </p:cNvPr>
          <p:cNvSpPr txBox="1"/>
          <p:nvPr/>
        </p:nvSpPr>
        <p:spPr>
          <a:xfrm>
            <a:off x="0" y="6515751"/>
            <a:ext cx="7615646" cy="261610"/>
          </a:xfrm>
          <a:prstGeom prst="rect">
            <a:avLst/>
          </a:prstGeom>
          <a:solidFill>
            <a:schemeClr val="bg1">
              <a:alpha val="84742"/>
            </a:schemeClr>
          </a:solidFill>
        </p:spPr>
        <p:txBody>
          <a:bodyPr wrap="square">
            <a:spAutoFit/>
          </a:bodyPr>
          <a:lstStyle/>
          <a:p>
            <a:r>
              <a:rPr lang="en-GB" sz="1100" u="none" strike="noStrike" noProof="0" dirty="0">
                <a:effectLst/>
                <a:latin typeface="Helvetica Light" panose="020B0403020202020204" pitchFamily="34" charset="0"/>
              </a:rPr>
              <a:t>From left to right: CMS muon </a:t>
            </a:r>
            <a:r>
              <a:rPr lang="en-GB" sz="1100" u="none" strike="noStrike" noProof="0" dirty="0" err="1">
                <a:effectLst/>
                <a:latin typeface="Helvetica Light" panose="020B0403020202020204" pitchFamily="34" charset="0"/>
              </a:rPr>
              <a:t>MEo</a:t>
            </a:r>
            <a:r>
              <a:rPr lang="en-GB" sz="1100" u="none" strike="noStrike" noProof="0" dirty="0">
                <a:effectLst/>
                <a:latin typeface="Helvetica Light" panose="020B0403020202020204" pitchFamily="34" charset="0"/>
              </a:rPr>
              <a:t> (GEM) assembly, outer tracker ladder with modules, HGCAL cassette and absorber</a:t>
            </a:r>
            <a:endParaRPr lang="en-GB" sz="1100" noProof="0" dirty="0">
              <a:latin typeface="Helvetica Light" panose="020B04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6AE6E6-27F3-048D-3EC8-572E95E57BF4}"/>
              </a:ext>
            </a:extLst>
          </p:cNvPr>
          <p:cNvSpPr txBox="1"/>
          <p:nvPr/>
        </p:nvSpPr>
        <p:spPr>
          <a:xfrm>
            <a:off x="0" y="3328217"/>
            <a:ext cx="11077303" cy="26950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</a:bodyPr>
          <a:lstStyle/>
          <a:p>
            <a:r>
              <a:rPr lang="en-GB" sz="1100" u="none" strike="noStrike" noProof="0" dirty="0">
                <a:effectLst/>
                <a:latin typeface="Helvetica Light" panose="020B0403020202020204" pitchFamily="34" charset="0"/>
              </a:rPr>
              <a:t>Fully realistic inner triplet string test facility at CERN, from left to right: installation of superconducting link, installation of D1 and Q2a cryo-assemblies, tests to start in Oct 2025</a:t>
            </a:r>
            <a:endParaRPr lang="en-GB" sz="1100" noProof="0" dirty="0"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14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55BEB-DC6C-4ED3-1940-0828EDFEF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CCBDD95-38A3-EB86-42DF-67229B515014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31A4C6-B91B-5A43-2A0D-57643461D0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79A5D4-B7DA-D15F-375B-C09AF69FC7F4}"/>
              </a:ext>
            </a:extLst>
          </p:cNvPr>
          <p:cNvSpPr txBox="1"/>
          <p:nvPr/>
        </p:nvSpPr>
        <p:spPr>
          <a:xfrm>
            <a:off x="7036627" y="636968"/>
            <a:ext cx="5023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noProof="0" dirty="0">
                <a:latin typeface="Helvetica" pitchFamily="2" charset="0"/>
              </a:rPr>
              <a:t>Progress in Higgs physics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6C7C5B-2D23-7091-BAE8-D0061CAF799A}"/>
              </a:ext>
            </a:extLst>
          </p:cNvPr>
          <p:cNvSpPr/>
          <p:nvPr/>
        </p:nvSpPr>
        <p:spPr>
          <a:xfrm>
            <a:off x="0" y="1435100"/>
            <a:ext cx="6030928" cy="54229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572500-4F1D-777F-3C0B-489654FEE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81" y="2335193"/>
            <a:ext cx="4561565" cy="4024910"/>
          </a:xfrm>
          <a:prstGeom prst="rect">
            <a:avLst/>
          </a:prstGeom>
          <a:effectLst>
            <a:outerShdw blurRad="186035" sx="102000" sy="102000" algn="ctr" rotWithShape="0">
              <a:prstClr val="black">
                <a:alpha val="10603"/>
              </a:prst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56E9B66-7F69-ABBA-A854-1EC7A3C41D37}"/>
              </a:ext>
            </a:extLst>
          </p:cNvPr>
          <p:cNvSpPr/>
          <p:nvPr/>
        </p:nvSpPr>
        <p:spPr>
          <a:xfrm>
            <a:off x="8704803" y="4613914"/>
            <a:ext cx="1487821" cy="850694"/>
          </a:xfrm>
          <a:prstGeom prst="roundRect">
            <a:avLst/>
          </a:prstGeom>
          <a:ln w="19050"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26DBC9-BCEC-C76E-E020-ED27BD83DE43}"/>
              </a:ext>
            </a:extLst>
          </p:cNvPr>
          <p:cNvSpPr txBox="1"/>
          <p:nvPr/>
        </p:nvSpPr>
        <p:spPr>
          <a:xfrm>
            <a:off x="9251682" y="5512994"/>
            <a:ext cx="129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noProof="0" dirty="0">
                <a:solidFill>
                  <a:srgbClr val="FFFF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Key to many mysteries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9B1EDD-EC99-CB9A-3BB8-BA30872179B7}"/>
              </a:ext>
            </a:extLst>
          </p:cNvPr>
          <p:cNvSpPr txBox="1"/>
          <p:nvPr/>
        </p:nvSpPr>
        <p:spPr>
          <a:xfrm>
            <a:off x="10487892" y="3798460"/>
            <a:ext cx="108065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noProof="0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Elegant —        </a:t>
            </a:r>
            <a:r>
              <a:rPr lang="en-GB" sz="800" noProof="0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3 EW &amp; 2 QCD parameters, governed by gauge symmetry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7D7FAA1-C665-4AD4-30D5-C2A43ADC2F86}"/>
              </a:ext>
            </a:extLst>
          </p:cNvPr>
          <p:cNvSpPr txBox="1"/>
          <p:nvPr/>
        </p:nvSpPr>
        <p:spPr>
          <a:xfrm>
            <a:off x="10487892" y="4647829"/>
            <a:ext cx="8879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noProof="0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 so elegant —        </a:t>
            </a:r>
            <a:r>
              <a:rPr lang="en-GB" sz="800" noProof="0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23 parameters, not governed by symmetries </a:t>
            </a:r>
          </a:p>
        </p:txBody>
      </p:sp>
      <p:sp>
        <p:nvSpPr>
          <p:cNvPr id="69" name="Slide Number Placeholder 1">
            <a:extLst>
              <a:ext uri="{FF2B5EF4-FFF2-40B4-BE49-F238E27FC236}">
                <a16:creationId xmlns:a16="http://schemas.microsoft.com/office/drawing/2014/main" id="{8641E51A-D404-983A-5C29-828A0063A5AD}"/>
              </a:ext>
            </a:extLst>
          </p:cNvPr>
          <p:cNvSpPr txBox="1">
            <a:spLocks/>
          </p:cNvSpPr>
          <p:nvPr/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1C2F03-9E95-40C9-A99F-3C4F7EE8CF2A}" type="slidenum">
              <a:rPr lang="en-GB" sz="1400" noProof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 Light" panose="020B0403020202020204" pitchFamily="34" charset="0"/>
              </a:rPr>
              <a:pPr algn="r">
                <a:defRPr/>
              </a:pPr>
              <a:t>14</a:t>
            </a:fld>
            <a:endParaRPr lang="en-GB" sz="1400" noProof="0" dirty="0">
              <a:solidFill>
                <a:srgbClr val="000000">
                  <a:lumMod val="50000"/>
                  <a:lumOff val="50000"/>
                </a:srgbClr>
              </a:solidFill>
              <a:latin typeface="Helvetica Light" panose="020B04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DE84CC-2725-B749-C9FA-C0419E4F2282}"/>
                  </a:ext>
                </a:extLst>
              </p:cNvPr>
              <p:cNvSpPr txBox="1"/>
              <p:nvPr/>
            </p:nvSpPr>
            <p:spPr>
              <a:xfrm>
                <a:off x="389520" y="2252087"/>
                <a:ext cx="5288898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Chiral gauge structure of weak interaction forbids bare masses; they arise only via the Higgs mechanism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b>
                      <m:sSubPr>
                        <m:ctrlPr>
                          <a:rPr lang="en-US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  <m:r>
                      <a:rPr lang="en-US" sz="1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400" noProof="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— making SM particles naturally light </a:t>
                </a:r>
                <a:r>
                  <a:rPr lang="en-GB" sz="1200" noProof="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(they “survive down to the EW scale”)</a:t>
                </a:r>
              </a:p>
              <a:p>
                <a:pPr defTabSz="457200" fontAlgn="base">
                  <a:spcBef>
                    <a:spcPts val="12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/>
                    </a:solidFill>
                    <a:latin typeface="Helvetica" pitchFamily="2" charset="0"/>
                    <a:sym typeface="Wingdings" pitchFamily="2" charset="2"/>
                  </a:rPr>
                  <a:t>Since the Higgs has a bare mass, why isn’t it super heavy like, possibly, other left-right symmetric (</a:t>
                </a:r>
                <a:r>
                  <a:rPr lang="en-GB" sz="1400" noProof="0" dirty="0" err="1">
                    <a:solidFill>
                      <a:schemeClr val="tx1"/>
                    </a:solidFill>
                    <a:latin typeface="Helvetica" pitchFamily="2" charset="0"/>
                    <a:sym typeface="Wingdings" pitchFamily="2" charset="2"/>
                  </a:rPr>
                  <a:t>eg</a:t>
                </a:r>
                <a:r>
                  <a:rPr lang="en-GB" sz="1400" noProof="0" dirty="0">
                    <a:solidFill>
                      <a:schemeClr val="tx1"/>
                    </a:solidFill>
                    <a:latin typeface="Helvetica" pitchFamily="2" charset="0"/>
                    <a:sym typeface="Wingdings" pitchFamily="2" charset="2"/>
                  </a:rPr>
                  <a:t>, vector-like) particles?</a:t>
                </a:r>
              </a:p>
              <a:p>
                <a:pPr defTabSz="457200" fontAlgn="base">
                  <a:spcBef>
                    <a:spcPts val="1200"/>
                  </a:spcBef>
                  <a:spcAft>
                    <a:spcPct val="0"/>
                  </a:spcAft>
                  <a:defRPr/>
                </a:pPr>
                <a:r>
                  <a:rPr lang="en-GB" sz="1400" b="1" dirty="0">
                    <a:solidFill>
                      <a:schemeClr val="tx1"/>
                    </a:solidFill>
                    <a:latin typeface="Helvetica" pitchFamily="2" charset="0"/>
                    <a:sym typeface="Wingdings" pitchFamily="2" charset="2"/>
                  </a:rPr>
                  <a:t>This is the core conceptual challenge of the SM, calling for in-depth study of the scalar sector and potential TeV-scale extensions </a:t>
                </a:r>
                <a:endParaRPr lang="en-GB" sz="1400" noProof="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DE84CC-2725-B749-C9FA-C0419E4F2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20" y="2252087"/>
                <a:ext cx="5288898" cy="2123658"/>
              </a:xfrm>
              <a:prstGeom prst="rect">
                <a:avLst/>
              </a:prstGeom>
              <a:blipFill>
                <a:blip r:embed="rId4"/>
                <a:stretch>
                  <a:fillRect l="-240" t="-595" r="-719" b="-2381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08B4239-5992-5CD6-925B-900ACCE00C85}"/>
              </a:ext>
            </a:extLst>
          </p:cNvPr>
          <p:cNvSpPr txBox="1"/>
          <p:nvPr/>
        </p:nvSpPr>
        <p:spPr>
          <a:xfrm>
            <a:off x="8534773" y="5412869"/>
            <a:ext cx="689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2000" dirty="0">
                <a:solidFill>
                  <a:schemeClr val="bg1"/>
                </a:solidFill>
                <a:latin typeface="Chalkboard" panose="03050602040202020205" pitchFamily="66" charset="77"/>
                <a:ea typeface="Helvetica Light" charset="0"/>
                <a:cs typeface="Helvetica Light" charset="0"/>
                <a:sym typeface="Wingdings" pitchFamily="2" charset="2"/>
              </a:rPr>
              <a:t>+ ….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8BD005-7318-F4A5-BA5D-6378BF3EACB3}"/>
              </a:ext>
            </a:extLst>
          </p:cNvPr>
          <p:cNvSpPr txBox="1"/>
          <p:nvPr/>
        </p:nvSpPr>
        <p:spPr>
          <a:xfrm>
            <a:off x="389520" y="4475414"/>
            <a:ext cx="14065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Riccardo Rattazzi</a:t>
            </a:r>
            <a:endParaRPr lang="en-CH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873CAA-0F95-53F8-3871-71E6FF612BC6}"/>
                  </a:ext>
                </a:extLst>
              </p:cNvPr>
              <p:cNvSpPr txBox="1"/>
              <p:nvPr/>
            </p:nvSpPr>
            <p:spPr>
              <a:xfrm>
                <a:off x="389520" y="4774522"/>
                <a:ext cx="5624990" cy="1246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1200"/>
                  </a:spcBef>
                  <a:spcAft>
                    <a:spcPct val="0"/>
                  </a:spcAft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  <a:sym typeface="Wingdings" pitchFamily="2" charset="2"/>
                  </a:rPr>
                  <a:t>Physics relies on separation of scales, but not possible with scalers</a:t>
                </a:r>
              </a:p>
              <a:p>
                <a:pPr lvl="0"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  <a:sym typeface="Wingdings" pitchFamily="2" charset="2"/>
                  </a:rPr>
                  <a:t>“Hierarchy Paradox”: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ℒ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GB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ℒ</m:t>
                        </m:r>
                      </m:e>
                      <m:sup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𝑑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≤4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+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f>
                          <m:fPr>
                            <m:ctrlP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∗</m:t>
                                </m:r>
                              </m:sub>
                            </m:sSub>
                          </m:den>
                        </m:f>
                        <m:r>
                          <a:rPr lang="en-GB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ℒ</m:t>
                        </m:r>
                      </m:e>
                      <m:sup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𝑑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=5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+</m:t>
                    </m:r>
                    <m:sSup>
                      <m:sSupPr>
                        <m:ctrlP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1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en-US" sz="1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1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sz="14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sSubSupPr>
                              <m:e>
                                <m:r>
                                  <a:rPr lang="en-US" sz="14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∗</m:t>
                                </m:r>
                              </m:sub>
                              <m:sup>
                                <m:r>
                                  <a:rPr lang="en-US" sz="14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r>
                          <a:rPr lang="en-GB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ℒ</m:t>
                        </m:r>
                      </m:e>
                      <m:sup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𝑑</m:t>
                        </m:r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=6</m:t>
                        </m:r>
                      </m:sup>
                    </m:sSup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  <a:sym typeface="Wingdings" pitchFamily="2" charset="2"/>
                  </a:rPr>
                  <a:t>+…</a:t>
                </a:r>
              </a:p>
              <a:p>
                <a:pPr marL="177800" lvl="0" indent="-177800" defTabSz="457200" fontAlgn="base">
                  <a:spcBef>
                    <a:spcPts val="6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b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∗</m:t>
                        </m:r>
                      </m:sub>
                    </m:sSub>
                    <m:r>
                      <a:rPr lang="en-US" sz="1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≫</m:t>
                    </m:r>
                    <m:sSub>
                      <m:sSubPr>
                        <m:ctrlPr>
                          <a:rPr lang="en-US" sz="1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2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weak</m:t>
                        </m:r>
                      </m:sub>
                    </m:sSub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sym typeface="Wingdings" pitchFamily="2" charset="2"/>
                  </a:rPr>
                  <a:t>: accidental</a:t>
                </a:r>
                <a:r>
                  <a:rPr kumimoji="0" lang="en-GB" sz="1200" b="0" i="0" u="none" strike="noStrike" kern="120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sym typeface="Wingdings" pitchFamily="2" charset="2"/>
                  </a:rPr>
                  <a:t> symmetries (B, L, GIM) respected, but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GB" sz="1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kumimoji="0" lang="en-US" sz="1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b>
                        <m:r>
                          <a:rPr kumimoji="0" lang="en-US" sz="1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Wingdings" pitchFamily="2" charset="2"/>
                          </a:rPr>
                          <m:t>𝐻</m:t>
                        </m:r>
                      </m:sub>
                      <m:sup>
                        <m:r>
                          <a:rPr kumimoji="0" lang="en-US" sz="1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bSup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sym typeface="Wingdings" pitchFamily="2" charset="2"/>
                  </a:rPr>
                  <a:t> unnatural</a:t>
                </a:r>
              </a:p>
              <a:p>
                <a:pPr marL="177800" indent="-177800" defTabSz="457200" fontAlgn="base">
                  <a:spcBef>
                    <a:spcPts val="6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b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∗</m:t>
                        </m:r>
                      </m:sub>
                    </m:sSub>
                    <m:r>
                      <a:rPr lang="en-US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≈</m:t>
                    </m:r>
                    <m:sSub>
                      <m:sSubPr>
                        <m:ctrlP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weak</m:t>
                        </m:r>
                      </m:sub>
                    </m:sSub>
                  </m:oMath>
                </a14:m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  <a:sym typeface="Wingdings" pitchFamily="2" charset="2"/>
                  </a:rPr>
                  <a:t>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b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𝐻</m:t>
                        </m:r>
                      </m:sub>
                      <m:sup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  <a:sym typeface="Wingdings" pitchFamily="2" charset="2"/>
                  </a:rPr>
                  <a:t> natural, but B, L, GIM difficult to maintain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873CAA-0F95-53F8-3871-71E6FF612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20" y="4774522"/>
                <a:ext cx="5624990" cy="1246110"/>
              </a:xfrm>
              <a:prstGeom prst="rect">
                <a:avLst/>
              </a:prstGeom>
              <a:blipFill>
                <a:blip r:embed="rId5"/>
                <a:stretch>
                  <a:fillRect l="-225" t="-1000" b="-20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B95A88E7-BFE9-B406-CBDC-2F2EF0364311}"/>
              </a:ext>
            </a:extLst>
          </p:cNvPr>
          <p:cNvSpPr txBox="1"/>
          <p:nvPr/>
        </p:nvSpPr>
        <p:spPr>
          <a:xfrm>
            <a:off x="389520" y="6088959"/>
            <a:ext cx="6102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 pitchFamily="2" charset="2"/>
              </a:rPr>
              <a:t>Clash between simplicity and naturalness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139230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A4961-23F4-5A81-F1A7-73D107611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509B0A-3B66-5289-566F-29A92558AB51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61AAEE-B913-A461-EC2B-E60BEE2D1B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912F9A-37F6-1317-2FB3-8E999C0FCF8C}"/>
              </a:ext>
            </a:extLst>
          </p:cNvPr>
          <p:cNvSpPr txBox="1"/>
          <p:nvPr/>
        </p:nvSpPr>
        <p:spPr>
          <a:xfrm>
            <a:off x="7036627" y="636968"/>
            <a:ext cx="5023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noProof="0" dirty="0">
                <a:latin typeface="Helvetica" pitchFamily="2" charset="0"/>
              </a:rPr>
              <a:t>Progress in Higgs physics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4DDF12-39D9-1978-71F4-E8F2FC8A5E02}"/>
              </a:ext>
            </a:extLst>
          </p:cNvPr>
          <p:cNvSpPr/>
          <p:nvPr/>
        </p:nvSpPr>
        <p:spPr>
          <a:xfrm>
            <a:off x="0" y="1536700"/>
            <a:ext cx="6030928" cy="53213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6E2CF2-F116-37FE-227B-5BD48814F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81" y="2335193"/>
            <a:ext cx="4561565" cy="4024910"/>
          </a:xfrm>
          <a:prstGeom prst="rect">
            <a:avLst/>
          </a:prstGeom>
          <a:effectLst>
            <a:outerShdw blurRad="186035" sx="102000" sy="102000" algn="ctr" rotWithShape="0">
              <a:prstClr val="black">
                <a:alpha val="10603"/>
              </a:prst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33FCF3D-4DDA-C11F-BDB7-C13597C06084}"/>
              </a:ext>
            </a:extLst>
          </p:cNvPr>
          <p:cNvSpPr/>
          <p:nvPr/>
        </p:nvSpPr>
        <p:spPr>
          <a:xfrm>
            <a:off x="8704803" y="4613914"/>
            <a:ext cx="1487821" cy="850694"/>
          </a:xfrm>
          <a:prstGeom prst="roundRect">
            <a:avLst/>
          </a:prstGeom>
          <a:ln w="19050"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081EAD-DE84-CEEC-6DEA-E272AC21B9C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631" y="2362239"/>
            <a:ext cx="3986058" cy="42064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DE477F2-10B5-C8D4-A087-F856A23D1E77}"/>
              </a:ext>
            </a:extLst>
          </p:cNvPr>
          <p:cNvSpPr txBox="1"/>
          <p:nvPr/>
        </p:nvSpPr>
        <p:spPr>
          <a:xfrm>
            <a:off x="1194317" y="1846381"/>
            <a:ext cx="3986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</a:t>
            </a:r>
            <a:r>
              <a:rPr lang="en-GB" sz="1400" b="1" noProof="0" dirty="0" err="1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Brout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-Englert-Higgs mechanism is real!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1351FE5-8186-B1EB-6090-E5E80E18ACB0}"/>
              </a:ext>
            </a:extLst>
          </p:cNvPr>
          <p:cNvSpPr/>
          <p:nvPr/>
        </p:nvSpPr>
        <p:spPr>
          <a:xfrm>
            <a:off x="6460327" y="5381467"/>
            <a:ext cx="1678899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815985C-DB71-74C8-AF31-B55B192FDF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4216" r="80057"/>
          <a:stretch>
            <a:fillRect/>
          </a:stretch>
        </p:blipFill>
        <p:spPr>
          <a:xfrm>
            <a:off x="6433852" y="5437264"/>
            <a:ext cx="1833575" cy="1207649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15C8FC-8472-8434-3573-85EE0954DD04}"/>
                  </a:ext>
                </a:extLst>
              </p:cNvPr>
              <p:cNvSpPr txBox="1"/>
              <p:nvPr/>
            </p:nvSpPr>
            <p:spPr>
              <a:xfrm>
                <a:off x="7315786" y="5690529"/>
                <a:ext cx="870045" cy="4832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 noProof="0" smtClean="0">
                          <a:solidFill>
                            <a:srgbClr val="03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GB" sz="1200" i="1" noProof="0" smtClean="0">
                              <a:solidFill>
                                <a:srgbClr val="03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noProof="0" smtClean="0">
                              <a:solidFill>
                                <a:srgbClr val="0366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sSubSupPr>
                              <m:ctrlPr>
                                <a:rPr lang="en-GB" sz="1200" b="0" i="1" noProof="0" smtClean="0">
                                  <a:solidFill>
                                    <a:srgbClr val="03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200" b="0" i="1" noProof="0" smtClean="0">
                                  <a:solidFill>
                                    <a:srgbClr val="0366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200" b="0" i="1" noProof="0" smtClean="0">
                                  <a:solidFill>
                                    <a:srgbClr val="03660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1200" b="0" i="1" noProof="0" smtClean="0">
                                  <a:solidFill>
                                    <a:srgbClr val="036600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GB" sz="1200" b="0" i="1" noProof="0" smtClean="0">
                                  <a:solidFill>
                                    <a:srgbClr val="0366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GB" sz="1200" b="0" i="1" noProof="0" smtClean="0">
                                  <a:solidFill>
                                    <a:srgbClr val="0366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200" i="1" noProof="0" smtClean="0">
                              <a:solidFill>
                                <a:srgbClr val="03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1600" noProof="0" dirty="0">
                  <a:solidFill>
                    <a:srgbClr val="036600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15C8FC-8472-8434-3573-85EE0954D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786" y="5690529"/>
                <a:ext cx="870045" cy="4832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A9C600A-D9F1-CF25-245B-57C258E76EFB}"/>
              </a:ext>
            </a:extLst>
          </p:cNvPr>
          <p:cNvSpPr/>
          <p:nvPr/>
        </p:nvSpPr>
        <p:spPr>
          <a:xfrm>
            <a:off x="10445381" y="3668925"/>
            <a:ext cx="1541764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C6B10CE4-25AB-49AF-735D-CA248F9D9F9B}"/>
              </a:ext>
            </a:extLst>
          </p:cNvPr>
          <p:cNvSpPr/>
          <p:nvPr/>
        </p:nvSpPr>
        <p:spPr>
          <a:xfrm>
            <a:off x="10445380" y="4964241"/>
            <a:ext cx="1574823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9C9935C-97A6-5B24-92AF-833DB9AB8ABC}"/>
                  </a:ext>
                </a:extLst>
              </p:cNvPr>
              <p:cNvSpPr txBox="1"/>
              <p:nvPr/>
            </p:nvSpPr>
            <p:spPr>
              <a:xfrm>
                <a:off x="11300839" y="5300395"/>
                <a:ext cx="719364" cy="46583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 noProof="0" smtClean="0">
                          <a:solidFill>
                            <a:srgbClr val="2577B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GB" sz="1200" i="1" noProof="0" smtClean="0">
                              <a:solidFill>
                                <a:srgbClr val="2577B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noProof="0" smtClean="0">
                              <a:solidFill>
                                <a:srgbClr val="2577BC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GB" sz="1200" b="0" i="1" noProof="0" smtClean="0">
                                  <a:solidFill>
                                    <a:srgbClr val="2577B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200" b="0" i="1" noProof="0" smtClean="0">
                                  <a:solidFill>
                                    <a:srgbClr val="2577BC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200" b="0" i="1" noProof="0" smtClean="0">
                                  <a:solidFill>
                                    <a:srgbClr val="2577BC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200" b="0" i="1" noProof="0" smtClean="0">
                                  <a:solidFill>
                                    <a:srgbClr val="2577BC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200" i="1" noProof="0" smtClean="0">
                              <a:solidFill>
                                <a:srgbClr val="2577B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1600" noProof="0" dirty="0">
                  <a:solidFill>
                    <a:srgbClr val="2577BC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9C9935C-97A6-5B24-92AF-833DB9AB8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0839" y="5300395"/>
                <a:ext cx="719364" cy="4658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B1AD409-05CF-E3A2-A28A-308D5ADAB9EE}"/>
              </a:ext>
            </a:extLst>
          </p:cNvPr>
          <p:cNvCxnSpPr>
            <a:cxnSpLocks/>
          </p:cNvCxnSpPr>
          <p:nvPr/>
        </p:nvCxnSpPr>
        <p:spPr>
          <a:xfrm flipV="1">
            <a:off x="8139226" y="5300395"/>
            <a:ext cx="565577" cy="390134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90BDA9-5AC4-8D83-2149-B5B456532039}"/>
              </a:ext>
            </a:extLst>
          </p:cNvPr>
          <p:cNvCxnSpPr>
            <a:cxnSpLocks/>
          </p:cNvCxnSpPr>
          <p:nvPr/>
        </p:nvCxnSpPr>
        <p:spPr>
          <a:xfrm flipV="1">
            <a:off x="9803567" y="4295515"/>
            <a:ext cx="729350" cy="413896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8FF3893-AE6D-3F81-AF0A-25BEAA50C6C5}"/>
              </a:ext>
            </a:extLst>
          </p:cNvPr>
          <p:cNvCxnSpPr>
            <a:cxnSpLocks/>
          </p:cNvCxnSpPr>
          <p:nvPr/>
        </p:nvCxnSpPr>
        <p:spPr>
          <a:xfrm flipV="1">
            <a:off x="10021914" y="5210183"/>
            <a:ext cx="486874" cy="37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F608C8E5-7BC1-1325-9383-6BD1998F57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3399" t="64783" r="20695" b="4240"/>
          <a:stretch>
            <a:fillRect/>
          </a:stretch>
        </p:blipFill>
        <p:spPr>
          <a:xfrm>
            <a:off x="10503526" y="3748434"/>
            <a:ext cx="1483618" cy="1060493"/>
          </a:xfrm>
          <a:prstGeom prst="rect">
            <a:avLst/>
          </a:prstGeom>
          <a:solidFill>
            <a:schemeClr val="bg1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4EBCB7E-1FFF-DA22-EA3F-F7FCB7D66483}"/>
                  </a:ext>
                </a:extLst>
              </p:cNvPr>
              <p:cNvSpPr txBox="1"/>
              <p:nvPr/>
            </p:nvSpPr>
            <p:spPr>
              <a:xfrm>
                <a:off x="11335692" y="4065511"/>
                <a:ext cx="607474" cy="41389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 noProof="0" smtClean="0">
                          <a:solidFill>
                            <a:srgbClr val="D0733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GB" sz="1200" i="1" noProof="0" smtClean="0">
                              <a:solidFill>
                                <a:srgbClr val="D073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200" i="1" noProof="0" smtClean="0">
                                  <a:solidFill>
                                    <a:srgbClr val="D073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200" b="0" i="1" noProof="0" smtClean="0">
                                  <a:solidFill>
                                    <a:srgbClr val="D0733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200" b="0" i="1" noProof="0" smtClean="0">
                                  <a:solidFill>
                                    <a:srgbClr val="D0733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GB" sz="1200" i="1" noProof="0" smtClean="0">
                              <a:solidFill>
                                <a:srgbClr val="D0733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1200" noProof="0" dirty="0">
                  <a:solidFill>
                    <a:srgbClr val="D0733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4EBCB7E-1FFF-DA22-EA3F-F7FCB7D6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5692" y="4065511"/>
                <a:ext cx="607474" cy="4138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ctangle 51">
            <a:extLst>
              <a:ext uri="{FF2B5EF4-FFF2-40B4-BE49-F238E27FC236}">
                <a16:creationId xmlns:a16="http://schemas.microsoft.com/office/drawing/2014/main" id="{6750BB2F-5B2A-2B0F-27AF-8D43A894B759}"/>
              </a:ext>
            </a:extLst>
          </p:cNvPr>
          <p:cNvSpPr/>
          <p:nvPr/>
        </p:nvSpPr>
        <p:spPr>
          <a:xfrm>
            <a:off x="11661844" y="3748434"/>
            <a:ext cx="281672" cy="218003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F5B162B-225E-C957-ABC4-41C33EDD2014}"/>
              </a:ext>
            </a:extLst>
          </p:cNvPr>
          <p:cNvSpPr txBox="1"/>
          <p:nvPr/>
        </p:nvSpPr>
        <p:spPr>
          <a:xfrm>
            <a:off x="11580258" y="3761245"/>
            <a:ext cx="231154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300" i="1" noProof="0" dirty="0">
                <a:solidFill>
                  <a:srgbClr val="D0733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B53174A-368C-4AD8-3A50-57E79C895051}"/>
              </a:ext>
            </a:extLst>
          </p:cNvPr>
          <p:cNvSpPr/>
          <p:nvPr/>
        </p:nvSpPr>
        <p:spPr>
          <a:xfrm>
            <a:off x="11658929" y="4568659"/>
            <a:ext cx="281672" cy="218003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7BA0058-6A81-7ACD-5623-8ACF92F4FDBE}"/>
              </a:ext>
            </a:extLst>
          </p:cNvPr>
          <p:cNvSpPr txBox="1"/>
          <p:nvPr/>
        </p:nvSpPr>
        <p:spPr>
          <a:xfrm>
            <a:off x="11577343" y="4494141"/>
            <a:ext cx="231154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300" i="1" noProof="0" dirty="0">
                <a:solidFill>
                  <a:srgbClr val="D0733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809FF99-C026-797F-79DD-22557A9C1551}"/>
              </a:ext>
            </a:extLst>
          </p:cNvPr>
          <p:cNvCxnSpPr/>
          <p:nvPr/>
        </p:nvCxnSpPr>
        <p:spPr>
          <a:xfrm>
            <a:off x="10726542" y="5554130"/>
            <a:ext cx="48768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D0CDC9B-14BA-22F0-72E4-9FA046D920A9}"/>
              </a:ext>
            </a:extLst>
          </p:cNvPr>
          <p:cNvCxnSpPr>
            <a:cxnSpLocks/>
          </p:cNvCxnSpPr>
          <p:nvPr/>
        </p:nvCxnSpPr>
        <p:spPr>
          <a:xfrm flipV="1">
            <a:off x="11214222" y="5216500"/>
            <a:ext cx="399175" cy="337633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9804491-A660-9CF3-7CB5-B0A0BB053B80}"/>
              </a:ext>
            </a:extLst>
          </p:cNvPr>
          <p:cNvCxnSpPr>
            <a:cxnSpLocks/>
          </p:cNvCxnSpPr>
          <p:nvPr/>
        </p:nvCxnSpPr>
        <p:spPr>
          <a:xfrm>
            <a:off x="11210837" y="5551779"/>
            <a:ext cx="399175" cy="337633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08508ABF-47D2-5B55-A8E2-B73A61F449CA}"/>
              </a:ext>
            </a:extLst>
          </p:cNvPr>
          <p:cNvSpPr txBox="1"/>
          <p:nvPr/>
        </p:nvSpPr>
        <p:spPr>
          <a:xfrm>
            <a:off x="10454402" y="5413678"/>
            <a:ext cx="304892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300" i="1" noProof="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E4403B3-4814-02C1-2459-0E119EF87261}"/>
              </a:ext>
            </a:extLst>
          </p:cNvPr>
          <p:cNvSpPr txBox="1"/>
          <p:nvPr/>
        </p:nvSpPr>
        <p:spPr>
          <a:xfrm>
            <a:off x="11568615" y="5037758"/>
            <a:ext cx="304892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300" i="1" noProof="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2DBF372-A233-57EF-8F82-47BBFD1BB402}"/>
              </a:ext>
            </a:extLst>
          </p:cNvPr>
          <p:cNvSpPr txBox="1"/>
          <p:nvPr/>
        </p:nvSpPr>
        <p:spPr>
          <a:xfrm>
            <a:off x="11570549" y="5773941"/>
            <a:ext cx="304892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300" i="1" noProof="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1741409-FE15-FFAD-6C48-4E6D8605B76D}"/>
              </a:ext>
            </a:extLst>
          </p:cNvPr>
          <p:cNvSpPr txBox="1">
            <a:spLocks/>
          </p:cNvSpPr>
          <p:nvPr/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1C2F03-9E95-40C9-A99F-3C4F7EE8CF2A}" type="slidenum">
              <a:rPr lang="en-GB" sz="1400" noProof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 Light" panose="020B0403020202020204" pitchFamily="34" charset="0"/>
              </a:rPr>
              <a:pPr algn="r">
                <a:defRPr/>
              </a:pPr>
              <a:t>15</a:t>
            </a:fld>
            <a:endParaRPr lang="en-GB" sz="1400" noProof="0" dirty="0">
              <a:solidFill>
                <a:srgbClr val="000000">
                  <a:lumMod val="50000"/>
                  <a:lumOff val="50000"/>
                </a:srgbClr>
              </a:solidFill>
              <a:latin typeface="Helvetica Light" panose="020B0403020202020204" pitchFamily="34" charset="0"/>
            </a:endParaRPr>
          </a:p>
        </p:txBody>
      </p:sp>
      <p:pic>
        <p:nvPicPr>
          <p:cNvPr id="2" name="unknown.pdf" descr="unknown.pdf">
            <a:extLst>
              <a:ext uri="{FF2B5EF4-FFF2-40B4-BE49-F238E27FC236}">
                <a16:creationId xmlns:a16="http://schemas.microsoft.com/office/drawing/2014/main" id="{8BBEF7F9-4C6D-FA61-0452-ECA4F8FCE7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20180" y="2564867"/>
            <a:ext cx="881050" cy="1170535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50EF578-725C-0525-EB50-C9D23B6E7AB8}"/>
              </a:ext>
            </a:extLst>
          </p:cNvPr>
          <p:cNvSpPr txBox="1"/>
          <p:nvPr/>
        </p:nvSpPr>
        <p:spPr>
          <a:xfrm>
            <a:off x="4741973" y="3735401"/>
            <a:ext cx="11009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ATLAS &amp; CMS 2022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4FDB9B-32AF-1BDA-5C92-87F3C7CE3F3F}"/>
              </a:ext>
            </a:extLst>
          </p:cNvPr>
          <p:cNvSpPr txBox="1"/>
          <p:nvPr/>
        </p:nvSpPr>
        <p:spPr>
          <a:xfrm>
            <a:off x="9251682" y="5512994"/>
            <a:ext cx="129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noProof="0" dirty="0">
                <a:solidFill>
                  <a:srgbClr val="FFFF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Key to many mysteries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46E48D-C5C9-F151-11B0-7EF149A36ADC}"/>
              </a:ext>
            </a:extLst>
          </p:cNvPr>
          <p:cNvSpPr txBox="1"/>
          <p:nvPr/>
        </p:nvSpPr>
        <p:spPr>
          <a:xfrm>
            <a:off x="8534773" y="5412869"/>
            <a:ext cx="689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2000" dirty="0">
                <a:solidFill>
                  <a:schemeClr val="bg1"/>
                </a:solidFill>
                <a:latin typeface="Chalkboard" panose="03050602040202020205" pitchFamily="66" charset="77"/>
                <a:ea typeface="Helvetica Light" charset="0"/>
                <a:cs typeface="Helvetica Light" charset="0"/>
                <a:sym typeface="Wingdings" pitchFamily="2" charset="2"/>
              </a:rPr>
              <a:t>+ ….</a:t>
            </a:r>
          </a:p>
        </p:txBody>
      </p:sp>
    </p:spTree>
    <p:extLst>
      <p:ext uri="{BB962C8B-B14F-4D97-AF65-F5344CB8AC3E}">
        <p14:creationId xmlns:p14="http://schemas.microsoft.com/office/powerpoint/2010/main" val="3865492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FD905-24C4-F753-CCCD-5BF13A9B5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C4308AC-AB6C-0245-F10C-1A91CA08EE50}"/>
              </a:ext>
            </a:extLst>
          </p:cNvPr>
          <p:cNvSpPr/>
          <p:nvPr/>
        </p:nvSpPr>
        <p:spPr>
          <a:xfrm>
            <a:off x="641954" y="1147461"/>
            <a:ext cx="71105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Using 305 fb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–1 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of Run-2 + 3 data, ATLAS reports evidence for rare       2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nd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generation H </a:t>
            </a:r>
            <a:r>
              <a:rPr lang="en-GB" sz="1600" b="1" noProof="0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μμ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, and released new result on loop decay H </a:t>
            </a:r>
            <a:r>
              <a:rPr lang="en-GB" sz="1600" b="1" noProof="0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Z𝛾 </a:t>
            </a:r>
            <a:endParaRPr lang="en-GB" sz="1600" b="1" baseline="300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5D553-CD4B-F0B4-A21A-43E906DBCE7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Run 3 data flowing in and being analysed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7E8DC7-89D2-D84C-2BE6-269DA6A5DF68}"/>
              </a:ext>
            </a:extLst>
          </p:cNvPr>
          <p:cNvSpPr txBox="1"/>
          <p:nvPr/>
        </p:nvSpPr>
        <p:spPr>
          <a:xfrm>
            <a:off x="1351721" y="5934435"/>
            <a:ext cx="4544834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Significance: 3.4σ (2.5σ exp), </a:t>
            </a:r>
            <a:r>
              <a:rPr lang="en-GB" sz="14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1.4 ± 0.4</a:t>
            </a:r>
          </a:p>
          <a:p>
            <a:pPr>
              <a:spcBef>
                <a:spcPts val="600"/>
              </a:spcBef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Reminder: CMS (Run 2):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 1.19 ± 0.43 (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3.0σ)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[arXiv:2009.04363]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B99D4D-E63B-C835-F91F-1F4C79DA8A80}"/>
              </a:ext>
            </a:extLst>
          </p:cNvPr>
          <p:cNvSpPr txBox="1"/>
          <p:nvPr/>
        </p:nvSpPr>
        <p:spPr>
          <a:xfrm>
            <a:off x="6912961" y="5934435"/>
            <a:ext cx="5031634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Significance: 2.5σ (1.9σ exp), </a:t>
            </a:r>
            <a:r>
              <a:rPr lang="en-GB" sz="14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1.3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Reminder: ATLAS &amp; CMS (Run 2): </a:t>
            </a:r>
            <a:r>
              <a:rPr lang="en-GB" sz="12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 2.2 ± 0.7 (3.4σ)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[arXiv:2309.03501]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EEF221-DA88-86AB-3D0C-1A28C8931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359" y="993279"/>
            <a:ext cx="3260370" cy="11981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EC04811-E558-4A53-ED22-1C58FFB175B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7053005" y="1423266"/>
            <a:ext cx="3662055" cy="51016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7038D5-379F-D6BA-4DAA-F80498DB731B}"/>
              </a:ext>
            </a:extLst>
          </p:cNvPr>
          <p:cNvSpPr txBox="1"/>
          <p:nvPr/>
        </p:nvSpPr>
        <p:spPr>
          <a:xfrm>
            <a:off x="9885479" y="5895711"/>
            <a:ext cx="59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+0.6</a:t>
            </a:r>
          </a:p>
          <a:p>
            <a:r>
              <a:rPr lang="en-GB" sz="900" noProof="0" dirty="0">
                <a:solidFill>
                  <a:prstClr val="black"/>
                </a:solidFill>
                <a:latin typeface="Helvetica" pitchFamily="2" charset="0"/>
                <a:sym typeface="Wingdings" pitchFamily="2" charset="2"/>
              </a:rPr>
              <a:t>–0.5</a:t>
            </a:r>
            <a:endParaRPr lang="en-GB" sz="900" noProof="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73B917B-A770-111A-ABE1-20936C5E7D6D}"/>
              </a:ext>
            </a:extLst>
          </p:cNvPr>
          <p:cNvGrpSpPr/>
          <p:nvPr/>
        </p:nvGrpSpPr>
        <p:grpSpPr>
          <a:xfrm>
            <a:off x="7217771" y="4085626"/>
            <a:ext cx="3239110" cy="312521"/>
            <a:chOff x="8678991" y="4134125"/>
            <a:chExt cx="3239110" cy="312521"/>
          </a:xfrm>
          <a:noFill/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3D4F7D3-D7CE-72DB-DED5-2EA72142884A}"/>
                    </a:ext>
                  </a:extLst>
                </p:cNvPr>
                <p:cNvSpPr txBox="1"/>
                <p:nvPr/>
              </p:nvSpPr>
              <p:spPr>
                <a:xfrm>
                  <a:off x="10773743" y="4134125"/>
                  <a:ext cx="1144358" cy="31252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13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3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GB" sz="13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GB" sz="13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3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GB" sz="13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3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GB" sz="13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𝜇𝜈</m:t>
                            </m:r>
                          </m:sub>
                        </m:sSub>
                        <m:sSup>
                          <m:sSupPr>
                            <m:ctrlPr>
                              <a:rPr lang="en-GB" sz="13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3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GB" sz="13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𝜇𝜈</m:t>
                            </m:r>
                          </m:sup>
                        </m:sSup>
                      </m:oMath>
                    </m:oMathPara>
                  </a14:m>
                  <a:endParaRPr lang="en-GB" sz="1300" noProof="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3D4F7D3-D7CE-72DB-DED5-2EA7214288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73743" y="4134125"/>
                  <a:ext cx="1144358" cy="312521"/>
                </a:xfrm>
                <a:prstGeom prst="rect">
                  <a:avLst/>
                </a:prstGeom>
                <a:blipFill>
                  <a:blip r:embed="rId5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en-C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49C189-41C9-EC90-6D5A-785C9E55A535}"/>
                </a:ext>
              </a:extLst>
            </p:cNvPr>
            <p:cNvSpPr txBox="1"/>
            <p:nvPr/>
          </p:nvSpPr>
          <p:spPr>
            <a:xfrm>
              <a:off x="8678991" y="4160629"/>
              <a:ext cx="219298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algn="r">
                <a:spcBef>
                  <a:spcPts val="3000"/>
                </a:spcBef>
              </a:pPr>
              <a:r>
                <a:rPr lang="en-GB" sz="120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Yet unmeasured field tensor:</a:t>
              </a:r>
              <a:endParaRPr lang="en-GB" sz="12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89B688D-84C0-95C1-0640-B864E409A25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327" b="4327"/>
          <a:stretch/>
        </p:blipFill>
        <p:spPr>
          <a:xfrm rot="5400000">
            <a:off x="1387637" y="1292065"/>
            <a:ext cx="3713306" cy="5312829"/>
          </a:xfrm>
          <a:prstGeom prst="rect">
            <a:avLst/>
          </a:prstGeom>
        </p:spPr>
      </p:pic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EDF61B73-AE4A-26DE-74D7-296F6EBC75A3}"/>
              </a:ext>
            </a:extLst>
          </p:cNvPr>
          <p:cNvSpPr txBox="1">
            <a:spLocks/>
          </p:cNvSpPr>
          <p:nvPr/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1C2F03-9E95-40C9-A99F-3C4F7EE8CF2A}" type="slidenum">
              <a:rPr lang="en-GB" sz="1400" noProof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 Light" panose="020B0403020202020204" pitchFamily="34" charset="0"/>
              </a:rPr>
              <a:pPr algn="r">
                <a:defRPr/>
              </a:pPr>
              <a:t>16</a:t>
            </a:fld>
            <a:endParaRPr lang="en-GB" sz="1400" noProof="0" dirty="0">
              <a:solidFill>
                <a:srgbClr val="000000">
                  <a:lumMod val="50000"/>
                  <a:lumOff val="50000"/>
                </a:srgbClr>
              </a:solidFill>
              <a:latin typeface="Helvetica Light" panose="020B0403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74EC01-0AD1-570D-BE11-83894E7957B8}"/>
              </a:ext>
            </a:extLst>
          </p:cNvPr>
          <p:cNvSpPr txBox="1"/>
          <p:nvPr/>
        </p:nvSpPr>
        <p:spPr>
          <a:xfrm>
            <a:off x="2767715" y="3543131"/>
            <a:ext cx="10947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noProof="0" dirty="0">
                <a:solidFill>
                  <a:srgbClr val="2577BC"/>
                </a:solidFill>
                <a:latin typeface="Helvetica" pitchFamily="2" charset="0"/>
              </a:rPr>
              <a:t>H </a:t>
            </a:r>
            <a:r>
              <a:rPr lang="en-GB" sz="1600" b="1" noProof="0" dirty="0">
                <a:solidFill>
                  <a:srgbClr val="2577BC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2577BC"/>
                </a:solidFill>
                <a:latin typeface="Helvetica" pitchFamily="2" charset="0"/>
              </a:rPr>
              <a:t> </a:t>
            </a:r>
            <a:r>
              <a:rPr lang="en-GB" sz="1600" b="1" noProof="0" dirty="0" err="1">
                <a:solidFill>
                  <a:srgbClr val="2577BC"/>
                </a:solidFill>
                <a:latin typeface="Helvetica" pitchFamily="2" charset="0"/>
              </a:rPr>
              <a:t>μμ</a:t>
            </a:r>
            <a:endParaRPr lang="en-CH" sz="1600" dirty="0">
              <a:solidFill>
                <a:srgbClr val="2577BC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F3EE92-E19D-8B29-B47C-95FF1FAC86E2}"/>
              </a:ext>
            </a:extLst>
          </p:cNvPr>
          <p:cNvSpPr txBox="1"/>
          <p:nvPr/>
        </p:nvSpPr>
        <p:spPr>
          <a:xfrm>
            <a:off x="8720499" y="3296807"/>
            <a:ext cx="10947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noProof="0" dirty="0">
                <a:solidFill>
                  <a:srgbClr val="2577BC"/>
                </a:solidFill>
                <a:latin typeface="Helvetica" pitchFamily="2" charset="0"/>
              </a:rPr>
              <a:t>H </a:t>
            </a:r>
            <a:r>
              <a:rPr lang="en-GB" sz="1600" b="1" noProof="0" dirty="0">
                <a:solidFill>
                  <a:srgbClr val="2577BC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2577BC"/>
                </a:solidFill>
                <a:latin typeface="Helvetica" pitchFamily="2" charset="0"/>
              </a:rPr>
              <a:t> Z𝛾</a:t>
            </a:r>
            <a:endParaRPr lang="en-CH" sz="1600" dirty="0">
              <a:solidFill>
                <a:srgbClr val="2577B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EE2645-DE24-36D3-CF67-ED4CB6535D23}"/>
              </a:ext>
            </a:extLst>
          </p:cNvPr>
          <p:cNvSpPr txBox="1"/>
          <p:nvPr/>
        </p:nvSpPr>
        <p:spPr>
          <a:xfrm>
            <a:off x="9009528" y="388995"/>
            <a:ext cx="29783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Fabio Cerutti , Emanuele Di Marco, Tamar Zakareishvili, Alberto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Zucchetta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12EB10-5F60-7ECA-A7BE-D1C667A20AED}"/>
              </a:ext>
            </a:extLst>
          </p:cNvPr>
          <p:cNvSpPr txBox="1"/>
          <p:nvPr/>
        </p:nvSpPr>
        <p:spPr>
          <a:xfrm>
            <a:off x="4129601" y="2033362"/>
            <a:ext cx="15869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u="none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arXiv:2507.03595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8928FA-AC95-6397-F81B-E7EA845849FB}"/>
              </a:ext>
            </a:extLst>
          </p:cNvPr>
          <p:cNvSpPr txBox="1"/>
          <p:nvPr/>
        </p:nvSpPr>
        <p:spPr>
          <a:xfrm>
            <a:off x="7076532" y="2033362"/>
            <a:ext cx="15869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u="none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ATLAS-CONF-2025-007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FD9251-71B0-C5F5-12BA-FF0CF66F2F6C}"/>
              </a:ext>
            </a:extLst>
          </p:cNvPr>
          <p:cNvSpPr txBox="1"/>
          <p:nvPr/>
        </p:nvSpPr>
        <p:spPr>
          <a:xfrm>
            <a:off x="10181619" y="3261667"/>
            <a:ext cx="201038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Rarest visible Higgs decay seen so far: 0.010%</a:t>
            </a:r>
          </a:p>
        </p:txBody>
      </p:sp>
    </p:spTree>
    <p:extLst>
      <p:ext uri="{BB962C8B-B14F-4D97-AF65-F5344CB8AC3E}">
        <p14:creationId xmlns:p14="http://schemas.microsoft.com/office/powerpoint/2010/main" val="388564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AC879-D7D2-6FC1-3455-8E460FF75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B5A9A1-4F73-4A58-13A9-A44C8A3D8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17</a:t>
            </a:fld>
            <a:endParaRPr lang="en-GB" noProof="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8CDB693-C249-A600-CB7B-10DD82BB9E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74568" y="1328539"/>
            <a:ext cx="5351711" cy="40137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FF7D3C-11C6-61CB-E5AF-17CDABE7A83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Run 3 data flowing in and being analysed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F1C094-33A4-AFC1-8F80-758124993BAE}"/>
              </a:ext>
            </a:extLst>
          </p:cNvPr>
          <p:cNvSpPr/>
          <p:nvPr/>
        </p:nvSpPr>
        <p:spPr>
          <a:xfrm>
            <a:off x="641954" y="1147461"/>
            <a:ext cx="11550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New ATLAS result on HH </a:t>
            </a:r>
            <a:r>
              <a:rPr lang="en-GB" sz="1600" b="1" noProof="0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bb</a:t>
            </a:r>
            <a:r>
              <a:rPr lang="en-GB" sz="1600" b="1" noProof="0" dirty="0" err="1">
                <a:solidFill>
                  <a:srgbClr val="000000"/>
                </a:solidFill>
                <a:latin typeface="Symbol" pitchFamily="2" charset="2"/>
              </a:rPr>
              <a:t>gg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with 308 fb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–1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</a:rPr>
              <a:t>Improvements: more data (50%), better b-tagging (20%), analysis optimisation (10%), </a:t>
            </a:r>
            <a:r>
              <a:rPr lang="en-GB" sz="1200" noProof="0" dirty="0" err="1">
                <a:solidFill>
                  <a:srgbClr val="000000"/>
                </a:solidFill>
                <a:latin typeface="Helvetica" pitchFamily="2" charset="0"/>
              </a:rPr>
              <a:t>m</a:t>
            </a:r>
            <a:r>
              <a:rPr lang="en-GB" sz="1200" baseline="-25000" noProof="0" dirty="0" err="1">
                <a:solidFill>
                  <a:srgbClr val="000000"/>
                </a:solidFill>
                <a:latin typeface="Helvetica" pitchFamily="2" charset="0"/>
              </a:rPr>
              <a:t>bb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</a:rPr>
              <a:t> kin. fit (5%)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953263-FABB-61DF-BD9E-6CA71FA420A7}"/>
                  </a:ext>
                </a:extLst>
              </p:cNvPr>
              <p:cNvSpPr txBox="1"/>
              <p:nvPr/>
            </p:nvSpPr>
            <p:spPr>
              <a:xfrm>
                <a:off x="9421879" y="4038312"/>
                <a:ext cx="2603020" cy="338554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noProof="0" smtClean="0">
                          <a:solidFill>
                            <a:srgbClr val="E7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–1.7&lt; </m:t>
                      </m:r>
                      <m:sSub>
                        <m:sSubPr>
                          <m:ctrlPr>
                            <a:rPr lang="en-GB" sz="1600" i="1" noProof="0" smtClean="0">
                              <a:solidFill>
                                <a:srgbClr val="E7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GB" sz="1600" i="1" noProof="0" smtClean="0">
                              <a:solidFill>
                                <a:srgbClr val="E7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GB" sz="1600" b="0" i="1" noProof="0" smtClean="0">
                              <a:solidFill>
                                <a:srgbClr val="E7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𝜆</m:t>
                          </m:r>
                        </m:sub>
                      </m:sSub>
                      <m:r>
                        <a:rPr lang="en-GB" sz="1600" b="0" i="1" noProof="0" smtClean="0">
                          <a:solidFill>
                            <a:srgbClr val="E7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&lt;6.6 (95% </m:t>
                      </m:r>
                      <m:r>
                        <a:rPr lang="en-GB" sz="1600" b="0" i="1" noProof="0" smtClean="0">
                          <a:solidFill>
                            <a:srgbClr val="E7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𝐶𝐿</m:t>
                      </m:r>
                      <m:r>
                        <a:rPr lang="en-GB" sz="1600" b="0" i="1" noProof="0" smtClean="0">
                          <a:solidFill>
                            <a:srgbClr val="E7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)</m:t>
                      </m:r>
                    </m:oMath>
                  </m:oMathPara>
                </a14:m>
                <a:endParaRPr lang="en-GB" sz="1600" noProof="0" dirty="0">
                  <a:solidFill>
                    <a:srgbClr val="E70000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953263-FABB-61DF-BD9E-6CA71FA42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879" y="4038312"/>
                <a:ext cx="2603020" cy="338554"/>
              </a:xfrm>
              <a:prstGeom prst="rect">
                <a:avLst/>
              </a:prstGeom>
              <a:blipFill>
                <a:blip r:embed="rId3"/>
                <a:stretch>
                  <a:fillRect b="-10345"/>
                </a:stretch>
              </a:blip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C79EC7E-32C6-6B44-09E4-6EF3817079E4}"/>
              </a:ext>
            </a:extLst>
          </p:cNvPr>
          <p:cNvCxnSpPr>
            <a:cxnSpLocks/>
          </p:cNvCxnSpPr>
          <p:nvPr/>
        </p:nvCxnSpPr>
        <p:spPr>
          <a:xfrm flipV="1">
            <a:off x="8576142" y="4168505"/>
            <a:ext cx="0" cy="597837"/>
          </a:xfrm>
          <a:prstGeom prst="line">
            <a:avLst/>
          </a:prstGeom>
          <a:ln w="12700">
            <a:solidFill>
              <a:srgbClr val="E7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95E32A8-4B4E-7D3E-AD7D-63ACB0A673F8}"/>
              </a:ext>
            </a:extLst>
          </p:cNvPr>
          <p:cNvSpPr txBox="1"/>
          <p:nvPr/>
        </p:nvSpPr>
        <p:spPr>
          <a:xfrm>
            <a:off x="8372400" y="3930590"/>
            <a:ext cx="407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noProof="0" dirty="0">
                <a:solidFill>
                  <a:srgbClr val="E700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SM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0B10B2B-6D4F-5190-698B-DDF492B57693}"/>
              </a:ext>
            </a:extLst>
          </p:cNvPr>
          <p:cNvSpPr/>
          <p:nvPr/>
        </p:nvSpPr>
        <p:spPr>
          <a:xfrm>
            <a:off x="1825597" y="5736257"/>
            <a:ext cx="2915882" cy="451009"/>
          </a:xfrm>
          <a:prstGeom prst="roundRect">
            <a:avLst/>
          </a:prstGeom>
          <a:solidFill>
            <a:srgbClr val="CFF0F4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18C8E2-50B6-8B95-5057-25BFFAACF02E}"/>
                  </a:ext>
                </a:extLst>
              </p:cNvPr>
              <p:cNvSpPr txBox="1"/>
              <p:nvPr/>
            </p:nvSpPr>
            <p:spPr>
              <a:xfrm>
                <a:off x="1939786" y="5776369"/>
                <a:ext cx="26770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GB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GB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GB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GB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GB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b="1" i="1" noProof="0" smtClean="0">
                          <a:solidFill>
                            <a:srgbClr val="E7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sSup>
                        <m:sSupPr>
                          <m:ctrlPr>
                            <a:rPr lang="en-GB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GB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noProof="0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18C8E2-50B6-8B95-5057-25BFFAACF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786" y="5776369"/>
                <a:ext cx="2677001" cy="369332"/>
              </a:xfrm>
              <a:prstGeom prst="rect">
                <a:avLst/>
              </a:prstGeom>
              <a:blipFill>
                <a:blip r:embed="rId4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>
            <a:extLst>
              <a:ext uri="{FF2B5EF4-FFF2-40B4-BE49-F238E27FC236}">
                <a16:creationId xmlns:a16="http://schemas.microsoft.com/office/drawing/2014/main" id="{4A5CEBFD-CD3F-ACA8-4ED6-80F3C511046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rot="5400000">
            <a:off x="1657888" y="502132"/>
            <a:ext cx="3767098" cy="590039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A0E09ED-BC0B-8FBA-8FCE-144B88DD75C3}"/>
              </a:ext>
            </a:extLst>
          </p:cNvPr>
          <p:cNvGrpSpPr/>
          <p:nvPr/>
        </p:nvGrpSpPr>
        <p:grpSpPr>
          <a:xfrm>
            <a:off x="4944979" y="5436317"/>
            <a:ext cx="2638858" cy="1100554"/>
            <a:chOff x="3879673" y="5614358"/>
            <a:chExt cx="2638858" cy="11005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29DBA8F-36F5-D55D-C15D-1BC4C264696B}"/>
                    </a:ext>
                  </a:extLst>
                </p:cNvPr>
                <p:cNvSpPr txBox="1"/>
                <p:nvPr/>
              </p:nvSpPr>
              <p:spPr>
                <a:xfrm>
                  <a:off x="5015042" y="5827012"/>
                  <a:ext cx="1503489" cy="5903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r>
                          <a:rPr lang="en-GB" sz="1600" b="0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  <m:r>
                          <a:rPr lang="en-GB" sz="1600" b="1" i="1" noProof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r>
                          <a:rPr lang="en-GB" sz="1600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  <m:r>
                          <a:rPr lang="en-GB" sz="1600" b="0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b="0" i="1" noProof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GB" sz="1600" b="0" i="1" noProof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sz="1600" b="0" i="1" noProof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1600" b="0" i="1" noProof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GB" sz="1600" b="0" i="1" noProof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sub>
                              <m:sup>
                                <m:r>
                                  <a:rPr lang="en-GB" sz="1600" b="0" i="1" noProof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GB" sz="1600" i="1" noProof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𝜐</m:t>
                            </m:r>
                          </m:den>
                        </m:f>
                      </m:oMath>
                    </m:oMathPara>
                  </a14:m>
                  <a:endParaRPr lang="en-GB" sz="2000" noProof="0" dirty="0">
                    <a:solidFill>
                      <a:schemeClr val="tx1"/>
                    </a:solidFill>
                    <a:latin typeface="Chalkduster"/>
                    <a:cs typeface="Chalkduster"/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29DBA8F-36F5-D55D-C15D-1BC4C26469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5042" y="5827012"/>
                  <a:ext cx="1503489" cy="59035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5D41BF-C47D-7350-E683-F952A33A0B96}"/>
                </a:ext>
              </a:extLst>
            </p:cNvPr>
            <p:cNvSpPr txBox="1"/>
            <p:nvPr/>
          </p:nvSpPr>
          <p:spPr>
            <a:xfrm>
              <a:off x="3879673" y="598265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noProof="0" dirty="0">
                  <a:latin typeface="Helvetica" pitchFamily="2" charset="0"/>
                  <a:cs typeface="Chalkduster"/>
                </a:rPr>
                <a:t>H</a:t>
              </a:r>
              <a:endParaRPr lang="en-GB" sz="2000" noProof="0" dirty="0">
                <a:latin typeface="Helvetica" pitchFamily="2" charset="0"/>
                <a:cs typeface="Chalkduster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79D44A-8749-5B1A-2160-3D9B3253A387}"/>
                </a:ext>
              </a:extLst>
            </p:cNvPr>
            <p:cNvSpPr txBox="1"/>
            <p:nvPr/>
          </p:nvSpPr>
          <p:spPr>
            <a:xfrm>
              <a:off x="5530673" y="561435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noProof="0" dirty="0">
                  <a:latin typeface="Helvetica" pitchFamily="2" charset="0"/>
                  <a:cs typeface="Chalkduster"/>
                </a:rPr>
                <a:t>H</a:t>
              </a:r>
              <a:endParaRPr lang="en-GB" sz="2000" noProof="0" dirty="0">
                <a:latin typeface="Helvetica" pitchFamily="2" charset="0"/>
                <a:cs typeface="Chalkduster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1229297-7652-B696-356D-924AF3E40D18}"/>
                </a:ext>
              </a:extLst>
            </p:cNvPr>
            <p:cNvSpPr txBox="1"/>
            <p:nvPr/>
          </p:nvSpPr>
          <p:spPr>
            <a:xfrm>
              <a:off x="5530673" y="637635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noProof="0" dirty="0">
                  <a:latin typeface="Helvetica" pitchFamily="2" charset="0"/>
                  <a:cs typeface="Chalkduster"/>
                </a:rPr>
                <a:t>H</a:t>
              </a:r>
              <a:endParaRPr lang="en-GB" sz="2000" noProof="0" dirty="0">
                <a:latin typeface="Helvetica" pitchFamily="2" charset="0"/>
                <a:cs typeface="Chalkduster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F085F5-F39A-2F38-1410-B7456D2F19F9}"/>
                </a:ext>
              </a:extLst>
            </p:cNvPr>
            <p:cNvCxnSpPr>
              <a:stCxn id="23" idx="3"/>
              <a:endCxn id="21" idx="2"/>
            </p:cNvCxnSpPr>
            <p:nvPr/>
          </p:nvCxnSpPr>
          <p:spPr>
            <a:xfrm>
              <a:off x="4211815" y="6151935"/>
              <a:ext cx="672257" cy="781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1E8CDD6-06D1-7AFD-9E49-E3F027A36108}"/>
                </a:ext>
              </a:extLst>
            </p:cNvPr>
            <p:cNvCxnSpPr>
              <a:cxnSpLocks/>
              <a:stCxn id="21" idx="6"/>
              <a:endCxn id="24" idx="1"/>
            </p:cNvCxnSpPr>
            <p:nvPr/>
          </p:nvCxnSpPr>
          <p:spPr>
            <a:xfrm flipV="1">
              <a:off x="4992072" y="5783635"/>
              <a:ext cx="538601" cy="37611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A55A3BA-9646-D26A-4BB4-026A986227ED}"/>
                </a:ext>
              </a:extLst>
            </p:cNvPr>
            <p:cNvCxnSpPr>
              <a:cxnSpLocks/>
            </p:cNvCxnSpPr>
            <p:nvPr/>
          </p:nvCxnSpPr>
          <p:spPr>
            <a:xfrm>
              <a:off x="4940917" y="6151935"/>
              <a:ext cx="538601" cy="37611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188D27F-48C6-CB50-4606-2A89E6917C89}"/>
                </a:ext>
              </a:extLst>
            </p:cNvPr>
            <p:cNvSpPr/>
            <p:nvPr/>
          </p:nvSpPr>
          <p:spPr>
            <a:xfrm>
              <a:off x="4884072" y="6105750"/>
              <a:ext cx="108000" cy="108000"/>
            </a:xfrm>
            <a:prstGeom prst="ellipse">
              <a:avLst/>
            </a:prstGeom>
            <a:solidFill>
              <a:srgbClr val="E70000"/>
            </a:solidFill>
          </p:spPr>
          <p:txBody>
            <a:bodyPr wrap="non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663317-F41E-8750-6846-31C9697BCC37}"/>
                  </a:ext>
                </a:extLst>
              </p:cNvPr>
              <p:cNvSpPr txBox="1"/>
              <p:nvPr/>
            </p:nvSpPr>
            <p:spPr>
              <a:xfrm>
                <a:off x="4303514" y="3045168"/>
                <a:ext cx="1449884" cy="344646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GB" sz="160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Helvetica Light" charset="0"/>
                              <a:sym typeface="Wingdings" pitchFamily="2" charset="2"/>
                            </a:rPr>
                            <m:t>𝜇</m:t>
                          </m:r>
                        </m:e>
                        <m:sub>
                          <m:r>
                            <a:rPr lang="en-GB" sz="16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𝐻𝐻</m:t>
                          </m:r>
                        </m:sub>
                      </m:sSub>
                      <m:r>
                        <a:rPr lang="en-GB" sz="1600" b="0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=</m:t>
                      </m:r>
                      <m:sSubSup>
                        <m:sSubSupPr>
                          <m:ctrlPr>
                            <a:rPr lang="en-GB" sz="16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GB" sz="16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0</m:t>
                          </m:r>
                          <m:r>
                            <a:rPr lang="en-GB" sz="160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.</m:t>
                          </m:r>
                          <m:r>
                            <a:rPr lang="en-GB" sz="16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9</m:t>
                          </m:r>
                        </m:e>
                        <m:sub>
                          <m:r>
                            <a:rPr lang="en-GB" sz="16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−1.1</m:t>
                          </m:r>
                        </m:sub>
                        <m:sup>
                          <m:r>
                            <a:rPr lang="en-GB" sz="16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+1.4</m:t>
                          </m:r>
                        </m:sup>
                      </m:sSubSup>
                    </m:oMath>
                  </m:oMathPara>
                </a14:m>
                <a:endParaRPr lang="en-GB" sz="1600" noProof="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663317-F41E-8750-6846-31C9697BCC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514" y="3045168"/>
                <a:ext cx="1449884" cy="3446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877F3100-D469-8DD5-2AF6-9293160B5A34}"/>
              </a:ext>
            </a:extLst>
          </p:cNvPr>
          <p:cNvSpPr txBox="1"/>
          <p:nvPr/>
        </p:nvSpPr>
        <p:spPr>
          <a:xfrm>
            <a:off x="9679501" y="1589415"/>
            <a:ext cx="15869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u="none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arXiv:2507.03495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770495-2114-DC03-1DD4-F09805F0D1CC}"/>
              </a:ext>
            </a:extLst>
          </p:cNvPr>
          <p:cNvSpPr txBox="1"/>
          <p:nvPr/>
        </p:nvSpPr>
        <p:spPr>
          <a:xfrm>
            <a:off x="7657963" y="5738986"/>
            <a:ext cx="3022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Did the universe boil as it transitioned from the symmetric to the broken phase?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70F125-ACFA-B353-A276-3ADA54EC0B52}"/>
              </a:ext>
            </a:extLst>
          </p:cNvPr>
          <p:cNvSpPr txBox="1"/>
          <p:nvPr/>
        </p:nvSpPr>
        <p:spPr>
          <a:xfrm>
            <a:off x="9103659" y="401501"/>
            <a:ext cx="2884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Fabio Cerutti, Emanuele Di Marco, Oleksii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Kurdysh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A9A7660-F963-EC64-9A54-0D95368F42B8}"/>
                  </a:ext>
                </a:extLst>
              </p:cNvPr>
              <p:cNvSpPr txBox="1"/>
              <p:nvPr/>
            </p:nvSpPr>
            <p:spPr>
              <a:xfrm>
                <a:off x="11017857" y="5022232"/>
                <a:ext cx="1104712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1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GB" sz="1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SM</m:t>
                          </m:r>
                        </m:sub>
                      </m:sSub>
                    </m:oMath>
                  </m:oMathPara>
                </a14:m>
                <a:endParaRPr lang="en-CH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A9A7660-F963-EC64-9A54-0D95368F4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7857" y="5022232"/>
                <a:ext cx="1104712" cy="307777"/>
              </a:xfrm>
              <a:prstGeom prst="rect">
                <a:avLst/>
              </a:prstGeom>
              <a:blipFill>
                <a:blip r:embed="rId8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EAF6930-E600-63FF-24F9-945523097CC7}"/>
                  </a:ext>
                </a:extLst>
              </p:cNvPr>
              <p:cNvSpPr txBox="1"/>
              <p:nvPr/>
            </p:nvSpPr>
            <p:spPr>
              <a:xfrm>
                <a:off x="10907995" y="5305511"/>
                <a:ext cx="941106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1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1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11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SM</m:t>
                          </m:r>
                        </m:sub>
                      </m:sSub>
                      <m:r>
                        <a:rPr lang="en-US" sz="11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1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sz="11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1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0.13 </m:t>
                      </m:r>
                    </m:oMath>
                  </m:oMathPara>
                </a14:m>
                <a:endParaRPr lang="en-CH" sz="11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EAF6930-E600-63FF-24F9-945523097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7995" y="5305511"/>
                <a:ext cx="941106" cy="261610"/>
              </a:xfrm>
              <a:prstGeom prst="rect">
                <a:avLst/>
              </a:prstGeom>
              <a:blipFill>
                <a:blip r:embed="rId9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0614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D11DB15-C19B-1F2C-E662-E825F206519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b="6253"/>
          <a:stretch>
            <a:fillRect/>
          </a:stretch>
        </p:blipFill>
        <p:spPr>
          <a:xfrm>
            <a:off x="4088012" y="1674279"/>
            <a:ext cx="4221162" cy="487151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B2F2FB-9DD3-896A-453F-00B9EBCD9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18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E8B7F7-32B4-A7A1-9210-EA084ABA2A43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ATLAS and CMS released new Run-2 combinations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A361C8-F787-1092-83AC-DA5EB393853E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Comprehensive combinations of Higgs production and decay measurements using Run-2 data</a:t>
            </a:r>
            <a:endParaRPr lang="en-GB" sz="1600" b="1" baseline="300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8D7EDE-AC80-5BAF-3894-7F21960C9129}"/>
              </a:ext>
            </a:extLst>
          </p:cNvPr>
          <p:cNvSpPr txBox="1"/>
          <p:nvPr/>
        </p:nvSpPr>
        <p:spPr>
          <a:xfrm>
            <a:off x="8404505" y="1813987"/>
            <a:ext cx="365555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400" b="1" noProof="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Among the many results: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Effective Higgs couplings to W: 4%,      Z: 5%, </a:t>
            </a:r>
            <a:r>
              <a:rPr lang="en-GB" sz="1400" noProof="0" dirty="0">
                <a:solidFill>
                  <a:srgbClr val="000000"/>
                </a:solidFill>
                <a:latin typeface="Symbol" pitchFamily="2" charset="2"/>
              </a:rPr>
              <a:t>g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: 7%, </a:t>
            </a:r>
            <a:r>
              <a:rPr lang="en-GB" sz="1400" noProof="0" dirty="0" err="1">
                <a:solidFill>
                  <a:srgbClr val="000000"/>
                </a:solidFill>
                <a:latin typeface="Helvetica" pitchFamily="2" charset="0"/>
              </a:rPr>
              <a:t>Z</a:t>
            </a:r>
            <a:r>
              <a:rPr lang="en-GB" sz="1400" noProof="0" dirty="0" err="1">
                <a:solidFill>
                  <a:srgbClr val="000000"/>
                </a:solidFill>
                <a:latin typeface="Symbol" pitchFamily="2" charset="2"/>
              </a:rPr>
              <a:t>g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: 31%, gluon: 7%,      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top: 9%, bottom: 12%, </a:t>
            </a:r>
            <a:r>
              <a:rPr lang="en-GB" sz="1400" noProof="0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7%, </a:t>
            </a:r>
            <a:r>
              <a:rPr lang="en-GB" sz="1400" noProof="0" dirty="0" err="1">
                <a:solidFill>
                  <a:srgbClr val="000000"/>
                </a:solidFill>
                <a:latin typeface="Helvetica" pitchFamily="2" charset="0"/>
              </a:rPr>
              <a:t>μ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21%  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(all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assuming </a:t>
            </a:r>
            <a:r>
              <a:rPr lang="en-GB" sz="1200" i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</a:t>
            </a:r>
            <a:r>
              <a:rPr lang="en-GB" sz="600" i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200" baseline="-250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BSM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0, </a:t>
            </a:r>
            <a:r>
              <a:rPr lang="en-GB" sz="12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GB" sz="1200" baseline="-250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</a:t>
            </a:r>
            <a:r>
              <a:rPr lang="en-GB" sz="12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GB" sz="1200" baseline="-250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</a:t>
            </a:r>
            <a:endParaRPr lang="en-GB" sz="14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Overall agreement with SM.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Combined production &amp; decay mode p-values: ATLAS / CMS = 0.85 / 0.006 (all categories)</a:t>
            </a:r>
            <a:endParaRPr lang="en-GB" sz="1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Comparable sensitivity to </a:t>
            </a:r>
            <a:r>
              <a:rPr lang="en-GB" sz="14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λ</a:t>
            </a:r>
            <a:r>
              <a:rPr lang="en-GB" sz="1400" baseline="-250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HHH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as HH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3AD776-2524-4C10-3E34-E7FD02C56878}"/>
              </a:ext>
            </a:extLst>
          </p:cNvPr>
          <p:cNvSpPr txBox="1"/>
          <p:nvPr/>
        </p:nvSpPr>
        <p:spPr>
          <a:xfrm>
            <a:off x="6637997" y="1647199"/>
            <a:ext cx="15536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ATLAS-CONF-2025-006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DDC640-3A1A-7EE8-2A32-FA624D399C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88" y="1648878"/>
            <a:ext cx="3912635" cy="34853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A01739-A3B1-154E-6D13-0519BFEA4A81}"/>
              </a:ext>
            </a:extLst>
          </p:cNvPr>
          <p:cNvSpPr txBox="1"/>
          <p:nvPr/>
        </p:nvSpPr>
        <p:spPr>
          <a:xfrm>
            <a:off x="652898" y="5108607"/>
            <a:ext cx="1478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CMS-PAS-HIG-21-018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24DA48-38D1-4247-544E-BFB1B1366B75}"/>
              </a:ext>
            </a:extLst>
          </p:cNvPr>
          <p:cNvSpPr txBox="1"/>
          <p:nvPr/>
        </p:nvSpPr>
        <p:spPr>
          <a:xfrm>
            <a:off x="760744" y="5482521"/>
            <a:ext cx="3135395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Up to O(100) cross sections measured simultaneously in ~1k categories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O(10k) parameters, including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non-Higgs “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nuisance” parameters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C68D5F-FFE4-143C-94E5-0BED696D045D}"/>
              </a:ext>
            </a:extLst>
          </p:cNvPr>
          <p:cNvSpPr txBox="1"/>
          <p:nvPr/>
        </p:nvSpPr>
        <p:spPr>
          <a:xfrm>
            <a:off x="9681882" y="216835"/>
            <a:ext cx="2305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Fabio Cerutti, Malgorzata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Kazana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, Emanuele Di Marco,          Roberto Salerno, Zef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Wolffs</a:t>
            </a:r>
            <a:endParaRPr lang="en-GB" sz="1200" dirty="0">
              <a:solidFill>
                <a:srgbClr val="FF000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685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6D76B-0290-CCFC-AF11-5C5E8F24E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EBE4BE-4E10-4E8D-9D72-BD8C0E6DCD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19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C94E7F-464A-8E17-412A-2BA43E2C9DF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Testing the SM requires precise theory predictions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333359-142D-120E-2E11-CA9CBFB5433D}"/>
              </a:ext>
            </a:extLst>
          </p:cNvPr>
          <p:cNvSpPr txBox="1"/>
          <p:nvPr/>
        </p:nvSpPr>
        <p:spPr>
          <a:xfrm>
            <a:off x="9329564" y="587674"/>
            <a:ext cx="26582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Ramona Gröber, Gregory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Soyez</a:t>
            </a:r>
            <a:endParaRPr lang="en-GB" sz="1200" dirty="0">
              <a:solidFill>
                <a:srgbClr val="FF0000"/>
              </a:solidFill>
              <a:latin typeface="Helvetica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BF26CE-D422-AA5B-9FDB-15144A480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198" y="1641099"/>
            <a:ext cx="1753535" cy="10885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3BF5E79-BC8F-221C-2419-8B2D448D2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637" y="1969789"/>
            <a:ext cx="5546345" cy="5042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4506AE-D093-9311-4BE4-0B8FE178E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3574" y="2994148"/>
            <a:ext cx="7772400" cy="45144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D25D73E-F5FF-81C7-FFE3-0A189FE9AB50}"/>
              </a:ext>
            </a:extLst>
          </p:cNvPr>
          <p:cNvSpPr txBox="1"/>
          <p:nvPr/>
        </p:nvSpPr>
        <p:spPr>
          <a:xfrm>
            <a:off x="3056637" y="1621539"/>
            <a:ext cx="5141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Current baseline prediction of ggF cross section </a:t>
            </a:r>
            <a:r>
              <a:rPr lang="en-CH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[CERN-2017-002-M]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BED766-B62F-1222-D00E-7063CE8FBD37}"/>
              </a:ext>
            </a:extLst>
          </p:cNvPr>
          <p:cNvSpPr txBox="1"/>
          <p:nvPr/>
        </p:nvSpPr>
        <p:spPr>
          <a:xfrm>
            <a:off x="3056638" y="2654236"/>
            <a:ext cx="6620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Recent advances include finite quark mass effects at NNLO and 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t+b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interference</a:t>
            </a:r>
            <a:endParaRPr lang="en-CH" sz="10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757081-4208-B2CC-5AEB-3517A089E925}"/>
              </a:ext>
            </a:extLst>
          </p:cNvPr>
          <p:cNvSpPr txBox="1"/>
          <p:nvPr/>
        </p:nvSpPr>
        <p:spPr>
          <a:xfrm>
            <a:off x="10751963" y="3117208"/>
            <a:ext cx="14576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[arXiv:2407.12413]</a:t>
            </a:r>
            <a:endParaRPr lang="en-CH" sz="1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5389B0-117C-2443-59FF-09DE3CF2F75F}"/>
              </a:ext>
            </a:extLst>
          </p:cNvPr>
          <p:cNvSpPr txBox="1"/>
          <p:nvPr/>
        </p:nvSpPr>
        <p:spPr>
          <a:xfrm>
            <a:off x="641952" y="3674903"/>
            <a:ext cx="2848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Also: approximate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</a:t>
            </a:r>
            <a:r>
              <a:rPr lang="en-GB" sz="1400" baseline="30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LO PDF sets are becoming available</a:t>
            </a:r>
            <a:endParaRPr lang="en-CH" sz="1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9134DC-C4F8-B06F-50F4-A0BD75947E1D}"/>
              </a:ext>
            </a:extLst>
          </p:cNvPr>
          <p:cNvSpPr/>
          <p:nvPr/>
        </p:nvSpPr>
        <p:spPr>
          <a:xfrm>
            <a:off x="3615843" y="4906016"/>
            <a:ext cx="3460831" cy="45141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935D884-D200-338D-53D5-5A636465B9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93" t="2682" r="1618" b="2661"/>
          <a:stretch>
            <a:fillRect/>
          </a:stretch>
        </p:blipFill>
        <p:spPr>
          <a:xfrm>
            <a:off x="3712344" y="3638092"/>
            <a:ext cx="3142926" cy="212326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500B010-D104-9BDA-FBC5-841B7D7076BD}"/>
              </a:ext>
            </a:extLst>
          </p:cNvPr>
          <p:cNvSpPr txBox="1"/>
          <p:nvPr/>
        </p:nvSpPr>
        <p:spPr>
          <a:xfrm>
            <a:off x="641951" y="4239415"/>
            <a:ext cx="2890411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Cross section shrinks</a:t>
            </a:r>
          </a:p>
          <a:p>
            <a:pPr marL="0" algn="l">
              <a:spcBef>
                <a:spcPts val="6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Very active development area, first steps towards N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4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LO, matching to PS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668A61-D0A8-113F-B11C-CDF4581E4CA8}"/>
              </a:ext>
            </a:extLst>
          </p:cNvPr>
          <p:cNvSpPr txBox="1"/>
          <p:nvPr/>
        </p:nvSpPr>
        <p:spPr>
          <a:xfrm>
            <a:off x="641952" y="1147461"/>
            <a:ext cx="11651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Cross section and coupling measurements are compared to theory </a:t>
            </a:r>
            <a:r>
              <a:rPr lang="en-GB" sz="16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— whose uncertainties will dominate at the HL-LHC</a:t>
            </a:r>
            <a:endParaRPr lang="en-GB" sz="16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B30E14-D839-7D1C-69BC-CE06F40B357D}"/>
              </a:ext>
            </a:extLst>
          </p:cNvPr>
          <p:cNvSpPr txBox="1"/>
          <p:nvPr/>
        </p:nvSpPr>
        <p:spPr>
          <a:xfrm>
            <a:off x="641951" y="5936376"/>
            <a:ext cx="110420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NB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HEFT is directly </a:t>
            </a:r>
            <a:r>
              <a:rPr lang="en-CH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inspired by Chiral Perturbation Theory (EPS-HEP prize winners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Jürg Gasser, Heinrich Leutwyler)</a:t>
            </a:r>
            <a:r>
              <a:rPr lang="en-CH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Goldstones from electroweak symmetry breaking in HEFT (longitudinal W and Z) behave like the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in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ChPT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(HEFT is sometimes referred to as the </a:t>
            </a:r>
            <a:r>
              <a:rPr lang="en-GB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electroweak chiral Lagrangian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B87446-7771-288C-448C-837A441A2C01}"/>
              </a:ext>
            </a:extLst>
          </p:cNvPr>
          <p:cNvSpPr txBox="1"/>
          <p:nvPr/>
        </p:nvSpPr>
        <p:spPr>
          <a:xfrm>
            <a:off x="7799996" y="4170476"/>
            <a:ext cx="27619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Kyle Cranmer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— AI for amplitudes</a:t>
            </a:r>
            <a:endParaRPr lang="en-CH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E34287-5CFF-364F-50E3-D9568BC7D58F}"/>
              </a:ext>
            </a:extLst>
          </p:cNvPr>
          <p:cNvSpPr txBox="1"/>
          <p:nvPr/>
        </p:nvSpPr>
        <p:spPr>
          <a:xfrm>
            <a:off x="7799996" y="4446420"/>
            <a:ext cx="3670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Use generative AI to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help compute multi-loop scattering amplitudes. Is there an opportunity ahead for these challenging QCD calculations?</a:t>
            </a:r>
            <a:endParaRPr lang="en-CH" sz="12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05038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147E3-7951-BB84-6B64-A157B7A38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5073034-4E5D-CF74-D7B6-40C1CA2103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99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243538-037C-4CF4-2CBD-ABB628A16F74}"/>
              </a:ext>
            </a:extLst>
          </p:cNvPr>
          <p:cNvSpPr/>
          <p:nvPr/>
        </p:nvSpPr>
        <p:spPr>
          <a:xfrm>
            <a:off x="0" y="4906850"/>
            <a:ext cx="6030928" cy="195114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21888A-08D9-4EAE-36BC-0090F1FD1C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42480"/>
          <a:stretch>
            <a:fillRect/>
          </a:stretch>
        </p:blipFill>
        <p:spPr>
          <a:xfrm>
            <a:off x="0" y="0"/>
            <a:ext cx="6030928" cy="49068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1C2898-A2C3-613A-4273-3BDF75DE8D5D}"/>
              </a:ext>
            </a:extLst>
          </p:cNvPr>
          <p:cNvSpPr txBox="1"/>
          <p:nvPr/>
        </p:nvSpPr>
        <p:spPr>
          <a:xfrm>
            <a:off x="540201" y="5026167"/>
            <a:ext cx="3100785" cy="14003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noProof="0" dirty="0">
                <a:solidFill>
                  <a:srgbClr val="662BB2"/>
                </a:solidFill>
                <a:latin typeface="Aptos Narrow" panose="020B0004020202020204" pitchFamily="34" charset="0"/>
              </a:rPr>
              <a:t>Amazing science week that featured</a:t>
            </a:r>
          </a:p>
          <a:p>
            <a:pPr marL="266700" indent="-2667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662BB2"/>
                </a:solidFill>
                <a:latin typeface="Aptos Narrow" panose="020B0004020202020204" pitchFamily="34" charset="0"/>
              </a:rPr>
              <a:t>102 posters</a:t>
            </a:r>
          </a:p>
          <a:p>
            <a:pPr marL="266700" indent="-266700" algn="l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662BB2"/>
                </a:solidFill>
                <a:latin typeface="Aptos Narrow" panose="020B0004020202020204" pitchFamily="34" charset="0"/>
              </a:rPr>
              <a:t>526 parallel talks</a:t>
            </a:r>
          </a:p>
          <a:p>
            <a:pPr marL="266700" indent="-266700" algn="l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662BB2"/>
                </a:solidFill>
                <a:latin typeface="Aptos Narrow" panose="020B0004020202020204" pitchFamily="34" charset="0"/>
              </a:rPr>
              <a:t>38 plenary talks</a:t>
            </a:r>
          </a:p>
          <a:p>
            <a:pPr marL="266700" indent="-266700" algn="l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662BB2"/>
                </a:solidFill>
                <a:latin typeface="Aptos Narrow" panose="020B0004020202020204" pitchFamily="34" charset="0"/>
              </a:rPr>
              <a:t>7 prizes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FE7B40-A074-D948-503C-37362CDF9DFD}"/>
              </a:ext>
            </a:extLst>
          </p:cNvPr>
          <p:cNvSpPr/>
          <p:nvPr/>
        </p:nvSpPr>
        <p:spPr>
          <a:xfrm>
            <a:off x="295835" y="5053061"/>
            <a:ext cx="134471" cy="1804939"/>
          </a:xfrm>
          <a:prstGeom prst="rect">
            <a:avLst/>
          </a:prstGeom>
          <a:solidFill>
            <a:srgbClr val="F376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253EF5-F123-FA5D-5B82-C203F547041D}"/>
              </a:ext>
            </a:extLst>
          </p:cNvPr>
          <p:cNvSpPr txBox="1"/>
          <p:nvPr/>
        </p:nvSpPr>
        <p:spPr>
          <a:xfrm>
            <a:off x="7184760" y="878518"/>
            <a:ext cx="41346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</a:rPr>
              <a:t>EPS-HEP 2025 — Conference Highlights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ECAC7A-08DE-2288-D7C6-E756D64A4E89}"/>
              </a:ext>
            </a:extLst>
          </p:cNvPr>
          <p:cNvSpPr txBox="1"/>
          <p:nvPr/>
        </p:nvSpPr>
        <p:spPr>
          <a:xfrm>
            <a:off x="7212470" y="2618989"/>
            <a:ext cx="41346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400" dirty="0">
                <a:solidFill>
                  <a:schemeClr val="bg1"/>
                </a:solidFill>
                <a:latin typeface="Helvetica" pitchFamily="2" charset="0"/>
              </a:rPr>
              <a:t>Focus on new / recent results shown this week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DA6868-7003-F442-7788-4E761773340D}"/>
              </a:ext>
            </a:extLst>
          </p:cNvPr>
          <p:cNvSpPr txBox="1"/>
          <p:nvPr/>
        </p:nvSpPr>
        <p:spPr>
          <a:xfrm>
            <a:off x="8091055" y="3163554"/>
            <a:ext cx="3048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  <a:latin typeface="Helvetica" pitchFamily="2" charset="0"/>
              </a:rPr>
              <a:t>Andreas Hoecker (CERN) </a:t>
            </a:r>
            <a:r>
              <a:rPr lang="en-GB" sz="1400" noProof="0" dirty="0">
                <a:solidFill>
                  <a:schemeClr val="bg1"/>
                </a:solidFill>
                <a:latin typeface="Helvetica" pitchFamily="2" charset="0"/>
              </a:rPr>
              <a:t>	</a:t>
            </a:r>
          </a:p>
          <a:p>
            <a:r>
              <a:rPr lang="en-GB" sz="1400" noProof="0" dirty="0">
                <a:solidFill>
                  <a:schemeClr val="bg1"/>
                </a:solidFill>
                <a:latin typeface="Helvetica" pitchFamily="2" charset="0"/>
              </a:rPr>
              <a:t>Marseille, France, 11 July 2025</a:t>
            </a:r>
          </a:p>
        </p:txBody>
      </p:sp>
    </p:spTree>
    <p:extLst>
      <p:ext uri="{BB962C8B-B14F-4D97-AF65-F5344CB8AC3E}">
        <p14:creationId xmlns:p14="http://schemas.microsoft.com/office/powerpoint/2010/main" val="890247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813BF-38AE-2C60-7E29-09E3570D7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CFE5A8-9625-255D-1371-B31B46B8BB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20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B9897C-F982-1BED-69D7-534FDF79C9BA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coupling to charm quarks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CFF23E-2E40-5410-6AEF-36589A388081}"/>
              </a:ext>
            </a:extLst>
          </p:cNvPr>
          <p:cNvSpPr/>
          <p:nvPr/>
        </p:nvSpPr>
        <p:spPr>
          <a:xfrm>
            <a:off x="641953" y="1147461"/>
            <a:ext cx="11550047" cy="91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BR(H </a:t>
            </a:r>
            <a:r>
              <a:rPr lang="en-GB" sz="1600" b="1" noProof="0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cc) 20 × smaller than H </a:t>
            </a:r>
            <a:r>
              <a:rPr lang="en-GB" sz="1600" b="1" noProof="0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bb due to lighter charm quark, challenging to isolate experimentally</a:t>
            </a:r>
          </a:p>
          <a:p>
            <a:pPr lvl="0">
              <a:spcBef>
                <a:spcPts val="300"/>
              </a:spcBef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Best constraints so far from VH production: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</a:t>
            </a:r>
            <a:r>
              <a:rPr kumimoji="0" lang="en-GB" sz="1400" b="0" i="0" u="none" strike="noStrike" kern="1200" cap="none" spc="0" normalizeH="0" baseline="-2500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VH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× H 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 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&lt; 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11.5</a:t>
            </a:r>
            <a:r>
              <a:rPr lang="en-GB" sz="1400" baseline="-25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obs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(10.6</a:t>
            </a:r>
            <a:r>
              <a:rPr lang="en-GB" sz="1400" baseline="-25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exp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/ 14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obs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(7.6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exp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(ATLAS / CMS)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[arXiv:2410.19611 / 1912.01662 ]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Strong new result from CMS using ttH production and simultaneously measuring H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bb / cc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(as also done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VH)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FDF65C-5331-1B64-1351-D2DA6FA1B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709" y="2464023"/>
            <a:ext cx="3801130" cy="39062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6FB9B1-CED7-D33D-76E2-BFB77EA8AACA}"/>
              </a:ext>
            </a:extLst>
          </p:cNvPr>
          <p:cNvSpPr txBox="1"/>
          <p:nvPr/>
        </p:nvSpPr>
        <p:spPr>
          <a:xfrm rot="16200000">
            <a:off x="3875800" y="3196838"/>
            <a:ext cx="14590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CMS-PAS-HIG-24-018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5F8AA18-9B9A-268D-2444-205F8700A05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8574" y="2420927"/>
            <a:ext cx="6210016" cy="40154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FB5D847-BBE4-8F66-F152-074A78F75923}"/>
              </a:ext>
            </a:extLst>
          </p:cNvPr>
          <p:cNvSpPr txBox="1"/>
          <p:nvPr/>
        </p:nvSpPr>
        <p:spPr>
          <a:xfrm>
            <a:off x="10031895" y="4594543"/>
            <a:ext cx="1861613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600" noProof="0" dirty="0">
                <a:solidFill>
                  <a:srgbClr val="FF1C3E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 new kid in town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77D8A-CC31-ADBE-8E5D-4B48F1610CD4}"/>
              </a:ext>
            </a:extLst>
          </p:cNvPr>
          <p:cNvSpPr txBox="1"/>
          <p:nvPr/>
        </p:nvSpPr>
        <p:spPr>
          <a:xfrm>
            <a:off x="9036424" y="388995"/>
            <a:ext cx="29514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Felix Heyen, Daina Leyva Pernia, Emanuele Di Marco, Roberto Salerno</a:t>
            </a:r>
            <a:endParaRPr lang="en-GB" sz="1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45003D-3E26-EE59-EF39-36D75BF2C2A0}"/>
                  </a:ext>
                </a:extLst>
              </p:cNvPr>
              <p:cNvSpPr txBox="1"/>
              <p:nvPr/>
            </p:nvSpPr>
            <p:spPr>
              <a:xfrm>
                <a:off x="5645150" y="3003550"/>
                <a:ext cx="158036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lang="en-CH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a:t>Type equation here.</a:t>
                      </a:fld>
                    </m:oMath>
                  </m:oMathPara>
                </a14:m>
                <a:endParaRPr lang="en-CH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45003D-3E26-EE59-EF39-36D75BF2C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150" y="3003550"/>
                <a:ext cx="1580369" cy="215444"/>
              </a:xfrm>
              <a:prstGeom prst="rect">
                <a:avLst/>
              </a:prstGeom>
              <a:blipFill>
                <a:blip r:embed="rId4"/>
                <a:stretch>
                  <a:fillRect l="-2400" t="-11111" r="-2400" b="-3333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AF0FA2-F058-9EC6-ACE4-5035570AD446}"/>
                  </a:ext>
                </a:extLst>
              </p:cNvPr>
              <p:cNvSpPr txBox="1"/>
              <p:nvPr/>
            </p:nvSpPr>
            <p:spPr>
              <a:xfrm>
                <a:off x="9398000" y="3779053"/>
                <a:ext cx="17273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CH" sz="1400" i="1" smtClean="0">
                              <a:solidFill>
                                <a:srgbClr val="FF1C3E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H" sz="1400" i="1" smtClean="0">
                                  <a:solidFill>
                                    <a:srgbClr val="FF1C3E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CH" sz="1400" i="1" smtClean="0">
                                  <a:solidFill>
                                    <a:srgbClr val="FF1C3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rgbClr val="FF1C3E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𝑐</m:t>
                              </m:r>
                            </m:sub>
                          </m:sSub>
                        </m:e>
                      </m:d>
                      <m:r>
                        <a:rPr lang="en-US" sz="1400" b="0" i="1" smtClean="0">
                          <a:solidFill>
                            <a:srgbClr val="FF1C3E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&lt;3.5 (2.7 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rgbClr val="FF1C3E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exp</m:t>
                      </m:r>
                      <m:r>
                        <a:rPr lang="en-US" sz="1400" b="0" i="1" smtClean="0">
                          <a:solidFill>
                            <a:srgbClr val="FF1C3E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)</m:t>
                      </m:r>
                    </m:oMath>
                  </m:oMathPara>
                </a14:m>
                <a:endParaRPr lang="en-CH" sz="1400" dirty="0">
                  <a:solidFill>
                    <a:srgbClr val="FF1C3E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AF0FA2-F058-9EC6-ACE4-5035570AD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8000" y="3779053"/>
                <a:ext cx="1727332" cy="307777"/>
              </a:xfrm>
              <a:prstGeom prst="rect">
                <a:avLst/>
              </a:prstGeom>
              <a:blipFill>
                <a:blip r:embed="rId5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5C6D4BE-FF28-5385-244D-03774CB68A0C}"/>
              </a:ext>
            </a:extLst>
          </p:cNvPr>
          <p:cNvSpPr txBox="1"/>
          <p:nvPr/>
        </p:nvSpPr>
        <p:spPr>
          <a:xfrm>
            <a:off x="9461500" y="4020760"/>
            <a:ext cx="17572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000" dirty="0">
                <a:solidFill>
                  <a:srgbClr val="FF1C3E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Strongest constraint to date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10A8F1-0C94-3989-66DF-E77E2E5B8041}"/>
                  </a:ext>
                </a:extLst>
              </p:cNvPr>
              <p:cNvSpPr txBox="1"/>
              <p:nvPr/>
            </p:nvSpPr>
            <p:spPr>
              <a:xfrm>
                <a:off x="11007708" y="3827909"/>
                <a:ext cx="1185442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CH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(For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H" sz="1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CH" sz="1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𝜅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𝑏</m:t>
                        </m:r>
                      </m:sub>
                    </m:sSub>
                    <m:r>
                      <a:rPr lang="en-US" sz="1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=1</m:t>
                    </m:r>
                  </m:oMath>
                </a14:m>
                <a:r>
                  <a:rPr lang="en-CH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)</a:t>
                </a:r>
                <a:endParaRPr lang="en-CH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10A8F1-0C94-3989-66DF-E77E2E5B8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7708" y="3827909"/>
                <a:ext cx="1185442" cy="246221"/>
              </a:xfrm>
              <a:prstGeom prst="rect">
                <a:avLst/>
              </a:prstGeom>
              <a:blipFill>
                <a:blip r:embed="rId6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87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C0441-39B8-8231-1682-8108D3B0B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60E8D91-89AC-BC6C-FB97-AB1967F3436E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3F1A54-6C29-C2A6-FA7C-A6BAD5DA3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244A0A-09D0-C5E4-E7A3-1AB9610FC648}"/>
              </a:ext>
            </a:extLst>
          </p:cNvPr>
          <p:cNvSpPr/>
          <p:nvPr/>
        </p:nvSpPr>
        <p:spPr>
          <a:xfrm>
            <a:off x="0" y="1574800"/>
            <a:ext cx="6030928" cy="52832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B1D551-FB06-1938-2940-34969E6FC08F}"/>
              </a:ext>
            </a:extLst>
          </p:cNvPr>
          <p:cNvSpPr txBox="1"/>
          <p:nvPr/>
        </p:nvSpPr>
        <p:spPr>
          <a:xfrm>
            <a:off x="7174835" y="2308134"/>
            <a:ext cx="4344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noProof="0" dirty="0">
                <a:latin typeface="Helvetica" pitchFamily="2" charset="0"/>
              </a:rPr>
              <a:t>Electroweak, top, QCD at the LHC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223F8A-A97F-CAFB-D68F-EEF9D438E1A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845" y="2108200"/>
            <a:ext cx="5605259" cy="42098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41D212-ECAD-BFEF-8FBA-3DBDD92B7CD0}"/>
              </a:ext>
            </a:extLst>
          </p:cNvPr>
          <p:cNvSpPr txBox="1"/>
          <p:nvPr/>
        </p:nvSpPr>
        <p:spPr>
          <a:xfrm>
            <a:off x="6717633" y="3820237"/>
            <a:ext cx="50648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noProof="0" dirty="0">
                <a:latin typeface="Helvetica" pitchFamily="2" charset="0"/>
              </a:rPr>
              <a:t>Huge harvest of results delivering</a:t>
            </a:r>
            <a:r>
              <a:rPr lang="en-GB" sz="1600" dirty="0">
                <a:latin typeface="Helvetica" pitchFamily="2" charset="0"/>
              </a:rPr>
              <a:t> (</a:t>
            </a:r>
            <a:r>
              <a:rPr lang="en-GB" sz="1600" dirty="0" err="1">
                <a:latin typeface="Helvetica" pitchFamily="2" charset="0"/>
              </a:rPr>
              <a:t>i</a:t>
            </a:r>
            <a:r>
              <a:rPr lang="en-GB" sz="1600" dirty="0">
                <a:latin typeface="Helvetica" pitchFamily="2" charset="0"/>
              </a:rPr>
              <a:t>) high </a:t>
            </a:r>
            <a:r>
              <a:rPr lang="en-GB" sz="1600" noProof="0" dirty="0">
                <a:latin typeface="Helvetica" pitchFamily="2" charset="0"/>
              </a:rPr>
              <a:t>precision measurements of fundamental SM parameters,        (ii) improving our understanding of process dynamics, and (iii) looking for ripple effects from new physics</a:t>
            </a:r>
          </a:p>
        </p:txBody>
      </p:sp>
    </p:spTree>
    <p:extLst>
      <p:ext uri="{BB962C8B-B14F-4D97-AF65-F5344CB8AC3E}">
        <p14:creationId xmlns:p14="http://schemas.microsoft.com/office/powerpoint/2010/main" val="4190077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24B84-7D3B-8700-9C9C-B360B082B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4065D7-3BDB-8A78-A903-A64C35C10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22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71D3EB-C31F-6C6E-8939-DF6B72BDE22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Measuring fundamental SM parameters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FE34A2-AAD1-B8D0-D6B4-2A73BBFA0ABC}"/>
              </a:ext>
            </a:extLst>
          </p:cNvPr>
          <p:cNvSpPr/>
          <p:nvPr/>
        </p:nvSpPr>
        <p:spPr>
          <a:xfrm>
            <a:off x="641954" y="1147461"/>
            <a:ext cx="965533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Several new high-precision measurements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from CMS and LHCb 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during 2024 / 2025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W mass a particular </a:t>
            </a:r>
            <a:r>
              <a:rPr lang="en-GB" sz="1400" i="1" dirty="0">
                <a:solidFill>
                  <a:srgbClr val="000000"/>
                </a:solidFill>
                <a:latin typeface="Helvetica" pitchFamily="2" charset="0"/>
              </a:rPr>
              <a:t>tour de force</a:t>
            </a:r>
            <a:endParaRPr lang="en-GB" i="1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CB75E77-28C7-7E0C-64F6-56418CEF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55" y="1959281"/>
            <a:ext cx="4591056" cy="308923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250FBB3-C5AD-535E-42AD-9CEBE985A546}"/>
              </a:ext>
            </a:extLst>
          </p:cNvPr>
          <p:cNvSpPr/>
          <p:nvPr/>
        </p:nvSpPr>
        <p:spPr>
          <a:xfrm>
            <a:off x="4378818" y="1959281"/>
            <a:ext cx="412124" cy="46559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177351-9C90-3B9B-2786-080AA27EF6CC}"/>
              </a:ext>
            </a:extLst>
          </p:cNvPr>
          <p:cNvSpPr/>
          <p:nvPr/>
        </p:nvSpPr>
        <p:spPr>
          <a:xfrm>
            <a:off x="4994858" y="2858657"/>
            <a:ext cx="412124" cy="46559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6677CDE-6457-B427-8388-FD04E0B7787F}"/>
              </a:ext>
            </a:extLst>
          </p:cNvPr>
          <p:cNvSpPr txBox="1"/>
          <p:nvPr/>
        </p:nvSpPr>
        <p:spPr>
          <a:xfrm>
            <a:off x="2692399" y="2010797"/>
            <a:ext cx="1257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arXiv:2412.13872</a:t>
            </a:r>
            <a:endParaRPr lang="en-CH" sz="10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981A8CCF-04E0-3F9C-2F45-9C2DCB715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30193" y="1614158"/>
            <a:ext cx="4801821" cy="504191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B2EB5E4-82C3-3535-A49A-E44B320C30E8}"/>
              </a:ext>
            </a:extLst>
          </p:cNvPr>
          <p:cNvSpPr txBox="1"/>
          <p:nvPr/>
        </p:nvSpPr>
        <p:spPr>
          <a:xfrm>
            <a:off x="6313350" y="1983613"/>
            <a:ext cx="318625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arXiv:2408.07622 (CMS), arXiv:2410.02502 (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LHCb)</a:t>
            </a:r>
            <a:endParaRPr lang="en-CH" sz="10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F794EF4-423B-3B20-6648-7AFFDC182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6045" y="1161459"/>
            <a:ext cx="2022073" cy="19303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690611F-2C10-7E73-E651-6A71E3D11C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7509" y="1720176"/>
            <a:ext cx="1597128" cy="156906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4904A30-F6F2-21FF-0AAC-F47529960C1A}"/>
              </a:ext>
            </a:extLst>
          </p:cNvPr>
          <p:cNvSpPr txBox="1"/>
          <p:nvPr/>
        </p:nvSpPr>
        <p:spPr>
          <a:xfrm>
            <a:off x="641954" y="5100037"/>
            <a:ext cx="5041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SM predictions (Δm</a:t>
            </a:r>
            <a:r>
              <a:rPr lang="en-CH" sz="12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</a:t>
            </a: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7 MeV, Δsin</a:t>
            </a:r>
            <a:r>
              <a:rPr lang="en-CH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</a:t>
            </a:r>
            <a:r>
              <a:rPr lang="en-CH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θ</a:t>
            </a:r>
            <a:r>
              <a:rPr lang="en-CH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𝓁</a:t>
            </a:r>
            <a:r>
              <a:rPr lang="en-CH" sz="12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eff</a:t>
            </a: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6×10</a:t>
            </a:r>
            <a:r>
              <a:rPr lang="en-CH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–5</a:t>
            </a: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8D10C5-9C03-7D2E-0B41-4450F5B19D43}"/>
              </a:ext>
            </a:extLst>
          </p:cNvPr>
          <p:cNvSpPr txBox="1"/>
          <p:nvPr/>
        </p:nvSpPr>
        <p:spPr>
          <a:xfrm>
            <a:off x="10522039" y="3881271"/>
            <a:ext cx="1491560" cy="1469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LHCb also realised a first LHC Z-mass measurement with 9.3 MeV precision consistent with LEP (σ = 2.1 MeV)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0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arXiv:2505.15582]</a:t>
            </a:r>
            <a:endParaRPr kumimoji="0" lang="en-CH" sz="120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C333ED7-53B4-F599-A0BF-9FC3B989E9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6952"/>
          <a:stretch>
            <a:fillRect/>
          </a:stretch>
        </p:blipFill>
        <p:spPr>
          <a:xfrm>
            <a:off x="658704" y="5561711"/>
            <a:ext cx="4594196" cy="58103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EFF3CDE-868A-D507-6405-CAC0ECE9581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3074"/>
          <a:stretch>
            <a:fillRect/>
          </a:stretch>
        </p:blipFill>
        <p:spPr>
          <a:xfrm>
            <a:off x="479238" y="6134537"/>
            <a:ext cx="5444465" cy="559876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808DAFE6-A167-8837-4C57-35BDE77A043A}"/>
              </a:ext>
            </a:extLst>
          </p:cNvPr>
          <p:cNvSpPr/>
          <p:nvPr/>
        </p:nvSpPr>
        <p:spPr>
          <a:xfrm>
            <a:off x="5046374" y="5857919"/>
            <a:ext cx="195328" cy="195037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729C694-23BC-664C-6986-333EBFFE8142}"/>
              </a:ext>
            </a:extLst>
          </p:cNvPr>
          <p:cNvSpPr/>
          <p:nvPr/>
        </p:nvSpPr>
        <p:spPr>
          <a:xfrm>
            <a:off x="5430596" y="6461083"/>
            <a:ext cx="195328" cy="195037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F00636D-F995-D88C-8F2B-5DDE2C7B771D}"/>
              </a:ext>
            </a:extLst>
          </p:cNvPr>
          <p:cNvSpPr txBox="1"/>
          <p:nvPr/>
        </p:nvSpPr>
        <p:spPr>
          <a:xfrm>
            <a:off x="9249607" y="5030296"/>
            <a:ext cx="1159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0.23152 ± 0.00031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98BC6FA-1183-1BAC-9C27-C7B7713BE566}"/>
              </a:ext>
            </a:extLst>
          </p:cNvPr>
          <p:cNvSpPr txBox="1"/>
          <p:nvPr/>
        </p:nvSpPr>
        <p:spPr>
          <a:xfrm>
            <a:off x="9249607" y="5247912"/>
            <a:ext cx="1159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0.23147 ± 0.00050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660F20D-D777-EFAF-30F8-0C04FCE69931}"/>
              </a:ext>
            </a:extLst>
          </p:cNvPr>
          <p:cNvSpPr txBox="1"/>
          <p:nvPr/>
        </p:nvSpPr>
        <p:spPr>
          <a:xfrm>
            <a:off x="9256074" y="4810664"/>
            <a:ext cx="1159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0.23140 ± 0.00036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96DA3-EFA3-BB2C-012F-C20DBC3E0589}"/>
              </a:ext>
            </a:extLst>
          </p:cNvPr>
          <p:cNvSpPr txBox="1"/>
          <p:nvPr/>
        </p:nvSpPr>
        <p:spPr>
          <a:xfrm>
            <a:off x="8716362" y="572045"/>
            <a:ext cx="32607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Josh Bendavid, Kenneth Long,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Menglin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 Xu</a:t>
            </a:r>
            <a:endParaRPr lang="en-GB" sz="1200" dirty="0">
              <a:solidFill>
                <a:srgbClr val="FF000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650F96-E648-E9D5-78A6-45CF98EB93DA}"/>
              </a:ext>
            </a:extLst>
          </p:cNvPr>
          <p:cNvCxnSpPr>
            <a:cxnSpLocks/>
          </p:cNvCxnSpPr>
          <p:nvPr/>
        </p:nvCxnSpPr>
        <p:spPr>
          <a:xfrm>
            <a:off x="641954" y="5478744"/>
            <a:ext cx="5281749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639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E9DFE-6CE5-D8A0-B169-878C42FF8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D1259E-DA2B-6A4B-CF6A-17CB368939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23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8555DE-9019-4F1E-538A-A533276A3626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Longitudinal vector boson scattering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E58DC1-1BE8-8FE5-D199-F357AF337C90}"/>
              </a:ext>
            </a:extLst>
          </p:cNvPr>
          <p:cNvSpPr txBox="1"/>
          <p:nvPr/>
        </p:nvSpPr>
        <p:spPr>
          <a:xfrm>
            <a:off x="9922239" y="3326127"/>
            <a:ext cx="2184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*M.S. </a:t>
            </a:r>
            <a:r>
              <a:rPr lang="en-GB" sz="10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Chanowitz</a:t>
            </a: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, M.K. Gaillard (LBL), NP B 261, 379 (1985) [</a:t>
            </a: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2"/>
              </a:rPr>
              <a:t>Link</a:t>
            </a: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2C82A6-135B-2EFF-3202-BDEDE4AA3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4533" y="1258722"/>
            <a:ext cx="1877070" cy="18181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4B8EA0-C7B5-5023-CE66-B982F8A49165}"/>
              </a:ext>
            </a:extLst>
          </p:cNvPr>
          <p:cNvSpPr txBox="1"/>
          <p:nvPr/>
        </p:nvSpPr>
        <p:spPr>
          <a:xfrm>
            <a:off x="9745909" y="3084358"/>
            <a:ext cx="23612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Mary K. Gaillard (1939 – 2025)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EE9CF6-E1B5-E9BE-2B4C-3AB1CF7596A7}"/>
              </a:ext>
            </a:extLst>
          </p:cNvPr>
          <p:cNvSpPr txBox="1"/>
          <p:nvPr/>
        </p:nvSpPr>
        <p:spPr>
          <a:xfrm>
            <a:off x="5271430" y="5216117"/>
            <a:ext cx="604426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Light Higgs and W</a:t>
            </a:r>
            <a:r>
              <a:rPr lang="en-GB" sz="1400" baseline="30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±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W</a:t>
            </a:r>
            <a:r>
              <a:rPr lang="en-GB" sz="1400" baseline="30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±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VBS consistent with SM suggests weakly coupled Higgs dynamics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But strongly coupled resonances may still appear in the TeV regime!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B954E5E-5976-DE7F-9EED-C8CC50856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54" y="2502723"/>
            <a:ext cx="4167767" cy="416776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0D651B4-24FF-3C6A-F5AC-30B0796BC8EE}"/>
              </a:ext>
            </a:extLst>
          </p:cNvPr>
          <p:cNvSpPr txBox="1"/>
          <p:nvPr/>
        </p:nvSpPr>
        <p:spPr>
          <a:xfrm rot="16200000">
            <a:off x="4020580" y="3140620"/>
            <a:ext cx="13646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arXiv:2503.11317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A93FEA8-B4D8-5780-F533-420508531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431" y="2871436"/>
            <a:ext cx="3183239" cy="170969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05568B6-13B2-3423-954B-461EE052276C}"/>
              </a:ext>
            </a:extLst>
          </p:cNvPr>
          <p:cNvSpPr txBox="1"/>
          <p:nvPr/>
        </p:nvSpPr>
        <p:spPr>
          <a:xfrm>
            <a:off x="5274217" y="4592294"/>
            <a:ext cx="34980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Significance for at least one W</a:t>
            </a:r>
            <a:r>
              <a:rPr lang="en-GB" sz="1200" baseline="-250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3.4σ</a:t>
            </a:r>
            <a:r>
              <a:rPr lang="en-GB" sz="1200" baseline="-250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obs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(4.0σ</a:t>
            </a:r>
            <a:r>
              <a:rPr lang="en-GB" sz="1200" baseline="-250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obs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FD82F9-A774-2742-325B-69F6D463A86A}"/>
              </a:ext>
            </a:extLst>
          </p:cNvPr>
          <p:cNvSpPr txBox="1"/>
          <p:nvPr/>
        </p:nvSpPr>
        <p:spPr>
          <a:xfrm>
            <a:off x="8362934" y="578547"/>
            <a:ext cx="36506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Josh Bendavid, Fabio Cerutti, Vadim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Kostyukhin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4A544E5-396A-0CCD-EA65-9340117E05EF}"/>
                  </a:ext>
                </a:extLst>
              </p:cNvPr>
              <p:cNvSpPr/>
              <p:nvPr/>
            </p:nvSpPr>
            <p:spPr>
              <a:xfrm>
                <a:off x="641954" y="1147461"/>
                <a:ext cx="9655339" cy="1295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Higgs boson restores unitarity of longitudinal vector boson scattering (VBS) at high energy</a:t>
                </a:r>
                <a:endParaRPr lang="en-GB" sz="2000" b="1" baseline="30000" noProof="0" dirty="0">
                  <a:solidFill>
                    <a:srgbClr val="000000"/>
                  </a:solidFill>
                  <a:latin typeface="Helvetica" pitchFamily="2" charset="0"/>
                </a:endParaRPr>
              </a:p>
              <a:p>
                <a:pPr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Goldstone boson equivalence theorem*: at E </a:t>
                </a:r>
                <a14:m>
                  <m:oMath xmlns:m="http://schemas.openxmlformats.org/officeDocument/2006/math"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</m:oMath>
                </a14:m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m</a:t>
                </a:r>
                <a:r>
                  <a:rPr lang="en-GB" sz="1400" baseline="-25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V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 amplitude of V</a:t>
                </a:r>
                <a:r>
                  <a:rPr lang="en-GB" sz="1400" baseline="-25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L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V</a:t>
                </a:r>
                <a:r>
                  <a:rPr lang="en-GB" sz="1400" baseline="-25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L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ymbol" pitchFamily="2" charset="2"/>
                  </a:rPr>
                  <a:t>®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V</a:t>
                </a:r>
                <a:r>
                  <a:rPr lang="en-GB" sz="1400" baseline="-25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L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V</a:t>
                </a:r>
                <a:r>
                  <a:rPr lang="en-GB" sz="1400" baseline="-25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L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~ GG 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ymbol" pitchFamily="2" charset="2"/>
                  </a:rPr>
                  <a:t>®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GG </a:t>
                </a:r>
                <a14:m>
                  <m:oMath xmlns:m="http://schemas.openxmlformats.org/officeDocument/2006/math"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1400" b="0" i="0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type m:val="lin"/>
                        <m:ctrlP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GB" sz="140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1400" b="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1400" b="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  <m:sup>
                            <m:r>
                              <a:rPr lang="en-GB" sz="1400" b="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lang="en-GB" sz="140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𝜐</m:t>
                            </m:r>
                          </m:e>
                          <m:sup>
                            <m:r>
                              <a:rPr lang="en-GB" sz="1400" b="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 a process directly determined by EWSB </a:t>
                </a:r>
              </a:p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400" b="1" noProof="0" dirty="0">
                    <a:latin typeface="Helvetica" pitchFamily="2" charset="0"/>
                  </a:rPr>
                  <a:t>ATLAS reported first evidence for one longitudinally polarised W boson in W</a:t>
                </a:r>
                <a:r>
                  <a:rPr lang="en-GB" sz="1400" b="1" baseline="30000" noProof="0" dirty="0">
                    <a:latin typeface="Helvetica" pitchFamily="2" charset="0"/>
                  </a:rPr>
                  <a:t>±</a:t>
                </a:r>
                <a:r>
                  <a:rPr lang="en-GB" sz="1400" b="1" noProof="0" dirty="0">
                    <a:latin typeface="Helvetica" pitchFamily="2" charset="0"/>
                  </a:rPr>
                  <a:t>W</a:t>
                </a:r>
                <a:r>
                  <a:rPr lang="en-GB" sz="1400" b="1" baseline="30000" noProof="0" dirty="0">
                    <a:latin typeface="Helvetica" pitchFamily="2" charset="0"/>
                  </a:rPr>
                  <a:t>±</a:t>
                </a:r>
                <a:r>
                  <a:rPr lang="en-GB" sz="1400" b="1" noProof="0" dirty="0">
                    <a:latin typeface="Helvetica" pitchFamily="2" charset="0"/>
                  </a:rPr>
                  <a:t> </a:t>
                </a:r>
                <a:r>
                  <a:rPr lang="en-GB" sz="1400" b="1" noProof="0" dirty="0">
                    <a:latin typeface="Symbol" pitchFamily="2" charset="2"/>
                  </a:rPr>
                  <a:t>® </a:t>
                </a:r>
                <a:r>
                  <a:rPr lang="en-GB" sz="1400" b="1" noProof="0" dirty="0">
                    <a:latin typeface="Helvetica" pitchFamily="2" charset="0"/>
                  </a:rPr>
                  <a:t>W</a:t>
                </a:r>
                <a:r>
                  <a:rPr lang="en-GB" sz="1400" b="1" baseline="30000" noProof="0" dirty="0">
                    <a:latin typeface="Helvetica" pitchFamily="2" charset="0"/>
                  </a:rPr>
                  <a:t>±</a:t>
                </a:r>
                <a:r>
                  <a:rPr lang="en-GB" sz="1400" b="1" noProof="0" dirty="0">
                    <a:latin typeface="Helvetica" pitchFamily="2" charset="0"/>
                  </a:rPr>
                  <a:t>W</a:t>
                </a:r>
                <a:r>
                  <a:rPr lang="en-GB" sz="1400" b="1" baseline="30000" noProof="0" dirty="0">
                    <a:latin typeface="Helvetica" pitchFamily="2" charset="0"/>
                  </a:rPr>
                  <a:t>±</a:t>
                </a:r>
                <a:r>
                  <a:rPr lang="en-GB" sz="1400" b="1" noProof="0" dirty="0">
                    <a:latin typeface="Helvetica" pitchFamily="2" charset="0"/>
                  </a:rPr>
                  <a:t> VBS</a:t>
                </a: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4A544E5-396A-0CCD-EA65-9340117E05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4" y="1147461"/>
                <a:ext cx="9655339" cy="1295611"/>
              </a:xfrm>
              <a:prstGeom prst="rect">
                <a:avLst/>
              </a:prstGeom>
              <a:blipFill>
                <a:blip r:embed="rId6"/>
                <a:stretch>
                  <a:fillRect l="-263" t="-1942" b="-388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0455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85B23-6127-9281-256E-29D7257AF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5D668B89-DD3F-8E68-A17D-7F066DFE54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012610" y="2419068"/>
            <a:ext cx="6128418" cy="392990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FEC4FE-8831-F419-33ED-B5226E7D6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24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D597F2-61BB-133F-7B97-4748A1CF60B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Top–antitop production at threshold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B17B8E-70B9-C689-DDF3-56371AA05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10" y="2300898"/>
            <a:ext cx="3072872" cy="41425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5F18B4-D76C-74BD-E00E-781F86FCCA0F}"/>
              </a:ext>
            </a:extLst>
          </p:cNvPr>
          <p:cNvSpPr txBox="1"/>
          <p:nvPr/>
        </p:nvSpPr>
        <p:spPr>
          <a:xfrm rot="16200000">
            <a:off x="3247748" y="2880420"/>
            <a:ext cx="11817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arXiv:2503.22382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31B7B2-E46B-FC64-E13C-E64603A71A94}"/>
              </a:ext>
            </a:extLst>
          </p:cNvPr>
          <p:cNvSpPr txBox="1"/>
          <p:nvPr/>
        </p:nvSpPr>
        <p:spPr>
          <a:xfrm>
            <a:off x="8626937" y="2326656"/>
            <a:ext cx="15776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ATLAS-CONF-2025-008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83A01A-BA90-80B6-3C35-3F0CB86C41F9}"/>
              </a:ext>
            </a:extLst>
          </p:cNvPr>
          <p:cNvSpPr txBox="1"/>
          <p:nvPr/>
        </p:nvSpPr>
        <p:spPr>
          <a:xfrm>
            <a:off x="10153097" y="2489619"/>
            <a:ext cx="202126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12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ATLAS used 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NRQCD model 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for threshold contribution (also alternative models  studied)</a:t>
            </a:r>
          </a:p>
          <a:p>
            <a:pPr marL="0" algn="l">
              <a:spcBef>
                <a:spcPts val="1200"/>
              </a:spcBef>
            </a:pP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Observed significance  of 7.7</a:t>
            </a:r>
            <a:r>
              <a:rPr lang="el-G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σ</a:t>
            </a: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for a cross section of </a:t>
            </a:r>
            <a:r>
              <a:rPr lang="en-GB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9.0 ±1.3 pb </a:t>
            </a:r>
          </a:p>
          <a:p>
            <a:pPr marL="0" algn="l">
              <a:spcBef>
                <a:spcPts val="6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(With CMS signal model ATLAS finds: 13.4 ±1.9 pb)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D66062-18F3-5E96-2839-7C9732E7AA86}"/>
              </a:ext>
            </a:extLst>
          </p:cNvPr>
          <p:cNvSpPr txBox="1"/>
          <p:nvPr/>
        </p:nvSpPr>
        <p:spPr>
          <a:xfrm>
            <a:off x="8626938" y="388995"/>
            <a:ext cx="3360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Josh Bendavid, Fabio Cerutti, 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Haifeng Li, Roberto Salerno, Christian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Schwanenberger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A061BDC-B341-AE4B-5EAF-11F3B60B1617}"/>
              </a:ext>
            </a:extLst>
          </p:cNvPr>
          <p:cNvGrpSpPr/>
          <p:nvPr/>
        </p:nvGrpSpPr>
        <p:grpSpPr>
          <a:xfrm>
            <a:off x="641954" y="1074192"/>
            <a:ext cx="11345888" cy="956318"/>
            <a:chOff x="641954" y="1074192"/>
            <a:chExt cx="11345888" cy="95631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6D4816C-AC57-D992-B476-189DB1391C8F}"/>
                </a:ext>
              </a:extLst>
            </p:cNvPr>
            <p:cNvGrpSpPr/>
            <p:nvPr/>
          </p:nvGrpSpPr>
          <p:grpSpPr>
            <a:xfrm>
              <a:off x="641954" y="1074192"/>
              <a:ext cx="11345888" cy="956318"/>
              <a:chOff x="641954" y="1074192"/>
              <a:chExt cx="11345888" cy="956318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A98572E-4688-85CF-B988-2D9770C463A5}"/>
                  </a:ext>
                </a:extLst>
              </p:cNvPr>
              <p:cNvSpPr/>
              <p:nvPr/>
            </p:nvSpPr>
            <p:spPr>
              <a:xfrm>
                <a:off x="641954" y="1145652"/>
                <a:ext cx="11345888" cy="8848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CMS observed enhancement near </a:t>
                </a:r>
                <a:r>
                  <a:rPr lang="en-GB" sz="1600" b="1" noProof="0" dirty="0" err="1">
                    <a:solidFill>
                      <a:srgbClr val="000000"/>
                    </a:solidFill>
                    <a:latin typeface="Helvetica" pitchFamily="2" charset="0"/>
                  </a:rPr>
                  <a:t>tt</a:t>
                </a: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production threshold — </a:t>
                </a:r>
                <a:r>
                  <a:rPr lang="en-GB" sz="1600" b="1" dirty="0">
                    <a:solidFill>
                      <a:srgbClr val="000000"/>
                    </a:solidFill>
                    <a:latin typeface="Helvetica" pitchFamily="2" charset="0"/>
                  </a:rPr>
                  <a:t>o</a:t>
                </a:r>
                <a:r>
                  <a:rPr lang="en-GB" sz="1600" b="1" noProof="0" dirty="0" err="1">
                    <a:solidFill>
                      <a:srgbClr val="000000"/>
                    </a:solidFill>
                    <a:latin typeface="Helvetica" pitchFamily="2" charset="0"/>
                  </a:rPr>
                  <a:t>bservation</a:t>
                </a: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confirmed by ATLAS at EPS </a:t>
                </a:r>
                <a:endParaRPr lang="en-GB" sz="2000" b="1" baseline="30000" noProof="0" dirty="0">
                  <a:solidFill>
                    <a:srgbClr val="000000"/>
                  </a:solidFill>
                  <a:latin typeface="Helvetica" pitchFamily="2" charset="0"/>
                </a:endParaRPr>
              </a:p>
              <a:p>
                <a:pPr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Strong interaction predicts 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colour-singlet quasi-bound </a:t>
                </a:r>
                <a:r>
                  <a:rPr lang="en-GB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tt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states (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there is 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no self-annihilation, top decays before)</a:t>
                </a:r>
                <a:endParaRPr lang="en-GB" sz="14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</a:endParaRPr>
              </a:p>
              <a:p>
                <a:pPr defTabSz="457200" fontAlgn="base">
                  <a:spcBef>
                    <a:spcPts val="3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The effect can be computed in non-relativistic QCD (NRQCD); it 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b</a:t>
                </a:r>
                <a:r>
                  <a:rPr lang="en-GB" sz="1400" noProof="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ehaves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like a pseudoscalar, but is </a:t>
                </a:r>
                <a:r>
                  <a:rPr lang="en-GB" sz="1400" i="1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not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an s-channel resonance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269DE90-B889-4569-6E7A-DC3A98D2AF6C}"/>
                  </a:ext>
                </a:extLst>
              </p:cNvPr>
              <p:cNvSpPr txBox="1"/>
              <p:nvPr/>
            </p:nvSpPr>
            <p:spPr>
              <a:xfrm>
                <a:off x="4020171" y="1074192"/>
                <a:ext cx="26321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CH" sz="1100" b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3C560D-CBD6-209F-B13C-8070F1447891}"/>
                </a:ext>
              </a:extLst>
            </p:cNvPr>
            <p:cNvSpPr txBox="1"/>
            <p:nvPr/>
          </p:nvSpPr>
          <p:spPr>
            <a:xfrm>
              <a:off x="4923118" y="1411568"/>
              <a:ext cx="24878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CH" sz="9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–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1D69E91-3EDA-6D56-969D-47C83ADA7B57}"/>
              </a:ext>
            </a:extLst>
          </p:cNvPr>
          <p:cNvSpPr txBox="1"/>
          <p:nvPr/>
        </p:nvSpPr>
        <p:spPr>
          <a:xfrm>
            <a:off x="2897081" y="5790684"/>
            <a:ext cx="11017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(&gt; 5.0</a:t>
            </a:r>
            <a:r>
              <a:rPr lang="el-G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σ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  <a:endParaRPr lang="en-CH" sz="11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471F70A-CAC1-851E-36F2-4F3909A710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90" r="17168"/>
          <a:stretch>
            <a:fillRect/>
          </a:stretch>
        </p:blipFill>
        <p:spPr>
          <a:xfrm>
            <a:off x="10269290" y="4786739"/>
            <a:ext cx="1567213" cy="128386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FB61A51-49D0-FFEE-DB25-4B5336268C9B}"/>
              </a:ext>
            </a:extLst>
          </p:cNvPr>
          <p:cNvSpPr txBox="1"/>
          <p:nvPr/>
        </p:nvSpPr>
        <p:spPr>
          <a:xfrm>
            <a:off x="10179213" y="6094731"/>
            <a:ext cx="17832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Elusive attraction among top-quark pairs </a:t>
            </a:r>
          </a:p>
        </p:txBody>
      </p:sp>
    </p:spTree>
    <p:extLst>
      <p:ext uri="{BB962C8B-B14F-4D97-AF65-F5344CB8AC3E}">
        <p14:creationId xmlns:p14="http://schemas.microsoft.com/office/powerpoint/2010/main" val="2677878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80EB8-A0C5-E940-8B81-2F974F1CD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D01E9735-15F6-91DA-4784-F09F65E585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012610" y="2419068"/>
            <a:ext cx="6128418" cy="392990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15EE01-10CA-B209-2768-290523BB1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25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BBE94-4FD7-000B-4325-87C8732D5DC3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Top–antitop production at threshold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F55D52-12D1-23D8-0591-290F9C59629D}"/>
              </a:ext>
            </a:extLst>
          </p:cNvPr>
          <p:cNvSpPr txBox="1"/>
          <p:nvPr/>
        </p:nvSpPr>
        <p:spPr>
          <a:xfrm>
            <a:off x="10153097" y="2489619"/>
            <a:ext cx="202126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12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ATLAS used 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NRQCD model 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for threshold contribution (also alternative models  studied)</a:t>
            </a:r>
          </a:p>
          <a:p>
            <a:pPr marL="0" algn="l">
              <a:spcBef>
                <a:spcPts val="1200"/>
              </a:spcBef>
            </a:pP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Observed significance  of 7.7</a:t>
            </a:r>
            <a:r>
              <a:rPr lang="el-G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σ</a:t>
            </a: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for a cross section of </a:t>
            </a:r>
            <a:r>
              <a:rPr lang="en-GB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9.0 ±1.3 pb </a:t>
            </a:r>
          </a:p>
          <a:p>
            <a:pPr marL="0" algn="l">
              <a:spcBef>
                <a:spcPts val="6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(With CMS signal model ATLAS finds: 13.4 ±1.9 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E2B1A3-D805-9BEC-64EF-F30E878536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10" y="2300898"/>
            <a:ext cx="3072872" cy="41425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B9EADC-4557-AE83-06B3-F9DE70986F1E}"/>
              </a:ext>
            </a:extLst>
          </p:cNvPr>
          <p:cNvSpPr txBox="1"/>
          <p:nvPr/>
        </p:nvSpPr>
        <p:spPr>
          <a:xfrm rot="16200000">
            <a:off x="3247748" y="2880420"/>
            <a:ext cx="11817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arXiv:2503.22382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07826A-14DD-39E1-23F3-0E5CD71AD30A}"/>
              </a:ext>
            </a:extLst>
          </p:cNvPr>
          <p:cNvSpPr txBox="1"/>
          <p:nvPr/>
        </p:nvSpPr>
        <p:spPr>
          <a:xfrm>
            <a:off x="8626937" y="2326656"/>
            <a:ext cx="15776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ATLAS-CONF-2025-008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2D2AC1-1611-EB6E-F266-3BEDA0F94CD9}"/>
              </a:ext>
            </a:extLst>
          </p:cNvPr>
          <p:cNvSpPr txBox="1"/>
          <p:nvPr/>
        </p:nvSpPr>
        <p:spPr>
          <a:xfrm>
            <a:off x="8626938" y="388995"/>
            <a:ext cx="3360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Josh Bendavid, Fabio Cerutti, 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Haifeng Li, Roberto Salerno, Christian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Schwanenberger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F5C0EF-AA0C-841D-CAC2-E5815F427846}"/>
              </a:ext>
            </a:extLst>
          </p:cNvPr>
          <p:cNvGrpSpPr/>
          <p:nvPr/>
        </p:nvGrpSpPr>
        <p:grpSpPr>
          <a:xfrm>
            <a:off x="641954" y="1074192"/>
            <a:ext cx="11345888" cy="956318"/>
            <a:chOff x="641954" y="1074192"/>
            <a:chExt cx="11345888" cy="95631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382EF9E-5C66-A9CC-A542-F3F2668387DA}"/>
                </a:ext>
              </a:extLst>
            </p:cNvPr>
            <p:cNvGrpSpPr/>
            <p:nvPr/>
          </p:nvGrpSpPr>
          <p:grpSpPr>
            <a:xfrm>
              <a:off x="641954" y="1074192"/>
              <a:ext cx="11345888" cy="956318"/>
              <a:chOff x="641954" y="1074192"/>
              <a:chExt cx="11345888" cy="956318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0B464D2-B924-6999-2976-82B76747C331}"/>
                  </a:ext>
                </a:extLst>
              </p:cNvPr>
              <p:cNvSpPr/>
              <p:nvPr/>
            </p:nvSpPr>
            <p:spPr>
              <a:xfrm>
                <a:off x="641954" y="1145652"/>
                <a:ext cx="11345888" cy="8848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CMS observed enhancement near </a:t>
                </a:r>
                <a:r>
                  <a:rPr lang="en-GB" sz="1600" b="1" noProof="0" dirty="0" err="1">
                    <a:solidFill>
                      <a:srgbClr val="000000"/>
                    </a:solidFill>
                    <a:latin typeface="Helvetica" pitchFamily="2" charset="0"/>
                  </a:rPr>
                  <a:t>tt</a:t>
                </a: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production threshold — </a:t>
                </a:r>
                <a:r>
                  <a:rPr lang="en-GB" sz="1600" b="1" dirty="0">
                    <a:solidFill>
                      <a:srgbClr val="000000"/>
                    </a:solidFill>
                    <a:latin typeface="Helvetica" pitchFamily="2" charset="0"/>
                  </a:rPr>
                  <a:t>o</a:t>
                </a:r>
                <a:r>
                  <a:rPr lang="en-GB" sz="1600" b="1" noProof="0" dirty="0" err="1">
                    <a:solidFill>
                      <a:srgbClr val="000000"/>
                    </a:solidFill>
                    <a:latin typeface="Helvetica" pitchFamily="2" charset="0"/>
                  </a:rPr>
                  <a:t>bservation</a:t>
                </a: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confirmed by ATLAS at EPS </a:t>
                </a:r>
                <a:endParaRPr lang="en-GB" sz="2000" b="1" baseline="30000" noProof="0" dirty="0">
                  <a:solidFill>
                    <a:srgbClr val="000000"/>
                  </a:solidFill>
                  <a:latin typeface="Helvetica" pitchFamily="2" charset="0"/>
                </a:endParaRPr>
              </a:p>
              <a:p>
                <a:pPr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Strong interaction predicts 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colour-singlet quasi-bound </a:t>
                </a:r>
                <a:r>
                  <a:rPr lang="en-GB" sz="14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tt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states (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there is 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no self-annihilation, top decays before)</a:t>
                </a:r>
                <a:endParaRPr lang="en-GB" sz="14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</a:endParaRPr>
              </a:p>
              <a:p>
                <a:pPr defTabSz="457200" fontAlgn="base">
                  <a:spcBef>
                    <a:spcPts val="3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The effect can be computed in non-relativistic QCD (NRQCD); it 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b</a:t>
                </a:r>
                <a:r>
                  <a:rPr lang="en-GB" sz="1400" noProof="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ehaves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like a pseudoscalar, but is </a:t>
                </a:r>
                <a:r>
                  <a:rPr lang="en-GB" sz="1400" i="1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not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an s-channel resonance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C51654B-7684-DB67-E4D5-FDE84C0B7CA6}"/>
                  </a:ext>
                </a:extLst>
              </p:cNvPr>
              <p:cNvSpPr txBox="1"/>
              <p:nvPr/>
            </p:nvSpPr>
            <p:spPr>
              <a:xfrm>
                <a:off x="4020171" y="1074192"/>
                <a:ext cx="26321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CH" sz="1100" b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4B07639-3869-200A-ACF1-CF5D2F032BB7}"/>
                </a:ext>
              </a:extLst>
            </p:cNvPr>
            <p:cNvSpPr txBox="1"/>
            <p:nvPr/>
          </p:nvSpPr>
          <p:spPr>
            <a:xfrm>
              <a:off x="4923118" y="1411568"/>
              <a:ext cx="24878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CH" sz="9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–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7B38F52-7E06-3280-C98F-3FC79A825C9C}"/>
              </a:ext>
            </a:extLst>
          </p:cNvPr>
          <p:cNvSpPr txBox="1"/>
          <p:nvPr/>
        </p:nvSpPr>
        <p:spPr>
          <a:xfrm>
            <a:off x="2897081" y="5790684"/>
            <a:ext cx="11017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(&gt; 5.0</a:t>
            </a:r>
            <a:r>
              <a:rPr lang="el-G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σ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  <a:endParaRPr lang="en-CH" sz="11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B688244-DDF4-4DBC-8BCD-485AB917AC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90" r="17168"/>
          <a:stretch>
            <a:fillRect/>
          </a:stretch>
        </p:blipFill>
        <p:spPr>
          <a:xfrm>
            <a:off x="10269290" y="4786739"/>
            <a:ext cx="1567213" cy="128386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598F2D-68D0-FC3D-9797-B20D9FF431E7}"/>
              </a:ext>
            </a:extLst>
          </p:cNvPr>
          <p:cNvGrpSpPr/>
          <p:nvPr/>
        </p:nvGrpSpPr>
        <p:grpSpPr>
          <a:xfrm>
            <a:off x="317500" y="2957970"/>
            <a:ext cx="11569699" cy="1589109"/>
            <a:chOff x="317500" y="2945270"/>
            <a:chExt cx="11569699" cy="158910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78B3763-6EDF-7D23-55A9-A91BBE66FDBB}"/>
                </a:ext>
              </a:extLst>
            </p:cNvPr>
            <p:cNvSpPr/>
            <p:nvPr/>
          </p:nvSpPr>
          <p:spPr>
            <a:xfrm>
              <a:off x="317500" y="2945270"/>
              <a:ext cx="11569699" cy="1589109"/>
            </a:xfrm>
            <a:prstGeom prst="roundRect">
              <a:avLst>
                <a:gd name="adj" fmla="val 3340"/>
              </a:avLst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F5AD789-1335-E871-8DFB-3064662394AC}"/>
                </a:ext>
              </a:extLst>
            </p:cNvPr>
            <p:cNvGrpSpPr/>
            <p:nvPr/>
          </p:nvGrpSpPr>
          <p:grpSpPr>
            <a:xfrm>
              <a:off x="1303618" y="3396609"/>
              <a:ext cx="9732682" cy="646331"/>
              <a:chOff x="1075018" y="3396609"/>
              <a:chExt cx="9732682" cy="64633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861577-9AE1-6B33-1585-174E9008B63A}"/>
                  </a:ext>
                </a:extLst>
              </p:cNvPr>
              <p:cNvSpPr txBox="1"/>
              <p:nvPr/>
            </p:nvSpPr>
            <p:spPr>
              <a:xfrm>
                <a:off x="1075018" y="3396609"/>
                <a:ext cx="97326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>
                  <a:spcBef>
                    <a:spcPts val="3000"/>
                  </a:spcBef>
                </a:pPr>
                <a:r>
                  <a:rPr lang="en-GB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Extremely challenging measurement of a subtle signal in a difficult modelling environment</a:t>
                </a:r>
                <a:r>
                  <a:rPr lang="en-GB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.</a:t>
                </a:r>
                <a:r>
                  <a:rPr lang="en-GB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 This observation will spur further theoretical and experimental progress at the </a:t>
                </a:r>
                <a:r>
                  <a:rPr lang="en-GB" noProof="0" dirty="0" err="1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tt</a:t>
                </a:r>
                <a:r>
                  <a:rPr lang="en-GB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threshold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E3FA24-A828-1498-B4A3-DC7506042762}"/>
                  </a:ext>
                </a:extLst>
              </p:cNvPr>
              <p:cNvSpPr txBox="1"/>
              <p:nvPr/>
            </p:nvSpPr>
            <p:spPr>
              <a:xfrm>
                <a:off x="9009529" y="3594019"/>
                <a:ext cx="26321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CH" sz="11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</a:t>
                </a:r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C7205B0-E75D-0B97-210E-2101C4BA4EFC}"/>
              </a:ext>
            </a:extLst>
          </p:cNvPr>
          <p:cNvSpPr txBox="1"/>
          <p:nvPr/>
        </p:nvSpPr>
        <p:spPr>
          <a:xfrm>
            <a:off x="10179213" y="6094731"/>
            <a:ext cx="17832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Elusive attraction among top-quark pairs </a:t>
            </a:r>
          </a:p>
        </p:txBody>
      </p:sp>
    </p:spTree>
    <p:extLst>
      <p:ext uri="{BB962C8B-B14F-4D97-AF65-F5344CB8AC3E}">
        <p14:creationId xmlns:p14="http://schemas.microsoft.com/office/powerpoint/2010/main" val="2069059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87414-7FD1-B121-BCDC-FD8E78D25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FAF5D7-6EAC-9522-E15C-95D44A685A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26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4BC9E2-6F0B-C859-1A6C-27CC2F5CACF1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Rare processes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96E625-F74C-8765-FA58-C872A55A0334}"/>
              </a:ext>
            </a:extLst>
          </p:cNvPr>
          <p:cNvSpPr/>
          <p:nvPr/>
        </p:nvSpPr>
        <p:spPr>
          <a:xfrm>
            <a:off x="641954" y="1145652"/>
            <a:ext cx="1155004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LHC experiments push intensity frontier to ever rarer processes — with help from machine learning</a:t>
            </a:r>
            <a:endParaRPr lang="en-GB" sz="2000" b="1" baseline="30000" noProof="0" dirty="0">
              <a:solidFill>
                <a:srgbClr val="000000"/>
              </a:solidFill>
              <a:latin typeface="Helvetica" pitchFamily="2" charset="0"/>
            </a:endParaRP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Each of them probes new, often deep facets of the SM. Here: first observation of </a:t>
            </a:r>
            <a:r>
              <a:rPr lang="en-GB" sz="14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tWZ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(left) and </a:t>
            </a:r>
            <a:r>
              <a:rPr lang="en-GB" sz="14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tt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𝛾𝛾 (right)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150EEF-7A6B-741C-EC8A-AB09E58CD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738" y="2057509"/>
            <a:ext cx="3805309" cy="41019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0968D1-37BA-AA6C-5582-9957C094C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236" y="2890737"/>
            <a:ext cx="1729525" cy="12403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CE3D28-334D-F01C-497A-A737DE11E90F}"/>
              </a:ext>
            </a:extLst>
          </p:cNvPr>
          <p:cNvSpPr txBox="1"/>
          <p:nvPr/>
        </p:nvSpPr>
        <p:spPr>
          <a:xfrm rot="16200000">
            <a:off x="3766464" y="4931373"/>
            <a:ext cx="1479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CMS-PAS-TOP-24-009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15D4E8-5AA8-2B71-A0C2-3BA9E18D63DC}"/>
              </a:ext>
            </a:extLst>
          </p:cNvPr>
          <p:cNvSpPr txBox="1"/>
          <p:nvPr/>
        </p:nvSpPr>
        <p:spPr>
          <a:xfrm>
            <a:off x="1323778" y="6251955"/>
            <a:ext cx="30550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σ</a:t>
            </a:r>
            <a:r>
              <a:rPr lang="en-GB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(</a:t>
            </a:r>
            <a:r>
              <a:rPr lang="en-GB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tWZ</a:t>
            </a:r>
            <a:r>
              <a:rPr lang="en-GB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) = 248 ± 52 fb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(5.8σ significance)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BDB506A-C435-4372-36FF-C0382AE21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952036" y="1647260"/>
            <a:ext cx="1494000" cy="234634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524015B-82DB-37B5-636F-9C58F7668CF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9433" y="2134376"/>
            <a:ext cx="3522864" cy="39702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242569F-8EBE-43BB-A28A-4DB2C981C5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949683" y="3388181"/>
            <a:ext cx="1494000" cy="225011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B20250C-B623-C818-C4C8-758CF9E13E1E}"/>
              </a:ext>
            </a:extLst>
          </p:cNvPr>
          <p:cNvSpPr txBox="1"/>
          <p:nvPr/>
        </p:nvSpPr>
        <p:spPr>
          <a:xfrm>
            <a:off x="6274523" y="6251955"/>
            <a:ext cx="30550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σ</a:t>
            </a:r>
            <a:r>
              <a:rPr lang="en-GB" sz="1200" b="0" i="0" u="none" strike="noStrike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fid</a:t>
            </a:r>
            <a:r>
              <a:rPr lang="en-GB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(</a:t>
            </a:r>
            <a:r>
              <a:rPr lang="en-GB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tt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𝛾𝛾</a:t>
            </a:r>
            <a:r>
              <a:rPr lang="en-GB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) = 2.4 ± 0.5 fb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(5.2σ significance)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7B54A6-FA13-3AD6-B70B-D3460E8A2723}"/>
              </a:ext>
            </a:extLst>
          </p:cNvPr>
          <p:cNvSpPr txBox="1"/>
          <p:nvPr/>
        </p:nvSpPr>
        <p:spPr>
          <a:xfrm>
            <a:off x="8350624" y="388995"/>
            <a:ext cx="36372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Alberto Belvedere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, Josh Bendavid,                   Jose 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Enrique Palencia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Cortezon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Amartya Rej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3BA422-2E5A-853D-631B-AB6CF732436F}"/>
              </a:ext>
            </a:extLst>
          </p:cNvPr>
          <p:cNvSpPr txBox="1"/>
          <p:nvPr/>
        </p:nvSpPr>
        <p:spPr>
          <a:xfrm>
            <a:off x="7905599" y="2058139"/>
            <a:ext cx="138310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arXiv:2506.05018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825F0E9-12B9-0A2D-7BC7-D794E1284560}"/>
              </a:ext>
            </a:extLst>
          </p:cNvPr>
          <p:cNvSpPr/>
          <p:nvPr/>
        </p:nvSpPr>
        <p:spPr>
          <a:xfrm>
            <a:off x="3073400" y="2108200"/>
            <a:ext cx="1346200" cy="170760"/>
          </a:xfrm>
          <a:prstGeom prst="roundRect">
            <a:avLst/>
          </a:prstGeom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279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4A4E5-11B4-86E9-ED39-D37FCDA5C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2F502B-0096-8577-63E0-3E96E7EF1A6F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2BD471-116C-1F0B-0077-4B24E33D5F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B6CF856-EF85-4C01-68E3-06C3F1EF4495}"/>
              </a:ext>
            </a:extLst>
          </p:cNvPr>
          <p:cNvSpPr/>
          <p:nvPr/>
        </p:nvSpPr>
        <p:spPr>
          <a:xfrm>
            <a:off x="132152" y="3200399"/>
            <a:ext cx="5898776" cy="3657601"/>
          </a:xfrm>
          <a:prstGeom prst="rect">
            <a:avLst/>
          </a:prstGeom>
          <a:solidFill>
            <a:srgbClr val="6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C4E7A-964E-7566-7912-0B9253660A36}"/>
              </a:ext>
            </a:extLst>
          </p:cNvPr>
          <p:cNvSpPr txBox="1"/>
          <p:nvPr/>
        </p:nvSpPr>
        <p:spPr>
          <a:xfrm>
            <a:off x="6030928" y="1660434"/>
            <a:ext cx="616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latin typeface="Helvetica" pitchFamily="2" charset="0"/>
              </a:rPr>
              <a:t>Searches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BEE6D-2260-1592-8B33-4A83FE3DB683}"/>
              </a:ext>
            </a:extLst>
          </p:cNvPr>
          <p:cNvSpPr/>
          <p:nvPr/>
        </p:nvSpPr>
        <p:spPr>
          <a:xfrm>
            <a:off x="0" y="1460500"/>
            <a:ext cx="6030928" cy="53975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6146" name="Picture 2" descr="SEARCH conference">
            <a:extLst>
              <a:ext uri="{FF2B5EF4-FFF2-40B4-BE49-F238E27FC236}">
                <a16:creationId xmlns:a16="http://schemas.microsoft.com/office/drawing/2014/main" id="{67BEEE0B-D7DB-EA69-C9FC-7744D39A9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1" y="2947997"/>
            <a:ext cx="6705600" cy="211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B211D5-9A9A-B0D9-5483-C970BEFA135F}"/>
              </a:ext>
            </a:extLst>
          </p:cNvPr>
          <p:cNvSpPr txBox="1"/>
          <p:nvPr/>
        </p:nvSpPr>
        <p:spPr>
          <a:xfrm>
            <a:off x="182209" y="5089193"/>
            <a:ext cx="7342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New annual conference dedicated to direct new physics searches. </a:t>
            </a:r>
          </a:p>
          <a:p>
            <a:pPr marL="0"/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First edition Oct 20–24, 2024 at CERN [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Link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758CFF-6D9D-990C-C2CB-9AA6C2DDB2D1}"/>
              </a:ext>
            </a:extLst>
          </p:cNvPr>
          <p:cNvSpPr txBox="1"/>
          <p:nvPr/>
        </p:nvSpPr>
        <p:spPr>
          <a:xfrm>
            <a:off x="7218169" y="2834421"/>
            <a:ext cx="459419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6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No BSM physics seen at the LHC yet, crucial to pursue broad and deep searches during Run 3 and beyond</a:t>
            </a:r>
          </a:p>
          <a:p>
            <a:pPr marL="285750" indent="-285750">
              <a:spcBef>
                <a:spcPts val="1200"/>
              </a:spcBef>
              <a:buFont typeface="System Font Regular"/>
              <a:buChar char="–"/>
            </a:pPr>
            <a:r>
              <a:rPr lang="en-GB" sz="14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Follow-up on excesses from Run-2 searches</a:t>
            </a:r>
          </a:p>
          <a:p>
            <a:pPr marL="285750" indent="-285750">
              <a:spcBef>
                <a:spcPts val="1200"/>
              </a:spcBef>
              <a:buFont typeface="System Font Regular"/>
              <a:buChar char="–"/>
            </a:pPr>
            <a:r>
              <a:rPr lang="en-GB" sz="14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Benefit from new triggers, reconstruction, and analysis techniques in Run 3</a:t>
            </a:r>
          </a:p>
          <a:p>
            <a:pPr marL="285750" indent="-285750">
              <a:spcBef>
                <a:spcPts val="1200"/>
              </a:spcBef>
              <a:buFont typeface="System Font Regular"/>
              <a:buChar char="–"/>
            </a:pPr>
            <a:r>
              <a:rPr lang="en-GB" sz="14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Systematically tackle missed opportunities, benefitting from &gt; doubled data sample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B732C2-7E41-2009-0799-26D81D0864F4}"/>
              </a:ext>
            </a:extLst>
          </p:cNvPr>
          <p:cNvSpPr txBox="1"/>
          <p:nvPr/>
        </p:nvSpPr>
        <p:spPr>
          <a:xfrm>
            <a:off x="7218169" y="2545488"/>
            <a:ext cx="2348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Tamara Vazquez Schröder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341693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9CCAA-8A5E-DAE4-FEC9-C4BE0EA1B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DE303E-4D7E-6FB4-93CA-7CC3416ED9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28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F96D9C-EC7A-4365-BB39-19A67732F11F}"/>
              </a:ext>
            </a:extLst>
          </p:cNvPr>
          <p:cNvSpPr/>
          <p:nvPr/>
        </p:nvSpPr>
        <p:spPr>
          <a:xfrm>
            <a:off x="641954" y="1147461"/>
            <a:ext cx="104633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Several (non-significant) excesses seen in Run-2 data, for example in this search: </a:t>
            </a:r>
            <a:endParaRPr lang="en-GB" sz="1600" b="1" baseline="300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E39115-6CEB-14F2-5090-3BAF6758A1D1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Follow-up on Run-2 excesses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D72A2E-86A8-461F-A3DA-6FDD0B44053C}"/>
              </a:ext>
            </a:extLst>
          </p:cNvPr>
          <p:cNvSpPr txBox="1"/>
          <p:nvPr/>
        </p:nvSpPr>
        <p:spPr>
          <a:xfrm>
            <a:off x="8861612" y="566795"/>
            <a:ext cx="31262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Yanlin Liu, Tamara Vazquez Schröder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C7C3BB-F060-4985-C156-CFF3AFCD5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56" y="1619496"/>
            <a:ext cx="3243879" cy="13982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C35654-325D-CEBD-C643-3F7E05794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92" y="3031047"/>
            <a:ext cx="3671974" cy="36914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872408-D7F5-B70E-7E03-420D2046EB3A}"/>
              </a:ext>
            </a:extLst>
          </p:cNvPr>
          <p:cNvSpPr txBox="1"/>
          <p:nvPr/>
        </p:nvSpPr>
        <p:spPr>
          <a:xfrm>
            <a:off x="4020128" y="3228882"/>
            <a:ext cx="142283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CMS saw global (local) 2.8σ (3.8σ) excess at             </a:t>
            </a:r>
            <a:r>
              <a:rPr lang="en-GB" sz="12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m</a:t>
            </a:r>
            <a:r>
              <a:rPr lang="en-GB" sz="1200" baseline="-250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X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= 650 GeV   </a:t>
            </a:r>
            <a:r>
              <a:rPr lang="en-GB" sz="12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m</a:t>
            </a:r>
            <a:r>
              <a:rPr lang="en-GB" sz="1200" baseline="-250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Y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= 90 GeV </a:t>
            </a:r>
          </a:p>
          <a:p>
            <a:pPr marL="0" algn="l">
              <a:spcBef>
                <a:spcPts val="300"/>
              </a:spcBef>
            </a:pPr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[arXiv:2310.01643]</a:t>
            </a:r>
          </a:p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 seen by ATLAS in Run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[arXiv:2404.12915]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E7E997-9C06-E159-4B15-D5A00D152B10}"/>
              </a:ext>
            </a:extLst>
          </p:cNvPr>
          <p:cNvSpPr/>
          <p:nvPr/>
        </p:nvSpPr>
        <p:spPr>
          <a:xfrm>
            <a:off x="5122379" y="1740620"/>
            <a:ext cx="67844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New ATLAS result using Run-2 (140 fb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–1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) and 59 fb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–1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of Run-3 data</a:t>
            </a:r>
            <a:endParaRPr lang="en-GB" sz="1600" b="1" baseline="300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7FF9FE-14B2-17B0-3673-218A30ECA3B4}"/>
              </a:ext>
            </a:extLst>
          </p:cNvPr>
          <p:cNvSpPr/>
          <p:nvPr/>
        </p:nvSpPr>
        <p:spPr>
          <a:xfrm>
            <a:off x="2824620" y="2011762"/>
            <a:ext cx="242225" cy="18874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86B7B4-98C3-9F50-FF33-F6A3CDC0C91C}"/>
              </a:ext>
            </a:extLst>
          </p:cNvPr>
          <p:cNvSpPr/>
          <p:nvPr/>
        </p:nvSpPr>
        <p:spPr>
          <a:xfrm>
            <a:off x="2874074" y="1970378"/>
            <a:ext cx="242225" cy="18874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A49407-84A9-2DE2-F430-ED30DC4C7892}"/>
              </a:ext>
            </a:extLst>
          </p:cNvPr>
          <p:cNvSpPr txBox="1"/>
          <p:nvPr/>
        </p:nvSpPr>
        <p:spPr>
          <a:xfrm>
            <a:off x="2871846" y="1954692"/>
            <a:ext cx="3048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3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6FED2D2-1651-F21D-24B4-ED4A7BCB7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1832" y="2304045"/>
            <a:ext cx="5954361" cy="369140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4F3C1CEB-C326-862A-A95B-99004E85F39A}"/>
              </a:ext>
            </a:extLst>
          </p:cNvPr>
          <p:cNvSpPr/>
          <p:nvPr/>
        </p:nvSpPr>
        <p:spPr>
          <a:xfrm>
            <a:off x="8649454" y="4905420"/>
            <a:ext cx="421200" cy="420202"/>
          </a:xfrm>
          <a:prstGeom prst="ellipse">
            <a:avLst/>
          </a:prstGeom>
          <a:ln w="38100">
            <a:solidFill>
              <a:srgbClr val="FF1C3E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63996B-C6EE-2196-F3F9-DDCA7D8A7140}"/>
              </a:ext>
            </a:extLst>
          </p:cNvPr>
          <p:cNvSpPr txBox="1"/>
          <p:nvPr/>
        </p:nvSpPr>
        <p:spPr>
          <a:xfrm>
            <a:off x="5297191" y="6108192"/>
            <a:ext cx="595436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CMS excess 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not confirmed in this search, nor a previous </a:t>
            </a:r>
            <a:r>
              <a:rPr lang="en-GB" sz="1400" noProof="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ATLAS excess 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(</a:t>
            </a:r>
            <a:r>
              <a:rPr lang="en-GB" sz="14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</a:t>
            </a:r>
            <a:r>
              <a:rPr lang="en-GB" sz="1400" baseline="-250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X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m</a:t>
            </a:r>
            <a:r>
              <a:rPr lang="en-GB" sz="1400" baseline="-25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= (575, 200) GeV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A9E34B-22E8-D23E-48E2-A38F9B505B37}"/>
              </a:ext>
            </a:extLst>
          </p:cNvPr>
          <p:cNvSpPr txBox="1"/>
          <p:nvPr/>
        </p:nvSpPr>
        <p:spPr>
          <a:xfrm>
            <a:off x="9120510" y="2231542"/>
            <a:ext cx="18114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Preliminary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ABE5E4D-47A2-BABE-8C5D-F43F1DF042C4}"/>
              </a:ext>
            </a:extLst>
          </p:cNvPr>
          <p:cNvSpPr/>
          <p:nvPr/>
        </p:nvSpPr>
        <p:spPr>
          <a:xfrm>
            <a:off x="8228415" y="4220910"/>
            <a:ext cx="421200" cy="420202"/>
          </a:xfrm>
          <a:prstGeom prst="ellipse">
            <a:avLst/>
          </a:prstGeom>
          <a:ln w="38100">
            <a:solidFill>
              <a:srgbClr val="6CFFFF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8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003F8-9892-A9D6-0B19-A1C257D8A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09C19C-580C-8D06-FE03-ED5E66FB50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29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786447-B30B-1719-DC99-F86F2E145785}"/>
              </a:ext>
            </a:extLst>
          </p:cNvPr>
          <p:cNvSpPr/>
          <p:nvPr/>
        </p:nvSpPr>
        <p:spPr>
          <a:xfrm>
            <a:off x="641954" y="1147461"/>
            <a:ext cx="1130552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Compressed electroweak SUSY spectrum 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featuring degenerate neutralinos / charginos (higgsinos) — hard to tackle, experiments pushing the limits of their reconstruction</a:t>
            </a:r>
            <a:endParaRPr lang="en-GB" sz="1600" baseline="30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E72F5-9923-946E-269F-59857972E46E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Exploiting new techniques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C3395E-1192-7CEC-C073-09340DE54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471576" y="1320698"/>
            <a:ext cx="4023000" cy="56045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3C69B71-CE93-6699-587C-DDF16AB34461}"/>
              </a:ext>
            </a:extLst>
          </p:cNvPr>
          <p:cNvSpPr txBox="1"/>
          <p:nvPr/>
        </p:nvSpPr>
        <p:spPr>
          <a:xfrm>
            <a:off x="641955" y="4265997"/>
            <a:ext cx="2771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Comprehensive set of analyses targeting ultra-compressed spectra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0EE02E-F58D-30DE-1E26-C7B67B5824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34"/>
          <a:stretch>
            <a:fillRect/>
          </a:stretch>
        </p:blipFill>
        <p:spPr>
          <a:xfrm>
            <a:off x="9054689" y="2456649"/>
            <a:ext cx="2159146" cy="146502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4723C17D-2283-6267-D021-B268F5021A8B}"/>
              </a:ext>
            </a:extLst>
          </p:cNvPr>
          <p:cNvSpPr txBox="1"/>
          <p:nvPr/>
        </p:nvSpPr>
        <p:spPr>
          <a:xfrm>
            <a:off x="5723436" y="5067654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Disappearing track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AF04C6-BF36-DB23-FAA4-EAE9CCFA034E}"/>
              </a:ext>
            </a:extLst>
          </p:cNvPr>
          <p:cNvSpPr txBox="1"/>
          <p:nvPr/>
        </p:nvSpPr>
        <p:spPr>
          <a:xfrm>
            <a:off x="5152696" y="4161067"/>
            <a:ext cx="13901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Isolated soft track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658E3A5-15E2-4517-8A73-8F7E611DD7EF}"/>
              </a:ext>
            </a:extLst>
          </p:cNvPr>
          <p:cNvSpPr txBox="1"/>
          <p:nvPr/>
        </p:nvSpPr>
        <p:spPr>
          <a:xfrm>
            <a:off x="5650880" y="2602088"/>
            <a:ext cx="1217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rgbClr val="00206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Soft di-electron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8E723CF-95BD-8948-7FF9-31603B2C475E}"/>
              </a:ext>
            </a:extLst>
          </p:cNvPr>
          <p:cNvSpPr txBox="1"/>
          <p:nvPr/>
        </p:nvSpPr>
        <p:spPr>
          <a:xfrm>
            <a:off x="4257814" y="3139811"/>
            <a:ext cx="768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rgbClr val="A4136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Soft µ+track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862DDF-888E-2D42-3AC8-041FD769C063}"/>
              </a:ext>
            </a:extLst>
          </p:cNvPr>
          <p:cNvSpPr txBox="1"/>
          <p:nvPr/>
        </p:nvSpPr>
        <p:spPr>
          <a:xfrm>
            <a:off x="9143042" y="388943"/>
            <a:ext cx="2844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Samuel Bein, Pantelis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Kontaxakis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Tamara Vazquez Schröder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7B2030-8B0E-1410-4A80-2793DFD41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53" y="2392310"/>
            <a:ext cx="2319109" cy="17827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246EB0-1E2D-E1DE-DD53-BAAECDD6BE88}"/>
              </a:ext>
            </a:extLst>
          </p:cNvPr>
          <p:cNvSpPr txBox="1"/>
          <p:nvPr/>
        </p:nvSpPr>
        <p:spPr>
          <a:xfrm>
            <a:off x="9552722" y="3976401"/>
            <a:ext cx="179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Low-momentum isolated tracks</a:t>
            </a:r>
          </a:p>
        </p:txBody>
      </p:sp>
    </p:spTree>
    <p:extLst>
      <p:ext uri="{BB962C8B-B14F-4D97-AF65-F5344CB8AC3E}">
        <p14:creationId xmlns:p14="http://schemas.microsoft.com/office/powerpoint/2010/main" val="346027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1C7EF-2840-2BF4-12D1-CA048A8FC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F9C1528-6A9E-41A0-667A-6C95A1AEEC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" b="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10E484F-CCB3-DC07-30F6-156A7B756262}"/>
              </a:ext>
            </a:extLst>
          </p:cNvPr>
          <p:cNvSpPr/>
          <p:nvPr/>
        </p:nvSpPr>
        <p:spPr>
          <a:xfrm>
            <a:off x="6016916" y="0"/>
            <a:ext cx="6178880" cy="6858000"/>
          </a:xfrm>
          <a:prstGeom prst="rect">
            <a:avLst/>
          </a:prstGeom>
          <a:solidFill>
            <a:schemeClr val="tx2">
              <a:lumMod val="90000"/>
              <a:lumOff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BDBA4-D101-D665-F6EB-623A0C76D3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2782"/>
          <a:stretch>
            <a:fillRect/>
          </a:stretch>
        </p:blipFill>
        <p:spPr>
          <a:xfrm>
            <a:off x="0" y="0"/>
            <a:ext cx="6030928" cy="317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1F6AD6-D143-5DC0-48FD-AFF07FEA48E9}"/>
              </a:ext>
            </a:extLst>
          </p:cNvPr>
          <p:cNvSpPr txBox="1"/>
          <p:nvPr/>
        </p:nvSpPr>
        <p:spPr>
          <a:xfrm>
            <a:off x="6669741" y="1140027"/>
            <a:ext cx="520246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These are crucial times for </a:t>
            </a:r>
            <a:r>
              <a:rPr lang="en-GB" sz="2400" b="1" noProof="0" dirty="0">
                <a:solidFill>
                  <a:schemeClr val="bg1"/>
                </a:solidFill>
                <a:latin typeface="Helvetica" pitchFamily="2" charset="0"/>
              </a:rPr>
              <a:t>High-Energy Physics</a:t>
            </a:r>
          </a:p>
          <a:p>
            <a:pPr>
              <a:spcBef>
                <a:spcPts val="2400"/>
              </a:spcBef>
            </a:pPr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In a data-driven field with critical theoretical guidance and support,  we are exploring together how to best achieve the next big leap at the high precision and energy frontiers</a:t>
            </a:r>
          </a:p>
          <a:p>
            <a:pPr>
              <a:spcBef>
                <a:spcPts val="2400"/>
              </a:spcBef>
            </a:pPr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While we continue to exploit the powerful tools we have in our hands, and successfully complete those under construction*</a:t>
            </a:r>
          </a:p>
          <a:p>
            <a:endParaRPr lang="en-GB" sz="1200" noProof="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06D5CE-D63C-056D-416F-D866CEB9DBBF}"/>
              </a:ext>
            </a:extLst>
          </p:cNvPr>
          <p:cNvSpPr/>
          <p:nvPr/>
        </p:nvSpPr>
        <p:spPr>
          <a:xfrm>
            <a:off x="0" y="3073400"/>
            <a:ext cx="6030928" cy="3784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9F3E73-AC77-E3F0-8599-BDD6264B7C1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5159"/>
          <a:stretch/>
        </p:blipFill>
        <p:spPr>
          <a:xfrm>
            <a:off x="167405" y="3505149"/>
            <a:ext cx="5678310" cy="22050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0F13F4-7076-F1EF-208A-5B87426B1705}"/>
              </a:ext>
            </a:extLst>
          </p:cNvPr>
          <p:cNvSpPr txBox="1"/>
          <p:nvPr/>
        </p:nvSpPr>
        <p:spPr>
          <a:xfrm>
            <a:off x="0" y="5927356"/>
            <a:ext cx="5434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85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Update of the European Strategy for Particle Physics</a:t>
            </a:r>
          </a:p>
          <a:p>
            <a:pPr indent="45085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Scientific mission for the 21</a:t>
            </a:r>
            <a:r>
              <a:rPr lang="en-GB" sz="1400" b="1" baseline="30000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st</a:t>
            </a:r>
            <a:r>
              <a:rPr lang="en-GB" sz="14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century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13C28F-86CD-1960-117E-F579F24CDB18}"/>
              </a:ext>
            </a:extLst>
          </p:cNvPr>
          <p:cNvSpPr txBox="1"/>
          <p:nvPr/>
        </p:nvSpPr>
        <p:spPr>
          <a:xfrm>
            <a:off x="6669741" y="5927356"/>
            <a:ext cx="48647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noProof="0" dirty="0">
                <a:solidFill>
                  <a:schemeClr val="bg1"/>
                </a:solidFill>
                <a:latin typeface="Helvetica" pitchFamily="2" charset="0"/>
              </a:rPr>
              <a:t>*</a:t>
            </a:r>
            <a:r>
              <a:rPr lang="en-GB" sz="1400" noProof="0" dirty="0">
                <a:solidFill>
                  <a:schemeClr val="bg1"/>
                </a:solidFill>
                <a:latin typeface="Helvetica" pitchFamily="2" charset="0"/>
              </a:rPr>
              <a:t>A</a:t>
            </a:r>
            <a:r>
              <a:rPr lang="en-GB" sz="1400" i="1" noProof="0" dirty="0">
                <a:solidFill>
                  <a:schemeClr val="bg1"/>
                </a:solidFill>
                <a:latin typeface="Helvetica" pitchFamily="2" charset="0"/>
              </a:rPr>
              <a:t> sine qua non </a:t>
            </a:r>
            <a:r>
              <a:rPr lang="en-GB" sz="1400" noProof="0" dirty="0">
                <a:solidFill>
                  <a:schemeClr val="bg1"/>
                </a:solidFill>
                <a:latin typeface="Helvetica" pitchFamily="2" charset="0"/>
              </a:rPr>
              <a:t>for the next-generation collider project!</a:t>
            </a:r>
            <a:endParaRPr lang="en-GB" sz="14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238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1D296-F5AD-1EB5-DF25-1E58535BE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AC8C76-A9C2-078B-80E7-9C43B2753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30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BD77481-DF40-1149-977E-7A55F1936DA5}"/>
              </a:ext>
            </a:extLst>
          </p:cNvPr>
          <p:cNvSpPr/>
          <p:nvPr/>
        </p:nvSpPr>
        <p:spPr>
          <a:xfrm>
            <a:off x="641953" y="1147461"/>
            <a:ext cx="84497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At Venice symposium, we heard about the following preliminary plots on indirect DM detection limits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compared to future collider facilities </a:t>
            </a:r>
            <a:r>
              <a:rPr lang="en-GB" sz="1100" noProof="0" dirty="0">
                <a:solidFill>
                  <a:srgbClr val="000000"/>
                </a:solidFill>
                <a:latin typeface="Helvetica Light" panose="020B0403020202020204" pitchFamily="34" charset="0"/>
              </a:rPr>
              <a:t>[</a:t>
            </a:r>
            <a:r>
              <a:rPr lang="en-GB" sz="1100" noProof="0" dirty="0">
                <a:solidFill>
                  <a:srgbClr val="000000"/>
                </a:solidFill>
                <a:latin typeface="Helvetica Light" panose="020B0403020202020204" pitchFamily="34" charset="0"/>
                <a:hlinkClick r:id="rId2"/>
              </a:rPr>
              <a:t>Link to slides by Tim Cohen</a:t>
            </a:r>
            <a:r>
              <a:rPr lang="en-GB" sz="1100" noProof="0" dirty="0">
                <a:solidFill>
                  <a:srgbClr val="000000"/>
                </a:solidFill>
                <a:latin typeface="Helvetica Light" panose="020B0403020202020204" pitchFamily="34" charset="0"/>
              </a:rPr>
              <a:t>]</a:t>
            </a:r>
            <a:endParaRPr lang="en-GB" sz="1400" noProof="0" dirty="0">
              <a:solidFill>
                <a:srgbClr val="000000"/>
              </a:solidFill>
              <a:latin typeface="Helvetica Light" panose="020B04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C414AB-3459-DA24-9108-0DE098C6511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Indirect detection — 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thermal wino </a:t>
            </a: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/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higgsino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4FE21F-2FDD-13DE-0C92-56A35353322E}"/>
              </a:ext>
            </a:extLst>
          </p:cNvPr>
          <p:cNvSpPr/>
          <p:nvPr/>
        </p:nvSpPr>
        <p:spPr>
          <a:xfrm>
            <a:off x="6591018" y="2010995"/>
            <a:ext cx="557928" cy="2574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3ABBEE-D0FF-4092-3434-C49D50AF27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98" t="18780" r="20188" b="12068"/>
          <a:stretch>
            <a:fillRect/>
          </a:stretch>
        </p:blipFill>
        <p:spPr>
          <a:xfrm>
            <a:off x="587543" y="2099896"/>
            <a:ext cx="4937377" cy="42456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B7DE82-ACB1-93FF-BC7B-56E135D05AD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7398" t="20723" r="16377" b="7260"/>
          <a:stretch>
            <a:fillRect/>
          </a:stretch>
        </p:blipFill>
        <p:spPr>
          <a:xfrm>
            <a:off x="6417200" y="2175280"/>
            <a:ext cx="5078212" cy="41417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79DCBD-49A3-1FB5-94D7-65F332686D70}"/>
              </a:ext>
            </a:extLst>
          </p:cNvPr>
          <p:cNvSpPr txBox="1"/>
          <p:nvPr/>
        </p:nvSpPr>
        <p:spPr>
          <a:xfrm>
            <a:off x="4868896" y="2552173"/>
            <a:ext cx="160782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rgbClr val="C81485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Thermal wino ruled out by HESS and negative Ferm-LATi gamma-ray data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F427FA-A09C-DE2D-2C04-2DF9E4D4E2D3}"/>
              </a:ext>
            </a:extLst>
          </p:cNvPr>
          <p:cNvSpPr/>
          <p:nvPr/>
        </p:nvSpPr>
        <p:spPr>
          <a:xfrm>
            <a:off x="9863249" y="787871"/>
            <a:ext cx="2125014" cy="317647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80898" name="Picture 2" descr="Schematic showing the possible dark matter detection channels. | Download  Scientific Diagram">
            <a:extLst>
              <a:ext uri="{FF2B5EF4-FFF2-40B4-BE49-F238E27FC236}">
                <a16:creationId xmlns:a16="http://schemas.microsoft.com/office/drawing/2014/main" id="{36CFAA00-FF20-4FD4-5E0A-F58D73303A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" t="1189" r="2340" b="1589"/>
          <a:stretch>
            <a:fillRect/>
          </a:stretch>
        </p:blipFill>
        <p:spPr bwMode="auto">
          <a:xfrm>
            <a:off x="10037190" y="171799"/>
            <a:ext cx="1667977" cy="17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167A6F26-E773-A37B-6433-7F51F15797EA}"/>
              </a:ext>
            </a:extLst>
          </p:cNvPr>
          <p:cNvSpPr/>
          <p:nvPr/>
        </p:nvSpPr>
        <p:spPr>
          <a:xfrm flipH="1">
            <a:off x="10732064" y="1575786"/>
            <a:ext cx="635359" cy="187405"/>
          </a:xfrm>
          <a:prstGeom prst="rightArrow">
            <a:avLst>
              <a:gd name="adj1" fmla="val 32257"/>
              <a:gd name="adj2" fmla="val 73657"/>
            </a:avLst>
          </a:prstGeom>
          <a:solidFill>
            <a:srgbClr val="92D050"/>
          </a:solidFill>
          <a:ln w="9525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0099A3-56AF-43B8-23E8-B3F39933A4F0}"/>
              </a:ext>
            </a:extLst>
          </p:cNvPr>
          <p:cNvSpPr txBox="1"/>
          <p:nvPr/>
        </p:nvSpPr>
        <p:spPr>
          <a:xfrm>
            <a:off x="385371" y="1958654"/>
            <a:ext cx="105189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Pure wino*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B4F8E4-1DC2-21DE-7820-3B62805BADAD}"/>
              </a:ext>
            </a:extLst>
          </p:cNvPr>
          <p:cNvSpPr txBox="1"/>
          <p:nvPr/>
        </p:nvSpPr>
        <p:spPr>
          <a:xfrm>
            <a:off x="6392838" y="1954366"/>
            <a:ext cx="135005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Pure higgsino*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D98C3B-881C-179A-A24F-B52895FA25E3}"/>
              </a:ext>
            </a:extLst>
          </p:cNvPr>
          <p:cNvSpPr txBox="1"/>
          <p:nvPr/>
        </p:nvSpPr>
        <p:spPr>
          <a:xfrm>
            <a:off x="385371" y="6570043"/>
            <a:ext cx="16642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rgbClr val="0070C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*Majorana fermion triplet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55D575-82F2-AD68-1031-D59F782DED50}"/>
              </a:ext>
            </a:extLst>
          </p:cNvPr>
          <p:cNvSpPr txBox="1"/>
          <p:nvPr/>
        </p:nvSpPr>
        <p:spPr>
          <a:xfrm>
            <a:off x="6413500" y="6570043"/>
            <a:ext cx="15424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rgbClr val="0070C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*Dirac fermion doublet</a:t>
            </a:r>
          </a:p>
        </p:txBody>
      </p:sp>
    </p:spTree>
    <p:extLst>
      <p:ext uri="{BB962C8B-B14F-4D97-AF65-F5344CB8AC3E}">
        <p14:creationId xmlns:p14="http://schemas.microsoft.com/office/powerpoint/2010/main" val="25038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5ADA-8E6C-6865-3617-ABA3FE31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4BDECEA-3564-B290-998E-A4ADE6B79DC9}"/>
              </a:ext>
            </a:extLst>
          </p:cNvPr>
          <p:cNvGrpSpPr/>
          <p:nvPr/>
        </p:nvGrpSpPr>
        <p:grpSpPr>
          <a:xfrm>
            <a:off x="10148863" y="1269152"/>
            <a:ext cx="1861963" cy="898580"/>
            <a:chOff x="10312400" y="1148013"/>
            <a:chExt cx="1861963" cy="89858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5FD8E6-E788-79A3-B379-9C9497E3E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65832" y="1202043"/>
              <a:ext cx="1808531" cy="84455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B4ACA8-F7B8-91B1-AF17-0400C6D3EF04}"/>
                </a:ext>
              </a:extLst>
            </p:cNvPr>
            <p:cNvSpPr/>
            <p:nvPr/>
          </p:nvSpPr>
          <p:spPr>
            <a:xfrm>
              <a:off x="10312400" y="1148013"/>
              <a:ext cx="439563" cy="3124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05B103-BC5E-FBBD-B47B-386777082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4648A9-F357-6A1F-10F9-965FE1258F1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X17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9C2167-FD48-89BC-B299-3958655EBFF2}"/>
              </a:ext>
            </a:extLst>
          </p:cNvPr>
          <p:cNvSpPr/>
          <p:nvPr/>
        </p:nvSpPr>
        <p:spPr>
          <a:xfrm>
            <a:off x="645802" y="1148013"/>
            <a:ext cx="1070799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Puzzle from measurements of internal pair conversion process 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7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Li + p </a:t>
            </a:r>
            <a:r>
              <a:rPr lang="en-GB" sz="1600" b="1" noProof="0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8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Be*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</a:rPr>
              <a:t>(18.1)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dirty="0">
                <a:solidFill>
                  <a:srgbClr val="000000"/>
                </a:solidFill>
                <a:latin typeface="Symbol" pitchFamily="2" charset="2"/>
              </a:rPr>
              <a:t>® 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8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Be + 𝛾*(</a:t>
            </a:r>
            <a:r>
              <a:rPr lang="en-GB" sz="1600" b="1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 e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+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e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)</a:t>
            </a:r>
            <a:endParaRPr lang="en-GB" sz="1600" b="1" baseline="30000" noProof="0" dirty="0">
              <a:solidFill>
                <a:srgbClr val="000000"/>
              </a:solidFill>
              <a:latin typeface="Helvetica" pitchFamily="2" charset="0"/>
            </a:endParaRP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noProof="0" dirty="0">
                <a:latin typeface="Helvetica" pitchFamily="2" charset="0"/>
              </a:rPr>
              <a:t>Since 2016, ATOMKI data show a persistent excess in e</a:t>
            </a:r>
            <a:r>
              <a:rPr lang="en-GB" sz="1400" baseline="30000" noProof="0" dirty="0">
                <a:latin typeface="Helvetica" pitchFamily="2" charset="0"/>
              </a:rPr>
              <a:t>+</a:t>
            </a:r>
            <a:r>
              <a:rPr lang="en-GB" sz="1400" noProof="0" dirty="0">
                <a:latin typeface="Helvetica" pitchFamily="2" charset="0"/>
              </a:rPr>
              <a:t>e</a:t>
            </a:r>
            <a:r>
              <a:rPr lang="en-GB" sz="1400" baseline="30000" noProof="0" dirty="0">
                <a:latin typeface="Helvetica" pitchFamily="2" charset="0"/>
              </a:rPr>
              <a:t>–</a:t>
            </a:r>
            <a:r>
              <a:rPr lang="en-GB" sz="1400" noProof="0" dirty="0">
                <a:latin typeface="Helvetica" pitchFamily="2" charset="0"/>
              </a:rPr>
              <a:t> angular distributions consistent with a ~17 MeV particle                                       at rate vs. 𝛾 of ~ 6×10</a:t>
            </a:r>
            <a:r>
              <a:rPr lang="en-GB" sz="1400" baseline="30000" noProof="0" dirty="0">
                <a:latin typeface="Helvetica" pitchFamily="2" charset="0"/>
              </a:rPr>
              <a:t>–6</a:t>
            </a:r>
            <a:r>
              <a:rPr lang="en-GB" sz="1400" noProof="0" dirty="0">
                <a:latin typeface="Helvetica" pitchFamily="2" charset="0"/>
              </a:rPr>
              <a:t> (challenging measurement due to low energy of emerging e</a:t>
            </a:r>
            <a:r>
              <a:rPr lang="en-GB" sz="1400" baseline="30000" noProof="0" dirty="0">
                <a:latin typeface="Helvetica" pitchFamily="2" charset="0"/>
              </a:rPr>
              <a:t>+</a:t>
            </a:r>
            <a:r>
              <a:rPr lang="en-GB" sz="1400" noProof="0" dirty="0">
                <a:latin typeface="Helvetica" pitchFamily="2" charset="0"/>
              </a:rPr>
              <a:t> / e</a:t>
            </a:r>
            <a:r>
              <a:rPr lang="en-GB" sz="1400" baseline="30000" noProof="0" dirty="0">
                <a:latin typeface="Helvetica" pitchFamily="2" charset="0"/>
              </a:rPr>
              <a:t>−</a:t>
            </a:r>
            <a:r>
              <a:rPr lang="en-GB" sz="1400" noProof="0" dirty="0">
                <a:latin typeface="Helvetica" pitchFamily="2" charset="0"/>
              </a:rPr>
              <a:t>). Follow-up studies with                                                          refined analyses and other nuclei confirm the anomaly. No SM explanation exists for such a phenomenon. 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noProof="0" dirty="0">
                <a:latin typeface="Helvetica" pitchFamily="2" charset="0"/>
              </a:rPr>
              <a:t>Many groups looking at this anomaly. Two reports this week: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EDB221-5E82-AA85-003F-0A217B3B0CEA}"/>
              </a:ext>
            </a:extLst>
          </p:cNvPr>
          <p:cNvSpPr txBox="1"/>
          <p:nvPr/>
        </p:nvSpPr>
        <p:spPr>
          <a:xfrm>
            <a:off x="8836230" y="564902"/>
            <a:ext cx="31516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Paolo Valente, Cecilia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Voena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7A798F-75CF-312F-3DD3-E21E17F9BFAF}"/>
              </a:ext>
            </a:extLst>
          </p:cNvPr>
          <p:cNvSpPr txBox="1"/>
          <p:nvPr/>
        </p:nvSpPr>
        <p:spPr>
          <a:xfrm>
            <a:off x="645802" y="2677706"/>
            <a:ext cx="4980298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noProof="0" dirty="0">
                <a:latin typeface="Helvetica" pitchFamily="2" charset="0"/>
              </a:rPr>
              <a:t>MEG II (PSI) </a:t>
            </a:r>
            <a:r>
              <a: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[arXiv:2411.07994]</a:t>
            </a:r>
            <a:r>
              <a:rPr lang="en-GB" sz="1400" b="1" noProof="0" dirty="0">
                <a:latin typeface="Helvetica" pitchFamily="2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latin typeface="Helvetica" pitchFamily="2" charset="0"/>
              </a:rPr>
              <a:t>Dedicated 4-week run in Feb 2023 with 1.08 MeV proton on Li target, measuring outgoing </a:t>
            </a:r>
            <a:r>
              <a:rPr lang="en-GB" sz="1200" baseline="30000" dirty="0">
                <a:latin typeface="Helvetica" pitchFamily="2" charset="0"/>
              </a:rPr>
              <a:t>8</a:t>
            </a:r>
            <a:r>
              <a:rPr lang="en-GB" sz="1200" dirty="0">
                <a:latin typeface="Helvetica" pitchFamily="2" charset="0"/>
              </a:rPr>
              <a:t>Be* de-excitation photons and e</a:t>
            </a:r>
            <a:r>
              <a:rPr lang="en-GB" sz="1200" baseline="30000" dirty="0">
                <a:latin typeface="Helvetica" pitchFamily="2" charset="0"/>
              </a:rPr>
              <a:t>+</a:t>
            </a:r>
            <a:r>
              <a:rPr lang="en-GB" sz="1200" dirty="0">
                <a:latin typeface="Helvetica" pitchFamily="2" charset="0"/>
              </a:rPr>
              <a:t>, e</a:t>
            </a:r>
            <a:r>
              <a:rPr lang="en-GB" sz="1200" baseline="30000" dirty="0">
                <a:latin typeface="Helvetica" pitchFamily="2" charset="0"/>
              </a:rPr>
              <a:t>− </a:t>
            </a:r>
            <a:endParaRPr lang="en-CH" sz="1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D10A39-3FBC-B393-CAF3-93E61C6E9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48" y="3807826"/>
            <a:ext cx="2627522" cy="22809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2AB473-3419-EE6C-320D-76F22CEFC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436" y="3651072"/>
            <a:ext cx="4051495" cy="28497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C2801AE-0516-6F72-AFF1-D665B3FF3033}"/>
              </a:ext>
            </a:extLst>
          </p:cNvPr>
          <p:cNvSpPr txBox="1"/>
          <p:nvPr/>
        </p:nvSpPr>
        <p:spPr>
          <a:xfrm>
            <a:off x="7255603" y="2677705"/>
            <a:ext cx="295420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noProof="0" dirty="0">
                <a:latin typeface="Helvetica" pitchFamily="2" charset="0"/>
              </a:rPr>
              <a:t>PADME (Frascati) </a:t>
            </a: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[arXiv:2505.24797] 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latin typeface="Helvetica" pitchFamily="2" charset="0"/>
              </a:rPr>
              <a:t>Try to directly produce X17 by hitting thin (0.1 mm) diamond target with 283 MeV e</a:t>
            </a:r>
            <a:r>
              <a:rPr lang="en-GB" sz="1200" baseline="30000" dirty="0">
                <a:latin typeface="Helvetica" pitchFamily="2" charset="0"/>
              </a:rPr>
              <a:t>+</a:t>
            </a:r>
            <a:r>
              <a:rPr lang="en-GB" sz="1200" dirty="0">
                <a:latin typeface="Helvetica" pitchFamily="2" charset="0"/>
              </a:rPr>
              <a:t> beam and measure outgoing e</a:t>
            </a:r>
            <a:r>
              <a:rPr lang="en-GB" sz="1200" baseline="30000" dirty="0">
                <a:latin typeface="Helvetica" pitchFamily="2" charset="0"/>
              </a:rPr>
              <a:t>+</a:t>
            </a:r>
            <a:r>
              <a:rPr lang="en-GB" sz="1200" dirty="0">
                <a:latin typeface="Helvetica" pitchFamily="2" charset="0"/>
              </a:rPr>
              <a:t>, e</a:t>
            </a:r>
            <a:r>
              <a:rPr lang="en-GB" sz="1200" baseline="30000" dirty="0">
                <a:latin typeface="Helvetica" pitchFamily="2" charset="0"/>
              </a:rPr>
              <a:t>− </a:t>
            </a:r>
            <a:endParaRPr lang="en-CH" sz="12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129EC80-E8A2-AC32-9BA6-8AB6D7DAC9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9448" y="2677705"/>
            <a:ext cx="1364301" cy="10099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D5F7F9D-7754-C089-EFDF-DAC95BF5F6D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</a:blip>
          <a:srcRect t="6027"/>
          <a:stretch>
            <a:fillRect/>
          </a:stretch>
        </p:blipFill>
        <p:spPr>
          <a:xfrm rot="5400000">
            <a:off x="7952989" y="2923317"/>
            <a:ext cx="2837679" cy="448209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8B97CF5-37AF-F26A-A202-4B97940FC473}"/>
              </a:ext>
            </a:extLst>
          </p:cNvPr>
          <p:cNvSpPr txBox="1"/>
          <p:nvPr/>
        </p:nvSpPr>
        <p:spPr>
          <a:xfrm>
            <a:off x="3519117" y="5851693"/>
            <a:ext cx="30501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Helvetica" pitchFamily="2" charset="0"/>
              </a:rPr>
              <a:t>No excess found by MEG II</a:t>
            </a:r>
            <a:endParaRPr lang="en-CH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2805BC2-10DD-960C-1E1C-B51ABC9A069F}"/>
              </a:ext>
            </a:extLst>
          </p:cNvPr>
          <p:cNvSpPr txBox="1"/>
          <p:nvPr/>
        </p:nvSpPr>
        <p:spPr>
          <a:xfrm>
            <a:off x="6609803" y="6476419"/>
            <a:ext cx="39580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Helvetica" pitchFamily="2" charset="0"/>
              </a:rPr>
              <a:t>Small excess seen, global significance ~2σ at 16.9 MeV</a:t>
            </a:r>
            <a:endParaRPr lang="en-CH" sz="1200" dirty="0"/>
          </a:p>
        </p:txBody>
      </p:sp>
    </p:spTree>
    <p:extLst>
      <p:ext uri="{BB962C8B-B14F-4D97-AF65-F5344CB8AC3E}">
        <p14:creationId xmlns:p14="http://schemas.microsoft.com/office/powerpoint/2010/main" val="5420450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8E0FF-48D3-452C-7300-159DA1C02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6ACE1C-1A32-A461-3B05-7A8FAAD7AB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E318B9-79B5-0E99-4A5B-D6685AFC5BF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Lepton flavour violation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E1BA37-E1FE-6858-33BC-94DC05908D99}"/>
              </a:ext>
            </a:extLst>
          </p:cNvPr>
          <p:cNvSpPr/>
          <p:nvPr/>
        </p:nvSpPr>
        <p:spPr>
          <a:xfrm>
            <a:off x="645802" y="1148013"/>
            <a:ext cx="959196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Puzzle from measurements of Internal pair conversion process 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7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Li + p </a:t>
            </a:r>
            <a:r>
              <a:rPr lang="en-GB" sz="1600" b="1" noProof="0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baseline="30000" noProof="0" dirty="0">
                <a:solidFill>
                  <a:srgbClr val="000000"/>
                </a:solidFill>
                <a:latin typeface="Helvetica" pitchFamily="2" charset="0"/>
              </a:rPr>
              <a:t>8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Be* </a:t>
            </a:r>
            <a:r>
              <a:rPr lang="en-GB" sz="1600" b="1" dirty="0">
                <a:solidFill>
                  <a:srgbClr val="000000"/>
                </a:solidFill>
                <a:latin typeface="Symbol" pitchFamily="2" charset="2"/>
              </a:rPr>
              <a:t>® 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8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Be + 𝛾*(</a:t>
            </a:r>
            <a:r>
              <a:rPr lang="en-GB" sz="1600" b="1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 e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+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e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)</a:t>
            </a:r>
            <a:endParaRPr lang="en-GB" sz="1600" b="1" baseline="30000" noProof="0" dirty="0">
              <a:solidFill>
                <a:srgbClr val="000000"/>
              </a:solidFill>
              <a:latin typeface="Helvetica" pitchFamily="2" charset="0"/>
            </a:endParaRP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noProof="0" dirty="0">
                <a:latin typeface="Helvetica" pitchFamily="2" charset="0"/>
              </a:rPr>
              <a:t>Since 2016, ATOMKI data show a persistent excess in e</a:t>
            </a:r>
            <a:r>
              <a:rPr lang="en-GB" sz="1400" baseline="30000" noProof="0" dirty="0">
                <a:latin typeface="Helvetica" pitchFamily="2" charset="0"/>
              </a:rPr>
              <a:t>+</a:t>
            </a:r>
            <a:r>
              <a:rPr lang="en-GB" sz="1400" noProof="0" dirty="0">
                <a:latin typeface="Helvetica" pitchFamily="2" charset="0"/>
              </a:rPr>
              <a:t>e</a:t>
            </a:r>
            <a:r>
              <a:rPr lang="en-GB" sz="1400" baseline="30000" noProof="0" dirty="0">
                <a:latin typeface="Helvetica" pitchFamily="2" charset="0"/>
              </a:rPr>
              <a:t>–</a:t>
            </a:r>
            <a:r>
              <a:rPr lang="en-GB" sz="1400" noProof="0" dirty="0">
                <a:latin typeface="Helvetica" pitchFamily="2" charset="0"/>
              </a:rPr>
              <a:t> angular distributions consistent with a ~17 MeV particle at rate vs. 𝛾 of ~ 6×10</a:t>
            </a:r>
            <a:r>
              <a:rPr lang="en-GB" sz="1400" baseline="30000" noProof="0" dirty="0">
                <a:latin typeface="Helvetica" pitchFamily="2" charset="0"/>
              </a:rPr>
              <a:t>–6</a:t>
            </a:r>
            <a:r>
              <a:rPr lang="en-GB" sz="1400" noProof="0" dirty="0">
                <a:latin typeface="Helvetica" pitchFamily="2" charset="0"/>
              </a:rPr>
              <a:t> (challenging measurement due to low energy of emerging e</a:t>
            </a:r>
            <a:r>
              <a:rPr lang="en-GB" sz="1400" baseline="30000" noProof="0" dirty="0">
                <a:latin typeface="Helvetica" pitchFamily="2" charset="0"/>
              </a:rPr>
              <a:t>+</a:t>
            </a:r>
            <a:r>
              <a:rPr lang="en-GB" sz="1400" noProof="0" dirty="0">
                <a:latin typeface="Helvetica" pitchFamily="2" charset="0"/>
              </a:rPr>
              <a:t> / e</a:t>
            </a:r>
            <a:r>
              <a:rPr lang="en-GB" sz="1400" baseline="30000" noProof="0" dirty="0">
                <a:latin typeface="Helvetica" pitchFamily="2" charset="0"/>
              </a:rPr>
              <a:t>−</a:t>
            </a:r>
            <a:r>
              <a:rPr lang="en-GB" sz="1400" noProof="0" dirty="0">
                <a:latin typeface="Helvetica" pitchFamily="2" charset="0"/>
              </a:rPr>
              <a:t>). Follow-up studies with refined analyses and other nuclei confirm the anomaly. No SM explanation exists for such a phenomenon. 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noProof="0" dirty="0">
                <a:latin typeface="Helvetica" pitchFamily="2" charset="0"/>
              </a:rPr>
              <a:t>Many groups looking at this anomaly. Two reports this week: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6E2A0C-4147-573A-0698-32C83C9EC405}"/>
              </a:ext>
            </a:extLst>
          </p:cNvPr>
          <p:cNvSpPr txBox="1"/>
          <p:nvPr/>
        </p:nvSpPr>
        <p:spPr>
          <a:xfrm>
            <a:off x="8836230" y="564902"/>
            <a:ext cx="31516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Paolo Valente, Cecilia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Voena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4BBCFC-F291-6721-3CF4-AF84C7D8154B}"/>
              </a:ext>
            </a:extLst>
          </p:cNvPr>
          <p:cNvGrpSpPr/>
          <p:nvPr/>
        </p:nvGrpSpPr>
        <p:grpSpPr>
          <a:xfrm>
            <a:off x="10237763" y="1142152"/>
            <a:ext cx="1861963" cy="898580"/>
            <a:chOff x="10312400" y="1148013"/>
            <a:chExt cx="1861963" cy="89858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E068DC-64EF-D1A0-9B62-72DEDC858A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65832" y="1202043"/>
              <a:ext cx="1808531" cy="84455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90393FA-CE23-F328-D5DD-BD4D0F3BA248}"/>
                </a:ext>
              </a:extLst>
            </p:cNvPr>
            <p:cNvSpPr/>
            <p:nvPr/>
          </p:nvSpPr>
          <p:spPr>
            <a:xfrm>
              <a:off x="10312400" y="1148013"/>
              <a:ext cx="439563" cy="3124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67FFBEE-3271-2ECC-9AD5-AE6CFCD08CFF}"/>
              </a:ext>
            </a:extLst>
          </p:cNvPr>
          <p:cNvSpPr txBox="1"/>
          <p:nvPr/>
        </p:nvSpPr>
        <p:spPr>
          <a:xfrm>
            <a:off x="645802" y="2677706"/>
            <a:ext cx="4980298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noProof="0" dirty="0">
                <a:latin typeface="Helvetica" pitchFamily="2" charset="0"/>
              </a:rPr>
              <a:t>MEG II (PSI) </a:t>
            </a:r>
            <a:r>
              <a: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[arXiv:2411.07994]</a:t>
            </a:r>
            <a:r>
              <a:rPr lang="en-GB" sz="1400" b="1" noProof="0" dirty="0">
                <a:latin typeface="Helvetica" pitchFamily="2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latin typeface="Helvetica" pitchFamily="2" charset="0"/>
              </a:rPr>
              <a:t>Dedicated 4-week run in Feb 2023 with 1.08 MeV proton on Li target, measuring outgoing </a:t>
            </a:r>
            <a:r>
              <a:rPr lang="en-GB" sz="1200" baseline="30000" dirty="0">
                <a:latin typeface="Helvetica" pitchFamily="2" charset="0"/>
              </a:rPr>
              <a:t>8</a:t>
            </a:r>
            <a:r>
              <a:rPr lang="en-GB" sz="1200" dirty="0">
                <a:latin typeface="Helvetica" pitchFamily="2" charset="0"/>
              </a:rPr>
              <a:t>Be* de-excitation photons and e</a:t>
            </a:r>
            <a:r>
              <a:rPr lang="en-GB" sz="1200" baseline="30000" dirty="0">
                <a:latin typeface="Helvetica" pitchFamily="2" charset="0"/>
              </a:rPr>
              <a:t>+</a:t>
            </a:r>
            <a:r>
              <a:rPr lang="en-GB" sz="1200" dirty="0">
                <a:latin typeface="Helvetica" pitchFamily="2" charset="0"/>
              </a:rPr>
              <a:t>, e</a:t>
            </a:r>
            <a:r>
              <a:rPr lang="en-GB" sz="1200" baseline="30000" dirty="0">
                <a:latin typeface="Helvetica" pitchFamily="2" charset="0"/>
              </a:rPr>
              <a:t>− </a:t>
            </a:r>
            <a:endParaRPr lang="en-CH" sz="1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E4AB2C9-238C-E0A0-6148-A905683A3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48" y="3807826"/>
            <a:ext cx="2627522" cy="22809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D59D57C-F1B5-DFD4-3400-A1CDD9407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436" y="3651072"/>
            <a:ext cx="4051495" cy="28497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9B0C0F1-019E-D5BE-5C2B-2C4E8C3F1629}"/>
              </a:ext>
            </a:extLst>
          </p:cNvPr>
          <p:cNvSpPr txBox="1"/>
          <p:nvPr/>
        </p:nvSpPr>
        <p:spPr>
          <a:xfrm>
            <a:off x="7255603" y="2677705"/>
            <a:ext cx="295420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noProof="0" dirty="0">
                <a:latin typeface="Helvetica" pitchFamily="2" charset="0"/>
              </a:rPr>
              <a:t>PADME (Frascati) </a:t>
            </a: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[arXiv:2505.24797] 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latin typeface="Helvetica" pitchFamily="2" charset="0"/>
              </a:rPr>
              <a:t>Try to directly produce X17 by hitting thin (0.1 mm) diamond target with 283 MeV e</a:t>
            </a:r>
            <a:r>
              <a:rPr lang="en-GB" sz="1200" baseline="30000" dirty="0">
                <a:latin typeface="Helvetica" pitchFamily="2" charset="0"/>
              </a:rPr>
              <a:t>+</a:t>
            </a:r>
            <a:r>
              <a:rPr lang="en-GB" sz="1200" dirty="0">
                <a:latin typeface="Helvetica" pitchFamily="2" charset="0"/>
              </a:rPr>
              <a:t> beam and measure outgoing e</a:t>
            </a:r>
            <a:r>
              <a:rPr lang="en-GB" sz="1200" baseline="30000" dirty="0">
                <a:latin typeface="Helvetica" pitchFamily="2" charset="0"/>
              </a:rPr>
              <a:t>+</a:t>
            </a:r>
            <a:r>
              <a:rPr lang="en-GB" sz="1200" dirty="0">
                <a:latin typeface="Helvetica" pitchFamily="2" charset="0"/>
              </a:rPr>
              <a:t>, e</a:t>
            </a:r>
            <a:r>
              <a:rPr lang="en-GB" sz="1200" baseline="30000" dirty="0">
                <a:latin typeface="Helvetica" pitchFamily="2" charset="0"/>
              </a:rPr>
              <a:t>− </a:t>
            </a:r>
            <a:endParaRPr lang="en-CH" sz="12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C5C325C-F60D-A0B6-39E3-B96A123FD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9448" y="2677705"/>
            <a:ext cx="1364301" cy="10099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643424-EC62-1C8E-0602-AFD6509F6B9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</a:blip>
          <a:srcRect t="6027"/>
          <a:stretch>
            <a:fillRect/>
          </a:stretch>
        </p:blipFill>
        <p:spPr>
          <a:xfrm rot="5400000">
            <a:off x="7952989" y="2923317"/>
            <a:ext cx="2837679" cy="448209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A606D51-6F5C-4A9D-14A9-116D2C46FF59}"/>
              </a:ext>
            </a:extLst>
          </p:cNvPr>
          <p:cNvSpPr txBox="1"/>
          <p:nvPr/>
        </p:nvSpPr>
        <p:spPr>
          <a:xfrm>
            <a:off x="3519117" y="5851693"/>
            <a:ext cx="30501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Helvetica" pitchFamily="2" charset="0"/>
              </a:rPr>
              <a:t>No excess found by MEG II</a:t>
            </a:r>
            <a:endParaRPr lang="en-CH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0C58AC-5BF7-A257-C292-C2A95234AB60}"/>
              </a:ext>
            </a:extLst>
          </p:cNvPr>
          <p:cNvSpPr txBox="1"/>
          <p:nvPr/>
        </p:nvSpPr>
        <p:spPr>
          <a:xfrm>
            <a:off x="6609803" y="6476419"/>
            <a:ext cx="39580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Helvetica" pitchFamily="2" charset="0"/>
              </a:rPr>
              <a:t>Small excess seen, global significance ~2σ at 16.9 MeV</a:t>
            </a:r>
            <a:endParaRPr lang="en-CH" sz="12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31EC3D-5060-369C-BE31-4297DF14567C}"/>
              </a:ext>
            </a:extLst>
          </p:cNvPr>
          <p:cNvSpPr/>
          <p:nvPr/>
        </p:nvSpPr>
        <p:spPr>
          <a:xfrm>
            <a:off x="201248" y="1142152"/>
            <a:ext cx="11898478" cy="5715848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9B6F18-249F-DB1F-9AE6-5C7B23FF8A3C}"/>
              </a:ext>
            </a:extLst>
          </p:cNvPr>
          <p:cNvGrpSpPr/>
          <p:nvPr/>
        </p:nvGrpSpPr>
        <p:grpSpPr>
          <a:xfrm>
            <a:off x="317759" y="2246770"/>
            <a:ext cx="11670083" cy="3003033"/>
            <a:chOff x="317759" y="3300870"/>
            <a:chExt cx="11670083" cy="300303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BDBED72-8416-25DB-4AC3-7E3CCF486245}"/>
                </a:ext>
              </a:extLst>
            </p:cNvPr>
            <p:cNvGrpSpPr/>
            <p:nvPr/>
          </p:nvGrpSpPr>
          <p:grpSpPr>
            <a:xfrm>
              <a:off x="317759" y="3300870"/>
              <a:ext cx="11670083" cy="3003033"/>
              <a:chOff x="317759" y="2996070"/>
              <a:chExt cx="11670083" cy="3003033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EF2F1DA-AE2D-6B58-825B-B18FF47E529E}"/>
                  </a:ext>
                </a:extLst>
              </p:cNvPr>
              <p:cNvGrpSpPr/>
              <p:nvPr/>
            </p:nvGrpSpPr>
            <p:grpSpPr>
              <a:xfrm>
                <a:off x="317759" y="2996070"/>
                <a:ext cx="11670083" cy="3003033"/>
                <a:chOff x="317759" y="2996070"/>
                <a:chExt cx="11670083" cy="3003033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11E23C07-0890-CF10-819A-4D9E4BEE6866}"/>
                    </a:ext>
                  </a:extLst>
                </p:cNvPr>
                <p:cNvGrpSpPr/>
                <p:nvPr/>
              </p:nvGrpSpPr>
              <p:grpSpPr>
                <a:xfrm>
                  <a:off x="317759" y="2996070"/>
                  <a:ext cx="11670083" cy="3003033"/>
                  <a:chOff x="317759" y="2945270"/>
                  <a:chExt cx="11670083" cy="3003033"/>
                </a:xfrm>
              </p:grpSpPr>
              <p:sp>
                <p:nvSpPr>
                  <p:cNvPr id="21" name="Rounded Rectangle 20">
                    <a:extLst>
                      <a:ext uri="{FF2B5EF4-FFF2-40B4-BE49-F238E27FC236}">
                        <a16:creationId xmlns:a16="http://schemas.microsoft.com/office/drawing/2014/main" id="{198EB6A6-49FA-035D-C412-9D6DB52B8CD5}"/>
                      </a:ext>
                    </a:extLst>
                  </p:cNvPr>
                  <p:cNvSpPr/>
                  <p:nvPr/>
                </p:nvSpPr>
                <p:spPr>
                  <a:xfrm>
                    <a:off x="317759" y="2945270"/>
                    <a:ext cx="11670083" cy="3003033"/>
                  </a:xfrm>
                  <a:prstGeom prst="roundRect">
                    <a:avLst>
                      <a:gd name="adj" fmla="val 3340"/>
                    </a:avLst>
                  </a:prstGeom>
                  <a:solidFill>
                    <a:schemeClr val="bg1"/>
                  </a:solidFill>
                  <a:ln w="317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txBody>
                  <a:bodyPr wrap="square" rtlCol="0" anchor="ctr">
                    <a:spAutoFit/>
                  </a:bodyPr>
                  <a:lstStyle/>
                  <a:p>
                    <a:pPr algn="l"/>
                    <a:endParaRPr lang="en-GB" sz="1600" noProof="0" dirty="0">
                      <a:latin typeface="Helvetica" pitchFamily="2" charset="0"/>
                    </a:endParaRPr>
                  </a:p>
                </p:txBody>
              </p: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332E8140-8A25-365D-2731-47F1B40497B5}"/>
                      </a:ext>
                    </a:extLst>
                  </p:cNvPr>
                  <p:cNvSpPr txBox="1"/>
                  <p:nvPr/>
                </p:nvSpPr>
                <p:spPr>
                  <a:xfrm>
                    <a:off x="645802" y="3137286"/>
                    <a:ext cx="5112719" cy="170816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>
                      <a:spcBef>
                        <a:spcPts val="3000"/>
                      </a:spcBef>
                    </a:pPr>
                    <a:r>
                      <a:rPr lang="en-GB" sz="1600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Main program of </a:t>
                    </a:r>
                    <a:r>
                      <a:rPr lang="en-GB" sz="1600" b="1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MEG II</a:t>
                    </a:r>
                    <a:r>
                      <a:rPr lang="en-GB" sz="1600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: search for charged-lepton-flavour violating decay </a:t>
                    </a:r>
                    <a:r>
                      <a:rPr lang="en-GB" sz="1600" b="1" noProof="0" dirty="0" err="1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μ</a:t>
                    </a:r>
                    <a:r>
                      <a:rPr lang="en-GB" sz="1600" b="1" baseline="30000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+</a:t>
                    </a:r>
                    <a:r>
                      <a:rPr lang="en-GB" sz="1600" b="1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 → e</a:t>
                    </a:r>
                    <a:r>
                      <a:rPr lang="en-GB" sz="1600" b="1" baseline="30000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+</a:t>
                    </a:r>
                    <a:r>
                      <a:rPr lang="en-GB" sz="1600" b="1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𝛾</a:t>
                    </a:r>
                    <a:r>
                      <a:rPr lang="en-GB" sz="1600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 </a:t>
                    </a:r>
                  </a:p>
                  <a:p>
                    <a:pPr lvl="0">
                      <a:spcBef>
                        <a:spcPts val="600"/>
                      </a:spcBef>
                      <a:defRPr/>
                    </a:pPr>
                    <a:r>
                      <a:rPr kumimoji="0" lang="en-GB" sz="14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Helvetica Light" panose="020B0403020202020204" pitchFamily="34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Look for monoenergetic &amp; back-to-back </a:t>
                    </a:r>
                    <a:r>
                      <a:rPr lang="en-GB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e𝛾</a:t>
                    </a:r>
                    <a:r>
                      <a:rPr lang="en-GB" sz="140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 </a:t>
                    </a:r>
                    <a:r>
                      <a:rPr kumimoji="0" lang="en-GB" sz="14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Helvetica Light" panose="020B0403020202020204" pitchFamily="34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coincidence peak; main background from accidental coincidence</a:t>
                    </a:r>
                  </a:p>
                  <a:p>
                    <a:pPr marL="0">
                      <a:spcBef>
                        <a:spcPts val="1200"/>
                      </a:spcBef>
                    </a:pPr>
                    <a:r>
                      <a:rPr lang="en-GB" sz="160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New result </a:t>
                    </a:r>
                    <a:r>
                      <a:rPr lang="en-GB" sz="1600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using data from 2021 &amp; 2022 </a:t>
                    </a:r>
                    <a:r>
                      <a:rPr lang="en-GB" sz="1400" noProof="0" dirty="0">
                        <a:solidFill>
                          <a:prstClr val="black"/>
                        </a:solidFill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(analysis of 2023 and 2024 data ongoing)</a:t>
                    </a:r>
                    <a:endParaRPr lang="en-GB" sz="1400" b="1" noProof="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endParaRPr>
                  </a:p>
                </p:txBody>
              </p:sp>
            </p:grpSp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B22FBDC7-5DE3-AA82-B2D0-2A46FA3232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688495" y="3109063"/>
                  <a:ext cx="2872713" cy="2837680"/>
                </a:xfrm>
                <a:prstGeom prst="rect">
                  <a:avLst/>
                </a:prstGeom>
              </p:spPr>
            </p:pic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213F97-D530-E29F-BE54-A76A6D7FDB60}"/>
                  </a:ext>
                </a:extLst>
              </p:cNvPr>
              <p:cNvSpPr txBox="1"/>
              <p:nvPr/>
            </p:nvSpPr>
            <p:spPr>
              <a:xfrm>
                <a:off x="8836230" y="4041059"/>
                <a:ext cx="3038011" cy="60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CH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New limit </a:t>
                </a:r>
                <a:r>
                  <a:rPr kumimoji="0" lang="en-CH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+mn-cs"/>
                  </a:rPr>
                  <a:t>[arXiv:2504.15711]</a:t>
                </a: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</a:t>
                </a:r>
                <a:r>
                  <a:rPr lang="en-CH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:r>
                  <a:rPr lang="en-CH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B(</a:t>
                </a:r>
                <a:r>
                  <a:rPr lang="en-GB" sz="1400" b="1" dirty="0" err="1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μ</a:t>
                </a:r>
                <a:r>
                  <a:rPr lang="en-GB" sz="1400" b="1" baseline="30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+</a:t>
                </a:r>
                <a:r>
                  <a:rPr lang="en-GB" sz="1400" b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→ e</a:t>
                </a:r>
                <a:r>
                  <a:rPr lang="en-GB" sz="1400" b="1" baseline="30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+</a:t>
                </a:r>
                <a:r>
                  <a:rPr lang="en-GB" sz="1400" b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𝛾) &lt; 1.5×10</a:t>
                </a:r>
                <a:r>
                  <a:rPr lang="en-GB" sz="1400" b="1" baseline="30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–13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(90% CL) </a:t>
                </a:r>
                <a:endParaRPr lang="en-CH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F83FEC-0F3D-84B2-CEFF-C9D228B3FABC}"/>
                </a:ext>
              </a:extLst>
            </p:cNvPr>
            <p:cNvSpPr txBox="1"/>
            <p:nvPr/>
          </p:nvSpPr>
          <p:spPr>
            <a:xfrm>
              <a:off x="8920040" y="3429000"/>
              <a:ext cx="295420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rPr>
                <a:t>Tim Gershon, Atsushi Oya</a:t>
              </a:r>
              <a:endParaRPr lang="en-CH" dirty="0"/>
            </a:p>
          </p:txBody>
        </p:sp>
      </p:grpSp>
    </p:spTree>
    <p:extLst>
      <p:ext uri="{BB962C8B-B14F-4D97-AF65-F5344CB8AC3E}">
        <p14:creationId xmlns:p14="http://schemas.microsoft.com/office/powerpoint/2010/main" val="4262505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89C60-7287-391E-614E-05BBABAB6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CE4101-7316-937B-49F5-ED5F06708D12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FDD50D-AC81-7A00-AFAA-5D8B4F1A4D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706A03-9A4F-78A6-1150-0C816D6D8A66}"/>
              </a:ext>
            </a:extLst>
          </p:cNvPr>
          <p:cNvSpPr/>
          <p:nvPr/>
        </p:nvSpPr>
        <p:spPr>
          <a:xfrm>
            <a:off x="132152" y="2349499"/>
            <a:ext cx="5898776" cy="3657601"/>
          </a:xfrm>
          <a:prstGeom prst="rect">
            <a:avLst/>
          </a:prstGeom>
          <a:solidFill>
            <a:srgbClr val="6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BC916E-FF07-E638-F58B-D8F08FA82241}"/>
              </a:ext>
            </a:extLst>
          </p:cNvPr>
          <p:cNvSpPr txBox="1"/>
          <p:nvPr/>
        </p:nvSpPr>
        <p:spPr>
          <a:xfrm>
            <a:off x="6030928" y="2308134"/>
            <a:ext cx="616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latin typeface="Helvetica" pitchFamily="2" charset="0"/>
              </a:rPr>
              <a:t>Hadrons &amp; Flavour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BBF7F6-D64C-DC92-CE10-BEE0979D6A34}"/>
              </a:ext>
            </a:extLst>
          </p:cNvPr>
          <p:cNvSpPr/>
          <p:nvPr/>
        </p:nvSpPr>
        <p:spPr>
          <a:xfrm>
            <a:off x="0" y="1460500"/>
            <a:ext cx="6030928" cy="53975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6" name="Picture 4" descr="Cité radieuse Le Corbusier, Patrimoine Mondial de l'Unesco, Marseille">
            <a:extLst>
              <a:ext uri="{FF2B5EF4-FFF2-40B4-BE49-F238E27FC236}">
                <a16:creationId xmlns:a16="http://schemas.microsoft.com/office/drawing/2014/main" id="{79DF3719-9E69-3B1C-CDE3-6110B912E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9970"/>
            <a:ext cx="6030928" cy="413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628FDE-8549-3EE0-DBB9-DD2266F77070}"/>
              </a:ext>
            </a:extLst>
          </p:cNvPr>
          <p:cNvSpPr txBox="1"/>
          <p:nvPr/>
        </p:nvSpPr>
        <p:spPr>
          <a:xfrm>
            <a:off x="3443471" y="5990417"/>
            <a:ext cx="2820035" cy="321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Bef>
                <a:spcPts val="225"/>
              </a:spcBef>
              <a:buNone/>
            </a:pPr>
            <a:r>
              <a:rPr lang="en-GB" sz="105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La Cité </a:t>
            </a:r>
            <a:r>
              <a:rPr lang="en-GB" sz="1050" u="none" strike="noStrike" dirty="0" err="1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Radieuse</a:t>
            </a:r>
            <a:r>
              <a:rPr lang="en-GB" sz="105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 (1952) – Le Corbusier</a:t>
            </a:r>
            <a:endParaRPr lang="en-GB" sz="1050" u="none" strike="noStrike" dirty="0">
              <a:solidFill>
                <a:schemeClr val="bg1"/>
              </a:solidFill>
              <a:effectLst/>
              <a:latin typeface="Helvetica Light" panose="020B0403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DB2084-C192-F8AB-64AE-35B672B48AA3}"/>
              </a:ext>
            </a:extLst>
          </p:cNvPr>
          <p:cNvSpPr txBox="1"/>
          <p:nvPr/>
        </p:nvSpPr>
        <p:spPr>
          <a:xfrm>
            <a:off x="6792433" y="3242918"/>
            <a:ext cx="4753134" cy="17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6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Hadron spectroscopy became a renrewed field since the first observation of the exotic </a:t>
            </a:r>
            <a:r>
              <a:rPr lang="en-GB" sz="16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X(3872) </a:t>
            </a:r>
            <a:r>
              <a:rPr lang="en-CH" sz="16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by Belle in 2003, and was revolutionised at the LHC, mainly (but not only) by LHCb </a:t>
            </a:r>
          </a:p>
          <a:p>
            <a:pPr marL="0" algn="l">
              <a:spcBef>
                <a:spcPts val="1600"/>
              </a:spcBef>
            </a:pPr>
            <a:r>
              <a:rPr lang="en-CH" sz="16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Flavour physics remains key in our comprehensive programme testing the SM and beyond</a:t>
            </a:r>
          </a:p>
        </p:txBody>
      </p:sp>
    </p:spTree>
    <p:extLst>
      <p:ext uri="{BB962C8B-B14F-4D97-AF65-F5344CB8AC3E}">
        <p14:creationId xmlns:p14="http://schemas.microsoft.com/office/powerpoint/2010/main" val="2850846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D8ADB-D912-4FFE-67BA-1CDF23C54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A9C144-2BD7-2817-ABBF-E524FE8B6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34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FC9399-0506-39E1-CD4B-48AEF6F43833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Hadron s</a:t>
            </a:r>
            <a:r>
              <a:rPr lang="en-GB" sz="2800" b="1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pectroscopy</a:t>
            </a:r>
            <a:endParaRPr lang="en-GB" sz="2800" b="1" noProof="0" dirty="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F7DA3F-2905-C2CA-F46F-B60853F86541}"/>
              </a:ext>
            </a:extLst>
          </p:cNvPr>
          <p:cNvSpPr txBox="1"/>
          <p:nvPr/>
        </p:nvSpPr>
        <p:spPr>
          <a:xfrm>
            <a:off x="9547412" y="566795"/>
            <a:ext cx="244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Roberto Salerno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462394-C380-95C9-3698-99EF9622CF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5400000">
            <a:off x="1478751" y="992916"/>
            <a:ext cx="4517578" cy="6262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4004F3-3DFE-47A1-8CEF-E89E1D3FD942}"/>
              </a:ext>
            </a:extLst>
          </p:cNvPr>
          <p:cNvSpPr txBox="1"/>
          <p:nvPr/>
        </p:nvSpPr>
        <p:spPr>
          <a:xfrm>
            <a:off x="1889996" y="2356069"/>
            <a:ext cx="821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X(6600)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DC5F1C-2118-069E-A534-D097CE41A203}"/>
              </a:ext>
            </a:extLst>
          </p:cNvPr>
          <p:cNvSpPr txBox="1"/>
          <p:nvPr/>
        </p:nvSpPr>
        <p:spPr>
          <a:xfrm>
            <a:off x="2525837" y="2579231"/>
            <a:ext cx="821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X(6900)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6C564F-B823-C66B-491D-5BFFA334543B}"/>
              </a:ext>
            </a:extLst>
          </p:cNvPr>
          <p:cNvSpPr txBox="1"/>
          <p:nvPr/>
        </p:nvSpPr>
        <p:spPr>
          <a:xfrm>
            <a:off x="3534918" y="3769435"/>
            <a:ext cx="821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X(7100)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3A6289-811E-F966-26F7-CA5F9B20C462}"/>
              </a:ext>
            </a:extLst>
          </p:cNvPr>
          <p:cNvCxnSpPr>
            <a:cxnSpLocks/>
          </p:cNvCxnSpPr>
          <p:nvPr/>
        </p:nvCxnSpPr>
        <p:spPr>
          <a:xfrm flipV="1">
            <a:off x="2859809" y="2091608"/>
            <a:ext cx="263236" cy="509183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AAA9B1F-F8F9-4B83-ED78-E1C0AE555BFF}"/>
              </a:ext>
            </a:extLst>
          </p:cNvPr>
          <p:cNvSpPr txBox="1"/>
          <p:nvPr/>
        </p:nvSpPr>
        <p:spPr>
          <a:xfrm>
            <a:off x="2396609" y="1817509"/>
            <a:ext cx="22919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Also seen by ATLAS &amp; LHCb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4762CE-0C6C-F15A-8B68-63B6A4AE26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36174" y="2276543"/>
            <a:ext cx="2760156" cy="140256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3741CFB-6CAF-AC35-F320-68A2BAB73EA4}"/>
              </a:ext>
            </a:extLst>
          </p:cNvPr>
          <p:cNvSpPr txBox="1"/>
          <p:nvPr/>
        </p:nvSpPr>
        <p:spPr>
          <a:xfrm>
            <a:off x="7365042" y="1820117"/>
            <a:ext cx="2291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Tightly bound tetraquark in same confinement volume 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FA06BE-8FFB-9E82-1879-1509767CA258}"/>
              </a:ext>
            </a:extLst>
          </p:cNvPr>
          <p:cNvSpPr txBox="1"/>
          <p:nvPr/>
        </p:nvSpPr>
        <p:spPr>
          <a:xfrm>
            <a:off x="7365041" y="3729966"/>
            <a:ext cx="20261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Molecule, like a deuteron (molecular hexaquark)?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312B52-44AB-8A32-9F18-341D8EA11A20}"/>
              </a:ext>
            </a:extLst>
          </p:cNvPr>
          <p:cNvSpPr txBox="1"/>
          <p:nvPr/>
        </p:nvSpPr>
        <p:spPr>
          <a:xfrm>
            <a:off x="9734244" y="1807417"/>
            <a:ext cx="2330755" cy="2816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30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Since J/</a:t>
            </a:r>
            <a:r>
              <a:rPr lang="en-GB" sz="1400" noProof="0" dirty="0" err="1">
                <a:solidFill>
                  <a:srgbClr val="000000"/>
                </a:solidFill>
                <a:latin typeface="Helvetica" pitchFamily="2" charset="0"/>
              </a:rPr>
              <a:t>ψ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does not couple to light quarks, X unlikely hadronic molecules bound by light meson exchange, but too heavy to be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cccc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ground state</a:t>
            </a:r>
          </a:p>
          <a:p>
            <a:pPr defTabSz="457200" fontAlgn="base">
              <a:spcBef>
                <a:spcPts val="90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Angular analysis prefers J</a:t>
            </a:r>
            <a:r>
              <a:rPr lang="en-GB" sz="1400" baseline="300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PC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2</a:t>
            </a:r>
            <a:r>
              <a:rPr lang="en-GB" sz="1400" baseline="300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++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suggesting tightly bound tetraquarks</a:t>
            </a:r>
          </a:p>
          <a:p>
            <a:pPr lvl="0" defTabSz="457200" fontAlgn="base">
              <a:spcBef>
                <a:spcPts val="900"/>
              </a:spcBef>
              <a:spcAft>
                <a:spcPct val="0"/>
              </a:spcAft>
              <a:defRPr/>
            </a:pPr>
            <a:r>
              <a:rPr lang="en-GB" sz="12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(On the contrary, narrow-width </a:t>
            </a:r>
            <a:r>
              <a:rPr lang="en-GB" sz="12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P</a:t>
            </a:r>
            <a:r>
              <a:rPr kumimoji="0" lang="en-GB" sz="1200" u="none" strike="noStrike" kern="1200" cap="none" spc="0" normalizeH="0" baseline="-2500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cc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 appear to be </a:t>
            </a:r>
            <a:r>
              <a:rPr kumimoji="0" lang="en-GB" sz="120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Σ</a:t>
            </a:r>
            <a:r>
              <a:rPr kumimoji="0" lang="en-GB" sz="1200" u="none" strike="noStrike" kern="1200" cap="none" spc="0" normalizeH="0" baseline="-2500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c</a:t>
            </a:r>
            <a:r>
              <a:rPr kumimoji="0" lang="en-GB" sz="120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D</a:t>
            </a:r>
            <a:r>
              <a:rPr kumimoji="0" lang="en-GB" sz="120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(</a:t>
            </a:r>
            <a:r>
              <a:rPr kumimoji="0" lang="en-GB" sz="120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*</a:t>
            </a:r>
            <a:r>
              <a:rPr kumimoji="0" lang="en-GB" sz="120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)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 or </a:t>
            </a:r>
            <a:r>
              <a:rPr kumimoji="0" lang="en-GB" sz="120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Ξ</a:t>
            </a:r>
            <a:r>
              <a:rPr kumimoji="0" lang="en-GB" sz="1200" u="none" strike="noStrike" kern="1200" cap="none" spc="0" normalizeH="0" baseline="-2500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c</a:t>
            </a:r>
            <a:r>
              <a:rPr kumimoji="0" lang="en-GB" sz="120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D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 molecule)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D18001-A13E-8918-6222-87BBA30832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4274" y="4419863"/>
            <a:ext cx="2784755" cy="21580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89DC82-9A0D-6ED1-0A5E-F0B4DD5A7CFE}"/>
              </a:ext>
            </a:extLst>
          </p:cNvPr>
          <p:cNvSpPr txBox="1"/>
          <p:nvPr/>
        </p:nvSpPr>
        <p:spPr>
          <a:xfrm>
            <a:off x="9734244" y="5591455"/>
            <a:ext cx="17862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Run-3 provides much larger sample thanks to improved triggers and parking stream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F1C58E-3A63-B75C-E7D7-7BC19740645F}"/>
              </a:ext>
            </a:extLst>
          </p:cNvPr>
          <p:cNvSpPr/>
          <p:nvPr/>
        </p:nvSpPr>
        <p:spPr>
          <a:xfrm>
            <a:off x="9360887" y="6481736"/>
            <a:ext cx="368607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9A295B-000F-518F-9392-DE7B600D4985}"/>
              </a:ext>
            </a:extLst>
          </p:cNvPr>
          <p:cNvSpPr/>
          <p:nvPr/>
        </p:nvSpPr>
        <p:spPr>
          <a:xfrm>
            <a:off x="641953" y="1149117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CMS revealed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amily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of 3 all-charm X resonances in J/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ψJ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/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ψ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noProof="0" dirty="0">
                <a:solidFill>
                  <a:srgbClr val="000000"/>
                </a:solidFill>
                <a:latin typeface="Symbol" pitchFamily="2" charset="2"/>
              </a:rPr>
              <a:t>®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4μ mass spectrum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[arXiv:2506.07944]</a:t>
            </a:r>
          </a:p>
        </p:txBody>
      </p:sp>
    </p:spTree>
    <p:extLst>
      <p:ext uri="{BB962C8B-B14F-4D97-AF65-F5344CB8AC3E}">
        <p14:creationId xmlns:p14="http://schemas.microsoft.com/office/powerpoint/2010/main" val="379235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E5B28-CA0E-7357-9F87-5B4D74D2D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77594F-7DAB-26D3-490D-E848DEE4E0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35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89073F-D147-8D4F-94DA-FB4DD21EB1CC}"/>
              </a:ext>
            </a:extLst>
          </p:cNvPr>
          <p:cNvSpPr/>
          <p:nvPr/>
        </p:nvSpPr>
        <p:spPr>
          <a:xfrm>
            <a:off x="641954" y="1149117"/>
            <a:ext cx="1038054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Several 4- and 5-valence quark states found, majority by LHCb, and certainly not the end of the story…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Resonances with heavy quarks reduce the amount of open decay channels and thus have smaller width                                      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easier to discover if enough energy, luminosity, and momentum resolution</a:t>
            </a:r>
          </a:p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GB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F93BFD-A1F9-9CD8-DD19-459877A7683A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Hadron s</a:t>
            </a:r>
            <a:r>
              <a:rPr lang="en-GB" sz="2800" b="1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pectroscopy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BEE51C-9924-4B65-580C-1CD79BA39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53" y="2150134"/>
            <a:ext cx="8211102" cy="456172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C962DE-90C1-8FC3-B7C3-BDAB051F4853}"/>
              </a:ext>
            </a:extLst>
          </p:cNvPr>
          <p:cNvSpPr txBox="1"/>
          <p:nvPr/>
        </p:nvSpPr>
        <p:spPr>
          <a:xfrm>
            <a:off x="8931965" y="5484357"/>
            <a:ext cx="3176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Several other states discovered in e</a:t>
            </a:r>
            <a:r>
              <a:rPr lang="en-GB" sz="1200" baseline="30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collisions (not included in figure), e.g., </a:t>
            </a:r>
            <a:r>
              <a:rPr lang="en-GB" sz="12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  <a:r>
              <a:rPr lang="en-GB" sz="1200" baseline="-250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(3900)</a:t>
            </a:r>
            <a:r>
              <a:rPr lang="en-GB" sz="1200" baseline="30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and </a:t>
            </a:r>
            <a:r>
              <a:rPr lang="en-GB" sz="12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  <a:r>
              <a:rPr lang="en-GB" sz="1200" baseline="-250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b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(10610)</a:t>
            </a:r>
            <a:r>
              <a:rPr lang="en-GB" sz="1200" baseline="30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cc/</a:t>
            </a:r>
            <a:r>
              <a:rPr lang="en-GB" sz="12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bbud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states discovered by Belle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89D592-A59E-CD8D-3973-77FB774C347E}"/>
              </a:ext>
            </a:extLst>
          </p:cNvPr>
          <p:cNvSpPr txBox="1"/>
          <p:nvPr/>
        </p:nvSpPr>
        <p:spPr>
          <a:xfrm>
            <a:off x="8931965" y="3727683"/>
            <a:ext cx="3176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See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this instructive CERN Courier article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    by Marek </a:t>
            </a:r>
            <a:r>
              <a:rPr lang="en-GB" sz="12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Karliner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and Jonathan Rosner (Jonathan sadly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passed away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just recently)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E951F17-50C3-7431-A463-393459B4ECD9}"/>
                  </a:ext>
                </a:extLst>
              </p:cNvPr>
              <p:cNvSpPr txBox="1"/>
              <p:nvPr/>
            </p:nvSpPr>
            <p:spPr>
              <a:xfrm>
                <a:off x="8931964" y="2188436"/>
                <a:ext cx="3048001" cy="14745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300"/>
                  </a:spcBef>
                  <a:spcAft>
                    <a:spcPct val="0"/>
                  </a:spcAft>
                  <a:defRPr/>
                </a:pPr>
                <a:r>
                  <a:rPr lang="en-GB" sz="14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Who finds the </a:t>
                </a:r>
                <a:r>
                  <a:rPr lang="en-GB" sz="1400" b="1" noProof="0" dirty="0" err="1">
                    <a:solidFill>
                      <a:srgbClr val="000000"/>
                    </a:solidFill>
                    <a:latin typeface="Helvetica" pitchFamily="2" charset="0"/>
                  </a:rPr>
                  <a:t>T</a:t>
                </a:r>
                <a:r>
                  <a:rPr lang="en-GB" sz="1400" b="1" baseline="-25000" noProof="0" dirty="0" err="1">
                    <a:solidFill>
                      <a:srgbClr val="000000"/>
                    </a:solidFill>
                    <a:latin typeface="Helvetica" pitchFamily="2" charset="0"/>
                  </a:rPr>
                  <a:t>bb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GB" sz="12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(</a:t>
                </a:r>
                <a:r>
                  <a:rPr lang="en-GB" sz="1200" b="1" noProof="0" dirty="0" err="1">
                    <a:solidFill>
                      <a:srgbClr val="000000"/>
                    </a:solidFill>
                    <a:latin typeface="Helvetica" pitchFamily="2" charset="0"/>
                  </a:rPr>
                  <a:t>bbud</a:t>
                </a:r>
                <a:r>
                  <a:rPr lang="en-GB" sz="12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)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first ? </a:t>
                </a:r>
              </a:p>
              <a:p>
                <a:pPr lvl="0" defTabSz="457200" fontAlgn="base">
                  <a:spcBef>
                    <a:spcPts val="300"/>
                  </a:spcBef>
                  <a:spcAft>
                    <a:spcPct val="0"/>
                  </a:spcAft>
                  <a:defRPr/>
                </a:pPr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Attraction between two heavy quarks         </a:t>
                </a:r>
                <a14:m>
                  <m:oMath xmlns:m="http://schemas.openxmlformats.org/officeDocument/2006/math">
                    <m:r>
                      <a:rPr lang="en-GB" sz="1200" noProof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∝</m:t>
                    </m:r>
                    <m:sSubSup>
                      <m:sSubSupPr>
                        <m:ctrlPr>
                          <a:rPr lang="en-GB" sz="1200" i="1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GB" sz="1200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200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s</m:t>
                        </m:r>
                      </m:sub>
                      <m:sup>
                        <m:r>
                          <a:rPr lang="en-GB" sz="1200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en-GB" sz="1200" i="1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200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200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q</m:t>
                        </m:r>
                      </m:sub>
                    </m:sSub>
                    <m:r>
                      <a:rPr lang="en-GB" sz="1200" noProof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</m:oMath>
                </a14:m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Symbol" pitchFamily="2" charset="2"/>
                  </a:rPr>
                  <a:t>®</a:t>
                </a:r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</a:rPr>
                  <a:t> large negative binding energy, so expected to have mass below BB threshold and thus weakly decaying (contrary to </a:t>
                </a:r>
                <a:r>
                  <a:rPr lang="en-GB" sz="1200" noProof="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</a:rPr>
                  <a:t>T</a:t>
                </a:r>
                <a:r>
                  <a:rPr lang="en-GB" sz="1200" baseline="-25000" noProof="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</a:rPr>
                  <a:t>cc</a:t>
                </a:r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</a:rPr>
                  <a:t>(3875)</a:t>
                </a:r>
                <a:r>
                  <a:rPr lang="en-GB" sz="1200" baseline="300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</a:rPr>
                  <a:t>+</a:t>
                </a:r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</a:rPr>
                  <a:t>, which has less binding energy and decays strongly</a:t>
                </a:r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)</a:t>
                </a:r>
                <a:endParaRPr lang="en-GB" sz="1200" noProof="0" dirty="0">
                  <a:solidFill>
                    <a:prstClr val="black"/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E951F17-50C3-7431-A463-393459B4E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964" y="2188436"/>
                <a:ext cx="3048001" cy="1474506"/>
              </a:xfrm>
              <a:prstGeom prst="rect">
                <a:avLst/>
              </a:prstGeom>
              <a:blipFill>
                <a:blip r:embed="rId5"/>
                <a:stretch>
                  <a:fillRect l="-830" t="-855" r="-1245" b="-855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94112FD-4D00-4297-BEFC-422391578533}"/>
              </a:ext>
            </a:extLst>
          </p:cNvPr>
          <p:cNvSpPr txBox="1"/>
          <p:nvPr/>
        </p:nvSpPr>
        <p:spPr>
          <a:xfrm>
            <a:off x="9547412" y="566795"/>
            <a:ext cx="244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Tim Gershon, 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Vladimir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Gligorov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D70690-5775-A30B-7A87-DB7120044BF6}"/>
              </a:ext>
            </a:extLst>
          </p:cNvPr>
          <p:cNvSpPr txBox="1"/>
          <p:nvPr/>
        </p:nvSpPr>
        <p:spPr>
          <a:xfrm>
            <a:off x="10713044" y="2177527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F31DE1-DA4D-6588-ED71-C34B682722A8}"/>
              </a:ext>
            </a:extLst>
          </p:cNvPr>
          <p:cNvSpPr txBox="1"/>
          <p:nvPr/>
        </p:nvSpPr>
        <p:spPr>
          <a:xfrm>
            <a:off x="10827344" y="2152127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99974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72EE1-F176-8086-DF00-6F1598DA9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D0AD7A-A2A5-5319-D69D-AEA2FE43B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36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A02A63-FB11-FB99-D2FD-B9A3B9AE1692}"/>
              </a:ext>
            </a:extLst>
          </p:cNvPr>
          <p:cNvSpPr/>
          <p:nvPr/>
        </p:nvSpPr>
        <p:spPr>
          <a:xfrm>
            <a:off x="641953" y="1149117"/>
            <a:ext cx="10241947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CP violation in charm sector (up-type quarks)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is mostly expected to be very small (&lt; O(10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–3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) in SM</a:t>
            </a:r>
          </a:p>
          <a:p>
            <a:pPr>
              <a:spcBef>
                <a:spcPts val="600"/>
              </a:spcBef>
              <a:defRPr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First observation by LHCb in 2019 from Δ</a:t>
            </a:r>
            <a:r>
              <a:rPr lang="en-GB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</a:t>
            </a:r>
            <a:r>
              <a:rPr lang="en-GB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CP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between D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0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K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K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and D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0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</a:t>
            </a:r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π</a:t>
            </a:r>
            <a:r>
              <a:rPr lang="el-GR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−</a:t>
            </a:r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π</a:t>
            </a:r>
            <a:r>
              <a:rPr lang="el-GR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l-G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decays = (−15.4 ± 2.9)×10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−4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[arXiv:1903.08726]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which is about six times larger than theoretical bounds (but difficult calculations)</a:t>
            </a:r>
            <a:endParaRPr kumimoji="0" lang="en-GB" sz="1400" b="0" i="0" u="none" strike="noStrike" kern="1200" cap="none" spc="0" normalizeH="0" baseline="300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922E79-F268-C769-B8A4-78B91D15C0A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CP violation in charm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E0C693-E6BA-DF49-CDC2-0D64FF3C8DB3}"/>
              </a:ext>
            </a:extLst>
          </p:cNvPr>
          <p:cNvSpPr txBox="1"/>
          <p:nvPr/>
        </p:nvSpPr>
        <p:spPr>
          <a:xfrm>
            <a:off x="6096000" y="566795"/>
            <a:ext cx="58918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Tim Gershon, 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Vladimir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Gligorov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, Ludovico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Massaccesi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, Giovanni Punzi 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61779A-4000-30EE-B6F2-FEF8D04CB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662" y="2065952"/>
            <a:ext cx="4335638" cy="6828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CA06C8-6080-8A5D-CBA8-959C897DF6E3}"/>
              </a:ext>
            </a:extLst>
          </p:cNvPr>
          <p:cNvSpPr txBox="1"/>
          <p:nvPr/>
        </p:nvSpPr>
        <p:spPr>
          <a:xfrm>
            <a:off x="617031" y="2238086"/>
            <a:ext cx="87125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New measurements by Belle II and LHCb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38EEC2-C3B3-A625-AABF-5A8EB3A91C62}"/>
              </a:ext>
            </a:extLst>
          </p:cNvPr>
          <p:cNvSpPr txBox="1"/>
          <p:nvPr/>
        </p:nvSpPr>
        <p:spPr>
          <a:xfrm>
            <a:off x="9329561" y="2213126"/>
            <a:ext cx="25719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Echange &amp; loop diagrams only,     may enhance CPV to ~1% [</a:t>
            </a:r>
            <a:r>
              <a:rPr lang="en-CH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Link</a:t>
            </a:r>
            <a:r>
              <a:rPr lang="en-CH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CD5485C-1C0E-C24C-824E-ED64DEC30A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031" y="2913433"/>
            <a:ext cx="2542970" cy="232476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3031ADC-4E57-17E2-4901-28B34B280692}"/>
              </a:ext>
            </a:extLst>
          </p:cNvPr>
          <p:cNvSpPr/>
          <p:nvPr/>
        </p:nvSpPr>
        <p:spPr>
          <a:xfrm>
            <a:off x="2257240" y="4340830"/>
            <a:ext cx="2111560" cy="197667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70065FF-55B9-0EE8-1BA6-2ADB8B7209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2640" y="4353530"/>
            <a:ext cx="2507512" cy="232476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74C3620-3CA0-0FD2-57CC-8C30D315559C}"/>
              </a:ext>
            </a:extLst>
          </p:cNvPr>
          <p:cNvSpPr txBox="1"/>
          <p:nvPr/>
        </p:nvSpPr>
        <p:spPr>
          <a:xfrm>
            <a:off x="1074636" y="5409666"/>
            <a:ext cx="1208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Combination of Belle and Belle II data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F579626-EE09-A9E2-3587-43336D4FC2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5749" y="2945109"/>
            <a:ext cx="3356406" cy="17528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182CFD8-E05B-A474-428D-A561794ED8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5747" y="4848994"/>
            <a:ext cx="3356405" cy="176767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1DD4B7FB-EC28-1644-D3D0-A45DDB9D18B3}"/>
              </a:ext>
            </a:extLst>
          </p:cNvPr>
          <p:cNvSpPr txBox="1"/>
          <p:nvPr/>
        </p:nvSpPr>
        <p:spPr>
          <a:xfrm>
            <a:off x="3186020" y="3458384"/>
            <a:ext cx="1808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LHCb 2024 dataset </a:t>
            </a:r>
            <a:r>
              <a:rPr lang="en-CH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B70D99B-B5B8-742D-C6CB-8F9B921432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5101" y="2955986"/>
            <a:ext cx="3356405" cy="337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0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8B7CB-82D2-979B-966C-52F726060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8238DD-5BB0-96FE-C268-08FC0EC90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37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E755AC-8165-2872-C141-76F08537F740}"/>
              </a:ext>
            </a:extLst>
          </p:cNvPr>
          <p:cNvSpPr/>
          <p:nvPr/>
        </p:nvSpPr>
        <p:spPr>
          <a:xfrm>
            <a:off x="641954" y="1187217"/>
            <a:ext cx="94305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First observation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 of 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CP violation in baryon decay by LHCb</a:t>
            </a:r>
          </a:p>
          <a:p>
            <a:pPr lvl="0">
              <a:spcBef>
                <a:spcPts val="600"/>
              </a:spcBef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Direct CPV requires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interference of diagrams with non-zero differences of weak </a:t>
            </a:r>
            <a:r>
              <a:rPr kumimoji="0" lang="en-GB" sz="14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and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strong phases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GB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AE5C7D-EEB2-3AC6-79C3-C8EB11DCDCE6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CP violation in baryons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841547-0569-4A93-3239-390B7D1FD84E}"/>
              </a:ext>
            </a:extLst>
          </p:cNvPr>
          <p:cNvSpPr txBox="1"/>
          <p:nvPr/>
        </p:nvSpPr>
        <p:spPr>
          <a:xfrm>
            <a:off x="9547412" y="566795"/>
            <a:ext cx="244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Tim Gershon,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Xueting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Yang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59ECCE-0386-503B-6C0F-4F51B0C7C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226" y="1964093"/>
            <a:ext cx="4527547" cy="66684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435BBA6-68E9-B0BD-97E2-8124F8398F10}"/>
              </a:ext>
            </a:extLst>
          </p:cNvPr>
          <p:cNvSpPr txBox="1"/>
          <p:nvPr/>
        </p:nvSpPr>
        <p:spPr>
          <a:xfrm>
            <a:off x="9141585" y="4863976"/>
            <a:ext cx="2788531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CP violation due to interference between tree and penguin diagrams</a:t>
            </a:r>
          </a:p>
          <a:p>
            <a:pPr marL="0" algn="l">
              <a:spcBef>
                <a:spcPts val="9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Precise amount of CPV very hard to predict, but interestingly smaller in baryon than similar meson systems</a:t>
            </a:r>
          </a:p>
          <a:p>
            <a:pPr marL="0" algn="l">
              <a:spcBef>
                <a:spcPts val="9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Note that baryogenesis requires proton decay and CPV, but not necessarily in the baryon sector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AEA391B-69A8-E9BE-01B1-1D6C64D4534E}"/>
              </a:ext>
            </a:extLst>
          </p:cNvPr>
          <p:cNvGrpSpPr/>
          <p:nvPr/>
        </p:nvGrpSpPr>
        <p:grpSpPr>
          <a:xfrm>
            <a:off x="9183791" y="1153293"/>
            <a:ext cx="2651762" cy="1806440"/>
            <a:chOff x="9329563" y="1153293"/>
            <a:chExt cx="2651762" cy="180644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FE30669-8C43-4129-5F91-997AF4EB8726}"/>
                </a:ext>
              </a:extLst>
            </p:cNvPr>
            <p:cNvGrpSpPr/>
            <p:nvPr/>
          </p:nvGrpSpPr>
          <p:grpSpPr>
            <a:xfrm>
              <a:off x="9329563" y="1153293"/>
              <a:ext cx="2449831" cy="1806440"/>
              <a:chOff x="1222375" y="3032846"/>
              <a:chExt cx="2449831" cy="1806440"/>
            </a:xfrm>
          </p:grpSpPr>
          <p:pic>
            <p:nvPicPr>
              <p:cNvPr id="9218" name="Picture 2" descr="Comparison of Feynman diagrams for Λ 0 b → pπ − decays (left) and B 0 →...  | Download Scientific Diagram">
                <a:extLst>
                  <a:ext uri="{FF2B5EF4-FFF2-40B4-BE49-F238E27FC236}">
                    <a16:creationId xmlns:a16="http://schemas.microsoft.com/office/drawing/2014/main" id="{8D0BEBD8-C11B-718B-45F6-DE46322E1C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3551" b="54401"/>
              <a:stretch>
                <a:fillRect/>
              </a:stretch>
            </p:blipFill>
            <p:spPr bwMode="auto">
              <a:xfrm>
                <a:off x="1222375" y="3147174"/>
                <a:ext cx="2449831" cy="1692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1C4CCF5-8809-CCA9-FB59-E9CEB6827658}"/>
                  </a:ext>
                </a:extLst>
              </p:cNvPr>
              <p:cNvSpPr/>
              <p:nvPr/>
            </p:nvSpPr>
            <p:spPr>
              <a:xfrm>
                <a:off x="2419154" y="3076834"/>
                <a:ext cx="183368" cy="2606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C4CF34-754E-CA5D-928E-F515A9BADB6C}"/>
                  </a:ext>
                </a:extLst>
              </p:cNvPr>
              <p:cNvSpPr txBox="1"/>
              <p:nvPr/>
            </p:nvSpPr>
            <p:spPr>
              <a:xfrm>
                <a:off x="2362884" y="3032846"/>
                <a:ext cx="2744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i="1" noProof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s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C8E50D8-7235-6CE6-0F9B-1347190F0A86}"/>
                  </a:ext>
                </a:extLst>
              </p:cNvPr>
              <p:cNvSpPr/>
              <p:nvPr/>
            </p:nvSpPr>
            <p:spPr>
              <a:xfrm>
                <a:off x="2524906" y="3727938"/>
                <a:ext cx="394889" cy="2512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7177FC9-C410-185A-1C74-29632C01F2A5}"/>
                  </a:ext>
                </a:extLst>
              </p:cNvPr>
              <p:cNvSpPr/>
              <p:nvPr/>
            </p:nvSpPr>
            <p:spPr>
              <a:xfrm>
                <a:off x="2536629" y="3795930"/>
                <a:ext cx="394889" cy="2512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E2FF5C3-5715-2F77-DD1C-B97D7FACF809}"/>
                  </a:ext>
                </a:extLst>
              </p:cNvPr>
              <p:cNvSpPr/>
              <p:nvPr/>
            </p:nvSpPr>
            <p:spPr>
              <a:xfrm>
                <a:off x="2689029" y="3877990"/>
                <a:ext cx="394889" cy="2512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D95B31B-E770-60DA-96B0-12D5BEE6CDA7}"/>
                  </a:ext>
                </a:extLst>
              </p:cNvPr>
              <p:cNvSpPr/>
              <p:nvPr/>
            </p:nvSpPr>
            <p:spPr>
              <a:xfrm>
                <a:off x="1969235" y="3453615"/>
                <a:ext cx="394889" cy="2512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1E668C-A864-FBDC-490F-EF288FA57074}"/>
                  </a:ext>
                </a:extLst>
              </p:cNvPr>
              <p:cNvSpPr txBox="1"/>
              <p:nvPr/>
            </p:nvSpPr>
            <p:spPr>
              <a:xfrm>
                <a:off x="2093253" y="3466600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i="1" noProof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W</a:t>
                </a:r>
                <a:endParaRPr lang="en-GB" i="1" baseline="30000" noProof="0" dirty="0">
                  <a:solidFill>
                    <a:prstClr val="black"/>
                  </a:solidFill>
                  <a:latin typeface="Times New Roman" panose="02020603050405020304" pitchFamily="18" charset="0"/>
                  <a:ea typeface="Helvetica Light" charset="0"/>
                  <a:cs typeface="Times New Roman" panose="02020603050405020304" pitchFamily="18" charset="0"/>
                  <a:sym typeface="Wingdings" pitchFamily="2" charset="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FABCBE7D-4598-BDA0-67C3-5A1D7976446A}"/>
                    </a:ext>
                  </a:extLst>
                </p:cNvPr>
                <p:cNvSpPr txBox="1"/>
                <p:nvPr/>
              </p:nvSpPr>
              <p:spPr>
                <a:xfrm>
                  <a:off x="11059598" y="1765953"/>
                  <a:ext cx="92172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algn="l">
                    <a:spcBef>
                      <a:spcPts val="3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Wingdings" pitchFamily="2" charset="2"/>
                          </a:rPr>
                          <m:t>∝</m:t>
                        </m:r>
                        <m:sSub>
                          <m:sSubPr>
                            <m:ctrlPr>
                              <a:rPr lang="en-GB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𝑉</m:t>
                            </m:r>
                          </m:e>
                          <m:sub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𝑢𝑏</m:t>
                            </m:r>
                          </m:sub>
                        </m:sSub>
                        <m:sSubSup>
                          <m:sSubSupPr>
                            <m:ctrlPr>
                              <a:rPr lang="en-GB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𝑉</m:t>
                            </m:r>
                          </m:e>
                          <m:sub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𝑢𝑠</m:t>
                            </m:r>
                          </m:sub>
                          <m:sup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lang="en-GB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endParaRP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FABCBE7D-4598-BDA0-67C3-5A1D797644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59598" y="1765953"/>
                  <a:ext cx="921727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4054" b="-18182"/>
                  </a:stretch>
                </a:blipFill>
              </p:spPr>
              <p:txBody>
                <a:bodyPr/>
                <a:lstStyle/>
                <a:p>
                  <a:r>
                    <a:rPr lang="en-CH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810959D-36EA-9C6B-40AB-2A24E1B219D3}"/>
              </a:ext>
            </a:extLst>
          </p:cNvPr>
          <p:cNvGrpSpPr/>
          <p:nvPr/>
        </p:nvGrpSpPr>
        <p:grpSpPr>
          <a:xfrm>
            <a:off x="9155654" y="2886983"/>
            <a:ext cx="2632836" cy="1788817"/>
            <a:chOff x="9301426" y="2979747"/>
            <a:chExt cx="2632836" cy="178881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7A93B59-C50E-F6D1-C3D5-5A1000013E1D}"/>
                </a:ext>
              </a:extLst>
            </p:cNvPr>
            <p:cNvGrpSpPr/>
            <p:nvPr/>
          </p:nvGrpSpPr>
          <p:grpSpPr>
            <a:xfrm>
              <a:off x="9301426" y="3161161"/>
              <a:ext cx="2449831" cy="1607403"/>
              <a:chOff x="4371194" y="5303519"/>
              <a:chExt cx="2449831" cy="1607403"/>
            </a:xfrm>
          </p:grpSpPr>
          <p:pic>
            <p:nvPicPr>
              <p:cNvPr id="7" name="Picture 2" descr="Comparison of Feynman diagrams for Λ 0 b → pπ − decays (left) and B 0 →...  | Download Scientific Diagram">
                <a:extLst>
                  <a:ext uri="{FF2B5EF4-FFF2-40B4-BE49-F238E27FC236}">
                    <a16:creationId xmlns:a16="http://schemas.microsoft.com/office/drawing/2014/main" id="{86CFEBEF-7B6A-5F8C-0C3A-8C7A892C6A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683" r="53551"/>
              <a:stretch>
                <a:fillRect/>
              </a:stretch>
            </p:blipFill>
            <p:spPr bwMode="auto">
              <a:xfrm>
                <a:off x="4371194" y="5303519"/>
                <a:ext cx="2449831" cy="16074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5EFC84-4918-D808-77AF-0F32DEA7CB62}"/>
                  </a:ext>
                </a:extLst>
              </p:cNvPr>
              <p:cNvSpPr/>
              <p:nvPr/>
            </p:nvSpPr>
            <p:spPr>
              <a:xfrm>
                <a:off x="5898807" y="5638796"/>
                <a:ext cx="394889" cy="2512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074D806-4B0B-58A3-4BC3-0101CFF44C8C}"/>
                  </a:ext>
                </a:extLst>
              </p:cNvPr>
              <p:cNvSpPr/>
              <p:nvPr/>
            </p:nvSpPr>
            <p:spPr>
              <a:xfrm>
                <a:off x="5882395" y="5748993"/>
                <a:ext cx="394889" cy="2512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FF0AFCE-3D50-8EC6-6F18-E3A2BEA5BB1C}"/>
                  </a:ext>
                </a:extLst>
              </p:cNvPr>
              <p:cNvSpPr/>
              <p:nvPr/>
            </p:nvSpPr>
            <p:spPr>
              <a:xfrm>
                <a:off x="4979720" y="5437158"/>
                <a:ext cx="394889" cy="2512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3BB3A97D-8907-CCB4-4492-17FB42265C61}"/>
                  </a:ext>
                </a:extLst>
              </p:cNvPr>
              <p:cNvSpPr/>
              <p:nvPr/>
            </p:nvSpPr>
            <p:spPr>
              <a:xfrm>
                <a:off x="4836700" y="5519218"/>
                <a:ext cx="394889" cy="2512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B37CC9-9DB6-79F6-E8FC-C35129684C26}"/>
                  </a:ext>
                </a:extLst>
              </p:cNvPr>
              <p:cNvSpPr txBox="1"/>
              <p:nvPr/>
            </p:nvSpPr>
            <p:spPr>
              <a:xfrm>
                <a:off x="5045124" y="5405598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i="1" noProof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W</a:t>
                </a:r>
                <a:endParaRPr lang="en-GB" i="1" baseline="30000" noProof="0" dirty="0">
                  <a:solidFill>
                    <a:prstClr val="black"/>
                  </a:solidFill>
                  <a:latin typeface="Times New Roman" panose="02020603050405020304" pitchFamily="18" charset="0"/>
                  <a:ea typeface="Helvetica Light" charset="0"/>
                  <a:cs typeface="Times New Roman" panose="02020603050405020304" pitchFamily="18" charset="0"/>
                  <a:sym typeface="Wingdings" pitchFamily="2" charset="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FEC05B0-8FCA-4E96-77A5-691AAB29C892}"/>
                    </a:ext>
                  </a:extLst>
                </p:cNvPr>
                <p:cNvSpPr txBox="1"/>
                <p:nvPr/>
              </p:nvSpPr>
              <p:spPr>
                <a:xfrm>
                  <a:off x="11059599" y="3281912"/>
                  <a:ext cx="87466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algn="l">
                    <a:spcBef>
                      <a:spcPts val="3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Wingdings" pitchFamily="2" charset="2"/>
                          </a:rPr>
                          <m:t>∝</m:t>
                        </m:r>
                        <m:sSub>
                          <m:sSubPr>
                            <m:ctrlPr>
                              <a:rPr lang="en-GB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𝑉</m:t>
                            </m:r>
                          </m:e>
                          <m:sub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𝑡𝑏</m:t>
                            </m:r>
                          </m:sub>
                        </m:sSub>
                        <m:sSubSup>
                          <m:sSubSupPr>
                            <m:ctrlPr>
                              <a:rPr lang="en-GB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𝑉</m:t>
                            </m:r>
                          </m:e>
                          <m:sub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𝑡𝑠</m:t>
                            </m:r>
                          </m:sub>
                          <m:sup>
                            <m:r>
                              <a:rPr lang="en-GB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lang="en-GB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FEC05B0-8FCA-4E96-77A5-691AAB29C8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59599" y="3281912"/>
                  <a:ext cx="874663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4286" b="-8696"/>
                  </a:stretch>
                </a:blipFill>
              </p:spPr>
              <p:txBody>
                <a:bodyPr/>
                <a:lstStyle/>
                <a:p>
                  <a:r>
                    <a:rPr lang="en-C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2E8F162-5A56-BFE2-64F3-0379AD31FAB4}"/>
                </a:ext>
              </a:extLst>
            </p:cNvPr>
            <p:cNvSpPr/>
            <p:nvPr/>
          </p:nvSpPr>
          <p:spPr>
            <a:xfrm>
              <a:off x="10781694" y="3104889"/>
              <a:ext cx="145741" cy="2440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408F971-4109-4124-C905-E22F56AC3C03}"/>
                </a:ext>
              </a:extLst>
            </p:cNvPr>
            <p:cNvSpPr txBox="1"/>
            <p:nvPr/>
          </p:nvSpPr>
          <p:spPr>
            <a:xfrm>
              <a:off x="10861624" y="2979747"/>
              <a:ext cx="2744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i="1" noProof="0" dirty="0">
                  <a:solidFill>
                    <a:prstClr val="black"/>
                  </a:solidFill>
                  <a:latin typeface="Times New Roman" panose="02020603050405020304" pitchFamily="18" charset="0"/>
                  <a:ea typeface="Helvetica Light" charset="0"/>
                  <a:cs typeface="Times New Roman" panose="02020603050405020304" pitchFamily="18" charset="0"/>
                  <a:sym typeface="Wingdings" pitchFamily="2" charset="2"/>
                </a:rPr>
                <a:t>s</a:t>
              </a: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87370919-380E-C618-F99C-FE2F5D4A74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1063" y="2084508"/>
            <a:ext cx="2406239" cy="39788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59444B22-C688-7CB4-6628-6CA18AA9485F}"/>
              </a:ext>
            </a:extLst>
          </p:cNvPr>
          <p:cNvSpPr txBox="1"/>
          <p:nvPr/>
        </p:nvSpPr>
        <p:spPr>
          <a:xfrm>
            <a:off x="5451564" y="2498349"/>
            <a:ext cx="2406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Derived from uncorrected yield difference: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STXingkai" panose="02010800040101010101" pitchFamily="2" charset="-122"/>
                <a:cs typeface="Helvetica Light" charset="0"/>
                <a:sym typeface="Wingdings" pitchFamily="2" charset="2"/>
              </a:rPr>
              <a:t>A</a:t>
            </a:r>
            <a:r>
              <a:rPr lang="en-GB" sz="1200" baseline="-25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= 3.71 ± 0.39 %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19A028E-6DF1-B914-49F3-8DE0F9B82D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739667" y="3014697"/>
            <a:ext cx="3680212" cy="379396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D20A5880-E7CC-4C66-1A36-417F5698B7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4599035" y="3014698"/>
            <a:ext cx="3680211" cy="3793963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C64D34B-10FF-B219-FE0F-E563C86392C8}"/>
              </a:ext>
            </a:extLst>
          </p:cNvPr>
          <p:cNvCxnSpPr>
            <a:cxnSpLocks/>
          </p:cNvCxnSpPr>
          <p:nvPr/>
        </p:nvCxnSpPr>
        <p:spPr>
          <a:xfrm flipH="1">
            <a:off x="2166425" y="3788519"/>
            <a:ext cx="4160171" cy="0"/>
          </a:xfrm>
          <a:prstGeom prst="line">
            <a:avLst/>
          </a:prstGeom>
          <a:ln w="127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3439E4D7-FFEB-843F-05B1-9D4BEA1865D2}"/>
              </a:ext>
            </a:extLst>
          </p:cNvPr>
          <p:cNvSpPr txBox="1"/>
          <p:nvPr/>
        </p:nvSpPr>
        <p:spPr>
          <a:xfrm>
            <a:off x="1359554" y="2663999"/>
            <a:ext cx="3791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Decay proceeds mostly through intermediate resonances (showing different amount of A</a:t>
            </a:r>
            <a:r>
              <a:rPr lang="en-GB" sz="1200" baseline="-25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CP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622D369-5114-DE8C-35A4-6D2CE46B0FB4}"/>
              </a:ext>
            </a:extLst>
          </p:cNvPr>
          <p:cNvSpPr txBox="1"/>
          <p:nvPr/>
        </p:nvSpPr>
        <p:spPr>
          <a:xfrm>
            <a:off x="6439140" y="3131738"/>
            <a:ext cx="18114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arXiv:2503.16954</a:t>
            </a:r>
          </a:p>
        </p:txBody>
      </p:sp>
    </p:spTree>
    <p:extLst>
      <p:ext uri="{BB962C8B-B14F-4D97-AF65-F5344CB8AC3E}">
        <p14:creationId xmlns:p14="http://schemas.microsoft.com/office/powerpoint/2010/main" val="412955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3D1A12-CD7B-CF0A-29AB-2AD5DDADE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5ACFBB-4FA9-291A-6143-5AFE96A5E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80" y="2456882"/>
            <a:ext cx="4045226" cy="29476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A9C8CB-7661-1D7F-83BA-6AC1640CEDF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CKM unitarity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99AB13-D66C-06CD-F1F5-1B3CAC3B4EA7}"/>
              </a:ext>
            </a:extLst>
          </p:cNvPr>
          <p:cNvSpPr txBox="1"/>
          <p:nvPr/>
        </p:nvSpPr>
        <p:spPr>
          <a:xfrm>
            <a:off x="9547412" y="566795"/>
            <a:ext cx="244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Tim Gershon, 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Vladimir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Gligorov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455007-7A2A-7B6A-C3EC-94F255E9493B}"/>
              </a:ext>
            </a:extLst>
          </p:cNvPr>
          <p:cNvSpPr/>
          <p:nvPr/>
        </p:nvSpPr>
        <p:spPr>
          <a:xfrm>
            <a:off x="641953" y="1187217"/>
            <a:ext cx="1143574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A tribute to the monumental work by LHCb on improving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the apex measurements of the CKM unitarity triangle </a:t>
            </a:r>
            <a:endParaRPr lang="en-GB" sz="1600" noProof="0" dirty="0">
              <a:solidFill>
                <a:srgbClr val="000000"/>
              </a:solidFill>
              <a:latin typeface="Helvetica" pitchFamily="2" charset="0"/>
            </a:endParaRPr>
          </a:p>
          <a:p>
            <a:pPr lvl="0">
              <a:spcBef>
                <a:spcPts val="600"/>
              </a:spcBef>
              <a:defRPr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Leading measurements of 𝛾, currently also world’s most precise measurement of sin2β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3622A0-16BD-0CAD-C8CF-CAD25789575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5645" y="2440155"/>
            <a:ext cx="4229488" cy="30489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F54FD0-8DCF-B177-9614-DE0272D84D6C}"/>
              </a:ext>
            </a:extLst>
          </p:cNvPr>
          <p:cNvSpPr txBox="1"/>
          <p:nvPr/>
        </p:nvSpPr>
        <p:spPr>
          <a:xfrm>
            <a:off x="834890" y="2134164"/>
            <a:ext cx="3137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Constraints from various B 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DK analyses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52D0D2-B355-28CF-26F0-A5A5B6C48092}"/>
              </a:ext>
            </a:extLst>
          </p:cNvPr>
          <p:cNvSpPr txBox="1"/>
          <p:nvPr/>
        </p:nvSpPr>
        <p:spPr>
          <a:xfrm>
            <a:off x="5596444" y="2134164"/>
            <a:ext cx="1712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Constraint versus 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2C0336-8E65-8CB3-5649-C1AE3601D375}"/>
              </a:ext>
            </a:extLst>
          </p:cNvPr>
          <p:cNvSpPr txBox="1"/>
          <p:nvPr/>
        </p:nvSpPr>
        <p:spPr>
          <a:xfrm>
            <a:off x="9526525" y="1944676"/>
            <a:ext cx="1961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And much more to expect from LHCb Upgrade II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BA863-EBE4-1E37-1884-904F4114E76A}"/>
              </a:ext>
            </a:extLst>
          </p:cNvPr>
          <p:cNvSpPr txBox="1"/>
          <p:nvPr/>
        </p:nvSpPr>
        <p:spPr>
          <a:xfrm>
            <a:off x="8697121" y="6244445"/>
            <a:ext cx="23086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LHCb Upgrade II Scoping Document</a:t>
            </a:r>
            <a:endParaRPr lang="en-CH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FD88DD-DC85-EECE-9C8A-8652DF705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0940" y="2481314"/>
            <a:ext cx="3600256" cy="18498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26B18F0-53DF-E5B5-44BB-115074CD7E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4888" y="4385211"/>
            <a:ext cx="3600256" cy="184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16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6E0E6-3294-0437-A396-0FDD14D08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D410CC-28E1-7851-3C41-515DF7153C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39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A98A6E-2ABE-E37A-F236-87CB8D8367F8}"/>
              </a:ext>
            </a:extLst>
          </p:cNvPr>
          <p:cNvSpPr/>
          <p:nvPr/>
        </p:nvSpPr>
        <p:spPr>
          <a:xfrm>
            <a:off x="641953" y="1187217"/>
            <a:ext cx="1134588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New measurements of inclusive </a:t>
            </a:r>
            <a:r>
              <a:rPr lang="en-GB" sz="1600" b="1" dirty="0">
                <a:latin typeface="Helvetica" pitchFamily="2" charset="0"/>
                <a:ea typeface="Trebuchet MS" pitchFamily="-84" charset="0"/>
                <a:cs typeface="Helvetica Light"/>
              </a:rPr>
              <a:t>|</a:t>
            </a:r>
            <a:r>
              <a:rPr lang="en-GB" sz="1600" b="1" dirty="0" err="1">
                <a:latin typeface="Helvetica" pitchFamily="2" charset="0"/>
                <a:ea typeface="Trebuchet MS" pitchFamily="-84" charset="0"/>
                <a:cs typeface="Helvetica Light"/>
              </a:rPr>
              <a:t>V</a:t>
            </a:r>
            <a:r>
              <a:rPr lang="en-GB" sz="1600" b="1" baseline="-25000" dirty="0" err="1">
                <a:latin typeface="Helvetica" pitchFamily="2" charset="0"/>
                <a:ea typeface="Trebuchet MS" pitchFamily="-84" charset="0"/>
                <a:cs typeface="Helvetica Light"/>
              </a:rPr>
              <a:t>ub</a:t>
            </a:r>
            <a:r>
              <a:rPr lang="en-GB" sz="1600" b="1" dirty="0">
                <a:latin typeface="Helvetica" pitchFamily="2" charset="0"/>
                <a:ea typeface="Trebuchet MS" pitchFamily="-84" charset="0"/>
                <a:cs typeface="Helvetica Light"/>
              </a:rPr>
              <a:t>| from B </a:t>
            </a:r>
            <a:r>
              <a:rPr lang="en-GB" sz="1600" b="1" dirty="0">
                <a:latin typeface="Symbol" pitchFamily="2" charset="2"/>
                <a:ea typeface="Trebuchet MS" pitchFamily="-84" charset="0"/>
                <a:cs typeface="Helvetica Light"/>
              </a:rPr>
              <a:t>®</a:t>
            </a:r>
            <a:r>
              <a:rPr lang="en-GB" sz="1600" b="1" dirty="0">
                <a:latin typeface="Helvetica" pitchFamily="2" charset="0"/>
                <a:ea typeface="Trebuchet MS" pitchFamily="-84" charset="0"/>
                <a:cs typeface="Helvetica Light"/>
              </a:rPr>
              <a:t> X</a:t>
            </a:r>
            <a:r>
              <a:rPr lang="en-GB" sz="1600" b="1" baseline="-25000" dirty="0">
                <a:latin typeface="Helvetica" pitchFamily="2" charset="0"/>
                <a:ea typeface="Trebuchet MS" pitchFamily="-84" charset="0"/>
                <a:cs typeface="Helvetica Light"/>
              </a:rPr>
              <a:t>u</a:t>
            </a:r>
            <a:r>
              <a:rPr lang="en-GB" sz="1600" b="1" dirty="0">
                <a:latin typeface="Helvetica" pitchFamily="2" charset="0"/>
                <a:ea typeface="Trebuchet MS" pitchFamily="-84" charset="0"/>
                <a:cs typeface="Helvetica Light"/>
              </a:rPr>
              <a:t>𝓁𝜈 </a:t>
            </a:r>
            <a:r>
              <a:rPr lang="en-GB" sz="1400" dirty="0">
                <a:latin typeface="Helvetica" pitchFamily="2" charset="0"/>
                <a:ea typeface="Trebuchet MS" pitchFamily="-84" charset="0"/>
                <a:cs typeface="Helvetica Light"/>
              </a:rPr>
              <a:t>(first!)</a:t>
            </a:r>
            <a:r>
              <a:rPr lang="en-GB" sz="1600" b="1" dirty="0">
                <a:latin typeface="Helvetica" pitchFamily="2" charset="0"/>
                <a:ea typeface="Trebuchet MS" pitchFamily="-84" charset="0"/>
                <a:cs typeface="Helvetica Light"/>
              </a:rPr>
              <a:t> and exclusive |</a:t>
            </a:r>
            <a:r>
              <a:rPr lang="en-GB" sz="1600" b="1" dirty="0" err="1">
                <a:latin typeface="Helvetica" pitchFamily="2" charset="0"/>
                <a:ea typeface="Trebuchet MS" pitchFamily="-84" charset="0"/>
                <a:cs typeface="Helvetica Light"/>
              </a:rPr>
              <a:t>V</a:t>
            </a:r>
            <a:r>
              <a:rPr lang="en-GB" sz="1600" b="1" baseline="-25000" dirty="0" err="1">
                <a:latin typeface="Helvetica" pitchFamily="2" charset="0"/>
                <a:ea typeface="Trebuchet MS" pitchFamily="-84" charset="0"/>
                <a:cs typeface="Helvetica Light"/>
              </a:rPr>
              <a:t>cb</a:t>
            </a:r>
            <a:r>
              <a:rPr lang="en-GB" sz="1600" b="1" dirty="0">
                <a:latin typeface="Helvetica" pitchFamily="2" charset="0"/>
                <a:ea typeface="Trebuchet MS" pitchFamily="-84" charset="0"/>
                <a:cs typeface="Helvetica Light"/>
              </a:rPr>
              <a:t>| from B </a:t>
            </a:r>
            <a:r>
              <a:rPr lang="en-GB" sz="1600" b="1" dirty="0">
                <a:latin typeface="Symbol" pitchFamily="2" charset="2"/>
                <a:ea typeface="Trebuchet MS" pitchFamily="-84" charset="0"/>
                <a:cs typeface="Helvetica Light"/>
              </a:rPr>
              <a:t>®</a:t>
            </a:r>
            <a:r>
              <a:rPr lang="en-GB" sz="1600" b="1" dirty="0">
                <a:latin typeface="Helvetica" pitchFamily="2" charset="0"/>
                <a:ea typeface="Trebuchet MS" pitchFamily="-84" charset="0"/>
                <a:cs typeface="Helvetica Light"/>
              </a:rPr>
              <a:t> D𝓁𝜈 by Belle II </a:t>
            </a:r>
            <a:r>
              <a:rPr lang="en-GB" sz="1600" dirty="0">
                <a:latin typeface="Helvetica" pitchFamily="2" charset="0"/>
                <a:ea typeface="Trebuchet MS" pitchFamily="-84" charset="0"/>
                <a:cs typeface="Helvetica Light"/>
              </a:rPr>
              <a:t> </a:t>
            </a:r>
            <a:endParaRPr lang="en-GB" sz="1600" noProof="0" dirty="0">
              <a:latin typeface="Helvetica" pitchFamily="2" charset="0"/>
            </a:endParaRPr>
          </a:p>
          <a:p>
            <a:pPr lvl="0">
              <a:spcBef>
                <a:spcPts val="600"/>
              </a:spcBef>
              <a:defRPr/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Competitive precision, results confirm (but do not yet resolve) current puzzle between inclusive and exclusive measurements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61789B-28C0-7A0F-7D66-5EC4F9BEE018}"/>
              </a:ext>
            </a:extLst>
          </p:cNvPr>
          <p:cNvSpPr txBox="1"/>
          <p:nvPr/>
        </p:nvSpPr>
        <p:spPr>
          <a:xfrm>
            <a:off x="214938" y="264651"/>
            <a:ext cx="8035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|</a:t>
            </a:r>
            <a:r>
              <a:rPr lang="en-GB" sz="2800" b="1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V</a:t>
            </a:r>
            <a:r>
              <a:rPr lang="en-GB" sz="2800" b="1" baseline="-25000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cb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| and |</a:t>
            </a:r>
            <a:r>
              <a:rPr lang="en-GB" sz="2800" b="1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V</a:t>
            </a:r>
            <a:r>
              <a:rPr lang="en-GB" sz="2800" b="1" baseline="-25000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ub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| (puzzle)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922C3CF4-7C41-2391-389E-245417B6186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093358" y="1019608"/>
            <a:ext cx="4147406" cy="64426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B473DB-3EA2-4395-75DA-A0719CC6F4A6}"/>
              </a:ext>
            </a:extLst>
          </p:cNvPr>
          <p:cNvSpPr txBox="1"/>
          <p:nvPr/>
        </p:nvSpPr>
        <p:spPr>
          <a:xfrm>
            <a:off x="9547412" y="566795"/>
            <a:ext cx="244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Tim Gershon, Karim Trabelsi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B9AE6BD-EDF3-0C09-D2F7-67C3823F5241}"/>
              </a:ext>
            </a:extLst>
          </p:cNvPr>
          <p:cNvGrpSpPr/>
          <p:nvPr/>
        </p:nvGrpSpPr>
        <p:grpSpPr>
          <a:xfrm>
            <a:off x="5074764" y="3105265"/>
            <a:ext cx="2335255" cy="780701"/>
            <a:chOff x="6495196" y="3105265"/>
            <a:chExt cx="1951436" cy="78070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EA7909C-983B-DF5F-58C5-839C9929FB80}"/>
                </a:ext>
              </a:extLst>
            </p:cNvPr>
            <p:cNvSpPr txBox="1"/>
            <p:nvPr/>
          </p:nvSpPr>
          <p:spPr>
            <a:xfrm>
              <a:off x="6495196" y="3313905"/>
              <a:ext cx="67539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CH" sz="1100" dirty="0">
                  <a:solidFill>
                    <a:prstClr val="black"/>
                  </a:solidFill>
                  <a:latin typeface="Times New Roman" panose="02020603050405020304" pitchFamily="18" charset="0"/>
                  <a:ea typeface="Helvetica Light" charset="0"/>
                  <a:cs typeface="Times New Roman" panose="02020603050405020304" pitchFamily="18" charset="0"/>
                  <a:sym typeface="Wingdings" pitchFamily="2" charset="2"/>
                </a:rPr>
                <a:t>(exclusive)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596F44D-B5D8-D3CB-E98B-0C2688630795}"/>
                </a:ext>
              </a:extLst>
            </p:cNvPr>
            <p:cNvSpPr/>
            <p:nvPr/>
          </p:nvSpPr>
          <p:spPr>
            <a:xfrm>
              <a:off x="7472774" y="3509784"/>
              <a:ext cx="101381" cy="100800"/>
            </a:xfrm>
            <a:prstGeom prst="ellipse">
              <a:avLst/>
            </a:prstGeom>
            <a:solidFill>
              <a:srgbClr val="C81485"/>
            </a:solidFill>
          </p:spPr>
          <p:txBody>
            <a:bodyPr wrap="non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0DB73C4-E148-23A1-92E2-8EAACE68F17A}"/>
                </a:ext>
              </a:extLst>
            </p:cNvPr>
            <p:cNvCxnSpPr/>
            <p:nvPr/>
          </p:nvCxnSpPr>
          <p:spPr>
            <a:xfrm>
              <a:off x="7520072" y="3252718"/>
              <a:ext cx="0" cy="633248"/>
            </a:xfrm>
            <a:prstGeom prst="line">
              <a:avLst/>
            </a:prstGeom>
            <a:ln cap="flat">
              <a:solidFill>
                <a:srgbClr val="C81485"/>
              </a:solidFill>
              <a:headEnd type="diamond"/>
              <a:tailEnd type="diamon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E64DD36-B981-2536-A356-6A5F3C66F858}"/>
                </a:ext>
              </a:extLst>
            </p:cNvPr>
            <p:cNvCxnSpPr/>
            <p:nvPr/>
          </p:nvCxnSpPr>
          <p:spPr>
            <a:xfrm>
              <a:off x="7146952" y="3557518"/>
              <a:ext cx="754118" cy="0"/>
            </a:xfrm>
            <a:prstGeom prst="line">
              <a:avLst/>
            </a:prstGeom>
            <a:ln>
              <a:solidFill>
                <a:srgbClr val="C81485"/>
              </a:solidFill>
              <a:headEnd type="diamond"/>
              <a:tailEnd type="diamon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FD7163C-FE75-4A2A-289E-9DD49012C57F}"/>
                </a:ext>
              </a:extLst>
            </p:cNvPr>
            <p:cNvSpPr txBox="1"/>
            <p:nvPr/>
          </p:nvSpPr>
          <p:spPr>
            <a:xfrm>
              <a:off x="7539421" y="3105265"/>
              <a:ext cx="90721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CH" sz="1050" dirty="0">
                  <a:solidFill>
                    <a:srgbClr val="C81485"/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rPr>
                <a:t>New Belle II results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C8B79CAF-BA18-088C-0A66-D495DECB8561}"/>
              </a:ext>
            </a:extLst>
          </p:cNvPr>
          <p:cNvSpPr txBox="1"/>
          <p:nvPr/>
        </p:nvSpPr>
        <p:spPr>
          <a:xfrm>
            <a:off x="10786685" y="1169206"/>
            <a:ext cx="1201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arXiv:2506.15256 and preliminary</a:t>
            </a:r>
          </a:p>
        </p:txBody>
      </p:sp>
    </p:spTree>
    <p:extLst>
      <p:ext uri="{BB962C8B-B14F-4D97-AF65-F5344CB8AC3E}">
        <p14:creationId xmlns:p14="http://schemas.microsoft.com/office/powerpoint/2010/main" val="159227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7DD1C-0959-EA49-68D0-966EC5E86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D3A0BD4-8DE2-2F44-0637-CE6003F86F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" b="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459B74-5FC1-A5C6-60C4-926D2F2762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2782"/>
          <a:stretch>
            <a:fillRect/>
          </a:stretch>
        </p:blipFill>
        <p:spPr>
          <a:xfrm>
            <a:off x="0" y="0"/>
            <a:ext cx="6030928" cy="3175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11B965-7F15-41DB-DCCE-A0D0D2E58E4E}"/>
              </a:ext>
            </a:extLst>
          </p:cNvPr>
          <p:cNvSpPr/>
          <p:nvPr/>
        </p:nvSpPr>
        <p:spPr>
          <a:xfrm>
            <a:off x="0" y="3073400"/>
            <a:ext cx="6030928" cy="3784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0302F1-3624-16A5-7A7B-E1407596A089}"/>
              </a:ext>
            </a:extLst>
          </p:cNvPr>
          <p:cNvSpPr/>
          <p:nvPr/>
        </p:nvSpPr>
        <p:spPr>
          <a:xfrm>
            <a:off x="6016916" y="0"/>
            <a:ext cx="6178880" cy="6858000"/>
          </a:xfrm>
          <a:prstGeom prst="rect">
            <a:avLst/>
          </a:prstGeom>
          <a:solidFill>
            <a:schemeClr val="tx2">
              <a:lumMod val="90000"/>
              <a:lumOff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C9A087-7FF8-F2B8-DF31-2868B9E07C1F}"/>
              </a:ext>
            </a:extLst>
          </p:cNvPr>
          <p:cNvSpPr txBox="1"/>
          <p:nvPr/>
        </p:nvSpPr>
        <p:spPr>
          <a:xfrm>
            <a:off x="6669741" y="1138486"/>
            <a:ext cx="537430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This week has showcased the remarkable creativity and innovation in experiment and theory in advancing our understanding of fundamental physics at </a:t>
            </a:r>
            <a:r>
              <a:rPr lang="en-GB" sz="2400" b="1" noProof="0" dirty="0">
                <a:solidFill>
                  <a:schemeClr val="bg1"/>
                </a:solidFill>
                <a:latin typeface="Helvetica" pitchFamily="2" charset="0"/>
              </a:rPr>
              <a:t>all scales</a:t>
            </a:r>
          </a:p>
          <a:p>
            <a:pPr>
              <a:spcBef>
                <a:spcPts val="2400"/>
              </a:spcBef>
            </a:pPr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The deep ties between particle, nuclear, </a:t>
            </a:r>
            <a:r>
              <a:rPr lang="en-GB" sz="2400" noProof="0" dirty="0" err="1">
                <a:solidFill>
                  <a:schemeClr val="bg1"/>
                </a:solidFill>
                <a:latin typeface="Helvetica" pitchFamily="2" charset="0"/>
              </a:rPr>
              <a:t>astroparticle</a:t>
            </a:r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 physics, and cosmology are increasingly evident</a:t>
            </a:r>
          </a:p>
          <a:p>
            <a:pPr>
              <a:spcBef>
                <a:spcPts val="2400"/>
              </a:spcBef>
            </a:pPr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Progress critically relies on our capability to design, build and operate the appropriate instruments pushing the boundaries of technology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F96997-856A-BD01-967D-9DD5841FA7A7}"/>
              </a:ext>
            </a:extLst>
          </p:cNvPr>
          <p:cNvSpPr txBox="1"/>
          <p:nvPr/>
        </p:nvSpPr>
        <p:spPr>
          <a:xfrm>
            <a:off x="147952" y="3818024"/>
            <a:ext cx="57548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i="1" dirty="0">
                <a:effectLst/>
                <a:latin typeface="Helvetica" pitchFamily="2" charset="0"/>
              </a:rPr>
              <a:t>Involved research communities are progressing much faster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667DB-5620-813E-082C-FD077BECE9B0}"/>
              </a:ext>
            </a:extLst>
          </p:cNvPr>
          <p:cNvSpPr txBox="1"/>
          <p:nvPr/>
        </p:nvSpPr>
        <p:spPr>
          <a:xfrm>
            <a:off x="144156" y="3541025"/>
            <a:ext cx="50926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Kyle Cranmer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citing David Donoho [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]</a:t>
            </a:r>
            <a:endParaRPr lang="en-CH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6F91FC-F733-ED64-D6DD-FBD8D0099ACD}"/>
              </a:ext>
            </a:extLst>
          </p:cNvPr>
          <p:cNvSpPr txBox="1"/>
          <p:nvPr/>
        </p:nvSpPr>
        <p:spPr>
          <a:xfrm>
            <a:off x="144156" y="5069143"/>
            <a:ext cx="553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i="1" noProof="0" dirty="0">
                <a:latin typeface="Helvetica" pitchFamily="2" charset="0"/>
              </a:rPr>
              <a:t>Measure what can be measured, and make measurable what cannot be measured</a:t>
            </a:r>
            <a:r>
              <a:rPr lang="en-GB" sz="1600" noProof="0" dirty="0">
                <a:latin typeface="Helvetica" pitchFamily="2" charset="0"/>
              </a:rPr>
              <a:t>        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149158-F1C0-9786-6B9C-C36F9CED2686}"/>
              </a:ext>
            </a:extLst>
          </p:cNvPr>
          <p:cNvSpPr txBox="1"/>
          <p:nvPr/>
        </p:nvSpPr>
        <p:spPr>
          <a:xfrm>
            <a:off x="144156" y="4799160"/>
            <a:ext cx="23289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Galileo Galilei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0071526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B4336-67B7-37EF-430E-C9B1A47F4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E4055B-1C2A-4A17-182F-B120203BA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40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F92482-1A93-59D9-73FC-280707FBFE74}"/>
              </a:ext>
            </a:extLst>
          </p:cNvPr>
          <p:cNvSpPr/>
          <p:nvPr/>
        </p:nvSpPr>
        <p:spPr>
          <a:xfrm>
            <a:off x="641953" y="1187217"/>
            <a:ext cx="115500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Luminosity frontier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(nano beams, powerful injector linac)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—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p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roduction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so far behind expectation due to machine problems                                                        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(sudden beam losses, low injection efficiency and reduced beam squeezing due to beam-beam interactions)</a:t>
            </a:r>
          </a:p>
          <a:p>
            <a:pPr lvl="0">
              <a:spcBef>
                <a:spcPts val="600"/>
              </a:spcBef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Hope to fix SBL problem with improved vacuum seals. Aim: &gt; 10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35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cm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–2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–1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in 2025 with further increases up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 2.4×10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35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cm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–2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–1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                  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Plan to upgrade superconducting final focusing magnet system (QCS) in ~2032 with stronger field (Nb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Sn) closer to IP (not approved yet)</a:t>
            </a:r>
          </a:p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GB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8EB634-6655-3D1C-717D-3B8C21013783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Roadmap for </a:t>
            </a:r>
            <a:r>
              <a:rPr lang="en-GB" sz="2800" b="1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SuperKEKB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/ Belle II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96B7FF-E4CF-C28B-7632-950F05DB5CC2}"/>
              </a:ext>
            </a:extLst>
          </p:cNvPr>
          <p:cNvSpPr txBox="1"/>
          <p:nvPr/>
        </p:nvSpPr>
        <p:spPr>
          <a:xfrm>
            <a:off x="9547412" y="566795"/>
            <a:ext cx="244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Karim Trabelsi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08A16B-C31A-6D82-DEB5-C76CDD98FA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4" t="17159" r="38939" b="9444"/>
          <a:stretch>
            <a:fillRect/>
          </a:stretch>
        </p:blipFill>
        <p:spPr>
          <a:xfrm>
            <a:off x="2875707" y="2517935"/>
            <a:ext cx="6020102" cy="41193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8EDE3B-46F8-1CB3-DF50-B20FCFD67780}"/>
              </a:ext>
            </a:extLst>
          </p:cNvPr>
          <p:cNvSpPr txBox="1"/>
          <p:nvPr/>
        </p:nvSpPr>
        <p:spPr>
          <a:xfrm>
            <a:off x="9189334" y="3930461"/>
            <a:ext cx="2658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Long-term roadmap, distinguishing two cases depending on the QCS upgrade scenario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5B4FBD-32E8-ED0C-439D-42702F2E6D18}"/>
              </a:ext>
            </a:extLst>
          </p:cNvPr>
          <p:cNvSpPr/>
          <p:nvPr/>
        </p:nvSpPr>
        <p:spPr>
          <a:xfrm>
            <a:off x="2717078" y="6426928"/>
            <a:ext cx="992777" cy="301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84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520F16-2E8B-A585-9691-A96820800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ADB33A-5D1E-BBA9-E50F-F0C4D666DBEC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Ultra rare kaon decays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FDE69C-BEA4-1261-B027-210AA2C48093}"/>
              </a:ext>
            </a:extLst>
          </p:cNvPr>
          <p:cNvSpPr txBox="1"/>
          <p:nvPr/>
        </p:nvSpPr>
        <p:spPr>
          <a:xfrm>
            <a:off x="8634334" y="566795"/>
            <a:ext cx="33535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Tim Gershon, Sophie Renner, Angela Romano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EA1184-C331-5587-325B-B7F2ED349E6A}"/>
              </a:ext>
            </a:extLst>
          </p:cNvPr>
          <p:cNvSpPr/>
          <p:nvPr/>
        </p:nvSpPr>
        <p:spPr>
          <a:xfrm>
            <a:off x="641953" y="1149117"/>
            <a:ext cx="7449101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NA62 at CERN’s SPS observed </a:t>
            </a:r>
            <a:r>
              <a:rPr lang="en-GB" sz="1600" b="1" dirty="0">
                <a:latin typeface="Helvetica" pitchFamily="2" charset="0"/>
              </a:rPr>
              <a:t>K</a:t>
            </a:r>
            <a:r>
              <a:rPr lang="en-GB" sz="1600" b="1" baseline="30000" dirty="0">
                <a:latin typeface="Helvetica" pitchFamily="2" charset="0"/>
              </a:rPr>
              <a:t>+</a:t>
            </a:r>
            <a:r>
              <a:rPr lang="en-GB" sz="1600" b="1" dirty="0">
                <a:latin typeface="Helvetica" pitchFamily="2" charset="0"/>
              </a:rPr>
              <a:t> </a:t>
            </a:r>
            <a:r>
              <a:rPr lang="en-GB" sz="1600" b="1" dirty="0">
                <a:latin typeface="Symbol" pitchFamily="2" charset="2"/>
              </a:rPr>
              <a:t>®</a:t>
            </a:r>
            <a:r>
              <a:rPr lang="en-GB" sz="1600" b="1" dirty="0">
                <a:latin typeface="Helvetica" pitchFamily="2" charset="0"/>
              </a:rPr>
              <a:t> π</a:t>
            </a:r>
            <a:r>
              <a:rPr lang="en-GB" sz="1600" b="1" baseline="30000" dirty="0">
                <a:latin typeface="Helvetica" pitchFamily="2" charset="0"/>
              </a:rPr>
              <a:t>+ </a:t>
            </a:r>
            <a:r>
              <a:rPr lang="en-GB" sz="1600" b="1" dirty="0">
                <a:latin typeface="Helvetica" pitchFamily="2" charset="0"/>
              </a:rPr>
              <a:t>𝜈𝜈 </a:t>
            </a:r>
            <a:r>
              <a:rPr lang="en-GB" sz="1400" dirty="0">
                <a:latin typeface="Helvetica" pitchFamily="2" charset="0"/>
              </a:rPr>
              <a:t>(2016–18, </a:t>
            </a:r>
            <a:r>
              <a:rPr lang="en-GB" sz="1400" dirty="0">
                <a:solidFill>
                  <a:srgbClr val="0070C0"/>
                </a:solidFill>
                <a:latin typeface="Helvetica" pitchFamily="2" charset="0"/>
              </a:rPr>
              <a:t>2021–22 data</a:t>
            </a:r>
            <a:r>
              <a:rPr lang="en-GB" sz="1400" dirty="0">
                <a:latin typeface="Helvetica" pitchFamily="2" charset="0"/>
              </a:rPr>
              <a:t>) 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[arXiv:2412.12015]</a:t>
            </a:r>
            <a:endParaRPr lang="en-GB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  <a:p>
            <a:pPr lvl="0"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GIM and CKM suppressed, dominated by Z penguin and contributions from box diagram: B</a:t>
            </a:r>
            <a:r>
              <a:rPr lang="en-GB" sz="1400" baseline="-25000" dirty="0">
                <a:solidFill>
                  <a:srgbClr val="000000"/>
                </a:solidFill>
                <a:latin typeface="Helvetica" pitchFamily="2" charset="0"/>
              </a:rPr>
              <a:t>SM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 ~ 8 × 10</a:t>
            </a:r>
            <a:r>
              <a:rPr lang="en-GB" sz="1400" baseline="30000" dirty="0">
                <a:solidFill>
                  <a:srgbClr val="000000"/>
                </a:solidFill>
                <a:latin typeface="Helvetica" pitchFamily="2" charset="0"/>
              </a:rPr>
              <a:t>–11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(compare: B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pitchFamily="2" charset="2"/>
              </a:rPr>
              <a:t>®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en-GB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μμ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~ 4 × 10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–9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)</a:t>
            </a:r>
            <a:endParaRPr lang="en-GB" sz="1400" baseline="300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594FB0-0EED-A4FE-6C8A-E1576B0D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631" y="1065256"/>
            <a:ext cx="3896786" cy="11219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76CACB-546B-7F20-AEA3-8D20C028A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53" y="2165186"/>
            <a:ext cx="4967868" cy="391087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86DAA6D-1A99-BBC4-15F5-5B252F6478F1}"/>
              </a:ext>
            </a:extLst>
          </p:cNvPr>
          <p:cNvGrpSpPr/>
          <p:nvPr/>
        </p:nvGrpSpPr>
        <p:grpSpPr>
          <a:xfrm>
            <a:off x="641954" y="6123004"/>
            <a:ext cx="8205800" cy="602785"/>
            <a:chOff x="860612" y="6211789"/>
            <a:chExt cx="10483247" cy="60278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842250C-494C-0CC1-2B01-C7D0CBBFA1AB}"/>
                </a:ext>
              </a:extLst>
            </p:cNvPr>
            <p:cNvSpPr txBox="1"/>
            <p:nvPr/>
          </p:nvSpPr>
          <p:spPr>
            <a:xfrm>
              <a:off x="860612" y="6252882"/>
              <a:ext cx="10483247" cy="561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CH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Total of 51 events observed for 18    </a:t>
              </a:r>
              <a:r>
                <a:rPr lang="en-CH" sz="9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  </a:t>
              </a:r>
              <a:r>
                <a:rPr lang="en-CH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background events expected &gt; 5σ </a:t>
              </a:r>
            </a:p>
            <a:p>
              <a:pPr marL="0" algn="l">
                <a:spcBef>
                  <a:spcPts val="300"/>
                </a:spcBef>
                <a:spcAft>
                  <a:spcPts val="300"/>
                </a:spcAft>
              </a:pPr>
              <a:r>
                <a:rPr lang="en-CH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More to come: NA62 continues running until 2026 </a:t>
              </a:r>
              <a:r>
                <a:rPr lang="en-CH" sz="12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(when the rare kaon physics programme ends at CERN)</a:t>
              </a:r>
              <a:endPara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CB417A-858D-135B-52B3-F54045672FE4}"/>
                </a:ext>
              </a:extLst>
            </p:cNvPr>
            <p:cNvSpPr txBox="1"/>
            <p:nvPr/>
          </p:nvSpPr>
          <p:spPr>
            <a:xfrm>
              <a:off x="4294956" y="6211789"/>
              <a:ext cx="3305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CH" sz="10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+3</a:t>
              </a:r>
            </a:p>
            <a:p>
              <a:pPr marL="0" algn="l"/>
              <a:r>
                <a:rPr lang="en-CH" sz="10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–2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8E16D87-3F29-15D2-5031-FAD0E5D8E6AC}"/>
              </a:ext>
            </a:extLst>
          </p:cNvPr>
          <p:cNvSpPr txBox="1"/>
          <p:nvPr/>
        </p:nvSpPr>
        <p:spPr>
          <a:xfrm>
            <a:off x="4552882" y="1111812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—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98BAEE-30F8-B654-8F3C-8216BEE98B1D}"/>
              </a:ext>
            </a:extLst>
          </p:cNvPr>
          <p:cNvSpPr/>
          <p:nvPr/>
        </p:nvSpPr>
        <p:spPr>
          <a:xfrm>
            <a:off x="5257800" y="5080682"/>
            <a:ext cx="365468" cy="381812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5BF3AA-0595-CE99-C93E-1FB7F36AF2B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0776" y="2218139"/>
            <a:ext cx="4950822" cy="39167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000DA3C-43DB-CDBA-5734-32A1A5709E5B}"/>
                  </a:ext>
                </a:extLst>
              </p:cNvPr>
              <p:cNvSpPr txBox="1"/>
              <p:nvPr/>
            </p:nvSpPr>
            <p:spPr>
              <a:xfrm>
                <a:off x="2094056" y="5121023"/>
                <a:ext cx="4275081" cy="28386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2016–2022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𝜈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𝜈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13.0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−3.0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+3.3</m:t>
                          </m:r>
                        </m:sup>
                      </m:sSub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×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−11</m:t>
                          </m:r>
                        </m:sup>
                      </m:sSup>
                    </m:oMath>
                  </m:oMathPara>
                </a14:m>
                <a:endParaRPr lang="en-CH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000DA3C-43DB-CDBA-5734-32A1A5709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056" y="5121023"/>
                <a:ext cx="4275081" cy="283860"/>
              </a:xfrm>
              <a:prstGeom prst="rect">
                <a:avLst/>
              </a:prstGeom>
              <a:blipFill>
                <a:blip r:embed="rId5"/>
                <a:stretch>
                  <a:fillRect l="-890" t="-4348" b="-1304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5E7A03C5-320B-4441-69AB-E10F362850E6}"/>
              </a:ext>
            </a:extLst>
          </p:cNvPr>
          <p:cNvSpPr txBox="1"/>
          <p:nvPr/>
        </p:nvSpPr>
        <p:spPr>
          <a:xfrm>
            <a:off x="9294319" y="6099066"/>
            <a:ext cx="2759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CP-conserving </a:t>
            </a:r>
          </a:p>
          <a:p>
            <a:pPr marL="0" algn="l"/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(contributions from top and charm loops)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5B4B08-DF71-89E5-996B-C7DF93408344}"/>
              </a:ext>
            </a:extLst>
          </p:cNvPr>
          <p:cNvSpPr txBox="1"/>
          <p:nvPr/>
        </p:nvSpPr>
        <p:spPr>
          <a:xfrm>
            <a:off x="6315588" y="3697895"/>
            <a:ext cx="10504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CP-violating (dominated by top loops)</a:t>
            </a:r>
          </a:p>
        </p:txBody>
      </p:sp>
    </p:spTree>
    <p:extLst>
      <p:ext uri="{BB962C8B-B14F-4D97-AF65-F5344CB8AC3E}">
        <p14:creationId xmlns:p14="http://schemas.microsoft.com/office/powerpoint/2010/main" val="8462726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F202-982C-2674-D86A-BC71A1AEE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1FD62BF-75EE-2005-D2BF-E685AD322BF5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BA41E5-F519-9C2F-BEA3-2A698A8B4C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E461C1-B48A-B115-A1E8-497E3CBE8C4E}"/>
              </a:ext>
            </a:extLst>
          </p:cNvPr>
          <p:cNvSpPr/>
          <p:nvPr/>
        </p:nvSpPr>
        <p:spPr>
          <a:xfrm>
            <a:off x="132152" y="3200399"/>
            <a:ext cx="5898776" cy="3657601"/>
          </a:xfrm>
          <a:prstGeom prst="rect">
            <a:avLst/>
          </a:prstGeom>
          <a:solidFill>
            <a:srgbClr val="6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A8A36F-E194-1A91-2AEB-E8AB0D634C88}"/>
              </a:ext>
            </a:extLst>
          </p:cNvPr>
          <p:cNvSpPr txBox="1"/>
          <p:nvPr/>
        </p:nvSpPr>
        <p:spPr>
          <a:xfrm>
            <a:off x="6030928" y="1062174"/>
            <a:ext cx="616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latin typeface="Helvetica" pitchFamily="2" charset="0"/>
              </a:rPr>
              <a:t>Quark matter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2CE875-BE9D-1F94-0545-4FE22193F4C6}"/>
              </a:ext>
            </a:extLst>
          </p:cNvPr>
          <p:cNvSpPr/>
          <p:nvPr/>
        </p:nvSpPr>
        <p:spPr>
          <a:xfrm>
            <a:off x="0" y="1511300"/>
            <a:ext cx="6030928" cy="53467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8402E9-A66E-9296-DB4D-E36C0AA2AD03}"/>
              </a:ext>
            </a:extLst>
          </p:cNvPr>
          <p:cNvSpPr txBox="1"/>
          <p:nvPr/>
        </p:nvSpPr>
        <p:spPr>
          <a:xfrm>
            <a:off x="2215172" y="5054600"/>
            <a:ext cx="15567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800" noProof="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Neutron star mergers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E2B133-A7D9-DB3F-CB53-BFCA1DE8F7B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9310" y="2290874"/>
            <a:ext cx="4088937" cy="33658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C1FC6F-C390-16BA-EEAE-06334D022862}"/>
              </a:ext>
            </a:extLst>
          </p:cNvPr>
          <p:cNvSpPr txBox="1"/>
          <p:nvPr/>
        </p:nvSpPr>
        <p:spPr>
          <a:xfrm>
            <a:off x="280639" y="2440792"/>
            <a:ext cx="11476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Phase diagram of hadronic matter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55647-55A0-3C95-E9F5-58F186E439D4}"/>
              </a:ext>
            </a:extLst>
          </p:cNvPr>
          <p:cNvSpPr txBox="1"/>
          <p:nvPr/>
        </p:nvSpPr>
        <p:spPr>
          <a:xfrm>
            <a:off x="4790197" y="4531922"/>
            <a:ext cx="11452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noProof="0" dirty="0">
                <a:solidFill>
                  <a:prstClr val="black"/>
                </a:solidFill>
                <a:latin typeface="Cambria" panose="020405030504060302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Baryon chemical potential (net baryon density)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9EC98F-F009-4AE8-61F9-BECB3CBBBA26}"/>
              </a:ext>
            </a:extLst>
          </p:cNvPr>
          <p:cNvSpPr txBox="1"/>
          <p:nvPr/>
        </p:nvSpPr>
        <p:spPr>
          <a:xfrm>
            <a:off x="117162" y="5407846"/>
            <a:ext cx="22738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noProof="0" dirty="0">
                <a:solidFill>
                  <a:prstClr val="black"/>
                </a:solidFill>
                <a:latin typeface="Cambria" panose="020405030504060302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Isospin chemical potential (up/down or </a:t>
            </a:r>
            <a:r>
              <a:rPr lang="en-GB" sz="1100" noProof="0" dirty="0" err="1">
                <a:solidFill>
                  <a:prstClr val="black"/>
                </a:solidFill>
                <a:latin typeface="Cambria" panose="020405030504060302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p/n</a:t>
            </a:r>
            <a:r>
              <a:rPr lang="en-GB" sz="1100" noProof="0" dirty="0">
                <a:solidFill>
                  <a:prstClr val="black"/>
                </a:solidFill>
                <a:latin typeface="Cambria" panose="020405030504060302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 imbalance)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F7874E-224C-F674-90A3-4B19974F2FDF}"/>
              </a:ext>
            </a:extLst>
          </p:cNvPr>
          <p:cNvSpPr txBox="1"/>
          <p:nvPr/>
        </p:nvSpPr>
        <p:spPr>
          <a:xfrm>
            <a:off x="6706250" y="1924205"/>
            <a:ext cx="5128012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noProof="0" dirty="0">
                <a:latin typeface="Helvetica" pitchFamily="2" charset="0"/>
              </a:rPr>
              <a:t>At LHC, QGP shows &gt; 10 GeV/fm³ energy density, deconfinement, jet quenching, near-perfect fluidity,  thermal </a:t>
            </a:r>
            <a:r>
              <a:rPr lang="en-GB" sz="1600" noProof="0" dirty="0" err="1">
                <a:latin typeface="Helvetica" pitchFamily="2" charset="0"/>
              </a:rPr>
              <a:t>hadronisation</a:t>
            </a:r>
            <a:r>
              <a:rPr lang="en-GB" sz="1600" noProof="0" dirty="0">
                <a:latin typeface="Helvetica" pitchFamily="2" charset="0"/>
              </a:rPr>
              <a:t>, and collective effects even             in small systems</a:t>
            </a:r>
            <a:endParaRPr lang="en-GB" sz="1600" dirty="0">
              <a:latin typeface="Helvetica" pitchFamily="2" charset="0"/>
            </a:endParaRPr>
          </a:p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GB" sz="1400" noProof="0" dirty="0">
              <a:latin typeface="Helvetica" pitchFamily="2" charset="0"/>
            </a:endParaRPr>
          </a:p>
          <a:p>
            <a:pPr defTabSz="457200" fontAlgn="base">
              <a:spcAft>
                <a:spcPct val="0"/>
              </a:spcAft>
              <a:defRPr/>
            </a:pPr>
            <a:r>
              <a:rPr lang="en-GB" sz="1400" i="1" noProof="0" dirty="0">
                <a:latin typeface="Helvetica" pitchFamily="2" charset="0"/>
              </a:rPr>
              <a:t>HI collisions cannot be explained by the superposition </a:t>
            </a:r>
            <a:r>
              <a:rPr lang="en-GB" sz="1400" i="1" dirty="0">
                <a:latin typeface="Helvetica" pitchFamily="2" charset="0"/>
              </a:rPr>
              <a:t>of nucleon–</a:t>
            </a:r>
            <a:r>
              <a:rPr lang="en-GB" sz="1400" i="1" noProof="0" dirty="0">
                <a:latin typeface="Helvetica" pitchFamily="2" charset="0"/>
              </a:rPr>
              <a:t>nucleon collisions </a:t>
            </a:r>
            <a:r>
              <a:rPr lang="en-GB" sz="1400" i="1" noProof="0" dirty="0">
                <a:latin typeface="Symbol" pitchFamily="2" charset="2"/>
              </a:rPr>
              <a:t>®</a:t>
            </a:r>
            <a:r>
              <a:rPr lang="en-GB" sz="1400" i="1" noProof="0" dirty="0">
                <a:latin typeface="Helvetica" pitchFamily="2" charset="0"/>
              </a:rPr>
              <a:t> strong collective phenomena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D530E0-0270-A2C3-319C-231B247D7858}"/>
              </a:ext>
            </a:extLst>
          </p:cNvPr>
          <p:cNvSpPr txBox="1"/>
          <p:nvPr/>
        </p:nvSpPr>
        <p:spPr>
          <a:xfrm rot="1089614">
            <a:off x="2128233" y="2802792"/>
            <a:ext cx="6254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800" dirty="0">
                <a:solidFill>
                  <a:srgbClr val="2577BC"/>
                </a:solidFill>
                <a:latin typeface="Cambria" panose="02040503050406030204" pitchFamily="18" charset="0"/>
                <a:ea typeface="Helvetica Light" charset="0"/>
                <a:cs typeface="Helvetica Light" charset="0"/>
                <a:sym typeface="Wingdings" pitchFamily="2" charset="2"/>
              </a:rPr>
              <a:t>Crossover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47E3933F-F80A-E960-E2A7-45AE82E5C2DA}"/>
              </a:ext>
            </a:extLst>
          </p:cNvPr>
          <p:cNvSpPr/>
          <p:nvPr/>
        </p:nvSpPr>
        <p:spPr>
          <a:xfrm>
            <a:off x="1887248" y="2883356"/>
            <a:ext cx="695382" cy="180690"/>
          </a:xfrm>
          <a:custGeom>
            <a:avLst/>
            <a:gdLst>
              <a:gd name="connsiteX0" fmla="*/ 0 w 695382"/>
              <a:gd name="connsiteY0" fmla="*/ 0 h 180690"/>
              <a:gd name="connsiteX1" fmla="*/ 131411 w 695382"/>
              <a:gd name="connsiteY1" fmla="*/ 10951 h 180690"/>
              <a:gd name="connsiteX2" fmla="*/ 257346 w 695382"/>
              <a:gd name="connsiteY2" fmla="*/ 27378 h 180690"/>
              <a:gd name="connsiteX3" fmla="*/ 448987 w 695382"/>
              <a:gd name="connsiteY3" fmla="*/ 76657 h 180690"/>
              <a:gd name="connsiteX4" fmla="*/ 591349 w 695382"/>
              <a:gd name="connsiteY4" fmla="*/ 131411 h 180690"/>
              <a:gd name="connsiteX5" fmla="*/ 695382 w 695382"/>
              <a:gd name="connsiteY5" fmla="*/ 180690 h 180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5382" h="180690">
                <a:moveTo>
                  <a:pt x="0" y="0"/>
                </a:moveTo>
                <a:cubicBezTo>
                  <a:pt x="44260" y="3194"/>
                  <a:pt x="88520" y="6388"/>
                  <a:pt x="131411" y="10951"/>
                </a:cubicBezTo>
                <a:cubicBezTo>
                  <a:pt x="174302" y="15514"/>
                  <a:pt x="204417" y="16427"/>
                  <a:pt x="257346" y="27378"/>
                </a:cubicBezTo>
                <a:cubicBezTo>
                  <a:pt x="310275" y="38329"/>
                  <a:pt x="393320" y="59318"/>
                  <a:pt x="448987" y="76657"/>
                </a:cubicBezTo>
                <a:cubicBezTo>
                  <a:pt x="504654" y="93996"/>
                  <a:pt x="550283" y="114072"/>
                  <a:pt x="591349" y="131411"/>
                </a:cubicBezTo>
                <a:cubicBezTo>
                  <a:pt x="632415" y="148750"/>
                  <a:pt x="663898" y="164720"/>
                  <a:pt x="695382" y="180690"/>
                </a:cubicBezTo>
              </a:path>
            </a:pathLst>
          </a:custGeom>
          <a:noFill/>
          <a:ln w="19050">
            <a:solidFill>
              <a:schemeClr val="tx2">
                <a:lumMod val="75000"/>
              </a:schemeClr>
            </a:solidFill>
            <a:prstDash val="sysDot"/>
          </a:ln>
        </p:spPr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E939909-081A-6C86-AB22-91D092BDA82A}"/>
              </a:ext>
            </a:extLst>
          </p:cNvPr>
          <p:cNvSpPr/>
          <p:nvPr/>
        </p:nvSpPr>
        <p:spPr>
          <a:xfrm>
            <a:off x="7513983" y="4161185"/>
            <a:ext cx="3180522" cy="2305878"/>
          </a:xfrm>
          <a:prstGeom prst="roundRect">
            <a:avLst>
              <a:gd name="adj" fmla="val 1724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B5A249-A24F-445A-3F75-0B8FA593E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283" y="4256648"/>
            <a:ext cx="2883354" cy="21242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E719DC4-73BF-1C6B-2986-851A7719830C}"/>
              </a:ext>
            </a:extLst>
          </p:cNvPr>
          <p:cNvSpPr txBox="1"/>
          <p:nvPr/>
        </p:nvSpPr>
        <p:spPr>
          <a:xfrm>
            <a:off x="10790952" y="4842567"/>
            <a:ext cx="1043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Observation of 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4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He in pp collisions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5BC0F8A-23F4-89DC-9977-7ECE2AF59E5E}"/>
              </a:ext>
            </a:extLst>
          </p:cNvPr>
          <p:cNvCxnSpPr/>
          <p:nvPr/>
        </p:nvCxnSpPr>
        <p:spPr>
          <a:xfrm>
            <a:off x="11131826" y="5076078"/>
            <a:ext cx="145774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2ED9377-8935-37C0-4E23-59DA07678734}"/>
              </a:ext>
            </a:extLst>
          </p:cNvPr>
          <p:cNvSpPr txBox="1"/>
          <p:nvPr/>
        </p:nvSpPr>
        <p:spPr>
          <a:xfrm>
            <a:off x="6698824" y="3053213"/>
            <a:ext cx="15206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Urs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Wiedemann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6442437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B48EC-8C32-FC2A-59B3-4102E44B5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A21FE3-E4BD-C79F-4F68-0844E432E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43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462F431-3849-F3BD-9C5E-1FEAEA3F08CC}"/>
              </a:ext>
            </a:extLst>
          </p:cNvPr>
          <p:cNvSpPr/>
          <p:nvPr/>
        </p:nvSpPr>
        <p:spPr>
          <a:xfrm>
            <a:off x="641954" y="1149117"/>
            <a:ext cx="8687609" cy="2113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Transverse energy density profile in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PbPb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collisions at LHC has characteristic spatial fluctuations (“flow”) quantified by Fourier harmonics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v</a:t>
            </a:r>
            <a:r>
              <a:rPr lang="en-GB" sz="1600" b="1" baseline="-25000" noProof="0" dirty="0" err="1">
                <a:solidFill>
                  <a:srgbClr val="000000"/>
                </a:solidFill>
                <a:latin typeface="Helvetica" pitchFamily="2" charset="0"/>
              </a:rPr>
              <a:t>n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of particle distributions</a:t>
            </a:r>
          </a:p>
          <a:p>
            <a:pPr defTabSz="457200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Collective dynamics translates spatial into momentum anisotropy, which is well reproduced by hydrodynamic models for light hadrons: quarks and gluons form a collective medium that flows as a relativistic fluid with exceptionally low viscosity-to-entropy ratio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(10 times less than any other known form of matter)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Collective response (v</a:t>
            </a:r>
            <a:r>
              <a:rPr lang="en-GB" sz="1400" b="1" baseline="-25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2</a:t>
            </a:r>
            <a:r>
              <a:rPr lang="en-GB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) smaller for c and b-hadrons </a:t>
            </a:r>
            <a:r>
              <a:rPr lang="en-GB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pitchFamily="2" charset="2"/>
              </a:rPr>
              <a:t>®</a:t>
            </a:r>
            <a:r>
              <a:rPr lang="en-GB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heavy quarks participate less in flow of fluid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(longer thermalisation time of heavy quarks)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endParaRPr lang="en-GB" sz="1400" baseline="30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8BE9F4-573D-A569-2F20-27D58183A7F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Anisotropic flow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2AFA3D-B43B-623D-D927-7E278FD00AE5}"/>
              </a:ext>
            </a:extLst>
          </p:cNvPr>
          <p:cNvSpPr txBox="1"/>
          <p:nvPr/>
        </p:nvSpPr>
        <p:spPr>
          <a:xfrm>
            <a:off x="7232073" y="566795"/>
            <a:ext cx="47557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Igor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Altsybeev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Francesco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Prino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Urs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Wiedemann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0F05E56-A1B4-9B90-CDE9-3672F650FA95}"/>
              </a:ext>
            </a:extLst>
          </p:cNvPr>
          <p:cNvGrpSpPr/>
          <p:nvPr/>
        </p:nvGrpSpPr>
        <p:grpSpPr>
          <a:xfrm>
            <a:off x="519611" y="3103313"/>
            <a:ext cx="7057246" cy="3523366"/>
            <a:chOff x="519611" y="2575687"/>
            <a:chExt cx="7057246" cy="352336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A9E92BB-4496-87BA-12B1-AEDC9672AB23}"/>
                </a:ext>
              </a:extLst>
            </p:cNvPr>
            <p:cNvGrpSpPr/>
            <p:nvPr/>
          </p:nvGrpSpPr>
          <p:grpSpPr>
            <a:xfrm>
              <a:off x="519611" y="2794000"/>
              <a:ext cx="7057246" cy="3305053"/>
              <a:chOff x="519611" y="3009900"/>
              <a:chExt cx="7057246" cy="3305053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511D477-E571-B50D-9F6F-3044FC53F7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45364" b="-1"/>
              <a:stretch>
                <a:fillRect/>
              </a:stretch>
            </p:blipFill>
            <p:spPr>
              <a:xfrm>
                <a:off x="519611" y="3009900"/>
                <a:ext cx="7057246" cy="3305053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ADB936C-E409-48D7-BC34-EC9DA62EC41F}"/>
                  </a:ext>
                </a:extLst>
              </p:cNvPr>
              <p:cNvSpPr/>
              <p:nvPr/>
            </p:nvSpPr>
            <p:spPr>
              <a:xfrm>
                <a:off x="927100" y="3009900"/>
                <a:ext cx="368300" cy="2159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l"/>
                <a:endParaRPr lang="en-GB" sz="1600" noProof="0" dirty="0">
                  <a:latin typeface="Helvetica" pitchFamily="2" charset="0"/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A47D8E6-1D29-51CE-AB93-FFDE0DC64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35834" y="2902713"/>
              <a:ext cx="1574800" cy="1651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3980C1D-4A7D-2CDC-BD09-F9386DB9E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400235" y="2901061"/>
              <a:ext cx="1574800" cy="1651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C1FCCA9-2106-B62E-ECDB-53E69E2A4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22141" y="3053806"/>
              <a:ext cx="800100" cy="2413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EC2AC73-C6B0-0521-EF00-7EECFDACE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1581" y="3064216"/>
              <a:ext cx="1295100" cy="35320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4CBFCE-65D0-C03E-ADC0-60796A29BB51}"/>
                </a:ext>
              </a:extLst>
            </p:cNvPr>
            <p:cNvSpPr txBox="1"/>
            <p:nvPr/>
          </p:nvSpPr>
          <p:spPr>
            <a:xfrm>
              <a:off x="6161692" y="2575687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spcBef>
                  <a:spcPts val="3000"/>
                </a:spcBef>
              </a:pPr>
              <a:r>
                <a:rPr lang="en-GB" sz="10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rPr>
                <a:t>arXiv:2211.04384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C11E41BB-E8DD-9AB4-5BDF-612A7BD3AC7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400000">
            <a:off x="7799827" y="2907542"/>
            <a:ext cx="3482660" cy="36299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64D3752-5A41-33CB-4037-E6537F3767A6}"/>
              </a:ext>
            </a:extLst>
          </p:cNvPr>
          <p:cNvSpPr txBox="1"/>
          <p:nvPr/>
        </p:nvSpPr>
        <p:spPr>
          <a:xfrm rot="16200000">
            <a:off x="10729956" y="3690973"/>
            <a:ext cx="1175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arXiv:2405.10785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A29892-77CC-1DA3-E2CA-7CBFF82B20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05096" y="1071458"/>
            <a:ext cx="2183498" cy="179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0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4A883-E464-8EC6-1D15-265906FC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371B0-8401-F655-B283-D4D9BAB84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44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399E48-671F-2C8F-5D8E-4238DB29E42B}"/>
              </a:ext>
            </a:extLst>
          </p:cNvPr>
          <p:cNvSpPr/>
          <p:nvPr/>
        </p:nvSpPr>
        <p:spPr>
          <a:xfrm>
            <a:off x="641954" y="1149117"/>
            <a:ext cx="84682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Transverse energy density profile in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PbPb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collisions at LHC has characteristic spatial fluctuations (“flow”) quantified by Fourier harmonics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v</a:t>
            </a:r>
            <a:r>
              <a:rPr lang="en-GB" sz="1600" b="1" baseline="-25000" noProof="0" dirty="0" err="1">
                <a:solidFill>
                  <a:srgbClr val="000000"/>
                </a:solidFill>
                <a:latin typeface="Helvetica" pitchFamily="2" charset="0"/>
              </a:rPr>
              <a:t>n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of particle distributions</a:t>
            </a:r>
          </a:p>
          <a:p>
            <a:pPr defTabSz="457200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Understanding of underlying thermalization process would benefit from low-p</a:t>
            </a:r>
            <a:r>
              <a:rPr lang="en-GB" sz="1400" baseline="-25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(&lt; 1 GeV) data:                well measured for light flavour hadrons, but not yet for heavy flavour hadrons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and baryons</a:t>
            </a:r>
            <a:endParaRPr lang="en-GB" sz="1400" b="1" noProof="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7383BD-8B60-DDA7-32FD-A8C40986E266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Anisotropic flow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9BBF20-0D2B-6679-3DA5-64D70A001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03" y="2498937"/>
            <a:ext cx="4728590" cy="35925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01EB9A-1098-E661-89ED-A514A339365E}"/>
              </a:ext>
            </a:extLst>
          </p:cNvPr>
          <p:cNvSpPr txBox="1"/>
          <p:nvPr/>
        </p:nvSpPr>
        <p:spPr>
          <a:xfrm>
            <a:off x="5069541" y="566795"/>
            <a:ext cx="69183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Igor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Altsybeev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Marcello Di Costanzo, Francesco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Prino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Urs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Wiedemann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E20791-9577-C3D4-F007-763E19A372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5834" y="2288089"/>
            <a:ext cx="5594629" cy="401589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E624364-5FBA-984C-9979-7233E1D23B0E}"/>
              </a:ext>
            </a:extLst>
          </p:cNvPr>
          <p:cNvSpPr/>
          <p:nvPr/>
        </p:nvSpPr>
        <p:spPr>
          <a:xfrm>
            <a:off x="324021" y="5949702"/>
            <a:ext cx="1752407" cy="311253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41C836-BFE5-065D-2ECD-02C86F0D778C}"/>
              </a:ext>
            </a:extLst>
          </p:cNvPr>
          <p:cNvSpPr/>
          <p:nvPr/>
        </p:nvSpPr>
        <p:spPr>
          <a:xfrm>
            <a:off x="5783695" y="6122528"/>
            <a:ext cx="1752407" cy="311253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4D6A28-567D-2799-C07F-E9B897C255A1}"/>
              </a:ext>
            </a:extLst>
          </p:cNvPr>
          <p:cNvSpPr txBox="1"/>
          <p:nvPr/>
        </p:nvSpPr>
        <p:spPr>
          <a:xfrm>
            <a:off x="698303" y="6087814"/>
            <a:ext cx="4931189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0"/>
              </a:spcBef>
              <a:tabLst>
                <a:tab pos="620713" algn="l"/>
              </a:tabLst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Low p</a:t>
            </a:r>
            <a:r>
              <a:rPr lang="en-CH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: 	mass ordering, described by hydrodynamic models</a:t>
            </a:r>
          </a:p>
          <a:p>
            <a:pPr algn="l">
              <a:spcBef>
                <a:spcPts val="100"/>
              </a:spcBef>
              <a:tabLst>
                <a:tab pos="620713" algn="l"/>
              </a:tabLst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High p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:	baryon/meson grouping (flow mostly driven by quark content (quark coalescence), not mass)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AC3658-E7B7-A3E9-26E4-315BEF617DED}"/>
              </a:ext>
            </a:extLst>
          </p:cNvPr>
          <p:cNvSpPr txBox="1"/>
          <p:nvPr/>
        </p:nvSpPr>
        <p:spPr>
          <a:xfrm rot="18790591">
            <a:off x="1177637" y="3640289"/>
            <a:ext cx="1317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Cambria" panose="02040503050406030204" pitchFamily="18" charset="0"/>
                <a:ea typeface="Helvetica Light" charset="0"/>
                <a:cs typeface="Helvetica Light" charset="0"/>
                <a:sym typeface="Wingdings" pitchFamily="2" charset="2"/>
              </a:rPr>
              <a:t>mass ordering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FF6962-586E-ACF1-5692-DD45A560C734}"/>
              </a:ext>
            </a:extLst>
          </p:cNvPr>
          <p:cNvSpPr txBox="1"/>
          <p:nvPr/>
        </p:nvSpPr>
        <p:spPr>
          <a:xfrm>
            <a:off x="9110182" y="1783332"/>
            <a:ext cx="23696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2577BC"/>
                </a:solidFill>
                <a:effectLst/>
                <a:latin typeface="Helvetica" pitchFamily="2" charset="0"/>
              </a:rPr>
              <a:t>First prompt charm-baryon v</a:t>
            </a:r>
            <a:r>
              <a:rPr lang="en-GB" sz="1400" baseline="-25000" dirty="0">
                <a:solidFill>
                  <a:srgbClr val="2577BC"/>
                </a:solidFill>
                <a:effectLst/>
                <a:latin typeface="Helvetica" pitchFamily="2" charset="0"/>
              </a:rPr>
              <a:t>2</a:t>
            </a:r>
            <a:r>
              <a:rPr lang="en-GB" sz="1400" dirty="0">
                <a:solidFill>
                  <a:srgbClr val="2577BC"/>
                </a:solidFill>
                <a:effectLst/>
                <a:latin typeface="Helvetica" pitchFamily="2" charset="0"/>
              </a:rPr>
              <a:t> measurement in heavy-ion collisions by ALICE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3678CE3-C66F-6B29-740B-D3796B4A4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7811" y="5882153"/>
            <a:ext cx="1190010" cy="2195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D8DD751-57EC-CC54-EFF6-48B86FFDBA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3355"/>
          <a:stretch>
            <a:fillRect/>
          </a:stretch>
        </p:blipFill>
        <p:spPr>
          <a:xfrm>
            <a:off x="1186875" y="5863934"/>
            <a:ext cx="1117600" cy="15826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79FA486-1869-A55B-AA4E-EF7748340B97}"/>
              </a:ext>
            </a:extLst>
          </p:cNvPr>
          <p:cNvSpPr txBox="1"/>
          <p:nvPr/>
        </p:nvSpPr>
        <p:spPr>
          <a:xfrm>
            <a:off x="6490564" y="6278154"/>
            <a:ext cx="4499008" cy="474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0"/>
              </a:spcBef>
              <a:tabLst>
                <a:tab pos="620713" algn="l"/>
              </a:tabLst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First evidence for charm baryon/meson splitting at high p</a:t>
            </a:r>
            <a:r>
              <a:rPr lang="en-US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  <a:p>
            <a:pPr algn="l">
              <a:spcBef>
                <a:spcPts val="100"/>
              </a:spcBef>
              <a:tabLst>
                <a:tab pos="620713" algn="l"/>
              </a:tabLst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TAMU model with quark coalescence describes the trend 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2764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E90F8-5B3E-9840-D887-AD81AC90B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4E3679-BB99-8F17-9089-02EA8FB6F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45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009070-AA4B-DF7D-9AFC-DA912FC1A0A1}"/>
              </a:ext>
            </a:extLst>
          </p:cNvPr>
          <p:cNvSpPr/>
          <p:nvPr/>
        </p:nvSpPr>
        <p:spPr>
          <a:xfrm>
            <a:off x="641954" y="1149117"/>
            <a:ext cx="8468227" cy="1390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Transverse energy density profile in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PbPb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collisions at LHC has characteristic spatial fluctuations (“flow”) quantified by Fourier harmonics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v</a:t>
            </a:r>
            <a:r>
              <a:rPr lang="en-GB" sz="1600" b="1" baseline="-25000" noProof="0" dirty="0" err="1">
                <a:solidFill>
                  <a:srgbClr val="000000"/>
                </a:solidFill>
                <a:latin typeface="Helvetica" pitchFamily="2" charset="0"/>
              </a:rPr>
              <a:t>n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of particle distributions</a:t>
            </a:r>
          </a:p>
          <a:p>
            <a:pPr defTabSz="457200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Understanding of underlying thermalization process would benefit from low-p</a:t>
            </a:r>
            <a:r>
              <a:rPr lang="en-GB" sz="1400" baseline="-25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(&lt; 1 GeV) data:                well measured for light flavour hadrons, </a:t>
            </a:r>
            <a:r>
              <a:rPr lang="en-GB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but not yet for heavy flavour </a:t>
            </a: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hadrons and baryons</a:t>
            </a:r>
            <a:endParaRPr lang="en-GB" sz="1400" b="1" noProof="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endParaRPr lang="en-GB" sz="1400" baseline="30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4E8DFD-DFB9-9C32-0F24-F680E8F7CE0F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Anisotropic flow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6B2F94-C5B6-2E96-5CC9-9D13E00D8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03" y="2498937"/>
            <a:ext cx="4728590" cy="359253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767B42D-CE17-EB08-BC98-B88B86340E11}"/>
              </a:ext>
            </a:extLst>
          </p:cNvPr>
          <p:cNvSpPr/>
          <p:nvPr/>
        </p:nvSpPr>
        <p:spPr>
          <a:xfrm>
            <a:off x="324021" y="5949702"/>
            <a:ext cx="1752407" cy="3112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3E36F4-FD5B-F022-015B-C35E44DF83EF}"/>
              </a:ext>
            </a:extLst>
          </p:cNvPr>
          <p:cNvSpPr txBox="1"/>
          <p:nvPr/>
        </p:nvSpPr>
        <p:spPr>
          <a:xfrm rot="18790591">
            <a:off x="1177637" y="3640289"/>
            <a:ext cx="1317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Cambria" panose="02040503050406030204" pitchFamily="18" charset="0"/>
                <a:ea typeface="Helvetica Light" charset="0"/>
                <a:cs typeface="Helvetica Light" charset="0"/>
                <a:sym typeface="Wingdings" pitchFamily="2" charset="2"/>
              </a:rPr>
              <a:t>mass ordering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5FF310-0F1B-273A-B234-CB3835D534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355"/>
          <a:stretch>
            <a:fillRect/>
          </a:stretch>
        </p:blipFill>
        <p:spPr>
          <a:xfrm>
            <a:off x="1186875" y="5863934"/>
            <a:ext cx="1117600" cy="158267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1B96FC-D063-CDD5-3199-C089BABA7C4E}"/>
              </a:ext>
            </a:extLst>
          </p:cNvPr>
          <p:cNvSpPr txBox="1"/>
          <p:nvPr/>
        </p:nvSpPr>
        <p:spPr>
          <a:xfrm>
            <a:off x="8855718" y="4030295"/>
            <a:ext cx="26705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Retractable silicon vertex detector at 5 mm (15 mm during injection) from beam, giving &lt; 10 µm pointing resolution for p</a:t>
            </a:r>
            <a:r>
              <a:rPr lang="en-CH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&gt;  200 MeV in high-multiplicity environment at ALICE3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6B597F-4DCF-9A1B-623F-68031EFF9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0783" y="3627420"/>
            <a:ext cx="2670500" cy="2261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4C1B9C-6123-4517-0FF9-19707A076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6332" y="1163836"/>
            <a:ext cx="2812525" cy="20558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E2705D-7A0D-7D83-6844-1B2A89AD9C07}"/>
              </a:ext>
            </a:extLst>
          </p:cNvPr>
          <p:cNvSpPr txBox="1"/>
          <p:nvPr/>
        </p:nvSpPr>
        <p:spPr>
          <a:xfrm>
            <a:off x="7386422" y="3368718"/>
            <a:ext cx="1378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CH" sz="1000" dirty="0">
                <a:solidFill>
                  <a:srgbClr val="576A8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During stable beams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4B2CE6-8DAD-41F2-8B30-BC252B57B9B7}"/>
              </a:ext>
            </a:extLst>
          </p:cNvPr>
          <p:cNvSpPr txBox="1"/>
          <p:nvPr/>
        </p:nvSpPr>
        <p:spPr>
          <a:xfrm>
            <a:off x="9858218" y="3250325"/>
            <a:ext cx="18761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ALICE3 detector model</a:t>
            </a:r>
            <a:endParaRPr lang="en-CH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37258B-F785-8BD0-DC4C-6E6C85403B9F}"/>
              </a:ext>
            </a:extLst>
          </p:cNvPr>
          <p:cNvSpPr txBox="1"/>
          <p:nvPr/>
        </p:nvSpPr>
        <p:spPr>
          <a:xfrm>
            <a:off x="5980783" y="2929335"/>
            <a:ext cx="21916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Symbol" pitchFamily="2" charset="2"/>
                <a:ea typeface="+mn-ea"/>
                <a:cs typeface="+mn-cs"/>
              </a:rPr>
              <a:t>®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ALICE3 upgrade</a:t>
            </a:r>
            <a:endParaRPr lang="en-CH" sz="2000" dirty="0">
              <a:solidFill>
                <a:srgbClr val="E4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F5EA7A-8C4A-AB74-D482-E0FF76BFD39C}"/>
              </a:ext>
            </a:extLst>
          </p:cNvPr>
          <p:cNvSpPr txBox="1"/>
          <p:nvPr/>
        </p:nvSpPr>
        <p:spPr>
          <a:xfrm>
            <a:off x="698303" y="6087814"/>
            <a:ext cx="4931189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0"/>
              </a:spcBef>
              <a:tabLst>
                <a:tab pos="620713" algn="l"/>
              </a:tabLst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Low p</a:t>
            </a:r>
            <a:r>
              <a:rPr lang="en-CH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: 	mass ordering, described by hydrodynamic models</a:t>
            </a:r>
          </a:p>
          <a:p>
            <a:pPr algn="l">
              <a:spcBef>
                <a:spcPts val="100"/>
              </a:spcBef>
              <a:tabLst>
                <a:tab pos="620713" algn="l"/>
              </a:tabLst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High p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:	baryon/meson grouping (flow mostly driven by quark content (quark coalescence), not mass)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329805C-3957-1AD3-A414-A88B8AB41077}"/>
              </a:ext>
            </a:extLst>
          </p:cNvPr>
          <p:cNvSpPr/>
          <p:nvPr/>
        </p:nvSpPr>
        <p:spPr>
          <a:xfrm>
            <a:off x="1329752" y="3368718"/>
            <a:ext cx="1427344" cy="2263965"/>
          </a:xfrm>
          <a:prstGeom prst="roundRect">
            <a:avLst/>
          </a:prstGeom>
          <a:ln w="38100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13A027-A55E-519E-A2DA-93B9E9512109}"/>
              </a:ext>
            </a:extLst>
          </p:cNvPr>
          <p:cNvSpPr txBox="1"/>
          <p:nvPr/>
        </p:nvSpPr>
        <p:spPr>
          <a:xfrm>
            <a:off x="5069541" y="566795"/>
            <a:ext cx="69183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Igor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Altsybeev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Marcello Di Costanzo, 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Antonin Maire, Francesco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Prino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E10B2B84-7F4C-1725-BB1B-FCFA1BDD6922}"/>
              </a:ext>
            </a:extLst>
          </p:cNvPr>
          <p:cNvSpPr/>
          <p:nvPr/>
        </p:nvSpPr>
        <p:spPr>
          <a:xfrm rot="21198952">
            <a:off x="5880782" y="4135775"/>
            <a:ext cx="2878372" cy="1827331"/>
          </a:xfrm>
          <a:prstGeom prst="rtTriangle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81D268-1D8E-5D73-3E91-98DDC598DE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3317" y="5141882"/>
            <a:ext cx="2436386" cy="14249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C4D5B9-C238-0A3A-1A28-71B8973E7951}"/>
              </a:ext>
            </a:extLst>
          </p:cNvPr>
          <p:cNvSpPr txBox="1"/>
          <p:nvPr/>
        </p:nvSpPr>
        <p:spPr>
          <a:xfrm>
            <a:off x="7657330" y="5462662"/>
            <a:ext cx="1107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CH" sz="1000" dirty="0">
                <a:solidFill>
                  <a:srgbClr val="576A8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During injection</a:t>
            </a:r>
          </a:p>
        </p:txBody>
      </p:sp>
    </p:spTree>
    <p:extLst>
      <p:ext uri="{BB962C8B-B14F-4D97-AF65-F5344CB8AC3E}">
        <p14:creationId xmlns:p14="http://schemas.microsoft.com/office/powerpoint/2010/main" val="274108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BB367-FF2D-7926-C884-69D74D4ED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936D43-ADE2-67B2-CAE9-E84CEF5D2D8A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76F8E-0ADD-6CA2-F36E-4D7D3AB1D6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4278BEC-4F86-D354-6553-1C85B6B54536}"/>
              </a:ext>
            </a:extLst>
          </p:cNvPr>
          <p:cNvSpPr/>
          <p:nvPr/>
        </p:nvSpPr>
        <p:spPr>
          <a:xfrm>
            <a:off x="132152" y="3200399"/>
            <a:ext cx="5898776" cy="3657601"/>
          </a:xfrm>
          <a:prstGeom prst="rect">
            <a:avLst/>
          </a:prstGeom>
          <a:solidFill>
            <a:srgbClr val="6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D92FE9-E85B-96FD-D9D7-345A41BE6D91}"/>
              </a:ext>
            </a:extLst>
          </p:cNvPr>
          <p:cNvSpPr txBox="1"/>
          <p:nvPr/>
        </p:nvSpPr>
        <p:spPr>
          <a:xfrm>
            <a:off x="6030928" y="1137194"/>
            <a:ext cx="616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latin typeface="Helvetica" pitchFamily="2" charset="0"/>
              </a:rPr>
              <a:t>Neutrinos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374B70-FB60-63A9-B184-774E1E398B56}"/>
              </a:ext>
            </a:extLst>
          </p:cNvPr>
          <p:cNvSpPr/>
          <p:nvPr/>
        </p:nvSpPr>
        <p:spPr>
          <a:xfrm>
            <a:off x="0" y="1536700"/>
            <a:ext cx="6030928" cy="53213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6521E7-C302-BBF0-07E5-887449E54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81" y="2335193"/>
            <a:ext cx="4561565" cy="4024910"/>
          </a:xfrm>
          <a:prstGeom prst="rect">
            <a:avLst/>
          </a:prstGeom>
          <a:effectLst>
            <a:outerShdw blurRad="186035" sx="102000" sy="102000" algn="ctr" rotWithShape="0">
              <a:prstClr val="black">
                <a:alpha val="10603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20ED25-1A1C-E752-DF25-1AE335873CBC}"/>
                  </a:ext>
                </a:extLst>
              </p:cNvPr>
              <p:cNvSpPr txBox="1"/>
              <p:nvPr/>
            </p:nvSpPr>
            <p:spPr>
              <a:xfrm>
                <a:off x="8515350" y="5473879"/>
                <a:ext cx="1771832" cy="4938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+</m:t>
                      </m:r>
                      <m:f>
                        <m:fPr>
                          <m:ctrlPr>
                            <a:rPr lang="en-GB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 noProof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𝑖𝑗</m:t>
                              </m:r>
                            </m:sub>
                          </m:sSub>
                        </m:num>
                        <m:den>
                          <m:r>
                            <a:rPr lang="en-GB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⋀</m:t>
                          </m:r>
                        </m:den>
                      </m:f>
                      <m:sSub>
                        <m:sSubPr>
                          <m:ctrlPr>
                            <a:rPr lang="en-GB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GB" i="1" noProof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accPr>
                            <m:e>
                              <m:r>
                                <a:rPr lang="en-GB" i="1" noProof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𝐿</m:t>
                              </m:r>
                            </m:e>
                          </m:acc>
                        </m:e>
                        <m:sub>
                          <m: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𝑖</m:t>
                          </m:r>
                        </m:sub>
                      </m:sSub>
                      <m:acc>
                        <m:accPr>
                          <m:chr m:val="̃"/>
                          <m:ctrlP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accPr>
                        <m:e>
                          <m: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𝜙</m:t>
                          </m:r>
                        </m:e>
                      </m:acc>
                      <m:sSup>
                        <m:sSupPr>
                          <m:ctrlP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GB" i="1" noProof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accPr>
                            <m:e>
                              <m:r>
                                <a:rPr lang="en-GB" i="1" noProof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𝜙</m:t>
                              </m:r>
                            </m:e>
                          </m:acc>
                        </m:e>
                        <m:sup>
                          <m: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p>
                      </m:sSup>
                      <m:sSubSup>
                        <m:sSubSupPr>
                          <m:ctrlP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𝐿</m:t>
                          </m:r>
                        </m:e>
                        <m:sub>
                          <m: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𝑗</m:t>
                          </m:r>
                        </m:sub>
                        <m:sup>
                          <m: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𝑐</m:t>
                          </m:r>
                        </m:sup>
                      </m:sSubSup>
                      <m:r>
                        <a:rPr lang="en-GB" b="0" i="1" noProof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(?)</m:t>
                      </m:r>
                    </m:oMath>
                  </m:oMathPara>
                </a14:m>
                <a:endParaRPr lang="en-GB" i="1" noProof="0" dirty="0">
                  <a:solidFill>
                    <a:srgbClr val="FFFF0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20ED25-1A1C-E752-DF25-1AE335873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5350" y="5473879"/>
                <a:ext cx="1771832" cy="493853"/>
              </a:xfrm>
              <a:prstGeom prst="rect">
                <a:avLst/>
              </a:prstGeom>
              <a:blipFill>
                <a:blip r:embed="rId5"/>
                <a:stretch>
                  <a:fillRect l="-1418" r="-3546" b="-17949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AA0AB85-B2AD-91BD-0116-8E075D0C2D48}"/>
              </a:ext>
            </a:extLst>
          </p:cNvPr>
          <p:cNvSpPr txBox="1"/>
          <p:nvPr/>
        </p:nvSpPr>
        <p:spPr>
          <a:xfrm>
            <a:off x="10464800" y="5345432"/>
            <a:ext cx="1168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rgbClr val="FFFF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 = 5, B–L violating Weinberg operator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4EBBF0-E07B-9DD0-B7C0-FDCD475680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50931"/>
            <a:ext cx="6286499" cy="21502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F084701-5909-4241-FB5C-CF7C407C8E9F}"/>
              </a:ext>
            </a:extLst>
          </p:cNvPr>
          <p:cNvSpPr txBox="1"/>
          <p:nvPr/>
        </p:nvSpPr>
        <p:spPr>
          <a:xfrm>
            <a:off x="0" y="5039590"/>
            <a:ext cx="1196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noProof="0" dirty="0">
                <a:solidFill>
                  <a:schemeClr val="bg1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Kamioka, Japan</a:t>
            </a:r>
          </a:p>
        </p:txBody>
      </p:sp>
    </p:spTree>
    <p:extLst>
      <p:ext uri="{BB962C8B-B14F-4D97-AF65-F5344CB8AC3E}">
        <p14:creationId xmlns:p14="http://schemas.microsoft.com/office/powerpoint/2010/main" val="15085112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347D3-3241-33CA-FCF9-8944F74BC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0487DA-A343-0002-CBB9-2A858E573457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F49166-6069-ACAD-6F54-4A19F9BD35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54D24E-A2C4-DB19-752C-6E024171D86B}"/>
              </a:ext>
            </a:extLst>
          </p:cNvPr>
          <p:cNvSpPr/>
          <p:nvPr/>
        </p:nvSpPr>
        <p:spPr>
          <a:xfrm>
            <a:off x="132152" y="3200399"/>
            <a:ext cx="5898776" cy="3657601"/>
          </a:xfrm>
          <a:prstGeom prst="rect">
            <a:avLst/>
          </a:prstGeom>
          <a:solidFill>
            <a:srgbClr val="6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02AAF-8D46-5092-F422-9F5C8D3D6FAE}"/>
              </a:ext>
            </a:extLst>
          </p:cNvPr>
          <p:cNvSpPr txBox="1"/>
          <p:nvPr/>
        </p:nvSpPr>
        <p:spPr>
          <a:xfrm>
            <a:off x="6030928" y="1137194"/>
            <a:ext cx="616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latin typeface="Helvetica" pitchFamily="2" charset="0"/>
              </a:rPr>
              <a:t>Neutrinos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41353F-F01F-E125-45E5-81965FF044FF}"/>
              </a:ext>
            </a:extLst>
          </p:cNvPr>
          <p:cNvSpPr/>
          <p:nvPr/>
        </p:nvSpPr>
        <p:spPr>
          <a:xfrm>
            <a:off x="0" y="1536700"/>
            <a:ext cx="6030928" cy="53213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1FD1E2-A649-2B62-1FA2-A87E66CDED01}"/>
              </a:ext>
            </a:extLst>
          </p:cNvPr>
          <p:cNvSpPr txBox="1"/>
          <p:nvPr/>
        </p:nvSpPr>
        <p:spPr>
          <a:xfrm>
            <a:off x="0" y="4836390"/>
            <a:ext cx="1196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noProof="0" dirty="0">
                <a:solidFill>
                  <a:schemeClr val="bg1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Kamioka, Japan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2A7BDDC-C61E-D868-312C-BEC44674A766}"/>
                  </a:ext>
                </a:extLst>
              </p:cNvPr>
              <p:cNvSpPr txBox="1"/>
              <p:nvPr/>
            </p:nvSpPr>
            <p:spPr>
              <a:xfrm>
                <a:off x="6544468" y="2022229"/>
                <a:ext cx="5385236" cy="4286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Huge progress during the last 25 years since the discovery of neutrino oscillation — precise measurements of PMNS matrix elements (</a:t>
                </a:r>
                <a:r>
                  <a:rPr lang="en-US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2.1 / 3.1 / 1.3% for </a:t>
                </a:r>
                <a:r>
                  <a:rPr lang="el-GR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θ</a:t>
                </a:r>
                <a:r>
                  <a:rPr lang="en-US" sz="1400" baseline="-25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12 / 13 / 23</a:t>
                </a: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 and mass-squared differences (2.5 / 0.8%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40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Δ</m:t>
                    </m:r>
                    <m:sSubSup>
                      <m:sSubSupPr>
                        <m:ctrlPr>
                          <a:rPr lang="el-GR" sz="140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lang="en-US" sz="14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b>
                        <m:r>
                          <a:rPr lang="en-US" sz="14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21/3ℓ</m:t>
                        </m:r>
                      </m:sub>
                      <m:sup>
                        <m:r>
                          <a:rPr lang="en-US" sz="14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</a:t>
                </a:r>
              </a:p>
              <a:p>
                <a:pPr marL="0" algn="l">
                  <a:spcBef>
                    <a:spcPts val="1200"/>
                  </a:spcBef>
                </a:pPr>
                <a:r>
                  <a:rPr lang="en-GB" sz="1400" b="1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The big remaining questions:</a:t>
                </a:r>
              </a:p>
              <a:p>
                <a:pPr marL="285750" indent="-285750" algn="l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Are neutrinos their own anti-particles (Majorana, lepton-number violating)?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What is the neutrino mass ordering (normal or inverted)?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What is the neutrino mass scale?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How do neutrinos get their mass?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Is there CP violation in neutrino sector?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What can we learn about the </a:t>
                </a:r>
                <a:r>
                  <a:rPr lang="en-GB" sz="1400" i="1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N</a:t>
                </a:r>
                <a:r>
                  <a:rPr lang="en-GB" sz="1400" i="1" baseline="-250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R</a:t>
                </a: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sector?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What is the role of neutrinos in the early universe?</a:t>
                </a:r>
              </a:p>
              <a:p>
                <a:pPr algn="l">
                  <a:spcBef>
                    <a:spcPts val="1200"/>
                  </a:spcBef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Neutrinos are also probes for astrophysical and cosmological phenomena, and for new physics (</a:t>
                </a:r>
                <a:r>
                  <a:rPr lang="en-GB" sz="1400" noProof="0" dirty="0" err="1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eg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neutrino portal)</a:t>
                </a:r>
                <a:endParaRPr lang="en-GB" sz="140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2A7BDDC-C61E-D868-312C-BEC44674A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468" y="2022229"/>
                <a:ext cx="5385236" cy="4286366"/>
              </a:xfrm>
              <a:prstGeom prst="rect">
                <a:avLst/>
              </a:prstGeom>
              <a:blipFill>
                <a:blip r:embed="rId3"/>
                <a:stretch>
                  <a:fillRect l="-471" t="-296" b="-592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0E2A0BA-A8D4-65FE-ECAD-B51384364556}"/>
              </a:ext>
            </a:extLst>
          </p:cNvPr>
          <p:cNvSpPr/>
          <p:nvPr/>
        </p:nvSpPr>
        <p:spPr>
          <a:xfrm>
            <a:off x="132152" y="2346959"/>
            <a:ext cx="5786048" cy="3571242"/>
          </a:xfrm>
          <a:prstGeom prst="roundRect">
            <a:avLst>
              <a:gd name="adj" fmla="val 1949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0C8B2E-80EE-D18B-727A-BFA470D257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196" y="2504218"/>
            <a:ext cx="5534312" cy="32922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238BCF-65B0-CDAE-7E8C-D5C5B059855F}"/>
              </a:ext>
            </a:extLst>
          </p:cNvPr>
          <p:cNvSpPr txBox="1"/>
          <p:nvPr/>
        </p:nvSpPr>
        <p:spPr>
          <a:xfrm>
            <a:off x="66400" y="5949169"/>
            <a:ext cx="16273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Peter Denton, CIPANP 2025</a:t>
            </a:r>
            <a:endParaRPr lang="en-CH" sz="9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71C84103-B09A-DFAC-691B-51248F565DEB}"/>
              </a:ext>
            </a:extLst>
          </p:cNvPr>
          <p:cNvSpPr/>
          <p:nvPr/>
        </p:nvSpPr>
        <p:spPr>
          <a:xfrm flipH="1">
            <a:off x="5982960" y="2605818"/>
            <a:ext cx="537680" cy="302482"/>
          </a:xfrm>
          <a:prstGeom prst="homePlate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955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8B03D-9677-492B-FE93-1CF61EE15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9C22FC-B345-AC77-3D75-8F8BB1AD7F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48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BE01542-60D6-4C61-0F9D-3035862ACEB9}"/>
                  </a:ext>
                </a:extLst>
              </p:cNvPr>
              <p:cNvSpPr/>
              <p:nvPr/>
            </p:nvSpPr>
            <p:spPr>
              <a:xfrm>
                <a:off x="641953" y="1149117"/>
                <a:ext cx="11550047" cy="846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dirty="0">
                    <a:solidFill>
                      <a:srgbClr val="000000"/>
                    </a:solidFill>
                    <a:latin typeface="Helvetica" pitchFamily="2" charset="0"/>
                  </a:rPr>
                  <a:t>N</a:t>
                </a:r>
                <a:r>
                  <a:rPr lang="en-GB" sz="1600" b="1" noProof="0" dirty="0" err="1">
                    <a:solidFill>
                      <a:srgbClr val="000000"/>
                    </a:solidFill>
                    <a:latin typeface="Helvetica" pitchFamily="2" charset="0"/>
                  </a:rPr>
                  <a:t>eutrinoless</a:t>
                </a: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double β decay 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(∆L = 2)</a:t>
                </a: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— non-zero Majorana mass term and constraint on neutrino mass scale</a:t>
                </a:r>
              </a:p>
              <a:p>
                <a:pPr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Use naturally occurring isotopes with energetically forbidden 𝜈β but allowed 2𝜈ββ decays: 35 known candidates 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(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136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Xe, 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130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Te, 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100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Mo, 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76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Ge, 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82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Se, …)</a:t>
                </a:r>
                <a:endPara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</a:endParaRPr>
              </a:p>
              <a:p>
                <a:pPr defTabSz="457200" fontAlgn="base"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Several new results, here the first from </a:t>
                </a:r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61 kg yr LEGEND-200 data </a:t>
                </a:r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(LNGS) using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PrePr>
                      <m:sub>
                        <m:r>
                          <a:rPr lang="en-GB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32</m:t>
                        </m:r>
                      </m:sub>
                      <m:sup>
                        <m: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1400" b="0" i="0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Ge</m:t>
                        </m:r>
                      </m:e>
                    </m:sPre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PrePr>
                      <m:sub>
                        <m:r>
                          <a:rPr lang="en-GB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34</m:t>
                        </m:r>
                      </m:sub>
                      <m:sup>
                        <m:r>
                          <a:rPr lang="en-GB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7</m:t>
                        </m:r>
                        <m: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1400" b="0" i="0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Se</m:t>
                        </m:r>
                      </m:e>
                    </m:sPre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+2</m:t>
                    </m:r>
                    <m:sSup>
                      <m:sSupPr>
                        <m:ctrlP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+(2</m:t>
                    </m:r>
                    <m:acc>
                      <m:accPr>
                        <m:chr m:val="̅"/>
                        <m:ctrlP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accPr>
                      <m:e>
                        <m: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</m:acc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 building upon GERDA</a:t>
                </a: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BE01542-60D6-4C61-0F9D-3035862ACE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9117"/>
                <a:ext cx="11550047" cy="846386"/>
              </a:xfrm>
              <a:prstGeom prst="rect">
                <a:avLst/>
              </a:prstGeom>
              <a:blipFill>
                <a:blip r:embed="rId3"/>
                <a:stretch>
                  <a:fillRect l="-220" t="-1493" b="-746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FD50C99-7E17-E40F-384E-C55B2641EA89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Mass nature of neutrinos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7BAA92-B7F4-DAFD-BA70-FFFC4E39252F}"/>
              </a:ext>
            </a:extLst>
          </p:cNvPr>
          <p:cNvSpPr/>
          <p:nvPr/>
        </p:nvSpPr>
        <p:spPr>
          <a:xfrm>
            <a:off x="7759699" y="2853308"/>
            <a:ext cx="4234805" cy="25514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CAC5EBF-E86E-609C-B895-8DC000F57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63" y="2026365"/>
            <a:ext cx="9662937" cy="300827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AD6D2E-B039-E6F0-C20C-2C15B9B60633}"/>
              </a:ext>
            </a:extLst>
          </p:cNvPr>
          <p:cNvSpPr txBox="1"/>
          <p:nvPr/>
        </p:nvSpPr>
        <p:spPr>
          <a:xfrm>
            <a:off x="8283147" y="2069553"/>
            <a:ext cx="152082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noProof="0" dirty="0">
                <a:solidFill>
                  <a:srgbClr val="6C6C6C"/>
                </a:solidFill>
                <a:effectLst/>
                <a:latin typeface="Helvetica Light" panose="020B0403020202020204" pitchFamily="34" charset="0"/>
              </a:rPr>
              <a:t>arXiv:2505.10440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DD1E47-31C6-DA4C-DE24-333A182F3154}"/>
              </a:ext>
            </a:extLst>
          </p:cNvPr>
          <p:cNvSpPr/>
          <p:nvPr/>
        </p:nvSpPr>
        <p:spPr>
          <a:xfrm>
            <a:off x="7962898" y="3695700"/>
            <a:ext cx="3961441" cy="200048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B8B888-9F2F-C6F8-D38B-1EC47161A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899" y="3875005"/>
            <a:ext cx="4037747" cy="279031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4367F6C-CC2D-DFBC-D481-27660B20FC00}"/>
              </a:ext>
            </a:extLst>
          </p:cNvPr>
          <p:cNvSpPr txBox="1"/>
          <p:nvPr/>
        </p:nvSpPr>
        <p:spPr>
          <a:xfrm>
            <a:off x="10477607" y="3694584"/>
            <a:ext cx="152082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noProof="0" dirty="0">
                <a:solidFill>
                  <a:srgbClr val="6C6C6C"/>
                </a:solidFill>
                <a:effectLst/>
                <a:latin typeface="Helvetica Light" panose="020B0403020202020204" pitchFamily="34" charset="0"/>
              </a:rPr>
              <a:t>PRL 134, 082501 (2025)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851C481-C768-E89F-8618-3E8B96D3E664}"/>
                  </a:ext>
                </a:extLst>
              </p:cNvPr>
              <p:cNvSpPr txBox="1"/>
              <p:nvPr/>
            </p:nvSpPr>
            <p:spPr>
              <a:xfrm>
                <a:off x="9410700" y="2692429"/>
                <a:ext cx="2347736" cy="66165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40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40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⟹</m:t>
                          </m:r>
                          <m:r>
                            <a:rPr lang="en-GB" sz="1400" b="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f>
                            <m:fPr>
                              <m:type m:val="lin"/>
                              <m:ctrlPr>
                                <a:rPr lang="en-GB" sz="1400" i="1" noProof="0" smtClean="0">
                                  <a:solidFill>
                                    <a:srgbClr val="CC321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noProof="0" smtClean="0">
                                  <a:solidFill>
                                    <a:srgbClr val="CC321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noProof="0" smtClean="0">
                                  <a:solidFill>
                                    <a:srgbClr val="CC321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GB" sz="140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140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𝜈𝛽𝛽</m:t>
                          </m:r>
                        </m:sup>
                      </m:sSubSup>
                      <m:r>
                        <a:rPr lang="en-GB" sz="1400" b="0" i="1" noProof="0" smtClean="0">
                          <a:solidFill>
                            <a:srgbClr val="CC321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&gt;1.9∙</m:t>
                      </m:r>
                      <m:sSup>
                        <m:sSupPr>
                          <m:ctrlPr>
                            <a:rPr lang="en-GB" sz="1400" b="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400" b="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</m:t>
                          </m:r>
                        </m:sup>
                      </m:sSup>
                      <m:r>
                        <a:rPr lang="en-GB" sz="1400" b="0" i="0" noProof="0" smtClean="0">
                          <a:solidFill>
                            <a:srgbClr val="CC321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1400" b="0" i="0" noProof="0" smtClean="0">
                          <a:solidFill>
                            <a:srgbClr val="CC321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years</m:t>
                      </m:r>
                      <m:r>
                        <a:rPr lang="en-GB" sz="1400" b="0" i="0" noProof="0" smtClean="0">
                          <a:solidFill>
                            <a:srgbClr val="CC321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400" b="0" i="0" noProof="0" dirty="0">
                  <a:solidFill>
                    <a:srgbClr val="CC321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GB" sz="1400" i="1" noProof="0" smtClean="0">
                              <a:solidFill>
                                <a:srgbClr val="CC321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400" i="1" noProof="0" smtClean="0">
                                  <a:solidFill>
                                    <a:srgbClr val="CC321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 noProof="0" smtClean="0">
                                  <a:solidFill>
                                    <a:srgbClr val="CC321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400" i="1" noProof="0" smtClean="0">
                                  <a:solidFill>
                                    <a:srgbClr val="CC321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𝛽𝛽</m:t>
                              </m:r>
                            </m:sub>
                          </m:sSub>
                        </m:e>
                      </m:d>
                      <m:r>
                        <a:rPr lang="en-GB" sz="1400" noProof="0" smtClean="0">
                          <a:solidFill>
                            <a:srgbClr val="CC321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&lt;75–200 </m:t>
                      </m:r>
                      <m:r>
                        <m:rPr>
                          <m:sty m:val="p"/>
                        </m:rPr>
                        <a:rPr lang="en-GB" sz="1400" noProof="0" smtClean="0">
                          <a:solidFill>
                            <a:srgbClr val="CC321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lang="en-GB" sz="1400" noProof="0" dirty="0">
                  <a:solidFill>
                    <a:srgbClr val="CC321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851C481-C768-E89F-8618-3E8B96D3E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700" y="2692429"/>
                <a:ext cx="2347736" cy="661656"/>
              </a:xfrm>
              <a:prstGeom prst="rect">
                <a:avLst/>
              </a:prstGeom>
              <a:blipFill>
                <a:blip r:embed="rId7"/>
                <a:stretch>
                  <a:fillRect t="-9615" b="-15385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46ED7AF3-7927-2C61-14A2-C915EC566497}"/>
              </a:ext>
            </a:extLst>
          </p:cNvPr>
          <p:cNvSpPr txBox="1"/>
          <p:nvPr/>
        </p:nvSpPr>
        <p:spPr>
          <a:xfrm>
            <a:off x="5761609" y="4808439"/>
            <a:ext cx="9267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 panose="020B0004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Energy [keV]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01DB852-C336-FE75-B7D4-7C9D97E89508}"/>
              </a:ext>
            </a:extLst>
          </p:cNvPr>
          <p:cNvSpPr txBox="1"/>
          <p:nvPr/>
        </p:nvSpPr>
        <p:spPr>
          <a:xfrm>
            <a:off x="9016876" y="5644606"/>
            <a:ext cx="11544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50" noProof="0" dirty="0">
                <a:solidFill>
                  <a:schemeClr val="tx2">
                    <a:lumMod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Normal ordering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A9DCA-92CC-4B3A-1AEB-0AD084B4BED7}"/>
              </a:ext>
            </a:extLst>
          </p:cNvPr>
          <p:cNvSpPr txBox="1"/>
          <p:nvPr/>
        </p:nvSpPr>
        <p:spPr>
          <a:xfrm>
            <a:off x="7167282" y="566795"/>
            <a:ext cx="48205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Enrique Fernández-Martínez, Giovanna Saleh, Kate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Scholberg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78A2F7D-43E3-987E-82EC-E391BC45C9D5}"/>
                  </a:ext>
                </a:extLst>
              </p:cNvPr>
              <p:cNvSpPr txBox="1"/>
              <p:nvPr/>
            </p:nvSpPr>
            <p:spPr>
              <a:xfrm>
                <a:off x="641953" y="6128606"/>
                <a:ext cx="4621840" cy="456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40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GB" sz="1400" i="1" noProof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sz="1400" b="0" i="1" noProof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f>
                                  <m:fPr>
                                    <m:type m:val="lin"/>
                                    <m:ctrlPr>
                                      <a:rPr lang="en-GB" sz="1400" i="1" noProof="0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noProof="0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noProof="0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b>
                              <m:sup>
                                <m:r>
                                  <a:rPr lang="en-GB" sz="1400" i="1" noProof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GB" sz="1400" i="1" noProof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𝜈𝛽𝛽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14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𝜈𝛽𝛽</m:t>
                        </m:r>
                      </m:sup>
                    </m:sSup>
                    <m:d>
                      <m:dPr>
                        <m:ctrlP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400" b="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lang="en-GB" sz="1400" b="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GB" sz="1400" b="1" i="1" noProof="0" smtClean="0">
                            <a:solidFill>
                              <a:srgbClr val="2577B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1400" b="1" i="1" noProof="0" smtClean="0">
                                <a:solidFill>
                                  <a:srgbClr val="2577B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sz="1400" b="1" i="1" noProof="0" smtClean="0">
                                    <a:solidFill>
                                      <a:srgbClr val="2577B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400" b="1" i="1" noProof="0" smtClean="0">
                                    <a:solidFill>
                                      <a:srgbClr val="2577B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𝑴</m:t>
                                </m:r>
                              </m:e>
                              <m:sup>
                                <m:r>
                                  <a:rPr lang="en-GB" sz="1400" b="1" i="1" noProof="0" smtClean="0">
                                    <a:solidFill>
                                      <a:srgbClr val="2577BC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GB" sz="1400" b="1" i="1" noProof="0" smtClean="0">
                                    <a:solidFill>
                                      <a:srgbClr val="2577B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𝝂𝜷𝜷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1400" b="1" i="1" noProof="0" smtClean="0">
                            <a:solidFill>
                              <a:srgbClr val="2577B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14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1400" i="1" noProof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⟨"/>
                                <m:endChr m:val="⟩"/>
                                <m:ctrlPr>
                                  <a:rPr lang="en-GB" sz="1400" i="1" noProof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sz="1400" i="1" noProof="0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noProof="0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GB" sz="1400" i="1" noProof="0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𝛽𝛽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4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/>
                    <a:cs typeface="Helvetica Light"/>
                  </a:rPr>
                  <a:t>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78A2F7D-43E3-987E-82EC-E391BC45C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6128606"/>
                <a:ext cx="4621840" cy="456792"/>
              </a:xfrm>
              <a:prstGeom prst="rect">
                <a:avLst/>
              </a:prstGeom>
              <a:blipFill>
                <a:blip r:embed="rId8"/>
                <a:stretch>
                  <a:fillRect b="-7297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858BEFF-711E-D94A-1DE1-B9D96201BF8D}"/>
              </a:ext>
            </a:extLst>
          </p:cNvPr>
          <p:cNvSpPr txBox="1"/>
          <p:nvPr/>
        </p:nvSpPr>
        <p:spPr>
          <a:xfrm>
            <a:off x="641952" y="5274944"/>
            <a:ext cx="75114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Robust experimental program with next-gen ton-scale detectors to cover the IO band</a:t>
            </a:r>
          </a:p>
          <a:p>
            <a:pPr marL="0" algn="l">
              <a:spcBef>
                <a:spcPts val="1200"/>
              </a:spcBef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Critical to further improve </a:t>
            </a:r>
            <a:r>
              <a:rPr lang="en-GB" sz="140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nuclear matrix element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calculations and uncertainties               (better agreement among groups since inclusion of short-range contributions)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E18D1F-BE80-6862-5FF9-60DBAB6B6E2B}"/>
                  </a:ext>
                </a:extLst>
              </p:cNvPr>
              <p:cNvSpPr txBox="1"/>
              <p:nvPr/>
            </p:nvSpPr>
            <p:spPr>
              <a:xfrm>
                <a:off x="5000941" y="6179704"/>
                <a:ext cx="2597823" cy="4398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200" i="1" noProof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GB" sz="1200" i="1" noProof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𝛽𝛽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GB" sz="1200" b="0" i="1" noProof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200" i="1" noProof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GB" sz="1200" i="1" noProof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GB" sz="1200" i="1" noProof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m:rPr>
                                      <m:brk m:alnAt="9"/>
                                    </m:rP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m:rPr>
                                      <m:brk m:alnAt="9"/>
                                    </m:rPr>
                                    <a:rPr lang="en-GB" sz="1200" i="1" noProof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E18D1F-BE80-6862-5FF9-60DBAB6B6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941" y="6179704"/>
                <a:ext cx="2597823" cy="439800"/>
              </a:xfrm>
              <a:prstGeom prst="rect">
                <a:avLst/>
              </a:prstGeom>
              <a:blipFill>
                <a:blip r:embed="rId9"/>
                <a:stretch>
                  <a:fillRect t="-144444" b="-20833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DBCD1EB-0BCA-E6A2-F992-15E954119815}"/>
              </a:ext>
            </a:extLst>
          </p:cNvPr>
          <p:cNvSpPr txBox="1"/>
          <p:nvPr/>
        </p:nvSpPr>
        <p:spPr>
          <a:xfrm>
            <a:off x="4517315" y="6268799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where:</a:t>
            </a:r>
            <a:endParaRPr lang="en-CH" sz="12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00F864-64B8-70EC-A938-5A1058C0A1E5}"/>
              </a:ext>
            </a:extLst>
          </p:cNvPr>
          <p:cNvSpPr txBox="1"/>
          <p:nvPr/>
        </p:nvSpPr>
        <p:spPr>
          <a:xfrm>
            <a:off x="3466390" y="3285495"/>
            <a:ext cx="107632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000" dirty="0">
                <a:solidFill>
                  <a:srgbClr val="2577BC"/>
                </a:solidFill>
                <a:latin typeface="Helvetica" pitchFamily="2" charset="0"/>
              </a:rPr>
              <a:t>2039.06 keV</a:t>
            </a:r>
          </a:p>
        </p:txBody>
      </p:sp>
    </p:spTree>
    <p:extLst>
      <p:ext uri="{BB962C8B-B14F-4D97-AF65-F5344CB8AC3E}">
        <p14:creationId xmlns:p14="http://schemas.microsoft.com/office/powerpoint/2010/main" val="302840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556FF-C31F-A40D-4592-2C836E087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C8F105-5770-5104-902E-2A18F0A92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49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CD3999E-8E78-4DDC-D972-B188B08C2034}"/>
              </a:ext>
            </a:extLst>
          </p:cNvPr>
          <p:cNvSpPr/>
          <p:nvPr/>
        </p:nvSpPr>
        <p:spPr>
          <a:xfrm>
            <a:off x="641954" y="1149117"/>
            <a:ext cx="11532409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Oscillation probabilities of 𝜈</a:t>
            </a:r>
            <a:r>
              <a:rPr lang="en-GB" sz="1600" b="1" baseline="-25000" noProof="0" dirty="0" err="1">
                <a:solidFill>
                  <a:srgbClr val="000000"/>
                </a:solidFill>
                <a:latin typeface="Helvetica" pitchFamily="2" charset="0"/>
              </a:rPr>
              <a:t>μ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disappearance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and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𝜈</a:t>
            </a:r>
            <a:r>
              <a:rPr lang="en-GB" sz="1600" b="1" baseline="-25000" noProof="0" dirty="0">
                <a:solidFill>
                  <a:srgbClr val="000000"/>
                </a:solidFill>
                <a:latin typeface="Helvetica" pitchFamily="2" charset="0"/>
              </a:rPr>
              <a:t>e 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appearance in 𝜈</a:t>
            </a:r>
            <a:r>
              <a:rPr lang="en-GB" sz="1600" b="1" baseline="-25000" noProof="0" dirty="0" err="1">
                <a:solidFill>
                  <a:srgbClr val="000000"/>
                </a:solidFill>
                <a:latin typeface="Helvetica" pitchFamily="2" charset="0"/>
              </a:rPr>
              <a:t>μ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200" b="1" noProof="0" dirty="0">
                <a:solidFill>
                  <a:srgbClr val="000000"/>
                </a:solidFill>
                <a:latin typeface="Helvetica" pitchFamily="2" charset="0"/>
              </a:rPr>
              <a:t>&amp;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𝜈</a:t>
            </a:r>
            <a:r>
              <a:rPr lang="en-GB" sz="1600" b="1" baseline="-25000" noProof="0" dirty="0" err="1">
                <a:solidFill>
                  <a:srgbClr val="000000"/>
                </a:solidFill>
                <a:latin typeface="Helvetica" pitchFamily="2" charset="0"/>
              </a:rPr>
              <a:t>μ</a:t>
            </a:r>
            <a:r>
              <a:rPr lang="en-GB" sz="1600" b="1" baseline="-25000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beams at </a:t>
            </a:r>
            <a:r>
              <a:rPr lang="en-GB" sz="1600" b="1" i="1" noProof="0" dirty="0">
                <a:solidFill>
                  <a:srgbClr val="000000"/>
                </a:solidFill>
                <a:latin typeface="Helvetica" pitchFamily="2" charset="0"/>
              </a:rPr>
              <a:t>L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/</a:t>
            </a:r>
            <a:r>
              <a:rPr lang="en-GB" sz="1600" b="1" i="1" noProof="0" dirty="0">
                <a:solidFill>
                  <a:srgbClr val="000000"/>
                </a:solidFill>
                <a:latin typeface="Helvetica" pitchFamily="2" charset="0"/>
              </a:rPr>
              <a:t>E</a:t>
            </a:r>
            <a:r>
              <a:rPr lang="en-GB" sz="1600" b="1" baseline="-25000" noProof="0" dirty="0">
                <a:solidFill>
                  <a:srgbClr val="000000"/>
                </a:solidFill>
                <a:latin typeface="Helvetica" pitchFamily="2" charset="0"/>
              </a:rPr>
              <a:t>𝜈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~ 500 km/GeV sensitive to mixing parameters, mass ordering, and CP violation</a:t>
            </a:r>
            <a:r>
              <a:rPr lang="en-GB" sz="1400" b="1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</a:rPr>
              <a:t>(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Neutrino beam characterised by near detector)</a:t>
            </a:r>
            <a:endParaRPr lang="en-GB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Long-term program: MINOS, K2K, OPERA (past, 2000–2015) 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pitchFamily="2" charset="2"/>
              </a:rPr>
              <a:t>®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en-GB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T2K, </a:t>
            </a:r>
            <a:r>
              <a:rPr lang="en-GB" sz="1400" b="1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NOvA</a:t>
            </a:r>
            <a:r>
              <a:rPr lang="en-GB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(present, 2015–2028)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pitchFamily="2" charset="2"/>
              </a:rPr>
              <a:t>®</a:t>
            </a: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Hyper-K, DUNE (future, 2028+)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41B7E4-D944-3DA3-1E9B-9AAB3048B73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Accelerator neutrinos: long baseline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8AFCAD-57FD-E6F9-A44F-7E448BE472B7}"/>
              </a:ext>
            </a:extLst>
          </p:cNvPr>
          <p:cNvSpPr txBox="1"/>
          <p:nvPr/>
        </p:nvSpPr>
        <p:spPr>
          <a:xfrm>
            <a:off x="7705166" y="566795"/>
            <a:ext cx="4282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Katarzyna Kowalik, Kate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Scholberg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B227F4-A093-F996-B77E-D4880BC6A2C8}"/>
              </a:ext>
            </a:extLst>
          </p:cNvPr>
          <p:cNvSpPr txBox="1"/>
          <p:nvPr/>
        </p:nvSpPr>
        <p:spPr>
          <a:xfrm>
            <a:off x="7464195" y="1078001"/>
            <a:ext cx="6568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endParaRPr lang="en-GB" sz="1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2DFBF0-1654-FACA-B8B6-A41F3009F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341" y="2751222"/>
            <a:ext cx="7877132" cy="3526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2BC6FB-CC56-37A1-7D99-506F4DB2CF6C}"/>
              </a:ext>
            </a:extLst>
          </p:cNvPr>
          <p:cNvSpPr txBox="1"/>
          <p:nvPr/>
        </p:nvSpPr>
        <p:spPr>
          <a:xfrm>
            <a:off x="7858537" y="5175862"/>
            <a:ext cx="273326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~2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.0σ tension (fixed θ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13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) between the two present </a:t>
            </a:r>
            <a:r>
              <a:rPr lang="en-GB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δ</a:t>
            </a:r>
            <a:r>
              <a:rPr lang="en-GB" sz="1200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CP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measurements </a:t>
            </a:r>
            <a:endParaRPr lang="en-GB" sz="1200" baseline="-25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Helvetica Light" panose="020B0403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84CE13-5C3D-5541-A77F-324BB8D28957}"/>
              </a:ext>
            </a:extLst>
          </p:cNvPr>
          <p:cNvSpPr txBox="1"/>
          <p:nvPr/>
        </p:nvSpPr>
        <p:spPr>
          <a:xfrm>
            <a:off x="641954" y="3551525"/>
            <a:ext cx="2698146" cy="728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Here, updated results from </a:t>
            </a:r>
            <a:r>
              <a:rPr lang="en-GB" sz="1400" noProof="0" dirty="0" err="1">
                <a:solidFill>
                  <a:srgbClr val="000000"/>
                </a:solidFill>
                <a:latin typeface="Helvetica" pitchFamily="2" charset="0"/>
              </a:rPr>
              <a:t>NuFit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6.0 (Oct 2024) </a:t>
            </a:r>
          </a:p>
          <a:p>
            <a:pPr defTabSz="457200" fontAlgn="base">
              <a:spcBef>
                <a:spcPts val="400"/>
              </a:spcBef>
              <a:spcAft>
                <a:spcPct val="0"/>
              </a:spcAft>
              <a:defRPr/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[arXiv:2410.05380]</a:t>
            </a:r>
            <a:endParaRPr lang="en-GB" sz="9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9B4261-D37D-72C7-E898-C8EA5CEAC8B8}"/>
              </a:ext>
            </a:extLst>
          </p:cNvPr>
          <p:cNvSpPr txBox="1"/>
          <p:nvPr/>
        </p:nvSpPr>
        <p:spPr>
          <a:xfrm>
            <a:off x="641955" y="2017050"/>
            <a:ext cx="115500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</a:rPr>
              <a:t>NOvA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</a:rPr>
              <a:t>: 810 km / 2 GeV (0.8° off-axis NuMI beam, 1.0 MW in 2024), T2K: 295 km / 0.6 GeV (2.5° off-axis J-PARC beam, 0.76 MW), different matter &amp; CP effects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95728F-3DC5-C1B5-5B65-1153441D8448}"/>
              </a:ext>
            </a:extLst>
          </p:cNvPr>
          <p:cNvSpPr/>
          <p:nvPr/>
        </p:nvSpPr>
        <p:spPr>
          <a:xfrm>
            <a:off x="641954" y="2845668"/>
            <a:ext cx="2393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400" dirty="0" err="1">
                <a:solidFill>
                  <a:srgbClr val="000000"/>
                </a:solidFill>
                <a:latin typeface="Helvetica" pitchFamily="2" charset="0"/>
              </a:rPr>
              <a:t>NOvA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 and T2K released preliminary joint fit in 2024</a:t>
            </a:r>
            <a:endParaRPr lang="en-GB" sz="120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9D9CDC-E5AD-EA8A-A1CE-8BA727C412E2}"/>
              </a:ext>
            </a:extLst>
          </p:cNvPr>
          <p:cNvSpPr txBox="1"/>
          <p:nvPr/>
        </p:nvSpPr>
        <p:spPr>
          <a:xfrm>
            <a:off x="4013200" y="3031176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δ</a:t>
            </a:r>
            <a:r>
              <a:rPr lang="en-CH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CP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= 0 excluded at 3.6σ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55C4B5-A96B-AF08-D6AA-7C74F0A35488}"/>
              </a:ext>
            </a:extLst>
          </p:cNvPr>
          <p:cNvSpPr txBox="1"/>
          <p:nvPr/>
        </p:nvSpPr>
        <p:spPr>
          <a:xfrm>
            <a:off x="641955" y="4929807"/>
            <a:ext cx="25193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srgbClr val="2577BC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Both experiments have more data under analysis and continue running until end of 2026 (NOvA) and 2028 (T2K)</a:t>
            </a:r>
          </a:p>
        </p:txBody>
      </p:sp>
    </p:spTree>
    <p:extLst>
      <p:ext uri="{BB962C8B-B14F-4D97-AF65-F5344CB8AC3E}">
        <p14:creationId xmlns:p14="http://schemas.microsoft.com/office/powerpoint/2010/main" val="349202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1D30B-3C7C-94EF-430A-22D8A5EEC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28B062D-F612-61B0-0243-93DF5CC139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" b="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9BEC50-DCA0-B399-53BD-B2D34B9411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2782"/>
          <a:stretch>
            <a:fillRect/>
          </a:stretch>
        </p:blipFill>
        <p:spPr>
          <a:xfrm>
            <a:off x="0" y="0"/>
            <a:ext cx="6030928" cy="3175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B8139F-B648-7EE2-2E08-CE66881D65F9}"/>
              </a:ext>
            </a:extLst>
          </p:cNvPr>
          <p:cNvSpPr/>
          <p:nvPr/>
        </p:nvSpPr>
        <p:spPr>
          <a:xfrm>
            <a:off x="0" y="3073400"/>
            <a:ext cx="6030928" cy="3784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BCF69-BEEB-7420-751E-25CB751EDE41}"/>
              </a:ext>
            </a:extLst>
          </p:cNvPr>
          <p:cNvSpPr txBox="1"/>
          <p:nvPr/>
        </p:nvSpPr>
        <p:spPr>
          <a:xfrm>
            <a:off x="340635" y="3599446"/>
            <a:ext cx="5154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noProof="0" dirty="0">
                <a:latin typeface="Helvetica" pitchFamily="2" charset="0"/>
              </a:rPr>
              <a:t>2021 ECFA Cross-Community Detector Roadmap and implementation of Detector R&amp;D (DRD) Collaborations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05C8A5-6669-78D6-1C5F-5FE35303E40D}"/>
              </a:ext>
            </a:extLst>
          </p:cNvPr>
          <p:cNvSpPr txBox="1"/>
          <p:nvPr/>
        </p:nvSpPr>
        <p:spPr>
          <a:xfrm>
            <a:off x="325626" y="3264045"/>
            <a:ext cx="1600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Chris Parkes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61EA7E-DEB8-87F0-75A1-9FF287F21232}"/>
              </a:ext>
            </a:extLst>
          </p:cNvPr>
          <p:cNvSpPr txBox="1"/>
          <p:nvPr/>
        </p:nvSpPr>
        <p:spPr>
          <a:xfrm>
            <a:off x="325626" y="5462354"/>
            <a:ext cx="5154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noProof="0" dirty="0">
                <a:latin typeface="Helvetica" pitchFamily="2" charset="0"/>
              </a:rPr>
              <a:t>Also HEP Software Foundation initiatives for SW &amp; C 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B733CB6-D7BE-A62A-4514-CF942A604296}"/>
              </a:ext>
            </a:extLst>
          </p:cNvPr>
          <p:cNvSpPr/>
          <p:nvPr/>
        </p:nvSpPr>
        <p:spPr>
          <a:xfrm>
            <a:off x="391886" y="4809453"/>
            <a:ext cx="5486400" cy="431075"/>
          </a:xfrm>
          <a:prstGeom prst="roundRect">
            <a:avLst>
              <a:gd name="adj" fmla="val 10606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70B088-7AF9-D47C-4609-C216DE82391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895" y="4859226"/>
            <a:ext cx="5458328" cy="32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3A7914-06E8-581D-7D82-C34D718293DC}"/>
              </a:ext>
            </a:extLst>
          </p:cNvPr>
          <p:cNvSpPr txBox="1"/>
          <p:nvPr/>
        </p:nvSpPr>
        <p:spPr>
          <a:xfrm>
            <a:off x="326571" y="4596279"/>
            <a:ext cx="8396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CH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DRD 1–8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8988437-490B-CD7E-F5C8-FD10C1D8F02B}"/>
              </a:ext>
            </a:extLst>
          </p:cNvPr>
          <p:cNvSpPr/>
          <p:nvPr/>
        </p:nvSpPr>
        <p:spPr>
          <a:xfrm>
            <a:off x="406895" y="5890907"/>
            <a:ext cx="4104875" cy="431075"/>
          </a:xfrm>
          <a:prstGeom prst="roundRect">
            <a:avLst>
              <a:gd name="adj" fmla="val 10606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BDCB3FF-0513-B582-231E-626968F0B5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39" t="5717" r="942"/>
          <a:stretch>
            <a:fillRect/>
          </a:stretch>
        </p:blipFill>
        <p:spPr>
          <a:xfrm>
            <a:off x="432066" y="5961492"/>
            <a:ext cx="4035406" cy="3168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965F24-6381-1CA8-0C74-E86CBD47706F}"/>
              </a:ext>
            </a:extLst>
          </p:cNvPr>
          <p:cNvSpPr txBox="1"/>
          <p:nvPr/>
        </p:nvSpPr>
        <p:spPr>
          <a:xfrm>
            <a:off x="325626" y="4128994"/>
            <a:ext cx="4927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dirty="0">
                <a:latin typeface="Helvetica" pitchFamily="2" charset="0"/>
              </a:rPr>
              <a:t>(Need to ensure solid funding structure)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F04B1D-7BAF-42DC-0358-D8625031D1F1}"/>
              </a:ext>
            </a:extLst>
          </p:cNvPr>
          <p:cNvSpPr/>
          <p:nvPr/>
        </p:nvSpPr>
        <p:spPr>
          <a:xfrm>
            <a:off x="6016916" y="0"/>
            <a:ext cx="6178880" cy="6858000"/>
          </a:xfrm>
          <a:prstGeom prst="rect">
            <a:avLst/>
          </a:prstGeom>
          <a:solidFill>
            <a:schemeClr val="tx2">
              <a:lumMod val="90000"/>
              <a:lumOff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5664BA-E211-18DD-3AE7-BD691D77FA3D}"/>
              </a:ext>
            </a:extLst>
          </p:cNvPr>
          <p:cNvSpPr txBox="1"/>
          <p:nvPr/>
        </p:nvSpPr>
        <p:spPr>
          <a:xfrm>
            <a:off x="6669741" y="1143655"/>
            <a:ext cx="509019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Experimentation requires long-term investment at all levels: funding agencies, universities, labs, and     in our community </a:t>
            </a:r>
            <a:r>
              <a:rPr lang="en-GB" sz="2400" b="1" noProof="0" dirty="0">
                <a:solidFill>
                  <a:schemeClr val="bg1"/>
                </a:solidFill>
                <a:latin typeface="Helvetica" pitchFamily="2" charset="0"/>
              </a:rPr>
              <a:t>to support the careers and recognition of talent and leadership in detectors, software and computing</a:t>
            </a:r>
            <a:r>
              <a:rPr lang="en-GB" sz="2400" noProof="0" dirty="0">
                <a:solidFill>
                  <a:schemeClr val="bg1"/>
                </a:solidFill>
                <a:latin typeface="Helvetica" pitchFamily="2" charset="0"/>
              </a:rPr>
              <a:t>. This includes support for construction, commissioning &amp; operation, training, as well as for strategic   and basic R&amp;D</a:t>
            </a:r>
            <a:endParaRPr lang="en-GB" sz="2400" i="1" noProof="0" dirty="0">
              <a:solidFill>
                <a:schemeClr val="bg1"/>
              </a:solidFill>
              <a:latin typeface="Helvetica" pitchFamily="2" charset="0"/>
            </a:endParaRPr>
          </a:p>
          <a:p>
            <a:pPr>
              <a:spcBef>
                <a:spcPts val="3600"/>
              </a:spcBef>
            </a:pPr>
            <a:r>
              <a:rPr lang="en-GB" sz="2400" i="1" noProof="0" dirty="0">
                <a:solidFill>
                  <a:schemeClr val="bg1"/>
                </a:solidFill>
                <a:latin typeface="Helvetica" pitchFamily="2" charset="0"/>
              </a:rPr>
              <a:t>Physics is the science of precision</a:t>
            </a:r>
          </a:p>
        </p:txBody>
      </p:sp>
    </p:spTree>
    <p:extLst>
      <p:ext uri="{BB962C8B-B14F-4D97-AF65-F5344CB8AC3E}">
        <p14:creationId xmlns:p14="http://schemas.microsoft.com/office/powerpoint/2010/main" val="5397670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A4A56-6006-2B6A-C6CF-DA7820501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B10F7DF-E8E8-3E33-0BD2-93EC84E49ABD}"/>
              </a:ext>
            </a:extLst>
          </p:cNvPr>
          <p:cNvSpPr/>
          <p:nvPr/>
        </p:nvSpPr>
        <p:spPr>
          <a:xfrm>
            <a:off x="641955" y="1123717"/>
            <a:ext cx="535244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KM3Net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– ORCA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(oscillation analysis)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south of Toulon in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Mediterranean sea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. Status: 28 detection unit (DU) strings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(25%)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, completion around 2028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(ORCA: 7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Mton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seawater)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A54303-9180-8791-A3B5-49D3CF65B52C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Atmospheric &amp; high–E neutrinos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BDC635-E7E9-D7ED-A1DF-3CBE5948CCCE}"/>
              </a:ext>
            </a:extLst>
          </p:cNvPr>
          <p:cNvSpPr/>
          <p:nvPr/>
        </p:nvSpPr>
        <p:spPr>
          <a:xfrm>
            <a:off x="6325303" y="1123717"/>
            <a:ext cx="5352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KM3Net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–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ARCA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(high-E 𝜈’s): south-east of Sicily 3,450 m depth,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33 DUs (14%), big campaign to install ~20 additional DUs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F52835-AC59-829C-576D-6FD6333AAA30}"/>
              </a:ext>
            </a:extLst>
          </p:cNvPr>
          <p:cNvSpPr/>
          <p:nvPr/>
        </p:nvSpPr>
        <p:spPr>
          <a:xfrm rot="19912632">
            <a:off x="4029595" y="2129630"/>
            <a:ext cx="640080" cy="1897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13C8B7-258D-A148-058A-5318AFE20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04" y="2126519"/>
            <a:ext cx="4359792" cy="39526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04A54D-FFE4-DC06-B275-E4676D84900C}"/>
              </a:ext>
            </a:extLst>
          </p:cNvPr>
          <p:cNvSpPr txBox="1"/>
          <p:nvPr/>
        </p:nvSpPr>
        <p:spPr>
          <a:xfrm>
            <a:off x="8230018" y="566795"/>
            <a:ext cx="37578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Victor Carretero, Annarita Margiotta, Kate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Scholberg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3502BF-C15A-A717-B9E0-1DCF37C78E76}"/>
              </a:ext>
            </a:extLst>
          </p:cNvPr>
          <p:cNvSpPr txBox="1"/>
          <p:nvPr/>
        </p:nvSpPr>
        <p:spPr>
          <a:xfrm>
            <a:off x="3163113" y="5285006"/>
            <a:ext cx="1697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Mild preference for 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C2E5A3-800A-CB0E-1C95-8325976BF8DA}"/>
              </a:ext>
            </a:extLst>
          </p:cNvPr>
          <p:cNvSpPr txBox="1"/>
          <p:nvPr/>
        </p:nvSpPr>
        <p:spPr>
          <a:xfrm>
            <a:off x="1855920" y="6225660"/>
            <a:ext cx="29449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Colle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cted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2.7 Mt-y of data in total, updated analysis expected soon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A2DF6BD-361E-4541-091B-F72D492B7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009" y="4343400"/>
            <a:ext cx="5651079" cy="240333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67CDC37-B022-4D55-5A4A-2AC9B2917DE9}"/>
              </a:ext>
            </a:extLst>
          </p:cNvPr>
          <p:cNvSpPr txBox="1"/>
          <p:nvPr/>
        </p:nvSpPr>
        <p:spPr>
          <a:xfrm>
            <a:off x="9193033" y="4424723"/>
            <a:ext cx="15434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Yet unexplored region of the energy spectrum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57E5B9-AE9E-B24D-252E-78DDFA9E4D9A}"/>
                  </a:ext>
                </a:extLst>
              </p:cNvPr>
              <p:cNvSpPr txBox="1"/>
              <p:nvPr/>
            </p:nvSpPr>
            <p:spPr>
              <a:xfrm>
                <a:off x="8851370" y="5723579"/>
                <a:ext cx="1600118" cy="220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𝑝</m:t>
                      </m:r>
                      <m:d>
                        <m:dPr>
                          <m:ctrlP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𝜇</m:t>
                          </m:r>
                        </m:e>
                      </m:d>
                      <m:r>
                        <a:rPr lang="en-US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=</m:t>
                      </m:r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120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−60</m:t>
                          </m:r>
                        </m:sub>
                        <m:sup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+110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PeV</m:t>
                      </m:r>
                    </m:oMath>
                  </m:oMathPara>
                </a14:m>
                <a:endParaRPr lang="en-CH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57E5B9-AE9E-B24D-252E-78DDFA9E4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370" y="5723579"/>
                <a:ext cx="1600118" cy="220958"/>
              </a:xfrm>
              <a:prstGeom prst="rect">
                <a:avLst/>
              </a:prstGeom>
              <a:blipFill>
                <a:blip r:embed="rId4"/>
                <a:stretch>
                  <a:fillRect l="-1575" t="-5263" r="-2362" b="-31579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49E266-D992-F41D-975D-4A3EC1EEB7EC}"/>
                  </a:ext>
                </a:extLst>
              </p:cNvPr>
              <p:cNvSpPr txBox="1"/>
              <p:nvPr/>
            </p:nvSpPr>
            <p:spPr>
              <a:xfrm>
                <a:off x="8851370" y="5973155"/>
                <a:ext cx="1771575" cy="252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𝒑</m:t>
                      </m:r>
                      <m:d>
                        <m:dPr>
                          <m:ctrlP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US" sz="1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𝝂</m:t>
                              </m:r>
                            </m:e>
                            <m:sub>
                              <m:r>
                                <a:rPr lang="en-US" sz="1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𝝁</m:t>
                              </m:r>
                            </m:sub>
                          </m:sSub>
                        </m:e>
                      </m:d>
                      <m:r>
                        <a:rPr lang="en-US" sz="1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≈</m:t>
                      </m:r>
                      <m:sSubSup>
                        <m:sSubSupPr>
                          <m:ctrlP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𝟐𝟐𝟎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−</m:t>
                          </m:r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𝟏𝟏𝟎</m:t>
                          </m:r>
                        </m:sub>
                        <m:sup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+</m:t>
                          </m:r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𝟓𝟕𝟎</m:t>
                          </m:r>
                        </m:sup>
                      </m:sSubSup>
                      <m:r>
                        <a:rPr lang="en-US" sz="14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</m:t>
                      </m:r>
                      <m:r>
                        <a:rPr lang="en-US" sz="14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𝐏𝐞𝐕</m:t>
                      </m:r>
                    </m:oMath>
                  </m:oMathPara>
                </a14:m>
                <a:endParaRPr lang="en-CH" sz="1400" b="1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49E266-D992-F41D-975D-4A3EC1EEB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370" y="5973155"/>
                <a:ext cx="1771575" cy="252505"/>
              </a:xfrm>
              <a:prstGeom prst="rect">
                <a:avLst/>
              </a:prstGeom>
              <a:blipFill>
                <a:blip r:embed="rId5"/>
                <a:stretch>
                  <a:fillRect l="-1418" r="-1418" b="-2381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5F4D5DD8-6281-B086-3E94-2F05BF78DF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8103" y="1763591"/>
            <a:ext cx="2191868" cy="257980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6FA8395-97BF-E3D7-FDE3-7162F6E336EB}"/>
              </a:ext>
            </a:extLst>
          </p:cNvPr>
          <p:cNvSpPr txBox="1"/>
          <p:nvPr/>
        </p:nvSpPr>
        <p:spPr>
          <a:xfrm>
            <a:off x="6182382" y="3731661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rgbClr val="A4136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1E941D-C17E-0F2B-D194-759AADA6835E}"/>
              </a:ext>
            </a:extLst>
          </p:cNvPr>
          <p:cNvSpPr txBox="1"/>
          <p:nvPr/>
        </p:nvSpPr>
        <p:spPr>
          <a:xfrm>
            <a:off x="6214909" y="3218696"/>
            <a:ext cx="655791" cy="45185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36000" tIns="36000" rIns="36000" bIns="0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srgbClr val="A4136F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Almost horizontal muon track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0A79DE-30E2-FB23-3C33-FFCA239A03DC}"/>
              </a:ext>
            </a:extLst>
          </p:cNvPr>
          <p:cNvSpPr txBox="1"/>
          <p:nvPr/>
        </p:nvSpPr>
        <p:spPr>
          <a:xfrm>
            <a:off x="8807025" y="2632647"/>
            <a:ext cx="31641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Hypotheses about origin: </a:t>
            </a:r>
          </a:p>
          <a:p>
            <a:pPr marL="171450" indent="-171450" algn="l">
              <a:spcBef>
                <a:spcPts val="600"/>
              </a:spcBef>
              <a:buFont typeface="System Font Regular"/>
              <a:buChar char="–"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Galactic origin unlikely 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(no potential accelerators)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171450" indent="-171450" algn="l">
              <a:spcBef>
                <a:spcPts val="300"/>
              </a:spcBef>
              <a:buFont typeface="System Font Regular"/>
              <a:buChar char="–"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Possibly Blazar (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AGN with relativistic jets)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171450" indent="-171450" algn="l">
              <a:spcBef>
                <a:spcPts val="300"/>
              </a:spcBef>
              <a:buFont typeface="System Font Regular"/>
              <a:buChar char="–"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Cosmogenic origin not excluded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6CD1D0-2077-3BF6-88A6-B0F2938F885C}"/>
              </a:ext>
            </a:extLst>
          </p:cNvPr>
          <p:cNvSpPr txBox="1"/>
          <p:nvPr/>
        </p:nvSpPr>
        <p:spPr>
          <a:xfrm>
            <a:off x="8801934" y="2080809"/>
            <a:ext cx="2837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Detected highest-energy neutrino ever measured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2BBFEA-2A0D-729C-60B9-892FDE786B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50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4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FDEAA-7F2D-AE77-7919-30E572087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32A0F43-148C-4AB0-D9C3-3B3EDE7109ED}"/>
              </a:ext>
            </a:extLst>
          </p:cNvPr>
          <p:cNvSpPr/>
          <p:nvPr/>
        </p:nvSpPr>
        <p:spPr>
          <a:xfrm>
            <a:off x="641955" y="1123717"/>
            <a:ext cx="535244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KM3Net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– ORCA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(oscillation analysis)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south of Toulon in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Mediterranean sea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. Status: 28 detection unit (DU) strings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(25%)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, completion around 2028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(ORCA: 7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Mton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seawater)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DB239E-25D6-5E7E-3F31-4B7B29729660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Atmospheric &amp; high–E neutrinos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03B53F-ABF3-518F-BCCC-E4A1E593E18C}"/>
              </a:ext>
            </a:extLst>
          </p:cNvPr>
          <p:cNvSpPr/>
          <p:nvPr/>
        </p:nvSpPr>
        <p:spPr>
          <a:xfrm>
            <a:off x="6325303" y="1123717"/>
            <a:ext cx="5352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KM3Net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–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ARCA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(high-E 𝜈’s): south-east of Sicily 3,450 m depth,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33 DUs (14%), big campaign to install ~20 additional DUs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BDB48D-5A7A-BF5E-87CB-39B8CA4EC6BA}"/>
              </a:ext>
            </a:extLst>
          </p:cNvPr>
          <p:cNvSpPr/>
          <p:nvPr/>
        </p:nvSpPr>
        <p:spPr>
          <a:xfrm rot="19912632">
            <a:off x="4029595" y="2129630"/>
            <a:ext cx="640080" cy="1897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67F6AB-8838-BF1A-B7E1-3E7AF0BC7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04" y="2126519"/>
            <a:ext cx="4359792" cy="39526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AC1E70-FA17-362A-1BC2-B354B4929AC0}"/>
              </a:ext>
            </a:extLst>
          </p:cNvPr>
          <p:cNvSpPr txBox="1"/>
          <p:nvPr/>
        </p:nvSpPr>
        <p:spPr>
          <a:xfrm>
            <a:off x="8230018" y="566795"/>
            <a:ext cx="37578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Victor Carretero, Annarita Margiotta, Kate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Scholberg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923778-997F-D65E-687C-FAAC1A016D16}"/>
              </a:ext>
            </a:extLst>
          </p:cNvPr>
          <p:cNvSpPr txBox="1"/>
          <p:nvPr/>
        </p:nvSpPr>
        <p:spPr>
          <a:xfrm>
            <a:off x="3163113" y="5285006"/>
            <a:ext cx="1697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Mild preference for 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541B04-4212-0C86-7570-A7FEEEEA9E14}"/>
              </a:ext>
            </a:extLst>
          </p:cNvPr>
          <p:cNvSpPr txBox="1"/>
          <p:nvPr/>
        </p:nvSpPr>
        <p:spPr>
          <a:xfrm>
            <a:off x="1855920" y="6225660"/>
            <a:ext cx="29449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Colle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cted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2.7 Mt-y of data in total, updated analysis expected soon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A85080C-A189-7BE8-C5CC-C4100A323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009" y="4343400"/>
            <a:ext cx="5651079" cy="240333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00888AF-F5A3-F80E-4F3C-ECA425B446E5}"/>
              </a:ext>
            </a:extLst>
          </p:cNvPr>
          <p:cNvSpPr txBox="1"/>
          <p:nvPr/>
        </p:nvSpPr>
        <p:spPr>
          <a:xfrm>
            <a:off x="9193033" y="4424723"/>
            <a:ext cx="15434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Yet unexplored region of the energy spectrum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9D07E0-2D9D-E7DC-D513-E354B395F986}"/>
                  </a:ext>
                </a:extLst>
              </p:cNvPr>
              <p:cNvSpPr txBox="1"/>
              <p:nvPr/>
            </p:nvSpPr>
            <p:spPr>
              <a:xfrm>
                <a:off x="8851370" y="5723579"/>
                <a:ext cx="1600118" cy="220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𝑝</m:t>
                      </m:r>
                      <m:d>
                        <m:dPr>
                          <m:ctrlP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𝜇</m:t>
                          </m:r>
                        </m:e>
                      </m:d>
                      <m:r>
                        <a:rPr lang="en-US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=</m:t>
                      </m:r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120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−60</m:t>
                          </m:r>
                        </m:sub>
                        <m:sup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+110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PeV</m:t>
                      </m:r>
                    </m:oMath>
                  </m:oMathPara>
                </a14:m>
                <a:endParaRPr lang="en-CH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9D07E0-2D9D-E7DC-D513-E354B395F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370" y="5723579"/>
                <a:ext cx="1600118" cy="220958"/>
              </a:xfrm>
              <a:prstGeom prst="rect">
                <a:avLst/>
              </a:prstGeom>
              <a:blipFill>
                <a:blip r:embed="rId4"/>
                <a:stretch>
                  <a:fillRect l="-1575" t="-5263" r="-2362" b="-31579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7BF564E-B39F-8CAD-1972-927A3A3015C6}"/>
                  </a:ext>
                </a:extLst>
              </p:cNvPr>
              <p:cNvSpPr txBox="1"/>
              <p:nvPr/>
            </p:nvSpPr>
            <p:spPr>
              <a:xfrm>
                <a:off x="8851370" y="5973155"/>
                <a:ext cx="1771575" cy="252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𝒑</m:t>
                      </m:r>
                      <m:d>
                        <m:dPr>
                          <m:ctrlP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US" sz="1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𝝂</m:t>
                              </m:r>
                            </m:e>
                            <m:sub>
                              <m:r>
                                <a:rPr lang="en-US" sz="1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𝝁</m:t>
                              </m:r>
                            </m:sub>
                          </m:sSub>
                        </m:e>
                      </m:d>
                      <m:r>
                        <a:rPr lang="en-US" sz="1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≈</m:t>
                      </m:r>
                      <m:sSubSup>
                        <m:sSubSupPr>
                          <m:ctrlP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𝟐𝟐𝟎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−</m:t>
                          </m:r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𝟏𝟏𝟎</m:t>
                          </m:r>
                        </m:sub>
                        <m:sup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+</m:t>
                          </m:r>
                          <m:r>
                            <a:rPr lang="en-US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𝟓𝟕𝟎</m:t>
                          </m:r>
                        </m:sup>
                      </m:sSubSup>
                      <m:r>
                        <a:rPr lang="en-US" sz="14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</m:t>
                      </m:r>
                      <m:r>
                        <a:rPr lang="en-US" sz="14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𝐏𝐞𝐕</m:t>
                      </m:r>
                    </m:oMath>
                  </m:oMathPara>
                </a14:m>
                <a:endParaRPr lang="en-CH" sz="1400" b="1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7BF564E-B39F-8CAD-1972-927A3A301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370" y="5973155"/>
                <a:ext cx="1771575" cy="252505"/>
              </a:xfrm>
              <a:prstGeom prst="rect">
                <a:avLst/>
              </a:prstGeom>
              <a:blipFill>
                <a:blip r:embed="rId5"/>
                <a:stretch>
                  <a:fillRect l="-1418" r="-1418" b="-2381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B85FC701-5E93-B150-ECA3-09363E4601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8103" y="1763591"/>
            <a:ext cx="2191868" cy="257980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B2D1B01-210C-774C-26AF-24FBCD3D7CC9}"/>
              </a:ext>
            </a:extLst>
          </p:cNvPr>
          <p:cNvSpPr txBox="1"/>
          <p:nvPr/>
        </p:nvSpPr>
        <p:spPr>
          <a:xfrm>
            <a:off x="6182382" y="3731661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rgbClr val="A4136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08483E-27C1-0F6C-DE87-5F36370B2A7E}"/>
              </a:ext>
            </a:extLst>
          </p:cNvPr>
          <p:cNvSpPr txBox="1"/>
          <p:nvPr/>
        </p:nvSpPr>
        <p:spPr>
          <a:xfrm>
            <a:off x="6214909" y="3218696"/>
            <a:ext cx="655791" cy="45185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36000" tIns="36000" rIns="36000" bIns="0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srgbClr val="A4136F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Almost horizontal muon track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7B9F78-7AFB-D011-55B1-0C77DE79E4F9}"/>
              </a:ext>
            </a:extLst>
          </p:cNvPr>
          <p:cNvSpPr txBox="1"/>
          <p:nvPr/>
        </p:nvSpPr>
        <p:spPr>
          <a:xfrm>
            <a:off x="8807025" y="2632647"/>
            <a:ext cx="31641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Hypotheses about origin: </a:t>
            </a:r>
          </a:p>
          <a:p>
            <a:pPr marL="171450" indent="-171450" algn="l">
              <a:spcBef>
                <a:spcPts val="600"/>
              </a:spcBef>
              <a:buFont typeface="System Font Regular"/>
              <a:buChar char="–"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Galactic origin unlikely 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(no potential accelerators)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171450" indent="-171450" algn="l">
              <a:spcBef>
                <a:spcPts val="300"/>
              </a:spcBef>
              <a:buFont typeface="System Font Regular"/>
              <a:buChar char="–"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Possibly Blazar (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AGN with relativistic jets)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171450" indent="-171450" algn="l">
              <a:spcBef>
                <a:spcPts val="300"/>
              </a:spcBef>
              <a:buFont typeface="System Font Regular"/>
              <a:buChar char="–"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Cosmogenic origin not excluded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172E2A-DF05-1CE2-9856-BD64504AA4C2}"/>
              </a:ext>
            </a:extLst>
          </p:cNvPr>
          <p:cNvSpPr txBox="1"/>
          <p:nvPr/>
        </p:nvSpPr>
        <p:spPr>
          <a:xfrm>
            <a:off x="8801934" y="2080809"/>
            <a:ext cx="2837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Detected highest-energy neutrino ever measured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CC8140-9558-6C21-1D5E-BF5B262AC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51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EC14F9-0669-E49E-C8AC-09C3D1A7FBDC}"/>
              </a:ext>
            </a:extLst>
          </p:cNvPr>
          <p:cNvGrpSpPr/>
          <p:nvPr/>
        </p:nvGrpSpPr>
        <p:grpSpPr>
          <a:xfrm>
            <a:off x="287912" y="2126292"/>
            <a:ext cx="11616176" cy="3736626"/>
            <a:chOff x="287912" y="2354014"/>
            <a:chExt cx="11616176" cy="373662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03E7FFCF-B4D8-EA07-B821-0662ADC00AC0}"/>
                </a:ext>
              </a:extLst>
            </p:cNvPr>
            <p:cNvSpPr/>
            <p:nvPr/>
          </p:nvSpPr>
          <p:spPr>
            <a:xfrm>
              <a:off x="287912" y="2354014"/>
              <a:ext cx="11616176" cy="3736626"/>
            </a:xfrm>
            <a:prstGeom prst="roundRect">
              <a:avLst>
                <a:gd name="adj" fmla="val 3340"/>
              </a:avLst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5093D0-34F6-E874-70E7-7E5BD350366A}"/>
                </a:ext>
              </a:extLst>
            </p:cNvPr>
            <p:cNvSpPr txBox="1"/>
            <p:nvPr/>
          </p:nvSpPr>
          <p:spPr>
            <a:xfrm>
              <a:off x="648394" y="3495762"/>
              <a:ext cx="323334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0"/>
                </a:spcBef>
              </a:pPr>
              <a:r>
                <a: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Above TeV energies, cosmic-ray neutrino backgrounds for astrophysical neutrino searches arise mainly from charm decays, whose flux and cross section can be measured at the LHC by FASER and SND</a:t>
              </a:r>
              <a:endPara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CAA8517-47F3-D10E-EE43-D4690D1A6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05742" y="2469672"/>
              <a:ext cx="7772400" cy="34004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9B2656-11C0-B11E-A651-CF08BCFDF3D4}"/>
                </a:ext>
              </a:extLst>
            </p:cNvPr>
            <p:cNvSpPr txBox="1"/>
            <p:nvPr/>
          </p:nvSpPr>
          <p:spPr>
            <a:xfrm rot="16200000">
              <a:off x="10817831" y="2920725"/>
              <a:ext cx="1338610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CH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</a:rPr>
                <a:t>arXiv:2412.03186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089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1622C-3DC0-3838-1877-DD9E13D3C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BBE024B-BCCD-1C5A-3057-0CAFD4E9157F}"/>
              </a:ext>
            </a:extLst>
          </p:cNvPr>
          <p:cNvSpPr/>
          <p:nvPr/>
        </p:nvSpPr>
        <p:spPr>
          <a:xfrm>
            <a:off x="641954" y="1149117"/>
            <a:ext cx="114992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Long baseline accelerator and reactor experiments progressing with construction — amazing physics perspectives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0B2EF0-D35A-297D-35C3-7B4078EB0CB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Upcoming large-scale experiments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9F97F2-8970-6D8A-7814-9D56DB71AF09}"/>
              </a:ext>
            </a:extLst>
          </p:cNvPr>
          <p:cNvSpPr txBox="1"/>
          <p:nvPr/>
        </p:nvSpPr>
        <p:spPr>
          <a:xfrm>
            <a:off x="7288306" y="566795"/>
            <a:ext cx="46995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Justyna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Łagoda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Laura Pérez Molina, Kate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Scholberg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Runze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Zhao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19D8DF-7741-7D46-F4AA-3E423C6FB1BA}"/>
              </a:ext>
            </a:extLst>
          </p:cNvPr>
          <p:cNvSpPr txBox="1"/>
          <p:nvPr/>
        </p:nvSpPr>
        <p:spPr>
          <a:xfrm>
            <a:off x="641777" y="2934640"/>
            <a:ext cx="5461752" cy="1054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LBNF/DUNE 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status</a:t>
            </a:r>
            <a:r>
              <a:rPr lang="en-GB" sz="14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1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(1,300 km baseline, 2–3 GeV 𝜈 energy beam, LAr-TPC)</a:t>
            </a:r>
            <a:endParaRPr lang="en-GB" sz="14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Excavation of far detector caverns at SURF completed April 2024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Cryostat steel in South Dakota, vertical drift prototype operating at CERN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Start beam in 2031 with staged approach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C0C3FC-DAF0-03DD-D86C-3D411C1E8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53" y="1604178"/>
            <a:ext cx="4907389" cy="12099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C5CE1B-487D-4514-691F-DD267996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788" y="1604178"/>
            <a:ext cx="1680899" cy="252656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D8A3D3F-57DE-D683-4F20-BDAE2AA6FF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788" y="4219954"/>
            <a:ext cx="1680899" cy="252292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1F8DE41-B5E5-FE02-0CEA-B6CA6EDF012D}"/>
              </a:ext>
            </a:extLst>
          </p:cNvPr>
          <p:cNvSpPr txBox="1"/>
          <p:nvPr/>
        </p:nvSpPr>
        <p:spPr>
          <a:xfrm>
            <a:off x="6374507" y="6618312"/>
            <a:ext cx="2020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00" noProof="0" dirty="0">
                <a:solidFill>
                  <a:schemeClr val="bg1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PMT test system at Kamioka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63EFC4-78D6-B79A-67A5-471245C8A99B}"/>
              </a:ext>
            </a:extLst>
          </p:cNvPr>
          <p:cNvSpPr txBox="1"/>
          <p:nvPr/>
        </p:nvSpPr>
        <p:spPr>
          <a:xfrm>
            <a:off x="641777" y="5530095"/>
            <a:ext cx="54125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Hyper-Kamiokande 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status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(295 km baseline, ×8 volume of Super-K, ×2.6 T2K beam power, new intermediate Water Cherenkov detector)</a:t>
            </a:r>
            <a:endParaRPr lang="en-GB" sz="12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Site excavation completed, &gt; 10K of 20K PMTs delivered and tested</a:t>
            </a:r>
          </a:p>
          <a:p>
            <a:pPr marL="285750" lvl="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1.3 MW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beam power by reducing cycle time,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operation start in 2028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1EB2A-B0FF-D46E-1540-EA92235104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777" y="4209054"/>
            <a:ext cx="4996465" cy="11169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ADC3C2-C971-3C31-BE60-630778EA44D9}"/>
              </a:ext>
            </a:extLst>
          </p:cNvPr>
          <p:cNvSpPr/>
          <p:nvPr/>
        </p:nvSpPr>
        <p:spPr>
          <a:xfrm>
            <a:off x="3001991" y="5341716"/>
            <a:ext cx="516267" cy="152401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534E81-689E-CD81-9F59-22E0895D7D10}"/>
              </a:ext>
            </a:extLst>
          </p:cNvPr>
          <p:cNvSpPr txBox="1"/>
          <p:nvPr/>
        </p:nvSpPr>
        <p:spPr>
          <a:xfrm>
            <a:off x="2550276" y="4538608"/>
            <a:ext cx="13404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8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IWCD – water Cherenkov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9BBC8F-69D7-ACA5-A0F8-864AD507962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47"/>
          <a:stretch>
            <a:fillRect/>
          </a:stretch>
        </p:blipFill>
        <p:spPr>
          <a:xfrm>
            <a:off x="8356600" y="4219954"/>
            <a:ext cx="3703146" cy="25229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DBC12CB-F42F-157A-E8EB-CB2E894F6EB0}"/>
              </a:ext>
            </a:extLst>
          </p:cNvPr>
          <p:cNvSpPr txBox="1"/>
          <p:nvPr/>
        </p:nvSpPr>
        <p:spPr>
          <a:xfrm>
            <a:off x="8276946" y="1596353"/>
            <a:ext cx="3813454" cy="2311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JUNO 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status </a:t>
            </a:r>
            <a:r>
              <a:rPr kumimoji="0" lang="en-GB" sz="11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(reactor 𝜈 detector)</a:t>
            </a:r>
            <a:endParaRPr kumimoji="0" lang="en-GB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171450" indent="-1714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solidFill>
                  <a:schemeClr val="tx1"/>
                </a:solidFill>
                <a:latin typeface="Helvetica" pitchFamily="2" charset="0"/>
              </a:rPr>
              <a:t>Medium baseline: 53 km from two reactors, mass ordering from precise measurement of fine 𝜈</a:t>
            </a:r>
            <a:r>
              <a:rPr lang="en-GB" sz="1200" baseline="-25000" dirty="0">
                <a:solidFill>
                  <a:schemeClr val="tx1"/>
                </a:solidFill>
                <a:latin typeface="Helvetica" pitchFamily="2" charset="0"/>
              </a:rPr>
              <a:t>e</a:t>
            </a:r>
            <a:r>
              <a:rPr lang="en-GB" sz="1200" dirty="0">
                <a:solidFill>
                  <a:schemeClr val="tx1"/>
                </a:solidFill>
                <a:latin typeface="Helvetica" pitchFamily="2" charset="0"/>
              </a:rPr>
              <a:t> disappearance pattern</a:t>
            </a:r>
            <a:endParaRPr kumimoji="0" lang="en-GB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171450" lvl="0" indent="-1714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20-kton liquid scintillator (central detector) neutrino observatory located near </a:t>
            </a:r>
            <a:r>
              <a:rPr kumimoji="0" lang="en-GB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Kaiping</a:t>
            </a: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, southeast China</a:t>
            </a:r>
          </a:p>
          <a:p>
            <a:pPr marL="171450" lvl="0" indent="-1714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solidFill>
                  <a:schemeClr val="tx1"/>
                </a:solidFill>
                <a:latin typeface="Helvetica" pitchFamily="2" charset="0"/>
              </a:rPr>
              <a:t>Installation completing, commissioning ongoing, </a:t>
            </a: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start of data taking end of 2025</a:t>
            </a:r>
          </a:p>
          <a:p>
            <a:pPr marL="171450" lvl="0" indent="-1714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Challenge: control uniformity and response of gigantic detector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1FF22-3DEB-EEED-E264-2954B764D42E}"/>
              </a:ext>
            </a:extLst>
          </p:cNvPr>
          <p:cNvSpPr txBox="1"/>
          <p:nvPr/>
        </p:nvSpPr>
        <p:spPr>
          <a:xfrm>
            <a:off x="11360250" y="1990113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301242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BD6E5-5370-D73A-9012-812C2531B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158391-BBA3-9EDB-11F7-C6A55B7738C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Upcoming large-scale experiments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D3E0BE-3D5C-5C24-3D52-6EBAD2C5205C}"/>
              </a:ext>
            </a:extLst>
          </p:cNvPr>
          <p:cNvGrpSpPr/>
          <p:nvPr/>
        </p:nvGrpSpPr>
        <p:grpSpPr>
          <a:xfrm>
            <a:off x="698501" y="1684361"/>
            <a:ext cx="10820400" cy="4870496"/>
            <a:chOff x="698501" y="1570061"/>
            <a:chExt cx="10820400" cy="4870496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B8C436AF-1C3B-16EF-2AC6-89D2C1077B79}"/>
                </a:ext>
              </a:extLst>
            </p:cNvPr>
            <p:cNvSpPr/>
            <p:nvPr/>
          </p:nvSpPr>
          <p:spPr>
            <a:xfrm>
              <a:off x="698501" y="1570061"/>
              <a:ext cx="10820400" cy="4870496"/>
            </a:xfrm>
            <a:prstGeom prst="roundRect">
              <a:avLst>
                <a:gd name="adj" fmla="val 1914"/>
              </a:avLst>
            </a:prstGeom>
            <a:solidFill>
              <a:schemeClr val="bg1"/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C69EA3-6615-63AC-CAA4-AA4B44140D3E}"/>
                </a:ext>
              </a:extLst>
            </p:cNvPr>
            <p:cNvSpPr txBox="1"/>
            <p:nvPr/>
          </p:nvSpPr>
          <p:spPr>
            <a:xfrm>
              <a:off x="813076" y="1704094"/>
              <a:ext cx="7619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0"/>
                </a:spcBef>
              </a:pPr>
              <a:r>
                <a:rPr lang="en-CH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These detectors will also have </a:t>
              </a:r>
              <a:r>
                <a:rPr lang="en-CH" sz="1400" b="1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significantly enhanced sensitivity to proton decay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AB3CE0-46E5-7209-8C71-0C37FA0C3D18}"/>
                </a:ext>
              </a:extLst>
            </p:cNvPr>
            <p:cNvSpPr txBox="1"/>
            <p:nvPr/>
          </p:nvSpPr>
          <p:spPr>
            <a:xfrm>
              <a:off x="813076" y="1982120"/>
              <a:ext cx="85341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0"/>
                </a:spcBef>
              </a:pP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Hyper-K sensitivity to p </a:t>
              </a: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ymbol" pitchFamily="2" charset="2"/>
                  <a:ea typeface="Helvetica Light" charset="0"/>
                  <a:cs typeface="Helvetica Light" charset="0"/>
                  <a:sym typeface="Wingdings" pitchFamily="2" charset="2"/>
                </a:rPr>
                <a:t>®</a:t>
              </a: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 e+π</a:t>
              </a:r>
              <a:r>
                <a:rPr lang="en-GB" sz="1200" baseline="300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0</a:t>
              </a: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 (3σ) decay in 20 years: 1×10</a:t>
              </a:r>
              <a:r>
                <a:rPr lang="en-GB" sz="1200" baseline="300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35</a:t>
              </a: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 yr (current </a:t>
              </a: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  <a:hlinkClick r:id="rId2"/>
                </a:rPr>
                <a:t>SK limit</a:t>
              </a: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: &gt; 2.4×10</a:t>
              </a:r>
              <a:r>
                <a:rPr lang="en-GB" sz="1200" baseline="300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34</a:t>
              </a:r>
              <a:r>
                <a:rPr lang="en-GB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 yr)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5F00F19-40E5-1C28-09EE-DFE2CE75DD87}"/>
              </a:ext>
            </a:extLst>
          </p:cNvPr>
          <p:cNvSpPr txBox="1"/>
          <p:nvPr/>
        </p:nvSpPr>
        <p:spPr>
          <a:xfrm>
            <a:off x="10031507" y="1745541"/>
            <a:ext cx="14619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Justyna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Łagoda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5310CD-D54E-717E-358F-8FE1A257F35C}"/>
              </a:ext>
            </a:extLst>
          </p:cNvPr>
          <p:cNvSpPr txBox="1"/>
          <p:nvPr/>
        </p:nvSpPr>
        <p:spPr>
          <a:xfrm>
            <a:off x="7288306" y="566795"/>
            <a:ext cx="46995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Justyna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Łagoda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Laura Pérez Molina, Kate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Scholberg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Runze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Zhao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4FBEF47-0FE8-6D29-332D-E968EEC770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0"/>
          <a:stretch>
            <a:fillRect/>
          </a:stretch>
        </p:blipFill>
        <p:spPr>
          <a:xfrm>
            <a:off x="1049056" y="2859932"/>
            <a:ext cx="4682045" cy="333059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08B1E34-C2C5-1AC0-4C4A-3D632A7BD4B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t="6295"/>
          <a:stretch>
            <a:fillRect/>
          </a:stretch>
        </p:blipFill>
        <p:spPr>
          <a:xfrm>
            <a:off x="6083600" y="2863660"/>
            <a:ext cx="4682045" cy="333230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D2836D8-2CF6-BD38-58E6-3222EA4B9276}"/>
              </a:ext>
            </a:extLst>
          </p:cNvPr>
          <p:cNvSpPr txBox="1"/>
          <p:nvPr/>
        </p:nvSpPr>
        <p:spPr>
          <a:xfrm>
            <a:off x="1615736" y="2644692"/>
            <a:ext cx="1350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Expected 90% limits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B8B2FDE-413C-1C0E-22C8-E658DBA8DFD6}"/>
              </a:ext>
            </a:extLst>
          </p:cNvPr>
          <p:cNvSpPr/>
          <p:nvPr/>
        </p:nvSpPr>
        <p:spPr>
          <a:xfrm>
            <a:off x="7599923" y="2888224"/>
            <a:ext cx="153313" cy="63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CAACD5A-3071-1A96-3093-2A62BA64C5CE}"/>
              </a:ext>
            </a:extLst>
          </p:cNvPr>
          <p:cNvSpPr/>
          <p:nvPr/>
        </p:nvSpPr>
        <p:spPr>
          <a:xfrm>
            <a:off x="6014963" y="5582656"/>
            <a:ext cx="266965" cy="42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E7E417-088A-A46F-37A9-348706A79DB6}"/>
              </a:ext>
            </a:extLst>
          </p:cNvPr>
          <p:cNvSpPr txBox="1"/>
          <p:nvPr/>
        </p:nvSpPr>
        <p:spPr>
          <a:xfrm>
            <a:off x="6657488" y="2644692"/>
            <a:ext cx="1350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Expected 90% limits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FB8FBD-42AD-8626-2082-4E4384515C69}"/>
              </a:ext>
            </a:extLst>
          </p:cNvPr>
          <p:cNvSpPr/>
          <p:nvPr/>
        </p:nvSpPr>
        <p:spPr>
          <a:xfrm>
            <a:off x="641954" y="1149117"/>
            <a:ext cx="116643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Large-scale long baseline accelerator and reactor experiments progressing with construction</a:t>
            </a:r>
          </a:p>
        </p:txBody>
      </p:sp>
    </p:spTree>
    <p:extLst>
      <p:ext uri="{BB962C8B-B14F-4D97-AF65-F5344CB8AC3E}">
        <p14:creationId xmlns:p14="http://schemas.microsoft.com/office/powerpoint/2010/main" val="97532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9700F-5DC3-236C-DA2F-32372764A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88B017-C344-343B-53D0-B1DD185A8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54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1476F6-390E-D2CB-0EE3-010EB015CCA0}"/>
              </a:ext>
            </a:extLst>
          </p:cNvPr>
          <p:cNvSpPr/>
          <p:nvPr/>
        </p:nvSpPr>
        <p:spPr>
          <a:xfrm>
            <a:off x="641955" y="1149117"/>
            <a:ext cx="1153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When will we know?</a:t>
            </a:r>
            <a:endParaRPr kumimoji="0" lang="en-GB" sz="1400" b="0" i="0" u="none" strike="noStrike" kern="1200" cap="none" spc="0" normalizeH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8B9D17-BA5D-29B4-9C32-A67C438A1C91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Neutrino mass ordering and CP violation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C22C1F-81A8-27FC-7D72-F897276414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40" t="13006" r="36633" b="10716"/>
          <a:stretch>
            <a:fillRect/>
          </a:stretch>
        </p:blipFill>
        <p:spPr>
          <a:xfrm>
            <a:off x="716537" y="1822109"/>
            <a:ext cx="5112245" cy="36120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BC734A2-7942-45C3-2A68-445FBF317658}"/>
              </a:ext>
            </a:extLst>
          </p:cNvPr>
          <p:cNvSpPr txBox="1"/>
          <p:nvPr/>
        </p:nvSpPr>
        <p:spPr>
          <a:xfrm>
            <a:off x="716537" y="5770441"/>
            <a:ext cx="5202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Vertical bar width due to uncertainty in PMNS elements, primarily </a:t>
            </a:r>
            <a:r>
              <a:rPr lang="en-CH" sz="1200" i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θ</a:t>
            </a:r>
            <a:r>
              <a:rPr lang="en-CH" sz="1200" baseline="-25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23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616BF53-C802-DD89-F874-D8990E22F7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901" t="19908" r="45185" b="36091"/>
          <a:stretch>
            <a:fillRect/>
          </a:stretch>
        </p:blipFill>
        <p:spPr>
          <a:xfrm>
            <a:off x="6367525" y="1794407"/>
            <a:ext cx="5355758" cy="36858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18A5A40-942B-77A5-4078-958CE6C4EB9C}"/>
              </a:ext>
            </a:extLst>
          </p:cNvPr>
          <p:cNvSpPr txBox="1"/>
          <p:nvPr/>
        </p:nvSpPr>
        <p:spPr>
          <a:xfrm>
            <a:off x="6755546" y="5770441"/>
            <a:ext cx="519604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If CPV large, discovery in 2–4 years (starting 2030~2032) depending on systematics, but knowing MO is important in degenerate regions</a:t>
            </a:r>
          </a:p>
          <a:p>
            <a:pPr marL="0" algn="l">
              <a:spcBef>
                <a:spcPts val="600"/>
              </a:spcBef>
            </a:pPr>
            <a:r>
              <a:rPr lang="en-GB" sz="12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If CPV small, systematics may be the ultimate limitation to discovery</a:t>
            </a:r>
            <a:endParaRPr lang="en-CH" sz="1200" baseline="-25000" dirty="0"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DF74D6-A5F6-F740-1909-C9B5E20A1A2B}"/>
              </a:ext>
            </a:extLst>
          </p:cNvPr>
          <p:cNvSpPr txBox="1"/>
          <p:nvPr/>
        </p:nvSpPr>
        <p:spPr>
          <a:xfrm>
            <a:off x="4441108" y="4309609"/>
            <a:ext cx="1262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CH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ESPP Preliminary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C5F0A9-AA94-B046-70CC-9428CB6931C8}"/>
              </a:ext>
            </a:extLst>
          </p:cNvPr>
          <p:cNvSpPr/>
          <p:nvPr/>
        </p:nvSpPr>
        <p:spPr>
          <a:xfrm>
            <a:off x="10122795" y="4043964"/>
            <a:ext cx="1455312" cy="74697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28C44F-1F00-F514-984D-C8C6D12E969F}"/>
              </a:ext>
            </a:extLst>
          </p:cNvPr>
          <p:cNvSpPr txBox="1"/>
          <p:nvPr/>
        </p:nvSpPr>
        <p:spPr>
          <a:xfrm>
            <a:off x="10328227" y="4309609"/>
            <a:ext cx="1262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CH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ESPP Preliminary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41E15D-BBFF-1EA8-4763-C5A6318ABF1A}"/>
              </a:ext>
            </a:extLst>
          </p:cNvPr>
          <p:cNvSpPr txBox="1"/>
          <p:nvPr/>
        </p:nvSpPr>
        <p:spPr>
          <a:xfrm>
            <a:off x="1219200" y="2095500"/>
            <a:ext cx="1563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𝜈 mass ordering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DB014B-F39B-EE4D-7BAA-0E84F80D5C58}"/>
              </a:ext>
            </a:extLst>
          </p:cNvPr>
          <p:cNvSpPr txBox="1"/>
          <p:nvPr/>
        </p:nvSpPr>
        <p:spPr>
          <a:xfrm>
            <a:off x="7048500" y="2095499"/>
            <a:ext cx="460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δ</a:t>
            </a:r>
            <a:r>
              <a:rPr lang="en-GB" sz="1400" b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CP</a:t>
            </a:r>
            <a:endParaRPr lang="en-CH" sz="1400" b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ABCA3D-BFEB-5858-B98D-C24C0C890DC8}"/>
              </a:ext>
            </a:extLst>
          </p:cNvPr>
          <p:cNvSpPr txBox="1"/>
          <p:nvPr/>
        </p:nvSpPr>
        <p:spPr>
          <a:xfrm>
            <a:off x="9700591" y="566796"/>
            <a:ext cx="22872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Pilar Hernandez</a:t>
            </a:r>
          </a:p>
        </p:txBody>
      </p:sp>
    </p:spTree>
    <p:extLst>
      <p:ext uri="{BB962C8B-B14F-4D97-AF65-F5344CB8AC3E}">
        <p14:creationId xmlns:p14="http://schemas.microsoft.com/office/powerpoint/2010/main" val="380550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2A6D30-B73A-C22E-F1CB-5FF623860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55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5E155-ABB3-266F-F699-D20F74127D4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Right-handed neutrinos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5658ED-191B-6B30-D1DE-563837EC7C38}"/>
              </a:ext>
            </a:extLst>
          </p:cNvPr>
          <p:cNvSpPr txBox="1"/>
          <p:nvPr/>
        </p:nvSpPr>
        <p:spPr>
          <a:xfrm>
            <a:off x="9547412" y="566795"/>
            <a:ext cx="244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Enrique Fernández Martínez 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A1D670-E1F2-9B43-8C13-62F865C24D0F}"/>
              </a:ext>
            </a:extLst>
          </p:cNvPr>
          <p:cNvSpPr/>
          <p:nvPr/>
        </p:nvSpPr>
        <p:spPr>
          <a:xfrm>
            <a:off x="641955" y="1149117"/>
            <a:ext cx="1143574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Simplest massive neutrino extension: add Majorana </a:t>
            </a:r>
            <a:r>
              <a:rPr lang="en-GB" sz="1600" b="1" i="1" noProof="0" dirty="0">
                <a:solidFill>
                  <a:srgbClr val="000000"/>
                </a:solidFill>
                <a:latin typeface="Helvetica" pitchFamily="2" charset="0"/>
              </a:rPr>
              <a:t>N</a:t>
            </a:r>
            <a:r>
              <a:rPr lang="en-GB" sz="700" b="1" i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baseline="-25000" noProof="0" dirty="0">
                <a:solidFill>
                  <a:srgbClr val="000000"/>
                </a:solidFill>
                <a:latin typeface="Helvetica" pitchFamily="2" charset="0"/>
              </a:rPr>
              <a:t>R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to SM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— basis 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of high-scale seesaw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and </a:t>
            </a:r>
            <a:r>
              <a:rPr lang="en-GB" sz="1400" noProof="0" dirty="0" err="1">
                <a:solidFill>
                  <a:srgbClr val="000000"/>
                </a:solidFill>
                <a:latin typeface="Helvetica" pitchFamily="2" charset="0"/>
              </a:rPr>
              <a:t>leptogenesis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scenarios</a:t>
            </a:r>
            <a:endParaRPr lang="en-GB" sz="1600" noProof="0" dirty="0">
              <a:solidFill>
                <a:srgbClr val="000000"/>
              </a:solidFill>
              <a:latin typeface="Helvetica" pitchFamily="2" charset="0"/>
            </a:endParaRP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i="1" dirty="0">
                <a:solidFill>
                  <a:srgbClr val="000000"/>
                </a:solidFill>
                <a:latin typeface="Helvetica" pitchFamily="2" charset="0"/>
              </a:rPr>
              <a:t>N</a:t>
            </a:r>
            <a:r>
              <a:rPr lang="en-GB" sz="600" i="1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400" baseline="-25000" dirty="0">
                <a:solidFill>
                  <a:srgbClr val="000000"/>
                </a:solidFill>
                <a:latin typeface="Helvetica" pitchFamily="2" charset="0"/>
              </a:rPr>
              <a:t>R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do not need to be super heavy. With increasing mass, probed </a:t>
            </a: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via direct searches (see below) and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indirectly through PMNS unitarity, precision tests, flavour violation, as well as constrains from cosmology and 0𝜈</a:t>
            </a:r>
            <a:r>
              <a:rPr kumimoji="0" lang="el-GR" sz="1400" b="0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ββ</a:t>
            </a:r>
            <a:endParaRPr kumimoji="0" lang="en-GB" sz="1400" b="0" i="0" u="none" strike="noStrike" kern="1200" cap="none" spc="0" normalizeH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39E24B6-04B0-3070-0C7D-502EDDEE2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08" y="2395159"/>
            <a:ext cx="10952702" cy="43612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30A1D48-D0F0-9F55-3BD1-61CC86E49920}"/>
              </a:ext>
            </a:extLst>
          </p:cNvPr>
          <p:cNvSpPr txBox="1"/>
          <p:nvPr/>
        </p:nvSpPr>
        <p:spPr>
          <a:xfrm>
            <a:off x="6689386" y="5848081"/>
            <a:ext cx="41504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arXiv:2304.06772, 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https://github.com/mhostert/Heavy-Neutrino-Limits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endParaRPr lang="en-CH" sz="10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D777D1-84EE-D6C2-BD37-CAEF984200B1}"/>
              </a:ext>
            </a:extLst>
          </p:cNvPr>
          <p:cNvSpPr txBox="1"/>
          <p:nvPr/>
        </p:nvSpPr>
        <p:spPr>
          <a:xfrm>
            <a:off x="10883446" y="3837806"/>
            <a:ext cx="132354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Constraints on SM extension with single </a:t>
            </a:r>
            <a:r>
              <a:rPr lang="en-CH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</a:t>
            </a:r>
            <a:r>
              <a:rPr lang="en-CH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that is SM singlet and mixes with 𝜈</a:t>
            </a:r>
            <a:r>
              <a:rPr lang="en-CH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542DCC-CCA1-2C47-E5CA-EB149803B0B0}"/>
              </a:ext>
            </a:extLst>
          </p:cNvPr>
          <p:cNvSpPr txBox="1"/>
          <p:nvPr/>
        </p:nvSpPr>
        <p:spPr>
          <a:xfrm>
            <a:off x="883255" y="2173575"/>
            <a:ext cx="1019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1400" dirty="0">
                <a:solidFill>
                  <a:srgbClr val="0070C0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¬</a:t>
            </a:r>
            <a:r>
              <a:rPr lang="en-CH" sz="14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𝜈 oscillation &amp; kinks in β spectrum  |  meson decays peak searches  |   fixed target &amp; collider searches  |  indirect probes </a:t>
            </a:r>
            <a:r>
              <a:rPr lang="en-CH" sz="1400" dirty="0">
                <a:solidFill>
                  <a:srgbClr val="0070C0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4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BFCD4A6-F26D-820E-0992-34A82E8AB408}"/>
              </a:ext>
            </a:extLst>
          </p:cNvPr>
          <p:cNvSpPr/>
          <p:nvPr/>
        </p:nvSpPr>
        <p:spPr>
          <a:xfrm>
            <a:off x="10839881" y="2481352"/>
            <a:ext cx="567634" cy="80149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174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D8ED2-BEA0-C929-2797-4C6D050BD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43DA761-F547-169B-5BE8-65C51432A858}"/>
              </a:ext>
            </a:extLst>
          </p:cNvPr>
          <p:cNvSpPr/>
          <p:nvPr/>
        </p:nvSpPr>
        <p:spPr>
          <a:xfrm>
            <a:off x="6025776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B6E855-38D7-2059-A71E-5696F3ED3F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FA7A4D0-95CD-35F2-2746-41424D6690B2}"/>
              </a:ext>
            </a:extLst>
          </p:cNvPr>
          <p:cNvSpPr/>
          <p:nvPr/>
        </p:nvSpPr>
        <p:spPr>
          <a:xfrm>
            <a:off x="5152" y="2247899"/>
            <a:ext cx="5898776" cy="3657601"/>
          </a:xfrm>
          <a:prstGeom prst="rect">
            <a:avLst/>
          </a:prstGeom>
          <a:solidFill>
            <a:srgbClr val="6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09B43D-E06E-BEE2-BCB8-09659C5FF3AD}"/>
              </a:ext>
            </a:extLst>
          </p:cNvPr>
          <p:cNvSpPr txBox="1"/>
          <p:nvPr/>
        </p:nvSpPr>
        <p:spPr>
          <a:xfrm>
            <a:off x="6030928" y="1883848"/>
            <a:ext cx="616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latin typeface="Helvetica" pitchFamily="2" charset="0"/>
              </a:rPr>
              <a:t>Dark matter &amp; Axions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06CDA2-DD84-09AD-514B-7109FDDC6F4C}"/>
              </a:ext>
            </a:extLst>
          </p:cNvPr>
          <p:cNvSpPr txBox="1"/>
          <p:nvPr/>
        </p:nvSpPr>
        <p:spPr>
          <a:xfrm>
            <a:off x="6555348" y="4832845"/>
            <a:ext cx="5217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“ </a:t>
            </a:r>
            <a:r>
              <a:rPr lang="en-GB" sz="1400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DM is a fantastic particle physics problem with </a:t>
            </a:r>
            <a:r>
              <a:rPr lang="en-GB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strong</a:t>
            </a:r>
            <a:r>
              <a:rPr lang="en-GB" sz="1400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complementarity among the different experimental searches and phenomenological constraints, as well as the technological developments — it brings the communities together </a:t>
            </a:r>
            <a:r>
              <a:rPr lang="en-GB" sz="14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”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8410C16-8707-0450-7B58-20E4A6E2F80A}"/>
              </a:ext>
            </a:extLst>
          </p:cNvPr>
          <p:cNvSpPr/>
          <p:nvPr/>
        </p:nvSpPr>
        <p:spPr>
          <a:xfrm>
            <a:off x="469347" y="2320788"/>
            <a:ext cx="4717774" cy="3418007"/>
          </a:xfrm>
          <a:prstGeom prst="roundRect">
            <a:avLst>
              <a:gd name="adj" fmla="val 2321"/>
            </a:avLst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3511D8-FC36-4E8C-B352-CC46C0E31E6B}"/>
              </a:ext>
            </a:extLst>
          </p:cNvPr>
          <p:cNvSpPr/>
          <p:nvPr/>
        </p:nvSpPr>
        <p:spPr>
          <a:xfrm>
            <a:off x="0" y="1413948"/>
            <a:ext cx="6030928" cy="544405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9107B3F-BE82-6662-12B2-193FA37C3377}"/>
              </a:ext>
            </a:extLst>
          </p:cNvPr>
          <p:cNvSpPr/>
          <p:nvPr/>
        </p:nvSpPr>
        <p:spPr>
          <a:xfrm>
            <a:off x="469346" y="2320788"/>
            <a:ext cx="5015481" cy="3657601"/>
          </a:xfrm>
          <a:prstGeom prst="roundRect">
            <a:avLst>
              <a:gd name="adj" fmla="val 1949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1FA589-EA83-43B8-8D64-FDA8F79A011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/>
        </p:blipFill>
        <p:spPr>
          <a:xfrm rot="5400000">
            <a:off x="1269474" y="1758138"/>
            <a:ext cx="3444680" cy="4775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DBB1FE-D967-EAC3-006B-497AD95A80D4}"/>
              </a:ext>
            </a:extLst>
          </p:cNvPr>
          <p:cNvSpPr txBox="1"/>
          <p:nvPr/>
        </p:nvSpPr>
        <p:spPr>
          <a:xfrm>
            <a:off x="469347" y="5716348"/>
            <a:ext cx="9573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Source: INSPIRE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5B413B-1A6D-C34C-017B-C6E81D924482}"/>
              </a:ext>
            </a:extLst>
          </p:cNvPr>
          <p:cNvSpPr txBox="1"/>
          <p:nvPr/>
        </p:nvSpPr>
        <p:spPr>
          <a:xfrm>
            <a:off x="6555347" y="2712283"/>
            <a:ext cx="53357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Overwhelming </a:t>
            </a:r>
            <a:r>
              <a:rPr lang="en-GB" sz="16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evidence of DM from </a:t>
            </a:r>
            <a:r>
              <a:rPr lang="en-GB" sz="16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gravitational observations at different times and scales                            — </a:t>
            </a:r>
            <a:r>
              <a:rPr lang="en-GB" sz="1600" i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strong evidence for particle nature</a:t>
            </a:r>
          </a:p>
          <a:p>
            <a:pPr>
              <a:spcBef>
                <a:spcPts val="1200"/>
              </a:spcBef>
            </a:pPr>
            <a:r>
              <a:rPr lang="en-GB" sz="16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Huge range of possible forms</a:t>
            </a:r>
            <a:r>
              <a:rPr lang="en-GB" sz="16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across </a:t>
            </a:r>
            <a:r>
              <a:rPr lang="en-GB" sz="16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almost the entire mass scale </a:t>
            </a:r>
            <a:r>
              <a:rPr lang="en-GB" sz="12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(up to annihilation unitarity limit of ~100 TeV)</a:t>
            </a:r>
          </a:p>
          <a:p>
            <a:pPr marL="0" algn="l">
              <a:spcBef>
                <a:spcPts val="1200"/>
              </a:spcBef>
            </a:pPr>
            <a:r>
              <a:rPr lang="en-GB" sz="16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DM sector may be complex!</a:t>
            </a:r>
          </a:p>
        </p:txBody>
      </p:sp>
    </p:spTree>
    <p:extLst>
      <p:ext uri="{BB962C8B-B14F-4D97-AF65-F5344CB8AC3E}">
        <p14:creationId xmlns:p14="http://schemas.microsoft.com/office/powerpoint/2010/main" val="32800095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FB682-703D-C61F-5CE5-C03878C58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F3161-725B-AD12-D1C5-54A1077F1E5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Dark matter halo — operating xenon experiments</a:t>
            </a:r>
          </a:p>
        </p:txBody>
      </p:sp>
      <p:pic>
        <p:nvPicPr>
          <p:cNvPr id="14338" name="Picture 2" descr="LZ Experiment Sets New Record in Search for Dark Matter – Berkeley Lab News  Center">
            <a:extLst>
              <a:ext uri="{FF2B5EF4-FFF2-40B4-BE49-F238E27FC236}">
                <a16:creationId xmlns:a16="http://schemas.microsoft.com/office/drawing/2014/main" id="{7CE67AB3-6C34-691F-F94E-670E6983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59" y="1759221"/>
            <a:ext cx="1874959" cy="124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XENON1T reports results of dark matter WIMPs search | CERN">
            <a:extLst>
              <a:ext uri="{FF2B5EF4-FFF2-40B4-BE49-F238E27FC236}">
                <a16:creationId xmlns:a16="http://schemas.microsoft.com/office/drawing/2014/main" id="{95F83E26-1505-7853-AD60-2998A8772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615" y="1756248"/>
            <a:ext cx="1682733" cy="125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489AD9-B6F5-ADC5-3A3A-F7F06B6EDCAF}"/>
              </a:ext>
            </a:extLst>
          </p:cNvPr>
          <p:cNvSpPr txBox="1"/>
          <p:nvPr/>
        </p:nvSpPr>
        <p:spPr>
          <a:xfrm>
            <a:off x="3514363" y="1171779"/>
            <a:ext cx="2035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600" b="1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XENONnT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at LNGS, Italy,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5.9 t active mass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39F2A6C-9644-91D2-8D93-1A1CBA511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545" y="1756249"/>
            <a:ext cx="1549275" cy="125269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6602ED6-49BD-3EF0-51BF-1EB88DCA7EAB}"/>
              </a:ext>
            </a:extLst>
          </p:cNvPr>
          <p:cNvSpPr txBox="1"/>
          <p:nvPr/>
        </p:nvSpPr>
        <p:spPr>
          <a:xfrm>
            <a:off x="6187661" y="1171779"/>
            <a:ext cx="2213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6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PandaX-4T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CJUL, China,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3.7 t active mass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71D6437-002D-0557-D32D-33FF3B3476DA}"/>
              </a:ext>
            </a:extLst>
          </p:cNvPr>
          <p:cNvSpPr/>
          <p:nvPr/>
        </p:nvSpPr>
        <p:spPr>
          <a:xfrm>
            <a:off x="8463855" y="2280869"/>
            <a:ext cx="1241502" cy="1075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76CC2B-1666-05F3-3460-803C8D2CCD69}"/>
              </a:ext>
            </a:extLst>
          </p:cNvPr>
          <p:cNvSpPr txBox="1"/>
          <p:nvPr/>
        </p:nvSpPr>
        <p:spPr>
          <a:xfrm>
            <a:off x="10378226" y="1904074"/>
            <a:ext cx="13121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arXiv:2408.02877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4EFE137-2B53-51A7-668F-E0A77452A07C}"/>
              </a:ext>
            </a:extLst>
          </p:cNvPr>
          <p:cNvGrpSpPr>
            <a:grpSpLocks noChangeAspect="1"/>
          </p:cNvGrpSpPr>
          <p:nvPr/>
        </p:nvGrpSpPr>
        <p:grpSpPr>
          <a:xfrm>
            <a:off x="8414849" y="2062105"/>
            <a:ext cx="3226671" cy="1659504"/>
            <a:chOff x="5302109" y="2197883"/>
            <a:chExt cx="2205744" cy="1134433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E58F796-DE18-30F0-8895-003AB8299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7255" b="56032"/>
            <a:stretch>
              <a:fillRect/>
            </a:stretch>
          </p:blipFill>
          <p:spPr>
            <a:xfrm>
              <a:off x="5302109" y="2197883"/>
              <a:ext cx="2205744" cy="868702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4459156-B72C-0ECB-6DE5-409693855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9213" t="86415"/>
            <a:stretch>
              <a:fillRect/>
            </a:stretch>
          </p:blipFill>
          <p:spPr>
            <a:xfrm>
              <a:off x="5348675" y="3063907"/>
              <a:ext cx="2159177" cy="268409"/>
            </a:xfrm>
            <a:prstGeom prst="rect">
              <a:avLst/>
            </a:prstGeom>
          </p:spPr>
        </p:pic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E9D7EED1-DBE4-0CE6-241F-E62D30D1D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839" y="4048629"/>
            <a:ext cx="3192611" cy="1308463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BB93BDA-EEE0-E9BC-8A2E-AF36C9513829}"/>
              </a:ext>
            </a:extLst>
          </p:cNvPr>
          <p:cNvSpPr txBox="1"/>
          <p:nvPr/>
        </p:nvSpPr>
        <p:spPr>
          <a:xfrm>
            <a:off x="10378226" y="3857489"/>
            <a:ext cx="13121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arXiv:2407.10892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ACB7483-EDB5-274F-C77D-1FE03203BDF8}"/>
              </a:ext>
            </a:extLst>
          </p:cNvPr>
          <p:cNvSpPr txBox="1"/>
          <p:nvPr/>
        </p:nvSpPr>
        <p:spPr>
          <a:xfrm>
            <a:off x="8391877" y="5615094"/>
            <a:ext cx="369458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First detection of elastic NRs from astrophysical neutrinos, first measurement of the 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c</a:t>
            </a:r>
            <a:r>
              <a:rPr lang="en-GB" sz="105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oherent</a:t>
            </a:r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 elastic 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n</a:t>
            </a:r>
            <a:r>
              <a:rPr lang="en-GB" sz="105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eutrino</a:t>
            </a:r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-nucleus 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s</a:t>
            </a:r>
            <a:r>
              <a:rPr lang="en-GB" sz="105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cattering</a:t>
            </a:r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 (CE</a:t>
            </a:r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𝜈</a:t>
            </a:r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NS) process with Xe target, first step into the “neutrino fog” by DM experiment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BE0B28F-B964-C31A-0F17-AD2F853A4FE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4590" y="3678736"/>
            <a:ext cx="4057756" cy="29352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8FC301-8034-839F-C83A-96563E4C7429}"/>
              </a:ext>
            </a:extLst>
          </p:cNvPr>
          <p:cNvSpPr txBox="1"/>
          <p:nvPr/>
        </p:nvSpPr>
        <p:spPr>
          <a:xfrm>
            <a:off x="8437732" y="1225099"/>
            <a:ext cx="34494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 err="1">
                <a:latin typeface="Helvetica" pitchFamily="2" charset="0"/>
              </a:rPr>
              <a:t>XENONnT</a:t>
            </a:r>
            <a:r>
              <a:rPr lang="en-GB" sz="1200" dirty="0">
                <a:latin typeface="Helvetica" pitchFamily="2" charset="0"/>
              </a:rPr>
              <a:t> and PandaX-4T report first </a:t>
            </a:r>
            <a:r>
              <a:rPr lang="en-GB" sz="1200" b="0" i="0" u="none" strike="noStrike" dirty="0">
                <a:effectLst/>
                <a:latin typeface="Helvetica" pitchFamily="2" charset="0"/>
              </a:rPr>
              <a:t>evidence of nuclear recoils from solar neutrinos (boron-8) with a dark matter detector</a:t>
            </a:r>
            <a:endParaRPr lang="en-CH" sz="1200" dirty="0"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5E48DC-C6E6-7232-C1CD-1A1FD9A46FE0}"/>
              </a:ext>
            </a:extLst>
          </p:cNvPr>
          <p:cNvSpPr txBox="1"/>
          <p:nvPr/>
        </p:nvSpPr>
        <p:spPr>
          <a:xfrm>
            <a:off x="9423400" y="376296"/>
            <a:ext cx="2564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Paloma Cimental, Amy Cottle, Clara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Murgui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Galvez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B3E065-F074-838A-2394-630071451D01}"/>
              </a:ext>
            </a:extLst>
          </p:cNvPr>
          <p:cNvSpPr txBox="1"/>
          <p:nvPr/>
        </p:nvSpPr>
        <p:spPr>
          <a:xfrm>
            <a:off x="641953" y="1183908"/>
            <a:ext cx="2837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6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LUX-ZEPLIN (LZ)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SURF, South Dakota, USA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7 t active mass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36887F-4CE0-0854-18C8-D9BC1163534B}"/>
              </a:ext>
            </a:extLst>
          </p:cNvPr>
          <p:cNvSpPr txBox="1"/>
          <p:nvPr/>
        </p:nvSpPr>
        <p:spPr>
          <a:xfrm>
            <a:off x="1284348" y="3583163"/>
            <a:ext cx="299179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arXiv:2410.17036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79EE118-9AE2-8DCC-A931-D62CAE86D635}"/>
              </a:ext>
            </a:extLst>
          </p:cNvPr>
          <p:cNvSpPr txBox="1"/>
          <p:nvPr/>
        </p:nvSpPr>
        <p:spPr>
          <a:xfrm>
            <a:off x="641953" y="3175865"/>
            <a:ext cx="28151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Latest SI result with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4.2 </a:t>
            </a:r>
            <a:r>
              <a:rPr lang="en-GB" sz="12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t×yr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exposure:</a:t>
            </a:r>
            <a:endParaRPr lang="en-CH" sz="12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3AC2A33-95B0-3F6B-8B27-82787C337CBF}"/>
              </a:ext>
            </a:extLst>
          </p:cNvPr>
          <p:cNvSpPr txBox="1"/>
          <p:nvPr/>
        </p:nvSpPr>
        <p:spPr>
          <a:xfrm>
            <a:off x="4454163" y="3175865"/>
            <a:ext cx="355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Latest SI result with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3.1 / 1.54 </a:t>
            </a:r>
            <a:r>
              <a:rPr lang="en-GB" sz="12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t×yr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exposure for </a:t>
            </a:r>
            <a:r>
              <a:rPr lang="en-GB" sz="12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XENONnT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2502.18005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]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/  PandaX-4T 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[2408.00664]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</a:t>
            </a:r>
            <a:endParaRPr lang="en-CH" sz="12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7" name="Slide Number Placeholder 1">
            <a:extLst>
              <a:ext uri="{FF2B5EF4-FFF2-40B4-BE49-F238E27FC236}">
                <a16:creationId xmlns:a16="http://schemas.microsoft.com/office/drawing/2014/main" id="{FEFB6878-C2DC-6509-8B4B-4FDE7228C7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57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7C84213-B082-19AC-B1AE-8C12366546C9}"/>
              </a:ext>
            </a:extLst>
          </p:cNvPr>
          <p:cNvSpPr txBox="1"/>
          <p:nvPr/>
        </p:nvSpPr>
        <p:spPr>
          <a:xfrm>
            <a:off x="641953" y="3365656"/>
            <a:ext cx="35523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(LZ and XENONnT continue running until 2028)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58A750BC-1A29-314D-C9BD-00328DFE8F9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32300" y="3680659"/>
            <a:ext cx="3710320" cy="3015559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D4F24AC-9B14-BF32-483F-A9E9D54CC3FC}"/>
              </a:ext>
            </a:extLst>
          </p:cNvPr>
          <p:cNvSpPr txBox="1"/>
          <p:nvPr/>
        </p:nvSpPr>
        <p:spPr>
          <a:xfrm>
            <a:off x="654653" y="672822"/>
            <a:ext cx="5671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Looking for nuclear recoil of target from elastic collision with dark matter particle</a:t>
            </a: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96180B74-D67D-133A-2864-7B1A545E89DF}"/>
              </a:ext>
            </a:extLst>
          </p:cNvPr>
          <p:cNvSpPr/>
          <p:nvPr/>
        </p:nvSpPr>
        <p:spPr>
          <a:xfrm>
            <a:off x="795867" y="4577644"/>
            <a:ext cx="3386666" cy="1537876"/>
          </a:xfrm>
          <a:custGeom>
            <a:avLst/>
            <a:gdLst>
              <a:gd name="connsiteX0" fmla="*/ 3386666 w 3386666"/>
              <a:gd name="connsiteY0" fmla="*/ 451556 h 1537876"/>
              <a:gd name="connsiteX1" fmla="*/ 2060222 w 3386666"/>
              <a:gd name="connsiteY1" fmla="*/ 1061156 h 1537876"/>
              <a:gd name="connsiteX2" fmla="*/ 1411111 w 3386666"/>
              <a:gd name="connsiteY2" fmla="*/ 1343378 h 1537876"/>
              <a:gd name="connsiteX3" fmla="*/ 920044 w 3386666"/>
              <a:gd name="connsiteY3" fmla="*/ 1495778 h 1537876"/>
              <a:gd name="connsiteX4" fmla="*/ 536222 w 3386666"/>
              <a:gd name="connsiteY4" fmla="*/ 1535289 h 1537876"/>
              <a:gd name="connsiteX5" fmla="*/ 333022 w 3386666"/>
              <a:gd name="connsiteY5" fmla="*/ 1439334 h 1537876"/>
              <a:gd name="connsiteX6" fmla="*/ 174977 w 3386666"/>
              <a:gd name="connsiteY6" fmla="*/ 1106312 h 1537876"/>
              <a:gd name="connsiteX7" fmla="*/ 84666 w 3386666"/>
              <a:gd name="connsiteY7" fmla="*/ 570089 h 1537876"/>
              <a:gd name="connsiteX8" fmla="*/ 0 w 3386666"/>
              <a:gd name="connsiteY8" fmla="*/ 0 h 1537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86666" h="1537876">
                <a:moveTo>
                  <a:pt x="3386666" y="451556"/>
                </a:moveTo>
                <a:lnTo>
                  <a:pt x="2060222" y="1061156"/>
                </a:lnTo>
                <a:cubicBezTo>
                  <a:pt x="1730963" y="1209793"/>
                  <a:pt x="1601141" y="1270941"/>
                  <a:pt x="1411111" y="1343378"/>
                </a:cubicBezTo>
                <a:cubicBezTo>
                  <a:pt x="1221081" y="1415815"/>
                  <a:pt x="1065859" y="1463793"/>
                  <a:pt x="920044" y="1495778"/>
                </a:cubicBezTo>
                <a:cubicBezTo>
                  <a:pt x="774229" y="1527763"/>
                  <a:pt x="634059" y="1544696"/>
                  <a:pt x="536222" y="1535289"/>
                </a:cubicBezTo>
                <a:cubicBezTo>
                  <a:pt x="438385" y="1525882"/>
                  <a:pt x="393229" y="1510830"/>
                  <a:pt x="333022" y="1439334"/>
                </a:cubicBezTo>
                <a:cubicBezTo>
                  <a:pt x="272815" y="1367838"/>
                  <a:pt x="216370" y="1251186"/>
                  <a:pt x="174977" y="1106312"/>
                </a:cubicBezTo>
                <a:cubicBezTo>
                  <a:pt x="133584" y="961438"/>
                  <a:pt x="113829" y="754474"/>
                  <a:pt x="84666" y="570089"/>
                </a:cubicBezTo>
                <a:cubicBezTo>
                  <a:pt x="55503" y="385704"/>
                  <a:pt x="27751" y="192852"/>
                  <a:pt x="0" y="0"/>
                </a:cubicBezTo>
              </a:path>
            </a:pathLst>
          </a:custGeom>
          <a:noFill/>
          <a:ln w="19050">
            <a:solidFill>
              <a:srgbClr val="E40000"/>
            </a:solidFill>
            <a:prstDash val="sysDot"/>
          </a:ln>
        </p:spPr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E617AC6-CDC3-70A5-525E-1BE2C12778C7}"/>
              </a:ext>
            </a:extLst>
          </p:cNvPr>
          <p:cNvSpPr txBox="1"/>
          <p:nvPr/>
        </p:nvSpPr>
        <p:spPr>
          <a:xfrm rot="20056289">
            <a:off x="2871696" y="5269037"/>
            <a:ext cx="7473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800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Neutrino fog</a:t>
            </a:r>
          </a:p>
        </p:txBody>
      </p:sp>
    </p:spTree>
    <p:extLst>
      <p:ext uri="{BB962C8B-B14F-4D97-AF65-F5344CB8AC3E}">
        <p14:creationId xmlns:p14="http://schemas.microsoft.com/office/powerpoint/2010/main" val="138896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7FB4F-52EF-5FED-3230-B5CC0B37C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139A55-4A55-A82C-43D9-0D471AEC4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58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08E44A-72E2-F729-39F0-55D85C573B13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Dark matter halo — future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B7DCF3-51EE-FE24-9CC2-5871DFC57A4E}"/>
              </a:ext>
            </a:extLst>
          </p:cNvPr>
          <p:cNvSpPr txBox="1"/>
          <p:nvPr/>
        </p:nvSpPr>
        <p:spPr>
          <a:xfrm>
            <a:off x="5715000" y="566795"/>
            <a:ext cx="62728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Zoe Balmforth, Clara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Murgui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Galvez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7AFBAE-958E-DE43-6BAB-2CA5A9DE4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52" y="1989503"/>
            <a:ext cx="2672748" cy="30672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B6A9324-BF38-9149-00E8-DF5BB7E808AE}"/>
              </a:ext>
            </a:extLst>
          </p:cNvPr>
          <p:cNvSpPr txBox="1"/>
          <p:nvPr/>
        </p:nvSpPr>
        <p:spPr>
          <a:xfrm>
            <a:off x="4092863" y="1163018"/>
            <a:ext cx="400973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Global consortia projects</a:t>
            </a:r>
          </a:p>
          <a:p>
            <a:pPr marL="171450" indent="-1714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XLZD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(XENON, LZ, DARWIN), 60 t active Xe mass</a:t>
            </a:r>
          </a:p>
          <a:p>
            <a:pPr marL="171450" indent="-1714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ARGO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at SNPLAB (300 t fiducial)</a:t>
            </a:r>
          </a:p>
          <a:p>
            <a:pPr algn="l">
              <a:spcBef>
                <a:spcPts val="6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These experiments will need to deal with neutrino fog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835EE3-0984-1B61-F5E3-9503EAA3D86E}"/>
              </a:ext>
            </a:extLst>
          </p:cNvPr>
          <p:cNvSpPr txBox="1"/>
          <p:nvPr/>
        </p:nvSpPr>
        <p:spPr>
          <a:xfrm>
            <a:off x="8598334" y="1161859"/>
            <a:ext cx="3321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PandaX-xT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at CJUL, China,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staged growth of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PandaX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-T to 43 t fiducial Xe mass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2249D0-6DDF-15AA-BF14-4D9DF9705BD1}"/>
              </a:ext>
            </a:extLst>
          </p:cNvPr>
          <p:cNvSpPr txBox="1"/>
          <p:nvPr/>
        </p:nvSpPr>
        <p:spPr>
          <a:xfrm>
            <a:off x="641953" y="1161859"/>
            <a:ext cx="3120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6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DarkSide-20k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LNGS, Italy, </a:t>
            </a:r>
          </a:p>
          <a:p>
            <a:pPr marL="0" algn="l"/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50 (20) t active (fiducial) </a:t>
            </a:r>
            <a:r>
              <a:rPr lang="en-GB" sz="12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mass, well advanced, begin data taking 2027/28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FCED00-2B74-B738-61B9-D368EA5D89B7}"/>
              </a:ext>
            </a:extLst>
          </p:cNvPr>
          <p:cNvSpPr txBox="1"/>
          <p:nvPr/>
        </p:nvSpPr>
        <p:spPr>
          <a:xfrm>
            <a:off x="9802197" y="3966640"/>
            <a:ext cx="198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All experiments include DM,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2𝜈ββ, Supernovae alert, Sun 𝜈, etc. in their physics programs </a:t>
            </a:r>
            <a:endParaRPr lang="en-GB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425EAD-8C4B-7B9F-6FDD-EDC5B20397EC}"/>
              </a:ext>
            </a:extLst>
          </p:cNvPr>
          <p:cNvGrpSpPr/>
          <p:nvPr/>
        </p:nvGrpSpPr>
        <p:grpSpPr>
          <a:xfrm>
            <a:off x="3943201" y="2801013"/>
            <a:ext cx="5836780" cy="3492386"/>
            <a:chOff x="6096000" y="2655734"/>
            <a:chExt cx="5836780" cy="349238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D04F060-866C-793C-8899-4585026B9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5977" y="2716672"/>
              <a:ext cx="5626803" cy="343144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001FC7D-8B20-9B11-B764-E8C3988ABF4B}"/>
                </a:ext>
              </a:extLst>
            </p:cNvPr>
            <p:cNvSpPr/>
            <p:nvPr/>
          </p:nvSpPr>
          <p:spPr>
            <a:xfrm>
              <a:off x="6096000" y="2655734"/>
              <a:ext cx="596900" cy="2144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423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452A-12AF-5FB4-7175-2FDC695EB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A70184F-8F8E-2758-9E55-93E191BF8DB7}"/>
              </a:ext>
            </a:extLst>
          </p:cNvPr>
          <p:cNvSpPr/>
          <p:nvPr/>
        </p:nvSpPr>
        <p:spPr>
          <a:xfrm>
            <a:off x="641953" y="1149117"/>
            <a:ext cx="1134588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QCD axion is primary target, but ALPs also possible; relic density suggests m</a:t>
            </a:r>
            <a:r>
              <a:rPr lang="en-GB" sz="1600" b="1" baseline="-25000" noProof="0" dirty="0">
                <a:solidFill>
                  <a:srgbClr val="000000"/>
                </a:solidFill>
                <a:latin typeface="Helvetica" pitchFamily="2" charset="0"/>
              </a:rPr>
              <a:t>a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~ O(45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65)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μeV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~ O(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9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~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13)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GHz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b="1" noProof="0" dirty="0">
                <a:solidFill>
                  <a:srgbClr val="0070C0"/>
                </a:solidFill>
                <a:latin typeface="Helvetica" pitchFamily="2" charset="0"/>
              </a:rPr>
              <a:t>Large variety of operating and planned experiments!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5B0DFD-EF8E-01E6-B743-2C359C34740C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Axions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2647D03-C95B-10D6-1F20-0D329E3B12AE}"/>
                  </a:ext>
                </a:extLst>
              </p:cNvPr>
              <p:cNvSpPr txBox="1"/>
              <p:nvPr/>
            </p:nvSpPr>
            <p:spPr>
              <a:xfrm>
                <a:off x="641953" y="1979722"/>
                <a:ext cx="2313222" cy="2034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400" b="1" noProof="0" dirty="0" err="1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Haloscopes</a:t>
                </a: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(relic axions)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Primakoff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 effect to resonantly convert axions to photons in a strong magnetic field</a:t>
                </a:r>
              </a:p>
              <a:p>
                <a:pPr lvl="0">
                  <a:spcBef>
                    <a:spcPts val="600"/>
                  </a:spcBef>
                  <a:defRPr/>
                </a:pPr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Signal power </a:t>
                </a:r>
                <a14:m>
                  <m:oMath xmlns:m="http://schemas.openxmlformats.org/officeDocument/2006/math">
                    <m:r>
                      <a:rPr lang="en-GB" sz="1200" i="1" noProof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∝</m:t>
                    </m:r>
                    <m:sSup>
                      <m:sSupPr>
                        <m:ctrlPr>
                          <a:rPr lang="en-GB" sz="1200" i="1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GB" sz="1200" i="1" noProof="0" smtClean="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a:rPr lang="en-GB" sz="1200" b="0" i="1" noProof="0" smtClean="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𝑔</m:t>
                            </m:r>
                          </m:e>
                          <m:sub>
                            <m:r>
                              <a:rPr lang="en-GB" sz="1200" i="1" noProof="0" smtClean="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𝑎</m:t>
                            </m:r>
                            <m:r>
                              <a:rPr lang="en-GB" sz="1200" i="1" noProof="0" smtClean="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𝛾</m:t>
                            </m:r>
                          </m:sub>
                          <m:sup>
                            <m:r>
                              <a:rPr lang="en-GB" sz="1200" b="0" i="1" noProof="0" smtClean="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2</m:t>
                            </m:r>
                          </m:sup>
                        </m:sSubSup>
                        <m:r>
                          <a:rPr lang="en-GB" sz="1200" i="1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∙</m:t>
                        </m:r>
                        <m:r>
                          <a:rPr lang="en-GB" sz="1200" b="0" i="1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𝑉</m:t>
                        </m:r>
                        <m:r>
                          <a:rPr lang="en-GB" sz="1200" b="0" i="1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∙</m:t>
                        </m:r>
                        <m:r>
                          <a:rPr lang="en-GB" sz="1200" b="0" i="1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𝐵</m:t>
                        </m:r>
                      </m:e>
                      <m:sup>
                        <m:r>
                          <a:rPr lang="en-GB" sz="1200" b="0" i="1" noProof="0" smtClean="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Cryoenic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 environment O(100 </a:t>
                </a:r>
                <a:r>
                  <a:rPr kumimoji="0" lang="en-GB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mK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) to minimise</a:t>
                </a:r>
                <a:r>
                  <a:rPr lang="en-GB" sz="1200" noProof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 thermal noise, ultra-low-noise amplifier, quantum sensing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2647D03-C95B-10D6-1F20-0D329E3B1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979722"/>
                <a:ext cx="2313222" cy="2034468"/>
              </a:xfrm>
              <a:prstGeom prst="rect">
                <a:avLst/>
              </a:prstGeom>
              <a:blipFill>
                <a:blip r:embed="rId2"/>
                <a:stretch>
                  <a:fillRect l="-1093" t="-625" b="-125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37C9F8AA-80E8-2174-A28C-1FF6757CFADD}"/>
              </a:ext>
            </a:extLst>
          </p:cNvPr>
          <p:cNvSpPr txBox="1"/>
          <p:nvPr/>
        </p:nvSpPr>
        <p:spPr>
          <a:xfrm>
            <a:off x="4370294" y="566795"/>
            <a:ext cx="76175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Clara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Murgui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Galvez, Fabrice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Hubaut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18434" name="Picture 2" descr="Figure caption">
            <a:extLst>
              <a:ext uri="{FF2B5EF4-FFF2-40B4-BE49-F238E27FC236}">
                <a16:creationId xmlns:a16="http://schemas.microsoft.com/office/drawing/2014/main" id="{3FE330D4-C8ED-5BA3-4129-7D3B24663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353" y="2060301"/>
            <a:ext cx="3559317" cy="192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C1FCD2-A47E-1070-7287-7A2CE46349A5}"/>
                  </a:ext>
                </a:extLst>
              </p:cNvPr>
              <p:cNvSpPr txBox="1"/>
              <p:nvPr/>
            </p:nvSpPr>
            <p:spPr>
              <a:xfrm>
                <a:off x="4446494" y="3674909"/>
                <a:ext cx="2733505" cy="2466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100" b="0" noProof="0" dirty="0">
                    <a:solidFill>
                      <a:prstClr val="black"/>
                    </a:solidFill>
                    <a:sym typeface="Wingdings" pitchFamily="2" charset="2"/>
                  </a:rPr>
                  <a:t>Compton frequency: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1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GB" sz="11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𝜈</m:t>
                        </m:r>
                      </m:e>
                      <m:sub>
                        <m:r>
                          <a:rPr lang="en-GB" sz="11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sub>
                    </m:sSub>
                    <m:r>
                      <a:rPr lang="en-GB" sz="11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≈</m:t>
                    </m:r>
                    <m:sSub>
                      <m:sSubPr>
                        <m:ctrlPr>
                          <a:rPr lang="en-GB" sz="11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GB" sz="11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b>
                        <m:r>
                          <a:rPr lang="en-GB" sz="11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GB" sz="1100" noProof="0" dirty="0">
                    <a:solidFill>
                      <a:prstClr val="black"/>
                    </a:solidFill>
                    <a:ea typeface="Cambria Math" panose="02040503050406030204" pitchFamily="18" charset="0"/>
                    <a:cs typeface="Helvetica Light" charset="0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GB" sz="110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≈</m:t>
                    </m:r>
                    <m:r>
                      <a:rPr lang="en-GB" sz="11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240 </m:t>
                    </m:r>
                    <m:r>
                      <m:rPr>
                        <m:sty m:val="p"/>
                      </m:rPr>
                      <a:rPr lang="en-GB" sz="1100" b="0" i="0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MHz</m:t>
                    </m:r>
                    <m:r>
                      <a:rPr lang="en-GB" sz="11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∙</m:t>
                    </m:r>
                    <m:f>
                      <m:fPr>
                        <m:ctrlPr>
                          <a:rPr lang="en-GB" sz="11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11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GB" sz="11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𝑚</m:t>
                            </m:r>
                          </m:e>
                          <m:sub>
                            <m:r>
                              <a:rPr lang="en-GB" sz="11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GB" sz="1100" b="0" i="0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μeV</m:t>
                        </m:r>
                      </m:den>
                    </m:f>
                  </m:oMath>
                </a14:m>
                <a:endParaRPr lang="en-GB" sz="110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C1FCD2-A47E-1070-7287-7A2CE4634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494" y="3674909"/>
                <a:ext cx="2733505" cy="246606"/>
              </a:xfrm>
              <a:prstGeom prst="rect">
                <a:avLst/>
              </a:prstGeom>
              <a:blipFill>
                <a:blip r:embed="rId4"/>
                <a:stretch>
                  <a:fillRect l="-2765" t="-5000" r="-461" b="-200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AE484B0-1C11-A9D2-DDDE-895D3282C46B}"/>
              </a:ext>
            </a:extLst>
          </p:cNvPr>
          <p:cNvSpPr txBox="1"/>
          <p:nvPr/>
        </p:nvSpPr>
        <p:spPr>
          <a:xfrm>
            <a:off x="3620160" y="4182747"/>
            <a:ext cx="4050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Tuneable high-Q microwave cavity resonator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(challenge: high mass </a:t>
            </a:r>
            <a:r>
              <a:rPr lang="en-GB" sz="1200" noProof="0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small cavity)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ADMX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(B = 7.6 T, Seattle)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[new result: arXiv:2504.07279]</a:t>
            </a:r>
            <a:endParaRPr lang="en-GB" sz="12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HAYSTAC (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8 T, Yale)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</a:rPr>
              <a:t>[new result: arXiv:2409.08998]</a:t>
            </a:r>
            <a:endParaRPr lang="en-GB" sz="12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 algn="l"/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QUAX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(8.1 T, Frascati)</a:t>
            </a:r>
          </a:p>
          <a:p>
            <a:pPr marL="0" algn="l"/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CAST-CAPP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(8.8 T,  CERN)</a:t>
            </a:r>
          </a:p>
          <a:p>
            <a:pPr marL="0" algn="l"/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RADES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(11.7 T, CERN)</a:t>
            </a:r>
          </a:p>
          <a:p>
            <a:pPr marL="0" algn="l"/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…</a:t>
            </a:r>
            <a:endParaRPr lang="en-GB" sz="14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C76869-8CB9-BDFA-E47F-83989D537F58}"/>
              </a:ext>
            </a:extLst>
          </p:cNvPr>
          <p:cNvSpPr/>
          <p:nvPr/>
        </p:nvSpPr>
        <p:spPr>
          <a:xfrm>
            <a:off x="11573471" y="1781650"/>
            <a:ext cx="222189" cy="23889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B0F8243-F78F-8F64-10CF-3A36ED3BE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3547" y="2065105"/>
            <a:ext cx="2912754" cy="192203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DDFBC71-0A32-C764-63AD-B44B1464C921}"/>
              </a:ext>
            </a:extLst>
          </p:cNvPr>
          <p:cNvSpPr txBox="1"/>
          <p:nvPr/>
        </p:nvSpPr>
        <p:spPr>
          <a:xfrm>
            <a:off x="10788428" y="2009182"/>
            <a:ext cx="78504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MADMAX prototype at CERN</a:t>
            </a:r>
            <a:endParaRPr lang="en-GB" sz="1050" noProof="0" dirty="0">
              <a:solidFill>
                <a:srgbClr val="000000">
                  <a:lumMod val="75000"/>
                  <a:lumOff val="25000"/>
                </a:srgb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F8CCBE-3B6B-C57D-B504-CB5A4C57EFE9}"/>
              </a:ext>
            </a:extLst>
          </p:cNvPr>
          <p:cNvSpPr txBox="1"/>
          <p:nvPr/>
        </p:nvSpPr>
        <p:spPr>
          <a:xfrm>
            <a:off x="641953" y="4268342"/>
            <a:ext cx="245689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Helioscopes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(solar axions)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IAXO (DESY, prototype </a:t>
            </a:r>
            <a:r>
              <a:rPr lang="en-GB" sz="12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BabyIAXO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under construction): </a:t>
            </a:r>
            <a:r>
              <a:rPr lang="en-GB" sz="1200" noProof="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meV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~ eV mass range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729ABA7-E852-1276-6504-DB705D2B92F0}"/>
              </a:ext>
            </a:extLst>
          </p:cNvPr>
          <p:cNvSpPr txBox="1"/>
          <p:nvPr/>
        </p:nvSpPr>
        <p:spPr>
          <a:xfrm>
            <a:off x="641953" y="5372313"/>
            <a:ext cx="218243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Light shining through wall</a:t>
            </a: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(lab axions)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ALPS, ALPS-II (DESY OSQAR (CERN) </a:t>
            </a:r>
          </a:p>
          <a:p>
            <a:pPr lvl="0">
              <a:defRPr/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…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0097D4-F8B5-1A6B-C2D6-B54CF14E8D02}"/>
              </a:ext>
            </a:extLst>
          </p:cNvPr>
          <p:cNvSpPr txBox="1"/>
          <p:nvPr/>
        </p:nvSpPr>
        <p:spPr>
          <a:xfrm>
            <a:off x="9210926" y="5892388"/>
            <a:ext cx="13900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noProof="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HAYSTAC–2024</a:t>
            </a:r>
            <a:endParaRPr lang="en-GB" sz="1000" noProof="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D8B1F2-0E17-71CB-38A0-2D2D1A19C7B4}"/>
              </a:ext>
            </a:extLst>
          </p:cNvPr>
          <p:cNvCxnSpPr>
            <a:cxnSpLocks/>
          </p:cNvCxnSpPr>
          <p:nvPr/>
        </p:nvCxnSpPr>
        <p:spPr>
          <a:xfrm>
            <a:off x="730853" y="4123119"/>
            <a:ext cx="2482247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A5F791-2EA2-722D-AF07-2F7A33BC5554}"/>
              </a:ext>
            </a:extLst>
          </p:cNvPr>
          <p:cNvCxnSpPr>
            <a:cxnSpLocks/>
          </p:cNvCxnSpPr>
          <p:nvPr/>
        </p:nvCxnSpPr>
        <p:spPr>
          <a:xfrm flipV="1">
            <a:off x="3213100" y="4123119"/>
            <a:ext cx="0" cy="230759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C818F34-5259-61C8-6E93-0C624B7DF0F1}"/>
              </a:ext>
            </a:extLst>
          </p:cNvPr>
          <p:cNvSpPr txBox="1"/>
          <p:nvPr/>
        </p:nvSpPr>
        <p:spPr>
          <a:xfrm>
            <a:off x="7818208" y="4179290"/>
            <a:ext cx="42721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New concepts (future): </a:t>
            </a:r>
          </a:p>
          <a:p>
            <a:pPr marL="0" algn="l">
              <a:spcBef>
                <a:spcPts val="6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MADMAX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(DESY, dielectric disks to boost axion signal)</a:t>
            </a:r>
            <a:endParaRPr lang="en-GB" sz="14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 algn="l">
              <a:spcBef>
                <a:spcPts val="600"/>
              </a:spcBef>
            </a:pPr>
            <a:r>
              <a:rPr lang="en-GB" sz="14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ALPHA </a:t>
            </a: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(Yale, plasmonic resonance via multiple thin wires)</a:t>
            </a:r>
            <a:endParaRPr lang="en-GB" sz="1400" noProof="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0C8124-75B4-69E9-BFD0-46AA03FDDB88}"/>
              </a:ext>
            </a:extLst>
          </p:cNvPr>
          <p:cNvSpPr txBox="1"/>
          <p:nvPr/>
        </p:nvSpPr>
        <p:spPr>
          <a:xfrm>
            <a:off x="7818208" y="5071842"/>
            <a:ext cx="387849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In both concepts, spacing of disks / wires determines resonance frequency</a:t>
            </a:r>
            <a:endParaRPr lang="en-CH" sz="105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33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405228-6E52-D34B-B11E-D7893AD20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6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60062D-5F08-B045-A5D6-ED2D9C018226}"/>
              </a:ext>
            </a:extLst>
          </p:cNvPr>
          <p:cNvSpPr/>
          <p:nvPr/>
        </p:nvSpPr>
        <p:spPr>
          <a:xfrm>
            <a:off x="641955" y="1147461"/>
            <a:ext cx="5077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Final result from Fermilab Muon g–2 experiment, after analysis of 2020–2023 data (Runs 4–6)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1E51E1-EFCD-CEC3-72DE-2F4F0C5A0FB9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Ultimate precision —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 </a:t>
            </a:r>
            <a:r>
              <a:rPr lang="en-GB" sz="2800" b="1" noProof="0" dirty="0">
                <a:solidFill>
                  <a:srgbClr val="E32727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n </a:t>
            </a:r>
            <a:r>
              <a:rPr lang="en-GB" sz="2800" b="1" noProof="0" dirty="0">
                <a:solidFill>
                  <a:srgbClr val="00B0F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g </a:t>
            </a:r>
            <a:r>
              <a:rPr lang="en-GB" sz="2800" b="1" noProof="0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 </a:t>
            </a:r>
            <a:r>
              <a:rPr lang="en-GB" sz="2800" b="1" noProof="0" dirty="0">
                <a:solidFill>
                  <a:srgbClr val="EF93F4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 </a:t>
            </a:r>
            <a:r>
              <a:rPr lang="en-GB" sz="2800" b="1" noProof="0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 </a:t>
            </a:r>
            <a:r>
              <a:rPr lang="en-GB" sz="2800" b="1" noProof="0" dirty="0">
                <a:solidFill>
                  <a:srgbClr val="FF0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</a:t>
            </a:r>
            <a:r>
              <a:rPr lang="en-GB" sz="2800" b="1" noProof="0" dirty="0">
                <a:solidFill>
                  <a:srgbClr val="EF93F4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 </a:t>
            </a:r>
            <a:r>
              <a:rPr lang="en-GB" sz="2800" b="1" noProof="0" dirty="0" err="1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</a:t>
            </a:r>
            <a:r>
              <a:rPr lang="en-GB" sz="2800" b="1" noProof="0" dirty="0">
                <a:solidFill>
                  <a:srgbClr val="00B0F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n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s 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8306260-69FE-A619-F89F-A27AB4B16029}"/>
                  </a:ext>
                </a:extLst>
              </p:cNvPr>
              <p:cNvSpPr/>
              <p:nvPr/>
            </p:nvSpPr>
            <p:spPr>
              <a:xfrm>
                <a:off x="7442047" y="1740090"/>
                <a:ext cx="3625735" cy="713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en-GB" b="0" i="1" noProof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charset="0"/>
                          <a:sym typeface="Wingdings"/>
                        </a:rPr>
                        <m:t>≡</m:t>
                      </m:r>
                      <m:f>
                        <m:fPr>
                          <m:ctrlP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−2</m:t>
                          </m:r>
                        </m:num>
                        <m:den>
                          <m: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den>
                      </m:f>
                      <m:r>
                        <a:rPr lang="en-GB" b="0" i="1" noProof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sym typeface="Wingdings"/>
                                    </a:rPr>
                                  </m:ctrlPr>
                                </m:acc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′</m:t>
                              </m:r>
                            </m:sup>
                          </m:sSubSup>
                          <m:d>
                            <m:d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′</m:t>
                              </m:r>
                            </m:sup>
                          </m:sSubSup>
                          <m:d>
                            <m:d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noProof="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8306260-69FE-A619-F89F-A27AB4B160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047" y="1740090"/>
                <a:ext cx="3625735" cy="713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2" name="Picture 8" descr="Muon g-2 superconducting magnetic storage ring">
            <a:extLst>
              <a:ext uri="{FF2B5EF4-FFF2-40B4-BE49-F238E27FC236}">
                <a16:creationId xmlns:a16="http://schemas.microsoft.com/office/drawing/2014/main" id="{B17D05C1-F5DC-6C32-49FD-327204E85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46" y="2092947"/>
            <a:ext cx="5668042" cy="378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39930F7-C364-81C7-2E48-2A9EDFDCE211}"/>
              </a:ext>
            </a:extLst>
          </p:cNvPr>
          <p:cNvSpPr txBox="1"/>
          <p:nvPr/>
        </p:nvSpPr>
        <p:spPr>
          <a:xfrm>
            <a:off x="4200923" y="5901048"/>
            <a:ext cx="23070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Muon g–2 Experiment at Fermilab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762DB89-0F39-0A7A-9859-D03937401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256" y="3152634"/>
            <a:ext cx="4604060" cy="239411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82CBCB6-5F97-E014-0E02-BE3A6FEF887C}"/>
              </a:ext>
            </a:extLst>
          </p:cNvPr>
          <p:cNvSpPr txBox="1"/>
          <p:nvPr/>
        </p:nvSpPr>
        <p:spPr>
          <a:xfrm>
            <a:off x="6897425" y="1148076"/>
            <a:ext cx="5077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New world average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400" noProof="0" dirty="0">
                <a:solidFill>
                  <a:srgbClr val="000000"/>
                </a:solidFill>
                <a:latin typeface="Helvetica Light" panose="020B0403020202020204" pitchFamily="34" charset="0"/>
              </a:rPr>
              <a:t>(dominated by Fermilab experiment)</a:t>
            </a:r>
            <a:endParaRPr lang="en-GB" noProof="0" dirty="0">
              <a:solidFill>
                <a:srgbClr val="000000"/>
              </a:solidFill>
              <a:latin typeface="Helvetica Light" panose="020B0403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DB1580C-5136-0B1C-A0C1-D9096EBCF5A5}"/>
              </a:ext>
            </a:extLst>
          </p:cNvPr>
          <p:cNvSpPr/>
          <p:nvPr/>
        </p:nvSpPr>
        <p:spPr>
          <a:xfrm>
            <a:off x="167678" y="5406471"/>
            <a:ext cx="2260398" cy="1381172"/>
          </a:xfrm>
          <a:prstGeom prst="roundRect">
            <a:avLst>
              <a:gd name="adj" fmla="val 3736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96D9A2-BAF3-9B96-4707-80188C0A97D9}"/>
                  </a:ext>
                </a:extLst>
              </p:cNvPr>
              <p:cNvSpPr txBox="1"/>
              <p:nvPr/>
            </p:nvSpPr>
            <p:spPr>
              <a:xfrm>
                <a:off x="7751141" y="2555307"/>
                <a:ext cx="395863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noProof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sym typeface="Wingdings"/>
                      </a:rPr>
                      <m:t>=</m:t>
                    </m:r>
                    <m:r>
                      <m:rPr>
                        <m:nor/>
                      </m:rPr>
                      <a:rPr lang="en-GB" noProof="0" smtClean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116 592 07</m:t>
                    </m:r>
                    <m:r>
                      <a:rPr lang="en-GB" b="0" i="1" noProof="0" smtClean="0">
                        <a:latin typeface="Cambria Math" panose="02040503050406030204" pitchFamily="18" charset="0"/>
                      </a:rPr>
                      <m:t>2(15)</m:t>
                    </m:r>
                    <m:r>
                      <a:rPr lang="en-GB" i="1" noProof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en-GB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</m:t>
                        </m:r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GB" sz="1400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(0.12 ppm !)</a:t>
                </a:r>
                <a:endParaRPr lang="en-GB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96D9A2-BAF3-9B96-4707-80188C0A9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141" y="2555307"/>
                <a:ext cx="3958638" cy="369332"/>
              </a:xfrm>
              <a:prstGeom prst="rect">
                <a:avLst/>
              </a:prstGeom>
              <a:blipFill>
                <a:blip r:embed="rId5"/>
                <a:stretch>
                  <a:fillRect t="-3333" b="-16667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F541EA09-F786-73CB-2700-9AD03A137D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845" y="5466364"/>
            <a:ext cx="2042755" cy="12842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6264EF7-EC44-452F-F196-7B3E7009C8BF}"/>
                  </a:ext>
                </a:extLst>
              </p:cNvPr>
              <p:cNvSpPr txBox="1"/>
              <p:nvPr/>
            </p:nvSpPr>
            <p:spPr>
              <a:xfrm>
                <a:off x="6960925" y="5683549"/>
                <a:ext cx="481235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Within 1</a:t>
                </a:r>
                <a14:m>
                  <m:oMath xmlns:m="http://schemas.openxmlformats.org/officeDocument/2006/math">
                    <m:r>
                      <a:rPr lang="en-GB" sz="140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of 4</a:t>
                </a:r>
                <a14:m>
                  <m:oMath xmlns:m="http://schemas.openxmlformats.org/officeDocument/2006/math">
                    <m:r>
                      <a:rPr lang="en-GB" sz="1400" i="1" noProof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less precise </a:t>
                </a: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  <a:hlinkClick r:id="rId7"/>
                  </a:rPr>
                  <a:t>SM prediction</a:t>
                </a: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based on Lattice QCD for LO-HVP (traditional data-driven HVP suffers from large discrepancies in low-energy cross-section data) 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Symbol" pitchFamily="2" charset="2"/>
                  </a:rPr>
                  <a:t>®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more to come (exp, Japan &amp; theory)!</a:t>
                </a:r>
                <a:endParaRPr lang="en-GB" sz="1400" b="1" noProof="0" dirty="0">
                  <a:solidFill>
                    <a:srgbClr val="000000"/>
                  </a:solidFill>
                  <a:latin typeface="Helvetica Light" panose="020B0403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6264EF7-EC44-452F-F196-7B3E7009C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925" y="5683549"/>
                <a:ext cx="4812354" cy="954107"/>
              </a:xfrm>
              <a:prstGeom prst="rect">
                <a:avLst/>
              </a:prstGeom>
              <a:blipFill>
                <a:blip r:embed="rId8"/>
                <a:stretch>
                  <a:fillRect l="-528" t="-1316" b="-6579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0EB882A-C83E-C070-DA30-E1AE94AF3013}"/>
              </a:ext>
            </a:extLst>
          </p:cNvPr>
          <p:cNvSpPr txBox="1"/>
          <p:nvPr/>
        </p:nvSpPr>
        <p:spPr>
          <a:xfrm>
            <a:off x="9722424" y="2994356"/>
            <a:ext cx="18765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arXiv:2506.03069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E661D-528D-E84D-46F3-1073538783AF}"/>
              </a:ext>
            </a:extLst>
          </p:cNvPr>
          <p:cNvSpPr txBox="1"/>
          <p:nvPr/>
        </p:nvSpPr>
        <p:spPr>
          <a:xfrm>
            <a:off x="8902700" y="388995"/>
            <a:ext cx="3085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Elia Bottalico, Saskia Charity, Alberto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Lusiani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Graziano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Venanzoni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Estifa'a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Zaid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E45DC-4E51-0CE5-702A-94611EBC8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EB6B0A-D454-5387-0CB5-F80B19FC6D9D}"/>
              </a:ext>
            </a:extLst>
          </p:cNvPr>
          <p:cNvSpPr/>
          <p:nvPr/>
        </p:nvSpPr>
        <p:spPr>
          <a:xfrm>
            <a:off x="641953" y="1149117"/>
            <a:ext cx="113458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Current status (Helioscopes closeup) and future (full range)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— very encouraging, but more work ahead!</a:t>
            </a:r>
            <a:endParaRPr lang="en-GB" sz="12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C1B3F0-4088-AEA1-3EBF-EE22F142B02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Axions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CD45C9-0C2F-449A-8042-F854A30960F0}"/>
              </a:ext>
            </a:extLst>
          </p:cNvPr>
          <p:cNvSpPr txBox="1"/>
          <p:nvPr/>
        </p:nvSpPr>
        <p:spPr>
          <a:xfrm>
            <a:off x="9547412" y="566795"/>
            <a:ext cx="244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Clara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Murgui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Galvez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A30594-4FCC-EDBC-22CC-2657108EE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60</a:t>
            </a:fld>
            <a:endParaRPr lang="en-GB" noProof="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398E4F-E1B3-2B56-4F6E-59A52D81A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487" y="2213646"/>
            <a:ext cx="6013205" cy="411458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EB26162-241A-83B2-5FE4-88CB76F0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1" y="1556549"/>
            <a:ext cx="5959091" cy="46864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B091AB-77D7-61A4-2A35-AC6413104A9F}"/>
              </a:ext>
            </a:extLst>
          </p:cNvPr>
          <p:cNvSpPr txBox="1"/>
          <p:nvPr/>
        </p:nvSpPr>
        <p:spPr>
          <a:xfrm>
            <a:off x="9905220" y="2022583"/>
            <a:ext cx="21807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u="none" strike="noStrike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Cioran</a:t>
            </a:r>
            <a:r>
              <a:rPr lang="en-GB" sz="1000" u="none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 O’Hare [</a:t>
            </a:r>
            <a:r>
              <a:rPr lang="en-GB" sz="1000" u="none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  <a:hlinkClick r:id="rId4"/>
              </a:rPr>
              <a:t>Link to figures</a:t>
            </a:r>
            <a:r>
              <a:rPr lang="en-GB" sz="1000" u="none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]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CFCFA4-8FE5-9A78-BA22-D7CC44FA5C89}"/>
                  </a:ext>
                </a:extLst>
              </p:cNvPr>
              <p:cNvSpPr txBox="1"/>
              <p:nvPr/>
            </p:nvSpPr>
            <p:spPr>
              <a:xfrm>
                <a:off x="715619" y="6144154"/>
                <a:ext cx="1435906" cy="3354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𝑔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𝑎</m:t>
                          </m:r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𝛾𝛾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~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𝑚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𝑎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/</m:t>
                      </m:r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Λ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𝑄𝐶𝐷</m:t>
                          </m:r>
                        </m:sub>
                        <m:sup>
                          <m:r>
                            <a:rPr lang="en-US" sz="1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CH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CFCFA4-8FE5-9A78-BA22-D7CC44FA5C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19" y="6144154"/>
                <a:ext cx="1435906" cy="335413"/>
              </a:xfrm>
              <a:prstGeom prst="rect">
                <a:avLst/>
              </a:prstGeom>
              <a:blipFill>
                <a:blip r:embed="rId5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3C61E20-EB3D-C73D-71E6-394378494BC1}"/>
              </a:ext>
            </a:extLst>
          </p:cNvPr>
          <p:cNvCxnSpPr/>
          <p:nvPr/>
        </p:nvCxnSpPr>
        <p:spPr>
          <a:xfrm flipV="1">
            <a:off x="1232452" y="5499651"/>
            <a:ext cx="0" cy="662609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23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0DBBA-4610-44F1-5E5E-AD176F961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D9C301-229C-415A-1743-36264863887A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46D40C-0D5F-F793-0BB8-362A3F38C5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BDA7050-A11B-91E3-F084-F867E33DF427}"/>
              </a:ext>
            </a:extLst>
          </p:cNvPr>
          <p:cNvSpPr/>
          <p:nvPr/>
        </p:nvSpPr>
        <p:spPr>
          <a:xfrm>
            <a:off x="132152" y="3200399"/>
            <a:ext cx="5898776" cy="3657601"/>
          </a:xfrm>
          <a:prstGeom prst="rect">
            <a:avLst/>
          </a:prstGeom>
          <a:solidFill>
            <a:srgbClr val="6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CFD457-DD85-BF31-6DF0-F3F96FD527AD}"/>
              </a:ext>
            </a:extLst>
          </p:cNvPr>
          <p:cNvSpPr txBox="1"/>
          <p:nvPr/>
        </p:nvSpPr>
        <p:spPr>
          <a:xfrm>
            <a:off x="6030928" y="873034"/>
            <a:ext cx="6161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Helvetica" pitchFamily="2" charset="0"/>
              </a:rPr>
              <a:t>Gravitational Waves       and Cosmology</a:t>
            </a:r>
            <a:endParaRPr lang="en-GB" sz="3600" b="1" noProof="0" dirty="0">
              <a:latin typeface="Helvetica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63B448-2E96-FF10-4A47-960178B94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81" y="2335193"/>
            <a:ext cx="4561565" cy="4024910"/>
          </a:xfrm>
          <a:prstGeom prst="rect">
            <a:avLst/>
          </a:prstGeom>
          <a:effectLst>
            <a:outerShdw blurRad="186035" sx="102000" sy="102000" algn="ctr" rotWithShape="0">
              <a:prstClr val="black">
                <a:alpha val="10603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01A56F-DBAE-0CC4-30FD-119D1255C7E7}"/>
                  </a:ext>
                </a:extLst>
              </p:cNvPr>
              <p:cNvSpPr txBox="1"/>
              <p:nvPr/>
            </p:nvSpPr>
            <p:spPr>
              <a:xfrm>
                <a:off x="9946668" y="5065419"/>
                <a:ext cx="9073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noProof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− </m:t>
                      </m:r>
                      <m:sSup>
                        <m:sSupPr>
                          <m:ctrlP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Λ</m:t>
                          </m:r>
                        </m:e>
                        <m:sup>
                          <m:r>
                            <a:rPr lang="en-GB" b="0" i="1" noProof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4</m:t>
                          </m:r>
                        </m:sup>
                      </m:sSup>
                      <m:r>
                        <a:rPr lang="en-GB" b="0" i="1" noProof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(?)</m:t>
                      </m:r>
                    </m:oMath>
                  </m:oMathPara>
                </a14:m>
                <a:endParaRPr lang="en-GB" i="1" noProof="0" dirty="0">
                  <a:solidFill>
                    <a:srgbClr val="FFFF0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01A56F-DBAE-0CC4-30FD-119D1255C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6668" y="5065419"/>
                <a:ext cx="907364" cy="276999"/>
              </a:xfrm>
              <a:prstGeom prst="rect">
                <a:avLst/>
              </a:prstGeom>
              <a:blipFill>
                <a:blip r:embed="rId4"/>
                <a:stretch>
                  <a:fillRect l="-1389" t="-8696" r="-8333" b="-3913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407941-4D7F-662C-5F31-62399986F264}"/>
                  </a:ext>
                </a:extLst>
              </p:cNvPr>
              <p:cNvSpPr txBox="1"/>
              <p:nvPr/>
            </p:nvSpPr>
            <p:spPr>
              <a:xfrm>
                <a:off x="8515350" y="5473879"/>
                <a:ext cx="1771832" cy="4938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+</m:t>
                      </m:r>
                      <m:f>
                        <m:fPr>
                          <m:ctrlPr>
                            <a:rPr lang="en-GB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 noProof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𝑖𝑗</m:t>
                              </m:r>
                            </m:sub>
                          </m:sSub>
                        </m:num>
                        <m:den>
                          <m:r>
                            <a:rPr lang="en-GB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⋀</m:t>
                          </m:r>
                        </m:den>
                      </m:f>
                      <m:sSub>
                        <m:sSubPr>
                          <m:ctrlPr>
                            <a:rPr lang="en-GB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GB" i="1" noProof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accPr>
                            <m:e>
                              <m:r>
                                <a:rPr lang="en-GB" i="1" noProof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𝐿</m:t>
                              </m:r>
                            </m:e>
                          </m:acc>
                        </m:e>
                        <m:sub>
                          <m: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𝑖</m:t>
                          </m:r>
                        </m:sub>
                      </m:sSub>
                      <m:acc>
                        <m:accPr>
                          <m:chr m:val="̃"/>
                          <m:ctrlP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accPr>
                        <m:e>
                          <m: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𝜙</m:t>
                          </m:r>
                        </m:e>
                      </m:acc>
                      <m:sSup>
                        <m:sSupPr>
                          <m:ctrlP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GB" i="1" noProof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accPr>
                            <m:e>
                              <m:r>
                                <a:rPr lang="en-GB" i="1" noProof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𝜙</m:t>
                              </m:r>
                            </m:e>
                          </m:acc>
                        </m:e>
                        <m:sup>
                          <m: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p>
                      </m:sSup>
                      <m:sSubSup>
                        <m:sSubSupPr>
                          <m:ctrlP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𝐿</m:t>
                          </m:r>
                        </m:e>
                        <m:sub>
                          <m: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𝑗</m:t>
                          </m:r>
                        </m:sub>
                        <m:sup>
                          <m:r>
                            <a:rPr lang="en-GB" b="0" i="1" noProof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𝑐</m:t>
                          </m:r>
                        </m:sup>
                      </m:sSubSup>
                      <m:r>
                        <a:rPr lang="en-GB" b="0" i="1" noProof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(?)</m:t>
                      </m:r>
                    </m:oMath>
                  </m:oMathPara>
                </a14:m>
                <a:endParaRPr lang="en-GB" i="1" noProof="0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407941-4D7F-662C-5F31-62399986F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5350" y="5473879"/>
                <a:ext cx="1771832" cy="493853"/>
              </a:xfrm>
              <a:prstGeom prst="rect">
                <a:avLst/>
              </a:prstGeom>
              <a:blipFill>
                <a:blip r:embed="rId5"/>
                <a:stretch>
                  <a:fillRect l="-1418" r="-3546" b="-17949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CFC363CF-A03C-446C-DD3E-8116A5203A4D}"/>
              </a:ext>
            </a:extLst>
          </p:cNvPr>
          <p:cNvSpPr/>
          <p:nvPr/>
        </p:nvSpPr>
        <p:spPr>
          <a:xfrm>
            <a:off x="0" y="1536700"/>
            <a:ext cx="6030928" cy="53213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CAF2DD-2619-ED5C-B4ED-936CE7772397}"/>
              </a:ext>
            </a:extLst>
          </p:cNvPr>
          <p:cNvSpPr txBox="1"/>
          <p:nvPr/>
        </p:nvSpPr>
        <p:spPr>
          <a:xfrm>
            <a:off x="389520" y="2721987"/>
            <a:ext cx="522940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l-GR" sz="1400" noProof="0" dirty="0">
                <a:solidFill>
                  <a:schemeClr val="tx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Λ</a:t>
            </a:r>
            <a:r>
              <a:rPr lang="en-US" sz="1400" noProof="0" dirty="0">
                <a:solidFill>
                  <a:schemeClr val="tx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CDM is a remarkable six-parameter model describing 13.8 B years of cosmic evolution: from inflation over CMB anisotropies to large-scale structure formation, SN </a:t>
            </a:r>
            <a:r>
              <a:rPr lang="en-US" sz="1400" noProof="0" dirty="0" err="1">
                <a:solidFill>
                  <a:schemeClr val="tx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</a:t>
            </a:r>
            <a:r>
              <a:rPr lang="en-US" sz="1400" noProof="0" dirty="0">
                <a:solidFill>
                  <a:schemeClr val="tx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observations, and today’s energy density</a:t>
            </a:r>
          </a:p>
          <a:p>
            <a:pPr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US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It achieves this without a clue about the nature of DM and dark energy, and the mechanism for inflation. </a:t>
            </a:r>
            <a:r>
              <a:rPr lang="el-GR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Λ</a:t>
            </a:r>
            <a:r>
              <a:rPr lang="en-US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CDM assumes a cosmological constant dark energy (</a:t>
            </a:r>
            <a:r>
              <a:rPr lang="el-GR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Λ) </a:t>
            </a:r>
            <a:r>
              <a:rPr lang="en-US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with energy density that is constant in space and time</a:t>
            </a:r>
            <a:endParaRPr lang="en-GB" sz="1400" noProof="0" dirty="0">
              <a:solidFill>
                <a:schemeClr val="tx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But there are some troubling signs… </a:t>
            </a:r>
            <a:endParaRPr lang="en-GB" sz="1400" noProof="0" dirty="0">
              <a:solidFill>
                <a:schemeClr val="tx1"/>
              </a:solidFill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F752331-204B-E1D5-0DF4-151BCED71335}"/>
                  </a:ext>
                </a:extLst>
              </p:cNvPr>
              <p:cNvSpPr txBox="1"/>
              <p:nvPr/>
            </p:nvSpPr>
            <p:spPr>
              <a:xfrm>
                <a:off x="8435975" y="5914527"/>
                <a:ext cx="6699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…</m:t>
                      </m:r>
                    </m:oMath>
                  </m:oMathPara>
                </a14:m>
                <a:endParaRPr lang="en-CH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F752331-204B-E1D5-0DF4-151BCED71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975" y="5914527"/>
                <a:ext cx="669925" cy="369332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57338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3DF8E7-C2CB-2751-9FF5-ECABBB97C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62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89ADB0-4814-9239-6C3E-B22071E52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81" y="2402861"/>
            <a:ext cx="3716888" cy="28262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4D59AF-C3B0-AB9C-0768-4F3204830D2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Gravitational waves (GW)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9E2D9E-1CC2-0AC6-C758-235B003E67DF}"/>
              </a:ext>
            </a:extLst>
          </p:cNvPr>
          <p:cNvSpPr/>
          <p:nvPr/>
        </p:nvSpPr>
        <p:spPr>
          <a:xfrm>
            <a:off x="641955" y="1149117"/>
            <a:ext cx="510676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Total of 292 GW events detected (and continuing), GW science is becoming statistical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Basic distributions such as mass and mass differences of binary mergers under scrutiny</a:t>
            </a:r>
            <a:endParaRPr lang="en-GB" sz="14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pic>
        <p:nvPicPr>
          <p:cNvPr id="20" name="Google Shape;184;p32">
            <a:extLst>
              <a:ext uri="{FF2B5EF4-FFF2-40B4-BE49-F238E27FC236}">
                <a16:creationId xmlns:a16="http://schemas.microsoft.com/office/drawing/2014/main" id="{239BD1F6-8A9C-174C-2240-3DE225CE5A6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4209" y="1015962"/>
            <a:ext cx="5818549" cy="331722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87;p32">
            <a:extLst>
              <a:ext uri="{FF2B5EF4-FFF2-40B4-BE49-F238E27FC236}">
                <a16:creationId xmlns:a16="http://schemas.microsoft.com/office/drawing/2014/main" id="{1FD56DEE-A660-ADE8-577E-3A5F89E80656}"/>
              </a:ext>
            </a:extLst>
          </p:cNvPr>
          <p:cNvSpPr/>
          <p:nvPr/>
        </p:nvSpPr>
        <p:spPr>
          <a:xfrm>
            <a:off x="6901634" y="1284612"/>
            <a:ext cx="340500" cy="1902600"/>
          </a:xfrm>
          <a:prstGeom prst="rect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2" name="Google Shape;188;p32">
            <a:extLst>
              <a:ext uri="{FF2B5EF4-FFF2-40B4-BE49-F238E27FC236}">
                <a16:creationId xmlns:a16="http://schemas.microsoft.com/office/drawing/2014/main" id="{C325900C-5C1D-4A07-2D31-AC4B9E2170D8}"/>
              </a:ext>
            </a:extLst>
          </p:cNvPr>
          <p:cNvSpPr/>
          <p:nvPr/>
        </p:nvSpPr>
        <p:spPr>
          <a:xfrm>
            <a:off x="8173134" y="1646762"/>
            <a:ext cx="340500" cy="1902600"/>
          </a:xfrm>
          <a:prstGeom prst="rect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3" name="Google Shape;189;p32">
            <a:extLst>
              <a:ext uri="{FF2B5EF4-FFF2-40B4-BE49-F238E27FC236}">
                <a16:creationId xmlns:a16="http://schemas.microsoft.com/office/drawing/2014/main" id="{A57B094B-12AF-B193-3BE1-EF5025175678}"/>
              </a:ext>
            </a:extLst>
          </p:cNvPr>
          <p:cNvSpPr/>
          <p:nvPr/>
        </p:nvSpPr>
        <p:spPr>
          <a:xfrm>
            <a:off x="9213084" y="3084587"/>
            <a:ext cx="1745400" cy="632700"/>
          </a:xfrm>
          <a:prstGeom prst="rect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4" name="Google Shape;190;p32">
            <a:extLst>
              <a:ext uri="{FF2B5EF4-FFF2-40B4-BE49-F238E27FC236}">
                <a16:creationId xmlns:a16="http://schemas.microsoft.com/office/drawing/2014/main" id="{F77A3B54-097B-9CF3-D227-ACB516D34445}"/>
              </a:ext>
            </a:extLst>
          </p:cNvPr>
          <p:cNvSpPr txBox="1"/>
          <p:nvPr/>
        </p:nvSpPr>
        <p:spPr>
          <a:xfrm>
            <a:off x="7315872" y="2706012"/>
            <a:ext cx="765600" cy="869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Average"/>
                <a:ea typeface="Average"/>
                <a:cs typeface="Average"/>
                <a:sym typeface="Average"/>
              </a:rPr>
              <a:t>What causes these local peaks?</a:t>
            </a:r>
            <a:endParaRPr sz="1000">
              <a:solidFill>
                <a:srgbClr val="98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5" name="Google Shape;191;p32">
            <a:extLst>
              <a:ext uri="{FF2B5EF4-FFF2-40B4-BE49-F238E27FC236}">
                <a16:creationId xmlns:a16="http://schemas.microsoft.com/office/drawing/2014/main" id="{6CBEF54A-8717-86C3-4E95-2B9A90CBFDE2}"/>
              </a:ext>
            </a:extLst>
          </p:cNvPr>
          <p:cNvSpPr txBox="1"/>
          <p:nvPr/>
        </p:nvSpPr>
        <p:spPr>
          <a:xfrm>
            <a:off x="9534082" y="1982112"/>
            <a:ext cx="1643700" cy="869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Average"/>
                <a:ea typeface="Average"/>
                <a:cs typeface="Average"/>
                <a:sym typeface="Average"/>
              </a:rPr>
              <a:t>Supernova theory predicts no BHs in this range. </a:t>
            </a:r>
            <a:br>
              <a:rPr lang="en-GB" sz="1000">
                <a:solidFill>
                  <a:srgbClr val="980000"/>
                </a:solidFill>
                <a:latin typeface="Average"/>
                <a:ea typeface="Average"/>
                <a:cs typeface="Average"/>
                <a:sym typeface="Average"/>
              </a:rPr>
            </a:br>
            <a:r>
              <a:rPr lang="en-GB" sz="1000">
                <a:solidFill>
                  <a:srgbClr val="980000"/>
                </a:solidFill>
                <a:latin typeface="Average"/>
                <a:ea typeface="Average"/>
                <a:cs typeface="Average"/>
                <a:sym typeface="Average"/>
              </a:rPr>
              <a:t>Were these formed from two smaller BHs merging?</a:t>
            </a:r>
            <a:endParaRPr sz="1000">
              <a:solidFill>
                <a:srgbClr val="98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B3E1FD-599E-89F6-A376-B674A6D4CD27}"/>
              </a:ext>
            </a:extLst>
          </p:cNvPr>
          <p:cNvSpPr txBox="1"/>
          <p:nvPr/>
        </p:nvSpPr>
        <p:spPr>
          <a:xfrm>
            <a:off x="9534082" y="4151993"/>
            <a:ext cx="2379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Top: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Distributions deviate from smooth power law seen in stars more massive than the Sun</a:t>
            </a:r>
            <a:endParaRPr lang="en-CH" sz="12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26" name="Google Shape;196;p33">
            <a:extLst>
              <a:ext uri="{FF2B5EF4-FFF2-40B4-BE49-F238E27FC236}">
                <a16:creationId xmlns:a16="http://schemas.microsoft.com/office/drawing/2014/main" id="{55BD6AE7-AA49-2DC9-F445-EC6C5CF56C8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5264" y="4371284"/>
            <a:ext cx="3459107" cy="240267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CADBDDD-A9FC-D7CB-A3E0-5C1F8BE584A3}"/>
              </a:ext>
            </a:extLst>
          </p:cNvPr>
          <p:cNvSpPr txBox="1"/>
          <p:nvPr/>
        </p:nvSpPr>
        <p:spPr>
          <a:xfrm>
            <a:off x="9534081" y="5035580"/>
            <a:ext cx="2379731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Left: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Electromagnetically detected compact objects show “gap” (i.e. no objects) between ~2 </a:t>
            </a:r>
            <a:r>
              <a:rPr lang="en-GB" sz="12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Msun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and ~5 </a:t>
            </a:r>
            <a:r>
              <a:rPr lang="en-GB" sz="12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Msun</a:t>
            </a:r>
            <a:endParaRPr lang="en-GB" sz="12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 algn="l">
              <a:spcBef>
                <a:spcPts val="6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With GWs, there is small but nonzero rate in this region (could be of exotic origin)</a:t>
            </a:r>
            <a:endParaRPr lang="en-CH" sz="12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7E347F-B3AC-E54F-4070-3DBD37355B03}"/>
              </a:ext>
            </a:extLst>
          </p:cNvPr>
          <p:cNvSpPr txBox="1"/>
          <p:nvPr/>
        </p:nvSpPr>
        <p:spPr>
          <a:xfrm>
            <a:off x="8680175" y="1047821"/>
            <a:ext cx="28870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arXiv:2111.03634, arXiv:2404.04248</a:t>
            </a:r>
            <a:endParaRPr lang="en-CH" sz="10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35AF12-E0D8-F54D-C665-EE00ED9862CF}"/>
              </a:ext>
            </a:extLst>
          </p:cNvPr>
          <p:cNvSpPr txBox="1"/>
          <p:nvPr/>
        </p:nvSpPr>
        <p:spPr>
          <a:xfrm>
            <a:off x="7824817" y="6090515"/>
            <a:ext cx="1608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 light grey: posteriors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D34187-6483-5040-F21F-353A7D4DC752}"/>
              </a:ext>
            </a:extLst>
          </p:cNvPr>
          <p:cNvSpPr txBox="1"/>
          <p:nvPr/>
        </p:nvSpPr>
        <p:spPr>
          <a:xfrm>
            <a:off x="8680175" y="566796"/>
            <a:ext cx="33076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Antoine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Petiteau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, Aditya 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Vijaykumar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8AB9A8-0980-5983-C06B-A2687BAE4C65}"/>
              </a:ext>
            </a:extLst>
          </p:cNvPr>
          <p:cNvSpPr txBox="1"/>
          <p:nvPr/>
        </p:nvSpPr>
        <p:spPr>
          <a:xfrm>
            <a:off x="641953" y="5382650"/>
            <a:ext cx="3902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With </a:t>
            </a:r>
            <a:r>
              <a:rPr lang="en-CH" sz="1200" b="1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Einstein</a:t>
            </a:r>
            <a:r>
              <a:rPr lang="en-CH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and </a:t>
            </a:r>
            <a:r>
              <a:rPr lang="en-CH" sz="1200" b="1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Cosmic Explorer </a:t>
            </a:r>
            <a:r>
              <a:rPr lang="en-CH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expect to collect &gt; 10</a:t>
            </a:r>
            <a:r>
              <a:rPr lang="en-CH" sz="1200" baseline="300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5</a:t>
            </a:r>
            <a:r>
              <a:rPr lang="en-CH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BH-BH, BH-NS, and NS-NS merger events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DA6283-1F3E-43A6-43D6-AF8D1A2E4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1167" y="5766549"/>
            <a:ext cx="1112966" cy="9187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3B0F22-6AE5-F3AA-4BEE-0386268C4CAE}"/>
              </a:ext>
            </a:extLst>
          </p:cNvPr>
          <p:cNvSpPr txBox="1"/>
          <p:nvPr/>
        </p:nvSpPr>
        <p:spPr>
          <a:xfrm>
            <a:off x="641953" y="5855610"/>
            <a:ext cx="3902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Extraordinary scientific potential also with </a:t>
            </a:r>
            <a:r>
              <a:rPr lang="en-CH" sz="1200" b="1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LISA</a:t>
            </a:r>
            <a:r>
              <a:rPr lang="en-CH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                 (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 spacecrafts on heliocentric orbits separated by 2.5 millions km) in the 0.02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mHz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~ 1 Hz</a:t>
            </a:r>
            <a:r>
              <a:rPr lang="en-CH" sz="12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range. Approved and under construction. Expected launch: 2035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8D4E64-C51D-B2A0-F46B-02EA6C95E5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1168" y="5017351"/>
            <a:ext cx="1112966" cy="61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621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48FC0-1F69-8143-B8EA-3C52D1844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042845-F4D7-4C8B-7423-41AC2641FE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63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1F092C-AB9B-2237-6852-8066CE73FD2A}"/>
              </a:ext>
            </a:extLst>
          </p:cNvPr>
          <p:cNvSpPr/>
          <p:nvPr/>
        </p:nvSpPr>
        <p:spPr>
          <a:xfrm>
            <a:off x="641954" y="1149117"/>
            <a:ext cx="9939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Evidence for stochastic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gravitational wave background 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in the </a:t>
            </a:r>
            <a:r>
              <a:rPr lang="en-GB" sz="1600" b="1" noProof="0" dirty="0" err="1">
                <a:solidFill>
                  <a:srgbClr val="000000"/>
                </a:solidFill>
                <a:latin typeface="Helvetica" pitchFamily="2" charset="0"/>
              </a:rPr>
              <a:t>nHz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range                                               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by four groups analysing radio astronomy pulsar (dense neutron stars) data 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</a:rPr>
              <a:t>(Pulsar Timing Array experiments)</a:t>
            </a:r>
            <a:endParaRPr lang="en-GB" sz="16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503B73-932F-F13A-43D6-14DF4444AD8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Gravitational waves (GW)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15BED2-B982-33ED-7017-D9B094332662}"/>
              </a:ext>
            </a:extLst>
          </p:cNvPr>
          <p:cNvSpPr txBox="1"/>
          <p:nvPr/>
        </p:nvSpPr>
        <p:spPr>
          <a:xfrm>
            <a:off x="7566992" y="566795"/>
            <a:ext cx="44208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Antoine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Petiteau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Jishnu Suresh, Sonali Verma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  <p:pic>
        <p:nvPicPr>
          <p:cNvPr id="5" name="Picture 2" descr="An artist's impression of gravitational waves caused by supermassive black holes.">
            <a:extLst>
              <a:ext uri="{FF2B5EF4-FFF2-40B4-BE49-F238E27FC236}">
                <a16:creationId xmlns:a16="http://schemas.microsoft.com/office/drawing/2014/main" id="{5AA14955-E9E3-784B-312C-BC89BE481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52" y="1982395"/>
            <a:ext cx="5693756" cy="426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C16BA9-2085-91C7-D73B-A92CB6076893}"/>
              </a:ext>
            </a:extLst>
          </p:cNvPr>
          <p:cNvSpPr txBox="1"/>
          <p:nvPr/>
        </p:nvSpPr>
        <p:spPr>
          <a:xfrm>
            <a:off x="675870" y="6299576"/>
            <a:ext cx="62909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0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Illustration of gravitational waves caused by orbiting supermassive black hole pairs [found </a:t>
            </a:r>
            <a:r>
              <a:rPr lang="en-GB" sz="10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here</a:t>
            </a:r>
            <a:r>
              <a:rPr lang="en-GB" sz="10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A2A9AD-8ADC-680A-C5E1-DAB5A31BA385}"/>
              </a:ext>
            </a:extLst>
          </p:cNvPr>
          <p:cNvSpPr txBox="1"/>
          <p:nvPr/>
        </p:nvSpPr>
        <p:spPr>
          <a:xfrm>
            <a:off x="7066908" y="1908819"/>
            <a:ext cx="425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For an isotropic GW background, characteristic spatial correlation (Hellings-Down curve) — tricky analysis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EE50AB-83C9-D4A6-D003-59BFDA11DCBE}"/>
              </a:ext>
            </a:extLst>
          </p:cNvPr>
          <p:cNvSpPr txBox="1"/>
          <p:nvPr/>
        </p:nvSpPr>
        <p:spPr>
          <a:xfrm>
            <a:off x="7066908" y="6297532"/>
            <a:ext cx="35150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>
              <a:spcBef>
                <a:spcPts val="3000"/>
              </a:spcBef>
            </a:pP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Articles: 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arXiv:2306.16213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5"/>
              </a:rPr>
              <a:t>2306.16214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2306.16215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7"/>
              </a:rPr>
              <a:t>2306.13611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Nature 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news1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8"/>
              </a:rPr>
              <a:t>news2</a:t>
            </a:r>
            <a:endParaRPr lang="en-GB" sz="1100" noProof="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674CB1-DC6F-E39A-7DA6-4DAB949AE3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6082" y="2702340"/>
            <a:ext cx="2713181" cy="177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EEB893-67F1-5DF2-0E9D-7ED05F291C63}"/>
              </a:ext>
            </a:extLst>
          </p:cNvPr>
          <p:cNvSpPr txBox="1"/>
          <p:nvPr/>
        </p:nvSpPr>
        <p:spPr>
          <a:xfrm>
            <a:off x="7066908" y="4722828"/>
            <a:ext cx="470171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Angular-separation–binned inter-pulsar correlations, The dashed black line shows the Hellings–Downs correlation pattern              [Left: arXiv:2306.16214, right: </a:t>
            </a: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arXiv:2306.16213]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  <a:sym typeface="Wingdings" pitchFamily="2" charset="2"/>
            </a:endParaRPr>
          </a:p>
          <a:p>
            <a:pPr>
              <a:spcBef>
                <a:spcPts val="12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sym typeface="Wingdings" pitchFamily="2" charset="2"/>
              </a:rPr>
              <a:t>Both collaboration find ~ 3σ evidence, but                                     significance is noise model dependent.                                             </a:t>
            </a:r>
            <a:r>
              <a:rPr lang="en-GB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sym typeface="Wingdings" pitchFamily="2" charset="2"/>
              </a:rPr>
              <a:t>Important to analyse the combined data                                                 (IPTA) to better understand the signal</a:t>
            </a:r>
            <a:endParaRPr lang="en-GB" sz="1200" b="1" noProof="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A5B7F9-B9EC-94FE-1D3D-D3345295882E}"/>
              </a:ext>
            </a:extLst>
          </p:cNvPr>
          <p:cNvSpPr txBox="1"/>
          <p:nvPr/>
        </p:nvSpPr>
        <p:spPr>
          <a:xfrm>
            <a:off x="840600" y="4246753"/>
            <a:ext cx="5387169" cy="1915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i="0" u="none" strike="noStrike" noProof="0" dirty="0">
                <a:solidFill>
                  <a:schemeClr val="bg1"/>
                </a:solidFill>
                <a:effectLst/>
                <a:latin typeface="Helvetica" pitchFamily="2" charset="0"/>
              </a:rPr>
              <a:t>Astro versus Cosmo</a:t>
            </a:r>
          </a:p>
          <a:p>
            <a:pPr>
              <a:spcBef>
                <a:spcPts val="900"/>
              </a:spcBef>
            </a:pPr>
            <a:r>
              <a:rPr lang="en-GB" sz="1200" b="0" i="0" u="none" strike="noStrike" noProof="0" dirty="0">
                <a:solidFill>
                  <a:schemeClr val="bg1"/>
                </a:solidFill>
                <a:effectLst/>
                <a:latin typeface="Helvetica" pitchFamily="2" charset="0"/>
              </a:rPr>
              <a:t>The stochastic background could be produced by many close-by (~ light-day) pairs of supermassive black holes orbiting each other due to earlier galaxy mergers in the hearts of distant galaxies [</a:t>
            </a:r>
            <a:r>
              <a:rPr lang="en-GB" sz="1200" b="0" i="0" u="none" strike="noStrike" noProof="0" dirty="0">
                <a:solidFill>
                  <a:schemeClr val="bg1"/>
                </a:solidFill>
                <a:effectLst/>
                <a:latin typeface="Helvetica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200" b="0" i="0" u="none" strike="noStrike" noProof="0" dirty="0">
                <a:solidFill>
                  <a:schemeClr val="bg1"/>
                </a:solidFill>
                <a:effectLst/>
                <a:latin typeface="Helvetica" pitchFamily="2" charset="0"/>
              </a:rPr>
              <a:t>]</a:t>
            </a:r>
          </a:p>
          <a:p>
            <a:pPr>
              <a:spcBef>
                <a:spcPts val="900"/>
              </a:spcBef>
            </a:pPr>
            <a:r>
              <a:rPr lang="en-GB" sz="1200" dirty="0">
                <a:solidFill>
                  <a:schemeClr val="bg1"/>
                </a:solidFill>
                <a:latin typeface="Helvetica" pitchFamily="2" charset="0"/>
              </a:rPr>
              <a:t>It could also be stochastic background from cosmological origin: first order phase transition, cosmic strings, primordial black holes, …</a:t>
            </a:r>
          </a:p>
          <a:p>
            <a:pPr>
              <a:spcBef>
                <a:spcPts val="900"/>
              </a:spcBef>
            </a:pPr>
            <a:r>
              <a:rPr lang="en-GB" sz="1200" noProof="0" dirty="0">
                <a:solidFill>
                  <a:schemeClr val="bg1"/>
                </a:solidFill>
                <a:latin typeface="Helvetica" pitchFamily="2" charset="0"/>
              </a:rPr>
              <a:t>Important to understand </a:t>
            </a:r>
            <a:r>
              <a:rPr lang="en-GB" sz="1200" dirty="0">
                <a:solidFill>
                  <a:schemeClr val="bg1"/>
                </a:solidFill>
                <a:latin typeface="Helvetica" pitchFamily="2" charset="0"/>
              </a:rPr>
              <a:t>astrophysical stochastic background before probing the cosmological </a:t>
            </a:r>
            <a:r>
              <a:rPr lang="en-GB" sz="1200" noProof="0" dirty="0">
                <a:solidFill>
                  <a:schemeClr val="bg1"/>
                </a:solidFill>
                <a:latin typeface="Helvetica" pitchFamily="2" charset="0"/>
              </a:rPr>
              <a:t>one</a:t>
            </a:r>
            <a:endParaRPr lang="en-GB" sz="1400" noProof="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24E7D0B-1830-B28D-17F1-BA77B5DF94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0177" y="2666443"/>
            <a:ext cx="2812043" cy="19788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2F5DEEA-698C-E2B8-839B-B1DD90EBF4DC}"/>
              </a:ext>
            </a:extLst>
          </p:cNvPr>
          <p:cNvSpPr txBox="1"/>
          <p:nvPr/>
        </p:nvSpPr>
        <p:spPr>
          <a:xfrm>
            <a:off x="7066908" y="2461903"/>
            <a:ext cx="25596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000000"/>
                </a:solidFill>
                <a:effectLst/>
                <a:latin typeface="Helvetica" pitchFamily="2" charset="0"/>
              </a:rPr>
              <a:t>European Pulsar Timing Array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550FB7-9143-D298-55D5-3100BCE33A01}"/>
              </a:ext>
            </a:extLst>
          </p:cNvPr>
          <p:cNvSpPr txBox="1"/>
          <p:nvPr/>
        </p:nvSpPr>
        <p:spPr>
          <a:xfrm>
            <a:off x="9777351" y="2461904"/>
            <a:ext cx="17431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 err="1">
                <a:solidFill>
                  <a:srgbClr val="000000"/>
                </a:solidFill>
                <a:effectLst/>
                <a:latin typeface="Helvetica" pitchFamily="2" charset="0"/>
              </a:rPr>
              <a:t>NANOGrav</a:t>
            </a:r>
            <a:endParaRPr lang="en-GB" sz="1200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pic>
        <p:nvPicPr>
          <p:cNvPr id="103426" name="Picture 2" descr="International Pulsar Timing Array · GitHub">
            <a:extLst>
              <a:ext uri="{FF2B5EF4-FFF2-40B4-BE49-F238E27FC236}">
                <a16:creationId xmlns:a16="http://schemas.microsoft.com/office/drawing/2014/main" id="{773B198A-44D5-6BE0-ED6C-32B91121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897" y="5409003"/>
            <a:ext cx="1020953" cy="102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24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515E6-2C5D-7208-CED1-367FA6A8D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4D8301-E281-A560-9B40-626E5F62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64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C77D9-BFF0-FB62-E32C-872CA5912C2B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Is dark energy weakening?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03AB82-3FFD-E03D-D389-686FAB090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29" y="1944789"/>
            <a:ext cx="5692520" cy="44418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C5B007-6CFD-08A2-74E2-AA2B0F0D7316}"/>
              </a:ext>
            </a:extLst>
          </p:cNvPr>
          <p:cNvSpPr txBox="1"/>
          <p:nvPr/>
        </p:nvSpPr>
        <p:spPr>
          <a:xfrm>
            <a:off x="10568075" y="2054652"/>
            <a:ext cx="14620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arXiv:2503.14738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195841-2DCD-324D-8144-AB803EB78ED0}"/>
              </a:ext>
            </a:extLst>
          </p:cNvPr>
          <p:cNvSpPr txBox="1"/>
          <p:nvPr/>
        </p:nvSpPr>
        <p:spPr>
          <a:xfrm>
            <a:off x="5922039" y="4242362"/>
            <a:ext cx="20172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Left: illustration </a:t>
            </a: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how DESI BAO </a:t>
            </a: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measurements constrain the expansion history of the Universe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150A74-A7E9-4F53-02E1-819317FB5376}"/>
              </a:ext>
            </a:extLst>
          </p:cNvPr>
          <p:cNvSpPr txBox="1"/>
          <p:nvPr/>
        </p:nvSpPr>
        <p:spPr>
          <a:xfrm>
            <a:off x="3629010" y="3568777"/>
            <a:ext cx="16183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noProof="0" dirty="0">
                <a:solidFill>
                  <a:srgbClr val="E32727"/>
                </a:solidFill>
                <a:effectLst/>
                <a:latin typeface="Helvetica Light" panose="020B0403020202020204" pitchFamily="34" charset="0"/>
              </a:rPr>
              <a:t>Luminous red galaxies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1EE255-C175-FC2A-09CC-0AFDBA6D18D2}"/>
              </a:ext>
            </a:extLst>
          </p:cNvPr>
          <p:cNvSpPr txBox="1"/>
          <p:nvPr/>
        </p:nvSpPr>
        <p:spPr>
          <a:xfrm>
            <a:off x="3091364" y="4106783"/>
            <a:ext cx="19318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noProof="0" dirty="0">
                <a:solidFill>
                  <a:srgbClr val="5581B0"/>
                </a:solidFill>
                <a:latin typeface="Helvetica Light" panose="020B0403020202020204" pitchFamily="34" charset="0"/>
              </a:rPr>
              <a:t>E</a:t>
            </a:r>
            <a:r>
              <a:rPr lang="en-GB" sz="1000" noProof="0" dirty="0">
                <a:solidFill>
                  <a:srgbClr val="5581B0"/>
                </a:solidFill>
                <a:effectLst/>
                <a:latin typeface="Helvetica Light" panose="020B0403020202020204" pitchFamily="34" charset="0"/>
              </a:rPr>
              <a:t>mission line galaxies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93FF96-557B-D8DC-714A-B91F7C694CEF}"/>
              </a:ext>
            </a:extLst>
          </p:cNvPr>
          <p:cNvSpPr txBox="1"/>
          <p:nvPr/>
        </p:nvSpPr>
        <p:spPr>
          <a:xfrm>
            <a:off x="3089021" y="4474979"/>
            <a:ext cx="19318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noProof="0" dirty="0">
                <a:solidFill>
                  <a:srgbClr val="417452"/>
                </a:solidFill>
                <a:latin typeface="Helvetica Light" panose="020B0403020202020204" pitchFamily="34" charset="0"/>
              </a:rPr>
              <a:t>Quasars</a:t>
            </a:r>
            <a:endParaRPr lang="en-GB" sz="1000" noProof="0" dirty="0">
              <a:solidFill>
                <a:srgbClr val="417452"/>
              </a:solidFill>
              <a:effectLst/>
              <a:latin typeface="Helvetica Light" panose="020B0403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AC5368-A536-0EB9-AF37-A42D4F86F018}"/>
              </a:ext>
            </a:extLst>
          </p:cNvPr>
          <p:cNvSpPr txBox="1"/>
          <p:nvPr/>
        </p:nvSpPr>
        <p:spPr>
          <a:xfrm>
            <a:off x="4289194" y="3125863"/>
            <a:ext cx="11643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noProof="0" dirty="0">
                <a:solidFill>
                  <a:srgbClr val="86A840"/>
                </a:solidFill>
                <a:effectLst/>
                <a:latin typeface="Helvetica Light" panose="020B0403020202020204" pitchFamily="34" charset="0"/>
              </a:rPr>
              <a:t>Bright         galaxy sample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200EEA8-EB2C-299E-2F98-22EE9EFC27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01" t="5687" r="7201" b="21764"/>
          <a:stretch>
            <a:fillRect/>
          </a:stretch>
        </p:blipFill>
        <p:spPr>
          <a:xfrm>
            <a:off x="8402060" y="2176386"/>
            <a:ext cx="3628078" cy="403119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0AE439E-492E-071C-9574-65731C94FB23}"/>
              </a:ext>
            </a:extLst>
          </p:cNvPr>
          <p:cNvSpPr txBox="1"/>
          <p:nvPr/>
        </p:nvSpPr>
        <p:spPr>
          <a:xfrm>
            <a:off x="6163236" y="5172888"/>
            <a:ext cx="223882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Right: monopole (top) and quadrupole (bottom) moments of measured correlation functions of galaxies and quasars (last is autocorrelation of Lyα forest)</a:t>
            </a:r>
          </a:p>
        </p:txBody>
      </p:sp>
      <p:pic>
        <p:nvPicPr>
          <p:cNvPr id="26628" name="Picture 4" descr="Baryon acoustic oscillation The sound horizon of the CMB corresponds today to the separation of galaxies. Credit: C Blake and S Moorfield/SDSS">
            <a:extLst>
              <a:ext uri="{FF2B5EF4-FFF2-40B4-BE49-F238E27FC236}">
                <a16:creationId xmlns:a16="http://schemas.microsoft.com/office/drawing/2014/main" id="{40D3A3CD-0556-1D1A-228F-2205600F2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336" y="2270676"/>
            <a:ext cx="2099325" cy="145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A5DD69-FB0A-05EA-1115-69BBBF9418B6}"/>
              </a:ext>
            </a:extLst>
          </p:cNvPr>
          <p:cNvSpPr txBox="1"/>
          <p:nvPr/>
        </p:nvSpPr>
        <p:spPr>
          <a:xfrm>
            <a:off x="8244523" y="564048"/>
            <a:ext cx="37433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Julian Bautista, Camille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Bonvin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, Adrien La Posta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923FA1-FEEF-0C54-19B8-C8342A007549}"/>
              </a:ext>
            </a:extLst>
          </p:cNvPr>
          <p:cNvSpPr/>
          <p:nvPr/>
        </p:nvSpPr>
        <p:spPr>
          <a:xfrm>
            <a:off x="641954" y="1149117"/>
            <a:ext cx="111407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DESI DR2 (3 years) results on Baryon Acoustic Oscillation (BAO)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— standard cosmological ruler (~ 150 Mpc today) </a:t>
            </a:r>
            <a:endParaRPr lang="en-GB" sz="16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A1F2F1-7D26-5DB3-DFA2-DA70A04B952F}"/>
              </a:ext>
            </a:extLst>
          </p:cNvPr>
          <p:cNvSpPr txBox="1"/>
          <p:nvPr/>
        </p:nvSpPr>
        <p:spPr>
          <a:xfrm>
            <a:off x="641952" y="1441380"/>
            <a:ext cx="34355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~14 million redshifts analysed (~40 million to come)</a:t>
            </a:r>
          </a:p>
        </p:txBody>
      </p:sp>
    </p:spTree>
    <p:extLst>
      <p:ext uri="{BB962C8B-B14F-4D97-AF65-F5344CB8AC3E}">
        <p14:creationId xmlns:p14="http://schemas.microsoft.com/office/powerpoint/2010/main" val="246574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9AF6A-AE61-07D4-B5E9-8D616FF8A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9AB729-4AA6-6DB0-3166-F02C82A2B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65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FFA40C-4EE5-B2A3-8128-07602A5631B4}"/>
              </a:ext>
            </a:extLst>
          </p:cNvPr>
          <p:cNvSpPr/>
          <p:nvPr/>
        </p:nvSpPr>
        <p:spPr>
          <a:xfrm>
            <a:off x="641954" y="1149117"/>
            <a:ext cx="111407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DESI DR2 (3 years) results on Baryon Acoustic Oscillation (BAO)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— standard cosmological ruler (~ 150 Mpc today) </a:t>
            </a:r>
            <a:endParaRPr lang="en-GB" sz="16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87DB2E-5357-D735-4FD5-05FE8233F85B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Is dark energy weakening?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7D61E8F-1C7F-69EB-282A-44B819CAE149}"/>
                  </a:ext>
                </a:extLst>
              </p:cNvPr>
              <p:cNvSpPr txBox="1"/>
              <p:nvPr/>
            </p:nvSpPr>
            <p:spPr>
              <a:xfrm>
                <a:off x="7217841" y="1773478"/>
                <a:ext cx="4788191" cy="3177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Main conclusions from cosmological analysis:</a:t>
                </a:r>
              </a:p>
              <a:p>
                <a:pPr marL="285750" indent="-285750" algn="l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2.3σ tension among ΛCDM fits of BAO and CMB data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3.1σ evidence for dynamical dark energy from DESI+CMB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Adding SNe, discrepancy of 2.8–4.2σ, depending on data used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All datasets favour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2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GB" sz="12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2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12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indicating weakening dark energy today 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2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No indication of deviation from General Relativity </a:t>
                </a:r>
              </a:p>
              <a:p>
                <a:pPr>
                  <a:spcBef>
                    <a:spcPts val="9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However: </a:t>
                </a:r>
              </a:p>
              <a:p>
                <a:pPr marL="285750" lvl="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GB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GB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&lt;−1</m:t>
                    </m:r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hard to achieve with standard dark energy models; perhaps exotic dark energy or modification of gravity</a:t>
                </a:r>
              </a:p>
              <a:p>
                <a:pPr marL="285750" lvl="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2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Models other than ΛCDM are strongly constrained</a:t>
                </a:r>
              </a:p>
              <a:p>
                <a:pPr marL="285750" lvl="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2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CMB alone sees no deviation from ΛCDM (Planck, ACT)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7D61E8F-1C7F-69EB-282A-44B819CAE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841" y="1773478"/>
                <a:ext cx="4788191" cy="3177793"/>
              </a:xfrm>
              <a:prstGeom prst="rect">
                <a:avLst/>
              </a:prstGeom>
              <a:blipFill>
                <a:blip r:embed="rId2"/>
                <a:stretch>
                  <a:fillRect l="-529" t="-398" b="-398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E9A5625C-405D-0835-FF31-F3B5F2775996}"/>
              </a:ext>
            </a:extLst>
          </p:cNvPr>
          <p:cNvGrpSpPr/>
          <p:nvPr/>
        </p:nvGrpSpPr>
        <p:grpSpPr>
          <a:xfrm>
            <a:off x="2789645" y="1644269"/>
            <a:ext cx="4357634" cy="3685067"/>
            <a:chOff x="4741325" y="1878203"/>
            <a:chExt cx="4357634" cy="368506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E38805E-A461-A6A0-0963-56A14F1AD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1547"/>
            <a:stretch>
              <a:fillRect/>
            </a:stretch>
          </p:blipFill>
          <p:spPr>
            <a:xfrm>
              <a:off x="4741325" y="1973641"/>
              <a:ext cx="4357634" cy="3589629"/>
            </a:xfrm>
            <a:prstGeom prst="rect">
              <a:avLst/>
            </a:prstGeom>
          </p:spPr>
        </p:pic>
        <p:sp>
          <p:nvSpPr>
            <p:cNvPr id="24" name="5-point Star 23">
              <a:extLst>
                <a:ext uri="{FF2B5EF4-FFF2-40B4-BE49-F238E27FC236}">
                  <a16:creationId xmlns:a16="http://schemas.microsoft.com/office/drawing/2014/main" id="{6B549B65-3F5B-DDD7-4509-7C4A087FF617}"/>
                </a:ext>
              </a:extLst>
            </p:cNvPr>
            <p:cNvSpPr/>
            <p:nvPr/>
          </p:nvSpPr>
          <p:spPr>
            <a:xfrm>
              <a:off x="5378824" y="2182906"/>
              <a:ext cx="174811" cy="173359"/>
            </a:xfrm>
            <a:prstGeom prst="star5">
              <a:avLst/>
            </a:prstGeom>
            <a:solidFill>
              <a:srgbClr val="FF0000"/>
            </a:solidFill>
          </p:spPr>
          <p:txBody>
            <a:bodyPr wrap="non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2D0A238-3C08-DE5F-5C82-1C85FF007258}"/>
                </a:ext>
              </a:extLst>
            </p:cNvPr>
            <p:cNvSpPr txBox="1"/>
            <p:nvPr/>
          </p:nvSpPr>
          <p:spPr>
            <a:xfrm>
              <a:off x="4873327" y="2456433"/>
              <a:ext cx="454654" cy="2419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>
              <a:spAutoFit/>
            </a:bodyPr>
            <a:lstStyle/>
            <a:p>
              <a:pPr algn="r"/>
              <a:r>
                <a:rPr lang="en-GB" sz="1100" noProof="0" dirty="0">
                  <a:solidFill>
                    <a:srgbClr val="FF0000"/>
                  </a:solidFill>
                  <a:latin typeface="Helvetica" pitchFamily="2" charset="0"/>
                </a:rPr>
                <a:t>ΛCDM </a:t>
              </a:r>
              <a:endParaRPr lang="en-GB" sz="1100" noProof="0" dirty="0">
                <a:solidFill>
                  <a:srgbClr val="FF0000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0C3B421-CC15-3ABC-356A-5ED72062A369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 flipH="1">
              <a:off x="5336088" y="2356265"/>
              <a:ext cx="76122" cy="135371"/>
            </a:xfrm>
            <a:prstGeom prst="line">
              <a:avLst/>
            </a:prstGeom>
            <a:ln w="12700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86B866-AF2B-918C-4A2E-E50409FB6405}"/>
                </a:ext>
              </a:extLst>
            </p:cNvPr>
            <p:cNvSpPr txBox="1"/>
            <p:nvPr/>
          </p:nvSpPr>
          <p:spPr>
            <a:xfrm>
              <a:off x="7581783" y="1878203"/>
              <a:ext cx="14620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3000"/>
                </a:spcBef>
              </a:pPr>
              <a:r>
                <a:rPr lang="en-GB" sz="10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rPr>
                <a:t>arXiv</a:t>
              </a:r>
              <a:r>
                <a:rPr lang="en-GB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rPr>
                <a:t>:2503.14738</a:t>
              </a:r>
              <a:endPara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B2B0C42-3D2A-49DD-FE0D-A0331427101D}"/>
              </a:ext>
            </a:extLst>
          </p:cNvPr>
          <p:cNvSpPr txBox="1"/>
          <p:nvPr/>
        </p:nvSpPr>
        <p:spPr>
          <a:xfrm>
            <a:off x="8244523" y="564048"/>
            <a:ext cx="37433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Julian Bautista, Camille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Bonvin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, Adrien La Posta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E29D61-88F2-6802-D174-233EC8A0FD0B}"/>
              </a:ext>
            </a:extLst>
          </p:cNvPr>
          <p:cNvSpPr txBox="1"/>
          <p:nvPr/>
        </p:nvSpPr>
        <p:spPr>
          <a:xfrm>
            <a:off x="641952" y="1441380"/>
            <a:ext cx="34355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~14 million redshifts analysed (~40 million to come)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8D6CAD6-8A07-0C74-2A8C-F2F54CED0409}"/>
                  </a:ext>
                </a:extLst>
              </p:cNvPr>
              <p:cNvSpPr txBox="1"/>
              <p:nvPr/>
            </p:nvSpPr>
            <p:spPr>
              <a:xfrm>
                <a:off x="641952" y="1778084"/>
                <a:ext cx="2034987" cy="12411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Evolving EOS model: </a:t>
                </a:r>
                <a14:m>
                  <m:oMath xmlns:m="http://schemas.openxmlformats.org/officeDocument/2006/math">
                    <m:r>
                      <a:rPr lang="en-GB" sz="140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GB" sz="14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14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sz="14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14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(1−</m:t>
                    </m:r>
                    <m:r>
                      <m:rPr>
                        <m:sty m:val="p"/>
                      </m:rPr>
                      <a:rPr lang="en-GB" sz="14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GB" sz="14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</a:p>
              <a:p>
                <a:endParaRPr lang="en-GB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  <a:p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a:rPr lang="en-US"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11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𝜔𝜌</m:t>
                    </m:r>
                  </m:oMath>
                </a14:m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. ΛCDM </a:t>
                </a:r>
                <a:r>
                  <a:rPr lang="en-GB" sz="105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(const. neg. press.)</a:t>
                </a:r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11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11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11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1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1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) </a:t>
                </a:r>
                <a:endParaRPr lang="en-GB" sz="14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8D6CAD6-8A07-0C74-2A8C-F2F54CED0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778084"/>
                <a:ext cx="2034987" cy="1241174"/>
              </a:xfrm>
              <a:prstGeom prst="rect">
                <a:avLst/>
              </a:prstGeom>
              <a:blipFill>
                <a:blip r:embed="rId4"/>
                <a:stretch>
                  <a:fillRect l="-1242" t="-102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993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8C95A-07B0-4CFC-D446-67B674896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F71177-8813-D250-026B-04275E0C5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66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07410-CA67-33B3-FB7E-E2C6163FA1B0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Is dark energy weakening?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6025CB1-A583-D9A0-3CBC-ECA2F8377792}"/>
                  </a:ext>
                </a:extLst>
              </p:cNvPr>
              <p:cNvSpPr txBox="1"/>
              <p:nvPr/>
            </p:nvSpPr>
            <p:spPr>
              <a:xfrm>
                <a:off x="641952" y="1778084"/>
                <a:ext cx="2034987" cy="12411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Evolving EOS model: </a:t>
                </a:r>
                <a14:m>
                  <m:oMath xmlns:m="http://schemas.openxmlformats.org/officeDocument/2006/math">
                    <m:r>
                      <a:rPr lang="en-GB" sz="140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GB" sz="14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14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sz="14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4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14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(1−</m:t>
                    </m:r>
                    <m:r>
                      <m:rPr>
                        <m:sty m:val="p"/>
                      </m:rPr>
                      <a:rPr lang="en-GB" sz="14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GB" sz="14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</a:p>
              <a:p>
                <a:endParaRPr lang="en-GB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  <a:p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a:rPr lang="en-US"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11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𝜔𝜌</m:t>
                    </m:r>
                  </m:oMath>
                </a14:m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. ΛCDM </a:t>
                </a:r>
                <a:r>
                  <a:rPr lang="en-GB" sz="105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(const. neg. press.)</a:t>
                </a:r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11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1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11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11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1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100" b="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11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11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) </a:t>
                </a:r>
                <a:endParaRPr lang="en-GB" sz="14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6025CB1-A583-D9A0-3CBC-ECA2F8377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778084"/>
                <a:ext cx="2034987" cy="1241174"/>
              </a:xfrm>
              <a:prstGeom prst="rect">
                <a:avLst/>
              </a:prstGeom>
              <a:blipFill>
                <a:blip r:embed="rId2"/>
                <a:stretch>
                  <a:fillRect l="-1242" t="-102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E16B31E-5892-3598-B397-F01B80E091BD}"/>
                  </a:ext>
                </a:extLst>
              </p:cNvPr>
              <p:cNvSpPr txBox="1"/>
              <p:nvPr/>
            </p:nvSpPr>
            <p:spPr>
              <a:xfrm>
                <a:off x="7217841" y="1773478"/>
                <a:ext cx="4788191" cy="3177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4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Main conclusions from cosmological analysis:</a:t>
                </a:r>
              </a:p>
              <a:p>
                <a:pPr marL="285750" indent="-285750" algn="l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2.3σ tension among ΛCDM fits of BAO and CMB data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3.1σ evidence for dynamical dark energy from DESI+CMB</a:t>
                </a:r>
              </a:p>
              <a:p>
                <a:pPr marL="285750" indent="-285750" algn="l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Adding SNe, discrepancy of 2.8–4.2σ, depending on data used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All datasets favour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2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GB" sz="1200" i="1" noProof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GB" sz="12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12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GB" sz="1200" noProof="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indicating weakening dark energy today 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2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No indication of deviation from General Relativity </a:t>
                </a:r>
                <a:endParaRPr lang="en-GB" sz="120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  <a:p>
                <a:pPr>
                  <a:spcBef>
                    <a:spcPts val="9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However: </a:t>
                </a:r>
              </a:p>
              <a:p>
                <a:pPr marL="285750" lvl="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GB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GB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&lt;−1</m:t>
                    </m:r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hard to achieve with standard dark energy models; perhaps exotic dark energy or modification of gravity</a:t>
                </a:r>
              </a:p>
              <a:p>
                <a:pPr marL="285750" lvl="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2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Models other than ΛCDM are strongly constrained</a:t>
                </a:r>
              </a:p>
              <a:p>
                <a:pPr marL="285750" lvl="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CM</a:t>
                </a:r>
                <a:r>
                  <a:rPr lang="en-GB" sz="12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 alone sees no deviation from ΛCDM (Planck, ACT)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E16B31E-5892-3598-B397-F01B80E09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841" y="1773478"/>
                <a:ext cx="4788191" cy="3177793"/>
              </a:xfrm>
              <a:prstGeom prst="rect">
                <a:avLst/>
              </a:prstGeom>
              <a:blipFill>
                <a:blip r:embed="rId3"/>
                <a:stretch>
                  <a:fillRect l="-529" t="-398" b="-398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B49C7EF-BC5F-00AF-E6F7-790820F9EC26}"/>
              </a:ext>
            </a:extLst>
          </p:cNvPr>
          <p:cNvSpPr txBox="1"/>
          <p:nvPr/>
        </p:nvSpPr>
        <p:spPr>
          <a:xfrm>
            <a:off x="3109028" y="5482621"/>
            <a:ext cx="4028372" cy="841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noProof="0" dirty="0">
                <a:solidFill>
                  <a:srgbClr val="000000"/>
                </a:solidFill>
                <a:effectLst/>
                <a:latin typeface="Helvetica" pitchFamily="2" charset="0"/>
              </a:rPr>
              <a:t>H</a:t>
            </a:r>
            <a:r>
              <a:rPr lang="en-GB" sz="1400" baseline="-2500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0</a:t>
            </a:r>
            <a:r>
              <a:rPr lang="en-GB" sz="140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 = (68.50 ± 0.58) km s</a:t>
            </a:r>
            <a:r>
              <a:rPr lang="en-GB" sz="1400" baseline="3000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−1</a:t>
            </a:r>
            <a:r>
              <a:rPr lang="en-GB" sz="140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 Mpc</a:t>
            </a:r>
            <a:r>
              <a:rPr lang="en-GB" sz="1400" baseline="3000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−1</a:t>
            </a:r>
            <a:r>
              <a:rPr lang="en-GB" sz="140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GB" sz="120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(DESI + BBN)</a:t>
            </a:r>
          </a:p>
          <a:p>
            <a:pPr>
              <a:spcBef>
                <a:spcPts val="400"/>
              </a:spcBef>
            </a:pPr>
            <a:r>
              <a:rPr lang="en-GB" sz="1400" i="1" noProof="0" dirty="0">
                <a:solidFill>
                  <a:srgbClr val="000000"/>
                </a:solidFill>
                <a:latin typeface="Helvetica" pitchFamily="2" charset="0"/>
              </a:rPr>
              <a:t>H</a:t>
            </a:r>
            <a:r>
              <a:rPr lang="en-GB" sz="1400" baseline="-25000" noProof="0" dirty="0">
                <a:solidFill>
                  <a:srgbClr val="000000"/>
                </a:solidFill>
                <a:latin typeface="Helvetica" pitchFamily="2" charset="0"/>
              </a:rPr>
              <a:t>0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= (67.4 ± 0.5 ) km s</a:t>
            </a:r>
            <a:r>
              <a:rPr lang="en-GB" sz="1400" baseline="30000" noProof="0" dirty="0">
                <a:solidFill>
                  <a:srgbClr val="000000"/>
                </a:solidFill>
                <a:latin typeface="Helvetica" pitchFamily="2" charset="0"/>
              </a:rPr>
              <a:t>−1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Mpc</a:t>
            </a:r>
            <a:r>
              <a:rPr lang="en-GB" sz="1400" baseline="30000" noProof="0" dirty="0">
                <a:solidFill>
                  <a:srgbClr val="000000"/>
                </a:solidFill>
                <a:latin typeface="Helvetica" pitchFamily="2" charset="0"/>
              </a:rPr>
              <a:t>−1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</a:rPr>
              <a:t>(CMB)</a:t>
            </a:r>
          </a:p>
          <a:p>
            <a:pPr>
              <a:spcBef>
                <a:spcPts val="400"/>
              </a:spcBef>
            </a:pPr>
            <a:r>
              <a:rPr lang="en-GB" sz="1400" i="1" noProof="0" dirty="0">
                <a:solidFill>
                  <a:srgbClr val="FF0000"/>
                </a:solidFill>
                <a:latin typeface="Helvetica" pitchFamily="2" charset="0"/>
              </a:rPr>
              <a:t>H</a:t>
            </a:r>
            <a:r>
              <a:rPr lang="en-GB" sz="1400" baseline="-25000" noProof="0" dirty="0">
                <a:solidFill>
                  <a:srgbClr val="FF0000"/>
                </a:solidFill>
                <a:latin typeface="Helvetica" pitchFamily="2" charset="0"/>
              </a:rPr>
              <a:t>0</a:t>
            </a:r>
            <a:r>
              <a:rPr lang="en-GB" sz="1400" noProof="0" dirty="0">
                <a:solidFill>
                  <a:srgbClr val="FF0000"/>
                </a:solidFill>
                <a:latin typeface="Helvetica" pitchFamily="2" charset="0"/>
              </a:rPr>
              <a:t> = (73.17 ± 0.86) km s</a:t>
            </a:r>
            <a:r>
              <a:rPr lang="en-GB" sz="1400" baseline="30000" noProof="0" dirty="0">
                <a:solidFill>
                  <a:srgbClr val="FF0000"/>
                </a:solidFill>
                <a:latin typeface="Helvetica" pitchFamily="2" charset="0"/>
              </a:rPr>
              <a:t>−1</a:t>
            </a:r>
            <a:r>
              <a:rPr lang="en-GB" sz="1400" noProof="0" dirty="0">
                <a:solidFill>
                  <a:srgbClr val="FF0000"/>
                </a:solidFill>
                <a:latin typeface="Helvetica" pitchFamily="2" charset="0"/>
              </a:rPr>
              <a:t> Mpc</a:t>
            </a:r>
            <a:r>
              <a:rPr lang="en-GB" sz="1400" baseline="30000" noProof="0" dirty="0">
                <a:solidFill>
                  <a:srgbClr val="FF0000"/>
                </a:solidFill>
                <a:latin typeface="Helvetica" pitchFamily="2" charset="0"/>
              </a:rPr>
              <a:t>−1</a:t>
            </a:r>
            <a:r>
              <a:rPr lang="en-GB" sz="1400" noProof="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(SN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Ia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SH0ES*)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1E1E5DA0-C908-1C33-770B-182A82030DC4}"/>
              </a:ext>
            </a:extLst>
          </p:cNvPr>
          <p:cNvSpPr/>
          <p:nvPr/>
        </p:nvSpPr>
        <p:spPr>
          <a:xfrm>
            <a:off x="7039158" y="5838604"/>
            <a:ext cx="108121" cy="446277"/>
          </a:xfrm>
          <a:prstGeom prst="rightBrace">
            <a:avLst>
              <a:gd name="adj1" fmla="val 47960"/>
              <a:gd name="adj2" fmla="val 50000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A7BC3F-DEB0-EE0E-FF26-6D9AFDB99F55}"/>
              </a:ext>
            </a:extLst>
          </p:cNvPr>
          <p:cNvSpPr txBox="1"/>
          <p:nvPr/>
        </p:nvSpPr>
        <p:spPr>
          <a:xfrm>
            <a:off x="7147279" y="5916089"/>
            <a:ext cx="9685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&gt; 5σ tension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FAF24-75B9-35AC-E21C-43BE15B6BD2F}"/>
              </a:ext>
            </a:extLst>
          </p:cNvPr>
          <p:cNvSpPr txBox="1"/>
          <p:nvPr/>
        </p:nvSpPr>
        <p:spPr>
          <a:xfrm>
            <a:off x="8244523" y="5585480"/>
            <a:ext cx="323627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*</a:t>
            </a:r>
            <a:r>
              <a:rPr lang="en-GB" sz="10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SHoES</a:t>
            </a: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: Hubble telescope measurement based on SN </a:t>
            </a:r>
            <a:r>
              <a:rPr lang="en-GB" sz="10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Ia’s</a:t>
            </a: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luminosity-calibrated against intermediate-distance cepheids, which are calibrated against 4 nearby “geometric anchors” whose distance is known</a:t>
            </a:r>
          </a:p>
          <a:p>
            <a:pPr marL="0" algn="l">
              <a:spcBef>
                <a:spcPts val="600"/>
              </a:spcBef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JWST with better resolution will provide further clues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0DF5E8-DF7C-A2EB-7193-152AE02951FD}"/>
              </a:ext>
            </a:extLst>
          </p:cNvPr>
          <p:cNvSpPr txBox="1"/>
          <p:nvPr/>
        </p:nvSpPr>
        <p:spPr>
          <a:xfrm>
            <a:off x="641952" y="5774925"/>
            <a:ext cx="23781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Did new physics alter the sound horizon in the early universe (used to calibate both CMB and BAOs)?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1AE216-6ECE-7FEA-C7C4-158352BC90EA}"/>
              </a:ext>
            </a:extLst>
          </p:cNvPr>
          <p:cNvSpPr txBox="1"/>
          <p:nvPr/>
        </p:nvSpPr>
        <p:spPr>
          <a:xfrm>
            <a:off x="4371440" y="6262589"/>
            <a:ext cx="26677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CH" sz="1100" dirty="0">
                <a:solidFill>
                  <a:srgbClr val="E40000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Very difficult analysis, not the final word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B3003B-A882-12B5-340F-AFA6DEDE03B0}"/>
              </a:ext>
            </a:extLst>
          </p:cNvPr>
          <p:cNvSpPr/>
          <p:nvPr/>
        </p:nvSpPr>
        <p:spPr>
          <a:xfrm>
            <a:off x="641953" y="5448851"/>
            <a:ext cx="2152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Hubble tension: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24225D-2268-FD4B-42C7-74229E345E14}"/>
              </a:ext>
            </a:extLst>
          </p:cNvPr>
          <p:cNvGrpSpPr/>
          <p:nvPr/>
        </p:nvGrpSpPr>
        <p:grpSpPr>
          <a:xfrm>
            <a:off x="2789645" y="1739707"/>
            <a:ext cx="4357634" cy="3589629"/>
            <a:chOff x="4741325" y="1973641"/>
            <a:chExt cx="4357634" cy="358962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F4B0A83-4EE3-B92D-E203-FA0BCF563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</a:blip>
            <a:srcRect l="1547"/>
            <a:stretch>
              <a:fillRect/>
            </a:stretch>
          </p:blipFill>
          <p:spPr>
            <a:xfrm>
              <a:off x="4741325" y="1973641"/>
              <a:ext cx="4357634" cy="3589629"/>
            </a:xfrm>
            <a:prstGeom prst="rect">
              <a:avLst/>
            </a:prstGeom>
          </p:spPr>
        </p:pic>
        <p:sp>
          <p:nvSpPr>
            <p:cNvPr id="24" name="5-point Star 23">
              <a:extLst>
                <a:ext uri="{FF2B5EF4-FFF2-40B4-BE49-F238E27FC236}">
                  <a16:creationId xmlns:a16="http://schemas.microsoft.com/office/drawing/2014/main" id="{9CDA0887-670F-4CA6-922B-6637DB30E8A7}"/>
                </a:ext>
              </a:extLst>
            </p:cNvPr>
            <p:cNvSpPr/>
            <p:nvPr/>
          </p:nvSpPr>
          <p:spPr>
            <a:xfrm>
              <a:off x="5378824" y="2182906"/>
              <a:ext cx="174811" cy="173359"/>
            </a:xfrm>
            <a:prstGeom prst="star5">
              <a:avLst/>
            </a:prstGeom>
            <a:solidFill>
              <a:srgbClr val="FF0000"/>
            </a:solidFill>
          </p:spPr>
          <p:txBody>
            <a:bodyPr wrap="non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4BA2080-F2CD-12F5-2E56-75B0973D36CC}"/>
                </a:ext>
              </a:extLst>
            </p:cNvPr>
            <p:cNvSpPr txBox="1"/>
            <p:nvPr/>
          </p:nvSpPr>
          <p:spPr>
            <a:xfrm>
              <a:off x="4873327" y="2456433"/>
              <a:ext cx="454654" cy="2419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>
              <a:spAutoFit/>
            </a:bodyPr>
            <a:lstStyle/>
            <a:p>
              <a:pPr algn="r"/>
              <a:r>
                <a:rPr lang="en-GB" sz="1100" noProof="0" dirty="0">
                  <a:solidFill>
                    <a:srgbClr val="FF0000"/>
                  </a:solidFill>
                  <a:latin typeface="Helvetica" pitchFamily="2" charset="0"/>
                </a:rPr>
                <a:t>ΛCDM </a:t>
              </a:r>
              <a:endParaRPr lang="en-GB" sz="1100" noProof="0" dirty="0">
                <a:solidFill>
                  <a:srgbClr val="FF0000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B96364C-AF0E-5272-0674-D4431BA43493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 flipH="1">
              <a:off x="5336088" y="2356265"/>
              <a:ext cx="76122" cy="135371"/>
            </a:xfrm>
            <a:prstGeom prst="line">
              <a:avLst/>
            </a:prstGeom>
            <a:ln w="12700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3574E14-DF77-A11A-7F28-2B7464D381C3}"/>
              </a:ext>
            </a:extLst>
          </p:cNvPr>
          <p:cNvSpPr txBox="1"/>
          <p:nvPr/>
        </p:nvSpPr>
        <p:spPr>
          <a:xfrm>
            <a:off x="8244523" y="564048"/>
            <a:ext cx="37433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Julian Bautista, Camille </a:t>
            </a:r>
            <a:r>
              <a:rPr lang="en-GB" sz="1200" dirty="0" err="1">
                <a:solidFill>
                  <a:srgbClr val="FF0000"/>
                </a:solidFill>
                <a:latin typeface="Helvetica" pitchFamily="2" charset="0"/>
              </a:rPr>
              <a:t>Bonvin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, Adrien La Posta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9E356D-85E2-1CB4-1ECB-877CF0C87211}"/>
              </a:ext>
            </a:extLst>
          </p:cNvPr>
          <p:cNvSpPr txBox="1"/>
          <p:nvPr/>
        </p:nvSpPr>
        <p:spPr>
          <a:xfrm>
            <a:off x="5630103" y="1644269"/>
            <a:ext cx="14620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arXiv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:2503.14738</a:t>
            </a:r>
            <a:endParaRPr lang="en-GB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2ABE7E-8224-FE9E-25B8-1BDB4E78B7C7}"/>
              </a:ext>
            </a:extLst>
          </p:cNvPr>
          <p:cNvSpPr/>
          <p:nvPr/>
        </p:nvSpPr>
        <p:spPr>
          <a:xfrm>
            <a:off x="641954" y="1149117"/>
            <a:ext cx="111407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DESI DR2 (3 years) results on Baryon Acoustic Oscillation (BAO)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— standard cosmological ruler (~ 150 Mpc today) </a:t>
            </a:r>
            <a:endParaRPr lang="en-GB" sz="16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3723CA-856A-C328-DBA9-8B43376057FD}"/>
              </a:ext>
            </a:extLst>
          </p:cNvPr>
          <p:cNvSpPr txBox="1"/>
          <p:nvPr/>
        </p:nvSpPr>
        <p:spPr>
          <a:xfrm>
            <a:off x="641952" y="1441380"/>
            <a:ext cx="34355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~14 million redshifts analysed (~40 million to come)</a:t>
            </a:r>
          </a:p>
        </p:txBody>
      </p:sp>
    </p:spTree>
    <p:extLst>
      <p:ext uri="{BB962C8B-B14F-4D97-AF65-F5344CB8AC3E}">
        <p14:creationId xmlns:p14="http://schemas.microsoft.com/office/powerpoint/2010/main" val="326446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50130-7343-5DCF-B977-E1C5D08C8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1A06AF-4378-BB66-3094-E62549FDA7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67</a:t>
            </a:fld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28C170-8A0E-B364-BC16-626B2DE3DE1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Absolute neutrino masses and mass ordering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E0A68D4-42D0-5D8E-A4E3-3FB58534A515}"/>
                  </a:ext>
                </a:extLst>
              </p:cNvPr>
              <p:cNvSpPr/>
              <p:nvPr/>
            </p:nvSpPr>
            <p:spPr>
              <a:xfrm>
                <a:off x="641957" y="1149117"/>
                <a:ext cx="6952643" cy="545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Best current direct limit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GB" sz="16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16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r>
                      <a:rPr lang="en-GB" sz="16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&lt;45 </m:t>
                    </m:r>
                    <m:r>
                      <m:rPr>
                        <m:sty m:val="p"/>
                      </m:rPr>
                      <a:rPr lang="en-US" sz="16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sty m:val="p"/>
                      </m:rPr>
                      <a:rPr lang="en-GB" sz="16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GB" sz="1200" noProof="0" dirty="0">
                    <a:solidFill>
                      <a:srgbClr val="000000"/>
                    </a:solidFill>
                    <a:latin typeface="Helvetica" pitchFamily="2" charset="0"/>
                  </a:rPr>
                  <a:t>(</a:t>
                </a:r>
                <a:r>
                  <a:rPr lang="en-GB" sz="1200" noProof="0" dirty="0">
                    <a:solidFill>
                      <a:srgbClr val="000000"/>
                    </a:solidFill>
                    <a:latin typeface="Helvetica" pitchFamily="2" charset="0"/>
                    <a:hlinkClick r:id="rId2"/>
                  </a:rPr>
                  <a:t>KATRIN 2024</a:t>
                </a:r>
                <a:r>
                  <a:rPr lang="en-GB" sz="1200" noProof="0" dirty="0">
                    <a:solidFill>
                      <a:srgbClr val="000000"/>
                    </a:solidFill>
                    <a:latin typeface="Helvetica" pitchFamily="2" charset="0"/>
                  </a:rPr>
                  <a:t> at 90% CL, using high-activity tritium source and precision spectroscopy of β-decay close to kinematic endpoint)   </a:t>
                </a:r>
                <a:endParaRPr lang="en-GB" sz="1400" noProof="0" dirty="0">
                  <a:solidFill>
                    <a:srgbClr val="000000"/>
                  </a:solidFill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E0A68D4-42D0-5D8E-A4E3-3FB58534A5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7" y="1149117"/>
                <a:ext cx="6952643" cy="545662"/>
              </a:xfrm>
              <a:prstGeom prst="rect">
                <a:avLst/>
              </a:prstGeom>
              <a:blipFill>
                <a:blip r:embed="rId3"/>
                <a:stretch>
                  <a:fillRect l="-364" t="-2273" b="-6818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" descr="KATRIN Introduction and Overview">
            <a:extLst>
              <a:ext uri="{FF2B5EF4-FFF2-40B4-BE49-F238E27FC236}">
                <a16:creationId xmlns:a16="http://schemas.microsoft.com/office/drawing/2014/main" id="{820CEAAF-C66D-792A-27D9-92FAA522F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41" y="1298234"/>
            <a:ext cx="1552558" cy="114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7E85ED2-BE6C-0FE7-48BF-6BC8A103A3D6}"/>
                  </a:ext>
                </a:extLst>
              </p:cNvPr>
              <p:cNvSpPr/>
              <p:nvPr/>
            </p:nvSpPr>
            <p:spPr>
              <a:xfrm>
                <a:off x="641955" y="1857097"/>
                <a:ext cx="676214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0𝜈ββ limit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GB" sz="16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GB" sz="16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GB" sz="16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GB" sz="16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16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GB" sz="16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  <m:r>
                              <m:rPr>
                                <m:brk m:alnAt="9"/>
                              </m:rPr>
                              <a:rPr lang="en-GB" sz="16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b>
                          <m:sup>
                            <m:r>
                              <a:rPr lang="en-GB" sz="16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>
                          <m:sSubPr>
                            <m:ctrlPr>
                              <a:rPr lang="en-GB" sz="16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m:rPr>
                                <m:brk m:alnAt="9"/>
                              </m:rPr>
                              <a:rPr lang="en-GB" sz="16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  <m:r>
                          <a:rPr lang="en-GB" sz="16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</m:nary>
                    <m:r>
                      <a:rPr lang="en-GB" sz="160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6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28–122</m:t>
                    </m:r>
                    <m:r>
                      <a:rPr lang="en-GB" sz="160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sty m:val="p"/>
                      </m:rPr>
                      <a:rPr lang="en-GB" sz="160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</a:rPr>
                  <a:t>(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  <a:hlinkClick r:id="rId5"/>
                  </a:rPr>
                  <a:t>KamLAND-Zen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GB" sz="1200" noProof="0" dirty="0">
                    <a:solidFill>
                      <a:srgbClr val="000000"/>
                    </a:solidFill>
                    <a:latin typeface="Helvetica" pitchFamily="2" charset="0"/>
                  </a:rPr>
                  <a:t>at 90% CL, assuming mediation by light Majorana neutrinos)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7E85ED2-BE6C-0FE7-48BF-6BC8A103A3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5" y="1857097"/>
                <a:ext cx="6762145" cy="523220"/>
              </a:xfrm>
              <a:prstGeom prst="rect">
                <a:avLst/>
              </a:prstGeom>
              <a:blipFill>
                <a:blip r:embed="rId6"/>
                <a:stretch>
                  <a:fillRect l="-375" t="-71429" b="-80952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62EFA4F8-64AA-F21D-A1DB-8102245ACF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2872" y="2766842"/>
            <a:ext cx="2294969" cy="11474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AD417F7-C00B-CBAF-C7C8-129DC8C62D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09729" y="1157486"/>
            <a:ext cx="1378112" cy="15344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2055D52C-7A8E-FA24-0602-3C0A0EA60EBD}"/>
                  </a:ext>
                </a:extLst>
              </p:cNvPr>
              <p:cNvSpPr/>
              <p:nvPr/>
            </p:nvSpPr>
            <p:spPr>
              <a:xfrm>
                <a:off x="641954" y="4154582"/>
                <a:ext cx="6241446" cy="661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Lower limit from </a:t>
                </a:r>
                <a:r>
                  <a:rPr lang="en-GB" sz="16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oscillation data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: </a:t>
                </a:r>
              </a:p>
              <a:p>
                <a:pPr lvl="1"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GB" sz="16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GB" sz="16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GB" sz="16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m:rPr>
                                <m:brk m:alnAt="9"/>
                              </m:rPr>
                              <a:rPr lang="en-GB" sz="1600" i="1" noProof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</m:e>
                    </m:nary>
                    <m:r>
                      <a:rPr lang="en-GB" sz="16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GB" sz="16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58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600" b="0" i="0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NO</m:t>
                        </m:r>
                      </m:sub>
                    </m:sSub>
                    <m:r>
                      <a:rPr lang="en-GB" sz="160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1600" b="0" i="1" noProof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600" i="1" noProof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 noProof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GB" sz="1600" i="1" noProof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1600" b="0" i="0" noProof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m:rPr>
                                <m:sty m:val="p"/>
                              </m:rPr>
                              <a:rPr lang="en-GB" sz="1600" noProof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</m:sub>
                        </m:sSub>
                      </m:e>
                    </m:d>
                    <m:r>
                      <a:rPr lang="en-GB" sz="1600" b="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sty m:val="p"/>
                      </m:rPr>
                      <a:rPr lang="en-GB" sz="1600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GB" sz="1200" noProof="0" dirty="0">
                    <a:solidFill>
                      <a:srgbClr val="000000"/>
                    </a:solidFill>
                    <a:latin typeface="Helvetica" pitchFamily="2" charset="0"/>
                  </a:rPr>
                  <a:t>(</a:t>
                </a:r>
                <a:r>
                  <a:rPr lang="en-GB" sz="1200" noProof="0" dirty="0">
                    <a:solidFill>
                      <a:srgbClr val="000000"/>
                    </a:solidFill>
                    <a:latin typeface="Helvetica" pitchFamily="2" charset="0"/>
                    <a:hlinkClick r:id="rId9"/>
                  </a:rPr>
                  <a:t>NuFit-6.0</a:t>
                </a:r>
                <a:r>
                  <a:rPr lang="en-GB" sz="1200" noProof="0" dirty="0">
                    <a:solidFill>
                      <a:srgbClr val="000000"/>
                    </a:solidFill>
                    <a:latin typeface="Helvetica" pitchFamily="2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2055D52C-7A8E-FA24-0602-3C0A0EA60E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4" y="4154582"/>
                <a:ext cx="6241446" cy="661720"/>
              </a:xfrm>
              <a:prstGeom prst="rect">
                <a:avLst/>
              </a:prstGeom>
              <a:blipFill>
                <a:blip r:embed="rId10"/>
                <a:stretch>
                  <a:fillRect l="-407" t="-11321" b="-90566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466304A8-C637-4A72-B637-8F3BD086C9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8147" y="4422936"/>
            <a:ext cx="3413417" cy="195795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6E2B7D0-2111-39BA-6960-F47709B19625}"/>
              </a:ext>
            </a:extLst>
          </p:cNvPr>
          <p:cNvSpPr txBox="1"/>
          <p:nvPr/>
        </p:nvSpPr>
        <p:spPr>
          <a:xfrm>
            <a:off x="10797263" y="4099979"/>
            <a:ext cx="111610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 2503.14744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0CABF71-678D-97EA-1FB6-E5F5DF0630C2}"/>
              </a:ext>
            </a:extLst>
          </p:cNvPr>
          <p:cNvSpPr txBox="1"/>
          <p:nvPr/>
        </p:nvSpPr>
        <p:spPr>
          <a:xfrm>
            <a:off x="10871736" y="987825"/>
            <a:ext cx="111610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arXiv:2406.13516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74F7C88-39E1-49AF-5F07-6A8F4B6DB950}"/>
                  </a:ext>
                </a:extLst>
              </p:cNvPr>
              <p:cNvSpPr txBox="1"/>
              <p:nvPr/>
            </p:nvSpPr>
            <p:spPr>
              <a:xfrm>
                <a:off x="641953" y="2519329"/>
                <a:ext cx="8454233" cy="9480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Cosmological limits </a:t>
                </a:r>
                <a:r>
                  <a:rPr lang="en-GB" sz="1200" noProof="0" dirty="0">
                    <a:solidFill>
                      <a:srgbClr val="000000"/>
                    </a:solidFill>
                    <a:latin typeface="Helvetica" pitchFamily="2" charset="0"/>
                  </a:rPr>
                  <a:t>(95% CL)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: </a:t>
                </a:r>
                <a:endParaRPr lang="en-US" sz="1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lvl="1" defTabSz="457200" fontAlgn="base">
                  <a:spcBef>
                    <a:spcPts val="600"/>
                  </a:spcBef>
                  <a:spcAft>
                    <a:spcPct val="0"/>
                  </a:spcAft>
                  <a:defRPr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GB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GB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m:rPr>
                                <m:brk m:alnAt="9"/>
                              </m:r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</m:e>
                    </m:nary>
                    <m:r>
                      <a:rPr lang="en-GB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89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ΛCDM</m:t>
                        </m:r>
                      </m:sub>
                    </m:sSub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meV</m:t>
                    </m:r>
                  </m:oMath>
                </a14:m>
                <a:r>
                  <a:rPr lang="en-GB" sz="1600" noProof="0" dirty="0">
                    <a:solidFill>
                      <a:schemeClr val="tx1"/>
                    </a:solidFill>
                    <a:latin typeface="Helvetica" pitchFamily="2" charset="0"/>
                  </a:rPr>
                  <a:t> 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</a:rPr>
                  <a:t>(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  <a:hlinkClick r:id="rId12"/>
                  </a:rPr>
                  <a:t>CMB (Planck, ACT))</a:t>
                </a:r>
                <a:endParaRPr lang="en-GB" sz="1200" dirty="0">
                  <a:solidFill>
                    <a:srgbClr val="000000"/>
                  </a:solidFill>
                  <a:latin typeface="Helvetica" pitchFamily="2" charset="0"/>
                </a:endParaRPr>
              </a:p>
              <a:p>
                <a:pPr lvl="1"/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GB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GB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GB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m:rPr>
                                <m:brk m:alnAt="9"/>
                              </m:rPr>
                              <a:rPr lang="en-GB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</m:e>
                    </m:nary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ΛCDM</m:t>
                        </m:r>
                      </m:sub>
                    </m:sSub>
                    <m:r>
                      <a:rPr lang="en-GB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GB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1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77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GB" sz="1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GB" sz="1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GB" sz="1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GB" sz="1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GB" sz="16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CDM</m:t>
                            </m:r>
                          </m:sub>
                        </m:sSub>
                      </m:e>
                    </m:d>
                    <m:r>
                      <a:rPr lang="en-GB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sty m:val="p"/>
                      </m:rPr>
                      <a:rPr lang="en-GB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</a:rPr>
                  <a:t>(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  <a:hlinkClick r:id="rId13"/>
                  </a:rPr>
                  <a:t>CMB &amp; BAO (DESI DR2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</a:rPr>
                  <a:t>)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, mild tension strengthens limit</a:t>
                </a:r>
                <a:r>
                  <a:rPr lang="en-GB" sz="1200" dirty="0">
                    <a:solidFill>
                      <a:srgbClr val="000000"/>
                    </a:solidFill>
                    <a:latin typeface="Helvetica" pitchFamily="2" charset="0"/>
                  </a:rPr>
                  <a:t>)</a:t>
                </a:r>
                <a:endParaRPr lang="en-CH" sz="16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74F7C88-39E1-49AF-5F07-6A8F4B6DB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2519329"/>
                <a:ext cx="8454233" cy="948080"/>
              </a:xfrm>
              <a:prstGeom prst="rect">
                <a:avLst/>
              </a:prstGeom>
              <a:blipFill>
                <a:blip r:embed="rId14"/>
                <a:stretch>
                  <a:fillRect l="-300" t="-7895" b="-60526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4FDF832-4CCB-6557-2054-C90DAA659538}"/>
              </a:ext>
            </a:extLst>
          </p:cNvPr>
          <p:cNvSpPr txBox="1"/>
          <p:nvPr/>
        </p:nvSpPr>
        <p:spPr>
          <a:xfrm>
            <a:off x="9197787" y="3124025"/>
            <a:ext cx="2891654" cy="430887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Sensitivity to m</a:t>
            </a:r>
            <a:r>
              <a:rPr lang="en-CH" sz="11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</a:t>
            </a: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from small-scale structures and reduced lensing of CMB photons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AD1785A-227C-9712-3A0E-791E89B15634}"/>
                  </a:ext>
                </a:extLst>
              </p:cNvPr>
              <p:cNvSpPr/>
              <p:nvPr/>
            </p:nvSpPr>
            <p:spPr>
              <a:xfrm>
                <a:off x="641953" y="3462567"/>
                <a:ext cx="8454234" cy="495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200" b="1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Why never a hint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sSub>
                          <m:sSubPr>
                            <m:ctrlPr>
                              <a:rPr lang="en-GB" sz="12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2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𝝂</m:t>
                            </m:r>
                          </m:e>
                          <m:sub>
                            <m:r>
                              <a:rPr lang="en-GB" sz="12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</m:sub>
                    </m:sSub>
                    <m:r>
                      <a:rPr lang="en-US" sz="12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2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1200" b="1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from cosmology</a:t>
                </a:r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? </a:t>
                </a:r>
              </a:p>
              <a:p>
                <a:pPr defTabSz="457200" fontAlgn="base">
                  <a:spcAft>
                    <a:spcPct val="0"/>
                  </a:spcAft>
                  <a:defRPr/>
                </a:pPr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Planck 2018 (and WMAP) “increased lensing” anomaly pushes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b="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GB" sz="12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200" b="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1200" b="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r>
                      <a:rPr lang="en-US" sz="12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</a:rPr>
                  <a:t> effect reduced in subsequent analyses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AD1785A-227C-9712-3A0E-791E89B156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3462567"/>
                <a:ext cx="8454234" cy="495072"/>
              </a:xfrm>
              <a:prstGeom prst="rect">
                <a:avLst/>
              </a:prstGeom>
              <a:blipFill>
                <a:blip r:embed="rId15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B1A1D108-E1D7-0EE9-3770-22C43AE4B6AB}"/>
              </a:ext>
            </a:extLst>
          </p:cNvPr>
          <p:cNvSpPr/>
          <p:nvPr/>
        </p:nvSpPr>
        <p:spPr>
          <a:xfrm>
            <a:off x="641954" y="4979925"/>
            <a:ext cx="457550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noProof="0" dirty="0">
                <a:latin typeface="Helvetica" pitchFamily="2" charset="0"/>
              </a:rPr>
              <a:t>Inverted ordering under tension in ΛCDM,                   but too early to conclude </a:t>
            </a:r>
            <a:r>
              <a:rPr lang="en-GB" sz="1400" noProof="0" dirty="0">
                <a:latin typeface="Helvetica" pitchFamily="2" charset="0"/>
              </a:rPr>
              <a:t>(Kate </a:t>
            </a:r>
            <a:r>
              <a:rPr lang="en-GB" sz="1400" noProof="0" dirty="0" err="1">
                <a:latin typeface="Helvetica" pitchFamily="2" charset="0"/>
              </a:rPr>
              <a:t>Scholberg</a:t>
            </a:r>
            <a:r>
              <a:rPr lang="en-GB" sz="1400" noProof="0" dirty="0">
                <a:latin typeface="Helvetica" pitchFamily="2" charset="0"/>
              </a:rPr>
              <a:t>: </a:t>
            </a:r>
            <a:r>
              <a:rPr lang="en-GB" sz="1400" i="1" noProof="0" dirty="0">
                <a:latin typeface="Helvetica" pitchFamily="2" charset="0"/>
              </a:rPr>
              <a:t>consider using lab 𝜈 results as input to cosmological analyses</a:t>
            </a:r>
            <a:r>
              <a:rPr lang="en-GB" sz="1400" noProof="0" dirty="0">
                <a:latin typeface="Helvetica" pitchFamily="2" charset="0"/>
              </a:rPr>
              <a:t>)</a:t>
            </a:r>
          </a:p>
          <a:p>
            <a:pPr defTabSz="457200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sz="12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(Note: various assumptions in all these constraints, well documented in corresponding literature; if a conflict occurs, this may be a hint for new physics!)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DC0F452-8572-633B-E0C7-0FFF3B24305C}"/>
              </a:ext>
            </a:extLst>
          </p:cNvPr>
          <p:cNvSpPr/>
          <p:nvPr/>
        </p:nvSpPr>
        <p:spPr>
          <a:xfrm>
            <a:off x="489396" y="4117429"/>
            <a:ext cx="4387403" cy="718955"/>
          </a:xfrm>
          <a:prstGeom prst="roundRect">
            <a:avLst>
              <a:gd name="adj" fmla="val 4354"/>
            </a:avLst>
          </a:prstGeom>
          <a:ln w="12700">
            <a:solidFill>
              <a:srgbClr val="2577BC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465685E-8168-34AE-DB3F-EEC6661EA03A}"/>
              </a:ext>
            </a:extLst>
          </p:cNvPr>
          <p:cNvSpPr/>
          <p:nvPr/>
        </p:nvSpPr>
        <p:spPr>
          <a:xfrm>
            <a:off x="489396" y="1105277"/>
            <a:ext cx="6952643" cy="653164"/>
          </a:xfrm>
          <a:prstGeom prst="roundRect">
            <a:avLst>
              <a:gd name="adj" fmla="val 4354"/>
            </a:avLst>
          </a:prstGeom>
          <a:ln w="12700">
            <a:solidFill>
              <a:srgbClr val="2577BC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EA3F0-1F69-D481-0BC3-2A164E7C07BB}"/>
              </a:ext>
            </a:extLst>
          </p:cNvPr>
          <p:cNvSpPr txBox="1"/>
          <p:nvPr/>
        </p:nvSpPr>
        <p:spPr>
          <a:xfrm>
            <a:off x="7428007" y="1044019"/>
            <a:ext cx="11161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Solid / model-independent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0A0FF-6A71-4516-DA8D-F1FB249126BA}"/>
              </a:ext>
            </a:extLst>
          </p:cNvPr>
          <p:cNvSpPr txBox="1"/>
          <p:nvPr/>
        </p:nvSpPr>
        <p:spPr>
          <a:xfrm>
            <a:off x="4874363" y="4066518"/>
            <a:ext cx="11161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05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Solid / model-independent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478972A-7201-CE67-AEAE-25296F84B62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60038" r="59064"/>
          <a:stretch>
            <a:fillRect/>
          </a:stretch>
        </p:blipFill>
        <p:spPr>
          <a:xfrm>
            <a:off x="9377631" y="4298014"/>
            <a:ext cx="2489978" cy="24307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796B1E-47A3-4480-1303-E6CA16FA4724}"/>
              </a:ext>
            </a:extLst>
          </p:cNvPr>
          <p:cNvSpPr txBox="1"/>
          <p:nvPr/>
        </p:nvSpPr>
        <p:spPr>
          <a:xfrm>
            <a:off x="5946434" y="6425235"/>
            <a:ext cx="34134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Very small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(&lt;2σ)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preference for NO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in global fit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E508D1-34A1-5589-7A28-ACDE70D2AEB4}"/>
              </a:ext>
            </a:extLst>
          </p:cNvPr>
          <p:cNvSpPr txBox="1"/>
          <p:nvPr/>
        </p:nvSpPr>
        <p:spPr>
          <a:xfrm>
            <a:off x="8945217" y="379382"/>
            <a:ext cx="30608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Julian Bautista, Enrique Fernández Martínez, </a:t>
            </a:r>
            <a:r>
              <a:rPr lang="en-GB" sz="1200" dirty="0">
                <a:solidFill>
                  <a:srgbClr val="FF0000"/>
                </a:solidFill>
                <a:latin typeface="Helvetica" pitchFamily="2" charset="0"/>
              </a:rPr>
              <a:t>Adrien La Posta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617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59C77-3814-CBDF-6AD1-6715305C5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8E1FBC-A44B-4DB2-41DD-5FF3C2CBA0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68</a:t>
            </a:fld>
            <a:endParaRPr lang="en-GB"/>
          </a:p>
        </p:txBody>
      </p:sp>
      <p:pic>
        <p:nvPicPr>
          <p:cNvPr id="3" name="Picture 2" descr="ESA - Euclid's first images: the dazzling edge of darkness">
            <a:extLst>
              <a:ext uri="{FF2B5EF4-FFF2-40B4-BE49-F238E27FC236}">
                <a16:creationId xmlns:a16="http://schemas.microsoft.com/office/drawing/2014/main" id="{E0EFED11-6CBB-64B9-4A25-946832C9FA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72"/>
          <a:stretch>
            <a:fillRect/>
          </a:stretch>
        </p:blipFill>
        <p:spPr bwMode="auto">
          <a:xfrm>
            <a:off x="1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 cosmic tapestry of glowing tan and pink gas clouds with dark dust lanes. In the upper right, the Trifid Nebula resembles a small flower in space. Its soft, pinkish gas petals are surrounded by blue gas, and streaked with dark, finger-like veins of dust that divide it into three parts. It radiates a gentle, misty glow, diffuse and soft like the warmth of breath on a cold hand. To the lower left, the much larger Lagoon Nebula stretches wide like a churning sea of magenta gas, with bright blue, knotted clumps sprinkled throughout where new stars are born. Both nebulae are embedded in a soft tan backdrop of gas that is brighter on the left than on the right, etched with dark tendrils of dust and sprinkled with the pinpricks of millions of stars.">
            <a:extLst>
              <a:ext uri="{FF2B5EF4-FFF2-40B4-BE49-F238E27FC236}">
                <a16:creationId xmlns:a16="http://schemas.microsoft.com/office/drawing/2014/main" id="{049FD9BD-709E-8054-0DB9-111326F4CA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6" t="8255"/>
          <a:stretch>
            <a:fillRect/>
          </a:stretch>
        </p:blipFill>
        <p:spPr bwMode="auto">
          <a:xfrm>
            <a:off x="6045200" y="0"/>
            <a:ext cx="61467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470E7F-5DC8-CDE1-064A-313A0EEAB4F7}"/>
              </a:ext>
            </a:extLst>
          </p:cNvPr>
          <p:cNvSpPr txBox="1"/>
          <p:nvPr/>
        </p:nvSpPr>
        <p:spPr>
          <a:xfrm flipH="1">
            <a:off x="90668" y="59634"/>
            <a:ext cx="6918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CH" sz="1200" b="1" dirty="0">
                <a:solidFill>
                  <a:schemeClr val="bg1"/>
                </a:solidFill>
                <a:latin typeface="Helvetica" pitchFamily="2" charset="0"/>
              </a:rPr>
              <a:t>Euclid’s</a:t>
            </a:r>
            <a:r>
              <a:rPr lang="en-CH" sz="1200" dirty="0">
                <a:solidFill>
                  <a:schemeClr val="bg1"/>
                </a:solidFill>
                <a:latin typeface="Helvetica" pitchFamily="2" charset="0"/>
              </a:rPr>
              <a:t> view of the Perseus cluster (first data release in 2025)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10B1DF-7AEE-8555-A852-C9982AAB5822}"/>
              </a:ext>
            </a:extLst>
          </p:cNvPr>
          <p:cNvSpPr txBox="1"/>
          <p:nvPr/>
        </p:nvSpPr>
        <p:spPr>
          <a:xfrm flipH="1">
            <a:off x="6096000" y="59634"/>
            <a:ext cx="4428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CH" sz="1200" dirty="0">
                <a:solidFill>
                  <a:schemeClr val="bg1"/>
                </a:solidFill>
                <a:latin typeface="Helvetica" pitchFamily="2" charset="0"/>
              </a:rPr>
              <a:t>“First look” image composed of 678 images captured by the </a:t>
            </a:r>
            <a:r>
              <a:rPr lang="en-CH" sz="1200" b="1" dirty="0">
                <a:solidFill>
                  <a:schemeClr val="bg1"/>
                </a:solidFill>
                <a:latin typeface="Helvetica" pitchFamily="2" charset="0"/>
              </a:rPr>
              <a:t>Vera C. Rubin Observatory LSST</a:t>
            </a:r>
            <a:r>
              <a:rPr lang="en-CH" sz="1200" dirty="0">
                <a:solidFill>
                  <a:schemeClr val="bg1"/>
                </a:solidFill>
                <a:latin typeface="Helvetica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FFBC09-5F69-9398-341F-A73708614B5D}"/>
              </a:ext>
            </a:extLst>
          </p:cNvPr>
          <p:cNvSpPr txBox="1"/>
          <p:nvPr/>
        </p:nvSpPr>
        <p:spPr>
          <a:xfrm>
            <a:off x="90668" y="6528424"/>
            <a:ext cx="49655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And in future: </a:t>
            </a:r>
            <a:r>
              <a:rPr lang="en-CH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SKA</a:t>
            </a:r>
            <a:r>
              <a:rPr lang="en-CH" sz="12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(radio observations), </a:t>
            </a:r>
            <a:r>
              <a:rPr lang="en-CH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CTA</a:t>
            </a:r>
            <a:r>
              <a:rPr lang="en-CH" sz="12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(cosmic gamma rays), 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E63A63-48C3-4F0F-E9EB-4027BD053E58}"/>
              </a:ext>
            </a:extLst>
          </p:cNvPr>
          <p:cNvSpPr txBox="1"/>
          <p:nvPr/>
        </p:nvSpPr>
        <p:spPr>
          <a:xfrm>
            <a:off x="7569901" y="6545798"/>
            <a:ext cx="49622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b="0" u="none" strike="noStrike" dirty="0">
                <a:solidFill>
                  <a:srgbClr val="FFE7EC"/>
                </a:solidFill>
                <a:effectLst/>
                <a:latin typeface="Helvetica" pitchFamily="2" charset="0"/>
              </a:rPr>
              <a:t>Stephanie Escoffier, Elizabeth Johana Gonzalez, Bruno Sanchez</a:t>
            </a:r>
            <a:endParaRPr lang="en-CH" sz="1200" dirty="0">
              <a:solidFill>
                <a:srgbClr val="FFE7EC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8637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CA022-6D92-5C9F-B44F-D79516F10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5F40E8-6516-967C-65C6-837D5CD2B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69</a:t>
            </a:fld>
            <a:endParaRPr lang="en-GB"/>
          </a:p>
        </p:txBody>
      </p:sp>
      <p:pic>
        <p:nvPicPr>
          <p:cNvPr id="3" name="Picture 2" descr="ESA - Euclid's first images: the dazzling edge of darkness">
            <a:extLst>
              <a:ext uri="{FF2B5EF4-FFF2-40B4-BE49-F238E27FC236}">
                <a16:creationId xmlns:a16="http://schemas.microsoft.com/office/drawing/2014/main" id="{BD69B81D-31DA-540A-860F-64B6A101F9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72"/>
          <a:stretch>
            <a:fillRect/>
          </a:stretch>
        </p:blipFill>
        <p:spPr bwMode="auto">
          <a:xfrm>
            <a:off x="1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 cosmic tapestry of glowing tan and pink gas clouds with dark dust lanes. In the upper right, the Trifid Nebula resembles a small flower in space. Its soft, pinkish gas petals are surrounded by blue gas, and streaked with dark, finger-like veins of dust that divide it into three parts. It radiates a gentle, misty glow, diffuse and soft like the warmth of breath on a cold hand. To the lower left, the much larger Lagoon Nebula stretches wide like a churning sea of magenta gas, with bright blue, knotted clumps sprinkled throughout where new stars are born. Both nebulae are embedded in a soft tan backdrop of gas that is brighter on the left than on the right, etched with dark tendrils of dust and sprinkled with the pinpricks of millions of stars.">
            <a:extLst>
              <a:ext uri="{FF2B5EF4-FFF2-40B4-BE49-F238E27FC236}">
                <a16:creationId xmlns:a16="http://schemas.microsoft.com/office/drawing/2014/main" id="{B308764F-2816-2ADA-89B7-0C6BFFBD27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6" t="8255"/>
          <a:stretch>
            <a:fillRect/>
          </a:stretch>
        </p:blipFill>
        <p:spPr bwMode="auto">
          <a:xfrm>
            <a:off x="6045200" y="0"/>
            <a:ext cx="61467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FE506B-8625-C382-96BA-898B61907BD5}"/>
              </a:ext>
            </a:extLst>
          </p:cNvPr>
          <p:cNvSpPr txBox="1"/>
          <p:nvPr/>
        </p:nvSpPr>
        <p:spPr>
          <a:xfrm flipH="1">
            <a:off x="90668" y="59634"/>
            <a:ext cx="6918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CH" sz="1200" b="1" dirty="0">
                <a:solidFill>
                  <a:schemeClr val="bg1"/>
                </a:solidFill>
                <a:latin typeface="Helvetica" pitchFamily="2" charset="0"/>
              </a:rPr>
              <a:t>Euclid’s</a:t>
            </a:r>
            <a:r>
              <a:rPr lang="en-CH" sz="1200" dirty="0">
                <a:solidFill>
                  <a:schemeClr val="bg1"/>
                </a:solidFill>
                <a:latin typeface="Helvetica" pitchFamily="2" charset="0"/>
              </a:rPr>
              <a:t> view of the Perseus cluster (first data release in 2025)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31E753-32DB-0022-0BB5-558D522AFEF4}"/>
              </a:ext>
            </a:extLst>
          </p:cNvPr>
          <p:cNvSpPr txBox="1"/>
          <p:nvPr/>
        </p:nvSpPr>
        <p:spPr>
          <a:xfrm flipH="1">
            <a:off x="6096000" y="59634"/>
            <a:ext cx="4428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CH" sz="1200" dirty="0">
                <a:solidFill>
                  <a:schemeClr val="bg1"/>
                </a:solidFill>
                <a:latin typeface="Helvetica" pitchFamily="2" charset="0"/>
              </a:rPr>
              <a:t>“First look” image composed of 678 images captured by the </a:t>
            </a:r>
            <a:r>
              <a:rPr lang="en-CH" sz="1200" b="1" dirty="0">
                <a:solidFill>
                  <a:schemeClr val="bg1"/>
                </a:solidFill>
                <a:latin typeface="Helvetica" pitchFamily="2" charset="0"/>
              </a:rPr>
              <a:t>Vera C. Rubin Observatory LSST</a:t>
            </a:r>
            <a:r>
              <a:rPr lang="en-CH" sz="1200" dirty="0">
                <a:solidFill>
                  <a:schemeClr val="bg1"/>
                </a:solidFill>
                <a:latin typeface="Helvetica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2D68CD-04AA-9C3B-F684-F420C91DFD36}"/>
              </a:ext>
            </a:extLst>
          </p:cNvPr>
          <p:cNvSpPr txBox="1"/>
          <p:nvPr/>
        </p:nvSpPr>
        <p:spPr>
          <a:xfrm>
            <a:off x="90668" y="6528424"/>
            <a:ext cx="49655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2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And in future: </a:t>
            </a:r>
            <a:r>
              <a:rPr lang="en-CH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SKA</a:t>
            </a:r>
            <a:r>
              <a:rPr lang="en-CH" sz="12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(radio observations), </a:t>
            </a:r>
            <a:r>
              <a:rPr lang="en-CH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CTA</a:t>
            </a:r>
            <a:r>
              <a:rPr lang="en-CH" sz="12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(cosmic gamma rays),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06BB7A-009D-C630-F532-3FE4DE2F47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99" t="3896" r="1575" b="1462"/>
          <a:stretch>
            <a:fillRect/>
          </a:stretch>
        </p:blipFill>
        <p:spPr>
          <a:xfrm>
            <a:off x="452750" y="513930"/>
            <a:ext cx="3430137" cy="335965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95E527-41EF-0C51-803D-4C017CBF7CE5}"/>
              </a:ext>
            </a:extLst>
          </p:cNvPr>
          <p:cNvSpPr txBox="1"/>
          <p:nvPr/>
        </p:nvSpPr>
        <p:spPr>
          <a:xfrm>
            <a:off x="452751" y="513930"/>
            <a:ext cx="3430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Euclid: complete Einstein ring in NGC 6505, 590M light-years from Earth </a:t>
            </a:r>
            <a:r>
              <a:rPr lang="en-GB" sz="9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[arXiv:2502.06505, </a:t>
            </a:r>
            <a:r>
              <a:rPr lang="en-GB" sz="9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9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DEA673-5D74-62F8-ACA2-F3874AA7B3D2}"/>
              </a:ext>
            </a:extLst>
          </p:cNvPr>
          <p:cNvSpPr txBox="1"/>
          <p:nvPr/>
        </p:nvSpPr>
        <p:spPr>
          <a:xfrm>
            <a:off x="7569901" y="6545798"/>
            <a:ext cx="49622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u="none" strike="noStrike" dirty="0">
                <a:solidFill>
                  <a:srgbClr val="FFE7EC"/>
                </a:solidFill>
                <a:effectLst/>
                <a:latin typeface="Helvetica" pitchFamily="2" charset="0"/>
              </a:rPr>
              <a:t>Elizabeth Johana Gonzalez, Bruno Sanchez</a:t>
            </a:r>
            <a:endParaRPr lang="en-CH" sz="1200" dirty="0">
              <a:solidFill>
                <a:srgbClr val="FFE7EC"/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5F9335-1039-56A9-F532-33AB26EBD972}"/>
              </a:ext>
            </a:extLst>
          </p:cNvPr>
          <p:cNvSpPr txBox="1"/>
          <p:nvPr/>
        </p:nvSpPr>
        <p:spPr>
          <a:xfrm>
            <a:off x="1371599" y="3596587"/>
            <a:ext cx="19220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E7E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Stephanie Escoffier 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10261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824AF-0343-DAE5-FA09-E0B188A90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22D767-7B48-6148-E9D6-90F7D3BAA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7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537C36-FCF5-D560-8EAC-FAB17B408195}"/>
              </a:ext>
            </a:extLst>
          </p:cNvPr>
          <p:cNvSpPr/>
          <p:nvPr/>
        </p:nvSpPr>
        <p:spPr>
          <a:xfrm>
            <a:off x="641955" y="1147461"/>
            <a:ext cx="5077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Final result from Fermilab Muon g–2 experiment, after analysis of 2020–2023 data (Runs 4–6)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53F59E-A60A-8C3E-4E97-2AA0AB578CA5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Ultimate precision —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 </a:t>
            </a:r>
            <a:r>
              <a:rPr lang="en-GB" sz="2800" b="1" noProof="0" dirty="0">
                <a:solidFill>
                  <a:srgbClr val="E32727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n </a:t>
            </a:r>
            <a:r>
              <a:rPr lang="en-GB" sz="2800" b="1" noProof="0" dirty="0">
                <a:solidFill>
                  <a:srgbClr val="00B0F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g </a:t>
            </a:r>
            <a:r>
              <a:rPr lang="en-GB" sz="2800" b="1" noProof="0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 </a:t>
            </a:r>
            <a:r>
              <a:rPr lang="en-GB" sz="2800" b="1" noProof="0" dirty="0">
                <a:solidFill>
                  <a:srgbClr val="EF93F4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 </a:t>
            </a:r>
            <a:r>
              <a:rPr lang="en-GB" sz="2800" b="1" noProof="0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 </a:t>
            </a:r>
            <a:r>
              <a:rPr lang="en-GB" sz="2800" b="1" noProof="0" dirty="0">
                <a:solidFill>
                  <a:srgbClr val="FF0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</a:t>
            </a:r>
            <a:r>
              <a:rPr lang="en-GB" sz="2800" b="1" noProof="0" dirty="0">
                <a:solidFill>
                  <a:srgbClr val="EF93F4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 </a:t>
            </a:r>
            <a:r>
              <a:rPr lang="en-GB" sz="2800" b="1" noProof="0" dirty="0" err="1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</a:t>
            </a:r>
            <a:r>
              <a:rPr lang="en-GB" sz="2800" b="1" noProof="0" dirty="0">
                <a:solidFill>
                  <a:srgbClr val="00B0F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n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s 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CA101F0-EDA3-E46D-7DE9-988169275211}"/>
                  </a:ext>
                </a:extLst>
              </p:cNvPr>
              <p:cNvSpPr/>
              <p:nvPr/>
            </p:nvSpPr>
            <p:spPr>
              <a:xfrm>
                <a:off x="7442047" y="1740090"/>
                <a:ext cx="3625735" cy="713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en-GB" b="0" i="1" noProof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charset="0"/>
                          <a:sym typeface="Wingdings"/>
                        </a:rPr>
                        <m:t>≡</m:t>
                      </m:r>
                      <m:f>
                        <m:fPr>
                          <m:ctrlP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−2</m:t>
                          </m:r>
                        </m:num>
                        <m:den>
                          <m: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den>
                      </m:f>
                      <m:r>
                        <a:rPr lang="en-GB" b="0" i="1" noProof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sym typeface="Wingdings"/>
                                    </a:rPr>
                                  </m:ctrlPr>
                                </m:acc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′</m:t>
                              </m:r>
                            </m:sup>
                          </m:sSubSup>
                          <m:d>
                            <m:d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′</m:t>
                              </m:r>
                            </m:sup>
                          </m:sSubSup>
                          <m:d>
                            <m:d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noProof="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8306260-69FE-A619-F89F-A27AB4B160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047" y="1740090"/>
                <a:ext cx="3625735" cy="713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2" name="Picture 8" descr="Muon g-2 superconducting magnetic storage ring">
            <a:extLst>
              <a:ext uri="{FF2B5EF4-FFF2-40B4-BE49-F238E27FC236}">
                <a16:creationId xmlns:a16="http://schemas.microsoft.com/office/drawing/2014/main" id="{25FC9B7A-73C7-456D-47CE-2ADA3E5E8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46" y="2092947"/>
            <a:ext cx="5668042" cy="378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5E69C1A-CDAB-AE42-6ADA-D8CFB01E707C}"/>
              </a:ext>
            </a:extLst>
          </p:cNvPr>
          <p:cNvSpPr txBox="1"/>
          <p:nvPr/>
        </p:nvSpPr>
        <p:spPr>
          <a:xfrm>
            <a:off x="4200923" y="5901048"/>
            <a:ext cx="23070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Muon g–2 Experiment at Fermilab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3B38F55-905C-E02F-43E5-207D42C8F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256" y="3152634"/>
            <a:ext cx="4604060" cy="239411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895EF2B-03F3-7F22-B1C6-044DE79CD06A}"/>
              </a:ext>
            </a:extLst>
          </p:cNvPr>
          <p:cNvSpPr txBox="1"/>
          <p:nvPr/>
        </p:nvSpPr>
        <p:spPr>
          <a:xfrm>
            <a:off x="6897425" y="1148076"/>
            <a:ext cx="5077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New world average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400" noProof="0" dirty="0">
                <a:solidFill>
                  <a:srgbClr val="000000"/>
                </a:solidFill>
                <a:latin typeface="Helvetica Light" panose="020B0403020202020204" pitchFamily="34" charset="0"/>
              </a:rPr>
              <a:t>(dominated by Fermilab experiment)</a:t>
            </a:r>
            <a:endParaRPr lang="en-GB" noProof="0" dirty="0">
              <a:solidFill>
                <a:srgbClr val="000000"/>
              </a:solidFill>
              <a:latin typeface="Helvetica Light" panose="020B0403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2E21A79-21C3-8673-15FE-A73DE323D13E}"/>
              </a:ext>
            </a:extLst>
          </p:cNvPr>
          <p:cNvSpPr/>
          <p:nvPr/>
        </p:nvSpPr>
        <p:spPr>
          <a:xfrm>
            <a:off x="167678" y="5406471"/>
            <a:ext cx="2260398" cy="1381172"/>
          </a:xfrm>
          <a:prstGeom prst="roundRect">
            <a:avLst>
              <a:gd name="adj" fmla="val 3736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C463665-5720-ADCA-AA5C-A47E525B5234}"/>
                  </a:ext>
                </a:extLst>
              </p:cNvPr>
              <p:cNvSpPr txBox="1"/>
              <p:nvPr/>
            </p:nvSpPr>
            <p:spPr>
              <a:xfrm>
                <a:off x="7751141" y="2555307"/>
                <a:ext cx="395863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noProof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sym typeface="Wingdings"/>
                      </a:rPr>
                      <m:t>=</m:t>
                    </m:r>
                    <m:r>
                      <m:rPr>
                        <m:nor/>
                      </m:rPr>
                      <a:rPr lang="en-GB" noProof="0" smtClean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116 592 07</m:t>
                    </m:r>
                    <m:r>
                      <a:rPr lang="en-GB" b="0" i="1" noProof="0" smtClean="0">
                        <a:latin typeface="Cambria Math" panose="02040503050406030204" pitchFamily="18" charset="0"/>
                      </a:rPr>
                      <m:t>2(15)</m:t>
                    </m:r>
                    <m:r>
                      <a:rPr lang="en-GB" i="1" noProof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en-GB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</m:t>
                        </m:r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GB" sz="1400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(0.12 ppm !)</a:t>
                </a:r>
                <a:endParaRPr lang="en-GB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96D9A2-BAF3-9B96-4707-80188C0A9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141" y="2555307"/>
                <a:ext cx="3958638" cy="369332"/>
              </a:xfrm>
              <a:prstGeom prst="rect">
                <a:avLst/>
              </a:prstGeom>
              <a:blipFill>
                <a:blip r:embed="rId5"/>
                <a:stretch>
                  <a:fillRect t="-3333" b="-16667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207340D9-DF0C-6BC0-1761-02C473EB02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845" y="5466364"/>
            <a:ext cx="2042755" cy="12842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9581D6-A67F-01A9-D6BA-1CA8889BACB3}"/>
              </a:ext>
            </a:extLst>
          </p:cNvPr>
          <p:cNvSpPr txBox="1"/>
          <p:nvPr/>
        </p:nvSpPr>
        <p:spPr>
          <a:xfrm>
            <a:off x="9722424" y="2994356"/>
            <a:ext cx="18765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arXiv:2506.03069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322160-BC4A-C8BE-AD63-2DE55AEEBB7D}"/>
              </a:ext>
            </a:extLst>
          </p:cNvPr>
          <p:cNvGrpSpPr/>
          <p:nvPr/>
        </p:nvGrpSpPr>
        <p:grpSpPr>
          <a:xfrm>
            <a:off x="2162429" y="2273645"/>
            <a:ext cx="4065375" cy="2829697"/>
            <a:chOff x="2273642" y="2224217"/>
            <a:chExt cx="4065375" cy="2829697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3191EBE4-8DF5-1EFD-4F8C-24F15E05D9C8}"/>
                </a:ext>
              </a:extLst>
            </p:cNvPr>
            <p:cNvSpPr/>
            <p:nvPr/>
          </p:nvSpPr>
          <p:spPr>
            <a:xfrm>
              <a:off x="2273642" y="2224217"/>
              <a:ext cx="4065375" cy="2829697"/>
            </a:xfrm>
            <a:prstGeom prst="roundRect">
              <a:avLst>
                <a:gd name="adj" fmla="val 1791"/>
              </a:avLst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19F605F-5798-32C4-5735-9750E301B156}"/>
                </a:ext>
              </a:extLst>
            </p:cNvPr>
            <p:cNvGrpSpPr/>
            <p:nvPr/>
          </p:nvGrpSpPr>
          <p:grpSpPr>
            <a:xfrm>
              <a:off x="2389167" y="2326818"/>
              <a:ext cx="3850993" cy="2662050"/>
              <a:chOff x="2389167" y="2386452"/>
              <a:chExt cx="3850993" cy="266205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05426B-80BA-D9E0-4EC0-6CC8E52FF6BC}"/>
                  </a:ext>
                </a:extLst>
              </p:cNvPr>
              <p:cNvSpPr txBox="1"/>
              <p:nvPr/>
            </p:nvSpPr>
            <p:spPr>
              <a:xfrm>
                <a:off x="2393462" y="2386452"/>
                <a:ext cx="3846698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CH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Martin Lüscher: </a:t>
                </a:r>
                <a:r>
                  <a:rPr lang="en-GB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agreement of </a:t>
                </a:r>
                <a:r>
                  <a:rPr lang="el-GR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α</a:t>
                </a:r>
                <a:r>
                  <a:rPr lang="en-GB" sz="1400" i="1" baseline="-25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s</a:t>
                </a:r>
                <a:r>
                  <a:rPr lang="en-GB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from Lattice QCD, anchored by </a:t>
                </a:r>
                <a:r>
                  <a:rPr lang="el-GR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π, </a:t>
                </a:r>
                <a:r>
                  <a:rPr lang="en-GB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K, D, B masses and decay constants, with direct </a:t>
                </a:r>
                <a:r>
                  <a:rPr lang="el-GR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α</a:t>
                </a:r>
                <a:r>
                  <a:rPr lang="en-GB" sz="1400" i="1" baseline="-25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s </a:t>
                </a:r>
                <a:r>
                  <a:rPr lang="en-GB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measurements proves that QCD is indeed the theory of </a:t>
                </a:r>
                <a:r>
                  <a:rPr lang="en-GB" sz="1400" b="1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all</a:t>
                </a:r>
                <a:r>
                  <a:rPr lang="en-GB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  <a:r>
                  <a:rPr lang="en-GB" sz="1400" b="1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strong interactions</a:t>
                </a:r>
                <a:r>
                  <a:rPr lang="en-GB" sz="1400" i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not only at high energy</a:t>
                </a:r>
                <a:endParaRPr lang="en-CH" sz="1400" i="1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3F5D1439-3335-F5EC-27D7-629DA4DC7B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t="8722"/>
              <a:stretch>
                <a:fillRect/>
              </a:stretch>
            </p:blipFill>
            <p:spPr>
              <a:xfrm>
                <a:off x="2389167" y="3589921"/>
                <a:ext cx="3837986" cy="1458581"/>
              </a:xfrm>
              <a:prstGeom prst="rect">
                <a:avLst/>
              </a:prstGeom>
            </p:spPr>
          </p:pic>
        </p:grp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C01434-A371-83AF-79D9-F11CC9AC4C7F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6227804" y="3688494"/>
            <a:ext cx="744452" cy="232376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B1BE68C-1837-468C-67BF-CA9DE696E5D7}"/>
                  </a:ext>
                </a:extLst>
              </p:cNvPr>
              <p:cNvSpPr txBox="1"/>
              <p:nvPr/>
            </p:nvSpPr>
            <p:spPr>
              <a:xfrm>
                <a:off x="6960925" y="5683549"/>
                <a:ext cx="481235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Within 1</a:t>
                </a:r>
                <a14:m>
                  <m:oMath xmlns:m="http://schemas.openxmlformats.org/officeDocument/2006/math">
                    <m:r>
                      <a:rPr lang="en-GB" sz="140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of 4</a:t>
                </a:r>
                <a14:m>
                  <m:oMath xmlns:m="http://schemas.openxmlformats.org/officeDocument/2006/math">
                    <m:r>
                      <a:rPr lang="en-GB" sz="1400" i="1" noProof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less precise </a:t>
                </a: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  <a:hlinkClick r:id="rId8"/>
                  </a:rPr>
                  <a:t>SM prediction</a:t>
                </a: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based on 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Lattice QCD </a:t>
                </a: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for LO-HVP (traditional data-driven HVP suffers from large discrepancies in low-energy cross-section data) 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Symbol" pitchFamily="2" charset="2"/>
                  </a:rPr>
                  <a:t>®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more to come (exp, Japan &amp; theory)!</a:t>
                </a:r>
                <a:endParaRPr lang="en-GB" sz="1400" b="1" noProof="0" dirty="0">
                  <a:solidFill>
                    <a:srgbClr val="000000"/>
                  </a:solidFill>
                  <a:latin typeface="Helvetica Light" panose="020B0403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B1BE68C-1837-468C-67BF-CA9DE696E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925" y="5683549"/>
                <a:ext cx="4812354" cy="954107"/>
              </a:xfrm>
              <a:prstGeom prst="rect">
                <a:avLst/>
              </a:prstGeom>
              <a:blipFill>
                <a:blip r:embed="rId9"/>
                <a:stretch>
                  <a:fillRect l="-528" t="-1316" b="-6579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BA071717-2238-E26E-5DA9-D76F66677E0B}"/>
              </a:ext>
            </a:extLst>
          </p:cNvPr>
          <p:cNvSpPr txBox="1"/>
          <p:nvPr/>
        </p:nvSpPr>
        <p:spPr>
          <a:xfrm>
            <a:off x="8902700" y="388995"/>
            <a:ext cx="3085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Elia Bottalico, Saskia Charity, Alberto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Lusiani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Graziano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Venanzoni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Estifa'a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Zaid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50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F435C-351E-9E69-A365-243F085A1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B58FAB-017A-7451-5410-CFFBAB4F5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70</a:t>
            </a:fld>
            <a:endParaRPr lang="en-GB"/>
          </a:p>
        </p:txBody>
      </p:sp>
      <p:pic>
        <p:nvPicPr>
          <p:cNvPr id="3" name="Picture 2" descr="ESA - Euclid's first images: the dazzling edge of darkness">
            <a:extLst>
              <a:ext uri="{FF2B5EF4-FFF2-40B4-BE49-F238E27FC236}">
                <a16:creationId xmlns:a16="http://schemas.microsoft.com/office/drawing/2014/main" id="{35F8FB8E-C673-1B3F-DBC7-E991C57A8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72"/>
          <a:stretch>
            <a:fillRect/>
          </a:stretch>
        </p:blipFill>
        <p:spPr bwMode="auto">
          <a:xfrm>
            <a:off x="1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 cosmic tapestry of glowing tan and pink gas clouds with dark dust lanes. In the upper right, the Trifid Nebula resembles a small flower in space. Its soft, pinkish gas petals are surrounded by blue gas, and streaked with dark, finger-like veins of dust that divide it into three parts. It radiates a gentle, misty glow, diffuse and soft like the warmth of breath on a cold hand. To the lower left, the much larger Lagoon Nebula stretches wide like a churning sea of magenta gas, with bright blue, knotted clumps sprinkled throughout where new stars are born. Both nebulae are embedded in a soft tan backdrop of gas that is brighter on the left than on the right, etched with dark tendrils of dust and sprinkled with the pinpricks of millions of stars.">
            <a:extLst>
              <a:ext uri="{FF2B5EF4-FFF2-40B4-BE49-F238E27FC236}">
                <a16:creationId xmlns:a16="http://schemas.microsoft.com/office/drawing/2014/main" id="{35963622-230D-5ABF-91EA-6DEDDB6CE1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6" t="8255"/>
          <a:stretch>
            <a:fillRect/>
          </a:stretch>
        </p:blipFill>
        <p:spPr bwMode="auto">
          <a:xfrm>
            <a:off x="6045200" y="0"/>
            <a:ext cx="61467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CC1F96-D576-23F7-DE30-E0F47CBD7817}"/>
              </a:ext>
            </a:extLst>
          </p:cNvPr>
          <p:cNvSpPr txBox="1"/>
          <p:nvPr/>
        </p:nvSpPr>
        <p:spPr>
          <a:xfrm>
            <a:off x="10541" y="3077432"/>
            <a:ext cx="12181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</a:rPr>
              <a:t>The future will be sharp</a:t>
            </a:r>
            <a:endParaRPr lang="en-GB" sz="1400" noProof="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584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9BF56-FA6A-8F76-26CF-61529D08F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1AD447-DC7D-E2A1-7955-90FF57AE1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71</a:t>
            </a:fld>
            <a:endParaRPr lang="en-GB"/>
          </a:p>
        </p:txBody>
      </p:sp>
      <p:pic>
        <p:nvPicPr>
          <p:cNvPr id="3" name="Picture 2" descr="ESA - Euclid's first images: the dazzling edge of darkness">
            <a:extLst>
              <a:ext uri="{FF2B5EF4-FFF2-40B4-BE49-F238E27FC236}">
                <a16:creationId xmlns:a16="http://schemas.microsoft.com/office/drawing/2014/main" id="{07C860EF-A81B-2030-4948-B001E0419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72"/>
          <a:stretch>
            <a:fillRect/>
          </a:stretch>
        </p:blipFill>
        <p:spPr bwMode="auto">
          <a:xfrm>
            <a:off x="1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 cosmic tapestry of glowing tan and pink gas clouds with dark dust lanes. In the upper right, the Trifid Nebula resembles a small flower in space. Its soft, pinkish gas petals are surrounded by blue gas, and streaked with dark, finger-like veins of dust that divide it into three parts. It radiates a gentle, misty glow, diffuse and soft like the warmth of breath on a cold hand. To the lower left, the much larger Lagoon Nebula stretches wide like a churning sea of magenta gas, with bright blue, knotted clumps sprinkled throughout where new stars are born. Both nebulae are embedded in a soft tan backdrop of gas that is brighter on the left than on the right, etched with dark tendrils of dust and sprinkled with the pinpricks of millions of stars.">
            <a:extLst>
              <a:ext uri="{FF2B5EF4-FFF2-40B4-BE49-F238E27FC236}">
                <a16:creationId xmlns:a16="http://schemas.microsoft.com/office/drawing/2014/main" id="{4182E051-1874-711E-0430-A641861C7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6" t="8255"/>
          <a:stretch>
            <a:fillRect/>
          </a:stretch>
        </p:blipFill>
        <p:spPr bwMode="auto">
          <a:xfrm>
            <a:off x="6045200" y="0"/>
            <a:ext cx="61467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4E454B-636B-CF1F-EA2B-F1E2643E3820}"/>
              </a:ext>
            </a:extLst>
          </p:cNvPr>
          <p:cNvSpPr txBox="1"/>
          <p:nvPr/>
        </p:nvSpPr>
        <p:spPr>
          <a:xfrm>
            <a:off x="1650962" y="2437468"/>
            <a:ext cx="10169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</a:rPr>
              <a:t>Thank you all for the amazing science, inspiring talks, and a memorable                   </a:t>
            </a:r>
            <a:r>
              <a:rPr lang="en-GB" sz="3600" b="1" dirty="0">
                <a:solidFill>
                  <a:schemeClr val="bg1"/>
                </a:solidFill>
                <a:latin typeface="Helvetica" pitchFamily="2" charset="0"/>
              </a:rPr>
              <a:t>EPS-HEP 2025 </a:t>
            </a:r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</a:rPr>
              <a:t>conference in Marseille!</a:t>
            </a:r>
            <a:endParaRPr lang="en-GB" sz="1400" noProof="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048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52F7C-8A9F-DEA7-335D-D61099437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C49BCF-B40D-C95A-24AF-2D85F1D71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8</a:t>
            </a:fld>
            <a:endParaRPr lang="en-GB" noProof="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0EBE70-49B5-7719-44E5-DE77DEFDCDD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Ultimate precision —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 </a:t>
            </a:r>
            <a:r>
              <a:rPr lang="en-GB" sz="2800" b="1" noProof="0" dirty="0">
                <a:solidFill>
                  <a:srgbClr val="E32727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n </a:t>
            </a:r>
            <a:r>
              <a:rPr lang="en-GB" sz="2800" b="1" noProof="0" dirty="0">
                <a:solidFill>
                  <a:srgbClr val="00B0F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g </a:t>
            </a:r>
            <a:r>
              <a:rPr lang="en-GB" sz="2800" b="1" noProof="0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 </a:t>
            </a:r>
            <a:r>
              <a:rPr lang="en-GB" sz="2800" b="1" noProof="0" dirty="0">
                <a:solidFill>
                  <a:srgbClr val="EF93F4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 </a:t>
            </a:r>
            <a:r>
              <a:rPr lang="en-GB" sz="2800" b="1" noProof="0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 </a:t>
            </a:r>
            <a:r>
              <a:rPr lang="en-GB" sz="2800" b="1" noProof="0" dirty="0">
                <a:solidFill>
                  <a:srgbClr val="FF0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</a:t>
            </a:r>
            <a:r>
              <a:rPr lang="en-GB" sz="2800" b="1" noProof="0" dirty="0">
                <a:solidFill>
                  <a:srgbClr val="EF93F4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 </a:t>
            </a:r>
            <a:r>
              <a:rPr lang="en-GB" sz="2800" b="1" noProof="0" dirty="0" err="1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</a:t>
            </a:r>
            <a:r>
              <a:rPr lang="en-GB" sz="2800" b="1" noProof="0" dirty="0">
                <a:solidFill>
                  <a:srgbClr val="00B0F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 </a:t>
            </a:r>
            <a:r>
              <a:rPr lang="en-GB" sz="2800" b="1" noProof="0" dirty="0">
                <a:solidFill>
                  <a:srgbClr val="FFC00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n </a:t>
            </a:r>
            <a:r>
              <a:rPr lang="en-GB" sz="2800" b="1" noProof="0" dirty="0">
                <a:solidFill>
                  <a:srgbClr val="00B05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s 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2E63E47-B83B-7A6B-5EBE-7ADDA5FA3485}"/>
                  </a:ext>
                </a:extLst>
              </p:cNvPr>
              <p:cNvSpPr/>
              <p:nvPr/>
            </p:nvSpPr>
            <p:spPr>
              <a:xfrm>
                <a:off x="7442047" y="1740090"/>
                <a:ext cx="3625735" cy="713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en-GB" b="0" i="1" noProof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charset="0"/>
                          <a:sym typeface="Wingdings"/>
                        </a:rPr>
                        <m:t>≡</m:t>
                      </m:r>
                      <m:f>
                        <m:fPr>
                          <m:ctrlP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−2</m:t>
                          </m:r>
                        </m:num>
                        <m:den>
                          <m:r>
                            <a:rPr lang="en-GB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den>
                      </m:f>
                      <m:r>
                        <a:rPr lang="en-GB" b="0" i="1" noProof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sym typeface="Wingdings"/>
                                    </a:rPr>
                                  </m:ctrlPr>
                                </m:acc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′</m:t>
                              </m:r>
                            </m:sup>
                          </m:sSubSup>
                          <m:d>
                            <m:d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′</m:t>
                              </m:r>
                            </m:sup>
                          </m:sSubSup>
                          <m:d>
                            <m:d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GB" b="0" i="1" noProof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sym typeface="Wingdings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b="0" i="1" noProof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b="0" i="1" noProof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noProof="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2E63E47-B83B-7A6B-5EBE-7ADDA5FA34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047" y="1740090"/>
                <a:ext cx="3625735" cy="713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2" name="Picture 8" descr="Muon g-2 superconducting magnetic storage ring">
            <a:extLst>
              <a:ext uri="{FF2B5EF4-FFF2-40B4-BE49-F238E27FC236}">
                <a16:creationId xmlns:a16="http://schemas.microsoft.com/office/drawing/2014/main" id="{FE694436-18CF-350A-928A-228835951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46" y="2092947"/>
            <a:ext cx="5668042" cy="378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223BE65-E736-2BF2-35C9-5A8FFE80A680}"/>
              </a:ext>
            </a:extLst>
          </p:cNvPr>
          <p:cNvSpPr txBox="1"/>
          <p:nvPr/>
        </p:nvSpPr>
        <p:spPr>
          <a:xfrm>
            <a:off x="4200923" y="5901048"/>
            <a:ext cx="23070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Muon g–2 Experiment at Fermilab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C091AAD-E4ED-249F-E413-0BFE4A5F6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256" y="3152634"/>
            <a:ext cx="4604060" cy="2394111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2DB4C32-57E1-B343-6F88-DC3D2208E484}"/>
              </a:ext>
            </a:extLst>
          </p:cNvPr>
          <p:cNvSpPr/>
          <p:nvPr/>
        </p:nvSpPr>
        <p:spPr>
          <a:xfrm>
            <a:off x="167678" y="5406471"/>
            <a:ext cx="2260398" cy="1381172"/>
          </a:xfrm>
          <a:prstGeom prst="roundRect">
            <a:avLst>
              <a:gd name="adj" fmla="val 3736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B9DA0D0-A4FC-A39D-A750-9CCBF9A503EA}"/>
                  </a:ext>
                </a:extLst>
              </p:cNvPr>
              <p:cNvSpPr txBox="1"/>
              <p:nvPr/>
            </p:nvSpPr>
            <p:spPr>
              <a:xfrm>
                <a:off x="7751141" y="2555307"/>
                <a:ext cx="395863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noProof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sym typeface="Wingdings"/>
                      </a:rPr>
                      <m:t>=</m:t>
                    </m:r>
                    <m:r>
                      <m:rPr>
                        <m:nor/>
                      </m:rPr>
                      <a:rPr lang="en-GB" noProof="0" smtClean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116 592 07</m:t>
                    </m:r>
                    <m:r>
                      <a:rPr lang="en-GB" b="0" i="1" noProof="0" smtClean="0">
                        <a:latin typeface="Cambria Math" panose="02040503050406030204" pitchFamily="18" charset="0"/>
                      </a:rPr>
                      <m:t>2(15)</m:t>
                    </m:r>
                    <m:r>
                      <a:rPr lang="en-GB" i="1" noProof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en-GB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</m:t>
                        </m:r>
                        <m:r>
                          <a:rPr lang="en-GB" b="0" i="1" noProof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GB" sz="1400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(0.12 ppm !)</a:t>
                </a:r>
                <a:endParaRPr lang="en-GB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B9DA0D0-A4FC-A39D-A750-9CCBF9A50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141" y="2555307"/>
                <a:ext cx="3958638" cy="369332"/>
              </a:xfrm>
              <a:prstGeom prst="rect">
                <a:avLst/>
              </a:prstGeom>
              <a:blipFill>
                <a:blip r:embed="rId5"/>
                <a:stretch>
                  <a:fillRect t="-3333" b="-16667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B266EB55-4267-D77A-78A6-6CF20B3F2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845" y="5466364"/>
            <a:ext cx="2042755" cy="12842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91777F-C1D6-E185-834B-4800675C0994}"/>
              </a:ext>
            </a:extLst>
          </p:cNvPr>
          <p:cNvSpPr txBox="1"/>
          <p:nvPr/>
        </p:nvSpPr>
        <p:spPr>
          <a:xfrm>
            <a:off x="9722424" y="2956256"/>
            <a:ext cx="18765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latin typeface="Helvetica Light" panose="020B0403020202020204" pitchFamily="34" charset="0"/>
                <a:hlinkClick r:id="rId7"/>
              </a:rPr>
              <a:t>Link to paper</a:t>
            </a:r>
            <a:endParaRPr lang="en-GB" sz="1200" noProof="0" dirty="0">
              <a:latin typeface="Helvetica Light" panose="020B0403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765222-5818-AC4E-EB46-06FD2BF2DA9C}"/>
              </a:ext>
            </a:extLst>
          </p:cNvPr>
          <p:cNvSpPr/>
          <p:nvPr/>
        </p:nvSpPr>
        <p:spPr>
          <a:xfrm>
            <a:off x="641955" y="1147461"/>
            <a:ext cx="5077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Final result from Fermilab Muon g–2 experiment, after analysis of 2020–2023 data (Runs 4–6)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924E6E-50FC-D677-C966-BFFE3871E526}"/>
              </a:ext>
            </a:extLst>
          </p:cNvPr>
          <p:cNvGrpSpPr/>
          <p:nvPr/>
        </p:nvGrpSpPr>
        <p:grpSpPr>
          <a:xfrm>
            <a:off x="443752" y="2582353"/>
            <a:ext cx="11305525" cy="2394111"/>
            <a:chOff x="443752" y="2337652"/>
            <a:chExt cx="11305525" cy="2394111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FADEE4A-0FA5-26E3-8C7D-62E91EF1A25A}"/>
                </a:ext>
              </a:extLst>
            </p:cNvPr>
            <p:cNvSpPr/>
            <p:nvPr/>
          </p:nvSpPr>
          <p:spPr>
            <a:xfrm>
              <a:off x="443752" y="2337652"/>
              <a:ext cx="11305525" cy="2394111"/>
            </a:xfrm>
            <a:prstGeom prst="roundRect">
              <a:avLst>
                <a:gd name="adj" fmla="val 3340"/>
              </a:avLst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1AACC8-2F40-388E-6D5C-B3B63771EC6E}"/>
                </a:ext>
              </a:extLst>
            </p:cNvPr>
            <p:cNvSpPr txBox="1"/>
            <p:nvPr/>
          </p:nvSpPr>
          <p:spPr>
            <a:xfrm>
              <a:off x="761892" y="2981201"/>
              <a:ext cx="67400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0"/>
                </a:spcBef>
              </a:pPr>
              <a:r>
                <a:rPr lang="en-GB" sz="160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In July 2024, a JILA team unveiled a strontium-87 optical lattice clock with 8.1×10</a:t>
              </a:r>
              <a:r>
                <a:rPr lang="en-GB" sz="1600" baseline="3000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–19</a:t>
              </a:r>
              <a:r>
                <a:rPr lang="en-GB" sz="160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 precision, half a second over the universe’s age. Such clocks may soon test </a:t>
              </a:r>
              <a:r>
                <a:rPr lang="en-GB" sz="16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general relativity and, harnessed with atom interferometry, </a:t>
              </a:r>
              <a:r>
                <a:rPr lang="en-GB" sz="1600" noProof="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detect gravitational waves and probe dark matter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6C2F65D-0C3D-C866-7B22-E445DDB94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24141" y="2576417"/>
              <a:ext cx="2631241" cy="144046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A901E29-B250-1392-A5DD-55C26B7EC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457510" y="3028723"/>
              <a:ext cx="2026967" cy="1457724"/>
            </a:xfrm>
            <a:prstGeom prst="rect">
              <a:avLst/>
            </a:prstGeom>
            <a:ln w="28575">
              <a:solidFill>
                <a:schemeClr val="bg1"/>
              </a:solidFill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F3063C3-409C-2819-5332-996AA7C01440}"/>
              </a:ext>
            </a:extLst>
          </p:cNvPr>
          <p:cNvSpPr txBox="1"/>
          <p:nvPr/>
        </p:nvSpPr>
        <p:spPr>
          <a:xfrm>
            <a:off x="6897425" y="1148076"/>
            <a:ext cx="5077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New world average</a:t>
            </a:r>
            <a:r>
              <a:rPr lang="en-GB" sz="1200" noProof="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400" noProof="0" dirty="0">
                <a:solidFill>
                  <a:srgbClr val="000000"/>
                </a:solidFill>
                <a:latin typeface="Helvetica Light" panose="020B0403020202020204" pitchFamily="34" charset="0"/>
              </a:rPr>
              <a:t>(dominated by Fermilab experiment)</a:t>
            </a:r>
            <a:endParaRPr lang="en-GB" noProof="0" dirty="0">
              <a:solidFill>
                <a:srgbClr val="000000"/>
              </a:solidFill>
              <a:latin typeface="Helvetica Light" panose="020B0403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5DDD40-01AA-155B-9F7D-BC7F7B9DEFA8}"/>
              </a:ext>
            </a:extLst>
          </p:cNvPr>
          <p:cNvSpPr txBox="1"/>
          <p:nvPr/>
        </p:nvSpPr>
        <p:spPr>
          <a:xfrm>
            <a:off x="535479" y="2682618"/>
            <a:ext cx="27245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Clara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Murgui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Antoine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Petiteau</a:t>
            </a:r>
            <a:endParaRPr lang="en-GB" sz="1200" noProof="0" dirty="0">
              <a:solidFill>
                <a:srgbClr val="FF0000"/>
              </a:solidFill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4A3E136-3E10-BA32-098C-C7D2901FC4C3}"/>
                  </a:ext>
                </a:extLst>
              </p:cNvPr>
              <p:cNvSpPr txBox="1"/>
              <p:nvPr/>
            </p:nvSpPr>
            <p:spPr>
              <a:xfrm>
                <a:off x="6960925" y="5683549"/>
                <a:ext cx="481235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Within 1</a:t>
                </a:r>
                <a14:m>
                  <m:oMath xmlns:m="http://schemas.openxmlformats.org/officeDocument/2006/math">
                    <m:r>
                      <a:rPr lang="en-GB" sz="1400" i="1" noProof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of 4</a:t>
                </a:r>
                <a14:m>
                  <m:oMath xmlns:m="http://schemas.openxmlformats.org/officeDocument/2006/math">
                    <m:r>
                      <a:rPr lang="en-GB" sz="1400" i="1" noProof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less precise </a:t>
                </a: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  <a:hlinkClick r:id="rId10"/>
                  </a:rPr>
                  <a:t>SM prediction</a:t>
                </a:r>
                <a:r>
                  <a:rPr lang="en-GB" sz="1400" noProof="0" dirty="0">
                    <a:solidFill>
                      <a:srgbClr val="000000"/>
                    </a:solidFill>
                    <a:latin typeface="Helvetica" pitchFamily="2" charset="0"/>
                  </a:rPr>
                  <a:t> based on Lattice QCD for LO-HVP (traditional data-driven HVP suffers from large discrepancies in low-energy cross-section data) 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Symbol" pitchFamily="2" charset="2"/>
                  </a:rPr>
                  <a:t>®</a:t>
                </a:r>
                <a:r>
                  <a:rPr lang="en-GB" sz="14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 more to come (exp, Japan &amp; theory)!</a:t>
                </a:r>
                <a:endParaRPr lang="en-GB" sz="1400" b="1" noProof="0" dirty="0">
                  <a:solidFill>
                    <a:srgbClr val="000000"/>
                  </a:solidFill>
                  <a:latin typeface="Helvetica Light" panose="020B0403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4A3E136-3E10-BA32-098C-C7D2901FC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925" y="5683549"/>
                <a:ext cx="4812354" cy="954107"/>
              </a:xfrm>
              <a:prstGeom prst="rect">
                <a:avLst/>
              </a:prstGeom>
              <a:blipFill>
                <a:blip r:embed="rId11"/>
                <a:stretch>
                  <a:fillRect l="-528" t="-1316" b="-6579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189A68C3-1501-FD63-8325-9FF4D00E636C}"/>
              </a:ext>
            </a:extLst>
          </p:cNvPr>
          <p:cNvSpPr txBox="1"/>
          <p:nvPr/>
        </p:nvSpPr>
        <p:spPr>
          <a:xfrm>
            <a:off x="8902700" y="388995"/>
            <a:ext cx="3085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Elia Bottalico, Saskia Charity, Alberto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Lusiani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Graziano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Venanzoni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, </a:t>
            </a:r>
            <a:r>
              <a:rPr lang="en-GB" sz="1200" noProof="0" dirty="0" err="1">
                <a:solidFill>
                  <a:srgbClr val="FF0000"/>
                </a:solidFill>
                <a:latin typeface="Helvetica" pitchFamily="2" charset="0"/>
              </a:rPr>
              <a:t>Estifa'a</a:t>
            </a:r>
            <a:r>
              <a:rPr lang="en-GB" sz="1200" noProof="0" dirty="0">
                <a:solidFill>
                  <a:srgbClr val="FF0000"/>
                </a:solidFill>
                <a:latin typeface="Helvetica" pitchFamily="2" charset="0"/>
              </a:rPr>
              <a:t> Zaid</a:t>
            </a:r>
            <a:endParaRPr lang="en-GB" sz="12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D193B-5C44-6A1B-B623-D08C7C766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1C8A78-F229-814F-43EB-72F2FD619017}"/>
              </a:ext>
            </a:extLst>
          </p:cNvPr>
          <p:cNvSpPr/>
          <p:nvPr/>
        </p:nvSpPr>
        <p:spPr>
          <a:xfrm>
            <a:off x="6030928" y="0"/>
            <a:ext cx="61610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A160B8-E50E-8BDF-B66E-44DE5185D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608"/>
          <a:stretch>
            <a:fillRect/>
          </a:stretch>
        </p:blipFill>
        <p:spPr>
          <a:xfrm>
            <a:off x="0" y="0"/>
            <a:ext cx="603092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62FA3C-BF3F-B9F8-B866-0A25F453BDB0}"/>
              </a:ext>
            </a:extLst>
          </p:cNvPr>
          <p:cNvSpPr/>
          <p:nvPr/>
        </p:nvSpPr>
        <p:spPr>
          <a:xfrm>
            <a:off x="132152" y="1485901"/>
            <a:ext cx="5898776" cy="5372100"/>
          </a:xfrm>
          <a:prstGeom prst="rect">
            <a:avLst/>
          </a:prstGeom>
          <a:solidFill>
            <a:srgbClr val="6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3B09E1-9EA9-1B12-4E4C-6EC125BDFAF4}"/>
              </a:ext>
            </a:extLst>
          </p:cNvPr>
          <p:cNvSpPr txBox="1"/>
          <p:nvPr/>
        </p:nvSpPr>
        <p:spPr>
          <a:xfrm>
            <a:off x="6028921" y="2503868"/>
            <a:ext cx="6163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latin typeface="Helvetica" pitchFamily="2" charset="0"/>
              </a:rPr>
              <a:t>Energy frontier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DF13BB-A21E-6A09-7849-44E8E3A593B0}"/>
              </a:ext>
            </a:extLst>
          </p:cNvPr>
          <p:cNvSpPr/>
          <p:nvPr/>
        </p:nvSpPr>
        <p:spPr>
          <a:xfrm>
            <a:off x="0" y="1676400"/>
            <a:ext cx="6030928" cy="5181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rgbClr val="6CFFFF"/>
              </a:gs>
              <a:gs pos="83000">
                <a:srgbClr val="6CFFFF"/>
              </a:gs>
              <a:gs pos="100000">
                <a:srgbClr val="6C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37890" name="Picture 2" descr="ATLAS Collaboration">
            <a:extLst>
              <a:ext uri="{FF2B5EF4-FFF2-40B4-BE49-F238E27FC236}">
                <a16:creationId xmlns:a16="http://schemas.microsoft.com/office/drawing/2014/main" id="{E23B19BF-032E-D2FC-5647-A94330D20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76" y="2578007"/>
            <a:ext cx="1223714" cy="122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ALICE Collaboration">
            <a:extLst>
              <a:ext uri="{FF2B5EF4-FFF2-40B4-BE49-F238E27FC236}">
                <a16:creationId xmlns:a16="http://schemas.microsoft.com/office/drawing/2014/main" id="{43C13C65-9A05-E92D-D1F2-DA008FBC5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117" y="2578007"/>
            <a:ext cx="1223714" cy="122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Picture 6" descr="CMS Collaboration">
            <a:extLst>
              <a:ext uri="{FF2B5EF4-FFF2-40B4-BE49-F238E27FC236}">
                <a16:creationId xmlns:a16="http://schemas.microsoft.com/office/drawing/2014/main" id="{833734E8-8CF3-4B4D-573F-07229408F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117" y="4184001"/>
            <a:ext cx="1223714" cy="122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6" name="Picture 8" descr="LHCb Collaboration">
            <a:extLst>
              <a:ext uri="{FF2B5EF4-FFF2-40B4-BE49-F238E27FC236}">
                <a16:creationId xmlns:a16="http://schemas.microsoft.com/office/drawing/2014/main" id="{0FC7CA3F-0D6F-5ACB-76FC-D29EEFE55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76" y="4188268"/>
            <a:ext cx="1223714" cy="122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0DBA2C-827C-9221-50B6-9C940C3909A6}"/>
              </a:ext>
            </a:extLst>
          </p:cNvPr>
          <p:cNvSpPr txBox="1"/>
          <p:nvPr/>
        </p:nvSpPr>
        <p:spPr>
          <a:xfrm>
            <a:off x="2904118" y="3807100"/>
            <a:ext cx="1217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1FE33-4F60-D08D-80EF-E0E8153644D6}"/>
              </a:ext>
            </a:extLst>
          </p:cNvPr>
          <p:cNvSpPr txBox="1"/>
          <p:nvPr/>
        </p:nvSpPr>
        <p:spPr>
          <a:xfrm>
            <a:off x="4432669" y="3807100"/>
            <a:ext cx="122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ATLAS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090463-F7CC-6AC8-6D74-9B960BBE3A45}"/>
              </a:ext>
            </a:extLst>
          </p:cNvPr>
          <p:cNvSpPr txBox="1"/>
          <p:nvPr/>
        </p:nvSpPr>
        <p:spPr>
          <a:xfrm>
            <a:off x="4432670" y="5418811"/>
            <a:ext cx="1223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EA9AA5-38AF-807E-D40B-A3CF3FFD18DD}"/>
              </a:ext>
            </a:extLst>
          </p:cNvPr>
          <p:cNvSpPr txBox="1"/>
          <p:nvPr/>
        </p:nvSpPr>
        <p:spPr>
          <a:xfrm>
            <a:off x="2904118" y="5411982"/>
            <a:ext cx="1223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200" noProof="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CMS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AC272E-A064-9B0F-F143-CC431D79F761}"/>
              </a:ext>
            </a:extLst>
          </p:cNvPr>
          <p:cNvSpPr txBox="1"/>
          <p:nvPr/>
        </p:nvSpPr>
        <p:spPr>
          <a:xfrm>
            <a:off x="6637262" y="3418733"/>
            <a:ext cx="5051141" cy="1372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Aft>
                <a:spcPts val="2250"/>
              </a:spcAft>
            </a:pPr>
            <a:r>
              <a:rPr lang="en-GB" sz="1600" i="0" u="none" strike="noStrike" noProof="0" dirty="0">
                <a:effectLst/>
                <a:latin typeface="Helvetica" pitchFamily="2" charset="0"/>
              </a:rPr>
              <a:t>Extremely successful LHC Run-2 physics programme with groundbreaking results by all LHC experiments</a:t>
            </a:r>
          </a:p>
          <a:p>
            <a:pPr algn="l" rtl="0">
              <a:spcAft>
                <a:spcPts val="2250"/>
              </a:spcAft>
            </a:pPr>
            <a:r>
              <a:rPr lang="en-GB" sz="1600" dirty="0">
                <a:latin typeface="Helvetica" pitchFamily="2" charset="0"/>
              </a:rPr>
              <a:t>Run 3 data taking has now surpassed Run 2 and results are pouring in</a:t>
            </a:r>
            <a:endParaRPr lang="en-GB" sz="1600" i="0" u="none" strike="noStrike" noProof="0" dirty="0">
              <a:effectLst/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9E59F6-2882-AD3F-D7E8-EFD03207AEB5}"/>
              </a:ext>
            </a:extLst>
          </p:cNvPr>
          <p:cNvSpPr txBox="1"/>
          <p:nvPr/>
        </p:nvSpPr>
        <p:spPr>
          <a:xfrm>
            <a:off x="315420" y="2535318"/>
            <a:ext cx="23922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Aft>
                <a:spcPts val="2250"/>
              </a:spcAft>
            </a:pPr>
            <a:r>
              <a:rPr lang="en-GB" sz="1400" b="1" i="0" u="none" strike="noStrike" noProof="0" dirty="0">
                <a:solidFill>
                  <a:srgbClr val="000000"/>
                </a:solidFill>
                <a:effectLst/>
                <a:latin typeface="Helvetica" pitchFamily="2" charset="0"/>
              </a:rPr>
              <a:t>2025</a:t>
            </a:r>
            <a:r>
              <a:rPr lang="en-GB" sz="1400" i="0" u="none" strike="noStrike" noProof="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GB" sz="1400" b="1" i="0" u="none" strike="noStrike" noProof="0" dirty="0">
                <a:solidFill>
                  <a:srgbClr val="000000"/>
                </a:solidFill>
                <a:effectLst/>
                <a:latin typeface="Helvetica" pitchFamily="2" charset="0"/>
              </a:rPr>
              <a:t>Breakthrough Prize in Fundamental Physics </a:t>
            </a:r>
            <a:r>
              <a:rPr lang="en-GB" sz="1400" i="0" u="none" strike="noStrike" noProof="0" dirty="0">
                <a:solidFill>
                  <a:srgbClr val="000000"/>
                </a:solidFill>
                <a:effectLst/>
                <a:latin typeface="Helvetica" pitchFamily="2" charset="0"/>
              </a:rPr>
              <a:t>awarded to the </a:t>
            </a:r>
            <a:r>
              <a:rPr lang="en-GB" sz="1400" b="1" i="0" u="none" strike="noStrike" noProof="0" dirty="0">
                <a:solidFill>
                  <a:srgbClr val="000000"/>
                </a:solidFill>
                <a:effectLst/>
                <a:latin typeface="Helvetica" pitchFamily="2" charset="0"/>
              </a:rPr>
              <a:t>ALICE, ATLAS, CMS, LHCb collaborations </a:t>
            </a:r>
            <a:r>
              <a:rPr lang="en-GB" sz="1400" i="0" u="none" strike="noStrike" noProof="0" dirty="0">
                <a:solidFill>
                  <a:srgbClr val="000000"/>
                </a:solidFill>
                <a:effectLst/>
                <a:latin typeface="Helvetica" pitchFamily="2" charset="0"/>
              </a:rPr>
              <a:t>for results from LHC Run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6A2577-D24D-E2FB-F774-FB21EF7D9D6E}"/>
              </a:ext>
            </a:extLst>
          </p:cNvPr>
          <p:cNvSpPr txBox="1"/>
          <p:nvPr/>
        </p:nvSpPr>
        <p:spPr>
          <a:xfrm>
            <a:off x="297600" y="3961825"/>
            <a:ext cx="2410045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Aft>
                <a:spcPts val="2250"/>
              </a:spcAft>
            </a:pPr>
            <a:r>
              <a:rPr lang="en-GB" sz="1100" b="0" i="1" u="none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For detailed measurements of Higgs boson properties confirming the symmetry-breaking mechanism of mass generation, the discovery of new strongly interacting particles, the study of rare processes and matter-antimatter asymmetry, and the exploration of nature at the shortest distances and most extreme conditions at CERN’s Large Hadron Collider.</a:t>
            </a:r>
          </a:p>
        </p:txBody>
      </p:sp>
    </p:spTree>
    <p:extLst>
      <p:ext uri="{BB962C8B-B14F-4D97-AF65-F5344CB8AC3E}">
        <p14:creationId xmlns:p14="http://schemas.microsoft.com/office/powerpoint/2010/main" val="2597868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smtClean="0"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 algn="l">
          <a:defRPr sz="1600" dirty="0">
            <a:latin typeface="Helvetica" pitchFamily="2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algn="l">
          <a:spcBef>
            <a:spcPts val="3000"/>
          </a:spcBef>
          <a:defRPr sz="1400" dirty="0" smtClean="0">
            <a:solidFill>
              <a:prstClr val="black"/>
            </a:solidFill>
            <a:latin typeface="Helvetica" pitchFamily="2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53412</TotalTime>
  <Words>8705</Words>
  <Application>Microsoft Macintosh PowerPoint</Application>
  <PresentationFormat>Widescreen</PresentationFormat>
  <Paragraphs>829</Paragraphs>
  <Slides>71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89" baseType="lpstr">
      <vt:lpstr>Aptos</vt:lpstr>
      <vt:lpstr>Aptos Display</vt:lpstr>
      <vt:lpstr>Aptos Narrow</vt:lpstr>
      <vt:lpstr>Arial</vt:lpstr>
      <vt:lpstr>Average</vt:lpstr>
      <vt:lpstr>Calibri</vt:lpstr>
      <vt:lpstr>Cambria</vt:lpstr>
      <vt:lpstr>Cambria Math</vt:lpstr>
      <vt:lpstr>Chalkboard</vt:lpstr>
      <vt:lpstr>Chalkduster</vt:lpstr>
      <vt:lpstr>Helvetica</vt:lpstr>
      <vt:lpstr>Helvetica Light</vt:lpstr>
      <vt:lpstr>Symbol</vt:lpstr>
      <vt:lpstr>System Font Regular</vt:lpstr>
      <vt:lpstr>Times New Roman</vt:lpstr>
      <vt:lpstr>Wingdings</vt:lpstr>
      <vt:lpstr>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ATLAS</dc:creator>
  <cp:lastModifiedBy>ATLAS</cp:lastModifiedBy>
  <cp:revision>1718</cp:revision>
  <dcterms:created xsi:type="dcterms:W3CDTF">2025-06-05T08:09:50Z</dcterms:created>
  <dcterms:modified xsi:type="dcterms:W3CDTF">2025-07-13T07:15:15Z</dcterms:modified>
</cp:coreProperties>
</file>