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png" ContentType="image/png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755" r:id="rId2"/>
    <p:sldMasterId id="2147483873" r:id="rId3"/>
  </p:sldMasterIdLst>
  <p:notesMasterIdLst>
    <p:notesMasterId r:id="rId61"/>
  </p:notesMasterIdLst>
  <p:handoutMasterIdLst>
    <p:handoutMasterId r:id="rId62"/>
  </p:handoutMasterIdLst>
  <p:sldIdLst>
    <p:sldId id="1097" r:id="rId4"/>
    <p:sldId id="580" r:id="rId5"/>
    <p:sldId id="673" r:id="rId6"/>
    <p:sldId id="670" r:id="rId7"/>
    <p:sldId id="671" r:id="rId8"/>
    <p:sldId id="1095" r:id="rId9"/>
    <p:sldId id="1096" r:id="rId10"/>
    <p:sldId id="1148" r:id="rId11"/>
    <p:sldId id="1150" r:id="rId12"/>
    <p:sldId id="890" r:id="rId13"/>
    <p:sldId id="1119" r:id="rId14"/>
    <p:sldId id="1120" r:id="rId15"/>
    <p:sldId id="894" r:id="rId16"/>
    <p:sldId id="1098" r:id="rId17"/>
    <p:sldId id="1099" r:id="rId18"/>
    <p:sldId id="1101" r:id="rId19"/>
    <p:sldId id="733" r:id="rId20"/>
    <p:sldId id="881" r:id="rId21"/>
    <p:sldId id="1121" r:id="rId22"/>
    <p:sldId id="1122" r:id="rId23"/>
    <p:sldId id="1123" r:id="rId24"/>
    <p:sldId id="1151" r:id="rId25"/>
    <p:sldId id="1124" r:id="rId26"/>
    <p:sldId id="1049" r:id="rId27"/>
    <p:sldId id="1050" r:id="rId28"/>
    <p:sldId id="1052" r:id="rId29"/>
    <p:sldId id="1053" r:id="rId30"/>
    <p:sldId id="1100" r:id="rId31"/>
    <p:sldId id="1125" r:id="rId32"/>
    <p:sldId id="1126" r:id="rId33"/>
    <p:sldId id="1127" r:id="rId34"/>
    <p:sldId id="1128" r:id="rId35"/>
    <p:sldId id="1088" r:id="rId36"/>
    <p:sldId id="1156" r:id="rId37"/>
    <p:sldId id="1029" r:id="rId38"/>
    <p:sldId id="1129" r:id="rId39"/>
    <p:sldId id="1130" r:id="rId40"/>
    <p:sldId id="1153" r:id="rId41"/>
    <p:sldId id="1132" r:id="rId42"/>
    <p:sldId id="1133" r:id="rId43"/>
    <p:sldId id="1143" r:id="rId44"/>
    <p:sldId id="1144" r:id="rId45"/>
    <p:sldId id="1145" r:id="rId46"/>
    <p:sldId id="1112" r:id="rId47"/>
    <p:sldId id="1113" r:id="rId48"/>
    <p:sldId id="1136" r:id="rId49"/>
    <p:sldId id="1146" r:id="rId50"/>
    <p:sldId id="1152" r:id="rId51"/>
    <p:sldId id="1137" r:id="rId52"/>
    <p:sldId id="1138" r:id="rId53"/>
    <p:sldId id="1154" r:id="rId54"/>
    <p:sldId id="1155" r:id="rId55"/>
    <p:sldId id="1139" r:id="rId56"/>
    <p:sldId id="1140" r:id="rId57"/>
    <p:sldId id="950" r:id="rId58"/>
    <p:sldId id="951" r:id="rId59"/>
    <p:sldId id="952" r:id="rId60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D80017"/>
    <a:srgbClr val="003BB8"/>
    <a:srgbClr val="0038AC"/>
    <a:srgbClr val="B249FF"/>
    <a:srgbClr val="019645"/>
    <a:srgbClr val="D4A001"/>
    <a:srgbClr val="275790"/>
    <a:srgbClr val="A5FA00"/>
    <a:srgbClr val="00E500"/>
    <a:srgbClr val="75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2"/>
    <p:restoredTop sz="96291"/>
  </p:normalViewPr>
  <p:slideViewPr>
    <p:cSldViewPr>
      <p:cViewPr>
        <p:scale>
          <a:sx n="110" d="100"/>
          <a:sy n="110" d="100"/>
        </p:scale>
        <p:origin x="440" y="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60" Type="http://schemas.openxmlformats.org/officeDocument/2006/relationships/slide" Target="slides/slide57.xml"/><Relationship Id="rId61" Type="http://schemas.openxmlformats.org/officeDocument/2006/relationships/notesMaster" Target="notesMasters/notesMaster1.xml"/><Relationship Id="rId62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Relationship Id="rId2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Relationship Id="rId2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wmf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1" Type="http://schemas.openxmlformats.org/officeDocument/2006/relationships/image" Target="../media/image95.png"/><Relationship Id="rId2" Type="http://schemas.openxmlformats.org/officeDocument/2006/relationships/image" Target="../media/image96.png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98.wmf"/><Relationship Id="rId5" Type="http://schemas.openxmlformats.org/officeDocument/2006/relationships/image" Target="../media/image99.png"/><Relationship Id="rId6" Type="http://schemas.openxmlformats.org/officeDocument/2006/relationships/image" Target="../media/image100.png"/><Relationship Id="rId1" Type="http://schemas.openxmlformats.org/officeDocument/2006/relationships/image" Target="../media/image95.png"/><Relationship Id="rId2" Type="http://schemas.openxmlformats.org/officeDocument/2006/relationships/image" Target="../media/image96.png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4" Type="http://schemas.openxmlformats.org/officeDocument/2006/relationships/image" Target="../media/image102.png"/><Relationship Id="rId5" Type="http://schemas.openxmlformats.org/officeDocument/2006/relationships/image" Target="../media/image4.png"/><Relationship Id="rId6" Type="http://schemas.openxmlformats.org/officeDocument/2006/relationships/image" Target="../media/image99.png"/><Relationship Id="rId7" Type="http://schemas.openxmlformats.org/officeDocument/2006/relationships/image" Target="../media/image100.png"/><Relationship Id="rId1" Type="http://schemas.openxmlformats.org/officeDocument/2006/relationships/image" Target="../media/image95.png"/><Relationship Id="rId2" Type="http://schemas.openxmlformats.org/officeDocument/2006/relationships/image" Target="../media/image9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07/12/2016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07/12/2016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076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7081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4670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29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606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30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145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8211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1109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260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5623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9751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066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10375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8351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6932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5301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0018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8715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12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818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523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2214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43399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09B7DA-19EB-4A1E-A2FE-0309E8617A9E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785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0568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1660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8079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3567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002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165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27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373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74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1863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6460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01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105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950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7155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0153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524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14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1327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232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840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98306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334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56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649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6108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669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0344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338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0143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283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4040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51257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0818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8256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3031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735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597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850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  <a:ea typeface="ＭＳ Ｐゴシック" charset="-128"/>
                <a:cs typeface="ＭＳ Ｐゴシック" charset="-128"/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25152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98135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59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2903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719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705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3016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18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36.xml"/><Relationship Id="rId29" Type="http://schemas.openxmlformats.org/officeDocument/2006/relationships/slideLayout" Target="../slideLayouts/slideLayout37.xml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Relationship Id="rId3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3.xml"/><Relationship Id="rId30" Type="http://schemas.openxmlformats.org/officeDocument/2006/relationships/slideLayout" Target="../slideLayouts/slideLayout38.xml"/><Relationship Id="rId31" Type="http://schemas.openxmlformats.org/officeDocument/2006/relationships/slideLayout" Target="../slideLayouts/slideLayout39.xml"/><Relationship Id="rId32" Type="http://schemas.openxmlformats.org/officeDocument/2006/relationships/slideLayout" Target="../slideLayouts/slideLayout40.xml"/><Relationship Id="rId9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33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42.xml"/><Relationship Id="rId35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7.xml"/><Relationship Id="rId6" Type="http://schemas.openxmlformats.org/officeDocument/2006/relationships/slideLayout" Target="../slideLayouts/slideLayout48.xml"/><Relationship Id="rId7" Type="http://schemas.openxmlformats.org/officeDocument/2006/relationships/theme" Target="../theme/theme3.xml"/><Relationship Id="rId8" Type="http://schemas.openxmlformats.org/officeDocument/2006/relationships/image" Target="../media/image1.jpeg"/><Relationship Id="rId1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1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6" r:id="rId5"/>
    <p:sldLayoutId id="2147483859" r:id="rId6"/>
    <p:sldLayoutId id="2147483863" r:id="rId7"/>
    <p:sldLayoutId id="2147483864" r:id="rId8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44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54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21" r:id="rId17"/>
    <p:sldLayoutId id="2147483823" r:id="rId18"/>
    <p:sldLayoutId id="2147483828" r:id="rId19"/>
    <p:sldLayoutId id="2147483666" r:id="rId20"/>
    <p:sldLayoutId id="2147483667" r:id="rId21"/>
    <p:sldLayoutId id="2147483683" r:id="rId22"/>
    <p:sldLayoutId id="2147483685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8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flipV="1">
            <a:off x="-10304" y="6381328"/>
            <a:ext cx="9144000" cy="476672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58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2" r:id="rId2"/>
    <p:sldLayoutId id="2147483866" r:id="rId3"/>
    <p:sldLayoutId id="2147483868" r:id="rId4"/>
    <p:sldLayoutId id="2147483869" r:id="rId5"/>
    <p:sldLayoutId id="2147483870" r:id="rId6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jpeg"/><Relationship Id="rId5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jpeg"/><Relationship Id="rId5" Type="http://schemas.microsoft.com/office/2007/relationships/hdphoto" Target="../media/hdphoto4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5.emf"/><Relationship Id="rId5" Type="http://schemas.openxmlformats.org/officeDocument/2006/relationships/image" Target="../media/image26.emf"/><Relationship Id="rId6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4" Type="http://schemas.openxmlformats.org/officeDocument/2006/relationships/image" Target="../media/image31.emf"/><Relationship Id="rId5" Type="http://schemas.openxmlformats.org/officeDocument/2006/relationships/image" Target="../media/image32.emf"/><Relationship Id="rId6" Type="http://schemas.openxmlformats.org/officeDocument/2006/relationships/image" Target="../media/image33.emf"/><Relationship Id="rId7" Type="http://schemas.openxmlformats.org/officeDocument/2006/relationships/image" Target="../media/image3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4" Type="http://schemas.openxmlformats.org/officeDocument/2006/relationships/image" Target="../media/image37.emf"/><Relationship Id="rId5" Type="http://schemas.openxmlformats.org/officeDocument/2006/relationships/image" Target="../media/image38.emf"/><Relationship Id="rId6" Type="http://schemas.openxmlformats.org/officeDocument/2006/relationships/image" Target="../media/image39.emf"/><Relationship Id="rId7" Type="http://schemas.openxmlformats.org/officeDocument/2006/relationships/image" Target="../media/image40.emf"/><Relationship Id="rId8" Type="http://schemas.openxmlformats.org/officeDocument/2006/relationships/image" Target="../media/image41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4" Type="http://schemas.openxmlformats.org/officeDocument/2006/relationships/image" Target="../media/image44.emf"/><Relationship Id="rId5" Type="http://schemas.openxmlformats.org/officeDocument/2006/relationships/image" Target="../media/image45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emf"/><Relationship Id="rId3" Type="http://schemas.openxmlformats.org/officeDocument/2006/relationships/image" Target="../media/image4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4" Type="http://schemas.openxmlformats.org/officeDocument/2006/relationships/image" Target="../media/image50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4" Type="http://schemas.openxmlformats.org/officeDocument/2006/relationships/image" Target="../media/image52.emf"/><Relationship Id="rId5" Type="http://schemas.openxmlformats.org/officeDocument/2006/relationships/image" Target="../media/image53.emf"/><Relationship Id="rId6" Type="http://schemas.openxmlformats.org/officeDocument/2006/relationships/image" Target="../media/image54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4" Type="http://schemas.openxmlformats.org/officeDocument/2006/relationships/image" Target="../media/image57.emf"/><Relationship Id="rId5" Type="http://schemas.openxmlformats.org/officeDocument/2006/relationships/image" Target="../media/image58.png"/><Relationship Id="rId6" Type="http://schemas.openxmlformats.org/officeDocument/2006/relationships/image" Target="../media/image59.wmf"/><Relationship Id="rId7" Type="http://schemas.openxmlformats.org/officeDocument/2006/relationships/oleObject" Target="../embeddings/oleObject6.bin"/><Relationship Id="rId8" Type="http://schemas.openxmlformats.org/officeDocument/2006/relationships/image" Target="../media/image55.png"/><Relationship Id="rId9" Type="http://schemas.openxmlformats.org/officeDocument/2006/relationships/image" Target="../media/image210.pn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microsoft.com/office/2007/relationships/hdphoto" Target="../media/hdphoto3.wdp"/><Relationship Id="rId5" Type="http://schemas.openxmlformats.org/officeDocument/2006/relationships/image" Target="../media/image5.tiff"/><Relationship Id="rId6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4" Type="http://schemas.openxmlformats.org/officeDocument/2006/relationships/image" Target="../media/image57.emf"/><Relationship Id="rId5" Type="http://schemas.openxmlformats.org/officeDocument/2006/relationships/image" Target="../media/image58.png"/><Relationship Id="rId6" Type="http://schemas.openxmlformats.org/officeDocument/2006/relationships/image" Target="../media/image59.wmf"/><Relationship Id="rId7" Type="http://schemas.openxmlformats.org/officeDocument/2006/relationships/oleObject" Target="../embeddings/oleObject7.bin"/><Relationship Id="rId8" Type="http://schemas.openxmlformats.org/officeDocument/2006/relationships/image" Target="../media/image55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6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png"/><Relationship Id="rId3" Type="http://schemas.microsoft.com/office/2007/relationships/hdphoto" Target="../media/hdphoto5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emf"/><Relationship Id="rId3" Type="http://schemas.openxmlformats.org/officeDocument/2006/relationships/image" Target="../media/image65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emf"/><Relationship Id="rId3" Type="http://schemas.openxmlformats.org/officeDocument/2006/relationships/image" Target="../media/image67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emf"/><Relationship Id="rId3" Type="http://schemas.openxmlformats.org/officeDocument/2006/relationships/image" Target="../media/image69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4" Type="http://schemas.openxmlformats.org/officeDocument/2006/relationships/image" Target="../media/image71.emf"/><Relationship Id="rId5" Type="http://schemas.openxmlformats.org/officeDocument/2006/relationships/image" Target="../media/image24.png"/><Relationship Id="rId6" Type="http://schemas.openxmlformats.org/officeDocument/2006/relationships/image" Target="../media/image26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4" Type="http://schemas.openxmlformats.org/officeDocument/2006/relationships/image" Target="../media/image73.emf"/><Relationship Id="rId5" Type="http://schemas.openxmlformats.org/officeDocument/2006/relationships/image" Target="../media/image74.emf"/><Relationship Id="rId6" Type="http://schemas.openxmlformats.org/officeDocument/2006/relationships/image" Target="../media/image75.emf"/><Relationship Id="rId7" Type="http://schemas.openxmlformats.org/officeDocument/2006/relationships/image" Target="../media/image76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4" Type="http://schemas.openxmlformats.org/officeDocument/2006/relationships/image" Target="../media/image78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4" Type="http://schemas.openxmlformats.org/officeDocument/2006/relationships/image" Target="../media/image80.emf"/><Relationship Id="rId5" Type="http://schemas.openxmlformats.org/officeDocument/2006/relationships/image" Target="../media/image81.emf"/><Relationship Id="rId6" Type="http://schemas.openxmlformats.org/officeDocument/2006/relationships/image" Target="../media/image82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4" Type="http://schemas.openxmlformats.org/officeDocument/2006/relationships/image" Target="../media/image83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microsoft.com/office/2007/relationships/hdphoto" Target="../media/hdphoto6.wdp"/><Relationship Id="rId5" Type="http://schemas.openxmlformats.org/officeDocument/2006/relationships/image" Target="../media/image84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microsoft.com/office/2007/relationships/hdphoto" Target="../media/hdphoto6.wdp"/><Relationship Id="rId5" Type="http://schemas.openxmlformats.org/officeDocument/2006/relationships/image" Target="../media/image84.emf"/><Relationship Id="rId6" Type="http://schemas.openxmlformats.org/officeDocument/2006/relationships/image" Target="../media/image3.jpeg"/><Relationship Id="rId7" Type="http://schemas.microsoft.com/office/2007/relationships/hdphoto" Target="../media/hdphoto2.wdp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6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5.tiff"/><Relationship Id="rId3" Type="http://schemas.openxmlformats.org/officeDocument/2006/relationships/image" Target="../media/image86.tif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6.tiff"/><Relationship Id="rId3" Type="http://schemas.openxmlformats.org/officeDocument/2006/relationships/image" Target="../media/image87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4" Type="http://schemas.openxmlformats.org/officeDocument/2006/relationships/image" Target="../media/image27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4" Type="http://schemas.openxmlformats.org/officeDocument/2006/relationships/image" Target="../media/image92.emf"/><Relationship Id="rId5" Type="http://schemas.openxmlformats.org/officeDocument/2006/relationships/image" Target="../media/image93.emf"/><Relationship Id="rId6" Type="http://schemas.openxmlformats.org/officeDocument/2006/relationships/image" Target="../media/image94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emf"/></Relationships>
</file>

<file path=ppt/slides/_rels/slide4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7.png"/><Relationship Id="rId12" Type="http://schemas.openxmlformats.org/officeDocument/2006/relationships/oleObject" Target="../embeddings/oleObject11.bin"/><Relationship Id="rId13" Type="http://schemas.openxmlformats.org/officeDocument/2006/relationships/image" Target="../media/image98.wmf"/><Relationship Id="rId14" Type="http://schemas.openxmlformats.org/officeDocument/2006/relationships/oleObject" Target="../embeddings/oleObject12.bin"/><Relationship Id="rId15" Type="http://schemas.openxmlformats.org/officeDocument/2006/relationships/image" Target="../media/image99.png"/><Relationship Id="rId16" Type="http://schemas.openxmlformats.org/officeDocument/2006/relationships/oleObject" Target="../embeddings/oleObject13.bin"/><Relationship Id="rId17" Type="http://schemas.openxmlformats.org/officeDocument/2006/relationships/image" Target="../media/image100.png"/><Relationship Id="rId18" Type="http://schemas.openxmlformats.org/officeDocument/2006/relationships/oleObject" Target="../embeddings/oleObject14.bin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4" Type="http://schemas.microsoft.com/office/2007/relationships/hdphoto" Target="../media/hdphoto7.wdp"/><Relationship Id="rId5" Type="http://schemas.openxmlformats.org/officeDocument/2006/relationships/image" Target="../media/image101.png"/><Relationship Id="rId6" Type="http://schemas.openxmlformats.org/officeDocument/2006/relationships/oleObject" Target="../embeddings/oleObject8.bin"/><Relationship Id="rId7" Type="http://schemas.openxmlformats.org/officeDocument/2006/relationships/image" Target="../media/image95.png"/><Relationship Id="rId8" Type="http://schemas.openxmlformats.org/officeDocument/2006/relationships/oleObject" Target="../embeddings/oleObject9.bin"/><Relationship Id="rId9" Type="http://schemas.openxmlformats.org/officeDocument/2006/relationships/image" Target="../media/image96.png"/><Relationship Id="rId10" Type="http://schemas.openxmlformats.org/officeDocument/2006/relationships/oleObject" Target="../embeddings/oleObject10.bin"/></Relationships>
</file>

<file path=ppt/slides/_rels/slide4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7.png"/><Relationship Id="rId12" Type="http://schemas.openxmlformats.org/officeDocument/2006/relationships/oleObject" Target="../embeddings/oleObject18.bin"/><Relationship Id="rId13" Type="http://schemas.openxmlformats.org/officeDocument/2006/relationships/image" Target="../media/image98.wmf"/><Relationship Id="rId14" Type="http://schemas.openxmlformats.org/officeDocument/2006/relationships/oleObject" Target="../embeddings/oleObject19.bin"/><Relationship Id="rId15" Type="http://schemas.openxmlformats.org/officeDocument/2006/relationships/image" Target="../media/image99.png"/><Relationship Id="rId16" Type="http://schemas.openxmlformats.org/officeDocument/2006/relationships/oleObject" Target="../embeddings/oleObject20.bin"/><Relationship Id="rId17" Type="http://schemas.openxmlformats.org/officeDocument/2006/relationships/image" Target="../media/image100.png"/><Relationship Id="rId18" Type="http://schemas.openxmlformats.org/officeDocument/2006/relationships/oleObject" Target="../embeddings/oleObject21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4" Type="http://schemas.microsoft.com/office/2007/relationships/hdphoto" Target="../media/hdphoto7.wdp"/><Relationship Id="rId5" Type="http://schemas.openxmlformats.org/officeDocument/2006/relationships/image" Target="../media/image101.png"/><Relationship Id="rId6" Type="http://schemas.openxmlformats.org/officeDocument/2006/relationships/oleObject" Target="../embeddings/oleObject15.bin"/><Relationship Id="rId7" Type="http://schemas.openxmlformats.org/officeDocument/2006/relationships/image" Target="../media/image95.png"/><Relationship Id="rId8" Type="http://schemas.openxmlformats.org/officeDocument/2006/relationships/oleObject" Target="../embeddings/oleObject16.bin"/><Relationship Id="rId9" Type="http://schemas.openxmlformats.org/officeDocument/2006/relationships/image" Target="../media/image96.png"/><Relationship Id="rId10" Type="http://schemas.openxmlformats.org/officeDocument/2006/relationships/oleObject" Target="../embeddings/oleObject17.bin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6.png"/><Relationship Id="rId20" Type="http://schemas.openxmlformats.org/officeDocument/2006/relationships/oleObject" Target="../embeddings/oleObject29.bin"/><Relationship Id="rId10" Type="http://schemas.openxmlformats.org/officeDocument/2006/relationships/oleObject" Target="../embeddings/oleObject24.bin"/><Relationship Id="rId11" Type="http://schemas.openxmlformats.org/officeDocument/2006/relationships/image" Target="../media/image97.png"/><Relationship Id="rId12" Type="http://schemas.openxmlformats.org/officeDocument/2006/relationships/oleObject" Target="../embeddings/oleObject25.bin"/><Relationship Id="rId13" Type="http://schemas.openxmlformats.org/officeDocument/2006/relationships/image" Target="../media/image102.png"/><Relationship Id="rId14" Type="http://schemas.openxmlformats.org/officeDocument/2006/relationships/oleObject" Target="../embeddings/oleObject26.bin"/><Relationship Id="rId15" Type="http://schemas.openxmlformats.org/officeDocument/2006/relationships/image" Target="../media/image4.png"/><Relationship Id="rId16" Type="http://schemas.openxmlformats.org/officeDocument/2006/relationships/oleObject" Target="../embeddings/oleObject27.bin"/><Relationship Id="rId17" Type="http://schemas.openxmlformats.org/officeDocument/2006/relationships/image" Target="../media/image99.png"/><Relationship Id="rId18" Type="http://schemas.openxmlformats.org/officeDocument/2006/relationships/oleObject" Target="../embeddings/oleObject28.bin"/><Relationship Id="rId19" Type="http://schemas.openxmlformats.org/officeDocument/2006/relationships/image" Target="../media/image100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.xml"/><Relationship Id="rId3" Type="http://schemas.openxmlformats.org/officeDocument/2006/relationships/image" Target="../media/image2.png"/><Relationship Id="rId4" Type="http://schemas.microsoft.com/office/2007/relationships/hdphoto" Target="../media/hdphoto7.wdp"/><Relationship Id="rId5" Type="http://schemas.openxmlformats.org/officeDocument/2006/relationships/image" Target="../media/image101.png"/><Relationship Id="rId6" Type="http://schemas.openxmlformats.org/officeDocument/2006/relationships/oleObject" Target="../embeddings/oleObject22.bin"/><Relationship Id="rId7" Type="http://schemas.openxmlformats.org/officeDocument/2006/relationships/image" Target="../media/image95.png"/><Relationship Id="rId8" Type="http://schemas.openxmlformats.org/officeDocument/2006/relationships/oleObject" Target="../embeddings/oleObject23.bin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4" Type="http://schemas.openxmlformats.org/officeDocument/2006/relationships/image" Target="../media/image105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06.emf"/><Relationship Id="rId5" Type="http://schemas.openxmlformats.org/officeDocument/2006/relationships/image" Target="../media/image107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emf"/><Relationship Id="rId3" Type="http://schemas.openxmlformats.org/officeDocument/2006/relationships/image" Target="../media/image109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4" Type="http://schemas.openxmlformats.org/officeDocument/2006/relationships/image" Target="../media/image112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e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4" Type="http://schemas.openxmlformats.org/officeDocument/2006/relationships/image" Target="../media/image115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3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4" Type="http://schemas.openxmlformats.org/officeDocument/2006/relationships/image" Target="../media/image117.png"/><Relationship Id="rId5" Type="http://schemas.openxmlformats.org/officeDocument/2006/relationships/image" Target="../media/image118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4" Type="http://schemas.openxmlformats.org/officeDocument/2006/relationships/image" Target="../media/image120.emf"/><Relationship Id="rId5" Type="http://schemas.openxmlformats.org/officeDocument/2006/relationships/image" Target="../media/image121.emf"/><Relationship Id="rId6" Type="http://schemas.openxmlformats.org/officeDocument/2006/relationships/image" Target="../media/image122.emf"/><Relationship Id="rId7" Type="http://schemas.openxmlformats.org/officeDocument/2006/relationships/image" Target="../media/image123.em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6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4.emf"/><Relationship Id="rId3" Type="http://schemas.openxmlformats.org/officeDocument/2006/relationships/image" Target="../media/image125.emf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6.tif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emf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.emf"/><Relationship Id="rId12" Type="http://schemas.openxmlformats.org/officeDocument/2006/relationships/image" Target="../media/image2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4.xml"/><Relationship Id="rId4" Type="http://schemas.openxmlformats.org/officeDocument/2006/relationships/image" Target="../media/image13.png"/><Relationship Id="rId5" Type="http://schemas.openxmlformats.org/officeDocument/2006/relationships/oleObject" Target="../embeddings/oleObject2.bin"/><Relationship Id="rId6" Type="http://schemas.openxmlformats.org/officeDocument/2006/relationships/image" Target="../media/image15.wmf"/><Relationship Id="rId7" Type="http://schemas.openxmlformats.org/officeDocument/2006/relationships/oleObject" Target="../embeddings/oleObject3.bin"/><Relationship Id="rId8" Type="http://schemas.openxmlformats.org/officeDocument/2006/relationships/image" Target="../media/image16.wmf"/><Relationship Id="rId9" Type="http://schemas.openxmlformats.org/officeDocument/2006/relationships/image" Target="../media/image17.png"/><Relationship Id="rId10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0.emf"/><Relationship Id="rId12" Type="http://schemas.openxmlformats.org/officeDocument/2006/relationships/image" Target="../media/image21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Relationship Id="rId4" Type="http://schemas.openxmlformats.org/officeDocument/2006/relationships/image" Target="../media/image13.png"/><Relationship Id="rId5" Type="http://schemas.openxmlformats.org/officeDocument/2006/relationships/oleObject" Target="../embeddings/oleObject4.bin"/><Relationship Id="rId6" Type="http://schemas.openxmlformats.org/officeDocument/2006/relationships/image" Target="../media/image15.wmf"/><Relationship Id="rId7" Type="http://schemas.openxmlformats.org/officeDocument/2006/relationships/oleObject" Target="../embeddings/oleObject5.bin"/><Relationship Id="rId8" Type="http://schemas.openxmlformats.org/officeDocument/2006/relationships/image" Target="../media/image16.wmf"/><Relationship Id="rId9" Type="http://schemas.openxmlformats.org/officeDocument/2006/relationships/image" Target="../media/image18.emf"/><Relationship Id="rId10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3121450"/>
            <a:ext cx="81369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Light" charset="0"/>
                <a:ea typeface="Helvetica Light" charset="0"/>
                <a:cs typeface="Helvetica Light" charset="0"/>
              </a:rPr>
              <a:t>The H(125) boson at the LHC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544" y="3991416"/>
            <a:ext cx="8136903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Helvetica Light" charset="0"/>
                <a:ea typeface="Helvetica Light" charset="0"/>
                <a:cs typeface="Helvetica Light" charset="0"/>
              </a:rPr>
              <a:t>Andreas Hoecker (CERN) </a:t>
            </a:r>
            <a:endParaRPr lang="en-US" sz="16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Pierre </a:t>
            </a:r>
            <a:r>
              <a:rPr lang="en-US" sz="1600" dirty="0" err="1" smtClean="0">
                <a:latin typeface="Helvetica Light" charset="0"/>
                <a:ea typeface="Helvetica Light" charset="0"/>
                <a:cs typeface="Helvetica Light" charset="0"/>
              </a:rPr>
              <a:t>Fayet</a:t>
            </a:r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 Fest, December 8–9, 2016, ENS, Paris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059156"/>
            <a:ext cx="2783574" cy="1693540"/>
          </a:xfrm>
          <a:prstGeom prst="rect">
            <a:avLst/>
          </a:prstGeom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24592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0932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7E7E7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grayscl/>
            <a:lum bright="32000" contrast="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4841" y="3092668"/>
            <a:ext cx="5869487" cy="3765331"/>
          </a:xfrm>
          <a:prstGeom prst="rect">
            <a:avLst/>
          </a:prstGeom>
        </p:spPr>
      </p:pic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Higgs </a:t>
            </a: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Boson discovery </a:t>
            </a:r>
            <a:r>
              <a:rPr lang="en-US" sz="28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— Run-1 magnum opus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alphaModFix amt="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994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152398" y="1275401"/>
            <a:ext cx="5447394" cy="9870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At the LHC, the Higgs boson is </a:t>
            </a:r>
            <a:r>
              <a:rPr lang="en-US" sz="16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dominantly produced via 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gluon fusion for </a:t>
            </a:r>
            <a:r>
              <a:rPr lang="en-US" sz="16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6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H,total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~22 </a:t>
            </a:r>
            <a:r>
              <a:rPr lang="en-US" sz="16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at 8 TeV for </a:t>
            </a:r>
            <a:r>
              <a:rPr lang="en-US" sz="16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</a:t>
            </a:r>
            <a:r>
              <a:rPr lang="en-US" sz="16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= 125 GeV </a:t>
            </a:r>
          </a:p>
          <a:p>
            <a:pPr>
              <a:spcBef>
                <a:spcPts val="12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Cross section steeply falling with Higgs mass</a:t>
            </a:r>
            <a:endParaRPr lang="en-US" sz="1200" dirty="0" smtClean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683568" y="2715561"/>
            <a:ext cx="4140695" cy="1600200"/>
            <a:chOff x="980017" y="3177115"/>
            <a:chExt cx="4140695" cy="1600200"/>
          </a:xfrm>
        </p:grpSpPr>
        <p:sp>
          <p:nvSpPr>
            <p:cNvPr id="35" name="TextBox 34"/>
            <p:cNvSpPr txBox="1"/>
            <p:nvPr/>
          </p:nvSpPr>
          <p:spPr>
            <a:xfrm>
              <a:off x="4099693" y="3566470"/>
              <a:ext cx="3744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rgbClr val="F1F1F5"/>
                  </a:solidFill>
                  <a:latin typeface="Chalkduster"/>
                  <a:cs typeface="Chalkduster"/>
                </a:rPr>
                <a:t>H</a:t>
              </a:r>
              <a:endParaRPr lang="en-GB" dirty="0">
                <a:solidFill>
                  <a:srgbClr val="F1F1F5"/>
                </a:solidFill>
                <a:latin typeface="Chalkduster"/>
                <a:cs typeface="Chalkduster"/>
              </a:endParaRPr>
            </a:p>
          </p:txBody>
        </p:sp>
        <p:sp>
          <p:nvSpPr>
            <p:cNvPr id="36" name="Freeform 35"/>
            <p:cNvSpPr/>
            <p:nvPr/>
          </p:nvSpPr>
          <p:spPr>
            <a:xfrm rot="21414403">
              <a:off x="3552487" y="4001354"/>
              <a:ext cx="1568225" cy="147441"/>
            </a:xfrm>
            <a:custGeom>
              <a:avLst/>
              <a:gdLst>
                <a:gd name="connsiteX0" fmla="*/ 2201333 w 2316269"/>
                <a:gd name="connsiteY0" fmla="*/ 101020 h 107014"/>
                <a:gd name="connsiteX1" fmla="*/ 1259417 w 2316269"/>
                <a:gd name="connsiteY1" fmla="*/ 69270 h 107014"/>
                <a:gd name="connsiteX2" fmla="*/ 867833 w 2316269"/>
                <a:gd name="connsiteY2" fmla="*/ 48103 h 107014"/>
                <a:gd name="connsiteX3" fmla="*/ 698500 w 2316269"/>
                <a:gd name="connsiteY3" fmla="*/ 26936 h 107014"/>
                <a:gd name="connsiteX4" fmla="*/ 571500 w 2316269"/>
                <a:gd name="connsiteY4" fmla="*/ 5770 h 107014"/>
                <a:gd name="connsiteX5" fmla="*/ 0 w 2316269"/>
                <a:gd name="connsiteY5" fmla="*/ 5770 h 10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16269" h="107014">
                  <a:moveTo>
                    <a:pt x="2201333" y="101020"/>
                  </a:moveTo>
                  <a:cubicBezTo>
                    <a:pt x="1749202" y="68723"/>
                    <a:pt x="2316269" y="107014"/>
                    <a:pt x="1259417" y="69270"/>
                  </a:cubicBezTo>
                  <a:cubicBezTo>
                    <a:pt x="1128782" y="64604"/>
                    <a:pt x="867833" y="48103"/>
                    <a:pt x="867833" y="48103"/>
                  </a:cubicBezTo>
                  <a:lnTo>
                    <a:pt x="698500" y="26936"/>
                  </a:lnTo>
                  <a:cubicBezTo>
                    <a:pt x="656014" y="20867"/>
                    <a:pt x="614398" y="7070"/>
                    <a:pt x="571500" y="5770"/>
                  </a:cubicBezTo>
                  <a:cubicBezTo>
                    <a:pt x="381087" y="0"/>
                    <a:pt x="190500" y="5770"/>
                    <a:pt x="0" y="577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7" name="Freeform 36"/>
            <p:cNvSpPr/>
            <p:nvPr/>
          </p:nvSpPr>
          <p:spPr>
            <a:xfrm flipH="1" flipV="1">
              <a:off x="2808816" y="4047201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 flipH="1">
              <a:off x="2808817" y="3558115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39" name="Freeform 38"/>
            <p:cNvSpPr/>
            <p:nvPr/>
          </p:nvSpPr>
          <p:spPr>
            <a:xfrm rot="3361181" flipH="1">
              <a:off x="2443691" y="3820514"/>
              <a:ext cx="730251" cy="524799"/>
            </a:xfrm>
            <a:custGeom>
              <a:avLst/>
              <a:gdLst>
                <a:gd name="connsiteX0" fmla="*/ 0 w 2246990"/>
                <a:gd name="connsiteY0" fmla="*/ 1541489 h 1541489"/>
                <a:gd name="connsiteX1" fmla="*/ 716431 w 2246990"/>
                <a:gd name="connsiteY1" fmla="*/ 1107267 h 1541489"/>
                <a:gd name="connsiteX2" fmla="*/ 987807 w 2246990"/>
                <a:gd name="connsiteY2" fmla="*/ 922722 h 1541489"/>
                <a:gd name="connsiteX3" fmla="*/ 1465428 w 2246990"/>
                <a:gd name="connsiteY3" fmla="*/ 651333 h 1541489"/>
                <a:gd name="connsiteX4" fmla="*/ 1921339 w 2246990"/>
                <a:gd name="connsiteY4" fmla="*/ 293100 h 1541489"/>
                <a:gd name="connsiteX5" fmla="*/ 2029889 w 2246990"/>
                <a:gd name="connsiteY5" fmla="*/ 195400 h 1541489"/>
                <a:gd name="connsiteX6" fmla="*/ 2160150 w 2246990"/>
                <a:gd name="connsiteY6" fmla="*/ 86844 h 1541489"/>
                <a:gd name="connsiteX7" fmla="*/ 2203570 w 2246990"/>
                <a:gd name="connsiteY7" fmla="*/ 54277 h 1541489"/>
                <a:gd name="connsiteX8" fmla="*/ 2246990 w 2246990"/>
                <a:gd name="connsiteY8" fmla="*/ 0 h 1541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46990" h="1541489">
                  <a:moveTo>
                    <a:pt x="0" y="1541489"/>
                  </a:moveTo>
                  <a:lnTo>
                    <a:pt x="716431" y="1107267"/>
                  </a:lnTo>
                  <a:cubicBezTo>
                    <a:pt x="806890" y="1045752"/>
                    <a:pt x="894365" y="979603"/>
                    <a:pt x="987807" y="922722"/>
                  </a:cubicBezTo>
                  <a:cubicBezTo>
                    <a:pt x="1144220" y="827509"/>
                    <a:pt x="1320111" y="762748"/>
                    <a:pt x="1465428" y="651333"/>
                  </a:cubicBezTo>
                  <a:cubicBezTo>
                    <a:pt x="1657944" y="503730"/>
                    <a:pt x="1759549" y="432834"/>
                    <a:pt x="1921339" y="293100"/>
                  </a:cubicBezTo>
                  <a:cubicBezTo>
                    <a:pt x="1958181" y="261280"/>
                    <a:pt x="1995468" y="229824"/>
                    <a:pt x="2029889" y="195400"/>
                  </a:cubicBezTo>
                  <a:cubicBezTo>
                    <a:pt x="2125327" y="99956"/>
                    <a:pt x="2059395" y="157375"/>
                    <a:pt x="2160150" y="86844"/>
                  </a:cubicBezTo>
                  <a:cubicBezTo>
                    <a:pt x="2174971" y="76469"/>
                    <a:pt x="2190777" y="67070"/>
                    <a:pt x="2203570" y="54277"/>
                  </a:cubicBezTo>
                  <a:cubicBezTo>
                    <a:pt x="2219953" y="37894"/>
                    <a:pt x="2246990" y="0"/>
                    <a:pt x="2246990" y="0"/>
                  </a:cubicBez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40" name="Freeform 39"/>
            <p:cNvSpPr/>
            <p:nvPr/>
          </p:nvSpPr>
          <p:spPr>
            <a:xfrm>
              <a:off x="1438469" y="3432965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1438469" y="4371482"/>
              <a:ext cx="1370347" cy="200518"/>
            </a:xfrm>
            <a:custGeom>
              <a:avLst/>
              <a:gdLst>
                <a:gd name="connsiteX0" fmla="*/ 0 w 1270077"/>
                <a:gd name="connsiteY0" fmla="*/ 66839 h 190959"/>
                <a:gd name="connsiteX1" fmla="*/ 33423 w 1270077"/>
                <a:gd name="connsiteY1" fmla="*/ 89119 h 190959"/>
                <a:gd name="connsiteX2" fmla="*/ 44564 w 1270077"/>
                <a:gd name="connsiteY2" fmla="*/ 122539 h 190959"/>
                <a:gd name="connsiteX3" fmla="*/ 111410 w 1270077"/>
                <a:gd name="connsiteY3" fmla="*/ 144819 h 190959"/>
                <a:gd name="connsiteX4" fmla="*/ 200538 w 1270077"/>
                <a:gd name="connsiteY4" fmla="*/ 133679 h 190959"/>
                <a:gd name="connsiteX5" fmla="*/ 200538 w 1270077"/>
                <a:gd name="connsiteY5" fmla="*/ 11140 h 190959"/>
                <a:gd name="connsiteX6" fmla="*/ 178256 w 1270077"/>
                <a:gd name="connsiteY6" fmla="*/ 133679 h 190959"/>
                <a:gd name="connsiteX7" fmla="*/ 245103 w 1270077"/>
                <a:gd name="connsiteY7" fmla="*/ 155959 h 190959"/>
                <a:gd name="connsiteX8" fmla="*/ 378795 w 1270077"/>
                <a:gd name="connsiteY8" fmla="*/ 122539 h 190959"/>
                <a:gd name="connsiteX9" fmla="*/ 389936 w 1270077"/>
                <a:gd name="connsiteY9" fmla="*/ 77979 h 190959"/>
                <a:gd name="connsiteX10" fmla="*/ 378795 w 1270077"/>
                <a:gd name="connsiteY10" fmla="*/ 33420 h 190959"/>
                <a:gd name="connsiteX11" fmla="*/ 311949 w 1270077"/>
                <a:gd name="connsiteY11" fmla="*/ 33420 h 190959"/>
                <a:gd name="connsiteX12" fmla="*/ 334231 w 1270077"/>
                <a:gd name="connsiteY12" fmla="*/ 122539 h 190959"/>
                <a:gd name="connsiteX13" fmla="*/ 367654 w 1270077"/>
                <a:gd name="connsiteY13" fmla="*/ 144819 h 190959"/>
                <a:gd name="connsiteX14" fmla="*/ 434500 w 1270077"/>
                <a:gd name="connsiteY14" fmla="*/ 167098 h 190959"/>
                <a:gd name="connsiteX15" fmla="*/ 545910 w 1270077"/>
                <a:gd name="connsiteY15" fmla="*/ 133679 h 190959"/>
                <a:gd name="connsiteX16" fmla="*/ 579333 w 1270077"/>
                <a:gd name="connsiteY16" fmla="*/ 122539 h 190959"/>
                <a:gd name="connsiteX17" fmla="*/ 568192 w 1270077"/>
                <a:gd name="connsiteY17" fmla="*/ 44560 h 190959"/>
                <a:gd name="connsiteX18" fmla="*/ 557051 w 1270077"/>
                <a:gd name="connsiteY18" fmla="*/ 11140 h 190959"/>
                <a:gd name="connsiteX19" fmla="*/ 479064 w 1270077"/>
                <a:gd name="connsiteY19" fmla="*/ 22280 h 190959"/>
                <a:gd name="connsiteX20" fmla="*/ 512487 w 1270077"/>
                <a:gd name="connsiteY20" fmla="*/ 144819 h 190959"/>
                <a:gd name="connsiteX21" fmla="*/ 557051 w 1270077"/>
                <a:gd name="connsiteY21" fmla="*/ 155959 h 190959"/>
                <a:gd name="connsiteX22" fmla="*/ 735308 w 1270077"/>
                <a:gd name="connsiteY22" fmla="*/ 144819 h 190959"/>
                <a:gd name="connsiteX23" fmla="*/ 757590 w 1270077"/>
                <a:gd name="connsiteY23" fmla="*/ 55700 h 190959"/>
                <a:gd name="connsiteX24" fmla="*/ 690744 w 1270077"/>
                <a:gd name="connsiteY24" fmla="*/ 11140 h 190959"/>
                <a:gd name="connsiteX25" fmla="*/ 690744 w 1270077"/>
                <a:gd name="connsiteY25" fmla="*/ 100259 h 190959"/>
                <a:gd name="connsiteX26" fmla="*/ 724167 w 1270077"/>
                <a:gd name="connsiteY26" fmla="*/ 111399 h 190959"/>
                <a:gd name="connsiteX27" fmla="*/ 757590 w 1270077"/>
                <a:gd name="connsiteY27" fmla="*/ 133679 h 190959"/>
                <a:gd name="connsiteX28" fmla="*/ 791013 w 1270077"/>
                <a:gd name="connsiteY28" fmla="*/ 144819 h 190959"/>
                <a:gd name="connsiteX29" fmla="*/ 857859 w 1270077"/>
                <a:gd name="connsiteY29" fmla="*/ 178238 h 190959"/>
                <a:gd name="connsiteX30" fmla="*/ 946987 w 1270077"/>
                <a:gd name="connsiteY30" fmla="*/ 122539 h 190959"/>
                <a:gd name="connsiteX31" fmla="*/ 958128 w 1270077"/>
                <a:gd name="connsiteY31" fmla="*/ 89119 h 190959"/>
                <a:gd name="connsiteX32" fmla="*/ 946987 w 1270077"/>
                <a:gd name="connsiteY32" fmla="*/ 44560 h 190959"/>
                <a:gd name="connsiteX33" fmla="*/ 869000 w 1270077"/>
                <a:gd name="connsiteY33" fmla="*/ 0 h 190959"/>
                <a:gd name="connsiteX34" fmla="*/ 857859 w 1270077"/>
                <a:gd name="connsiteY34" fmla="*/ 33420 h 190959"/>
                <a:gd name="connsiteX35" fmla="*/ 902423 w 1270077"/>
                <a:gd name="connsiteY35" fmla="*/ 133679 h 190959"/>
                <a:gd name="connsiteX36" fmla="*/ 969269 w 1270077"/>
                <a:gd name="connsiteY36" fmla="*/ 155959 h 190959"/>
                <a:gd name="connsiteX37" fmla="*/ 1147526 w 1270077"/>
                <a:gd name="connsiteY37" fmla="*/ 100259 h 190959"/>
                <a:gd name="connsiteX38" fmla="*/ 1158667 w 1270077"/>
                <a:gd name="connsiteY38" fmla="*/ 66839 h 190959"/>
                <a:gd name="connsiteX39" fmla="*/ 1136385 w 1270077"/>
                <a:gd name="connsiteY39" fmla="*/ 33420 h 190959"/>
                <a:gd name="connsiteX40" fmla="*/ 1069539 w 1270077"/>
                <a:gd name="connsiteY40" fmla="*/ 11140 h 190959"/>
                <a:gd name="connsiteX41" fmla="*/ 1080680 w 1270077"/>
                <a:gd name="connsiteY41" fmla="*/ 100259 h 190959"/>
                <a:gd name="connsiteX42" fmla="*/ 1091821 w 1270077"/>
                <a:gd name="connsiteY42" fmla="*/ 133679 h 190959"/>
                <a:gd name="connsiteX43" fmla="*/ 1158667 w 1270077"/>
                <a:gd name="connsiteY43" fmla="*/ 155959 h 190959"/>
                <a:gd name="connsiteX44" fmla="*/ 1270077 w 1270077"/>
                <a:gd name="connsiteY44" fmla="*/ 167098 h 190959"/>
                <a:gd name="connsiteX45" fmla="*/ 1270077 w 1270077"/>
                <a:gd name="connsiteY45" fmla="*/ 167098 h 190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70077" h="190959">
                  <a:moveTo>
                    <a:pt x="0" y="66839"/>
                  </a:moveTo>
                  <a:cubicBezTo>
                    <a:pt x="11141" y="74266"/>
                    <a:pt x="25058" y="78664"/>
                    <a:pt x="33423" y="89119"/>
                  </a:cubicBezTo>
                  <a:cubicBezTo>
                    <a:pt x="40759" y="98288"/>
                    <a:pt x="35008" y="115714"/>
                    <a:pt x="44564" y="122539"/>
                  </a:cubicBezTo>
                  <a:cubicBezTo>
                    <a:pt x="63677" y="136190"/>
                    <a:pt x="111410" y="144819"/>
                    <a:pt x="111410" y="144819"/>
                  </a:cubicBezTo>
                  <a:cubicBezTo>
                    <a:pt x="141119" y="141106"/>
                    <a:pt x="175625" y="150286"/>
                    <a:pt x="200538" y="133679"/>
                  </a:cubicBezTo>
                  <a:cubicBezTo>
                    <a:pt x="226230" y="116552"/>
                    <a:pt x="202718" y="24220"/>
                    <a:pt x="200538" y="11140"/>
                  </a:cubicBezTo>
                  <a:cubicBezTo>
                    <a:pt x="147387" y="28856"/>
                    <a:pt x="116135" y="27197"/>
                    <a:pt x="178256" y="133679"/>
                  </a:cubicBezTo>
                  <a:cubicBezTo>
                    <a:pt x="190092" y="153966"/>
                    <a:pt x="245103" y="155959"/>
                    <a:pt x="245103" y="155959"/>
                  </a:cubicBezTo>
                  <a:cubicBezTo>
                    <a:pt x="266146" y="153621"/>
                    <a:pt x="354233" y="159378"/>
                    <a:pt x="378795" y="122539"/>
                  </a:cubicBezTo>
                  <a:cubicBezTo>
                    <a:pt x="387288" y="109800"/>
                    <a:pt x="386222" y="92832"/>
                    <a:pt x="389936" y="77979"/>
                  </a:cubicBezTo>
                  <a:cubicBezTo>
                    <a:pt x="386222" y="63126"/>
                    <a:pt x="388360" y="45375"/>
                    <a:pt x="378795" y="33420"/>
                  </a:cubicBezTo>
                  <a:cubicBezTo>
                    <a:pt x="360031" y="9967"/>
                    <a:pt x="330713" y="27166"/>
                    <a:pt x="311949" y="33420"/>
                  </a:cubicBezTo>
                  <a:cubicBezTo>
                    <a:pt x="312504" y="36195"/>
                    <a:pt x="325096" y="111121"/>
                    <a:pt x="334231" y="122539"/>
                  </a:cubicBezTo>
                  <a:cubicBezTo>
                    <a:pt x="342596" y="132994"/>
                    <a:pt x="355418" y="139382"/>
                    <a:pt x="367654" y="144819"/>
                  </a:cubicBezTo>
                  <a:cubicBezTo>
                    <a:pt x="389117" y="154357"/>
                    <a:pt x="434500" y="167098"/>
                    <a:pt x="434500" y="167098"/>
                  </a:cubicBezTo>
                  <a:cubicBezTo>
                    <a:pt x="501850" y="150264"/>
                    <a:pt x="464538" y="160801"/>
                    <a:pt x="545910" y="133679"/>
                  </a:cubicBezTo>
                  <a:lnTo>
                    <a:pt x="579333" y="122539"/>
                  </a:lnTo>
                  <a:cubicBezTo>
                    <a:pt x="575619" y="96546"/>
                    <a:pt x="573342" y="70307"/>
                    <a:pt x="568192" y="44560"/>
                  </a:cubicBezTo>
                  <a:cubicBezTo>
                    <a:pt x="565889" y="33045"/>
                    <a:pt x="568443" y="13988"/>
                    <a:pt x="557051" y="11140"/>
                  </a:cubicBezTo>
                  <a:cubicBezTo>
                    <a:pt x="531575" y="4772"/>
                    <a:pt x="505060" y="18567"/>
                    <a:pt x="479064" y="22280"/>
                  </a:cubicBezTo>
                  <a:cubicBezTo>
                    <a:pt x="481984" y="45641"/>
                    <a:pt x="478017" y="121841"/>
                    <a:pt x="512487" y="144819"/>
                  </a:cubicBezTo>
                  <a:cubicBezTo>
                    <a:pt x="525228" y="153312"/>
                    <a:pt x="542196" y="152246"/>
                    <a:pt x="557051" y="155959"/>
                  </a:cubicBezTo>
                  <a:cubicBezTo>
                    <a:pt x="616470" y="152246"/>
                    <a:pt x="676501" y="154103"/>
                    <a:pt x="735308" y="144819"/>
                  </a:cubicBezTo>
                  <a:cubicBezTo>
                    <a:pt x="786241" y="136778"/>
                    <a:pt x="773099" y="90592"/>
                    <a:pt x="757590" y="55700"/>
                  </a:cubicBezTo>
                  <a:cubicBezTo>
                    <a:pt x="743076" y="23047"/>
                    <a:pt x="718829" y="20501"/>
                    <a:pt x="690744" y="11140"/>
                  </a:cubicBezTo>
                  <a:cubicBezTo>
                    <a:pt x="680100" y="43069"/>
                    <a:pt x="666843" y="64412"/>
                    <a:pt x="690744" y="100259"/>
                  </a:cubicBezTo>
                  <a:cubicBezTo>
                    <a:pt x="697259" y="110030"/>
                    <a:pt x="713663" y="106148"/>
                    <a:pt x="724167" y="111399"/>
                  </a:cubicBezTo>
                  <a:cubicBezTo>
                    <a:pt x="736143" y="117387"/>
                    <a:pt x="745614" y="127691"/>
                    <a:pt x="757590" y="133679"/>
                  </a:cubicBezTo>
                  <a:cubicBezTo>
                    <a:pt x="768094" y="138930"/>
                    <a:pt x="780509" y="139568"/>
                    <a:pt x="791013" y="144819"/>
                  </a:cubicBezTo>
                  <a:cubicBezTo>
                    <a:pt x="877402" y="188008"/>
                    <a:pt x="773848" y="150237"/>
                    <a:pt x="857859" y="178238"/>
                  </a:cubicBezTo>
                  <a:cubicBezTo>
                    <a:pt x="918824" y="157919"/>
                    <a:pt x="922269" y="171970"/>
                    <a:pt x="946987" y="122539"/>
                  </a:cubicBezTo>
                  <a:cubicBezTo>
                    <a:pt x="952239" y="112036"/>
                    <a:pt x="954414" y="100259"/>
                    <a:pt x="958128" y="89119"/>
                  </a:cubicBezTo>
                  <a:cubicBezTo>
                    <a:pt x="954414" y="74266"/>
                    <a:pt x="954584" y="57853"/>
                    <a:pt x="946987" y="44560"/>
                  </a:cubicBezTo>
                  <a:cubicBezTo>
                    <a:pt x="924861" y="5844"/>
                    <a:pt x="907346" y="9586"/>
                    <a:pt x="869000" y="0"/>
                  </a:cubicBezTo>
                  <a:cubicBezTo>
                    <a:pt x="865286" y="11140"/>
                    <a:pt x="857859" y="21677"/>
                    <a:pt x="857859" y="33420"/>
                  </a:cubicBezTo>
                  <a:cubicBezTo>
                    <a:pt x="857859" y="76701"/>
                    <a:pt x="862606" y="111560"/>
                    <a:pt x="902423" y="133679"/>
                  </a:cubicBezTo>
                  <a:cubicBezTo>
                    <a:pt x="922955" y="145085"/>
                    <a:pt x="969269" y="155959"/>
                    <a:pt x="969269" y="155959"/>
                  </a:cubicBezTo>
                  <a:cubicBezTo>
                    <a:pt x="1120719" y="145142"/>
                    <a:pt x="1108651" y="190959"/>
                    <a:pt x="1147526" y="100259"/>
                  </a:cubicBezTo>
                  <a:cubicBezTo>
                    <a:pt x="1152152" y="89466"/>
                    <a:pt x="1154953" y="77979"/>
                    <a:pt x="1158667" y="66839"/>
                  </a:cubicBezTo>
                  <a:cubicBezTo>
                    <a:pt x="1151240" y="55699"/>
                    <a:pt x="1147739" y="40515"/>
                    <a:pt x="1136385" y="33420"/>
                  </a:cubicBezTo>
                  <a:cubicBezTo>
                    <a:pt x="1116467" y="20973"/>
                    <a:pt x="1069539" y="11140"/>
                    <a:pt x="1069539" y="11140"/>
                  </a:cubicBezTo>
                  <a:cubicBezTo>
                    <a:pt x="1073253" y="40846"/>
                    <a:pt x="1075324" y="70804"/>
                    <a:pt x="1080680" y="100259"/>
                  </a:cubicBezTo>
                  <a:cubicBezTo>
                    <a:pt x="1082781" y="111812"/>
                    <a:pt x="1082265" y="126854"/>
                    <a:pt x="1091821" y="133679"/>
                  </a:cubicBezTo>
                  <a:cubicBezTo>
                    <a:pt x="1110934" y="147330"/>
                    <a:pt x="1136385" y="148533"/>
                    <a:pt x="1158667" y="155959"/>
                  </a:cubicBezTo>
                  <a:cubicBezTo>
                    <a:pt x="1216749" y="175317"/>
                    <a:pt x="1180354" y="167098"/>
                    <a:pt x="1270077" y="167098"/>
                  </a:cubicBezTo>
                  <a:lnTo>
                    <a:pt x="1270077" y="167098"/>
                  </a:lnTo>
                </a:path>
              </a:pathLst>
            </a:custGeom>
            <a:ln w="38100" cap="flat" cmpd="sng" algn="ctr">
              <a:solidFill>
                <a:srgbClr val="F1F1F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3093299" y="336783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980017" y="31771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980017" y="4167715"/>
              <a:ext cx="39449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g</a:t>
              </a:r>
              <a:endParaRPr lang="en-GB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3113617" y="43156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427817" y="3782250"/>
              <a:ext cx="3251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dirty="0" err="1" smtClean="0">
                  <a:solidFill>
                    <a:srgbClr val="F1F1F5"/>
                  </a:solidFill>
                  <a:latin typeface="Chalkduster"/>
                  <a:cs typeface="Chalkduster"/>
                </a:rPr>
                <a:t>t</a:t>
              </a:r>
              <a:endParaRPr lang="en-GB" dirty="0"/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52398" y="5451865"/>
            <a:ext cx="5447394" cy="473976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1400" i="1" dirty="0" smtClean="0">
                <a:solidFill>
                  <a:schemeClr val="bg1">
                    <a:lumMod val="9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Total production of ~470 thousand SM Higgs bosons of 125 GeV in 2012 in each ATLAS and CMS </a:t>
            </a:r>
            <a:endParaRPr lang="en-US" sz="300" i="1" dirty="0" smtClean="0">
              <a:solidFill>
                <a:schemeClr val="bg1">
                  <a:lumMod val="9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6481" y="4701937"/>
            <a:ext cx="2160240" cy="1607383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2176" y="3330704"/>
            <a:ext cx="2416193" cy="1177382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5377" y="1438717"/>
            <a:ext cx="2334288" cy="1607383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709007" y="4226644"/>
            <a:ext cx="13404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4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H,ggF</a:t>
            </a:r>
            <a:r>
              <a:rPr lang="en-US" sz="1400" baseline="-250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4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19 </a:t>
            </a:r>
            <a:r>
              <a:rPr lang="en-US" sz="14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4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endParaRPr lang="en-US" sz="1400" dirty="0"/>
          </a:p>
        </p:txBody>
      </p:sp>
      <p:sp>
        <p:nvSpPr>
          <p:cNvPr id="52" name="Rectangle 51"/>
          <p:cNvSpPr/>
          <p:nvPr/>
        </p:nvSpPr>
        <p:spPr>
          <a:xfrm>
            <a:off x="5724128" y="1312684"/>
            <a:ext cx="28803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Vector boson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fusion (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1200" baseline="-250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/Z+H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1.6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/>
          </a:p>
        </p:txBody>
      </p:sp>
      <p:sp>
        <p:nvSpPr>
          <p:cNvPr id="53" name="Rectangle 52"/>
          <p:cNvSpPr/>
          <p:nvPr/>
        </p:nvSpPr>
        <p:spPr>
          <a:xfrm>
            <a:off x="5724128" y="3114680"/>
            <a:ext cx="2736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Higgs-</a:t>
            </a:r>
            <a:r>
              <a:rPr lang="en-US" sz="12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strahlung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</a:t>
            </a:r>
            <a:r>
              <a:rPr lang="en-US" sz="12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1200" baseline="-250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/Z+H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0.7/0.4 </a:t>
            </a:r>
            <a:r>
              <a:rPr lang="en-US" sz="12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/>
          </a:p>
          <a:p>
            <a:endParaRPr lang="en-US" sz="1200" dirty="0" smtClean="0">
              <a:solidFill>
                <a:srgbClr val="F1F1F5"/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724128" y="4668338"/>
            <a:ext cx="26642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“ttH” production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</a:t>
            </a:r>
            <a:r>
              <a:rPr lang="en-US" sz="12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σ</a:t>
            </a:r>
            <a:r>
              <a:rPr lang="en-US" sz="1200" baseline="-25000" dirty="0" err="1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ttH</a:t>
            </a:r>
            <a:r>
              <a:rPr lang="en-US" sz="1200" baseline="-250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~ </a:t>
            </a:r>
            <a:r>
              <a:rPr lang="en-US" sz="12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0.13 </a:t>
            </a:r>
            <a:r>
              <a:rPr lang="en-US" sz="1200" dirty="0" err="1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pb</a:t>
            </a:r>
            <a:r>
              <a:rPr lang="en-US" sz="1200" dirty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):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4696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Higgs boson production at the LHC</a:t>
            </a:r>
            <a:endParaRPr lang="en-GB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534241" y="5771671"/>
            <a:ext cx="1660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FFC000"/>
                </a:solidFill>
                <a:latin typeface="Trebuchet MS"/>
                <a:cs typeface="Trebuchet MS"/>
              </a:rPr>
              <a:t>Uncertainties 3</a:t>
            </a:r>
            <a:r>
              <a:rPr lang="en-GB" sz="1200" b="1" dirty="0" smtClean="0">
                <a:solidFill>
                  <a:srgbClr val="FFC000"/>
                </a:solidFill>
                <a:latin typeface="Symbol" charset="2"/>
                <a:cs typeface="Symbol" charset="2"/>
              </a:rPr>
              <a:t>~</a:t>
            </a:r>
            <a:r>
              <a:rPr lang="en-GB" sz="1200" b="1" dirty="0" smtClean="0">
                <a:solidFill>
                  <a:srgbClr val="FFC000"/>
                </a:solidFill>
                <a:latin typeface="Trebuchet MS"/>
                <a:cs typeface="Trebuchet MS"/>
              </a:rPr>
              <a:t>12%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7791616" y="1296142"/>
            <a:ext cx="1316888" cy="8331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H(125 GeV) branching fractions: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52400" y="1512166"/>
            <a:ext cx="3048000" cy="341850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wrap="square" lIns="90000" tIns="46800" rIns="90000" bIns="46800">
            <a:prstTxWarp prst="textNoShape">
              <a:avLst/>
            </a:prstTxWarp>
            <a:spAutoFit/>
          </a:bodyPr>
          <a:lstStyle/>
          <a:p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Because of the coupling to the mass of the decay particles: </a:t>
            </a:r>
          </a:p>
          <a:p>
            <a:pPr marL="265113" lvl="1">
              <a:spcBef>
                <a:spcPts val="24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will decay with preference to the heaviest particles allowed </a:t>
            </a:r>
          </a:p>
          <a:p>
            <a:pPr marL="265113" lvl="1">
              <a:spcBef>
                <a:spcPts val="2400"/>
              </a:spcBef>
            </a:pP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… the Higgs does not couple directly to photons and gluons, but only via “loops” involving preferentially heavy particles (e.g., top, </a:t>
            </a:r>
            <a:r>
              <a:rPr lang="en-US" sz="1600" i="1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W</a:t>
            </a:r>
            <a:r>
              <a:rPr lang="en-US" sz="900" i="1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7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sz="1600" dirty="0" smtClean="0">
                <a:solidFill>
                  <a:srgbClr val="F1F1F5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029" y="1334033"/>
            <a:ext cx="4510446" cy="51411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39559" y="3893055"/>
            <a:ext cx="7761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1.1% (e,µ)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70785" y="2563896"/>
            <a:ext cx="9172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0.012% (e,µ)</a:t>
            </a:r>
          </a:p>
        </p:txBody>
      </p:sp>
    </p:spTree>
    <p:extLst>
      <p:ext uri="{BB962C8B-B14F-4D97-AF65-F5344CB8AC3E}">
        <p14:creationId xmlns:p14="http://schemas.microsoft.com/office/powerpoint/2010/main" val="88821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1840" y="1149001"/>
            <a:ext cx="2569773" cy="24655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3241"/>
          <a:stretch/>
        </p:blipFill>
        <p:spPr>
          <a:xfrm>
            <a:off x="5825283" y="1243090"/>
            <a:ext cx="3067197" cy="199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709"/>
          <a:stretch/>
        </p:blipFill>
        <p:spPr>
          <a:xfrm>
            <a:off x="5831300" y="3226714"/>
            <a:ext cx="3067197" cy="39704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6226966" y="3126160"/>
            <a:ext cx="2487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0</a:t>
            </a:r>
            <a:endParaRPr lang="en-US" sz="9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065"/>
          <a:stretch/>
        </p:blipFill>
        <p:spPr>
          <a:xfrm>
            <a:off x="6387048" y="3630953"/>
            <a:ext cx="2566554" cy="260635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No doubt on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H(125) discovery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in the bosonic channels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5536" y="6237312"/>
            <a:ext cx="77364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Very different experimental challenges in each of these discovery channels</a:t>
            </a: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.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ll analyses significantly improved since July 2012. Resulting yields agree with SM predictions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153" y="3722594"/>
            <a:ext cx="2537460" cy="243453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48" y="3706357"/>
            <a:ext cx="2412774" cy="234468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00" y="1206167"/>
            <a:ext cx="2327649" cy="22578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11560" y="908720"/>
            <a:ext cx="2396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8AC"/>
                </a:solidFill>
              </a:rPr>
              <a:t>H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 err="1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gg</a:t>
            </a:r>
            <a:endParaRPr lang="en-US" sz="1400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28083" y="90872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8AC"/>
                </a:solidFill>
              </a:rPr>
              <a:t>H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ZZ</a:t>
            </a:r>
            <a:r>
              <a:rPr lang="en-US" sz="1400" baseline="30000" dirty="0" smtClean="0">
                <a:solidFill>
                  <a:srgbClr val="0038AC"/>
                </a:solidFill>
              </a:rPr>
              <a:t>(</a:t>
            </a:r>
            <a:r>
              <a:rPr lang="en-US" sz="1400" dirty="0" smtClean="0">
                <a:solidFill>
                  <a:srgbClr val="0038AC"/>
                </a:solidFill>
              </a:rPr>
              <a:t>*</a:t>
            </a:r>
            <a:r>
              <a:rPr lang="en-US" sz="1400" baseline="30000" dirty="0" smtClean="0">
                <a:solidFill>
                  <a:srgbClr val="0038AC"/>
                </a:solidFill>
              </a:rPr>
              <a:t>)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</a:rPr>
              <a:t>4𝓁</a:t>
            </a:r>
            <a:endParaRPr lang="en-US" sz="1400" dirty="0">
              <a:solidFill>
                <a:srgbClr val="0038A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32635" y="908720"/>
            <a:ext cx="2455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8AC"/>
                </a:solidFill>
              </a:rPr>
              <a:t>H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WW</a:t>
            </a:r>
            <a:r>
              <a:rPr lang="en-US" sz="400" baseline="30000" dirty="0">
                <a:solidFill>
                  <a:srgbClr val="0038AC"/>
                </a:solidFill>
              </a:rPr>
              <a:t> </a:t>
            </a:r>
            <a:r>
              <a:rPr lang="en-US" sz="1400" baseline="30000" dirty="0">
                <a:solidFill>
                  <a:srgbClr val="0038AC"/>
                </a:solidFill>
              </a:rPr>
              <a:t>(</a:t>
            </a:r>
            <a:r>
              <a:rPr lang="en-US" sz="1400" dirty="0">
                <a:solidFill>
                  <a:srgbClr val="0038AC"/>
                </a:solidFill>
              </a:rPr>
              <a:t>*</a:t>
            </a:r>
            <a:r>
              <a:rPr lang="en-US" sz="1400" baseline="30000" dirty="0">
                <a:solidFill>
                  <a:srgbClr val="0038AC"/>
                </a:solidFill>
              </a:rPr>
              <a:t>)</a:t>
            </a:r>
            <a:r>
              <a:rPr lang="en-US" sz="1400" i="1" dirty="0" smtClean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400" dirty="0" smtClean="0">
                <a:solidFill>
                  <a:srgbClr val="0038AC"/>
                </a:solidFill>
              </a:rPr>
              <a:t>2𝓁2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n</a:t>
            </a:r>
            <a:endParaRPr lang="en-US" sz="1400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07689" y="942087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~ 1–2%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64702" y="924108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~ 20%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06110" y="924108"/>
            <a:ext cx="10743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~ 1–2%</a:t>
            </a:r>
          </a:p>
        </p:txBody>
      </p:sp>
    </p:spTree>
    <p:extLst>
      <p:ext uri="{BB962C8B-B14F-4D97-AF65-F5344CB8AC3E}">
        <p14:creationId xmlns:p14="http://schemas.microsoft.com/office/powerpoint/2010/main" val="24887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997" y="3674656"/>
            <a:ext cx="3008251" cy="203733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887" y="12727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19" y="1175867"/>
            <a:ext cx="2723657" cy="261317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83568" y="2054541"/>
            <a:ext cx="946297" cy="51036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Fermionic modes more challenging / use of multivariate methods and complex fits 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75856" y="90872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8AC"/>
                </a:solidFill>
              </a:rPr>
              <a:t>V(Z</a:t>
            </a:r>
            <a:r>
              <a:rPr lang="en-US" sz="1400" i="1" dirty="0" smtClean="0">
                <a:solidFill>
                  <a:srgbClr val="0038AC"/>
                </a:solidFill>
              </a:rPr>
              <a:t>/</a:t>
            </a:r>
            <a:r>
              <a:rPr lang="en-US" sz="1400" dirty="0" smtClean="0">
                <a:solidFill>
                  <a:srgbClr val="0038AC"/>
                </a:solidFill>
              </a:rPr>
              <a:t>W)</a:t>
            </a:r>
            <a:r>
              <a:rPr lang="en-US" sz="1400" i="1" dirty="0" smtClean="0">
                <a:solidFill>
                  <a:srgbClr val="0038AC"/>
                </a:solidFill>
              </a:rPr>
              <a:t> + </a:t>
            </a:r>
            <a:r>
              <a:rPr lang="en-US" sz="1400" dirty="0" smtClean="0">
                <a:solidFill>
                  <a:srgbClr val="0038AC"/>
                </a:solidFill>
              </a:rPr>
              <a:t>H(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i="1" dirty="0" smtClean="0">
                <a:solidFill>
                  <a:srgbClr val="0038AC"/>
                </a:solidFill>
              </a:rPr>
              <a:t>bb</a:t>
            </a:r>
            <a:r>
              <a:rPr lang="en-US" sz="1400" dirty="0" smtClean="0">
                <a:solidFill>
                  <a:srgbClr val="0038AC"/>
                </a:solidFill>
              </a:rPr>
              <a:t>)</a:t>
            </a:r>
            <a:endParaRPr lang="en-US" sz="1400" dirty="0">
              <a:solidFill>
                <a:srgbClr val="0038AC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80558" y="908720"/>
            <a:ext cx="2455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solidFill>
                  <a:srgbClr val="0038AC"/>
                </a:solidFill>
              </a:rPr>
              <a:t>tt</a:t>
            </a:r>
            <a:r>
              <a:rPr lang="en-US" sz="1400" i="1" dirty="0" smtClean="0">
                <a:solidFill>
                  <a:srgbClr val="0038AC"/>
                </a:solidFill>
              </a:rPr>
              <a:t> + </a:t>
            </a:r>
            <a:r>
              <a:rPr lang="en-US" sz="1400" dirty="0" smtClean="0">
                <a:solidFill>
                  <a:srgbClr val="0038AC"/>
                </a:solidFill>
              </a:rPr>
              <a:t>H(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gg</a:t>
            </a:r>
            <a:r>
              <a:rPr lang="en-US" sz="1400" i="1" dirty="0" smtClean="0">
                <a:solidFill>
                  <a:srgbClr val="0038AC"/>
                </a:solidFill>
              </a:rPr>
              <a:t>, </a:t>
            </a:r>
            <a:r>
              <a:rPr lang="en-US" sz="1400" dirty="0" smtClean="0">
                <a:solidFill>
                  <a:srgbClr val="0038AC"/>
                </a:solidFill>
              </a:rPr>
              <a:t>bb</a:t>
            </a:r>
            <a:r>
              <a:rPr lang="en-US" sz="1400" i="1" dirty="0" smtClean="0">
                <a:solidFill>
                  <a:srgbClr val="0038AC"/>
                </a:solidFill>
              </a:rPr>
              <a:t>, </a:t>
            </a:r>
            <a:r>
              <a:rPr lang="en-US" sz="1400" dirty="0" smtClean="0">
                <a:solidFill>
                  <a:srgbClr val="0038AC"/>
                </a:solidFill>
              </a:rPr>
              <a:t>leptons) </a:t>
            </a:r>
            <a:endParaRPr lang="en-US" sz="1400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755" y="2105345"/>
            <a:ext cx="901700" cy="2159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692006" y="2309172"/>
            <a:ext cx="8595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4.5</a:t>
            </a:r>
            <a:r>
              <a:rPr lang="en-US" sz="8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obs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 (3.4</a:t>
            </a:r>
            <a:r>
              <a:rPr lang="en-US" sz="8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exp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sz="800" dirty="0" smtClean="0">
                <a:latin typeface="Symbol" charset="2"/>
                <a:ea typeface="Symbol" charset="2"/>
                <a:cs typeface="Symbol" charset="2"/>
              </a:rPr>
              <a:t>s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861048"/>
            <a:ext cx="2745059" cy="263370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62651" y="4641385"/>
            <a:ext cx="923651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i="1" dirty="0" smtClean="0"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 = 0.70 ± 0.27</a:t>
            </a:r>
          </a:p>
          <a:p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3.4</a:t>
            </a:r>
            <a:r>
              <a:rPr lang="en-US" sz="8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obs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 (3.6</a:t>
            </a:r>
            <a:r>
              <a:rPr lang="en-US" sz="8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exp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sz="800" dirty="0" smtClean="0">
                <a:latin typeface="Symbol" charset="2"/>
                <a:ea typeface="Symbol" charset="2"/>
                <a:cs typeface="Symbol" charset="2"/>
              </a:rPr>
              <a:t>s</a:t>
            </a:r>
          </a:p>
        </p:txBody>
      </p:sp>
      <p:sp>
        <p:nvSpPr>
          <p:cNvPr id="29" name="TextBox 28"/>
          <p:cNvSpPr txBox="1"/>
          <p:nvPr/>
        </p:nvSpPr>
        <p:spPr>
          <a:xfrm rot="16200000">
            <a:off x="2475938" y="4210882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1401.5041</a:t>
            </a:r>
            <a:endParaRPr lang="cs-CZ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596" y="1314231"/>
            <a:ext cx="3390776" cy="24339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806" y="3836260"/>
            <a:ext cx="3102987" cy="297711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3569423" y="5017068"/>
            <a:ext cx="780983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i="1" dirty="0" smtClean="0"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0.8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± 0.5</a:t>
            </a:r>
          </a:p>
        </p:txBody>
      </p:sp>
      <p:sp>
        <p:nvSpPr>
          <p:cNvPr id="25" name="TextBox 24"/>
          <p:cNvSpPr txBox="1"/>
          <p:nvPr/>
        </p:nvSpPr>
        <p:spPr>
          <a:xfrm rot="16200000">
            <a:off x="5735499" y="1692345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1409.6212</a:t>
            </a:r>
          </a:p>
        </p:txBody>
      </p:sp>
      <p:sp>
        <p:nvSpPr>
          <p:cNvPr id="26" name="TextBox 25"/>
          <p:cNvSpPr txBox="1"/>
          <p:nvPr/>
        </p:nvSpPr>
        <p:spPr>
          <a:xfrm rot="16200000">
            <a:off x="5717776" y="4057792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i-FI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1310.3687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447403"/>
            <a:ext cx="2818579" cy="211393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 rot="16200000">
            <a:off x="8633896" y="1729650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1506.05988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53454" y="1354953"/>
            <a:ext cx="13773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ttH</a:t>
            </a:r>
            <a:r>
              <a:rPr lang="cs-CZ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— multilepton </a:t>
            </a:r>
            <a:r>
              <a:rPr lang="cs-CZ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channel</a:t>
            </a:r>
            <a:endParaRPr lang="cs-CZ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51010" y="5964585"/>
            <a:ext cx="1693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No individual observation yet</a:t>
            </a:r>
          </a:p>
        </p:txBody>
      </p:sp>
      <p:sp>
        <p:nvSpPr>
          <p:cNvPr id="31" name="TextBox 30"/>
          <p:cNvSpPr txBox="1"/>
          <p:nvPr/>
        </p:nvSpPr>
        <p:spPr>
          <a:xfrm rot="16200000">
            <a:off x="8662610" y="4106959"/>
            <a:ext cx="67518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1409.6212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86379" y="939498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~ 10%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14771" y="920972"/>
            <a:ext cx="997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~ 15%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6738" y="908720"/>
            <a:ext cx="11776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8AC"/>
                </a:solidFill>
              </a:rPr>
              <a:t>H 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</a:t>
            </a:r>
            <a:r>
              <a:rPr lang="en-GB" sz="1400" i="1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i="1" dirty="0" err="1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endParaRPr lang="en-US" sz="1400" i="1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23" name="TextBox 22"/>
          <p:cNvSpPr txBox="1"/>
          <p:nvPr/>
        </p:nvSpPr>
        <p:spPr>
          <a:xfrm rot="16200000">
            <a:off x="2443418" y="1455676"/>
            <a:ext cx="7617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1501.04943 </a:t>
            </a:r>
          </a:p>
        </p:txBody>
      </p:sp>
    </p:spTree>
    <p:extLst>
      <p:ext uri="{BB962C8B-B14F-4D97-AF65-F5344CB8AC3E}">
        <p14:creationId xmlns:p14="http://schemas.microsoft.com/office/powerpoint/2010/main" val="182889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8" y="4077072"/>
            <a:ext cx="3161627" cy="254826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7887" y="12727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Many additional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H(125) </a:t>
            </a: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analyses and searches  /  examples only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3245" y="908720"/>
            <a:ext cx="23965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38AC"/>
                </a:solidFill>
              </a:rPr>
              <a:t>VBF</a:t>
            </a:r>
            <a:r>
              <a:rPr lang="en-US" sz="1400" i="1" dirty="0">
                <a:solidFill>
                  <a:srgbClr val="0038AC"/>
                </a:solidFill>
              </a:rPr>
              <a:t> + </a:t>
            </a:r>
            <a:r>
              <a:rPr lang="en-US" sz="1400" dirty="0" smtClean="0">
                <a:solidFill>
                  <a:srgbClr val="0038AC"/>
                </a:solidFill>
              </a:rPr>
              <a:t>H(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bb)</a:t>
            </a:r>
            <a:endParaRPr lang="en-US" sz="1400" dirty="0">
              <a:solidFill>
                <a:srgbClr val="0038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0710" y="90872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38AC"/>
                </a:solidFill>
              </a:rPr>
              <a:t>VBF </a:t>
            </a:r>
            <a:r>
              <a:rPr lang="en-US" sz="1400" i="1" dirty="0" smtClean="0">
                <a:solidFill>
                  <a:srgbClr val="0038AC"/>
                </a:solidFill>
              </a:rPr>
              <a:t>+ </a:t>
            </a:r>
            <a:r>
              <a:rPr lang="en-US" sz="1400" dirty="0" smtClean="0">
                <a:solidFill>
                  <a:srgbClr val="0038AC"/>
                </a:solidFill>
              </a:rPr>
              <a:t>H(</a:t>
            </a:r>
            <a:r>
              <a:rPr lang="en-US" sz="1400" dirty="0" smtClean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 smtClean="0">
                <a:solidFill>
                  <a:srgbClr val="0038AC"/>
                </a:solidFill>
              </a:rPr>
              <a:t> invisible) </a:t>
            </a:r>
            <a:endParaRPr lang="en-US" sz="1400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4208" y="908720"/>
            <a:ext cx="2455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38AC"/>
                </a:solidFill>
              </a:rPr>
              <a:t>H </a:t>
            </a:r>
            <a:r>
              <a:rPr lang="en-US" sz="1400" dirty="0">
                <a:solidFill>
                  <a:srgbClr val="0038AC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srgbClr val="0038AC"/>
                </a:solidFill>
              </a:rPr>
              <a:t> </a:t>
            </a:r>
            <a:r>
              <a:rPr lang="en-GB" sz="1400" i="1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i="1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i="1" dirty="0" smtClean="0">
                <a:solidFill>
                  <a:srgbClr val="0038AC"/>
                </a:solidFill>
              </a:rPr>
              <a:t>µ</a:t>
            </a:r>
            <a:endParaRPr lang="en-US" sz="1400" i="1" dirty="0">
              <a:solidFill>
                <a:srgbClr val="0038AC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32241" y="1360512"/>
            <a:ext cx="230425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While </a:t>
            </a:r>
            <a:r>
              <a:rPr lang="en-GB" sz="1200" i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2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µe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is severely constrained from flavour physics, </a:t>
            </a:r>
            <a:r>
              <a:rPr lang="en-GB" sz="12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i="1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2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GB" sz="12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τe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are not (~10% limits)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CMS released early </a:t>
            </a:r>
            <a:r>
              <a:rPr lang="en-GB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2015 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      </a:t>
            </a:r>
            <a:r>
              <a:rPr lang="en-GB" sz="12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2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2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search finding a slight (2.4σ) excess: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8016" y="3068960"/>
            <a:ext cx="2788322" cy="2685051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6732241" y="5877272"/>
            <a:ext cx="2167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Excess </a:t>
            </a:r>
            <a:r>
              <a:rPr lang="en-GB" sz="12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not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confirmed by ATLAS in Run-1, neither by CMS at 13 TeV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86" y="1372667"/>
            <a:ext cx="1691366" cy="1665345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 rot="16200000">
            <a:off x="2858689" y="4377087"/>
            <a:ext cx="7617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1506.01010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23529" y="3140968"/>
            <a:ext cx="2592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Dedicated hadronic VBF triggers </a:t>
            </a:r>
            <a:r>
              <a:rPr lang="en-GB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(~2% signal efficiency)</a:t>
            </a:r>
          </a:p>
          <a:p>
            <a:pPr lvl="0">
              <a:spcBef>
                <a:spcPts val="1200"/>
              </a:spcBef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BDT + </a:t>
            </a:r>
            <a:r>
              <a:rPr lang="en-GB" sz="1200" i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GB" sz="12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bb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mass fit (bump search). </a:t>
            </a:r>
            <a:r>
              <a:rPr lang="en-GB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Verification with </a:t>
            </a:r>
            <a:r>
              <a:rPr lang="en-GB" sz="10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0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0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bb</a:t>
            </a:r>
            <a:endParaRPr lang="en-GB" sz="7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2840" y="5229719"/>
            <a:ext cx="511679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i="1" dirty="0" smtClean="0"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 = 2.8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9379" y="5178243"/>
            <a:ext cx="394660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7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+ 1.6</a:t>
            </a:r>
          </a:p>
          <a:p>
            <a:pPr lvl="0">
              <a:spcBef>
                <a:spcPts val="200"/>
              </a:spcBef>
            </a:pPr>
            <a:r>
              <a:rPr lang="en-US" sz="7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 1.4</a:t>
            </a:r>
            <a:endParaRPr lang="en-US" sz="7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360512"/>
            <a:ext cx="2784098" cy="1998462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872000" y="2495148"/>
            <a:ext cx="871356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00" i="1" dirty="0" err="1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7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T,</a:t>
            </a:r>
            <a:r>
              <a:rPr lang="en-US" sz="7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miss</a:t>
            </a:r>
            <a:r>
              <a:rPr lang="en-US" sz="7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700" dirty="0" smtClean="0">
                <a:latin typeface="Helvetica Light" charset="0"/>
                <a:ea typeface="Helvetica Light" charset="0"/>
                <a:cs typeface="Helvetica Light" charset="0"/>
              </a:rPr>
              <a:t>&gt; 150 GeV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664789" y="3561479"/>
            <a:ext cx="259228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Largest background from Z(</a:t>
            </a:r>
            <a:r>
              <a:rPr lang="en-GB" sz="12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200" dirty="0" err="1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nn</a:t>
            </a:r>
            <a:r>
              <a:rPr lang="en-GB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+ 2 jets (strong and EW)</a:t>
            </a:r>
          </a:p>
          <a:p>
            <a:pPr>
              <a:spcBef>
                <a:spcPts val="12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Limit: BR(</a:t>
            </a:r>
            <a:r>
              <a:rPr lang="en-US" sz="1200" i="1" dirty="0"/>
              <a:t>H</a:t>
            </a:r>
            <a:r>
              <a:rPr lang="en-US" sz="1200" dirty="0"/>
              <a:t> </a:t>
            </a:r>
            <a:r>
              <a:rPr lang="en-US" sz="12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/>
              <a:t> </a:t>
            </a:r>
            <a:r>
              <a:rPr lang="en-US" sz="1200" dirty="0" smtClean="0"/>
              <a:t>invisible) &lt; 28%</a:t>
            </a:r>
            <a:endParaRPr lang="en-GB" sz="12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3000"/>
              </a:spcBef>
            </a:pPr>
            <a:endParaRPr lang="en-GB" sz="700" i="1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54484" y="1244026"/>
            <a:ext cx="7617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1508.07869</a:t>
            </a:r>
            <a:endParaRPr lang="fi-FI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658579" y="4437112"/>
            <a:ext cx="2736304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The Higgs </a:t>
            </a:r>
            <a:r>
              <a:rPr lang="en-GB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is narrow: 4.1 MeV</a:t>
            </a:r>
          </a:p>
          <a:p>
            <a:pPr>
              <a:spcBef>
                <a:spcPts val="1200"/>
              </a:spcBef>
            </a:pP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For comparison:</a:t>
            </a:r>
          </a:p>
          <a:p>
            <a:pPr>
              <a:spcBef>
                <a:spcPts val="600"/>
              </a:spcBef>
              <a:tabLst>
                <a:tab pos="255588" algn="l"/>
                <a:tab pos="566738" algn="l"/>
              </a:tabLst>
            </a:pP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Γ</a:t>
            </a:r>
            <a:r>
              <a:rPr lang="en-GB" sz="105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	= 2.1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en-GB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Γ</a:t>
            </a:r>
            <a:r>
              <a:rPr lang="en-GB" sz="1050" i="1" baseline="-25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	= 2.5 GeV</a:t>
            </a:r>
          </a:p>
          <a:p>
            <a:pPr>
              <a:spcBef>
                <a:spcPts val="300"/>
              </a:spcBef>
              <a:tabLst>
                <a:tab pos="255588" algn="l"/>
                <a:tab pos="566738" algn="l"/>
              </a:tabLst>
            </a:pP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	</a:t>
            </a:r>
            <a:r>
              <a:rPr lang="en-GB" sz="105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"/>
                <a:cs typeface="Helvetica"/>
              </a:rPr>
              <a:t>Γ</a:t>
            </a:r>
            <a:r>
              <a:rPr lang="en-GB" sz="1050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top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	= 1.3 </a:t>
            </a:r>
            <a:r>
              <a:rPr lang="en-GB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GeV</a:t>
            </a:r>
          </a:p>
          <a:p>
            <a:pPr lvl="0">
              <a:spcBef>
                <a:spcPts val="1200"/>
              </a:spcBef>
            </a:pPr>
            <a:r>
              <a:rPr lang="en-GB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Even small couplings to new light states can measurably distort branching </a:t>
            </a:r>
            <a:r>
              <a:rPr lang="en-GB" sz="12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fractions</a:t>
            </a:r>
            <a:endParaRPr lang="en-GB" sz="105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24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887" y="12727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Properties of the new H(125)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1020800"/>
            <a:ext cx="856895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Helvetica Light" charset="0"/>
                <a:ea typeface="Helvetica Light" charset="0"/>
                <a:cs typeface="Helvetica Light" charset="0"/>
              </a:rPr>
              <a:t>First Higgs property measurements using Run-1 data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Spin-parity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and CP, FCNC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tests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Constraint on Γ</a:t>
            </a:r>
            <a:r>
              <a:rPr lang="en-US" sz="14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via off-shell coupling measurement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Total, fiducial and differential cross sections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44845"/>
            <a:ext cx="3817991" cy="370351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436300" y="2612079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1504.05833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94834" y="2570935"/>
            <a:ext cx="180690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105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Combination of </a:t>
            </a:r>
            <a:r>
              <a:rPr lang="is-IS" sz="1050" i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is-IS" sz="105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05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is-IS" sz="105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05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gg</a:t>
            </a:r>
            <a:r>
              <a:rPr lang="is-IS" sz="105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is-IS" sz="105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4l </a:t>
            </a:r>
            <a:endParaRPr lang="en-US" sz="1050" dirty="0">
              <a:solidFill>
                <a:srgbClr val="D80017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06721" y="3859065"/>
            <a:ext cx="165618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1000" smtClean="0">
                <a:latin typeface="Helvetica Light" charset="0"/>
                <a:ea typeface="Helvetica Light" charset="0"/>
                <a:cs typeface="Helvetica Light" charset="0"/>
              </a:rPr>
              <a:t>HRES: NNLO + NNLO fixed order calculation</a:t>
            </a:r>
            <a:endParaRPr lang="en-US" sz="10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43" y="2738541"/>
            <a:ext cx="3826605" cy="371187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 rot="16200000">
            <a:off x="8233407" y="2981714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s-I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1604.02997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69330" y="2564904"/>
            <a:ext cx="1239442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105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is-IS" sz="105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050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is-IS" sz="105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05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WW</a:t>
            </a:r>
            <a:r>
              <a:rPr lang="is-IS" sz="600" i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05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* </a:t>
            </a:r>
            <a:r>
              <a:rPr lang="is-IS" sz="8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(fiducial)</a:t>
            </a:r>
            <a:endParaRPr lang="en-US" sz="1050" dirty="0">
              <a:solidFill>
                <a:srgbClr val="D800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177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17"/>
          <a:stretch/>
        </p:blipFill>
        <p:spPr>
          <a:xfrm>
            <a:off x="5364088" y="3055383"/>
            <a:ext cx="3600400" cy="37147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21"/>
          <a:stretch/>
        </p:blipFill>
        <p:spPr>
          <a:xfrm>
            <a:off x="2123728" y="2787786"/>
            <a:ext cx="3223823" cy="401059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algn="l">
                <a:defRPr/>
              </a:pPr>
              <a:t>17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9512" y="900988"/>
            <a:ext cx="8712968" cy="215993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7" y="1044974"/>
            <a:ext cx="244827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ATLAS &amp; CMS Combinations of Higgs mass and coupling measurements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hr-H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1503.07589,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1606.02266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2944281" y="1052736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Combined ATLAS &amp; CMS Higgs analysis 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7576" y="2588044"/>
            <a:ext cx="18117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Higgs production processes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779180" y="2862273"/>
            <a:ext cx="15488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Higgs decay processes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467447" y="1069310"/>
            <a:ext cx="3497041" cy="1361911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1200" b="1" dirty="0" smtClean="0">
                <a:latin typeface="Helvetica Light" charset="0"/>
                <a:ea typeface="Helvetica Light" charset="0"/>
                <a:cs typeface="Helvetica Light" charset="0"/>
              </a:rPr>
              <a:t>Agreement among experiments</a:t>
            </a:r>
          </a:p>
          <a:p>
            <a:pPr>
              <a:spcBef>
                <a:spcPts val="9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Overall comparison: </a:t>
            </a:r>
            <a:r>
              <a:rPr lang="en-GB" sz="1200" b="1" dirty="0" smtClean="0">
                <a:latin typeface="Helvetica Light" charset="0"/>
                <a:ea typeface="Helvetica Light" charset="0"/>
                <a:cs typeface="Helvetica Light" charset="0"/>
              </a:rPr>
              <a:t>µ = 1.09 ± 0.11 </a:t>
            </a:r>
          </a:p>
          <a:p>
            <a:pPr>
              <a:spcBef>
                <a:spcPts val="9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Combined </a:t>
            </a:r>
            <a:r>
              <a:rPr lang="en-GB" sz="1200" b="1" dirty="0" smtClean="0">
                <a:latin typeface="Helvetica Light" charset="0"/>
                <a:ea typeface="Helvetica Light" charset="0"/>
                <a:cs typeface="Helvetica Light" charset="0"/>
              </a:rPr>
              <a:t>observation of </a:t>
            </a:r>
            <a:r>
              <a:rPr lang="en-GB" sz="1200" b="1" i="1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200" b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="1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b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="1" dirty="0" err="1" smtClean="0">
                <a:latin typeface="Symbol" charset="2"/>
                <a:ea typeface="Symbol" charset="2"/>
                <a:cs typeface="Symbol" charset="2"/>
              </a:rPr>
              <a:t>tt</a:t>
            </a:r>
            <a:r>
              <a:rPr lang="en-GB" sz="1200" b="1" dirty="0" smtClean="0">
                <a:latin typeface="Helvetica Light" charset="0"/>
                <a:ea typeface="Helvetica Light" charset="0"/>
                <a:cs typeface="Helvetica Light" charset="0"/>
              </a:rPr>
              <a:t> channel &amp; VBF production </a:t>
            </a:r>
          </a:p>
          <a:p>
            <a:pPr>
              <a:spcBef>
                <a:spcPts val="900"/>
              </a:spcBef>
            </a:pPr>
            <a:r>
              <a:rPr lang="en-GB" sz="12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GB" sz="12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7" y="2419983"/>
            <a:ext cx="18779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Helvetica Light" charset="0"/>
                <a:ea typeface="Helvetica Light" charset="0"/>
                <a:cs typeface="Helvetica Light" charset="0"/>
              </a:rPr>
              <a:t>Precise mass combination (0.2%): </a:t>
            </a:r>
          </a:p>
          <a:p>
            <a:pPr>
              <a:spcBef>
                <a:spcPts val="1200"/>
              </a:spcBef>
            </a:pPr>
            <a:r>
              <a:rPr lang="en-US" sz="1200" b="1" i="1" dirty="0" err="1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200" b="1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200" b="1" dirty="0" smtClean="0"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sk-SK" sz="1200" b="1" dirty="0" smtClean="0">
                <a:latin typeface="Helvetica Light" charset="0"/>
                <a:ea typeface="Helvetica Light" charset="0"/>
                <a:cs typeface="Helvetica Light" charset="0"/>
              </a:rPr>
              <a:t>125.09 </a:t>
            </a:r>
          </a:p>
          <a:p>
            <a:pPr>
              <a:spcBef>
                <a:spcPts val="0"/>
              </a:spcBef>
            </a:pPr>
            <a:r>
              <a:rPr lang="sk-SK" sz="1200" b="1" dirty="0"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sk-SK" sz="1200" b="1" dirty="0" smtClean="0">
                <a:latin typeface="Helvetica Light" charset="0"/>
                <a:ea typeface="Helvetica Light" charset="0"/>
                <a:cs typeface="Helvetica Light" charset="0"/>
              </a:rPr>
              <a:t>± 0.21</a:t>
            </a:r>
            <a:r>
              <a:rPr lang="sk-SK" sz="1200" b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stat</a:t>
            </a:r>
            <a:r>
              <a:rPr lang="sk-SK" sz="1200" b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pPr>
              <a:spcBef>
                <a:spcPts val="0"/>
              </a:spcBef>
            </a:pPr>
            <a:r>
              <a:rPr lang="sk-SK" sz="1200" b="1" dirty="0">
                <a:latin typeface="Helvetica Light" charset="0"/>
                <a:ea typeface="Helvetica Light" charset="0"/>
                <a:cs typeface="Helvetica Light" charset="0"/>
              </a:rPr>
              <a:t>	</a:t>
            </a:r>
            <a:r>
              <a:rPr lang="sk-SK" sz="1200" b="1" dirty="0" smtClean="0">
                <a:latin typeface="Helvetica Light" charset="0"/>
                <a:ea typeface="Helvetica Light" charset="0"/>
                <a:cs typeface="Helvetica Light" charset="0"/>
              </a:rPr>
              <a:t>± 0.11</a:t>
            </a:r>
            <a:r>
              <a:rPr lang="sk-SK" sz="1200" b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sk-SK" sz="1200" b="1" dirty="0">
                <a:latin typeface="Helvetica Light" charset="0"/>
                <a:ea typeface="Helvetica Light" charset="0"/>
                <a:cs typeface="Helvetica Light" charset="0"/>
              </a:rPr>
              <a:t> GeV</a:t>
            </a:r>
            <a:endParaRPr lang="en-US" sz="1200" b="1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6314" y="5514617"/>
            <a:ext cx="158364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10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Note that the least model-dependent observables at the LHC are </a:t>
            </a:r>
            <a:r>
              <a:rPr lang="en-GB" sz="1100" b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ratios</a:t>
            </a:r>
            <a:r>
              <a:rPr lang="en-GB" sz="110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100" b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of couplings</a:t>
            </a:r>
            <a:endParaRPr lang="en-GB" sz="1000" b="1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97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18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3527" y="1044974"/>
            <a:ext cx="244827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rgbClr val="D80017"/>
                </a:solidFill>
                <a:latin typeface="Helvetica"/>
                <a:cs typeface="Helvetica"/>
              </a:rPr>
              <a:t>ATLAS &amp; CMS Combinations of Higgs mass and coupling measurements</a:t>
            </a:r>
          </a:p>
          <a:p>
            <a:pPr>
              <a:spcBef>
                <a:spcPts val="600"/>
              </a:spcBef>
            </a:pP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[ </a:t>
            </a:r>
            <a:r>
              <a:rPr lang="hr-HR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1503.07589, </a:t>
            </a:r>
            <a:r>
              <a:rPr lang="is-IS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1606.02266 </a:t>
            </a:r>
            <a:r>
              <a:rPr lang="en-GB" sz="8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] </a:t>
            </a:r>
            <a:endParaRPr lang="en-GB" sz="800" dirty="0">
              <a:solidFill>
                <a:prstClr val="black">
                  <a:lumMod val="50000"/>
                  <a:lumOff val="50000"/>
                </a:prstClr>
              </a:solidFill>
              <a:latin typeface="Helvetica Light"/>
              <a:cs typeface="Helvetica Light"/>
            </a:endParaRPr>
          </a:p>
        </p:txBody>
      </p:sp>
      <p:pic>
        <p:nvPicPr>
          <p:cNvPr id="12" name="Picture 11" descr="FengEric_20150707_HiggsBSM_ATLASOP_v10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257" t="23064" r="2399" b="44445"/>
          <a:stretch/>
        </p:blipFill>
        <p:spPr>
          <a:xfrm>
            <a:off x="2944281" y="1052736"/>
            <a:ext cx="1987759" cy="14104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Combined Higgs analysis and a flurry of property measurements 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086" y="2602878"/>
            <a:ext cx="4229921" cy="41254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04048" y="5211777"/>
            <a:ext cx="3744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Couplings to massless particles mediated by loops involving heavy particles</a:t>
            </a:r>
          </a:p>
          <a:p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Powerful test for new physics (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excludes SM-like heavy 4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th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fermion generation)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6206" y="2388988"/>
            <a:ext cx="2050482" cy="118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3721269"/>
            <a:ext cx="2050482" cy="1188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1931" y="1092845"/>
            <a:ext cx="2050482" cy="118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6660232" y="1223174"/>
            <a:ext cx="511170" cy="955268"/>
            <a:chOff x="6660232" y="1223174"/>
            <a:chExt cx="511170" cy="955268"/>
          </a:xfrm>
        </p:grpSpPr>
        <p:sp>
          <p:nvSpPr>
            <p:cNvPr id="3" name="TextBox 2"/>
            <p:cNvSpPr txBox="1"/>
            <p:nvPr/>
          </p:nvSpPr>
          <p:spPr>
            <a:xfrm>
              <a:off x="6660232" y="1537047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smtClean="0"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lang="en-US" sz="1100" dirty="0" smtClean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941150" y="1223174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smtClean="0"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lang="en-US" sz="1100" dirty="0" smtClean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948264" y="1916832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smtClean="0"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lang="en-US" sz="1100" dirty="0" smtClean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 flipH="1">
            <a:off x="6732238" y="2447310"/>
            <a:ext cx="771503" cy="1099284"/>
            <a:chOff x="6690207" y="1151166"/>
            <a:chExt cx="481195" cy="1099284"/>
          </a:xfrm>
        </p:grpSpPr>
        <p:sp>
          <p:nvSpPr>
            <p:cNvPr id="20" name="TextBox 19"/>
            <p:cNvSpPr txBox="1"/>
            <p:nvPr/>
          </p:nvSpPr>
          <p:spPr>
            <a:xfrm>
              <a:off x="6690207" y="1537047"/>
              <a:ext cx="193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Helvetica Light" charset="0"/>
                  <a:ea typeface="Helvetica Light" charset="0"/>
                  <a:cs typeface="Helvetica Light" charset="0"/>
                </a:rPr>
                <a:t>W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971125" y="1151166"/>
              <a:ext cx="193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Helvetica Light" charset="0"/>
                  <a:ea typeface="Helvetica Light" charset="0"/>
                  <a:cs typeface="Helvetica Light" charset="0"/>
                </a:rPr>
                <a:t>W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978239" y="1988840"/>
              <a:ext cx="19316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>
                  <a:latin typeface="Helvetica Light" charset="0"/>
                  <a:ea typeface="Helvetica Light" charset="0"/>
                  <a:cs typeface="Helvetica Light" charset="0"/>
                </a:rPr>
                <a:t>W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 flipH="1">
            <a:off x="6732240" y="3861048"/>
            <a:ext cx="819562" cy="936104"/>
            <a:chOff x="6660232" y="1242338"/>
            <a:chExt cx="511170" cy="936104"/>
          </a:xfrm>
        </p:grpSpPr>
        <p:sp>
          <p:nvSpPr>
            <p:cNvPr id="24" name="TextBox 23"/>
            <p:cNvSpPr txBox="1"/>
            <p:nvPr/>
          </p:nvSpPr>
          <p:spPr>
            <a:xfrm>
              <a:off x="6660232" y="1537047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smtClean="0"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lang="en-US" sz="1100" dirty="0" smtClean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941150" y="1242338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smtClean="0"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lang="en-US" sz="1100" dirty="0" smtClean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948264" y="1916832"/>
              <a:ext cx="22313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smtClean="0"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endParaRPr lang="en-US" sz="1100" dirty="0" smtClean="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57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pic>
        <p:nvPicPr>
          <p:cNvPr id="3" name="Picture 2" descr="2012_05_03_HiggsScan_logo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56" y="3475499"/>
            <a:ext cx="4500144" cy="3047717"/>
          </a:xfrm>
          <a:prstGeom prst="rect">
            <a:avLst/>
          </a:prstGeom>
        </p:spPr>
      </p:pic>
      <p:pic>
        <p:nvPicPr>
          <p:cNvPr id="6" name="Picture 5" descr="MH_vs_Lambda_bounds_big-noconstraints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5137" y="3572532"/>
            <a:ext cx="4249351" cy="295281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What was known about the Higgs (mass) before the LHC ?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1627" y="2296632"/>
            <a:ext cx="3804485" cy="12758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8"/>
          <a:stretch>
            <a:fillRect/>
          </a:stretch>
        </p:blipFill>
        <p:spPr bwMode="auto">
          <a:xfrm>
            <a:off x="2378138" y="2351946"/>
            <a:ext cx="1881775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25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2338247"/>
            <a:ext cx="1744827" cy="116321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graphicFrame>
        <p:nvGraphicFramePr>
          <p:cNvPr id="31" name="Object 3"/>
          <p:cNvGraphicFramePr>
            <a:graphicFrameLocks noChangeAspect="1"/>
          </p:cNvGraphicFramePr>
          <p:nvPr>
            <p:extLst/>
          </p:nvPr>
        </p:nvGraphicFramePr>
        <p:xfrm>
          <a:off x="2725785" y="5361604"/>
          <a:ext cx="1414167" cy="443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90" name="Equation" r:id="rId7" imgW="1574800" imgH="495300" progId="Equation.DSMT4">
                  <p:embed/>
                </p:oleObj>
              </mc:Choice>
              <mc:Fallback>
                <p:oleObj name="Equation" r:id="rId7" imgW="1574800" imgH="495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5785" y="5361604"/>
                        <a:ext cx="1414167" cy="44366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33"/>
          <p:cNvSpPr/>
          <p:nvPr/>
        </p:nvSpPr>
        <p:spPr>
          <a:xfrm>
            <a:off x="5241842" y="5446930"/>
            <a:ext cx="3647515" cy="354104"/>
          </a:xfrm>
          <a:prstGeom prst="rect">
            <a:avLst/>
          </a:prstGeom>
          <a:solidFill>
            <a:schemeClr val="accent3">
              <a:lumMod val="60000"/>
              <a:lumOff val="40000"/>
              <a:alpha val="78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442807" y="5490759"/>
                <a:ext cx="1446550" cy="2796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𝜆</m:t>
                      </m:r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2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pPr>
                            <m:e>
                              <m: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12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, </m:t>
                      </m:r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𝜆</m:t>
                      </m:r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l-GR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Λ</m:t>
                      </m:r>
                      <m:r>
                        <a:rPr lang="en-US" sz="12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)</m:t>
                      </m:r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2807" y="5490759"/>
                <a:ext cx="1446550" cy="279692"/>
              </a:xfrm>
              <a:prstGeom prst="rect">
                <a:avLst/>
              </a:prstGeom>
              <a:blipFill rotWithShape="0">
                <a:blip r:embed="rId9"/>
                <a:stretch>
                  <a:fillRect t="-93478" b="-15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/>
          <p:cNvSpPr/>
          <p:nvPr/>
        </p:nvSpPr>
        <p:spPr>
          <a:xfrm>
            <a:off x="5076056" y="2844225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Perturbativity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and stability bounds for high SM cut-off scale 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L:</a:t>
            </a:r>
            <a:endParaRPr lang="en-US" sz="1600" dirty="0" smtClean="0">
              <a:solidFill>
                <a:srgbClr val="003BB8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1520" y="1866310"/>
            <a:ext cx="5315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Constraint from SM fit to EW precision data: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51520" y="1052736"/>
            <a:ext cx="8879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Direct searches at LEP excluded: </a:t>
            </a:r>
            <a:r>
              <a:rPr lang="en-US" sz="1600" i="1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&lt; 114.4 GeV     | </a:t>
            </a:r>
            <a:r>
              <a:rPr lang="en-US" sz="16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Tevatron: excluded </a:t>
            </a:r>
            <a:r>
              <a:rPr lang="en-US" sz="1600" i="1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i="1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i="1" baseline="-25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~ 160 GeV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95986" y="1412776"/>
            <a:ext cx="36182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Today’s Tevatron 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exclusion (2013):  149 &lt; </a:t>
            </a:r>
            <a:r>
              <a:rPr lang="en-US" sz="105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05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&lt; 182 GeV</a:t>
            </a:r>
          </a:p>
        </p:txBody>
      </p:sp>
    </p:spTree>
    <p:extLst>
      <p:ext uri="{BB962C8B-B14F-4D97-AF65-F5344CB8AC3E}">
        <p14:creationId xmlns:p14="http://schemas.microsoft.com/office/powerpoint/2010/main" val="214374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5087370" y="601524"/>
            <a:ext cx="3805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2758585"/>
            <a:ext cx="4184145" cy="3141940"/>
          </a:xfrm>
          <a:prstGeom prst="rect">
            <a:avLst/>
          </a:prstGeom>
        </p:spPr>
      </p:pic>
      <p:sp>
        <p:nvSpPr>
          <p:cNvPr id="25" name="Oval 24"/>
          <p:cNvSpPr/>
          <p:nvPr/>
        </p:nvSpPr>
        <p:spPr>
          <a:xfrm>
            <a:off x="4110476" y="2811051"/>
            <a:ext cx="432048" cy="284424"/>
          </a:xfrm>
          <a:prstGeom prst="ellipse">
            <a:avLst/>
          </a:prstGeom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80941" y="2303387"/>
            <a:ext cx="12314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Force quanta </a:t>
            </a:r>
            <a:r>
              <a:rPr lang="en-US" sz="8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(S=1)</a:t>
            </a:r>
            <a:endParaRPr lang="en-US" sz="1000" dirty="0" smtClean="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10484" y="2303388"/>
            <a:ext cx="15978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Matter particles </a:t>
            </a:r>
            <a:r>
              <a:rPr lang="en-US" sz="800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(S=1/2)</a:t>
            </a:r>
            <a:endParaRPr lang="en-US" sz="1000" dirty="0" smtClean="0">
              <a:solidFill>
                <a:srgbClr val="0070C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3549030" y="2519411"/>
            <a:ext cx="1" cy="242774"/>
          </a:xfrm>
          <a:prstGeom prst="straightConnector1">
            <a:avLst/>
          </a:prstGeom>
          <a:ln w="3175">
            <a:solidFill>
              <a:srgbClr val="C0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Left Brace 28"/>
          <p:cNvSpPr/>
          <p:nvPr/>
        </p:nvSpPr>
        <p:spPr>
          <a:xfrm rot="5400000">
            <a:off x="1897501" y="1519381"/>
            <a:ext cx="210464" cy="2281035"/>
          </a:xfrm>
          <a:prstGeom prst="leftBrace">
            <a:avLst/>
          </a:prstGeom>
          <a:ln w="3175">
            <a:solidFill>
              <a:srgbClr val="0070C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4524782" y="2154162"/>
            <a:ext cx="4551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Quite special — only known elementary scalar particle. 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roduct of BEH mechanism required by gauge symmetry and massive bosons and fermions</a:t>
            </a:r>
          </a:p>
        </p:txBody>
      </p:sp>
      <p:cxnSp>
        <p:nvCxnSpPr>
          <p:cNvPr id="31" name="Curved Connector 30"/>
          <p:cNvCxnSpPr/>
          <p:nvPr/>
        </p:nvCxnSpPr>
        <p:spPr>
          <a:xfrm rot="10800000" flipV="1">
            <a:off x="4326500" y="2391412"/>
            <a:ext cx="230180" cy="379494"/>
          </a:xfrm>
          <a:prstGeom prst="curvedConnector2">
            <a:avLst/>
          </a:prstGeom>
          <a:ln w="31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076056" y="3861048"/>
            <a:ext cx="3870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Tree-level BEH potential at zero temperature: </a:t>
            </a:r>
            <a:endParaRPr lang="en-US" sz="1400" dirty="0" smtClean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34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703597"/>
              </p:ext>
            </p:extLst>
          </p:nvPr>
        </p:nvGraphicFramePr>
        <p:xfrm>
          <a:off x="5177362" y="4177054"/>
          <a:ext cx="3246437" cy="5098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32" name="Equation" r:id="rId6" imgW="2133600" imgH="330200" progId="Equation.DSMT4">
                  <p:embed/>
                </p:oleObj>
              </mc:Choice>
              <mc:Fallback>
                <p:oleObj name="Equation" r:id="rId6" imgW="2133600" imgH="3302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7362" y="4177054"/>
                        <a:ext cx="3246437" cy="5098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5808540" y="4766955"/>
            <a:ext cx="26837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µ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l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determined once Higgs mass known )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16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pic>
        <p:nvPicPr>
          <p:cNvPr id="3" name="Picture 2" descr="2012_05_03_HiggsScan_logo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56" y="3475499"/>
            <a:ext cx="4500144" cy="3047717"/>
          </a:xfrm>
          <a:prstGeom prst="rect">
            <a:avLst/>
          </a:prstGeom>
        </p:spPr>
      </p:pic>
      <p:pic>
        <p:nvPicPr>
          <p:cNvPr id="6" name="Picture 5" descr="MH_vs_Lambda_bounds_big-noconstraints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5137" y="3572532"/>
            <a:ext cx="4249351" cy="295281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Agreement of observation with prior constraints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1627" y="2296632"/>
            <a:ext cx="3804485" cy="12758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8"/>
          <a:stretch>
            <a:fillRect/>
          </a:stretch>
        </p:blipFill>
        <p:spPr bwMode="auto">
          <a:xfrm>
            <a:off x="2378138" y="2351946"/>
            <a:ext cx="1881775" cy="117502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pic>
        <p:nvPicPr>
          <p:cNvPr id="25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2338247"/>
            <a:ext cx="1744827" cy="1163218"/>
          </a:xfrm>
          <a:prstGeom prst="rect">
            <a:avLst/>
          </a:prstGeom>
          <a:noFill/>
          <a:ln w="25400">
            <a:noFill/>
            <a:prstDash val="dash"/>
            <a:miter lim="800000"/>
            <a:headEnd/>
            <a:tailEnd/>
          </a:ln>
          <a:effectLst/>
        </p:spPr>
      </p:pic>
      <p:graphicFrame>
        <p:nvGraphicFramePr>
          <p:cNvPr id="31" name="Object 3"/>
          <p:cNvGraphicFramePr>
            <a:graphicFrameLocks noChangeAspect="1"/>
          </p:cNvGraphicFramePr>
          <p:nvPr>
            <p:extLst/>
          </p:nvPr>
        </p:nvGraphicFramePr>
        <p:xfrm>
          <a:off x="2725785" y="5361604"/>
          <a:ext cx="1414167" cy="443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4" name="Equation" r:id="rId7" imgW="1574800" imgH="495300" progId="Equation.DSMT4">
                  <p:embed/>
                </p:oleObj>
              </mc:Choice>
              <mc:Fallback>
                <p:oleObj name="Equation" r:id="rId7" imgW="1574800" imgH="495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5785" y="5361604"/>
                        <a:ext cx="1414167" cy="44366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Rectangle 35"/>
          <p:cNvSpPr/>
          <p:nvPr/>
        </p:nvSpPr>
        <p:spPr>
          <a:xfrm>
            <a:off x="5076056" y="2844225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lvl="1" indent="-6350">
              <a:spcBef>
                <a:spcPts val="1800"/>
              </a:spcBef>
              <a:buClr>
                <a:srgbClr val="404040"/>
              </a:buClr>
              <a:buSzPct val="100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Perturbativity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and stability bounds for high SM cut-off scale 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L:</a:t>
            </a:r>
            <a:endParaRPr lang="en-US" sz="1600" dirty="0" smtClean="0">
              <a:solidFill>
                <a:srgbClr val="003BB8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1520" y="1866310"/>
            <a:ext cx="53151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Constraint from SM fit to EW precision data: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22257" y="3688603"/>
            <a:ext cx="45719" cy="2436592"/>
          </a:xfrm>
          <a:prstGeom prst="rect">
            <a:avLst/>
          </a:prstGeom>
          <a:solidFill>
            <a:srgbClr val="D00209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1487823" y="4334685"/>
            <a:ext cx="1237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</a:rPr>
              <a:t>ATLAS &amp; CMS</a:t>
            </a:r>
            <a:endParaRPr lang="en-GB" sz="1200" b="1" dirty="0">
              <a:solidFill>
                <a:srgbClr val="D00209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41844" y="5846373"/>
            <a:ext cx="3647513" cy="45719"/>
          </a:xfrm>
          <a:prstGeom prst="rect">
            <a:avLst/>
          </a:prstGeom>
          <a:solidFill>
            <a:srgbClr val="D00209">
              <a:alpha val="75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12700" dir="270000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/>
          <p:cNvSpPr txBox="1"/>
          <p:nvPr/>
        </p:nvSpPr>
        <p:spPr>
          <a:xfrm>
            <a:off x="5241843" y="5619110"/>
            <a:ext cx="12440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rgbClr val="D00209"/>
                </a:solidFill>
              </a:rPr>
              <a:t>ATLAS &amp; CMS</a:t>
            </a:r>
            <a:endParaRPr lang="en-GB" sz="1200" b="1" dirty="0">
              <a:solidFill>
                <a:srgbClr val="D0020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12398" y="2133209"/>
            <a:ext cx="31277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400" b="1" i="1" baseline="-25000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sk-SK" sz="14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125.09 ± 0.21</a:t>
            </a:r>
            <a:r>
              <a:rPr lang="sk-SK" sz="1400" b="1" baseline="-250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stat</a:t>
            </a:r>
            <a:r>
              <a:rPr lang="sk-SK" sz="14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± 0.11</a:t>
            </a:r>
            <a:r>
              <a:rPr lang="sk-SK" sz="1400" b="1" baseline="-250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sk-SK" sz="14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 GeV</a:t>
            </a:r>
            <a:endParaRPr lang="en-US" sz="1400" b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241842" y="2032039"/>
            <a:ext cx="3290598" cy="532865"/>
          </a:xfrm>
          <a:prstGeom prst="rect">
            <a:avLst/>
          </a:prstGeom>
          <a:noFill/>
          <a:ln>
            <a:solidFill>
              <a:srgbClr val="D8001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59599" y="1773363"/>
            <a:ext cx="1276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D00209"/>
                </a:solidFill>
              </a:rPr>
              <a:t>ATLAS &amp; CMS:</a:t>
            </a:r>
            <a:endParaRPr lang="en-GB" sz="1200" dirty="0">
              <a:solidFill>
                <a:srgbClr val="D00209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1520" y="1052736"/>
            <a:ext cx="8879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Direct searches at LEP excluded: </a:t>
            </a:r>
            <a:r>
              <a:rPr lang="en-US" sz="1600" i="1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&lt; 114.4 GeV     | </a:t>
            </a:r>
            <a:r>
              <a:rPr lang="en-US" sz="16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Tevatron: excluded </a:t>
            </a:r>
            <a:r>
              <a:rPr lang="en-US" sz="1600" i="1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600" i="1" baseline="-250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i="1" baseline="-25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~ 160 GeV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95986" y="1412776"/>
            <a:ext cx="361829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Today’s Tevatron 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exclusion (2013):  149 &lt; </a:t>
            </a:r>
            <a:r>
              <a:rPr lang="en-US" sz="105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05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&lt; 182 GeV</a:t>
            </a:r>
          </a:p>
        </p:txBody>
      </p:sp>
    </p:spTree>
    <p:extLst>
      <p:ext uri="{BB962C8B-B14F-4D97-AF65-F5344CB8AC3E}">
        <p14:creationId xmlns:p14="http://schemas.microsoft.com/office/powerpoint/2010/main" val="164901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0649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" y="3248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 smtClean="0">
                <a:latin typeface="Helvetica Light" charset="0"/>
                <a:ea typeface="Helvetica Light" charset="0"/>
                <a:cs typeface="Helvetica Light" charset="0"/>
              </a:rPr>
              <a:t>Global fit to electroweak precision data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810237"/>
            <a:ext cx="6192688" cy="4193989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251520" y="1052736"/>
            <a:ext cx="895126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Global electroweak fit was masterpiece of LEP/SLD era. </a:t>
            </a: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Discovery of Higgs over-constrains the fit and dramatically improves predictability</a:t>
            </a:r>
          </a:p>
        </p:txBody>
      </p:sp>
      <p:pic>
        <p:nvPicPr>
          <p:cNvPr id="34" name="Picture 9" descr="E:\fppt\template\arrows\arrow7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692908" flipH="1" flipV="1">
            <a:off x="1487631" y="3636203"/>
            <a:ext cx="411787" cy="50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179512" y="3861048"/>
            <a:ext cx="158496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No W mass measurement from LHC </a:t>
            </a:r>
            <a:r>
              <a:rPr lang="en-GB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just yet</a:t>
            </a:r>
            <a:r>
              <a:rPr lang="en-GB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mr-IN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GB" sz="1200" dirty="0" smtClean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GB" sz="800" dirty="0" smtClean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GB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But please follow the CERN seminar by ALTAS coming Tuesday, 11:00</a:t>
            </a:r>
            <a:endParaRPr lang="en-GB" sz="120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8" name="Picture 9" descr="E:\fppt\template\arrows\arrow7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406885" flipV="1">
            <a:off x="5081977" y="5684510"/>
            <a:ext cx="269272" cy="44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angle 38"/>
          <p:cNvSpPr/>
          <p:nvPr/>
        </p:nvSpPr>
        <p:spPr>
          <a:xfrm>
            <a:off x="1907704" y="5961474"/>
            <a:ext cx="532859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Competitive top mass results from the LHC</a:t>
            </a:r>
          </a:p>
          <a:p>
            <a:pPr>
              <a:spcBef>
                <a:spcPts val="600"/>
              </a:spcBef>
            </a:pP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Best 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current results: 	172.44 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± 0.13 ± 0.47 GeV (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CMS, </a:t>
            </a:r>
            <a:r>
              <a:rPr lang="is-I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1509.04044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), </a:t>
            </a:r>
          </a:p>
          <a:p>
            <a:pPr>
              <a:spcBef>
                <a:spcPts val="0"/>
              </a:spcBef>
            </a:pP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	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		172.84 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± 0.34 ± 0.61 GeV (</a:t>
            </a:r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ATLAS, </a:t>
            </a:r>
            <a:r>
              <a:rPr lang="is-I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1606.02179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, 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not yet all 8 TeV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)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/>
                <a:cs typeface="Helvetica Light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79512" y="5357212"/>
            <a:ext cx="184698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</a:pPr>
            <a:r>
              <a:rPr lang="en-GB" sz="80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https://</a:t>
            </a:r>
            <a:r>
              <a:rPr lang="en-GB" sz="800" dirty="0" err="1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indico.cern.ch</a:t>
            </a:r>
            <a:r>
              <a:rPr lang="en-GB" sz="800" dirty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</a:rPr>
              <a:t>/event/593538 </a:t>
            </a:r>
            <a:endParaRPr lang="en-GB" sz="3600" dirty="0">
              <a:solidFill>
                <a:srgbClr val="BC010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15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065439"/>
            <a:ext cx="9130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Helvetica Light"/>
                <a:cs typeface="Helvetica Light"/>
              </a:rPr>
              <a:t>Higgs boson </a:t>
            </a:r>
            <a:r>
              <a:rPr lang="en-US" sz="1400" i="1" dirty="0" smtClean="0">
                <a:latin typeface="Helvetica Light"/>
                <a:cs typeface="Helvetica Light"/>
              </a:rPr>
              <a:t>re-observation and much more to come</a:t>
            </a:r>
            <a:endParaRPr lang="en-US" sz="1400" i="1" dirty="0" smtClean="0">
              <a:latin typeface="Helvetica Light"/>
              <a:cs typeface="Helvetica Light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41794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The LHC </a:t>
            </a:r>
            <a:r>
              <a:rPr lang="en-GB" sz="2800" dirty="0" smtClean="0">
                <a:latin typeface="Helvetica Light"/>
                <a:cs typeface="Helvetica Light"/>
              </a:rPr>
              <a:t>Run-2: 13</a:t>
            </a:r>
            <a:r>
              <a:rPr lang="nb-NO" sz="2800" dirty="0" smtClean="0">
                <a:latin typeface="Helvetica Light"/>
                <a:cs typeface="Helvetica Light"/>
              </a:rPr>
              <a:t> TeV </a:t>
            </a:r>
            <a:r>
              <a:rPr lang="nb-NO" sz="2800" dirty="0" err="1" smtClean="0">
                <a:latin typeface="Helvetica Light"/>
                <a:cs typeface="Helvetica Light"/>
              </a:rPr>
              <a:t>pp</a:t>
            </a:r>
            <a:r>
              <a:rPr lang="nb-NO" sz="2800" dirty="0" smtClean="0">
                <a:latin typeface="Helvetica Light"/>
                <a:cs typeface="Helvetica Light"/>
              </a:rPr>
              <a:t> </a:t>
            </a:r>
            <a:r>
              <a:rPr lang="nb-NO" sz="2800" dirty="0" err="1" smtClean="0">
                <a:latin typeface="Helvetica Light"/>
                <a:cs typeface="Helvetica Light"/>
              </a:rPr>
              <a:t>collisions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63720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" y="0"/>
            <a:ext cx="9144001" cy="6857999"/>
          </a:xfrm>
          <a:prstGeom prst="rect">
            <a:avLst/>
          </a:prstGeom>
          <a:solidFill>
            <a:schemeClr val="tx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5970"/>
            <a:ext cx="9144000" cy="60373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520" y="160745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  <a:latin typeface="Helvetica Light"/>
                <a:cs typeface="Helvetica Light"/>
              </a:rPr>
              <a:t>Higgs re-observation at 13 TeV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28" y="6186512"/>
            <a:ext cx="90019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>
                <a:solidFill>
                  <a:schemeClr val="bg1"/>
                </a:solidFill>
                <a:latin typeface="Helvetica Light"/>
                <a:cs typeface="Helvetica Light"/>
              </a:rPr>
              <a:t>Display of </a:t>
            </a:r>
            <a:r>
              <a:rPr lang="en-GB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VBF H </a:t>
            </a:r>
            <a:r>
              <a:rPr lang="en-GB" sz="1000" dirty="0">
                <a:solidFill>
                  <a:schemeClr val="bg1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000" dirty="0">
                <a:solidFill>
                  <a:schemeClr val="bg1"/>
                </a:solidFill>
                <a:latin typeface="Helvetica Light"/>
                <a:cs typeface="Helvetica Light"/>
              </a:rPr>
              <a:t> </a:t>
            </a:r>
            <a:r>
              <a:rPr lang="en-GB" sz="1000" dirty="0" err="1">
                <a:solidFill>
                  <a:schemeClr val="bg1"/>
                </a:solidFill>
                <a:latin typeface="Helvetica Light"/>
                <a:cs typeface="Helvetica Light"/>
              </a:rPr>
              <a:t>ee</a:t>
            </a:r>
            <a:r>
              <a:rPr lang="en-GB" sz="1000" dirty="0">
                <a:solidFill>
                  <a:schemeClr val="bg1"/>
                </a:solidFill>
                <a:latin typeface="Helvetica Light"/>
                <a:cs typeface="Helvetica Light"/>
              </a:rPr>
              <a:t>µµ </a:t>
            </a:r>
            <a:r>
              <a:rPr lang="en-GB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+ 2jets candidate </a:t>
            </a:r>
            <a:r>
              <a:rPr lang="en-GB" sz="1000" dirty="0">
                <a:solidFill>
                  <a:schemeClr val="bg1"/>
                </a:solidFill>
                <a:latin typeface="Helvetica Light"/>
                <a:cs typeface="Helvetica Light"/>
              </a:rPr>
              <a:t>from 13 TeV pp collisions. The electrons have a transverse momentum of 111 and 16 GeV, the muons 18 and 17 </a:t>
            </a:r>
            <a:r>
              <a:rPr lang="en-GB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GeV, </a:t>
            </a:r>
            <a:r>
              <a:rPr lang="en-GB" sz="1000" dirty="0">
                <a:solidFill>
                  <a:schemeClr val="bg1"/>
                </a:solidFill>
                <a:latin typeface="Helvetica Light"/>
                <a:cs typeface="Helvetica Light"/>
              </a:rPr>
              <a:t>and the jets 118 and 54 </a:t>
            </a:r>
            <a:r>
              <a:rPr lang="en-GB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GeV. </a:t>
            </a:r>
            <a:r>
              <a:rPr lang="en-GB" sz="1000" dirty="0">
                <a:solidFill>
                  <a:schemeClr val="bg1"/>
                </a:solidFill>
                <a:latin typeface="Helvetica Light"/>
                <a:cs typeface="Helvetica Light"/>
              </a:rPr>
              <a:t>The invariant mass of the four lepton system is 129 GeV, the </a:t>
            </a:r>
            <a:r>
              <a:rPr lang="en-GB" sz="1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dielectron</a:t>
            </a:r>
            <a:r>
              <a:rPr lang="en-GB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 (</a:t>
            </a:r>
            <a:r>
              <a:rPr lang="en-GB" sz="1000" dirty="0" err="1" smtClean="0">
                <a:solidFill>
                  <a:schemeClr val="bg1"/>
                </a:solidFill>
                <a:latin typeface="Helvetica Light"/>
                <a:cs typeface="Helvetica Light"/>
              </a:rPr>
              <a:t>dimuon</a:t>
            </a:r>
            <a:r>
              <a:rPr lang="en-GB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)  </a:t>
            </a:r>
            <a:r>
              <a:rPr lang="en-GB" sz="1000" dirty="0">
                <a:solidFill>
                  <a:schemeClr val="bg1"/>
                </a:solidFill>
                <a:latin typeface="Helvetica Light"/>
                <a:cs typeface="Helvetica Light"/>
              </a:rPr>
              <a:t>invariant mass is 91 </a:t>
            </a:r>
            <a:r>
              <a:rPr lang="en-GB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(29) GeV, </a:t>
            </a:r>
            <a:r>
              <a:rPr lang="en-GB" sz="1000" dirty="0">
                <a:solidFill>
                  <a:schemeClr val="bg1"/>
                </a:solidFill>
                <a:latin typeface="Helvetica Light"/>
                <a:cs typeface="Helvetica Light"/>
              </a:rPr>
              <a:t>the pseudorapidity difference between the two jets is 6.4 </a:t>
            </a:r>
            <a:r>
              <a:rPr lang="en-GB" sz="1000" dirty="0" smtClean="0">
                <a:solidFill>
                  <a:schemeClr val="bg1"/>
                </a:solidFill>
                <a:latin typeface="Helvetica Light"/>
                <a:cs typeface="Helvetica Light"/>
              </a:rPr>
              <a:t>and the dijet </a:t>
            </a:r>
            <a:r>
              <a:rPr lang="en-GB" sz="1000" dirty="0">
                <a:solidFill>
                  <a:schemeClr val="bg1"/>
                </a:solidFill>
                <a:latin typeface="Helvetica Light"/>
                <a:cs typeface="Helvetica Light"/>
              </a:rPr>
              <a:t>invariant mass is 2 TeV. </a:t>
            </a:r>
            <a:endParaRPr lang="en-GB" sz="1000" b="1" dirty="0">
              <a:solidFill>
                <a:schemeClr val="bg1"/>
              </a:solidFill>
              <a:latin typeface="Helvetica Light"/>
              <a:cs typeface="Helvetica 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836712"/>
            <a:ext cx="1944216" cy="2246769"/>
          </a:xfrm>
          <a:prstGeom prst="rect">
            <a:avLst/>
          </a:prstGeom>
          <a:solidFill>
            <a:schemeClr val="tx1">
              <a:alpha val="7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13/8 TeV cross section ratios of 2~2.4 for VH, </a:t>
            </a:r>
            <a:r>
              <a:rPr lang="en-US" sz="14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ggH</a:t>
            </a:r>
            <a:r>
              <a:rPr 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, VBF, and 3.9 for ttH</a:t>
            </a:r>
          </a:p>
          <a:p>
            <a:endParaRPr lang="en-US" sz="14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2015 &amp; 2016 (ICHEP) statistics combined (13~15 fb</a:t>
            </a:r>
            <a:r>
              <a:rPr lang="en-US" sz="1400" baseline="300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) achieves similar precision as Run-1</a:t>
            </a:r>
          </a:p>
        </p:txBody>
      </p:sp>
    </p:spTree>
    <p:extLst>
      <p:ext uri="{BB962C8B-B14F-4D97-AF65-F5344CB8AC3E}">
        <p14:creationId xmlns:p14="http://schemas.microsoft.com/office/powerpoint/2010/main" val="116591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925008"/>
            <a:ext cx="4379644" cy="31978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21" y="1916832"/>
            <a:ext cx="3460931" cy="33205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Clear Higgs observation of at 13 TeV in bosonic channels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Preliminary fiducial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total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cross-section 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coupling measurements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ggF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and VBF significant)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ZZ*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 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4𝓁</a:t>
            </a:r>
          </a:p>
        </p:txBody>
      </p:sp>
      <p:sp>
        <p:nvSpPr>
          <p:cNvPr id="5" name="Rectangle 4"/>
          <p:cNvSpPr/>
          <p:nvPr/>
        </p:nvSpPr>
        <p:spPr>
          <a:xfrm>
            <a:off x="5580112" y="5297322"/>
            <a:ext cx="18870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data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/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SM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0.99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61365" y="5238534"/>
            <a:ext cx="53572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+0.33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0.26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01237" y="5297806"/>
            <a:ext cx="1758815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tot,data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81        </a:t>
            </a:r>
            <a:r>
              <a:rPr lang="en-GB" sz="14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pb</a:t>
            </a:r>
            <a:endParaRPr lang="en-GB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endParaRPr lang="en-GB" sz="1400" baseline="-25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7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r>
              <a:rPr lang="en-GB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σ</a:t>
            </a:r>
            <a:r>
              <a:rPr lang="en-GB" sz="1400" baseline="-250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tot,SM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= 55 ± 4 </a:t>
            </a:r>
            <a:r>
              <a:rPr lang="en-GB" sz="1400" dirty="0" err="1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pb</a:t>
            </a:r>
            <a:r>
              <a:rPr lang="en-GB" sz="140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Helvetica Light"/>
                <a:cs typeface="Helvetica Light"/>
              </a:rPr>
              <a:t> </a:t>
            </a:r>
            <a:endParaRPr lang="en-US" baseline="-250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58445" y="5237373"/>
            <a:ext cx="42351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+18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16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2120" y="5718434"/>
            <a:ext cx="20826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significance (SM): 6.5</a:t>
            </a:r>
            <a:r>
              <a:rPr lang="en-GB" sz="1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 rot="16200000">
            <a:off x="3447293" y="2534660"/>
            <a:ext cx="129073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ATLAS-CONF-2016-079</a:t>
            </a:r>
          </a:p>
        </p:txBody>
      </p:sp>
      <p:sp>
        <p:nvSpPr>
          <p:cNvPr id="17" name="Rectangle 16"/>
          <p:cNvSpPr/>
          <p:nvPr/>
        </p:nvSpPr>
        <p:spPr>
          <a:xfrm rot="16200000">
            <a:off x="8073866" y="2484008"/>
            <a:ext cx="12057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CMS-PAS-HIG-16-033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39061" y="6153820"/>
            <a:ext cx="727735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CMS also measured</a:t>
            </a: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: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124.50          GeV</a:t>
            </a:r>
          </a:p>
          <a:p>
            <a:pPr>
              <a:spcBef>
                <a:spcPts val="600"/>
              </a:spcBef>
            </a:pPr>
            <a:r>
              <a:rPr lang="en-GB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(dominated by statistical uncertainty, compare to 125.09 ± 0.24 GeV from ATLAS &amp; CMS Run-1 combination) </a:t>
            </a:r>
            <a:endParaRPr lang="en-US" sz="1400" baseline="-25000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779912" y="6093296"/>
            <a:ext cx="80808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+0.48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0.44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87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37" y="1973051"/>
            <a:ext cx="4087309" cy="396476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819366"/>
            <a:ext cx="4229472" cy="405790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Clear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observation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of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13 TeV in bosonic channels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Preliminary fiducial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total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cross-section 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coupling measurements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ggF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and VBF significant)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endParaRPr lang="en-US" sz="1600" b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74886" y="6080076"/>
            <a:ext cx="1465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0.91 ± 0.20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0152" y="6501188"/>
            <a:ext cx="20826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significance (SM): 6.2</a:t>
            </a:r>
            <a:r>
              <a:rPr lang="en-GB" sz="1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 rot="16200000">
            <a:off x="3651743" y="2534660"/>
            <a:ext cx="129073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ATLAS-CONF-2016-067</a:t>
            </a:r>
          </a:p>
        </p:txBody>
      </p:sp>
      <p:sp>
        <p:nvSpPr>
          <p:cNvPr id="17" name="Rectangle 16"/>
          <p:cNvSpPr/>
          <p:nvPr/>
        </p:nvSpPr>
        <p:spPr>
          <a:xfrm rot="16200000">
            <a:off x="8029849" y="2460859"/>
            <a:ext cx="12057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CMS-PAS-HIG-16-020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88009" y="6081721"/>
            <a:ext cx="9492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0.85 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53275" y="6502833"/>
            <a:ext cx="20826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Expected significance (SM): 5.4</a:t>
            </a:r>
            <a:r>
              <a:rPr lang="en-GB" sz="1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σ</a:t>
            </a:r>
            <a:endParaRPr lang="en-US" sz="10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19917" y="6025612"/>
            <a:ext cx="53572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+0.22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0.20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38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496597"/>
            <a:ext cx="4744053" cy="321290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8"/>
          <a:stretch/>
        </p:blipFill>
        <p:spPr>
          <a:xfrm>
            <a:off x="4919240" y="2388314"/>
            <a:ext cx="4045247" cy="33389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ATLAS and CMS studied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H(125) </a:t>
            </a:r>
            <a:r>
              <a:rPr lang="en-GB" sz="2400" dirty="0">
                <a:solidFill>
                  <a:srgbClr val="000000"/>
                </a:solidFill>
                <a:latin typeface="Helvetica Light"/>
                <a:cs typeface="Helvetica Light"/>
              </a:rPr>
              <a:t>in bosonic channels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 section versus centre-of-mass energy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067337" y="2060848"/>
            <a:ext cx="22349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2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4</a:t>
            </a: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𝓁, </a:t>
            </a:r>
            <a:r>
              <a:rPr lang="en-US" sz="12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fiducial</a:t>
            </a: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cross section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79712" y="2060848"/>
            <a:ext cx="16866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Combined H </a:t>
            </a:r>
            <a:r>
              <a:rPr lang="en-US" sz="12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4𝓁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2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endParaRPr lang="en-US" sz="12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094539" y="2406355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 rot="16200000">
            <a:off x="8059804" y="2858512"/>
            <a:ext cx="149504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CMS-PAS-HIG-16-033</a:t>
            </a:r>
            <a:endParaRPr lang="pt-BR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ZZ*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4𝓁 </a:t>
            </a:r>
            <a:r>
              <a:rPr lang="en-US" sz="1200" dirty="0" smtClean="0">
                <a:solidFill>
                  <a:srgbClr val="D80017"/>
                </a:solidFill>
                <a:latin typeface="Arial"/>
                <a:cs typeface="Arial"/>
              </a:rPr>
              <a:t>(left)</a:t>
            </a:r>
            <a:endParaRPr lang="en-US" sz="16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896914"/>
            <a:ext cx="9144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Assuming SM branching fractions and acceptance (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left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algn="ctr">
              <a:spcBef>
                <a:spcPts val="6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Expected rise of cross-section observed in data</a:t>
            </a:r>
          </a:p>
        </p:txBody>
      </p:sp>
    </p:spTree>
    <p:extLst>
      <p:ext uri="{BB962C8B-B14F-4D97-AF65-F5344CB8AC3E}">
        <p14:creationId xmlns:p14="http://schemas.microsoft.com/office/powerpoint/2010/main" val="154357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072185"/>
            <a:ext cx="4052833" cy="388843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4" r="3806"/>
          <a:stretch/>
        </p:blipFill>
        <p:spPr>
          <a:xfrm>
            <a:off x="4256152" y="1844824"/>
            <a:ext cx="4780344" cy="3697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5066" y="0"/>
            <a:ext cx="2138934" cy="112089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studied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H(125)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bb decay channel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Associated production, challenging final states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 / Z + H </a:t>
            </a:r>
            <a:r>
              <a:rPr lang="en-US" sz="1600" b="1" dirty="0" smtClean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𝓁𝜈 / 𝓁</a:t>
            </a:r>
            <a:r>
              <a:rPr lang="en-US" sz="1600" b="1" baseline="30000" dirty="0" smtClean="0">
                <a:solidFill>
                  <a:srgbClr val="D80017"/>
                </a:solidFill>
                <a:latin typeface="Arial"/>
                <a:cs typeface="Arial"/>
              </a:rPr>
              <a:t>+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𝓁</a:t>
            </a:r>
            <a:r>
              <a:rPr lang="en-US" sz="1600" b="1" baseline="30000" dirty="0" smtClean="0">
                <a:solidFill>
                  <a:srgbClr val="D80017"/>
                </a:solidFill>
                <a:latin typeface="Arial"/>
                <a:cs typeface="Arial"/>
              </a:rPr>
              <a:t>–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, 𝜈𝜈 + bb </a:t>
            </a:r>
            <a:endParaRPr lang="en-US" sz="1600" b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786" y="79628"/>
            <a:ext cx="1976160" cy="9629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8064" y="5858108"/>
            <a:ext cx="38884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Slightly lower yield than SM, similar for Run-1 </a:t>
            </a:r>
          </a:p>
          <a:p>
            <a:pPr>
              <a:spcBef>
                <a:spcPts val="600"/>
              </a:spcBef>
            </a:pPr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(µ = 0.7 ± 0.3 for ATLAS &amp; CMS</a:t>
            </a:r>
            <a:r>
              <a:rPr lang="en-US" sz="1100" dirty="0">
                <a:latin typeface="Helvetica Light" charset="0"/>
                <a:ea typeface="Helvetica Light" charset="0"/>
                <a:cs typeface="Helvetica Light" charset="0"/>
              </a:rPr>
              <a:t>, µ </a:t>
            </a:r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= 0.5 ± 0.4 for ATLAS)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504231" y="1998059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ATLAS-CONF-2016-091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6093296"/>
            <a:ext cx="19543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Powerful cross-check </a:t>
            </a:r>
          </a:p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with V+Z(</a:t>
            </a:r>
            <a:r>
              <a:rPr lang="en-US" sz="1400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bb):</a:t>
            </a:r>
          </a:p>
        </p:txBody>
      </p:sp>
      <p:sp>
        <p:nvSpPr>
          <p:cNvPr id="7" name="Rectangle 6"/>
          <p:cNvSpPr/>
          <p:nvPr/>
        </p:nvSpPr>
        <p:spPr>
          <a:xfrm>
            <a:off x="3604074" y="6149832"/>
            <a:ext cx="551754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+0.32</a:t>
            </a:r>
          </a:p>
          <a:p>
            <a:pPr>
              <a:spcBef>
                <a:spcPts val="200"/>
              </a:spcBef>
            </a:pP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–0.27</a:t>
            </a:r>
            <a:endParaRPr lang="en-US" sz="1400" dirty="0"/>
          </a:p>
        </p:txBody>
      </p:sp>
      <p:sp>
        <p:nvSpPr>
          <p:cNvPr id="9" name="Rectangle 8"/>
          <p:cNvSpPr/>
          <p:nvPr/>
        </p:nvSpPr>
        <p:spPr>
          <a:xfrm>
            <a:off x="2303623" y="6221450"/>
            <a:ext cx="15151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µ = 0.91 ± 0.17  </a:t>
            </a:r>
          </a:p>
        </p:txBody>
      </p:sp>
    </p:spTree>
    <p:extLst>
      <p:ext uri="{BB962C8B-B14F-4D97-AF65-F5344CB8AC3E}">
        <p14:creationId xmlns:p14="http://schemas.microsoft.com/office/powerpoint/2010/main" val="127193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276" y="2497531"/>
            <a:ext cx="3941595" cy="378170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studied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(125)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bb decay channel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Looked also for VBF + H(bb) events with high-energetic photon!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VBF + H (</a:t>
            </a:r>
            <a:r>
              <a:rPr lang="en-US" sz="1600" b="1" dirty="0" smtClean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bb) + </a:t>
            </a:r>
            <a:r>
              <a:rPr lang="en-US" sz="1600" b="1" dirty="0" smtClean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g </a:t>
            </a:r>
            <a:r>
              <a:rPr lang="en-US" sz="1600" b="1" baseline="-25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b="1" i="1" baseline="-25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E </a:t>
            </a:r>
            <a:r>
              <a:rPr lang="en-US" sz="1600" b="1" baseline="-250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 &gt; 30 GeV)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600" b="1" dirty="0">
              <a:solidFill>
                <a:srgbClr val="D80017"/>
              </a:solidFill>
              <a:latin typeface="Symbol" charset="2"/>
              <a:ea typeface="Symbol" charset="2"/>
              <a:cs typeface="Symbol" charset="2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-9872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28</a:t>
            </a:fld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7135868" y="2431521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ATLAS-CONF-2016-063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40" y="2497301"/>
            <a:ext cx="2323970" cy="17957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328" y="2496572"/>
            <a:ext cx="2323712" cy="17955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02" y="4297701"/>
            <a:ext cx="1845473" cy="179559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3924" y="4297701"/>
            <a:ext cx="1970947" cy="179559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5436097" y="903045"/>
            <a:ext cx="36861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Following idea by E. Gabrielle et a;, </a:t>
            </a:r>
            <a:r>
              <a:rPr lang="mr-IN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hep-ph</a:t>
            </a:r>
            <a:r>
              <a:rPr lang="mr-I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/0702119 </a:t>
            </a:r>
          </a:p>
          <a:p>
            <a:pPr algn="r"/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Right Brace 18"/>
          <p:cNvSpPr/>
          <p:nvPr/>
        </p:nvSpPr>
        <p:spPr>
          <a:xfrm rot="5400000">
            <a:off x="2368336" y="4232903"/>
            <a:ext cx="271263" cy="4136066"/>
          </a:xfrm>
          <a:prstGeom prst="rightBrace">
            <a:avLst>
              <a:gd name="adj1" fmla="val 43610"/>
              <a:gd name="adj2" fmla="val 50000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714412" y="6482000"/>
            <a:ext cx="16706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Interfere destructively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24328" y="3638283"/>
            <a:ext cx="562975" cy="21544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800" i="1" dirty="0" smtClean="0"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US" sz="8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800" smtClean="0">
                <a:latin typeface="Helvetica Light" charset="0"/>
                <a:ea typeface="Helvetica Light" charset="0"/>
                <a:cs typeface="Helvetica Light" charset="0"/>
              </a:rPr>
              <a:t>= –3.9</a:t>
            </a:r>
            <a:endParaRPr lang="en-US" sz="8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939786" y="3586807"/>
            <a:ext cx="394660" cy="3462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7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+ 2.8</a:t>
            </a:r>
          </a:p>
          <a:p>
            <a:pPr lvl="0">
              <a:spcBef>
                <a:spcPts val="200"/>
              </a:spcBef>
            </a:pPr>
            <a:r>
              <a:rPr lang="en-US" sz="7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– 2.7</a:t>
            </a:r>
            <a:endParaRPr lang="en-US" sz="7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3528" y="1800012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Uses dedicated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photon+VBF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trigger. Background reduction by &gt;10 over </a:t>
            </a:r>
            <a:r>
              <a:rPr lang="en-US" sz="1400" dirty="0" err="1" smtClean="0">
                <a:latin typeface="Symbol" charset="2"/>
                <a:ea typeface="Symbol" charset="2"/>
                <a:cs typeface="Symbol" charset="2"/>
              </a:rPr>
              <a:t>a</a:t>
            </a:r>
            <a:r>
              <a:rPr lang="en-US" sz="140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QED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owing to suppression of gluon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production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of 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bbqq</a:t>
            </a:r>
            <a:r>
              <a:rPr lang="en-US" sz="1400" i="1" dirty="0" err="1" smtClean="0">
                <a:latin typeface="Symbol" charset="2"/>
                <a:ea typeface="Symbol" charset="2"/>
                <a:cs typeface="Symbol" charset="2"/>
              </a:rPr>
              <a:t>g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and destructive interference between continuum ISR/FSR </a:t>
            </a:r>
            <a:r>
              <a:rPr lang="en-US" sz="1400" i="1" dirty="0" smtClean="0">
                <a:latin typeface="Symbol" charset="2"/>
                <a:ea typeface="Symbol" charset="2"/>
                <a:cs typeface="Symbol" charset="2"/>
              </a:rPr>
              <a:t>g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amplitudes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0650" y="3164657"/>
            <a:ext cx="35137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smtClean="0">
                <a:latin typeface="Helvetica" charset="0"/>
                <a:ea typeface="Helvetica" charset="0"/>
                <a:cs typeface="Helvetica" charset="0"/>
              </a:rPr>
              <a:t>(fit)</a:t>
            </a:r>
            <a:endParaRPr lang="en-US" sz="900" dirty="0" smtClean="0"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09636" y="1532492"/>
            <a:ext cx="24237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1" i="1" baseline="-2500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928461" y="6391906"/>
            <a:ext cx="282000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</a:pPr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µ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&lt; 4.0 (expected: &lt; 6.3)</a:t>
            </a:r>
            <a:r>
              <a:rPr lang="en-US" sz="10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at 95% CL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27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Searches for rare Higgs decays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Beyond SM reach at present, but could have new physics contributions ?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29</a:t>
            </a:fld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9" y="1412776"/>
            <a:ext cx="8820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endParaRPr lang="en-GB" sz="1600" dirty="0" smtClean="0">
              <a:solidFill>
                <a:srgbClr val="D80017"/>
              </a:solidFill>
              <a:latin typeface="Arial"/>
              <a:cs typeface="Arial"/>
            </a:endParaRP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Strongly resolution dependent, improve sensitivity by categorising events (low/high </a:t>
            </a:r>
            <a:r>
              <a:rPr lang="en-GB" sz="14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p</a:t>
            </a:r>
            <a:r>
              <a:rPr lang="en-GB" sz="1400" i="1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T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central/forward, VBF)</a:t>
            </a:r>
            <a:endParaRPr lang="en-GB" sz="14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2" name="Slide Number Placeholder 4"/>
          <p:cNvSpPr txBox="1">
            <a:spLocks/>
          </p:cNvSpPr>
          <p:nvPr/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en-GB"/>
            </a:defPPr>
            <a:lvl1pPr algn="r" defTabSz="457200" rtl="0" fontAlgn="base">
              <a:spcBef>
                <a:spcPct val="0"/>
              </a:spcBef>
              <a:spcAft>
                <a:spcPct val="0"/>
              </a:spcAft>
              <a:defRPr sz="1400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µµ </a:t>
            </a:r>
            <a:r>
              <a:rPr lang="en-US" sz="1200" dirty="0" smtClean="0">
                <a:latin typeface="Helvetica Light" charset="0"/>
                <a:ea typeface="Helvetica Light" charset="0"/>
                <a:cs typeface="Helvetica Light" charset="0"/>
              </a:rPr>
              <a:t>[expected branching fraction: 0.02%] 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040" y="2208205"/>
            <a:ext cx="4494456" cy="326581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99592" y="5569495"/>
            <a:ext cx="8136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Observed limit 4.4 times SM (3.5 combined with Run-1). Need about 300 fb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of data to reach SM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99592" y="6021288"/>
            <a:ext cx="7272808" cy="54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Can already exclude </a:t>
            </a:r>
            <a:r>
              <a:rPr lang="en-US" sz="16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universal Higgs coupling to fermions 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!</a:t>
            </a:r>
          </a:p>
          <a:p>
            <a:pPr>
              <a:spcBef>
                <a:spcPts val="300"/>
              </a:spcBef>
            </a:pPr>
            <a:r>
              <a:rPr lang="en-US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(Would have observed </a:t>
            </a:r>
            <a:r>
              <a:rPr lang="hr-HR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hr-HR" sz="11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hr-HR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hr-H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µµ, </a:t>
            </a:r>
            <a:r>
              <a:rPr lang="hr-HR" sz="11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if</a:t>
            </a:r>
            <a:r>
              <a:rPr lang="hr-H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same BR </a:t>
            </a:r>
            <a:r>
              <a:rPr lang="hr-HR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as H </a:t>
            </a:r>
            <a:r>
              <a:rPr lang="hr-HR" sz="11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hr-H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hr-HR" sz="11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ττ</a:t>
            </a:r>
            <a:r>
              <a:rPr lang="hr-HR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 </a:t>
            </a:r>
            <a:endParaRPr lang="en-US" sz="11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19978" y="2171679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ATLAS-CONF-2016-041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0" b="33520"/>
          <a:stretch/>
        </p:blipFill>
        <p:spPr>
          <a:xfrm>
            <a:off x="351970" y="2203147"/>
            <a:ext cx="4076014" cy="278352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19"/>
          <a:stretch/>
        </p:blipFill>
        <p:spPr>
          <a:xfrm>
            <a:off x="354319" y="4997302"/>
            <a:ext cx="4364046" cy="37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0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4581128"/>
            <a:ext cx="9130772" cy="956773"/>
          </a:xfrm>
          <a:prstGeom prst="rect">
            <a:avLst/>
          </a:prstGeom>
          <a:solidFill>
            <a:srgbClr val="FFFFFF">
              <a:alpha val="9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 tIns="108000" bIns="1080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Producing the Higgs boson and searching for new </a:t>
            </a:r>
            <a:r>
              <a:rPr lang="en-US" sz="24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24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hysics         at the TeV </a:t>
            </a:r>
            <a:r>
              <a:rPr lang="en-US" sz="24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24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cale requires a huge </a:t>
            </a:r>
            <a:r>
              <a:rPr lang="en-US" sz="24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24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achine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49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6" y="2996952"/>
            <a:ext cx="3013160" cy="289093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First search for ttH production at 13 TeV by CMS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Direct measurement of Higgs–top coupling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820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CMS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showed preliminary results for ttH in all major Higgs decay channels: </a:t>
            </a:r>
            <a:r>
              <a:rPr lang="en-GB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H </a:t>
            </a:r>
            <a:r>
              <a:rPr lang="en-GB" sz="1400" b="1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 </a:t>
            </a:r>
            <a:r>
              <a:rPr lang="en-GB" sz="1400" b="1" dirty="0" err="1" smtClean="0">
                <a:solidFill>
                  <a:srgbClr val="003BB8"/>
                </a:solidFill>
                <a:latin typeface="Helvetica Light"/>
                <a:cs typeface="Helvetica Light"/>
              </a:rPr>
              <a:t>γγ</a:t>
            </a:r>
            <a:r>
              <a:rPr lang="en-GB" sz="1400" b="1" dirty="0" smtClean="0">
                <a:solidFill>
                  <a:srgbClr val="003BB8"/>
                </a:solidFill>
                <a:latin typeface="Helvetica Light"/>
                <a:cs typeface="Helvetica Light"/>
              </a:rPr>
              <a:t>, multi-leptons, bb</a:t>
            </a:r>
          </a:p>
          <a:p>
            <a:pPr>
              <a:spcBef>
                <a:spcPts val="1200"/>
              </a:spcBef>
            </a:pPr>
            <a:r>
              <a:rPr lang="en-GB" sz="14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Highly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complex analyses, huge effort to get these done so quickly after data taking 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(already by Moriond 2016)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8" y="-27384"/>
            <a:ext cx="1512168" cy="116849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233775" y="512688"/>
            <a:ext cx="108000" cy="108000"/>
          </a:xfrm>
          <a:prstGeom prst="ellipse">
            <a:avLst/>
          </a:prstGeom>
          <a:solidFill>
            <a:srgbClr val="D70128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2804" y="2369166"/>
            <a:ext cx="141577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400" b="1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="1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</a:t>
            </a:r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  <a:p>
            <a:r>
              <a:rPr lang="en-US" sz="12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0 &amp; 1 leptons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11664" y="6240642"/>
            <a:ext cx="8002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3.8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28409" y="6181854"/>
            <a:ext cx="46038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+4.5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3.6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35896" y="2369166"/>
            <a:ext cx="233910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ttH </a:t>
            </a:r>
            <a:r>
              <a:rPr lang="en-US" sz="1400" b="1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multi-leptons</a:t>
            </a:r>
          </a:p>
          <a:p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2 same charge (+ 𝜏) / 3 leptons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175495" y="6240642"/>
            <a:ext cx="80021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2.0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796761" y="6181854"/>
            <a:ext cx="46038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+0.8</a:t>
            </a:r>
          </a:p>
          <a:p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</a:t>
            </a:r>
            <a:r>
              <a:rPr lang="en-GB" sz="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050" dirty="0" smtClean="0">
                <a:solidFill>
                  <a:prstClr val="black"/>
                </a:solidFill>
                <a:latin typeface="Helvetica Light"/>
                <a:cs typeface="Helvetica Light"/>
              </a:rPr>
              <a:t>0.7</a:t>
            </a:r>
            <a:endParaRPr lang="en-US" sz="1200" dirty="0">
              <a:solidFill>
                <a:prstClr val="black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44660" y="2369166"/>
            <a:ext cx="141577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400" b="1" dirty="0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bb</a:t>
            </a:r>
          </a:p>
          <a:p>
            <a:r>
              <a:rPr lang="en-US" sz="1200" dirty="0" err="1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tt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1 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&amp; 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2 </a:t>
            </a:r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leptons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658794" y="6239481"/>
            <a:ext cx="24497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µ = –2.0 ±1.8 &lt; 2.6 </a:t>
            </a:r>
            <a:r>
              <a:rPr lang="en-GB" sz="11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(95% CL)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30</a:t>
            </a:fld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167"/>
          <a:stretch/>
        </p:blipFill>
        <p:spPr>
          <a:xfrm>
            <a:off x="5757348" y="2852060"/>
            <a:ext cx="3279148" cy="328292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05636" y="6591885"/>
            <a:ext cx="12250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HIG-15-005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168942" y="6591885"/>
            <a:ext cx="12057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CMS-PAS-HIG-16-022</a:t>
            </a:r>
            <a:endParaRPr lang="en-US" sz="8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649413" y="6591885"/>
            <a:ext cx="12250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 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HIG-16-004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7"/>
          <a:stretch/>
        </p:blipFill>
        <p:spPr>
          <a:xfrm>
            <a:off x="2864345" y="3002692"/>
            <a:ext cx="2931791" cy="302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01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First search for ttH production at 13 TeV by ATLAS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Direct measurement of Higgs–top coupling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8204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D80017"/>
                </a:solidFill>
                <a:latin typeface="Arial"/>
                <a:cs typeface="Arial"/>
              </a:rPr>
              <a:t>ATLAS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showed preliminary results for ttH in </a:t>
            </a:r>
            <a:r>
              <a:rPr lang="en-GB" sz="1400" b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all major channels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and their combination at ICHEP 2016</a:t>
            </a:r>
            <a:endParaRPr lang="en-GB" sz="1400" b="1" dirty="0" smtClean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328" y="-27384"/>
            <a:ext cx="1512168" cy="116849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8233775" y="512688"/>
            <a:ext cx="108000" cy="108000"/>
          </a:xfrm>
          <a:prstGeom prst="ellipse">
            <a:avLst/>
          </a:prstGeom>
          <a:solidFill>
            <a:srgbClr val="D70128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schemeClr val="bg1">
                    <a:lumMod val="75000"/>
                  </a:schemeClr>
                </a:solidFill>
              </a:rPr>
              <a:pPr>
                <a:defRPr/>
              </a:pPr>
              <a:t>31</a:t>
            </a:fld>
            <a:endParaRPr lang="en-GB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9" y="2542017"/>
            <a:ext cx="5161476" cy="371407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987824" y="2060849"/>
            <a:ext cx="3321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Individual channels and combination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224383" y="2526399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mr-IN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6</a:t>
            </a:r>
            <a:r>
              <a:rPr lang="mr-IN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8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03214" y="5152072"/>
            <a:ext cx="1925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smtClean="0">
                <a:latin typeface="Helvetica Light" charset="0"/>
                <a:ea typeface="Helvetica Light" charset="0"/>
                <a:cs typeface="Helvetica Light" charset="0"/>
              </a:rPr>
              <a:t>Improved sensitivity over Run-1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64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Beyond the Standard Model Higgs physics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Higgs sector may be non-minimal and/or Higgs boson may couple to new physics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5" name="Oval 4"/>
          <p:cNvSpPr/>
          <p:nvPr/>
        </p:nvSpPr>
        <p:spPr>
          <a:xfrm>
            <a:off x="3347864" y="2807788"/>
            <a:ext cx="2232248" cy="2232248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175">
            <a:solidFill>
              <a:schemeClr val="bg1">
                <a:lumMod val="65000"/>
              </a:schemeClr>
            </a:solidFill>
            <a:prstDash val="sysDot"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97166" y="3462247"/>
            <a:ext cx="1133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BSM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Higgs </a:t>
            </a: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searches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71800" y="1988840"/>
            <a:ext cx="3312368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Light or heavy neutral Higgs bosons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615" y="2807788"/>
            <a:ext cx="2160239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Charged Higgs boson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504" y="6571642"/>
            <a:ext cx="26564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Taken from: Thibault Guillemin @ SEARCH 2016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3770023"/>
            <a:ext cx="2095283" cy="576293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Di-Higgs production (resonant or not)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4732258"/>
            <a:ext cx="3024336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Higgs as portal </a:t>
            </a:r>
            <a:r>
              <a:rPr lang="en-US" sz="1400" b="1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to hidden sector</a:t>
            </a:r>
            <a:endParaRPr lang="en-US" sz="1400" b="1" dirty="0" smtClean="0">
              <a:solidFill>
                <a:srgbClr val="0070C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31840" y="5589821"/>
            <a:ext cx="2808313" cy="576293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BSM constraint from coupling measurements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80112" y="2807278"/>
            <a:ext cx="3433617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Lepton </a:t>
            </a:r>
            <a:r>
              <a:rPr lang="en-US" sz="1400" b="1" dirty="0" err="1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 violating Higgs decays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12160" y="3770023"/>
            <a:ext cx="2150553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Exotic Higgs decays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80113" y="4732259"/>
            <a:ext cx="2699854" cy="360850"/>
          </a:xfrm>
          <a:prstGeom prst="rect">
            <a:avLst/>
          </a:prstGeom>
          <a:noFill/>
          <a:ln w="635">
            <a:solidFill>
              <a:srgbClr val="0070C0"/>
            </a:solidFill>
            <a:prstDash val="sysDot"/>
          </a:ln>
        </p:spPr>
        <p:txBody>
          <a:bodyPr wrap="square" tIns="72000" bIns="72000" rtlCol="0" anchor="t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70C0"/>
                </a:solidFill>
                <a:latin typeface="Helvetica Light" charset="0"/>
                <a:ea typeface="Helvetica Light" charset="0"/>
                <a:cs typeface="Helvetica Light" charset="0"/>
              </a:rPr>
              <a:t>Higgs in BSM decay chains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3529" y="1412776"/>
            <a:ext cx="7992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Diverse search programme: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025" y="4345820"/>
            <a:ext cx="27302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No sensitivity </a:t>
            </a:r>
            <a:r>
              <a:rPr lang="en-US" sz="10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yet for SM di-Higgs production</a:t>
            </a:r>
            <a:endParaRPr lang="en-US" sz="10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60232" y="5935281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No deviation from SM found in any of these searches</a:t>
            </a:r>
          </a:p>
        </p:txBody>
      </p:sp>
    </p:spTree>
    <p:extLst>
      <p:ext uri="{BB962C8B-B14F-4D97-AF65-F5344CB8AC3E}">
        <p14:creationId xmlns:p14="http://schemas.microsoft.com/office/powerpoint/2010/main" val="192389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42638" y="2060848"/>
            <a:ext cx="4689402" cy="277614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Higgs-boson discovery and a flurry of property measurements proved true the BEH mechanism to break gauge symmetry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However, apart from the mass, none of these measurements are yet very precise and leave room for significant deviations. Also, important modes 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are still 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unseen (bb, ttH, µµ, </a:t>
            </a:r>
            <a:r>
              <a:rPr lang="en-GB" sz="16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600" dirty="0" err="1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g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 HH)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And then, the reasons for new physics are all    still valid, as is the beauty of SUSY</a:t>
            </a:r>
            <a:r>
              <a:rPr lang="mr-IN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GB" sz="16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60152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Conclusions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919054"/>
            <a:ext cx="4099343" cy="393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24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242638" y="2060848"/>
            <a:ext cx="4689402" cy="34409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Higgs-boson discovery and a flurry of property measurements proved true the BEH mechanism to break gauge symmetry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However, apart from the mass, none of these measurements are yet very precise and leave room for significant deviations. Also, important modes 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are still 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unseen (bb, ttH, µµ, </a:t>
            </a:r>
            <a:r>
              <a:rPr lang="en-GB" sz="16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sz="1600" dirty="0" err="1" smtClean="0">
                <a:solidFill>
                  <a:srgbClr val="003BB8"/>
                </a:solidFill>
                <a:latin typeface="Symbol" charset="2"/>
                <a:ea typeface="Symbol" charset="2"/>
                <a:cs typeface="Symbol" charset="2"/>
              </a:rPr>
              <a:t>g</a:t>
            </a: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, HH)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And then, the reasons for new physics are all    still valid, as is the beauty of SUSY</a:t>
            </a:r>
            <a:r>
              <a:rPr lang="mr-IN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r>
              <a:rPr lang="en-US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                   </a:t>
            </a:r>
            <a:r>
              <a:rPr lang="mr-IN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r>
              <a:rPr lang="en-US" sz="16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so </a:t>
            </a:r>
            <a:r>
              <a:rPr lang="en-US" sz="16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we may still hope Pierre was right !</a:t>
            </a:r>
            <a:endParaRPr lang="en-GB" sz="1600" b="1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GB" sz="16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6016" y="601524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Conclusions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919054"/>
            <a:ext cx="4099343" cy="39330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57" y="5242428"/>
            <a:ext cx="2151005" cy="1308683"/>
          </a:xfrm>
          <a:prstGeom prst="rect">
            <a:avLst/>
          </a:prstGeom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179079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575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35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501008"/>
            <a:ext cx="9130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i="1" dirty="0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Extra slides</a:t>
            </a:r>
          </a:p>
        </p:txBody>
      </p:sp>
    </p:spTree>
    <p:extLst>
      <p:ext uri="{BB962C8B-B14F-4D97-AF65-F5344CB8AC3E}">
        <p14:creationId xmlns:p14="http://schemas.microsoft.com/office/powerpoint/2010/main" val="37973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77798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atin typeface="Helvetica Light"/>
                <a:cs typeface="Helvetica Light"/>
              </a:rPr>
              <a:t>A brief look into the future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1043556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0"/>
            <a:ext cx="9144002" cy="3284984"/>
          </a:xfrm>
          <a:prstGeom prst="rect">
            <a:avLst/>
          </a:prstGeom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377981"/>
            <a:ext cx="9144000" cy="919331"/>
          </a:xfrm>
          <a:prstGeom prst="rect">
            <a:avLst/>
          </a:prstGeom>
          <a:solidFill>
            <a:srgbClr val="FFFFFF">
              <a:alpha val="96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tIns="72000"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road to the future</a:t>
            </a:r>
          </a:p>
          <a:p>
            <a:pPr algn="ctr">
              <a:spcBef>
                <a:spcPts val="600"/>
              </a:spcBef>
            </a:pPr>
            <a:r>
              <a:rPr lang="en-US" sz="2800" dirty="0" smtClean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LHC Run-2 and beyond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06743"/>
            <a:ext cx="9144000" cy="3878641"/>
          </a:xfrm>
          <a:prstGeom prst="rect">
            <a:avLst/>
          </a:prstGeom>
        </p:spPr>
      </p:pic>
      <p:sp>
        <p:nvSpPr>
          <p:cNvPr id="2" name="Sun 1"/>
          <p:cNvSpPr/>
          <p:nvPr/>
        </p:nvSpPr>
        <p:spPr>
          <a:xfrm>
            <a:off x="2771800" y="5229200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03045" y="5050410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35990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6743"/>
            <a:ext cx="9144000" cy="38786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1"/>
            <a:ext cx="9144001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9312" y="188640"/>
            <a:ext cx="57583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How can these LHC luminosity improvements be achieved ? </a:t>
            </a:r>
          </a:p>
        </p:txBody>
      </p:sp>
      <p:sp>
        <p:nvSpPr>
          <p:cNvPr id="7" name="Rectangle 6"/>
          <p:cNvSpPr/>
          <p:nvPr/>
        </p:nvSpPr>
        <p:spPr>
          <a:xfrm>
            <a:off x="-1" y="2880320"/>
            <a:ext cx="8604450" cy="1340768"/>
          </a:xfrm>
          <a:prstGeom prst="rect">
            <a:avLst/>
          </a:prstGeom>
          <a:solidFill>
            <a:schemeClr val="bg1"/>
          </a:solidFill>
          <a:ln w="3175" cmpd="sng">
            <a:solidFill>
              <a:schemeClr val="bg1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4" name="Sun 13"/>
          <p:cNvSpPr/>
          <p:nvPr/>
        </p:nvSpPr>
        <p:spPr>
          <a:xfrm>
            <a:off x="2771800" y="5229200"/>
            <a:ext cx="216024" cy="216024"/>
          </a:xfrm>
          <a:prstGeom prst="su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660772"/>
            <a:ext cx="8712200" cy="34163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303045" y="5050410"/>
            <a:ext cx="6751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We are here</a:t>
            </a:r>
          </a:p>
        </p:txBody>
      </p:sp>
    </p:spTree>
    <p:extLst>
      <p:ext uri="{BB962C8B-B14F-4D97-AF65-F5344CB8AC3E}">
        <p14:creationId xmlns:p14="http://schemas.microsoft.com/office/powerpoint/2010/main" val="132474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(Conservative) extrapolation of Higgs coupling measurements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9" y="1412776"/>
            <a:ext cx="8712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Higgs signal strengths (left) and ratios of coupling modifiers (right)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compared to current precision (orange)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573485"/>
            <a:ext cx="3834449" cy="496222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009" y="1508947"/>
            <a:ext cx="4104040" cy="53111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51405" y="4365104"/>
            <a:ext cx="178509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Hatched areas indicate impact of theoretical uncertainties on expected cross-sections</a:t>
            </a:r>
          </a:p>
          <a:p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5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Theory uncertainty limiting in several cases</a:t>
            </a:r>
          </a:p>
          <a:p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Some uncertainties cancel in ratios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591315" y="2608425"/>
            <a:ext cx="2638669" cy="3285353"/>
            <a:chOff x="1591315" y="2608425"/>
            <a:chExt cx="2638669" cy="3285353"/>
          </a:xfrm>
        </p:grpSpPr>
        <p:sp>
          <p:nvSpPr>
            <p:cNvPr id="11" name="Rectangle 10"/>
            <p:cNvSpPr/>
            <p:nvPr/>
          </p:nvSpPr>
          <p:spPr>
            <a:xfrm>
              <a:off x="1609039" y="2693484"/>
              <a:ext cx="4464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328527" y="2608425"/>
              <a:ext cx="1901457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Run-1 </a:t>
              </a:r>
            </a:p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(ATLAS &amp; CMS, </a:t>
              </a:r>
            </a:p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expected uncertainties)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 flipH="1" flipV="1">
              <a:off x="2126512" y="2721934"/>
              <a:ext cx="244547" cy="1482"/>
            </a:xfrm>
            <a:prstGeom prst="straightConnector1">
              <a:avLst/>
            </a:prstGeom>
            <a:ln w="317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1601943" y="3218023"/>
              <a:ext cx="5796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1591315" y="3696485"/>
              <a:ext cx="4176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605484" y="5241754"/>
              <a:ext cx="5940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609027" y="4734938"/>
              <a:ext cx="730799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1" name="Right Arrow 30"/>
            <p:cNvSpPr/>
            <p:nvPr/>
          </p:nvSpPr>
          <p:spPr>
            <a:xfrm>
              <a:off x="1609026" y="5700722"/>
              <a:ext cx="1485047" cy="1368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094074" y="5647557"/>
              <a:ext cx="5317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2.4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823615" y="2633232"/>
            <a:ext cx="2735795" cy="2839171"/>
            <a:chOff x="4823615" y="2633232"/>
            <a:chExt cx="2735795" cy="2839171"/>
          </a:xfrm>
        </p:grpSpPr>
        <p:sp>
          <p:nvSpPr>
            <p:cNvPr id="36" name="Rectangle 35"/>
            <p:cNvSpPr/>
            <p:nvPr/>
          </p:nvSpPr>
          <p:spPr>
            <a:xfrm>
              <a:off x="4823615" y="2633232"/>
              <a:ext cx="981761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4827155" y="3030178"/>
              <a:ext cx="981761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825508" y="3819498"/>
              <a:ext cx="206439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9" name="Right Arrow 38"/>
            <p:cNvSpPr/>
            <p:nvPr/>
          </p:nvSpPr>
          <p:spPr>
            <a:xfrm>
              <a:off x="4825888" y="3385559"/>
              <a:ext cx="2181600" cy="1368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027644" y="3341481"/>
              <a:ext cx="53176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>
                  <a:latin typeface="Helvetica Light" charset="0"/>
                  <a:ea typeface="Helvetica Light" charset="0"/>
                  <a:cs typeface="Helvetica Light" charset="0"/>
                </a:rPr>
                <a:t>~0.33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4825508" y="4223846"/>
              <a:ext cx="14148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829048" y="4992934"/>
              <a:ext cx="16200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4829050" y="5407603"/>
              <a:ext cx="1080000" cy="648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887459" y="2612820"/>
                <a:ext cx="861005" cy="1077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𝜅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𝑖</m:t>
                          </m:r>
                        </m:sub>
                        <m:sup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2</m:t>
                          </m:r>
                        </m:sup>
                      </m:sSubSup>
                      <m:r>
                        <a:rPr lang="en-US" sz="14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Sup>
                            <m:sSubSupPr>
                              <m:ctrlP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SM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sz="1400" dirty="0" smtClean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endParaRPr lang="en-US" sz="1400" dirty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𝜆</m:t>
                          </m:r>
                        </m:e>
                        <m:sub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𝑖</m:t>
                          </m:r>
                          <m:r>
                            <a:rPr lang="en-US" sz="1400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𝑗</m:t>
                          </m:r>
                        </m:sub>
                      </m:sSub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</a:rPr>
                        <m:t>=</m:t>
                      </m:r>
                      <m:f>
                        <m:fPr>
                          <m:ctrlPr>
                            <a:rPr lang="bg-BG" sz="1400" i="1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40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𝜅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𝑗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400" dirty="0"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7459" y="2612820"/>
                <a:ext cx="861005" cy="1077154"/>
              </a:xfrm>
              <a:prstGeom prst="rect">
                <a:avLst/>
              </a:prstGeom>
              <a:blipFill rotWithShape="0">
                <a:blip r:embed="rId4"/>
                <a:stretch>
                  <a:fillRect b="-5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ounded Rectangle 46"/>
          <p:cNvSpPr/>
          <p:nvPr/>
        </p:nvSpPr>
        <p:spPr>
          <a:xfrm>
            <a:off x="7740352" y="2465838"/>
            <a:ext cx="1152128" cy="1347605"/>
          </a:xfrm>
          <a:prstGeom prst="roundRect">
            <a:avLst>
              <a:gd name="adj" fmla="val 5593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1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8534" y="3843378"/>
            <a:ext cx="2237584" cy="1402802"/>
          </a:xfrm>
          <a:prstGeom prst="ellipse">
            <a:avLst/>
          </a:prstGeom>
          <a:noFill/>
          <a:ln w="38100" cmpd="sng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bg1">
                <a:alpha val="53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3840934" y="1268760"/>
            <a:ext cx="2496196" cy="53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ring at CERN:</a:t>
            </a:r>
          </a:p>
          <a:p>
            <a:pPr algn="ctr">
              <a:lnSpc>
                <a:spcPct val="90000"/>
              </a:lnSpc>
              <a:defRPr/>
            </a:pPr>
            <a:r>
              <a:rPr lang="en-GB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27 km circumference</a:t>
            </a:r>
            <a:endParaRPr lang="en-GB" sz="1600" b="1" dirty="0">
              <a:solidFill>
                <a:prstClr val="black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29" name="Line 70"/>
          <p:cNvSpPr>
            <a:spLocks noChangeShapeType="1"/>
          </p:cNvSpPr>
          <p:nvPr/>
        </p:nvSpPr>
        <p:spPr bwMode="auto">
          <a:xfrm flipH="1" flipV="1">
            <a:off x="2133600" y="4974888"/>
            <a:ext cx="240837" cy="11942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rapezoid 1"/>
          <p:cNvSpPr/>
          <p:nvPr/>
        </p:nvSpPr>
        <p:spPr>
          <a:xfrm rot="16002904">
            <a:off x="5121892" y="4420560"/>
            <a:ext cx="642302" cy="2290771"/>
          </a:xfrm>
          <a:prstGeom prst="trapezoid">
            <a:avLst>
              <a:gd name="adj" fmla="val 40873"/>
            </a:avLst>
          </a:prstGeom>
          <a:noFill/>
          <a:ln w="28575">
            <a:solidFill>
              <a:srgbClr val="FFFF00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4635623" y="5821724"/>
            <a:ext cx="1737976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CERN (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Meyrin</a:t>
            </a: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site)</a:t>
            </a:r>
            <a:endParaRPr lang="en-GB" sz="1600" b="1" dirty="0">
              <a:solidFill>
                <a:srgbClr val="FFFF00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solidFill>
                  <a:schemeClr val="bg1"/>
                </a:solidFill>
              </a:rPr>
              <a:t>The LHC is a superconducting </a:t>
            </a:r>
            <a:r>
              <a:rPr lang="en-GB" dirty="0" smtClean="0">
                <a:solidFill>
                  <a:schemeClr val="bg1"/>
                </a:solidFill>
              </a:rPr>
              <a:t>proton/ion accelerator and collider </a:t>
            </a:r>
            <a:endParaRPr lang="en-GB" dirty="0" smtClean="0">
              <a:solidFill>
                <a:schemeClr val="bg1"/>
              </a:solidFill>
            </a:endParaRPr>
          </a:p>
          <a:p>
            <a:pPr algn="ctr"/>
            <a:r>
              <a:rPr lang="en-GB" dirty="0" smtClean="0">
                <a:solidFill>
                  <a:schemeClr val="bg1"/>
                </a:solidFill>
              </a:rPr>
              <a:t>installed </a:t>
            </a:r>
            <a:r>
              <a:rPr lang="en-GB" dirty="0" smtClean="0">
                <a:solidFill>
                  <a:schemeClr val="bg1"/>
                </a:solidFill>
              </a:rPr>
              <a:t>in a 27 km circumference underground </a:t>
            </a:r>
            <a:r>
              <a:rPr lang="en-GB" dirty="0" smtClean="0">
                <a:solidFill>
                  <a:schemeClr val="bg1"/>
                </a:solidFill>
              </a:rPr>
              <a:t>tunnel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1751363"/>
            <a:ext cx="138531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70 — 140 </a:t>
            </a:r>
            <a:r>
              <a:rPr lang="en-US" sz="1100" b="1" dirty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m </a:t>
            </a:r>
            <a:r>
              <a:rPr lang="en-US" sz="1100" b="1" dirty="0" smtClean="0">
                <a:solidFill>
                  <a:srgbClr val="FFFFFF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depth</a:t>
            </a:r>
            <a:endParaRPr lang="en-US" sz="1100" b="1" dirty="0">
              <a:solidFill>
                <a:srgbClr val="FFFFFF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sp>
        <p:nvSpPr>
          <p:cNvPr id="16" name="Trapezoid 15"/>
          <p:cNvSpPr/>
          <p:nvPr/>
        </p:nvSpPr>
        <p:spPr>
          <a:xfrm rot="12847420">
            <a:off x="4312921" y="3357153"/>
            <a:ext cx="776844" cy="948436"/>
          </a:xfrm>
          <a:prstGeom prst="trapezoid">
            <a:avLst>
              <a:gd name="adj" fmla="val 40873"/>
            </a:avLst>
          </a:prstGeom>
          <a:noFill/>
          <a:ln w="28575">
            <a:solidFill>
              <a:srgbClr val="FFFF00"/>
            </a:solidFill>
            <a:prstDash val="sys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57150">
                <a:solidFill>
                  <a:schemeClr val="tx1"/>
                </a:solidFill>
              </a:ln>
            </a:endParaRPr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4932040" y="3220902"/>
            <a:ext cx="196560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CERN (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Pr</a:t>
            </a:r>
            <a:r>
              <a:rPr lang="en-US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é</a:t>
            </a:r>
            <a:r>
              <a:rPr lang="en-GB" sz="1400" b="1" dirty="0" err="1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vessin</a:t>
            </a:r>
            <a:r>
              <a:rPr lang="en-GB" sz="1400" b="1" dirty="0" smtClean="0">
                <a:solidFill>
                  <a:srgbClr val="FFFF00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 site)</a:t>
            </a:r>
            <a:endParaRPr lang="en-GB" sz="1600" b="1" dirty="0">
              <a:solidFill>
                <a:srgbClr val="FFFF00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113768" y="3507134"/>
            <a:ext cx="585823" cy="48007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590071" y="3095643"/>
            <a:ext cx="693897" cy="54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100" b="1" dirty="0" smtClean="0">
                <a:solidFill>
                  <a:schemeClr val="bg1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LHC </a:t>
            </a:r>
          </a:p>
          <a:p>
            <a:pPr>
              <a:lnSpc>
                <a:spcPct val="90000"/>
              </a:lnSpc>
              <a:defRPr/>
            </a:pPr>
            <a:r>
              <a:rPr lang="en-US" sz="1100" b="1" dirty="0" smtClean="0">
                <a:solidFill>
                  <a:schemeClr val="bg1"/>
                </a:solidFill>
                <a:effectLst>
                  <a:glow rad="101600">
                    <a:prstClr val="black">
                      <a:alpha val="75000"/>
                    </a:prstClr>
                  </a:glow>
                </a:effectLst>
                <a:latin typeface="Trebuchet MS"/>
                <a:cs typeface="Trebuchet MS"/>
              </a:rPr>
              <a:t>control room</a:t>
            </a:r>
            <a:endParaRPr lang="en-GB" sz="1200" b="1" dirty="0">
              <a:solidFill>
                <a:schemeClr val="bg1"/>
              </a:solidFill>
              <a:effectLst>
                <a:glow rad="101600">
                  <a:prstClr val="black">
                    <a:alpha val="75000"/>
                  </a:prstClr>
                </a:glow>
              </a:effectLst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73259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34" y="2599164"/>
            <a:ext cx="4006834" cy="388669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Higgs boson physics</a:t>
            </a:r>
            <a:endParaRPr lang="en-GB" dirty="0" smtClean="0">
              <a:solidFill>
                <a:srgbClr val="000000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latin typeface="Helvetica Light"/>
                <a:cs typeface="Helvetica Light"/>
              </a:rPr>
              <a:t>Constraining the Higgs off-shell coupling</a:t>
            </a:r>
            <a:endParaRPr lang="en-US" sz="1600" dirty="0">
              <a:latin typeface="Helvetica Light"/>
              <a:cs typeface="Helvetica Ligh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23528" y="1412776"/>
            <a:ext cx="880724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solidFill>
                  <a:srgbClr val="003BB8"/>
                </a:solidFill>
                <a:latin typeface="Arial"/>
                <a:cs typeface="Arial"/>
              </a:rPr>
              <a:t>Both CMS and ATLAS have constrained the Higgs off-shell coupling and through this obtained upper limits     on the Higgs total width Γ</a:t>
            </a:r>
            <a:r>
              <a:rPr lang="en-US" sz="1400" baseline="-25000" dirty="0" smtClean="0">
                <a:solidFill>
                  <a:srgbClr val="003BB8"/>
                </a:solidFill>
                <a:latin typeface="Arial"/>
                <a:cs typeface="Arial"/>
              </a:rPr>
              <a:t>H</a:t>
            </a:r>
          </a:p>
          <a:p>
            <a:pPr>
              <a:spcBef>
                <a:spcPts val="12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The method uses the independence of off-shell cross section on Γ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relies on identical on-shell and off-shell Higgs couplings. One can then determine Γ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(=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4.2 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MeV in SM)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from the measurements of µ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off-shell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and µ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on-shell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065" y="2608714"/>
            <a:ext cx="4866847" cy="8022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4568" y="3479779"/>
            <a:ext cx="3725900" cy="766573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V="1">
            <a:off x="1465023" y="3140968"/>
            <a:ext cx="0" cy="2808312"/>
          </a:xfrm>
          <a:prstGeom prst="line">
            <a:avLst/>
          </a:prstGeom>
          <a:ln>
            <a:solidFill>
              <a:srgbClr val="D80017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90005" y="2996952"/>
            <a:ext cx="504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on-shell</a:t>
            </a:r>
            <a:endParaRPr lang="en-US" sz="105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75656" y="2996952"/>
            <a:ext cx="5040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off-shell</a:t>
            </a:r>
            <a:endParaRPr lang="en-US" sz="1050" dirty="0" smtClean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1063256" y="3391786"/>
            <a:ext cx="106326" cy="988828"/>
          </a:xfrm>
          <a:prstGeom prst="straightConnector1">
            <a:avLst/>
          </a:prstGeom>
          <a:ln w="3175">
            <a:solidFill>
              <a:srgbClr val="D80017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183890" y="4448145"/>
            <a:ext cx="49468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With Run-1, limits of the order of 5 × Γ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SM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 obtained</a:t>
            </a:r>
          </a:p>
          <a:p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With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= 3000 fb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expect: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035" y="5301208"/>
            <a:ext cx="2174668" cy="35439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0072" y="5760260"/>
            <a:ext cx="2549063" cy="471402"/>
          </a:xfrm>
          <a:prstGeom prst="rect">
            <a:avLst/>
          </a:prstGeom>
        </p:spPr>
      </p:pic>
      <p:sp>
        <p:nvSpPr>
          <p:cNvPr id="30" name="Right Arrow 29"/>
          <p:cNvSpPr/>
          <p:nvPr/>
        </p:nvSpPr>
        <p:spPr>
          <a:xfrm>
            <a:off x="4572000" y="5880043"/>
            <a:ext cx="552893" cy="237708"/>
          </a:xfrm>
          <a:prstGeom prst="rightArrow">
            <a:avLst/>
          </a:prstGeom>
          <a:solidFill>
            <a:schemeClr val="bg1">
              <a:lumMod val="95000"/>
            </a:schemeClr>
          </a:solidFill>
          <a:ln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233218" y="6230848"/>
            <a:ext cx="17475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ATLAS: ATL-PHYS-PUB-2015-024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8" name="Rectangle 37"/>
          <p:cNvSpPr/>
          <p:nvPr/>
        </p:nvSpPr>
        <p:spPr>
          <a:xfrm rot="16200000">
            <a:off x="3416109" y="3155197"/>
            <a:ext cx="110799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CMS: </a:t>
            </a:r>
            <a:r>
              <a:rPr lang="hr-H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1405.3455 	</a:t>
            </a:r>
          </a:p>
        </p:txBody>
      </p:sp>
    </p:spTree>
    <p:extLst>
      <p:ext uri="{BB962C8B-B14F-4D97-AF65-F5344CB8AC3E}">
        <p14:creationId xmlns:p14="http://schemas.microsoft.com/office/powerpoint/2010/main" val="29970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  <p:sp>
        <p:nvSpPr>
          <p:cNvPr id="36" name="Rectangle 35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7" name="Picture 36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TextBox 69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BEH Potential</a:t>
            </a:r>
            <a:endParaRPr lang="en-US" sz="24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304800" y="1988840"/>
            <a:ext cx="883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early universe, at temperature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&gt;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was in a symmetric phase (|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= 0)</a:t>
            </a:r>
          </a:p>
        </p:txBody>
      </p:sp>
      <p:pic>
        <p:nvPicPr>
          <p:cNvPr id="140" name="Picture 14" descr="fig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9775" y="3004981"/>
            <a:ext cx="2808288" cy="1908176"/>
          </a:xfrm>
          <a:prstGeom prst="rect">
            <a:avLst/>
          </a:prstGeom>
          <a:noFill/>
        </p:spPr>
      </p:pic>
      <p:sp>
        <p:nvSpPr>
          <p:cNvPr id="141" name="Rectangle 17"/>
          <p:cNvSpPr>
            <a:spLocks noChangeArrowheads="1"/>
          </p:cNvSpPr>
          <p:nvPr/>
        </p:nvSpPr>
        <p:spPr bwMode="auto">
          <a:xfrm>
            <a:off x="3170237" y="2944656"/>
            <a:ext cx="258763" cy="217488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142" name="Object 18"/>
          <p:cNvGraphicFramePr>
            <a:graphicFrameLocks noChangeAspect="1"/>
          </p:cNvGraphicFramePr>
          <p:nvPr>
            <p:extLst/>
          </p:nvPr>
        </p:nvGraphicFramePr>
        <p:xfrm>
          <a:off x="3208337" y="3179606"/>
          <a:ext cx="531813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12" name="Equation" r:id="rId6" imgW="393700" imgH="266700" progId="Equation.DSMT4">
                  <p:embed/>
                </p:oleObj>
              </mc:Choice>
              <mc:Fallback>
                <p:oleObj name="Equation" r:id="rId6" imgW="3937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337" y="3179606"/>
                        <a:ext cx="531813" cy="3603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" name="Object 15"/>
          <p:cNvGraphicFramePr>
            <a:graphicFrameLocks noChangeAspect="1"/>
          </p:cNvGraphicFramePr>
          <p:nvPr>
            <p:extLst/>
          </p:nvPr>
        </p:nvGraphicFramePr>
        <p:xfrm>
          <a:off x="5661025" y="4587719"/>
          <a:ext cx="257175" cy="36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13" name="Equation" r:id="rId8" imgW="190500" imgH="266700" progId="Equation.DSMT4">
                  <p:embed/>
                </p:oleObj>
              </mc:Choice>
              <mc:Fallback>
                <p:oleObj name="Equation" r:id="rId8" imgW="1905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1025" y="4587719"/>
                        <a:ext cx="257175" cy="361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4" name="Object 19"/>
          <p:cNvGraphicFramePr>
            <a:graphicFrameLocks noChangeAspect="1"/>
          </p:cNvGraphicFramePr>
          <p:nvPr>
            <p:extLst/>
          </p:nvPr>
        </p:nvGraphicFramePr>
        <p:xfrm>
          <a:off x="5334000" y="3847944"/>
          <a:ext cx="70167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14" name="Equation" r:id="rId10" imgW="520700" imgH="241300" progId="Equation.DSMT4">
                  <p:embed/>
                </p:oleObj>
              </mc:Choice>
              <mc:Fallback>
                <p:oleObj name="Equation" r:id="rId10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847944"/>
                        <a:ext cx="701675" cy="327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" name="Rectangle 144"/>
          <p:cNvSpPr/>
          <p:nvPr/>
        </p:nvSpPr>
        <p:spPr>
          <a:xfrm>
            <a:off x="5899907" y="4682859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146" name="Rectangle 28"/>
          <p:cNvSpPr>
            <a:spLocks noChangeArrowheads="1"/>
          </p:cNvSpPr>
          <p:nvPr/>
        </p:nvSpPr>
        <p:spPr bwMode="auto">
          <a:xfrm>
            <a:off x="4160837" y="4376581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7" name="Rectangle 29"/>
          <p:cNvSpPr>
            <a:spLocks noChangeArrowheads="1"/>
          </p:cNvSpPr>
          <p:nvPr/>
        </p:nvSpPr>
        <p:spPr bwMode="auto">
          <a:xfrm>
            <a:off x="5978525" y="4655981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8" name="Rectangle 30"/>
          <p:cNvSpPr>
            <a:spLocks noChangeArrowheads="1"/>
          </p:cNvSpPr>
          <p:nvPr/>
        </p:nvSpPr>
        <p:spPr bwMode="auto">
          <a:xfrm>
            <a:off x="4665662" y="4686143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149" name="Object 31"/>
          <p:cNvGraphicFramePr>
            <a:graphicFrameLocks noChangeAspect="1"/>
          </p:cNvGraphicFramePr>
          <p:nvPr>
            <p:extLst/>
          </p:nvPr>
        </p:nvGraphicFramePr>
        <p:xfrm>
          <a:off x="5610225" y="4216243"/>
          <a:ext cx="582612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15" name="Equation" r:id="rId12" imgW="431640" imgH="228600" progId="Equation.DSMT4">
                  <p:embed/>
                </p:oleObj>
              </mc:Choice>
              <mc:Fallback>
                <p:oleObj name="Equation" r:id="rId12" imgW="4316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0225" y="4216243"/>
                        <a:ext cx="582612" cy="3095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" name="Object 32"/>
          <p:cNvGraphicFramePr>
            <a:graphicFrameLocks noChangeAspect="1"/>
          </p:cNvGraphicFramePr>
          <p:nvPr>
            <p:extLst/>
          </p:nvPr>
        </p:nvGraphicFramePr>
        <p:xfrm>
          <a:off x="5254625" y="2901794"/>
          <a:ext cx="6826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16" name="Equation" r:id="rId14" imgW="508000" imgH="266700" progId="Equation.DSMT4">
                  <p:embed/>
                </p:oleObj>
              </mc:Choice>
              <mc:Fallback>
                <p:oleObj name="Equation" r:id="rId14" imgW="5080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901794"/>
                        <a:ext cx="682625" cy="360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1" name="Rectangle 34"/>
          <p:cNvSpPr>
            <a:spLocks noChangeArrowheads="1"/>
          </p:cNvSpPr>
          <p:nvPr/>
        </p:nvSpPr>
        <p:spPr bwMode="auto">
          <a:xfrm rot="20533035">
            <a:off x="4699000" y="4868706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2" name="Rectangle 46"/>
          <p:cNvSpPr>
            <a:spLocks noChangeArrowheads="1"/>
          </p:cNvSpPr>
          <p:nvPr/>
        </p:nvSpPr>
        <p:spPr bwMode="auto">
          <a:xfrm>
            <a:off x="3983037" y="4689318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53" name="Group 57"/>
          <p:cNvGrpSpPr>
            <a:grpSpLocks/>
          </p:cNvGrpSpPr>
          <p:nvPr/>
        </p:nvGrpSpPr>
        <p:grpSpPr bwMode="auto">
          <a:xfrm>
            <a:off x="3494633" y="4211729"/>
            <a:ext cx="2949575" cy="735012"/>
            <a:chOff x="1561" y="2024"/>
            <a:chExt cx="1858" cy="463"/>
          </a:xfrm>
        </p:grpSpPr>
        <p:sp>
          <p:nvSpPr>
            <p:cNvPr id="154" name="Rectangle 58"/>
            <p:cNvSpPr>
              <a:spLocks noChangeArrowheads="1"/>
            </p:cNvSpPr>
            <p:nvPr/>
          </p:nvSpPr>
          <p:spPr bwMode="auto">
            <a:xfrm>
              <a:off x="2653" y="2115"/>
              <a:ext cx="399" cy="16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5" name="Rectangle 59"/>
            <p:cNvSpPr>
              <a:spLocks noChangeArrowheads="1"/>
            </p:cNvSpPr>
            <p:nvPr/>
          </p:nvSpPr>
          <p:spPr bwMode="auto">
            <a:xfrm>
              <a:off x="2789" y="2024"/>
              <a:ext cx="63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6" name="Rectangle 60"/>
            <p:cNvSpPr>
              <a:spLocks noChangeArrowheads="1"/>
            </p:cNvSpPr>
            <p:nvPr/>
          </p:nvSpPr>
          <p:spPr bwMode="auto">
            <a:xfrm>
              <a:off x="1561" y="2284"/>
              <a:ext cx="136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aphicFrame>
        <p:nvGraphicFramePr>
          <p:cNvPr id="157" name="Object 37"/>
          <p:cNvGraphicFramePr>
            <a:graphicFrameLocks noChangeAspect="1"/>
          </p:cNvGraphicFramePr>
          <p:nvPr>
            <p:extLst/>
          </p:nvPr>
        </p:nvGraphicFramePr>
        <p:xfrm>
          <a:off x="3417888" y="3160556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17" name="Equation" r:id="rId16" imgW="165100" imgH="292100" progId="Equation.DSMT4">
                  <p:embed/>
                </p:oleObj>
              </mc:Choice>
              <mc:Fallback>
                <p:oleObj name="Equation" r:id="rId16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88" y="3160556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" name="Object 38"/>
          <p:cNvGraphicFramePr>
            <a:graphicFrameLocks noChangeAspect="1"/>
          </p:cNvGraphicFramePr>
          <p:nvPr>
            <p:extLst/>
          </p:nvPr>
        </p:nvGraphicFramePr>
        <p:xfrm>
          <a:off x="5657850" y="4652806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518" name="Equation" r:id="rId18" imgW="165100" imgH="292100" progId="Equation.DSMT4">
                  <p:embed/>
                </p:oleObj>
              </mc:Choice>
              <mc:Fallback>
                <p:oleObj name="Equation" r:id="rId18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7850" y="4652806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9" name="Rectangle 158"/>
          <p:cNvSpPr/>
          <p:nvPr/>
        </p:nvSpPr>
        <p:spPr>
          <a:xfrm>
            <a:off x="5508104" y="3802541"/>
            <a:ext cx="1233804" cy="3930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60" name="Right Triangle 159"/>
          <p:cNvSpPr/>
          <p:nvPr/>
        </p:nvSpPr>
        <p:spPr>
          <a:xfrm flipH="1">
            <a:off x="3533024" y="3676811"/>
            <a:ext cx="1987665" cy="963538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61" name="Straight Connector 160"/>
          <p:cNvCxnSpPr/>
          <p:nvPr/>
        </p:nvCxnSpPr>
        <p:spPr>
          <a:xfrm flipV="1">
            <a:off x="3463290" y="4625501"/>
            <a:ext cx="2503170" cy="1143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75506" y="6474441"/>
            <a:ext cx="299473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Pictures from W. Bernreuther, hep-ph/0205279</a:t>
            </a:r>
            <a:endParaRPr lang="is-IS" sz="105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32240" y="3356992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V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 dependence mainly governed by top loop, adding a cubic 𝜙</a:t>
            </a:r>
            <a:r>
              <a:rPr lang="en-GB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3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term</a:t>
            </a:r>
          </a:p>
        </p:txBody>
      </p:sp>
    </p:spTree>
    <p:extLst>
      <p:ext uri="{BB962C8B-B14F-4D97-AF65-F5344CB8AC3E}">
        <p14:creationId xmlns:p14="http://schemas.microsoft.com/office/powerpoint/2010/main" val="144112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42</a:t>
            </a:fld>
            <a:endParaRPr lang="en-GB" dirty="0"/>
          </a:p>
        </p:txBody>
      </p:sp>
      <p:sp>
        <p:nvSpPr>
          <p:cNvPr id="36" name="Rectangle 35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7" name="Picture 36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TextBox 64"/>
          <p:cNvSpPr txBox="1"/>
          <p:nvPr/>
        </p:nvSpPr>
        <p:spPr>
          <a:xfrm>
            <a:off x="304800" y="198884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early universe,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 temperature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&gt;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was in a symmetric phase (|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= 0)</a:t>
            </a:r>
          </a:p>
          <a:p>
            <a:pPr lvl="0">
              <a:spcBef>
                <a:spcPts val="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phase transition at ~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(~several 10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-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s after big bang, causal domain of few cm)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led to 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&gt; 0  </a:t>
            </a:r>
            <a:endParaRPr lang="en-US" sz="1600" dirty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BEH Potential</a:t>
            </a:r>
            <a:endParaRPr lang="en-US" sz="24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149" name="Group 13"/>
          <p:cNvGrpSpPr>
            <a:grpSpLocks/>
          </p:cNvGrpSpPr>
          <p:nvPr/>
        </p:nvGrpSpPr>
        <p:grpSpPr bwMode="auto">
          <a:xfrm>
            <a:off x="3170237" y="2783508"/>
            <a:ext cx="2917825" cy="2168526"/>
            <a:chOff x="1384" y="1117"/>
            <a:chExt cx="1838" cy="1366"/>
          </a:xfrm>
        </p:grpSpPr>
        <p:pic>
          <p:nvPicPr>
            <p:cNvPr id="150" name="Picture 14" descr="fig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151" name="Rectangle 16"/>
            <p:cNvSpPr>
              <a:spLocks noChangeArrowheads="1"/>
            </p:cNvSpPr>
            <p:nvPr/>
          </p:nvSpPr>
          <p:spPr bwMode="auto">
            <a:xfrm>
              <a:off x="1663" y="1117"/>
              <a:ext cx="881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eaLnBrk="0" fontAlgn="auto" hangingPunct="0"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ysClr val="windowText" lastClr="000000"/>
                  </a:solidFill>
                  <a:latin typeface="Helvetica" charset="0"/>
                  <a:ea typeface="Helvetica" charset="0"/>
                  <a:cs typeface="Helvetica" charset="0"/>
                </a:rPr>
                <a:t>Phase transition</a:t>
              </a:r>
              <a:endParaRPr lang="en-US" sz="1200" kern="0" dirty="0">
                <a:solidFill>
                  <a:sysClr val="windowText" lastClr="000000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152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graphicFrame>
          <p:nvGraphicFramePr>
            <p:cNvPr id="153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0536" name="Equation" r:id="rId6" imgW="393700" imgH="266700" progId="Equation.DSMT4">
                    <p:embed/>
                  </p:oleObj>
                </mc:Choice>
                <mc:Fallback>
                  <p:oleObj name="Equation" r:id="rId6" imgW="3937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8" y="1368"/>
                          <a:ext cx="335" cy="22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0537" name="Equation" r:id="rId8" imgW="190500" imgH="266700" progId="Equation.DSMT4">
                    <p:embed/>
                  </p:oleObj>
                </mc:Choice>
                <mc:Fallback>
                  <p:oleObj name="Equation" r:id="rId8" imgW="1905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3" y="2255"/>
                          <a:ext cx="162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55" name="Object 19"/>
          <p:cNvGraphicFramePr>
            <a:graphicFrameLocks noChangeAspect="1"/>
          </p:cNvGraphicFramePr>
          <p:nvPr>
            <p:extLst/>
          </p:nvPr>
        </p:nvGraphicFramePr>
        <p:xfrm>
          <a:off x="5334000" y="3850309"/>
          <a:ext cx="701675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38" name="Equation" r:id="rId10" imgW="520700" imgH="241300" progId="Equation.DSMT4">
                  <p:embed/>
                </p:oleObj>
              </mc:Choice>
              <mc:Fallback>
                <p:oleObj name="Equation" r:id="rId10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850309"/>
                        <a:ext cx="701675" cy="327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" name="Rectangle 155"/>
          <p:cNvSpPr/>
          <p:nvPr/>
        </p:nvSpPr>
        <p:spPr>
          <a:xfrm>
            <a:off x="5899907" y="4685224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157" name="Rectangle 28"/>
          <p:cNvSpPr>
            <a:spLocks noChangeArrowheads="1"/>
          </p:cNvSpPr>
          <p:nvPr/>
        </p:nvSpPr>
        <p:spPr bwMode="auto">
          <a:xfrm>
            <a:off x="4160837" y="4378946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8" name="Rectangle 29"/>
          <p:cNvSpPr>
            <a:spLocks noChangeArrowheads="1"/>
          </p:cNvSpPr>
          <p:nvPr/>
        </p:nvSpPr>
        <p:spPr bwMode="auto">
          <a:xfrm>
            <a:off x="5978525" y="4658346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9" name="Rectangle 30"/>
          <p:cNvSpPr>
            <a:spLocks noChangeArrowheads="1"/>
          </p:cNvSpPr>
          <p:nvPr/>
        </p:nvSpPr>
        <p:spPr bwMode="auto">
          <a:xfrm>
            <a:off x="4665662" y="4688508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aphicFrame>
        <p:nvGraphicFramePr>
          <p:cNvPr id="160" name="Object 31"/>
          <p:cNvGraphicFramePr>
            <a:graphicFrameLocks noChangeAspect="1"/>
          </p:cNvGraphicFramePr>
          <p:nvPr>
            <p:extLst/>
          </p:nvPr>
        </p:nvGraphicFramePr>
        <p:xfrm>
          <a:off x="5610225" y="4218608"/>
          <a:ext cx="582612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39" name="Equation" r:id="rId12" imgW="431640" imgH="228600" progId="Equation.DSMT4">
                  <p:embed/>
                </p:oleObj>
              </mc:Choice>
              <mc:Fallback>
                <p:oleObj name="Equation" r:id="rId12" imgW="43164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0225" y="4218608"/>
                        <a:ext cx="582612" cy="30956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" name="Object 32"/>
          <p:cNvGraphicFramePr>
            <a:graphicFrameLocks noChangeAspect="1"/>
          </p:cNvGraphicFramePr>
          <p:nvPr>
            <p:extLst/>
          </p:nvPr>
        </p:nvGraphicFramePr>
        <p:xfrm>
          <a:off x="5254625" y="2904159"/>
          <a:ext cx="6826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40" name="Equation" r:id="rId14" imgW="508000" imgH="266700" progId="Equation.DSMT4">
                  <p:embed/>
                </p:oleObj>
              </mc:Choice>
              <mc:Fallback>
                <p:oleObj name="Equation" r:id="rId14" imgW="5080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904159"/>
                        <a:ext cx="682625" cy="360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2" name="Rectangle 34"/>
          <p:cNvSpPr>
            <a:spLocks noChangeArrowheads="1"/>
          </p:cNvSpPr>
          <p:nvPr/>
        </p:nvSpPr>
        <p:spPr bwMode="auto">
          <a:xfrm rot="20533035">
            <a:off x="4699000" y="4871071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3" name="Rectangle 46"/>
          <p:cNvSpPr>
            <a:spLocks noChangeArrowheads="1"/>
          </p:cNvSpPr>
          <p:nvPr/>
        </p:nvSpPr>
        <p:spPr bwMode="auto">
          <a:xfrm>
            <a:off x="3983037" y="4691683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64" name="Group 47"/>
          <p:cNvGrpSpPr>
            <a:grpSpLocks/>
          </p:cNvGrpSpPr>
          <p:nvPr/>
        </p:nvGrpSpPr>
        <p:grpSpPr bwMode="auto">
          <a:xfrm>
            <a:off x="1335087" y="3875711"/>
            <a:ext cx="2938463" cy="502091"/>
            <a:chOff x="228" y="1805"/>
            <a:chExt cx="1851" cy="325"/>
          </a:xfrm>
        </p:grpSpPr>
        <p:sp>
          <p:nvSpPr>
            <p:cNvPr id="165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	Potential </a:t>
              </a: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barrier</a:t>
              </a:r>
            </a:p>
          </p:txBody>
        </p:sp>
        <p:cxnSp>
          <p:nvCxnSpPr>
            <p:cNvPr id="166" name="AutoShape 49"/>
            <p:cNvCxnSpPr>
              <a:cxnSpLocks noChangeShapeType="1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167" name="Group 50"/>
          <p:cNvGrpSpPr>
            <a:grpSpLocks/>
          </p:cNvGrpSpPr>
          <p:nvPr/>
        </p:nvGrpSpPr>
        <p:grpSpPr bwMode="auto">
          <a:xfrm>
            <a:off x="1335087" y="4236071"/>
            <a:ext cx="2605088" cy="357187"/>
            <a:chOff x="228" y="2032"/>
            <a:chExt cx="1641" cy="225"/>
          </a:xfrm>
        </p:grpSpPr>
        <p:sp>
          <p:nvSpPr>
            <p:cNvPr id="168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9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0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1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2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BEH bubble </a:t>
              </a: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expansion</a:t>
              </a:r>
            </a:p>
          </p:txBody>
        </p:sp>
        <p:sp>
          <p:nvSpPr>
            <p:cNvPr id="173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174" name="Group 57"/>
          <p:cNvGrpSpPr>
            <a:grpSpLocks/>
          </p:cNvGrpSpPr>
          <p:nvPr/>
        </p:nvGrpSpPr>
        <p:grpSpPr bwMode="auto">
          <a:xfrm>
            <a:off x="3451225" y="4223371"/>
            <a:ext cx="2949575" cy="735012"/>
            <a:chOff x="1561" y="2024"/>
            <a:chExt cx="1858" cy="463"/>
          </a:xfrm>
        </p:grpSpPr>
        <p:sp>
          <p:nvSpPr>
            <p:cNvPr id="175" name="Rectangle 58"/>
            <p:cNvSpPr>
              <a:spLocks noChangeArrowheads="1"/>
            </p:cNvSpPr>
            <p:nvPr/>
          </p:nvSpPr>
          <p:spPr bwMode="auto">
            <a:xfrm>
              <a:off x="2653" y="2115"/>
              <a:ext cx="399" cy="161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6" name="Rectangle 59"/>
            <p:cNvSpPr>
              <a:spLocks noChangeArrowheads="1"/>
            </p:cNvSpPr>
            <p:nvPr/>
          </p:nvSpPr>
          <p:spPr bwMode="auto">
            <a:xfrm>
              <a:off x="2789" y="2024"/>
              <a:ext cx="63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7" name="Rectangle 60"/>
            <p:cNvSpPr>
              <a:spLocks noChangeArrowheads="1"/>
            </p:cNvSpPr>
            <p:nvPr/>
          </p:nvSpPr>
          <p:spPr bwMode="auto">
            <a:xfrm>
              <a:off x="1561" y="2284"/>
              <a:ext cx="1360" cy="203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square"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aphicFrame>
        <p:nvGraphicFramePr>
          <p:cNvPr id="178" name="Object 37"/>
          <p:cNvGraphicFramePr>
            <a:graphicFrameLocks noChangeAspect="1"/>
          </p:cNvGraphicFramePr>
          <p:nvPr>
            <p:extLst/>
          </p:nvPr>
        </p:nvGraphicFramePr>
        <p:xfrm>
          <a:off x="3417888" y="3162921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41" name="Equation" r:id="rId16" imgW="165100" imgH="292100" progId="Equation.DSMT4">
                  <p:embed/>
                </p:oleObj>
              </mc:Choice>
              <mc:Fallback>
                <p:oleObj name="Equation" r:id="rId16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7888" y="3162921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9" name="Object 38"/>
          <p:cNvGraphicFramePr>
            <a:graphicFrameLocks noChangeAspect="1"/>
          </p:cNvGraphicFramePr>
          <p:nvPr>
            <p:extLst/>
          </p:nvPr>
        </p:nvGraphicFramePr>
        <p:xfrm>
          <a:off x="5657850" y="4655171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542" name="Equation" r:id="rId18" imgW="165100" imgH="292100" progId="Equation.DSMT4">
                  <p:embed/>
                </p:oleObj>
              </mc:Choice>
              <mc:Fallback>
                <p:oleObj name="Equation" r:id="rId18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7850" y="4655171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80" name="Straight Connector 179"/>
          <p:cNvCxnSpPr/>
          <p:nvPr/>
        </p:nvCxnSpPr>
        <p:spPr>
          <a:xfrm flipV="1">
            <a:off x="3463290" y="4627866"/>
            <a:ext cx="2503170" cy="1143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1" name="TextBox 180"/>
          <p:cNvSpPr txBox="1"/>
          <p:nvPr/>
        </p:nvSpPr>
        <p:spPr>
          <a:xfrm>
            <a:off x="6732240" y="4293096"/>
            <a:ext cx="203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Picture describes a 1</a:t>
            </a:r>
            <a:r>
              <a:rPr lang="en-GB" sz="10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st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order phase transition that would require light Higgs, or new physics 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currently disfavoured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75506" y="6474441"/>
            <a:ext cx="299473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105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Pictures from W. Bernreuther, hep-ph/0205279</a:t>
            </a:r>
            <a:endParaRPr lang="is-IS" sz="105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2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35496" y="6545795"/>
            <a:ext cx="2133600" cy="365125"/>
          </a:xfrm>
        </p:spPr>
        <p:txBody>
          <a:bodyPr/>
          <a:lstStyle/>
          <a:p>
            <a:pPr algn="l">
              <a:defRPr/>
            </a:pPr>
            <a:fld id="{611C2F03-9E95-40C9-A99F-3C4F7EE8CF2A}" type="slidenum">
              <a:rPr lang="en-GB" smtClean="0"/>
              <a:pPr algn="l">
                <a:defRPr/>
              </a:pPr>
              <a:t>43</a:t>
            </a:fld>
            <a:endParaRPr lang="en-GB" dirty="0"/>
          </a:p>
        </p:txBody>
      </p:sp>
      <p:sp>
        <p:nvSpPr>
          <p:cNvPr id="36" name="Rectangle 35"/>
          <p:cNvSpPr/>
          <p:nvPr/>
        </p:nvSpPr>
        <p:spPr>
          <a:xfrm>
            <a:off x="0" y="0"/>
            <a:ext cx="9144000" cy="1772816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7" name="Picture 36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13"/>
          <p:cNvGrpSpPr>
            <a:grpSpLocks/>
          </p:cNvGrpSpPr>
          <p:nvPr/>
        </p:nvGrpSpPr>
        <p:grpSpPr bwMode="auto">
          <a:xfrm>
            <a:off x="3170237" y="2780928"/>
            <a:ext cx="2917825" cy="2168526"/>
            <a:chOff x="1384" y="1117"/>
            <a:chExt cx="1838" cy="1366"/>
          </a:xfrm>
        </p:grpSpPr>
        <p:pic>
          <p:nvPicPr>
            <p:cNvPr id="21" name="Picture 14" descr="fig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3" y="1258"/>
              <a:ext cx="1769" cy="1202"/>
            </a:xfrm>
            <a:prstGeom prst="rect">
              <a:avLst/>
            </a:prstGeom>
            <a:noFill/>
          </p:spPr>
        </p:pic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1646" y="1117"/>
              <a:ext cx="898" cy="17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eaLnBrk="0" fontAlgn="auto" hangingPunct="0"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ysClr val="windowText" lastClr="000000"/>
                  </a:solidFill>
                  <a:latin typeface="Helvetica" charset="0"/>
                  <a:ea typeface="Helvetica" charset="0"/>
                  <a:cs typeface="Helvetica" charset="0"/>
                </a:rPr>
                <a:t>Phase transition</a:t>
              </a:r>
              <a:endParaRPr lang="en-US" sz="1200" kern="0" dirty="0">
                <a:solidFill>
                  <a:sysClr val="windowText" lastClr="000000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24" name="Rectangle 17"/>
            <p:cNvSpPr>
              <a:spLocks noChangeArrowheads="1"/>
            </p:cNvSpPr>
            <p:nvPr/>
          </p:nvSpPr>
          <p:spPr bwMode="auto">
            <a:xfrm>
              <a:off x="1384" y="1220"/>
              <a:ext cx="163" cy="137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graphicFrame>
          <p:nvGraphicFramePr>
            <p:cNvPr id="27" name="Object 18"/>
            <p:cNvGraphicFramePr>
              <a:graphicFrameLocks noChangeAspect="1"/>
            </p:cNvGraphicFramePr>
            <p:nvPr/>
          </p:nvGraphicFramePr>
          <p:xfrm>
            <a:off x="1408" y="1368"/>
            <a:ext cx="335" cy="22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586" name="Equation" r:id="rId6" imgW="393700" imgH="266700" progId="Equation.DSMT4">
                    <p:embed/>
                  </p:oleObj>
                </mc:Choice>
                <mc:Fallback>
                  <p:oleObj name="Equation" r:id="rId6" imgW="3937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8" y="1368"/>
                          <a:ext cx="335" cy="227"/>
                        </a:xfrm>
                        <a:prstGeom prst="rect">
                          <a:avLst/>
                        </a:prstGeom>
                        <a:solidFill>
                          <a:srgbClr val="FFFFFF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ct 15"/>
            <p:cNvGraphicFramePr>
              <a:graphicFrameLocks noChangeAspect="1"/>
            </p:cNvGraphicFramePr>
            <p:nvPr/>
          </p:nvGraphicFramePr>
          <p:xfrm>
            <a:off x="2953" y="2255"/>
            <a:ext cx="162" cy="2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587" name="Equation" r:id="rId8" imgW="190500" imgH="266700" progId="Equation.DSMT4">
                    <p:embed/>
                  </p:oleObj>
                </mc:Choice>
                <mc:Fallback>
                  <p:oleObj name="Equation" r:id="rId8" imgW="190500" imgH="2667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3" y="2255"/>
                          <a:ext cx="162" cy="2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" name="Rectangle 28"/>
          <p:cNvSpPr/>
          <p:nvPr/>
        </p:nvSpPr>
        <p:spPr>
          <a:xfrm>
            <a:off x="5899907" y="4682644"/>
            <a:ext cx="204851" cy="1945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graphicFrame>
        <p:nvGraphicFramePr>
          <p:cNvPr id="30" name="Object 19"/>
          <p:cNvGraphicFramePr>
            <a:graphicFrameLocks noChangeAspect="1"/>
          </p:cNvGraphicFramePr>
          <p:nvPr/>
        </p:nvGraphicFramePr>
        <p:xfrm>
          <a:off x="5334000" y="3847729"/>
          <a:ext cx="703262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88" name="Equation" r:id="rId10" imgW="520700" imgH="241300" progId="Equation.DSMT4">
                  <p:embed/>
                </p:oleObj>
              </mc:Choice>
              <mc:Fallback>
                <p:oleObj name="Equation" r:id="rId10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847729"/>
                        <a:ext cx="703262" cy="32702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Rectangle 28"/>
          <p:cNvSpPr>
            <a:spLocks noChangeArrowheads="1"/>
          </p:cNvSpPr>
          <p:nvPr/>
        </p:nvSpPr>
        <p:spPr bwMode="auto">
          <a:xfrm>
            <a:off x="4160837" y="4376366"/>
            <a:ext cx="71438" cy="73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5978525" y="4655766"/>
            <a:ext cx="104775" cy="103187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4665662" y="4685928"/>
            <a:ext cx="144463" cy="142875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4"/>
          <p:cNvSpPr>
            <a:spLocks noChangeArrowheads="1"/>
          </p:cNvSpPr>
          <p:nvPr/>
        </p:nvSpPr>
        <p:spPr bwMode="auto">
          <a:xfrm rot="20533035">
            <a:off x="4699000" y="4868491"/>
            <a:ext cx="287337" cy="8731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35" name="Group 40"/>
          <p:cNvGrpSpPr>
            <a:grpSpLocks/>
          </p:cNvGrpSpPr>
          <p:nvPr/>
        </p:nvGrpSpPr>
        <p:grpSpPr bwMode="auto">
          <a:xfrm>
            <a:off x="3265488" y="5085986"/>
            <a:ext cx="3168650" cy="488951"/>
            <a:chOff x="1444" y="2569"/>
            <a:chExt cx="1996" cy="308"/>
          </a:xfrm>
        </p:grpSpPr>
        <p:sp>
          <p:nvSpPr>
            <p:cNvPr id="40" name="AutoShape 41"/>
            <p:cNvSpPr>
              <a:spLocks/>
            </p:cNvSpPr>
            <p:nvPr/>
          </p:nvSpPr>
          <p:spPr bwMode="auto">
            <a:xfrm rot="16200000">
              <a:off x="2324" y="1786"/>
              <a:ext cx="136" cy="1702"/>
            </a:xfrm>
            <a:prstGeom prst="leftBrace">
              <a:avLst>
                <a:gd name="adj1" fmla="val 104289"/>
                <a:gd name="adj2" fmla="val 50000"/>
              </a:avLst>
            </a:prstGeom>
            <a:noFill/>
            <a:ln w="12700">
              <a:solidFill>
                <a:srgbClr val="BC010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1" name="Text Box 42"/>
            <p:cNvSpPr txBox="1">
              <a:spLocks noChangeArrowheads="1"/>
            </p:cNvSpPr>
            <p:nvPr/>
          </p:nvSpPr>
          <p:spPr bwMode="auto">
            <a:xfrm>
              <a:off x="1444" y="2679"/>
              <a:ext cx="1996" cy="19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defTabSz="91440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BC010C"/>
                  </a:solidFill>
                  <a:latin typeface="Helvetica" charset="0"/>
                  <a:ea typeface="Helvetica" charset="0"/>
                  <a:cs typeface="Helvetica" charset="0"/>
                </a:rPr>
                <a:t>        “spontaneous” phase </a:t>
              </a:r>
              <a:r>
                <a:rPr lang="en-US" sz="1200" kern="0" dirty="0" smtClean="0">
                  <a:solidFill>
                    <a:srgbClr val="BC010C"/>
                  </a:solidFill>
                  <a:latin typeface="Helvetica" charset="0"/>
                  <a:ea typeface="Helvetica" charset="0"/>
                  <a:cs typeface="Helvetica" charset="0"/>
                </a:rPr>
                <a:t>transition</a:t>
              </a:r>
              <a:endParaRPr lang="en-US" sz="1000" kern="0" dirty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</p:grpSp>
      <p:sp>
        <p:nvSpPr>
          <p:cNvPr id="42" name="Rectangle 46"/>
          <p:cNvSpPr>
            <a:spLocks noChangeArrowheads="1"/>
          </p:cNvSpPr>
          <p:nvPr/>
        </p:nvSpPr>
        <p:spPr bwMode="auto">
          <a:xfrm>
            <a:off x="3983037" y="4689103"/>
            <a:ext cx="338138" cy="107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 smtClea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43" name="Group 47"/>
          <p:cNvGrpSpPr>
            <a:grpSpLocks/>
          </p:cNvGrpSpPr>
          <p:nvPr/>
        </p:nvGrpSpPr>
        <p:grpSpPr bwMode="auto">
          <a:xfrm>
            <a:off x="1335087" y="3873131"/>
            <a:ext cx="2938463" cy="502091"/>
            <a:chOff x="228" y="1805"/>
            <a:chExt cx="1851" cy="325"/>
          </a:xfrm>
        </p:grpSpPr>
        <p:sp>
          <p:nvSpPr>
            <p:cNvPr id="44" name="Text Box 48"/>
            <p:cNvSpPr txBox="1">
              <a:spLocks noChangeArrowheads="1"/>
            </p:cNvSpPr>
            <p:nvPr/>
          </p:nvSpPr>
          <p:spPr bwMode="auto">
            <a:xfrm>
              <a:off x="228" y="1805"/>
              <a:ext cx="1180" cy="17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	Potential </a:t>
              </a: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barrier</a:t>
              </a:r>
            </a:p>
          </p:txBody>
        </p:sp>
        <p:cxnSp>
          <p:nvCxnSpPr>
            <p:cNvPr id="45" name="AutoShape 49"/>
            <p:cNvCxnSpPr>
              <a:cxnSpLocks noChangeShapeType="1"/>
            </p:cNvCxnSpPr>
            <p:nvPr/>
          </p:nvCxnSpPr>
          <p:spPr bwMode="auto">
            <a:xfrm>
              <a:off x="1408" y="1894"/>
              <a:ext cx="671" cy="236"/>
            </a:xfrm>
            <a:prstGeom prst="curvedConnector2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</p:cxnSp>
      </p:grpSp>
      <p:grpSp>
        <p:nvGrpSpPr>
          <p:cNvPr id="46" name="Group 50"/>
          <p:cNvGrpSpPr>
            <a:grpSpLocks/>
          </p:cNvGrpSpPr>
          <p:nvPr/>
        </p:nvGrpSpPr>
        <p:grpSpPr bwMode="auto">
          <a:xfrm>
            <a:off x="1335087" y="4233491"/>
            <a:ext cx="2605088" cy="357187"/>
            <a:chOff x="228" y="2032"/>
            <a:chExt cx="1641" cy="225"/>
          </a:xfrm>
        </p:grpSpPr>
        <p:sp>
          <p:nvSpPr>
            <p:cNvPr id="47" name="Oval 51"/>
            <p:cNvSpPr>
              <a:spLocks noChangeArrowheads="1"/>
            </p:cNvSpPr>
            <p:nvPr/>
          </p:nvSpPr>
          <p:spPr bwMode="auto">
            <a:xfrm>
              <a:off x="1583" y="221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8" name="Oval 52"/>
            <p:cNvSpPr>
              <a:spLocks noChangeArrowheads="1"/>
            </p:cNvSpPr>
            <p:nvPr/>
          </p:nvSpPr>
          <p:spPr bwMode="auto">
            <a:xfrm>
              <a:off x="1778" y="2107"/>
              <a:ext cx="91" cy="91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9" name="Oval 53"/>
            <p:cNvSpPr>
              <a:spLocks noChangeArrowheads="1"/>
            </p:cNvSpPr>
            <p:nvPr/>
          </p:nvSpPr>
          <p:spPr bwMode="auto">
            <a:xfrm>
              <a:off x="1725" y="2192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Oval 54"/>
            <p:cNvSpPr>
              <a:spLocks noChangeArrowheads="1"/>
            </p:cNvSpPr>
            <p:nvPr/>
          </p:nvSpPr>
          <p:spPr bwMode="auto">
            <a:xfrm>
              <a:off x="1660" y="2208"/>
              <a:ext cx="45" cy="45"/>
            </a:xfrm>
            <a:prstGeom prst="ellipse">
              <a:avLst/>
            </a:pr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round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" name="Text Box 55"/>
            <p:cNvSpPr txBox="1">
              <a:spLocks noChangeArrowheads="1"/>
            </p:cNvSpPr>
            <p:nvPr/>
          </p:nvSpPr>
          <p:spPr bwMode="auto">
            <a:xfrm>
              <a:off x="228" y="2032"/>
              <a:ext cx="1180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 smtClean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BEH bubble </a:t>
              </a: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expansion</a:t>
              </a:r>
            </a:p>
          </p:txBody>
        </p:sp>
        <p:sp>
          <p:nvSpPr>
            <p:cNvPr id="52" name="Line 56"/>
            <p:cNvSpPr>
              <a:spLocks noChangeShapeType="1"/>
            </p:cNvSpPr>
            <p:nvPr/>
          </p:nvSpPr>
          <p:spPr bwMode="auto">
            <a:xfrm>
              <a:off x="1407" y="2122"/>
              <a:ext cx="318" cy="46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aphicFrame>
        <p:nvGraphicFramePr>
          <p:cNvPr id="53" name="Object 31"/>
          <p:cNvGraphicFramePr>
            <a:graphicFrameLocks noChangeAspect="1"/>
          </p:cNvGraphicFramePr>
          <p:nvPr/>
        </p:nvGraphicFramePr>
        <p:xfrm>
          <a:off x="5549900" y="4208091"/>
          <a:ext cx="701675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89" name="Equation" r:id="rId12" imgW="520700" imgH="241300" progId="Equation.DSMT4">
                  <p:embed/>
                </p:oleObj>
              </mc:Choice>
              <mc:Fallback>
                <p:oleObj name="Equation" r:id="rId12" imgW="5207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900" y="4208091"/>
                        <a:ext cx="701675" cy="32543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" name="Group 61"/>
          <p:cNvGrpSpPr>
            <a:grpSpLocks/>
          </p:cNvGrpSpPr>
          <p:nvPr/>
        </p:nvGrpSpPr>
        <p:grpSpPr bwMode="auto">
          <a:xfrm>
            <a:off x="1155700" y="4739903"/>
            <a:ext cx="3779837" cy="274638"/>
            <a:chOff x="115" y="2351"/>
            <a:chExt cx="2381" cy="173"/>
          </a:xfrm>
        </p:grpSpPr>
        <p:sp>
          <p:nvSpPr>
            <p:cNvPr id="55" name="AutoShape 62"/>
            <p:cNvSpPr>
              <a:spLocks noChangeArrowheads="1"/>
            </p:cNvSpPr>
            <p:nvPr/>
          </p:nvSpPr>
          <p:spPr bwMode="auto">
            <a:xfrm>
              <a:off x="2018" y="2394"/>
              <a:ext cx="478" cy="52"/>
            </a:xfrm>
            <a:custGeom>
              <a:avLst/>
              <a:gdLst>
                <a:gd name="G0" fmla="+- 5762 0 0"/>
                <a:gd name="G1" fmla="+- 21600 0 5762"/>
                <a:gd name="G2" fmla="*/ 5762 1 2"/>
                <a:gd name="G3" fmla="+- 21600 0 G2"/>
                <a:gd name="G4" fmla="+/ 5762 21600 2"/>
                <a:gd name="G5" fmla="+/ G1 0 2"/>
                <a:gd name="G6" fmla="*/ 21600 21600 5762"/>
                <a:gd name="G7" fmla="*/ G6 1 2"/>
                <a:gd name="G8" fmla="+- 21600 0 G7"/>
                <a:gd name="G9" fmla="*/ 21600 1 2"/>
                <a:gd name="G10" fmla="+- 5762 0 G9"/>
                <a:gd name="G11" fmla="?: G10 G8 0"/>
                <a:gd name="G12" fmla="?: G10 G7 21600"/>
                <a:gd name="T0" fmla="*/ 18719 w 21600"/>
                <a:gd name="T1" fmla="*/ 10800 h 21600"/>
                <a:gd name="T2" fmla="*/ 10800 w 21600"/>
                <a:gd name="T3" fmla="*/ 21600 h 21600"/>
                <a:gd name="T4" fmla="*/ 2881 w 21600"/>
                <a:gd name="T5" fmla="*/ 10800 h 21600"/>
                <a:gd name="T6" fmla="*/ 10800 w 21600"/>
                <a:gd name="T7" fmla="*/ 0 h 21600"/>
                <a:gd name="T8" fmla="*/ 4681 w 21600"/>
                <a:gd name="T9" fmla="*/ 4681 h 21600"/>
                <a:gd name="T10" fmla="*/ 16919 w 21600"/>
                <a:gd name="T11" fmla="*/ 16919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762" y="21600"/>
                  </a:lnTo>
                  <a:lnTo>
                    <a:pt x="15838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rgbClr val="3333CC">
                <a:alpha val="62000"/>
              </a:srgbClr>
            </a:solidFill>
            <a:ln w="12700">
              <a:solidFill>
                <a:srgbClr val="3333CC"/>
              </a:solidFill>
              <a:miter lim="800000"/>
              <a:headEnd/>
              <a:tailEnd/>
            </a:ln>
            <a:effectLst/>
          </p:spPr>
          <p:txBody>
            <a:bodyPr anchor="ctr"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Text Box 63"/>
            <p:cNvSpPr txBox="1">
              <a:spLocks noChangeArrowheads="1"/>
            </p:cNvSpPr>
            <p:nvPr/>
          </p:nvSpPr>
          <p:spPr bwMode="auto">
            <a:xfrm>
              <a:off x="115" y="2351"/>
              <a:ext cx="1293" cy="17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marL="342900" indent="-342900" algn="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kern="0" dirty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Condensation of </a:t>
              </a:r>
              <a:r>
                <a:rPr lang="en-US" sz="1200" kern="0" dirty="0" smtClean="0">
                  <a:solidFill>
                    <a:srgbClr val="3333CC"/>
                  </a:solidFill>
                  <a:latin typeface="Helvetica" charset="0"/>
                  <a:ea typeface="Helvetica" charset="0"/>
                  <a:cs typeface="Helvetica" charset="0"/>
                </a:rPr>
                <a:t>BEH field</a:t>
              </a:r>
              <a:endParaRPr lang="en-US" sz="1200" kern="0" dirty="0">
                <a:solidFill>
                  <a:srgbClr val="3333CC"/>
                </a:solidFill>
                <a:latin typeface="Helvetica" charset="0"/>
                <a:ea typeface="Helvetica" charset="0"/>
                <a:cs typeface="Helvetica" charset="0"/>
              </a:endParaRPr>
            </a:p>
          </p:txBody>
        </p:sp>
        <p:sp>
          <p:nvSpPr>
            <p:cNvPr id="57" name="Line 64"/>
            <p:cNvSpPr>
              <a:spLocks noChangeShapeType="1"/>
            </p:cNvSpPr>
            <p:nvPr/>
          </p:nvSpPr>
          <p:spPr bwMode="auto">
            <a:xfrm flipV="1">
              <a:off x="1407" y="2442"/>
              <a:ext cx="590" cy="0"/>
            </a:xfrm>
            <a:prstGeom prst="line">
              <a:avLst/>
            </a:prstGeom>
            <a:noFill/>
            <a:ln w="12700">
              <a:solidFill>
                <a:srgbClr val="3333CC"/>
              </a:solidFill>
              <a:round/>
              <a:headEnd/>
              <a:tailEnd type="triangle" w="med" len="med"/>
            </a:ln>
            <a:effectLst/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 smtClean="0">
                <a:solidFill>
                  <a:sysClr val="windowText" lastClr="000000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58" name="Group 252"/>
          <p:cNvGrpSpPr/>
          <p:nvPr/>
        </p:nvGrpSpPr>
        <p:grpSpPr>
          <a:xfrm>
            <a:off x="304800" y="5836176"/>
            <a:ext cx="4867275" cy="555605"/>
            <a:chOff x="304800" y="5495608"/>
            <a:chExt cx="4867275" cy="555605"/>
          </a:xfrm>
        </p:grpSpPr>
        <p:sp>
          <p:nvSpPr>
            <p:cNvPr id="59" name="TextBox 58"/>
            <p:cNvSpPr txBox="1"/>
            <p:nvPr/>
          </p:nvSpPr>
          <p:spPr>
            <a:xfrm>
              <a:off x="304800" y="5527993"/>
              <a:ext cx="16208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Bef>
                  <a:spcPts val="1800"/>
                </a:spcBef>
              </a:pPr>
              <a:r>
                <a:rPr lang="en-US" sz="14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Tree-level BEH potential at </a:t>
              </a:r>
              <a:r>
                <a:rPr lang="en-US" sz="1400" i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T</a:t>
              </a:r>
              <a:r>
                <a:rPr lang="en-US" sz="14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rPr>
                <a:t>=0: </a:t>
              </a:r>
              <a:endParaRPr lang="en-US" sz="1400" dirty="0" smtClean="0">
                <a:solidFill>
                  <a:srgbClr val="595959"/>
                </a:solidFill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graphicFrame>
          <p:nvGraphicFramePr>
            <p:cNvPr id="60" name="Object 36"/>
            <p:cNvGraphicFramePr>
              <a:graphicFrameLocks noChangeAspect="1"/>
            </p:cNvGraphicFramePr>
            <p:nvPr>
              <p:extLst/>
            </p:nvPr>
          </p:nvGraphicFramePr>
          <p:xfrm>
            <a:off x="1925638" y="5495608"/>
            <a:ext cx="3246437" cy="5098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1590" name="Equation" r:id="rId14" imgW="2133600" imgH="330200" progId="Equation.DSMT4">
                    <p:embed/>
                  </p:oleObj>
                </mc:Choice>
                <mc:Fallback>
                  <p:oleObj name="Equation" r:id="rId14" imgW="2133600" imgH="33020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5638" y="5495608"/>
                          <a:ext cx="3246437" cy="50985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" name="Rectangle 60"/>
          <p:cNvSpPr/>
          <p:nvPr/>
        </p:nvSpPr>
        <p:spPr>
          <a:xfrm>
            <a:off x="6083300" y="5736732"/>
            <a:ext cx="3060701" cy="1004636"/>
          </a:xfrm>
          <a:prstGeom prst="rect">
            <a:avLst/>
          </a:prstGeom>
          <a:solidFill>
            <a:schemeClr val="bg1">
              <a:lumMod val="95000"/>
            </a:schemeClr>
          </a:solidFill>
          <a:ln w="63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lIns="216000" tIns="93600" bIns="93600">
            <a:spAutoFit/>
          </a:bodyPr>
          <a:lstStyle/>
          <a:p>
            <a:pPr defTabSz="914400" eaLnBrk="0" fontAlgn="auto" hangingPunct="0"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ysClr val="windowText" lastClr="000000"/>
                </a:solidFill>
                <a:latin typeface="Helvetica" charset="0"/>
                <a:ea typeface="Helvetica" charset="0"/>
                <a:cs typeface="Helvetica" charset="0"/>
              </a:rPr>
              <a:t>Simplest scalar potential that breaks ground state symmetry. Does what we need, but bears fundamental problems. </a:t>
            </a:r>
          </a:p>
          <a:p>
            <a:pPr defTabSz="914400" eaLnBrk="0" fontAlgn="auto" hangingPunct="0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200" kern="0" dirty="0" smtClean="0">
                <a:solidFill>
                  <a:srgbClr val="BC010C"/>
                </a:solidFill>
                <a:latin typeface="Helvetica" charset="0"/>
                <a:ea typeface="Helvetica" charset="0"/>
                <a:cs typeface="Helvetica" charset="0"/>
              </a:rPr>
              <a:t>Carries the seeds of new physics …</a:t>
            </a:r>
            <a:endParaRPr lang="en-US" sz="1200" kern="0" dirty="0">
              <a:solidFill>
                <a:srgbClr val="BC010C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aphicFrame>
        <p:nvGraphicFramePr>
          <p:cNvPr id="62" name="Object 11"/>
          <p:cNvGraphicFramePr>
            <a:graphicFrameLocks noChangeAspect="1"/>
          </p:cNvGraphicFramePr>
          <p:nvPr/>
        </p:nvGraphicFramePr>
        <p:xfrm>
          <a:off x="5254625" y="2901579"/>
          <a:ext cx="68262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91" name="Equation" r:id="rId16" imgW="508000" imgH="266700" progId="Equation.DSMT4">
                  <p:embed/>
                </p:oleObj>
              </mc:Choice>
              <mc:Fallback>
                <p:oleObj name="Equation" r:id="rId16" imgW="508000" imgH="2667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4625" y="2901579"/>
                        <a:ext cx="682625" cy="3603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12"/>
          <p:cNvGraphicFramePr>
            <a:graphicFrameLocks noChangeAspect="1"/>
          </p:cNvGraphicFramePr>
          <p:nvPr/>
        </p:nvGraphicFramePr>
        <p:xfrm>
          <a:off x="3418417" y="3160561"/>
          <a:ext cx="222250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92" name="Equation" r:id="rId18" imgW="165100" imgH="292100" progId="Equation.DSMT4">
                  <p:embed/>
                </p:oleObj>
              </mc:Choice>
              <mc:Fallback>
                <p:oleObj name="Equation" r:id="rId18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8417" y="3160561"/>
                        <a:ext cx="222250" cy="3952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13"/>
          <p:cNvGraphicFramePr>
            <a:graphicFrameLocks noChangeAspect="1"/>
          </p:cNvGraphicFramePr>
          <p:nvPr/>
        </p:nvGraphicFramePr>
        <p:xfrm>
          <a:off x="5658380" y="4653120"/>
          <a:ext cx="222250" cy="395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593" name="Equation" r:id="rId20" imgW="165100" imgH="292100" progId="Equation.DSMT4">
                  <p:embed/>
                </p:oleObj>
              </mc:Choice>
              <mc:Fallback>
                <p:oleObj name="Equation" r:id="rId20" imgW="165100" imgH="2921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8380" y="4653120"/>
                        <a:ext cx="222250" cy="39528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304800" y="1988840"/>
            <a:ext cx="883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early universe,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at temperature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&gt; </a:t>
            </a:r>
            <a:r>
              <a:rPr lang="en-US" sz="1600" i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was in a symmetric phase (|</a:t>
            </a:r>
            <a:r>
              <a:rPr lang="en-US" sz="1600" i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= 0)</a:t>
            </a:r>
          </a:p>
          <a:p>
            <a:pPr lvl="0">
              <a:spcBef>
                <a:spcPts val="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phase transition at ~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6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(~several 10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-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11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s after big bang, causal domain of few cm)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led to |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16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| &gt; 0  </a:t>
            </a:r>
            <a:endParaRPr lang="en-US" sz="1600" dirty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66" name="Left Arrow 65"/>
          <p:cNvSpPr/>
          <p:nvPr/>
        </p:nvSpPr>
        <p:spPr>
          <a:xfrm>
            <a:off x="5254625" y="5955744"/>
            <a:ext cx="866776" cy="394682"/>
          </a:xfrm>
          <a:prstGeom prst="leftArrow">
            <a:avLst>
              <a:gd name="adj1" fmla="val 100000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2549402" y="6391352"/>
            <a:ext cx="26837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000" i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µ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000" i="1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l</a:t>
            </a:r>
            <a:r>
              <a:rPr lang="en-US" sz="10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determined once Higgs mass known )</a:t>
            </a:r>
            <a:endParaRPr lang="en-US" sz="10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68" name="Straight Connector 67"/>
          <p:cNvCxnSpPr/>
          <p:nvPr/>
        </p:nvCxnSpPr>
        <p:spPr>
          <a:xfrm>
            <a:off x="4681645" y="4623336"/>
            <a:ext cx="4038" cy="340916"/>
          </a:xfrm>
          <a:prstGeom prst="line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4565764" y="4888050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v</a:t>
            </a:r>
            <a:endParaRPr lang="en-US" sz="12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BEH Potential</a:t>
            </a:r>
            <a:endParaRPr lang="en-US" sz="24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666883" y="4437112"/>
            <a:ext cx="22976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The condensed field fills all space and time but without orientation as it has no spin. (One might view it as a Lorentz-invariant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ether creating a vacuum viscosity</a:t>
            </a:r>
            <a:r>
              <a:rPr lang="en-GB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5049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22"/>
          <p:cNvPicPr>
            <a:picLocks noChangeAspect="1"/>
          </p:cNvPicPr>
          <p:nvPr/>
        </p:nvPicPr>
        <p:blipFill>
          <a:blip r:embed="rId2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36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 cap="flat" cmpd="sng" algn="ctr">
            <a:solidFill>
              <a:schemeClr val="bg1">
                <a:lumMod val="9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267200" y="5562600"/>
            <a:ext cx="1085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Top quark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3" name="Group 20"/>
          <p:cNvGrpSpPr/>
          <p:nvPr/>
        </p:nvGrpSpPr>
        <p:grpSpPr>
          <a:xfrm>
            <a:off x="5776798" y="2874964"/>
            <a:ext cx="2921081" cy="148741"/>
            <a:chOff x="822326" y="2286000"/>
            <a:chExt cx="4130674" cy="173037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4267200" y="2267188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Gravity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04065" y="6128948"/>
            <a:ext cx="101224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100" dirty="0" smtClean="0">
                <a:solidFill>
                  <a:srgbClr val="7F7F7F"/>
                </a:solidFill>
                <a:latin typeface="Trebuchet MS"/>
                <a:ea typeface="ＭＳ Ｐゴシック" charset="-128"/>
                <a:cs typeface="Trebuchet MS"/>
              </a:rPr>
              <a:t>H. Murayama</a:t>
            </a:r>
            <a:endParaRPr lang="en-GB" sz="1100" dirty="0">
              <a:solidFill>
                <a:srgbClr val="7F7F7F"/>
              </a:solidFill>
              <a:latin typeface="Trebuchet MS"/>
              <a:ea typeface="ＭＳ Ｐゴシック" charset="-128"/>
              <a:cs typeface="Trebuchet M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267200" y="2789158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Photon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267200" y="4400788"/>
            <a:ext cx="1061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Neutrinos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5776302" y="4604244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4267200" y="4987528"/>
            <a:ext cx="10390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Electrons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4267200" y="3398520"/>
            <a:ext cx="1320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Weak boson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grpSp>
        <p:nvGrpSpPr>
          <p:cNvPr id="4" name="Group 165"/>
          <p:cNvGrpSpPr/>
          <p:nvPr/>
        </p:nvGrpSpPr>
        <p:grpSpPr>
          <a:xfrm>
            <a:off x="5776798" y="2386343"/>
            <a:ext cx="2921081" cy="148741"/>
            <a:chOff x="822326" y="2286000"/>
            <a:chExt cx="4130674" cy="173037"/>
          </a:xfrm>
        </p:grpSpPr>
        <p:sp>
          <p:nvSpPr>
            <p:cNvPr id="167" name="Freeform 166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cxnSp>
        <p:nvCxnSpPr>
          <p:cNvPr id="182" name="Straight Connector 181"/>
          <p:cNvCxnSpPr/>
          <p:nvPr/>
        </p:nvCxnSpPr>
        <p:spPr>
          <a:xfrm>
            <a:off x="4116917" y="4147114"/>
            <a:ext cx="5019882" cy="1588"/>
          </a:xfrm>
          <a:prstGeom prst="line">
            <a:avLst/>
          </a:prstGeom>
          <a:ln w="127" cap="flat" cmpd="sng" algn="ctr">
            <a:solidFill>
              <a:schemeClr val="tx2">
                <a:lumMod val="60000"/>
                <a:lumOff val="4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" name="Group 88"/>
          <p:cNvGrpSpPr/>
          <p:nvPr/>
        </p:nvGrpSpPr>
        <p:grpSpPr>
          <a:xfrm>
            <a:off x="5776302" y="3462289"/>
            <a:ext cx="2921081" cy="148741"/>
            <a:chOff x="822326" y="2286000"/>
            <a:chExt cx="4130674" cy="173037"/>
          </a:xfrm>
        </p:grpSpPr>
        <p:sp>
          <p:nvSpPr>
            <p:cNvPr id="91" name="Freeform 90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2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cxnSp>
        <p:nvCxnSpPr>
          <p:cNvPr id="96" name="Straight Connector 95"/>
          <p:cNvCxnSpPr/>
          <p:nvPr/>
        </p:nvCxnSpPr>
        <p:spPr>
          <a:xfrm>
            <a:off x="5791200" y="5180012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5791200" y="5757863"/>
            <a:ext cx="2981904" cy="1588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4038600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Helvetica" charset="0"/>
                <a:ea typeface="Helvetica" charset="0"/>
                <a:cs typeface="Helvetica" charset="0"/>
              </a:rPr>
              <a:t>Symmetric phase – early universe</a:t>
            </a:r>
            <a:endParaRPr lang="en-GB" sz="2000" i="1" dirty="0">
              <a:solidFill>
                <a:prstClr val="black">
                  <a:lumMod val="65000"/>
                  <a:lumOff val="35000"/>
                </a:prstClr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30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mechanism</a:t>
            </a:r>
          </a:p>
        </p:txBody>
      </p:sp>
      <p:sp>
        <p:nvSpPr>
          <p:cNvPr id="31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28600" y="1600200"/>
            <a:ext cx="383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Early universe: symmetric phase, fundamental particles are massless                 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gauge symmetry is respected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253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Picture 222"/>
          <p:cNvPicPr>
            <a:picLocks noChangeAspect="1"/>
          </p:cNvPicPr>
          <p:nvPr/>
        </p:nvPicPr>
        <p:blipFill>
          <a:blip r:embed="rId2">
            <a:grayscl/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36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Rectangle 10"/>
          <p:cNvSpPr>
            <a:spLocks noChangeArrowheads="1"/>
          </p:cNvSpPr>
          <p:nvPr/>
        </p:nvSpPr>
        <p:spPr bwMode="auto">
          <a:xfrm>
            <a:off x="0" y="1447800"/>
            <a:ext cx="9144000" cy="4953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/>
        </p:spPr>
        <p:txBody>
          <a:bodyPr wrap="square" lIns="90000" tIns="46800" rIns="90000" bIns="46800" anchor="ctr">
            <a:prstTxWarp prst="textNoShape">
              <a:avLst/>
            </a:prstTxWarp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sysClr val="windowText" lastClr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5" name="Rectangle 194"/>
          <p:cNvSpPr/>
          <p:nvPr/>
        </p:nvSpPr>
        <p:spPr>
          <a:xfrm>
            <a:off x="4116918" y="1448427"/>
            <a:ext cx="5027082" cy="4953000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BFBFB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219" name="Rectangle 218"/>
          <p:cNvSpPr/>
          <p:nvPr/>
        </p:nvSpPr>
        <p:spPr>
          <a:xfrm>
            <a:off x="4116917" y="1447800"/>
            <a:ext cx="5019881" cy="4953000"/>
          </a:xfrm>
          <a:prstGeom prst="rect">
            <a:avLst/>
          </a:prstGeom>
          <a:solidFill>
            <a:srgbClr val="C6E4FF"/>
          </a:solidFill>
          <a:ln w="3175" cap="flat" cmpd="sng" algn="ctr">
            <a:solidFill>
              <a:srgbClr val="C6E4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prstClr val="white"/>
              </a:solidFill>
            </a:endParaRPr>
          </a:p>
        </p:txBody>
      </p:sp>
      <p:sp>
        <p:nvSpPr>
          <p:cNvPr id="192" name="Rectangle 191"/>
          <p:cNvSpPr/>
          <p:nvPr/>
        </p:nvSpPr>
        <p:spPr>
          <a:xfrm>
            <a:off x="228600" y="2652432"/>
            <a:ext cx="358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A Higgs field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displaces ground state breaking gauge symmetry</a:t>
            </a:r>
          </a:p>
        </p:txBody>
      </p:sp>
      <p:sp>
        <p:nvSpPr>
          <p:cNvPr id="193" name="Rectangle 192"/>
          <p:cNvSpPr/>
          <p:nvPr/>
        </p:nvSpPr>
        <p:spPr>
          <a:xfrm>
            <a:off x="228600" y="4252889"/>
            <a:ext cx="38036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Particles interact with Higgs field and effectively reduce their velocity. Acquired mass proportional to interaction strength 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28600" y="5516880"/>
            <a:ext cx="3581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357188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US" sz="1600" dirty="0" smtClean="0">
                <a:solidFill>
                  <a:srgbClr val="BC010C"/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	</a:t>
            </a:r>
            <a:r>
              <a:rPr lang="en-GB" sz="1600" dirty="0" smtClean="0">
                <a:solidFill>
                  <a:srgbClr val="BC010C"/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Action of the Higgs field 	creates “vacuum viscosity”</a:t>
            </a:r>
          </a:p>
        </p:txBody>
      </p:sp>
      <p:sp>
        <p:nvSpPr>
          <p:cNvPr id="106" name="Text Box 57"/>
          <p:cNvSpPr txBox="1">
            <a:spLocks noChangeArrowheads="1"/>
          </p:cNvSpPr>
          <p:nvPr/>
        </p:nvSpPr>
        <p:spPr bwMode="auto">
          <a:xfrm>
            <a:off x="0" y="568045"/>
            <a:ext cx="9144000" cy="547842"/>
          </a:xfrm>
          <a:prstGeom prst="rect">
            <a:avLst/>
          </a:prstGeom>
          <a:solidFill>
            <a:srgbClr val="FFFFFF">
              <a:alpha val="88000"/>
            </a:srgbClr>
          </a:solidFill>
          <a:ln w="12700">
            <a:noFill/>
            <a:miter lim="800000"/>
            <a:headEnd/>
            <a:tailEnd/>
          </a:ln>
          <a:effectLst/>
        </p:spPr>
        <p:txBody>
          <a:bodyPr tIns="137160" bIns="137160">
            <a:prstTxWarp prst="textNoShape">
              <a:avLst/>
            </a:prstTxWarp>
            <a:spAutoFit/>
          </a:bodyPr>
          <a:lstStyle/>
          <a:p>
            <a:pPr marL="342900" indent="-342900" algn="ctr" defTabSz="914400" fontAlgn="auto">
              <a:lnSpc>
                <a:spcPct val="11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1600" kern="0" dirty="0">
                <a:solidFill>
                  <a:sysClr val="windowText" lastClr="000000"/>
                </a:solidFill>
                <a:latin typeface="Helvetica Light" charset="0"/>
                <a:ea typeface="Helvetica Light" charset="0"/>
                <a:cs typeface="Helvetica Light" charset="0"/>
              </a:rPr>
              <a:t>BEH mechanism</a:t>
            </a:r>
          </a:p>
        </p:txBody>
      </p:sp>
      <p:sp>
        <p:nvSpPr>
          <p:cNvPr id="107" name="Text Box 58"/>
          <p:cNvSpPr txBox="1">
            <a:spLocks noChangeArrowheads="1"/>
          </p:cNvSpPr>
          <p:nvPr/>
        </p:nvSpPr>
        <p:spPr bwMode="auto">
          <a:xfrm>
            <a:off x="0" y="-27384"/>
            <a:ext cx="9144000" cy="601497"/>
          </a:xfrm>
          <a:prstGeom prst="rect">
            <a:avLst/>
          </a:prstGeom>
          <a:solidFill>
            <a:srgbClr val="FFFFFF">
              <a:alpha val="89000"/>
            </a:srgbClr>
          </a:solidFill>
          <a:ln w="19050">
            <a:noFill/>
            <a:miter lim="800000"/>
            <a:headEnd/>
            <a:tailEnd type="none" w="sm" len="med"/>
          </a:ln>
          <a:effectLst/>
        </p:spPr>
        <p:txBody>
          <a:bodyPr lIns="90000" tIns="108000" rIns="90000" bIns="0" anchor="b" anchorCtr="0">
            <a:prstTxWarp prst="textNoShape">
              <a:avLst/>
            </a:prstTxWarp>
            <a:spAutoFit/>
          </a:bodyPr>
          <a:lstStyle/>
          <a:p>
            <a:pPr algn="ctr" defTabSz="914400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GB" sz="3200" kern="0" dirty="0" smtClean="0">
                <a:solidFill>
                  <a:srgbClr val="333333"/>
                </a:solidFill>
                <a:latin typeface="Helvetica Light" charset="0"/>
                <a:ea typeface="Helvetica Light" charset="0"/>
                <a:cs typeface="Helvetica Light" charset="0"/>
              </a:rPr>
              <a:t>The Standard Model </a:t>
            </a:r>
            <a:endParaRPr lang="en-GB" sz="3200" kern="0" dirty="0">
              <a:solidFill>
                <a:srgbClr val="333333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031399" y="1600200"/>
            <a:ext cx="5105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i="1" dirty="0" smtClean="0">
                <a:solidFill>
                  <a:srgbClr val="4331D5"/>
                </a:solidFill>
                <a:latin typeface="Helvetica" charset="0"/>
                <a:ea typeface="Helvetica" charset="0"/>
                <a:cs typeface="Helvetica" charset="0"/>
              </a:rPr>
              <a:t>Higgs quantum liquid in broken phase</a:t>
            </a:r>
            <a:endParaRPr lang="en-GB" sz="2000" i="1" dirty="0">
              <a:solidFill>
                <a:srgbClr val="4331D5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8160426" y="6128607"/>
            <a:ext cx="9525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000" dirty="0" smtClean="0">
                <a:solidFill>
                  <a:srgbClr val="7F7F7F"/>
                </a:solidFill>
                <a:latin typeface="Helvetica Light" charset="0"/>
                <a:ea typeface="Helvetica Light" charset="0"/>
                <a:cs typeface="Helvetica Light" charset="0"/>
              </a:rPr>
              <a:t>H. Murayama</a:t>
            </a:r>
            <a:endParaRPr lang="en-GB" sz="1000" dirty="0">
              <a:solidFill>
                <a:srgbClr val="7F7F7F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15" name="Straight Connector 114"/>
          <p:cNvCxnSpPr/>
          <p:nvPr/>
        </p:nvCxnSpPr>
        <p:spPr>
          <a:xfrm flipV="1">
            <a:off x="5817868" y="4464733"/>
            <a:ext cx="1631948" cy="1524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7449816" y="4464733"/>
            <a:ext cx="1305008" cy="22757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6459216" y="4429501"/>
            <a:ext cx="4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n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8059416" y="4409017"/>
            <a:ext cx="436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Symbol" charset="2"/>
                <a:ea typeface="ＭＳ Ｐゴシック" charset="-128"/>
                <a:cs typeface="Symbol" charset="2"/>
              </a:rPr>
              <a:t>n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7208618" y="4215649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4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350775" y="4215649"/>
            <a:ext cx="364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4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7298829" y="4487490"/>
            <a:ext cx="481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srgbClr val="D00209"/>
                </a:solidFill>
                <a:latin typeface="Symbol" charset="2"/>
                <a:ea typeface="ＭＳ Ｐゴシック" charset="-128"/>
                <a:cs typeface="Symbol" charset="2"/>
              </a:rPr>
              <a:t>L</a:t>
            </a:r>
            <a:r>
              <a:rPr lang="en-GB" sz="1600" baseline="30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−1</a:t>
            </a:r>
            <a:endParaRPr lang="en-GB" sz="1600" baseline="30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23" name="Straight Connector 122"/>
          <p:cNvCxnSpPr/>
          <p:nvPr/>
        </p:nvCxnSpPr>
        <p:spPr>
          <a:xfrm flipV="1">
            <a:off x="5813256" y="5069868"/>
            <a:ext cx="1169328" cy="1114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>
            <a:off x="6982584" y="5069868"/>
            <a:ext cx="900621" cy="15240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6251102" y="5018617"/>
            <a:ext cx="431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e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8323244" y="5040527"/>
            <a:ext cx="431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e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6819730" y="4861752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69" name="Straight Connector 168"/>
          <p:cNvCxnSpPr/>
          <p:nvPr/>
        </p:nvCxnSpPr>
        <p:spPr>
          <a:xfrm flipV="1">
            <a:off x="7883205" y="5069868"/>
            <a:ext cx="871618" cy="152400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/>
          <p:cNvCxnSpPr/>
          <p:nvPr/>
        </p:nvCxnSpPr>
        <p:spPr>
          <a:xfrm flipV="1">
            <a:off x="5813256" y="5683933"/>
            <a:ext cx="264960" cy="111432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2" name="TextBox 171"/>
          <p:cNvSpPr txBox="1"/>
          <p:nvPr/>
        </p:nvSpPr>
        <p:spPr>
          <a:xfrm>
            <a:off x="5704417" y="5760133"/>
            <a:ext cx="404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t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7192657" y="5036331"/>
            <a:ext cx="459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 smtClean="0">
                <a:solidFill>
                  <a:prstClr val="black"/>
                </a:solidFill>
                <a:latin typeface="Trebuchet MS"/>
                <a:ea typeface="ＭＳ Ｐゴシック" charset="-128"/>
                <a:cs typeface="Trebuchet MS"/>
              </a:rPr>
              <a:t>e</a:t>
            </a:r>
            <a:r>
              <a:rPr lang="en-GB" i="1" baseline="-25000" dirty="0" err="1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7722642" y="5014152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75" name="Straight Connector 174"/>
          <p:cNvCxnSpPr/>
          <p:nvPr/>
        </p:nvCxnSpPr>
        <p:spPr>
          <a:xfrm rot="5400000" flipH="1" flipV="1">
            <a:off x="5890020" y="5759569"/>
            <a:ext cx="263832" cy="11256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/>
          <p:cNvCxnSpPr/>
          <p:nvPr/>
        </p:nvCxnSpPr>
        <p:spPr>
          <a:xfrm flipV="1">
            <a:off x="5965656" y="5836333"/>
            <a:ext cx="264960" cy="11939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/>
          <p:cNvCxnSpPr/>
          <p:nvPr/>
        </p:nvCxnSpPr>
        <p:spPr>
          <a:xfrm rot="5400000">
            <a:off x="6098721" y="5704437"/>
            <a:ext cx="263791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 rot="16200000" flipH="1">
            <a:off x="6108171" y="5715474"/>
            <a:ext cx="416982" cy="13112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 rot="5400000">
            <a:off x="6260571" y="5846598"/>
            <a:ext cx="264584" cy="21276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rot="5400000" flipH="1" flipV="1">
            <a:off x="6393259" y="5583578"/>
            <a:ext cx="151609" cy="131124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/>
          <p:cNvCxnSpPr/>
          <p:nvPr/>
        </p:nvCxnSpPr>
        <p:spPr>
          <a:xfrm rot="16200000" flipV="1">
            <a:off x="6393260" y="5714704"/>
            <a:ext cx="304011" cy="21273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/>
          <p:cNvCxnSpPr/>
          <p:nvPr/>
        </p:nvCxnSpPr>
        <p:spPr>
          <a:xfrm flipV="1">
            <a:off x="6555905" y="5725736"/>
            <a:ext cx="152397" cy="15161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 rot="16200000" flipV="1">
            <a:off x="6632920" y="5802713"/>
            <a:ext cx="262995" cy="110631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220"/>
          <p:cNvCxnSpPr/>
          <p:nvPr/>
        </p:nvCxnSpPr>
        <p:spPr>
          <a:xfrm rot="5400000" flipH="1" flipV="1">
            <a:off x="6769659" y="5776601"/>
            <a:ext cx="262996" cy="162854"/>
          </a:xfrm>
          <a:prstGeom prst="line">
            <a:avLst/>
          </a:prstGeom>
          <a:ln>
            <a:solidFill>
              <a:schemeClr val="tx1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2" name="TextBox 221"/>
          <p:cNvSpPr txBox="1"/>
          <p:nvPr/>
        </p:nvSpPr>
        <p:spPr>
          <a:xfrm>
            <a:off x="5989574" y="5559334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4" name="TextBox 223"/>
          <p:cNvSpPr txBox="1"/>
          <p:nvPr/>
        </p:nvSpPr>
        <p:spPr>
          <a:xfrm>
            <a:off x="6037244" y="5785123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5" name="TextBox 224"/>
          <p:cNvSpPr txBox="1"/>
          <p:nvPr/>
        </p:nvSpPr>
        <p:spPr>
          <a:xfrm>
            <a:off x="6240859" y="5379133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6" name="TextBox 225"/>
          <p:cNvSpPr txBox="1"/>
          <p:nvPr/>
        </p:nvSpPr>
        <p:spPr>
          <a:xfrm>
            <a:off x="6327302" y="5640040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6484403" y="5439355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6524130" y="5716240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9" name="TextBox 228"/>
          <p:cNvSpPr txBox="1"/>
          <p:nvPr/>
        </p:nvSpPr>
        <p:spPr>
          <a:xfrm>
            <a:off x="6676530" y="5511049"/>
            <a:ext cx="3148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R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0" name="TextBox 229"/>
          <p:cNvSpPr txBox="1"/>
          <p:nvPr/>
        </p:nvSpPr>
        <p:spPr>
          <a:xfrm>
            <a:off x="6844715" y="5746966"/>
            <a:ext cx="286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baseline="-25000" dirty="0" smtClean="0">
                <a:solidFill>
                  <a:prstClr val="black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en-GB" i="1" baseline="-25000" dirty="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1" name="TextBox 230"/>
          <p:cNvSpPr txBox="1"/>
          <p:nvPr/>
        </p:nvSpPr>
        <p:spPr>
          <a:xfrm>
            <a:off x="5901913" y="5480364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5808481" y="572053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6053068" y="562248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4" name="TextBox 233"/>
          <p:cNvSpPr txBox="1"/>
          <p:nvPr/>
        </p:nvSpPr>
        <p:spPr>
          <a:xfrm>
            <a:off x="6082552" y="536889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6214466" y="57717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6243950" y="55110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6375864" y="5354143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6395105" y="5659087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9" name="TextBox 238"/>
          <p:cNvSpPr txBox="1"/>
          <p:nvPr/>
        </p:nvSpPr>
        <p:spPr>
          <a:xfrm>
            <a:off x="6537262" y="55110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6658933" y="576586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3" name="Freeform 242"/>
          <p:cNvSpPr>
            <a:spLocks/>
          </p:cNvSpPr>
          <p:nvPr/>
        </p:nvSpPr>
        <p:spPr bwMode="auto">
          <a:xfrm rot="19692356" flipH="1">
            <a:off x="5773416" y="3408056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4" name="Freeform 243"/>
          <p:cNvSpPr>
            <a:spLocks/>
          </p:cNvSpPr>
          <p:nvPr/>
        </p:nvSpPr>
        <p:spPr bwMode="auto">
          <a:xfrm rot="4290640" flipH="1">
            <a:off x="6109200" y="352628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5" name="Freeform 244"/>
          <p:cNvSpPr>
            <a:spLocks/>
          </p:cNvSpPr>
          <p:nvPr/>
        </p:nvSpPr>
        <p:spPr bwMode="auto">
          <a:xfrm rot="17853592" flipV="1">
            <a:off x="6302572" y="3557476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6" name="Freeform 245"/>
          <p:cNvSpPr>
            <a:spLocks/>
          </p:cNvSpPr>
          <p:nvPr/>
        </p:nvSpPr>
        <p:spPr bwMode="auto">
          <a:xfrm rot="5645767" flipH="1">
            <a:off x="6434486" y="359773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7" name="Freeform 246"/>
          <p:cNvSpPr>
            <a:spLocks/>
          </p:cNvSpPr>
          <p:nvPr/>
        </p:nvSpPr>
        <p:spPr bwMode="auto">
          <a:xfrm rot="8591611" flipH="1">
            <a:off x="6621196" y="3699101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8" name="Freeform 247"/>
          <p:cNvSpPr>
            <a:spLocks/>
          </p:cNvSpPr>
          <p:nvPr/>
        </p:nvSpPr>
        <p:spPr bwMode="auto">
          <a:xfrm rot="1306208" flipH="1">
            <a:off x="7079165" y="3598952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9" name="Freeform 248"/>
          <p:cNvSpPr>
            <a:spLocks/>
          </p:cNvSpPr>
          <p:nvPr/>
        </p:nvSpPr>
        <p:spPr bwMode="auto">
          <a:xfrm rot="4028254" flipH="1">
            <a:off x="7231565" y="3437654"/>
            <a:ext cx="522151" cy="76717"/>
          </a:xfrm>
          <a:custGeom>
            <a:avLst/>
            <a:gdLst/>
            <a:ahLst/>
            <a:cxnLst>
              <a:cxn ang="0">
                <a:pos x="0" y="192"/>
              </a:cxn>
              <a:cxn ang="0">
                <a:pos x="192" y="0"/>
              </a:cxn>
              <a:cxn ang="0">
                <a:pos x="384" y="192"/>
              </a:cxn>
              <a:cxn ang="0">
                <a:pos x="576" y="0"/>
              </a:cxn>
              <a:cxn ang="0">
                <a:pos x="768" y="192"/>
              </a:cxn>
              <a:cxn ang="0">
                <a:pos x="960" y="0"/>
              </a:cxn>
              <a:cxn ang="0">
                <a:pos x="1152" y="192"/>
              </a:cxn>
              <a:cxn ang="0">
                <a:pos x="1344" y="0"/>
              </a:cxn>
              <a:cxn ang="0">
                <a:pos x="1536" y="192"/>
              </a:cxn>
              <a:cxn ang="0">
                <a:pos x="1728" y="0"/>
              </a:cxn>
              <a:cxn ang="0">
                <a:pos x="1920" y="192"/>
              </a:cxn>
              <a:cxn ang="0">
                <a:pos x="2112" y="0"/>
              </a:cxn>
              <a:cxn ang="0">
                <a:pos x="2304" y="192"/>
              </a:cxn>
            </a:cxnLst>
            <a:rect l="0" t="0" r="r" b="b"/>
            <a:pathLst>
              <a:path w="2304" h="192">
                <a:moveTo>
                  <a:pt x="0" y="192"/>
                </a:moveTo>
                <a:cubicBezTo>
                  <a:pt x="64" y="96"/>
                  <a:pt x="128" y="0"/>
                  <a:pt x="192" y="0"/>
                </a:cubicBezTo>
                <a:cubicBezTo>
                  <a:pt x="256" y="0"/>
                  <a:pt x="320" y="192"/>
                  <a:pt x="384" y="192"/>
                </a:cubicBezTo>
                <a:cubicBezTo>
                  <a:pt x="448" y="192"/>
                  <a:pt x="512" y="0"/>
                  <a:pt x="576" y="0"/>
                </a:cubicBezTo>
                <a:cubicBezTo>
                  <a:pt x="640" y="0"/>
                  <a:pt x="704" y="192"/>
                  <a:pt x="768" y="192"/>
                </a:cubicBezTo>
                <a:cubicBezTo>
                  <a:pt x="832" y="192"/>
                  <a:pt x="896" y="0"/>
                  <a:pt x="960" y="0"/>
                </a:cubicBezTo>
                <a:cubicBezTo>
                  <a:pt x="1024" y="0"/>
                  <a:pt x="1088" y="192"/>
                  <a:pt x="1152" y="192"/>
                </a:cubicBezTo>
                <a:cubicBezTo>
                  <a:pt x="1216" y="192"/>
                  <a:pt x="1280" y="0"/>
                  <a:pt x="1344" y="0"/>
                </a:cubicBezTo>
                <a:cubicBezTo>
                  <a:pt x="1408" y="0"/>
                  <a:pt x="1472" y="192"/>
                  <a:pt x="1536" y="192"/>
                </a:cubicBezTo>
                <a:cubicBezTo>
                  <a:pt x="1600" y="192"/>
                  <a:pt x="1664" y="0"/>
                  <a:pt x="1728" y="0"/>
                </a:cubicBezTo>
                <a:cubicBezTo>
                  <a:pt x="1792" y="0"/>
                  <a:pt x="1856" y="192"/>
                  <a:pt x="1920" y="192"/>
                </a:cubicBezTo>
                <a:cubicBezTo>
                  <a:pt x="1984" y="192"/>
                  <a:pt x="2048" y="0"/>
                  <a:pt x="2112" y="0"/>
                </a:cubicBezTo>
                <a:cubicBezTo>
                  <a:pt x="2176" y="0"/>
                  <a:pt x="2272" y="160"/>
                  <a:pt x="2304" y="192"/>
                </a:cubicBezTo>
              </a:path>
            </a:pathLst>
          </a:cu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 sz="2400">
              <a:solidFill>
                <a:prstClr val="black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6972130" y="3331975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7424668" y="351510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6530917" y="366750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6529672" y="3180949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4" name="TextBox 253"/>
          <p:cNvSpPr txBox="1"/>
          <p:nvPr/>
        </p:nvSpPr>
        <p:spPr>
          <a:xfrm>
            <a:off x="6108945" y="3109111"/>
            <a:ext cx="3344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solidFill>
                  <a:srgbClr val="D00209"/>
                </a:solidFill>
                <a:ea typeface="ＭＳ Ｐゴシック" charset="-128"/>
                <a:cs typeface="ＭＳ Ｐゴシック" charset="-128"/>
              </a:rPr>
              <a:t>×</a:t>
            </a:r>
            <a:endParaRPr lang="en-GB" sz="2000" dirty="0">
              <a:solidFill>
                <a:srgbClr val="D00209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55" name="Straight Connector 254"/>
          <p:cNvCxnSpPr/>
          <p:nvPr/>
        </p:nvCxnSpPr>
        <p:spPr>
          <a:xfrm flipV="1">
            <a:off x="4116918" y="4146774"/>
            <a:ext cx="5016499" cy="340"/>
          </a:xfrm>
          <a:prstGeom prst="line">
            <a:avLst/>
          </a:prstGeom>
          <a:ln w="127" cap="flat" cmpd="sng" algn="ctr">
            <a:solidFill>
              <a:schemeClr val="tx2">
                <a:lumMod val="60000"/>
                <a:lumOff val="40000"/>
              </a:schemeClr>
            </a:solidFill>
            <a:prstDash val="dot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0" name="TextBox 259"/>
          <p:cNvSpPr txBox="1"/>
          <p:nvPr/>
        </p:nvSpPr>
        <p:spPr>
          <a:xfrm>
            <a:off x="4267200" y="5562600"/>
            <a:ext cx="10854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Top quark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4267200" y="2267188"/>
            <a:ext cx="8354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Gravity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4267200" y="2789158"/>
            <a:ext cx="833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Photon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4267200" y="4400788"/>
            <a:ext cx="10615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Neutrinos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4" name="TextBox 263"/>
          <p:cNvSpPr txBox="1"/>
          <p:nvPr/>
        </p:nvSpPr>
        <p:spPr>
          <a:xfrm>
            <a:off x="4267200" y="4987528"/>
            <a:ext cx="10390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Electrons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5" name="TextBox 264"/>
          <p:cNvSpPr txBox="1"/>
          <p:nvPr/>
        </p:nvSpPr>
        <p:spPr>
          <a:xfrm>
            <a:off x="4267200" y="3398520"/>
            <a:ext cx="13209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Weak boson</a:t>
            </a:r>
            <a:endParaRPr lang="en-GB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  <p:sp>
        <p:nvSpPr>
          <p:cNvPr id="266" name="Rectangle 265"/>
          <p:cNvSpPr/>
          <p:nvPr/>
        </p:nvSpPr>
        <p:spPr>
          <a:xfrm>
            <a:off x="228600" y="1600200"/>
            <a:ext cx="3835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Early universe: symmetric phase, fundamental particles are massless                  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  <a:sym typeface="Wingdings"/>
              </a:rPr>
              <a:t>®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 gauge symmetry is respected</a:t>
            </a:r>
            <a:endParaRPr lang="en-GB" sz="1600" dirty="0" smtClean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4742" y="3450524"/>
            <a:ext cx="3284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800"/>
              </a:spcBef>
              <a:buSzPct val="75000"/>
              <a:tabLst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Wingdings"/>
              </a:rPr>
              <a:t>It </a:t>
            </a: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fills all space time (but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without </a:t>
            </a:r>
            <a:r>
              <a:rPr lang="en-GB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orientation as </a:t>
            </a:r>
            <a:r>
              <a:rPr lang="en-GB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it has no spin)</a:t>
            </a:r>
            <a:endParaRPr lang="en-GB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  <a:sym typeface="Wingdings"/>
            </a:endParaRPr>
          </a:p>
        </p:txBody>
      </p:sp>
      <p:grpSp>
        <p:nvGrpSpPr>
          <p:cNvPr id="85" name="Group 20"/>
          <p:cNvGrpSpPr/>
          <p:nvPr/>
        </p:nvGrpSpPr>
        <p:grpSpPr>
          <a:xfrm>
            <a:off x="5776798" y="2874964"/>
            <a:ext cx="2921081" cy="148741"/>
            <a:chOff x="822326" y="2286000"/>
            <a:chExt cx="4130674" cy="173037"/>
          </a:xfrm>
        </p:grpSpPr>
        <p:sp>
          <p:nvSpPr>
            <p:cNvPr id="86" name="Freeform 85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7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88" name="Group 165"/>
          <p:cNvGrpSpPr/>
          <p:nvPr/>
        </p:nvGrpSpPr>
        <p:grpSpPr>
          <a:xfrm>
            <a:off x="5776798" y="2386343"/>
            <a:ext cx="2921081" cy="148741"/>
            <a:chOff x="822326" y="2286000"/>
            <a:chExt cx="4130674" cy="173037"/>
          </a:xfrm>
        </p:grpSpPr>
        <p:sp>
          <p:nvSpPr>
            <p:cNvPr id="89" name="Freeform 88"/>
            <p:cNvSpPr>
              <a:spLocks/>
            </p:cNvSpPr>
            <p:nvPr/>
          </p:nvSpPr>
          <p:spPr bwMode="auto">
            <a:xfrm flipH="1">
              <a:off x="822326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 flipH="1">
              <a:off x="2887663" y="2286000"/>
              <a:ext cx="2065337" cy="173037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192" y="0"/>
                </a:cxn>
                <a:cxn ang="0">
                  <a:pos x="384" y="192"/>
                </a:cxn>
                <a:cxn ang="0">
                  <a:pos x="576" y="0"/>
                </a:cxn>
                <a:cxn ang="0">
                  <a:pos x="768" y="192"/>
                </a:cxn>
                <a:cxn ang="0">
                  <a:pos x="960" y="0"/>
                </a:cxn>
                <a:cxn ang="0">
                  <a:pos x="1152" y="192"/>
                </a:cxn>
                <a:cxn ang="0">
                  <a:pos x="1344" y="0"/>
                </a:cxn>
                <a:cxn ang="0">
                  <a:pos x="1536" y="192"/>
                </a:cxn>
                <a:cxn ang="0">
                  <a:pos x="1728" y="0"/>
                </a:cxn>
                <a:cxn ang="0">
                  <a:pos x="1920" y="192"/>
                </a:cxn>
                <a:cxn ang="0">
                  <a:pos x="2112" y="0"/>
                </a:cxn>
                <a:cxn ang="0">
                  <a:pos x="2304" y="192"/>
                </a:cxn>
              </a:cxnLst>
              <a:rect l="0" t="0" r="r" b="b"/>
              <a:pathLst>
                <a:path w="2304" h="192">
                  <a:moveTo>
                    <a:pt x="0" y="192"/>
                  </a:moveTo>
                  <a:cubicBezTo>
                    <a:pt x="64" y="96"/>
                    <a:pt x="128" y="0"/>
                    <a:pt x="192" y="0"/>
                  </a:cubicBezTo>
                  <a:cubicBezTo>
                    <a:pt x="256" y="0"/>
                    <a:pt x="320" y="192"/>
                    <a:pt x="384" y="192"/>
                  </a:cubicBezTo>
                  <a:cubicBezTo>
                    <a:pt x="448" y="192"/>
                    <a:pt x="512" y="0"/>
                    <a:pt x="576" y="0"/>
                  </a:cubicBezTo>
                  <a:cubicBezTo>
                    <a:pt x="640" y="0"/>
                    <a:pt x="704" y="192"/>
                    <a:pt x="768" y="192"/>
                  </a:cubicBezTo>
                  <a:cubicBezTo>
                    <a:pt x="832" y="192"/>
                    <a:pt x="896" y="0"/>
                    <a:pt x="960" y="0"/>
                  </a:cubicBezTo>
                  <a:cubicBezTo>
                    <a:pt x="1024" y="0"/>
                    <a:pt x="1088" y="192"/>
                    <a:pt x="1152" y="192"/>
                  </a:cubicBezTo>
                  <a:cubicBezTo>
                    <a:pt x="1216" y="192"/>
                    <a:pt x="1280" y="0"/>
                    <a:pt x="1344" y="0"/>
                  </a:cubicBezTo>
                  <a:cubicBezTo>
                    <a:pt x="1408" y="0"/>
                    <a:pt x="1472" y="192"/>
                    <a:pt x="1536" y="192"/>
                  </a:cubicBezTo>
                  <a:cubicBezTo>
                    <a:pt x="1600" y="192"/>
                    <a:pt x="1664" y="0"/>
                    <a:pt x="1728" y="0"/>
                  </a:cubicBezTo>
                  <a:cubicBezTo>
                    <a:pt x="1792" y="0"/>
                    <a:pt x="1856" y="192"/>
                    <a:pt x="1920" y="192"/>
                  </a:cubicBezTo>
                  <a:cubicBezTo>
                    <a:pt x="1984" y="192"/>
                    <a:pt x="2048" y="0"/>
                    <a:pt x="2112" y="0"/>
                  </a:cubicBezTo>
                  <a:cubicBezTo>
                    <a:pt x="2176" y="0"/>
                    <a:pt x="2272" y="160"/>
                    <a:pt x="2304" y="192"/>
                  </a:cubicBez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GB" sz="2400">
                <a:solidFill>
                  <a:prstClr val="black"/>
                </a:solidFill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45</a:t>
            </a:fld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388792" y="5487681"/>
            <a:ext cx="14756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Interaction with Higgs field alters chirality of massive Dirac fermion</a:t>
            </a:r>
          </a:p>
        </p:txBody>
      </p:sp>
    </p:spTree>
    <p:extLst>
      <p:ext uri="{BB962C8B-B14F-4D97-AF65-F5344CB8AC3E}">
        <p14:creationId xmlns:p14="http://schemas.microsoft.com/office/powerpoint/2010/main" val="64954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179886"/>
            <a:ext cx="3657036" cy="35473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ATLAS and CMS studied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H(125)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 </a:t>
            </a:r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in bosonic channels</a:t>
            </a:r>
          </a:p>
          <a:p>
            <a:pPr>
              <a:spcBef>
                <a:spcPts val="600"/>
              </a:spcBef>
            </a:pP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Preliminary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fiducial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total </a:t>
            </a:r>
            <a:r>
              <a:rPr lang="en-GB" sz="1600" dirty="0">
                <a:solidFill>
                  <a:prstClr val="black"/>
                </a:solidFill>
                <a:latin typeface="Helvetica Light"/>
                <a:cs typeface="Helvetica Light"/>
              </a:rPr>
              <a:t>cross-section and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coupling measurements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</a:t>
            </a:r>
            <a:r>
              <a:rPr lang="en-GB" sz="12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ggF</a:t>
            </a:r>
            <a:r>
              <a:rPr lang="en-GB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and VBF significant)</a:t>
            </a:r>
            <a:endParaRPr lang="en-GB" sz="12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84249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err="1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6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and 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H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ZZ* </a:t>
            </a:r>
            <a:r>
              <a:rPr lang="en-US" sz="1600" b="1" dirty="0">
                <a:solidFill>
                  <a:srgbClr val="D80017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b="1" dirty="0">
                <a:solidFill>
                  <a:srgbClr val="D80017"/>
                </a:solidFill>
                <a:latin typeface="Arial"/>
                <a:cs typeface="Arial"/>
              </a:rPr>
              <a:t> 4</a:t>
            </a:r>
            <a:r>
              <a:rPr lang="en-US" sz="1600" b="1" dirty="0" smtClean="0">
                <a:solidFill>
                  <a:srgbClr val="D80017"/>
                </a:solidFill>
                <a:latin typeface="Arial"/>
                <a:cs typeface="Arial"/>
              </a:rPr>
              <a:t>𝓁 </a:t>
            </a:r>
            <a:r>
              <a:rPr lang="en-US" sz="1200" dirty="0" smtClean="0">
                <a:solidFill>
                  <a:srgbClr val="D80017"/>
                </a:solidFill>
                <a:latin typeface="Arial"/>
                <a:cs typeface="Arial"/>
              </a:rPr>
              <a:t>(right combined)</a:t>
            </a:r>
            <a:endParaRPr lang="en-US" sz="16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59632" y="5989693"/>
            <a:ext cx="30243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Differential fiducial cross-section measurement in H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4𝓁 compared to NNLO+PS theoretical prediction</a:t>
            </a:r>
            <a:endParaRPr lang="en-US" baseline="-25000" dirty="0">
              <a:solidFill>
                <a:prstClr val="black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46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652" y="1277424"/>
            <a:ext cx="3775788" cy="488788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041504" y="2034857"/>
            <a:ext cx="129073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80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ATLAS-CONF-2016-067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7" name="Rectangle 26"/>
          <p:cNvSpPr/>
          <p:nvPr/>
        </p:nvSpPr>
        <p:spPr>
          <a:xfrm rot="5400000">
            <a:off x="7801629" y="2706360"/>
            <a:ext cx="1290738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ATLAS-CONF-2016-081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37757" y="2318359"/>
            <a:ext cx="19282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Combination of </a:t>
            </a:r>
          </a:p>
          <a:p>
            <a:pPr>
              <a:spcBef>
                <a:spcPts val="0"/>
              </a:spcBef>
            </a:pP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US" sz="10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err="1" smtClean="0">
                <a:latin typeface="Helvetica Light" charset="0"/>
                <a:ea typeface="Helvetica Light" charset="0"/>
                <a:cs typeface="Helvetica Light" charset="0"/>
              </a:rPr>
              <a:t>γγ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 smtClean="0">
                <a:latin typeface="Helvetica Light" charset="0"/>
                <a:ea typeface="Helvetica Light" charset="0"/>
                <a:cs typeface="Helvetica Light" charset="0"/>
              </a:rPr>
              <a:t>and </a:t>
            </a:r>
            <a:r>
              <a:rPr lang="en-US" sz="1000" dirty="0" smtClean="0">
                <a:latin typeface="Arial"/>
                <a:cs typeface="Arial"/>
              </a:rPr>
              <a:t>H </a:t>
            </a:r>
            <a:r>
              <a:rPr lang="en-US" sz="1000" dirty="0" smtClean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 smtClean="0">
                <a:latin typeface="Arial"/>
                <a:cs typeface="Arial"/>
              </a:rPr>
              <a:t> </a:t>
            </a:r>
            <a:r>
              <a:rPr lang="en-US" sz="1000" dirty="0">
                <a:latin typeface="Arial"/>
                <a:cs typeface="Arial"/>
              </a:rPr>
              <a:t>4</a:t>
            </a:r>
            <a:r>
              <a:rPr lang="en-US" sz="1000" dirty="0" smtClean="0">
                <a:latin typeface="Arial"/>
                <a:cs typeface="Arial"/>
              </a:rPr>
              <a:t>𝓁</a:t>
            </a:r>
            <a:endParaRPr lang="en-US" sz="1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62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263712" y="1916832"/>
            <a:ext cx="8867060" cy="3385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Progress in theoretical calculations*</a:t>
            </a:r>
            <a:endParaRPr lang="en-US" sz="1600" dirty="0">
              <a:solidFill>
                <a:srgbClr val="003BB8"/>
              </a:solidFill>
              <a:latin typeface="Helvetica Light"/>
              <a:cs typeface="Helvetica Ligh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220072" y="4978145"/>
            <a:ext cx="338554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100" smtClean="0">
                <a:latin typeface="Helvetica Light"/>
                <a:cs typeface="Helvetica Light"/>
              </a:rPr>
              <a:t>    </a:t>
            </a:r>
            <a:endParaRPr lang="en-US" sz="1100" dirty="0" smtClean="0">
              <a:latin typeface="Helvetica Light"/>
              <a:cs typeface="Helvetica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2961581"/>
            <a:ext cx="4389115" cy="24221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6386" y="2564904"/>
            <a:ext cx="4370483" cy="30963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9114" y="6525344"/>
            <a:ext cx="1537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*Gavin Salam at </a:t>
            </a:r>
            <a:r>
              <a:rPr lang="en-US" sz="80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LHCP 2016</a:t>
            </a:r>
            <a:endParaRPr lang="en-US" sz="8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712" y="5949280"/>
            <a:ext cx="67120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Also experimental knowledge of PDFs is limiting precision in many LHC analyses 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572" y="2708920"/>
            <a:ext cx="13051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NNLO revolution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6619" y="437763"/>
            <a:ext cx="43238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Theoretical cross-sections and uncertainties </a:t>
            </a:r>
          </a:p>
        </p:txBody>
      </p:sp>
    </p:spTree>
    <p:extLst>
      <p:ext uri="{BB962C8B-B14F-4D97-AF65-F5344CB8AC3E}">
        <p14:creationId xmlns:p14="http://schemas.microsoft.com/office/powerpoint/2010/main" val="1945853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-9046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48</a:t>
            </a:fld>
            <a:endParaRPr lang="en-GB" dirty="0"/>
          </a:p>
        </p:txBody>
      </p:sp>
      <p:pic>
        <p:nvPicPr>
          <p:cNvPr id="3" name="Picture 2" descr="lhclumi7813_2013_v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720543" y="-344279"/>
            <a:ext cx="5342874" cy="75608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00867" y="5277018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AE2328"/>
                </a:solidFill>
                <a:latin typeface="Trebuchet MS"/>
                <a:cs typeface="Trebuchet MS"/>
              </a:rPr>
              <a:t>4 TeV</a:t>
            </a:r>
          </a:p>
        </p:txBody>
      </p:sp>
      <p:sp>
        <p:nvSpPr>
          <p:cNvPr id="5" name="Rectangle 4"/>
          <p:cNvSpPr/>
          <p:nvPr/>
        </p:nvSpPr>
        <p:spPr>
          <a:xfrm>
            <a:off x="3468999" y="2949472"/>
            <a:ext cx="1872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Strong interaction dominated processes</a:t>
            </a:r>
            <a:endParaRPr lang="en-GB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68998" y="4777407"/>
            <a:ext cx="20162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Electroweak processes</a:t>
            </a:r>
            <a:endParaRPr lang="en-GB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7" name="Curved Connector 6"/>
          <p:cNvCxnSpPr/>
          <p:nvPr/>
        </p:nvCxnSpPr>
        <p:spPr>
          <a:xfrm>
            <a:off x="5269198" y="3211082"/>
            <a:ext cx="360039" cy="369039"/>
          </a:xfrm>
          <a:prstGeom prst="curvedConnector2">
            <a:avLst/>
          </a:prstGeom>
          <a:ln w="19050" cmpd="sng"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Curved Connector 7"/>
          <p:cNvCxnSpPr/>
          <p:nvPr/>
        </p:nvCxnSpPr>
        <p:spPr>
          <a:xfrm flipV="1">
            <a:off x="5413214" y="4149080"/>
            <a:ext cx="216024" cy="782216"/>
          </a:xfrm>
          <a:prstGeom prst="curvedConnector2">
            <a:avLst/>
          </a:prstGeom>
          <a:ln w="19050" cmpd="sng">
            <a:headEnd type="none"/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6021288"/>
            <a:ext cx="91307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Larger cross section increase for gluon induced than for quark induced processes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algn="ctr">
              <a:spcBef>
                <a:spcPts val="600"/>
              </a:spcBef>
            </a:pPr>
            <a:r>
              <a:rPr lang="en-US" sz="1400" b="1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Early Run-2 puts emphasis on searches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056221" y="1770927"/>
            <a:ext cx="4298279" cy="567159"/>
          </a:xfrm>
          <a:prstGeom prst="rect">
            <a:avLst/>
          </a:prstGeom>
          <a:solidFill>
            <a:srgbClr val="D0EAFF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222" y="1734403"/>
            <a:ext cx="4289588" cy="5719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73185" y="2306348"/>
            <a:ext cx="5229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PDFs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3689498" y="2190307"/>
            <a:ext cx="234430" cy="178757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284921" y="2179675"/>
            <a:ext cx="85060" cy="170122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The LHC Run-2: 13 </a:t>
            </a:r>
            <a:r>
              <a:rPr lang="en-US" sz="1800" dirty="0">
                <a:latin typeface="Helvetica Light" charset="0"/>
                <a:ea typeface="Helvetica Light" charset="0"/>
                <a:cs typeface="Helvetica Light" charset="0"/>
              </a:rPr>
              <a:t>TeV / 8 TeV inclusive </a:t>
            </a: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“parton luminosity” ratio</a:t>
            </a:r>
            <a:endParaRPr lang="en-US" sz="18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1644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49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1800" dirty="0" smtClean="0">
                <a:latin typeface="Helvetica Light" charset="0"/>
                <a:ea typeface="Helvetica Light" charset="0"/>
                <a:cs typeface="Helvetica Light" charset="0"/>
              </a:rPr>
              <a:t>The LHC Run-2: 13 </a:t>
            </a:r>
            <a:r>
              <a:rPr lang="en-US" sz="1800" dirty="0">
                <a:latin typeface="Helvetica Light" charset="0"/>
                <a:ea typeface="Helvetica Light" charset="0"/>
                <a:cs typeface="Helvetica Light" charset="0"/>
              </a:rPr>
              <a:t>TeV / 8 TeV inclusive pp cross-section ratio</a:t>
            </a:r>
          </a:p>
        </p:txBody>
      </p:sp>
      <p:pic>
        <p:nvPicPr>
          <p:cNvPr id="3" name="Picture 2" descr="crossSectionRatio-13-8TeV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331"/>
          <a:stretch/>
        </p:blipFill>
        <p:spPr>
          <a:xfrm>
            <a:off x="145573" y="1158820"/>
            <a:ext cx="8802154" cy="529451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41962" y="1098123"/>
            <a:ext cx="26039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Heavy </a:t>
            </a:r>
            <a:r>
              <a:rPr lang="en-US" sz="1400" dirty="0" err="1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flavour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cross section scales ≈ linearly with √s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3568" y="2780928"/>
            <a:ext cx="3600400" cy="1512168"/>
          </a:xfrm>
          <a:prstGeom prst="roundRect">
            <a:avLst/>
          </a:prstGeom>
          <a:ln w="28575">
            <a:solidFill>
              <a:srgbClr val="D80017"/>
            </a:solidFill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40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ERN_picture_s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4348534" y="3843378"/>
            <a:ext cx="2237584" cy="1402802"/>
          </a:xfrm>
          <a:prstGeom prst="ellipse">
            <a:avLst/>
          </a:prstGeom>
          <a:noFill/>
          <a:ln w="38100" cmpd="sng">
            <a:solidFill>
              <a:schemeClr val="accent5">
                <a:lumMod val="60000"/>
                <a:lumOff val="40000"/>
              </a:schemeClr>
            </a:solidFill>
          </a:ln>
          <a:effectLst>
            <a:glow rad="63500">
              <a:schemeClr val="bg1">
                <a:alpha val="53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 rot="21397720">
            <a:off x="1102505" y="1968509"/>
            <a:ext cx="6882104" cy="3416730"/>
          </a:xfrm>
          <a:prstGeom prst="ellipse">
            <a:avLst/>
          </a:prstGeom>
          <a:noFill/>
          <a:ln w="57150" cmpd="sng">
            <a:solidFill>
              <a:schemeClr val="tx2">
                <a:lumMod val="50000"/>
                <a:lumOff val="50000"/>
              </a:schemeClr>
            </a:solidFill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73" descr="bul-pho-2007-07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9585" y="693688"/>
            <a:ext cx="2590800" cy="1727200"/>
          </a:xfrm>
          <a:prstGeom prst="rect">
            <a:avLst/>
          </a:prstGeom>
          <a:noFill/>
          <a:ln w="38100" cap="flat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95"/>
          <p:cNvSpPr>
            <a:spLocks noChangeArrowheads="1"/>
          </p:cNvSpPr>
          <p:nvPr/>
        </p:nvSpPr>
        <p:spPr bwMode="auto">
          <a:xfrm>
            <a:off x="2170039" y="697826"/>
            <a:ext cx="554618" cy="304800"/>
          </a:xfrm>
          <a:prstGeom prst="rect">
            <a:avLst/>
          </a:prstGeom>
          <a:gradFill rotWithShape="0">
            <a:gsLst>
              <a:gs pos="0">
                <a:srgbClr val="A52B2B"/>
              </a:gs>
              <a:gs pos="100000">
                <a:srgbClr val="82010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 Box 74"/>
          <p:cNvSpPr txBox="1">
            <a:spLocks noChangeArrowheads="1"/>
          </p:cNvSpPr>
          <p:nvPr/>
        </p:nvSpPr>
        <p:spPr bwMode="auto">
          <a:xfrm>
            <a:off x="2135212" y="677851"/>
            <a:ext cx="636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CMS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0" name="Picture 79" descr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4974889"/>
            <a:ext cx="1955800" cy="1449388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95"/>
          <p:cNvSpPr>
            <a:spLocks noChangeArrowheads="1"/>
          </p:cNvSpPr>
          <p:nvPr/>
        </p:nvSpPr>
        <p:spPr bwMode="auto">
          <a:xfrm>
            <a:off x="1385887" y="6140337"/>
            <a:ext cx="719138" cy="283940"/>
          </a:xfrm>
          <a:prstGeom prst="rect">
            <a:avLst/>
          </a:prstGeom>
          <a:gradFill rotWithShape="0">
            <a:gsLst>
              <a:gs pos="0">
                <a:srgbClr val="A52B2B"/>
              </a:gs>
              <a:gs pos="100000">
                <a:srgbClr val="82010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 Box 80"/>
          <p:cNvSpPr txBox="1">
            <a:spLocks noChangeArrowheads="1"/>
          </p:cNvSpPr>
          <p:nvPr/>
        </p:nvSpPr>
        <p:spPr bwMode="auto">
          <a:xfrm>
            <a:off x="1374457" y="6093926"/>
            <a:ext cx="7477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ALICE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3" name="Picture 86" descr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9763" y="1372518"/>
            <a:ext cx="2165350" cy="137636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87"/>
          <p:cNvSpPr>
            <a:spLocks noChangeArrowheads="1"/>
          </p:cNvSpPr>
          <p:nvPr/>
        </p:nvSpPr>
        <p:spPr bwMode="auto">
          <a:xfrm>
            <a:off x="8281863" y="1372518"/>
            <a:ext cx="609600" cy="304800"/>
          </a:xfrm>
          <a:prstGeom prst="rect">
            <a:avLst/>
          </a:prstGeom>
          <a:gradFill rotWithShape="0">
            <a:gsLst>
              <a:gs pos="0">
                <a:srgbClr val="C89A09"/>
              </a:gs>
              <a:gs pos="100000">
                <a:srgbClr val="D3D90D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 Box 88"/>
          <p:cNvSpPr txBox="1">
            <a:spLocks noChangeArrowheads="1"/>
          </p:cNvSpPr>
          <p:nvPr/>
        </p:nvSpPr>
        <p:spPr bwMode="auto">
          <a:xfrm>
            <a:off x="8243763" y="1340768"/>
            <a:ext cx="720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err="1" smtClean="0">
                <a:solidFill>
                  <a:prstClr val="white"/>
                </a:solidFill>
                <a:latin typeface="Century Gothic" charset="0"/>
              </a:rPr>
              <a:t>LHCb</a:t>
            </a:r>
            <a:endParaRPr lang="de-CH" sz="2000" b="1" dirty="0" smtClean="0">
              <a:solidFill>
                <a:prstClr val="white"/>
              </a:solidFill>
              <a:latin typeface="Tahoma" charset="0"/>
            </a:endParaRPr>
          </a:p>
        </p:txBody>
      </p:sp>
      <p:pic>
        <p:nvPicPr>
          <p:cNvPr id="16" name="Picture 94" descr="0511013_0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2250" y="4738950"/>
            <a:ext cx="2590800" cy="1687513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304800" dist="38100" dir="2700000" sx="101000" sy="101000">
              <a:srgbClr val="000000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95"/>
          <p:cNvSpPr>
            <a:spLocks noChangeArrowheads="1"/>
          </p:cNvSpPr>
          <p:nvPr/>
        </p:nvSpPr>
        <p:spPr bwMode="auto">
          <a:xfrm>
            <a:off x="8273925" y="6120075"/>
            <a:ext cx="609600" cy="30480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Text Box 96"/>
          <p:cNvSpPr txBox="1">
            <a:spLocks noChangeArrowheads="1"/>
          </p:cNvSpPr>
          <p:nvPr/>
        </p:nvSpPr>
        <p:spPr bwMode="auto">
          <a:xfrm>
            <a:off x="8197725" y="6086420"/>
            <a:ext cx="7667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2pPr>
            <a:lvl3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3pPr>
            <a:lvl4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4pPr>
            <a:lvl5pPr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omic Sans MS" charset="0"/>
                <a:ea typeface="ＭＳ Ｐゴシック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b="1" dirty="0" smtClean="0">
                <a:solidFill>
                  <a:prstClr val="white"/>
                </a:solidFill>
                <a:latin typeface="Century Gothic" charset="0"/>
              </a:rPr>
              <a:t>ATLAS</a:t>
            </a:r>
          </a:p>
        </p:txBody>
      </p:sp>
      <p:sp>
        <p:nvSpPr>
          <p:cNvPr id="19" name="Line 70"/>
          <p:cNvSpPr>
            <a:spLocks noChangeShapeType="1"/>
          </p:cNvSpPr>
          <p:nvPr/>
        </p:nvSpPr>
        <p:spPr bwMode="auto">
          <a:xfrm flipH="1" flipV="1">
            <a:off x="2771799" y="693687"/>
            <a:ext cx="930249" cy="1330853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Line 70"/>
          <p:cNvSpPr>
            <a:spLocks noChangeShapeType="1"/>
          </p:cNvSpPr>
          <p:nvPr/>
        </p:nvSpPr>
        <p:spPr bwMode="auto">
          <a:xfrm flipV="1">
            <a:off x="2730385" y="2014538"/>
            <a:ext cx="971665" cy="406350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Oval 72"/>
          <p:cNvSpPr>
            <a:spLocks noChangeArrowheads="1"/>
          </p:cNvSpPr>
          <p:nvPr/>
        </p:nvSpPr>
        <p:spPr bwMode="auto">
          <a:xfrm>
            <a:off x="3613633" y="1981990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Oval 72"/>
          <p:cNvSpPr>
            <a:spLocks noChangeArrowheads="1"/>
          </p:cNvSpPr>
          <p:nvPr/>
        </p:nvSpPr>
        <p:spPr bwMode="auto">
          <a:xfrm>
            <a:off x="7894551" y="3604319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Line 70"/>
          <p:cNvSpPr>
            <a:spLocks noChangeShapeType="1"/>
          </p:cNvSpPr>
          <p:nvPr/>
        </p:nvSpPr>
        <p:spPr bwMode="auto">
          <a:xfrm flipV="1">
            <a:off x="5812924" y="4711771"/>
            <a:ext cx="489326" cy="42267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Line 70"/>
          <p:cNvSpPr>
            <a:spLocks noChangeShapeType="1"/>
          </p:cNvSpPr>
          <p:nvPr/>
        </p:nvSpPr>
        <p:spPr bwMode="auto">
          <a:xfrm flipH="1" flipV="1">
            <a:off x="5798043" y="5218568"/>
            <a:ext cx="504206" cy="123476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Line 70"/>
          <p:cNvSpPr>
            <a:spLocks noChangeShapeType="1"/>
          </p:cNvSpPr>
          <p:nvPr/>
        </p:nvSpPr>
        <p:spPr bwMode="auto">
          <a:xfrm flipV="1">
            <a:off x="8042190" y="2748881"/>
            <a:ext cx="848888" cy="869403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Line 70"/>
          <p:cNvSpPr>
            <a:spLocks noChangeShapeType="1"/>
          </p:cNvSpPr>
          <p:nvPr/>
        </p:nvSpPr>
        <p:spPr bwMode="auto">
          <a:xfrm flipH="1" flipV="1">
            <a:off x="6705599" y="2748881"/>
            <a:ext cx="1188951" cy="883209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Line 70"/>
          <p:cNvSpPr>
            <a:spLocks noChangeShapeType="1"/>
          </p:cNvSpPr>
          <p:nvPr/>
        </p:nvSpPr>
        <p:spPr bwMode="auto">
          <a:xfrm flipH="1" flipV="1">
            <a:off x="2133600" y="4974888"/>
            <a:ext cx="240837" cy="119427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" name="Line 70"/>
          <p:cNvSpPr>
            <a:spLocks noChangeShapeType="1"/>
          </p:cNvSpPr>
          <p:nvPr/>
        </p:nvSpPr>
        <p:spPr bwMode="auto">
          <a:xfrm flipH="1">
            <a:off x="2135212" y="5094316"/>
            <a:ext cx="239225" cy="1335859"/>
          </a:xfrm>
          <a:prstGeom prst="line">
            <a:avLst/>
          </a:prstGeom>
          <a:noFill/>
          <a:ln w="19050" cmpd="sng">
            <a:solidFill>
              <a:schemeClr val="bg1"/>
            </a:solidFill>
            <a:prstDash val="sysDash"/>
            <a:round/>
            <a:headEnd/>
            <a:tailEnd/>
          </a:ln>
          <a:effectLst>
            <a:outerShdw blurRad="539750" dist="190500" dir="2700000" sx="28000" sy="28000" algn="tl" rotWithShape="0">
              <a:srgbClr val="000000"/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black"/>
              </a:solidFill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Oval 72"/>
          <p:cNvSpPr>
            <a:spLocks noChangeArrowheads="1"/>
          </p:cNvSpPr>
          <p:nvPr/>
        </p:nvSpPr>
        <p:spPr bwMode="auto">
          <a:xfrm>
            <a:off x="2309159" y="5040788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Oval 72"/>
          <p:cNvSpPr>
            <a:spLocks noChangeArrowheads="1"/>
          </p:cNvSpPr>
          <p:nvPr/>
        </p:nvSpPr>
        <p:spPr bwMode="auto">
          <a:xfrm>
            <a:off x="5706701" y="5147077"/>
            <a:ext cx="147638" cy="11271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prstClr val="blac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396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3" y="1261132"/>
            <a:ext cx="5922991" cy="42516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348979" y="1916832"/>
            <a:ext cx="277" cy="1655708"/>
          </a:xfrm>
          <a:prstGeom prst="straightConnector1">
            <a:avLst/>
          </a:prstGeom>
          <a:ln w="635" cmpd="sng">
            <a:solidFill>
              <a:schemeClr val="tx1"/>
            </a:solidFill>
            <a:prstDash val="sysDot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31471" y="2859894"/>
            <a:ext cx="2053767" cy="5001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Peak luminosity</a:t>
            </a:r>
            <a:r>
              <a:rPr lang="en-US" sz="1200" dirty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(&gt; design):</a:t>
            </a:r>
          </a:p>
          <a:p>
            <a:pPr>
              <a:spcBef>
                <a:spcPts val="300"/>
              </a:spcBef>
            </a:pPr>
            <a:r>
              <a:rPr lang="en-US" sz="12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L</a:t>
            </a:r>
            <a:r>
              <a:rPr lang="en-US" sz="1200" baseline="-250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max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= 1.2 × 10</a:t>
            </a:r>
            <a:r>
              <a:rPr lang="en-US" sz="12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34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cm</a:t>
            </a:r>
            <a:r>
              <a:rPr lang="en-US" sz="12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–2 </a:t>
            </a:r>
            <a:r>
              <a:rPr lang="en-US" sz="1200" dirty="0">
                <a:solidFill>
                  <a:prstClr val="black"/>
                </a:solidFill>
                <a:latin typeface="Helvetica Light"/>
                <a:cs typeface="Helvetica Light"/>
              </a:rPr>
              <a:t>s</a:t>
            </a:r>
            <a:r>
              <a:rPr lang="en-US" sz="1200" baseline="30000" dirty="0">
                <a:solidFill>
                  <a:prstClr val="black"/>
                </a:solidFill>
                <a:latin typeface="Helvetica Light"/>
                <a:cs typeface="Helvetica Light"/>
              </a:rPr>
              <a:t>–1 </a:t>
            </a:r>
            <a:endParaRPr lang="en-US" sz="1200" baseline="300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Helvetica Light"/>
                <a:cs typeface="Helvetica Light"/>
              </a:rPr>
              <a:t>2015 LHC proton–proton </a:t>
            </a:r>
            <a:r>
              <a:rPr lang="en-US" sz="2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luminosities </a:t>
            </a:r>
            <a:endParaRPr lang="en-US" sz="2400" dirty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pPr>
              <a:spcBef>
                <a:spcPts val="600"/>
              </a:spcBef>
            </a:pPr>
            <a:r>
              <a:rPr lang="en-US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Most results reported by ATLAS &amp; CMS use total 2015 and summer 2016 dataset</a:t>
            </a:r>
            <a:endParaRPr lang="en-US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8146" y="5805264"/>
            <a:ext cx="8718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LHCb after luminosity levelling: 1.7 (1.9) </a:t>
            </a:r>
            <a:r>
              <a:rPr lang="en-US" sz="16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fb</a:t>
            </a:r>
            <a:r>
              <a:rPr lang="en-US" sz="1600" baseline="300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–1</a:t>
            </a:r>
            <a:r>
              <a:rPr lang="en-US" sz="1600" dirty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 recorded </a:t>
            </a:r>
            <a:r>
              <a:rPr lang="en-US" sz="1600" dirty="0" smtClean="0">
                <a:solidFill>
                  <a:prstClr val="black"/>
                </a:solidFill>
                <a:latin typeface="Helvetica" charset="0"/>
                <a:ea typeface="Helvetica" charset="0"/>
                <a:cs typeface="Helvetica" charset="0"/>
              </a:rPr>
              <a:t>(delivered) </a:t>
            </a:r>
            <a:endParaRPr lang="en-US" sz="1600" dirty="0">
              <a:solidFill>
                <a:prstClr val="black"/>
              </a:solidFill>
              <a:latin typeface="Helvetica" charset="0"/>
              <a:ea typeface="Helvetica" charset="0"/>
              <a:cs typeface="Helvetica" charset="0"/>
            </a:endParaRPr>
          </a:p>
          <a:p>
            <a:endParaRPr lang="en-US" sz="1400" dirty="0" smtClean="0">
              <a:solidFill>
                <a:prstClr val="black"/>
              </a:solidFill>
              <a:latin typeface="Helvetica Light"/>
              <a:cs typeface="Helvetica Light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Helvetica Light"/>
                <a:cs typeface="Helvetica Light"/>
              </a:rPr>
              <a:t>Current luminosity precision from van-der Meer scans: 2.9% (ATLAS), 6.2% (CMS 2016), 3.8% (LHCb)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36577" y="3399882"/>
            <a:ext cx="1389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12–16 fb</a:t>
            </a:r>
            <a:r>
              <a:rPr lang="en-US" sz="12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–1</a:t>
            </a:r>
            <a:r>
              <a:rPr lang="en-US" sz="12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for results so far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50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5724128" y="4149080"/>
            <a:ext cx="3542795" cy="50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300"/>
              </a:spcBef>
            </a:pP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2015 and 2016 pileup profile in ATLAS &amp; CMS </a:t>
            </a:r>
            <a:endParaRPr lang="en-US" sz="1200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lvl="0">
              <a:spcBef>
                <a:spcPts val="300"/>
              </a:spcBef>
            </a:pPr>
            <a:r>
              <a:rPr lang="en-US" sz="12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2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LHCb mean pileup of ~1.7 due to levelling)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11960" y="1689993"/>
            <a:ext cx="6480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ICHEP 2016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4508205" y="2126512"/>
            <a:ext cx="1" cy="2434855"/>
          </a:xfrm>
          <a:prstGeom prst="straightConnector1">
            <a:avLst/>
          </a:prstGeom>
          <a:ln w="635" cmpd="sng">
            <a:solidFill>
              <a:schemeClr val="tx1"/>
            </a:solidFill>
            <a:prstDash val="sysDot"/>
            <a:headEnd type="non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3348979" y="1916832"/>
            <a:ext cx="934989" cy="0"/>
          </a:xfrm>
          <a:prstGeom prst="line">
            <a:avLst/>
          </a:prstGeom>
          <a:ln w="635">
            <a:solidFill>
              <a:schemeClr val="tx1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9737" y="1345525"/>
            <a:ext cx="3671151" cy="26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12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One word on lepton flavour violation in Higgs decays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Both experiments have finalised their Run-1 LFV analyses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799288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While H </a:t>
            </a:r>
            <a:r>
              <a:rPr lang="en-GB" sz="14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µe is severely constrained from flavour physics, H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dirty="0" err="1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µ,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τe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are not (~10% limits)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CMS released early </a:t>
            </a:r>
            <a:r>
              <a:rPr lang="en-GB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2015 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a H </a:t>
            </a:r>
            <a:r>
              <a:rPr lang="en-GB" sz="14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 search finding a slight (2.4σ) excess</a:t>
            </a:r>
          </a:p>
          <a:p>
            <a:pPr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Not confirmed by ATLAS in the full Run-1 analysis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2636912"/>
            <a:ext cx="3908284" cy="376353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39576" y="3140968"/>
            <a:ext cx="34048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GB" sz="1400" b="1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endParaRPr lang="en-US" sz="1400" b="1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6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ATLAS: </a:t>
            </a:r>
          </a:p>
          <a:p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 BR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0.53 ± 0.51% &lt; 1.43%</a:t>
            </a:r>
            <a:r>
              <a:rPr lang="nb-NO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(95% CL)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	</a:t>
            </a:r>
          </a:p>
          <a:p>
            <a:endParaRPr lang="en-US" sz="7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CMS:</a:t>
            </a:r>
          </a:p>
          <a:p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  </a:t>
            </a:r>
            <a:r>
              <a:rPr lang="nb-NO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BR = </a:t>
            </a:r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0.84         % </a:t>
            </a:r>
            <a:r>
              <a:rPr lang="nb-NO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&lt; </a:t>
            </a:r>
            <a:r>
              <a:rPr lang="nb-NO" sz="14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1.51%</a:t>
            </a:r>
            <a:r>
              <a:rPr lang="nb-NO" sz="11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nb-NO" sz="11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(95% CL)</a:t>
            </a:r>
            <a:r>
              <a:rPr lang="nb-NO" sz="1400" dirty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nb-NO" sz="1400" dirty="0" smtClean="0">
              <a:solidFill>
                <a:srgbClr val="D7012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GB" sz="1400" b="1" dirty="0" smtClean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 </a:t>
            </a:r>
            <a:r>
              <a:rPr lang="en-GB" sz="1400" b="1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400" b="1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400" b="1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τe</a:t>
            </a:r>
            <a:r>
              <a:rPr lang="en-GB" sz="1400" b="1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  <a:endParaRPr lang="en-US" sz="1400" b="1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endParaRPr lang="en-US" sz="7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ATLAS: </a:t>
            </a:r>
          </a:p>
          <a:p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BR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=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–0.3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±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0.6% 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&lt; </a:t>
            </a:r>
            <a:r>
              <a:rPr lang="nb-NO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1.04%</a:t>
            </a:r>
            <a:r>
              <a:rPr lang="nb-NO" sz="11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nb-NO" sz="11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(95% CL)</a:t>
            </a:r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 	</a:t>
            </a:r>
          </a:p>
          <a:p>
            <a:r>
              <a:rPr lang="nb-NO" sz="14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	</a:t>
            </a:r>
            <a:endParaRPr lang="nb-NO" sz="1400" dirty="0" smtClean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807710" y="4138666"/>
            <a:ext cx="5517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+0.39</a:t>
            </a:r>
          </a:p>
          <a:p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50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50" dirty="0" smtClean="0">
                <a:solidFill>
                  <a:srgbClr val="D70128"/>
                </a:solidFill>
                <a:latin typeface="Helvetica Light" charset="0"/>
                <a:ea typeface="Helvetica Light" charset="0"/>
                <a:cs typeface="Helvetica Light" charset="0"/>
              </a:rPr>
              <a:t>0.37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88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One word on lepton flavour violation in Higgs decays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Both experiments have finalised their Run-1 LFV analyses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9" y="1412776"/>
            <a:ext cx="799288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New preliminary result with 13 TeV from CMS </a:t>
            </a:r>
            <a:r>
              <a:rPr lang="en-GB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CMS-PAS-HIG-16-005 ]</a:t>
            </a:r>
          </a:p>
          <a:p>
            <a:pPr lvl="0">
              <a:spcBef>
                <a:spcPts val="1200"/>
              </a:spcBef>
            </a:pP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Six categories considered: (µ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, µ</a:t>
            </a:r>
            <a:r>
              <a:rPr lang="en-GB" sz="14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τ</a:t>
            </a:r>
            <a:r>
              <a:rPr lang="en-GB" sz="1400" baseline="-25000" dirty="0" err="1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GB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) × (0,1,2 jets)</a:t>
            </a:r>
          </a:p>
          <a:p>
            <a:pPr lvl="0">
              <a:spcBef>
                <a:spcPts val="1200"/>
              </a:spcBef>
            </a:pPr>
            <a:r>
              <a:rPr lang="en-GB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No significant excess, combined limit: BR = –0.8 ± 0.8 %  (&lt;1.2% at 95%CL)</a:t>
            </a:r>
          </a:p>
          <a:p>
            <a:pPr lvl="0">
              <a:spcBef>
                <a:spcPts val="1200"/>
              </a:spcBef>
            </a:pPr>
            <a:r>
              <a:rPr lang="en-GB" sz="1200" dirty="0" smtClean="0">
                <a:latin typeface="Helvetica Light" charset="0"/>
                <a:ea typeface="Helvetica Light" charset="0"/>
                <a:cs typeface="Helvetica Light" charset="0"/>
              </a:rPr>
              <a:t>Limit on non-diagonal Yukawa couplings: </a:t>
            </a:r>
          </a:p>
          <a:p>
            <a:pPr>
              <a:spcBef>
                <a:spcPts val="3000"/>
              </a:spcBef>
            </a:pPr>
            <a:endParaRPr lang="en-GB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52</a:t>
            </a:fld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3068960"/>
            <a:ext cx="3709683" cy="35984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3021"/>
          <a:stretch/>
        </p:blipFill>
        <p:spPr>
          <a:xfrm>
            <a:off x="683568" y="3070903"/>
            <a:ext cx="3597611" cy="359845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8174" y="2433942"/>
            <a:ext cx="2001779" cy="40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45" y="3339535"/>
            <a:ext cx="3271923" cy="3139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BSM Higgs boson searches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Single BEH doublet and form of potential simple but Nature may be more complex (</a:t>
            </a:r>
            <a:r>
              <a:rPr lang="en-GB" sz="1600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eg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, SUSY)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378" y="1628800"/>
            <a:ext cx="9157228" cy="1085943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pic>
        <p:nvPicPr>
          <p:cNvPr id="25" name="Picture 24" descr="LHCPP2014_davey_final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79" t="71212" r="15025" b="15488"/>
          <a:stretch/>
        </p:blipFill>
        <p:spPr>
          <a:xfrm>
            <a:off x="1636278" y="1762472"/>
            <a:ext cx="6078411" cy="869919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2971721" y="1556792"/>
            <a:ext cx="473669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900" dirty="0" smtClean="0">
                <a:solidFill>
                  <a:srgbClr val="7F7F7F"/>
                </a:solidFill>
              </a:rPr>
              <a:t>[ Will Davey, LHCP 2014 ]</a:t>
            </a:r>
            <a:endParaRPr lang="en-GB" sz="900" dirty="0">
              <a:solidFill>
                <a:srgbClr val="7F7F7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30" y="1340768"/>
            <a:ext cx="53285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Beyond the SM “Higgs zoo”</a:t>
            </a:r>
            <a:endParaRPr lang="en-GB" sz="1400" baseline="300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2730406"/>
            <a:ext cx="8496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latin typeface="Helvetica Light" charset="0"/>
                <a:ea typeface="Helvetica Light" charset="0"/>
                <a:cs typeface="Helvetica Light" charset="0"/>
              </a:rPr>
              <a:t>Higgs coupling to mass, look for decays to tau leptons or weak bosons, for example:</a:t>
            </a:r>
            <a:endParaRPr lang="en-GB" sz="1400" baseline="30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666732" y="3179068"/>
            <a:ext cx="9012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dirty="0" smtClean="0">
                <a:solidFill>
                  <a:srgbClr val="D70128"/>
                </a:solidFill>
                <a:latin typeface="Helvetica Light"/>
                <a:cs typeface="Helvetica Light"/>
              </a:rPr>
              <a:t>H / A </a:t>
            </a:r>
            <a:r>
              <a:rPr lang="en-GB" sz="1200" dirty="0">
                <a:solidFill>
                  <a:srgbClr val="D7012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err="1" smtClean="0">
                <a:solidFill>
                  <a:srgbClr val="D70128"/>
                </a:solidFill>
                <a:latin typeface="Helvetica Light"/>
                <a:cs typeface="Helvetica Light"/>
              </a:rPr>
              <a:t>ττ</a:t>
            </a:r>
            <a:endParaRPr lang="en-US" sz="1200" dirty="0">
              <a:solidFill>
                <a:srgbClr val="D70128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0869" y="3262351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ATLAS-CONF-2016-085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53</a:t>
            </a:fld>
            <a:endParaRPr lang="en-GB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9807" y="3286374"/>
            <a:ext cx="4778657" cy="343018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7819714" y="3179068"/>
            <a:ext cx="7473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H</a:t>
            </a:r>
            <a:r>
              <a:rPr lang="en-GB" sz="1200" baseline="30000" dirty="0">
                <a:solidFill>
                  <a:srgbClr val="D70128"/>
                </a:solidFill>
                <a:latin typeface="Helvetica Light"/>
                <a:cs typeface="Helvetica Light"/>
              </a:rPr>
              <a:t>+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>
                <a:solidFill>
                  <a:srgbClr val="D70128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 </a:t>
            </a:r>
            <a:r>
              <a:rPr lang="en-GB" sz="1200" dirty="0" err="1">
                <a:solidFill>
                  <a:srgbClr val="D70128"/>
                </a:solidFill>
                <a:latin typeface="Helvetica Light"/>
                <a:cs typeface="Helvetica Light"/>
              </a:rPr>
              <a:t>τ</a:t>
            </a:r>
            <a:r>
              <a:rPr lang="en-GB" sz="1200" dirty="0">
                <a:solidFill>
                  <a:srgbClr val="D70128"/>
                </a:solidFill>
                <a:latin typeface="Helvetica Light"/>
                <a:cs typeface="Helvetica Light"/>
              </a:rPr>
              <a:t>𝜈</a:t>
            </a:r>
            <a:endParaRPr lang="en-US" sz="1200" dirty="0">
              <a:solidFill>
                <a:srgbClr val="D70128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48464" y="3258407"/>
            <a:ext cx="129073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ATLAS-CONF-2016-088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98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82047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0000"/>
                </a:solidFill>
                <a:latin typeface="Helvetica Light"/>
                <a:cs typeface="Helvetica Light"/>
              </a:rPr>
              <a:t>Limits on 2HDM / MSSM Higgs</a:t>
            </a:r>
          </a:p>
          <a:p>
            <a:pPr>
              <a:spcBef>
                <a:spcPts val="600"/>
              </a:spcBef>
            </a:pP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Many final states studies. Here: </a:t>
            </a:r>
            <a:r>
              <a:rPr lang="en-GB" sz="16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105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/</a:t>
            </a:r>
            <a:r>
              <a:rPr lang="en-GB" sz="16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A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 smtClean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6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τ</a:t>
            </a:r>
            <a:r>
              <a:rPr lang="en-GB" sz="1600" i="1" dirty="0" err="1">
                <a:solidFill>
                  <a:prstClr val="black"/>
                </a:solidFill>
                <a:latin typeface="Helvetica Light"/>
                <a:cs typeface="Helvetica Light"/>
              </a:rPr>
              <a:t>τ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(left) and </a:t>
            </a:r>
            <a:r>
              <a:rPr lang="en-GB" sz="16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H</a:t>
            </a:r>
            <a:r>
              <a:rPr lang="en-GB" sz="9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600" baseline="30000" dirty="0" smtClean="0">
                <a:solidFill>
                  <a:prstClr val="black"/>
                </a:solidFill>
                <a:latin typeface="Helvetica Light"/>
                <a:cs typeface="Helvetica Light"/>
              </a:rPr>
              <a:t>±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600" dirty="0">
                <a:solidFill>
                  <a:prstClr val="black"/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</a:t>
            </a:r>
            <a:r>
              <a:rPr lang="en-GB" sz="1600" i="1" dirty="0" err="1" smtClean="0">
                <a:solidFill>
                  <a:prstClr val="black"/>
                </a:solidFill>
                <a:latin typeface="Helvetica Light"/>
                <a:cs typeface="Helvetica Light"/>
              </a:rPr>
              <a:t>τ</a:t>
            </a:r>
            <a:r>
              <a:rPr lang="en-GB" sz="1600" i="1" dirty="0" smtClean="0">
                <a:solidFill>
                  <a:prstClr val="black"/>
                </a:solidFill>
                <a:latin typeface="Helvetica Light"/>
                <a:cs typeface="Helvetica Light"/>
              </a:rPr>
              <a:t>𝜈</a:t>
            </a:r>
            <a:r>
              <a:rPr lang="en-GB" sz="1600" dirty="0" smtClean="0">
                <a:solidFill>
                  <a:prstClr val="black"/>
                </a:solidFill>
                <a:latin typeface="Helvetica Light"/>
                <a:cs typeface="Helvetica Light"/>
              </a:rPr>
              <a:t> (right)</a:t>
            </a:r>
            <a:endParaRPr lang="en-GB" sz="1600" dirty="0">
              <a:solidFill>
                <a:prstClr val="black"/>
              </a:solidFill>
              <a:latin typeface="Helvetica Light"/>
              <a:cs typeface="Helvetica Ligh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378" y="1628800"/>
            <a:ext cx="9157228" cy="1085943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ctr">
            <a:spAutoFit/>
          </a:bodyPr>
          <a:lstStyle/>
          <a:p>
            <a:pPr algn="ctr"/>
            <a:endParaRPr lang="en-GB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30" y="1340768"/>
            <a:ext cx="7416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GB" sz="16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Limits on production of neutral (left) and charged (right) Higgs bosons </a:t>
            </a:r>
            <a:endParaRPr lang="en-GB" sz="1400" baseline="300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068960"/>
            <a:ext cx="3760279" cy="36077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553" y="1768802"/>
            <a:ext cx="2154525" cy="11418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68802"/>
            <a:ext cx="2154525" cy="11418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0445" y="5627055"/>
            <a:ext cx="2880320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Interpretation in </a:t>
            </a:r>
            <a:r>
              <a:rPr lang="en-US" sz="1050" dirty="0" err="1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050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050" baseline="30000" dirty="0" err="1" smtClean="0">
                <a:latin typeface="Helvetica Light" charset="0"/>
                <a:ea typeface="Helvetica Light" charset="0"/>
                <a:cs typeface="Helvetica Light" charset="0"/>
              </a:rPr>
              <a:t>mod</a:t>
            </a:r>
            <a:r>
              <a:rPr lang="en-US" sz="1050" baseline="30000" dirty="0" smtClean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50" dirty="0" smtClean="0">
                <a:latin typeface="Helvetica Light" charset="0"/>
                <a:ea typeface="Helvetica Light" charset="0"/>
                <a:cs typeface="Helvetica Light" charset="0"/>
              </a:rPr>
              <a:t> scenario           </a:t>
            </a:r>
          </a:p>
          <a:p>
            <a:pPr algn="r"/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(fit top-squark mixing to obtain </a:t>
            </a:r>
            <a:r>
              <a:rPr lang="en-US" sz="900" i="1" dirty="0" err="1" smtClean="0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9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900" i="1" baseline="-250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900" i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hr-HR" sz="600" dirty="0">
                <a:latin typeface="Helvetica Light" charset="0"/>
                <a:ea typeface="Helvetica Light" charset="0"/>
                <a:cs typeface="Helvetica Light" charset="0"/>
              </a:rPr>
              <a:t>1302.7033</a:t>
            </a:r>
            <a:r>
              <a:rPr lang="en-US" sz="900" dirty="0" smtClean="0"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3156" y="3083446"/>
            <a:ext cx="12250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-</a:t>
            </a:r>
            <a:r>
              <a:rPr lang="mr-IN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PAS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-</a:t>
            </a:r>
            <a:r>
              <a:rPr lang="mr-IN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HIG-16-037 </a:t>
            </a:r>
            <a:endParaRPr lang="mr-IN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54</a:t>
            </a:fld>
            <a:endParaRPr lang="en-GB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4564078" y="1916832"/>
            <a:ext cx="0" cy="4752528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705" y="1744031"/>
            <a:ext cx="3019175" cy="127418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809" y="3073802"/>
            <a:ext cx="3801655" cy="364744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 rot="16200000">
            <a:off x="8048921" y="3661149"/>
            <a:ext cx="122501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r-I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CMS-PAS-HIG-16-031</a:t>
            </a:r>
          </a:p>
        </p:txBody>
      </p:sp>
    </p:spTree>
    <p:extLst>
      <p:ext uri="{BB962C8B-B14F-4D97-AF65-F5344CB8AC3E}">
        <p14:creationId xmlns:p14="http://schemas.microsoft.com/office/powerpoint/2010/main" val="62227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55</a:t>
            </a:fld>
            <a:endParaRPr lang="en-GB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77798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dirty="0" smtClean="0">
                <a:latin typeface="Helvetica Light"/>
                <a:cs typeface="Helvetica Light"/>
              </a:rPr>
              <a:t>Beyond the HL-LHC</a:t>
            </a:r>
            <a:endParaRPr lang="en-GB" sz="2800" dirty="0" smtClean="0">
              <a:latin typeface="Helvetica Light"/>
              <a:cs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3834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56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-9046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-27384"/>
            <a:ext cx="9144000" cy="826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44624"/>
            <a:ext cx="914399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sz="1800" b="1" dirty="0" smtClean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Future hadron collider projects in a nutshell</a:t>
            </a:r>
          </a:p>
          <a:p>
            <a:pPr algn="ctr">
              <a:spcBef>
                <a:spcPts val="6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The next discovery machine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6093" y="1052736"/>
            <a:ext cx="8576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HL-LHC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= 14 TeV, 3 ab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2026~2035</a:t>
            </a:r>
            <a:r>
              <a:rPr lang="is-IS" sz="1400" dirty="0" smtClean="0">
                <a:latin typeface="Helvetica Light" charset="0"/>
                <a:ea typeface="Helvetica Light" charset="0"/>
                <a:cs typeface="Helvetica Light" charset="0"/>
              </a:rPr>
              <a:t>… (formally approved as </a:t>
            </a:r>
            <a:r>
              <a:rPr lang="is-IS" sz="1400" i="1" dirty="0" smtClean="0">
                <a:latin typeface="Helvetica Light" charset="0"/>
                <a:ea typeface="Helvetica Light" charset="0"/>
                <a:cs typeface="Helvetica Light" charset="0"/>
              </a:rPr>
              <a:t>project</a:t>
            </a:r>
            <a:r>
              <a:rPr lang="is-IS" sz="1400" dirty="0" smtClean="0">
                <a:latin typeface="Helvetica Light" charset="0"/>
                <a:ea typeface="Helvetica Light" charset="0"/>
                <a:cs typeface="Helvetica Light" charset="0"/>
              </a:rPr>
              <a:t> by CERN council last week)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3792" y="1628800"/>
            <a:ext cx="4618248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Future Circular Collider FCC-</a:t>
            </a:r>
            <a:r>
              <a:rPr lang="en-US" sz="1400" b="1" dirty="0" err="1" smtClean="0">
                <a:latin typeface="Helvetica Light" charset="0"/>
                <a:ea typeface="Helvetica Light" charset="0"/>
                <a:cs typeface="Helvetica Light" charset="0"/>
              </a:rPr>
              <a:t>hh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(CERN): 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100 TeV in 100 km ring,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2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35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~16 T magnets, possibly HE-LHC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~ 28 TeV)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as intermediate stage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Huge detectors for muon </a:t>
            </a:r>
            <a:r>
              <a:rPr lang="en-US" sz="1400" i="1" dirty="0" err="1" smtClean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400" i="1" baseline="-25000" dirty="0" err="1" smtClean="0">
                <a:latin typeface="Helvetica Light" charset="0"/>
                <a:ea typeface="Helvetica Light" charset="0"/>
                <a:cs typeface="Helvetica Light" charset="0"/>
              </a:rPr>
              <a:t>T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measurement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Possible start of physics ~ 2035 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16" y="3881768"/>
            <a:ext cx="2148392" cy="24032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20072" y="1632280"/>
            <a:ext cx="392392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b="1" dirty="0" err="1" smtClean="0">
                <a:latin typeface="Helvetica Light" charset="0"/>
                <a:ea typeface="Helvetica Light" charset="0"/>
                <a:cs typeface="Helvetica Light" charset="0"/>
              </a:rPr>
              <a:t>ppC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(China):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71 TeV in 55 km ring,                                           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1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35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Requires very high gradient dipole magnets ~ 20 T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Possible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start of physics ~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2042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9872" y="3861048"/>
            <a:ext cx="5183577" cy="24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9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57</a:t>
            </a:fld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0" y="-9046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dirty="0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6093" y="2422336"/>
            <a:ext cx="8720403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Compact Linear Collider CLIC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(CERN)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High-gradient 2-beam scheme*: 100 MV/m gradient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380–3000 GeV, 11–50 km total length,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a few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, only one interaction region</a:t>
            </a:r>
            <a:endParaRPr lang="en-US" sz="14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0.5 ns bunch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distance, nm beam size, large </a:t>
            </a:r>
            <a:r>
              <a:rPr lang="en-US" sz="1400" dirty="0" err="1" smtClean="0">
                <a:latin typeface="Helvetica Light" charset="0"/>
                <a:ea typeface="Helvetica Light" charset="0"/>
                <a:cs typeface="Helvetica Light" charset="0"/>
              </a:rPr>
              <a:t>beamstrahlung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physics ~ 2035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6093" y="5301208"/>
            <a:ext cx="854961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Circular EP collider CEPC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(China):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240 GeV,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2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Single ring, 50 bunches</a:t>
            </a:r>
          </a:p>
          <a:p>
            <a:pPr marL="285750" lvl="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Possible </a:t>
            </a:r>
            <a:r>
              <a:rPr lang="en-US" sz="1400" dirty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start of physics ~ </a:t>
            </a:r>
            <a:r>
              <a:rPr lang="en-US" sz="1400" dirty="0" smtClean="0">
                <a:solidFill>
                  <a:prstClr val="black"/>
                </a:solidFill>
                <a:latin typeface="Helvetica Light" charset="0"/>
                <a:ea typeface="Helvetica Light" charset="0"/>
                <a:cs typeface="Helvetica Light" charset="0"/>
              </a:rPr>
              <a:t>2028</a:t>
            </a:r>
            <a:endParaRPr lang="en-US" sz="1400" dirty="0">
              <a:solidFill>
                <a:prstClr val="black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6093" y="3790488"/>
            <a:ext cx="36798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Future Circular Collider FCC-</a:t>
            </a:r>
            <a:r>
              <a:rPr lang="en-US" sz="1400" b="1" dirty="0" err="1" smtClean="0">
                <a:latin typeface="Helvetica Light" charset="0"/>
                <a:ea typeface="Helvetica Light" charset="0"/>
                <a:cs typeface="Helvetica Light" charset="0"/>
              </a:rPr>
              <a:t>ee</a:t>
            </a:r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(CERN): 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~ 90–350 GeV in 2 rings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(90k bunches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), 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~ 70–1.3 × 10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Synchrotron power (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9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4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400" i="1" dirty="0">
                <a:latin typeface="Helvetica Light" charset="0"/>
                <a:ea typeface="Helvetica Light" charset="0"/>
                <a:cs typeface="Helvetica Light" charset="0"/>
              </a:rPr>
              <a:t>R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up to 7.5 GeV/turn): 100 MW (LEP-2: 22 MW)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6093" y="1056928"/>
            <a:ext cx="882790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Helvetica Light" charset="0"/>
                <a:ea typeface="Helvetica Light" charset="0"/>
                <a:cs typeface="Helvetica Light" charset="0"/>
              </a:rPr>
              <a:t>International Linear Collider ILC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(host candidate: Japan)</a:t>
            </a: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20 years of R&amp;D, mature technology, ~32 MV/m accelerating gradient </a:t>
            </a:r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~ </a:t>
            </a:r>
            <a:r>
              <a:rPr lang="en-US" sz="1100" dirty="0" err="1" smtClean="0">
                <a:latin typeface="Helvetica Light" charset="0"/>
                <a:ea typeface="Helvetica Light" charset="0"/>
                <a:cs typeface="Helvetica Light" charset="0"/>
              </a:rPr>
              <a:t>xFEL</a:t>
            </a:r>
            <a:r>
              <a:rPr lang="en-US" sz="1100" dirty="0" smtClean="0">
                <a:latin typeface="Helvetica Light" charset="0"/>
                <a:ea typeface="Helvetica Light" charset="0"/>
                <a:cs typeface="Helvetica Light" charset="0"/>
              </a:rPr>
              <a:t> at DESY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(45 MV/m for 1 TeV)</a:t>
            </a: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500–1000 GeV in 31–45 km total length, </a:t>
            </a:r>
            <a:r>
              <a:rPr lang="en-US" sz="1400" i="1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~ 1.8 × 10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34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s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–1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cm</a:t>
            </a:r>
            <a:r>
              <a:rPr lang="en-US" sz="1400" baseline="30000" dirty="0" smtClean="0">
                <a:latin typeface="Helvetica Light" charset="0"/>
                <a:ea typeface="Helvetica Light" charset="0"/>
                <a:cs typeface="Helvetica Light" charset="0"/>
              </a:rPr>
              <a:t>–2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, only one interaction region</a:t>
            </a:r>
            <a:endParaRPr lang="en-US" sz="1400" baseline="30000" dirty="0" smtClean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600"/>
              </a:spcBef>
              <a:buFont typeface="Arial" charset="0"/>
              <a:buChar char="•"/>
            </a:pP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nm beam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size, possible start of physics ~ 2030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264020" y="2348880"/>
            <a:ext cx="3628460" cy="577081"/>
          </a:xfrm>
          <a:prstGeom prst="rect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*A </a:t>
            </a:r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low energy, high current, “drive” beam is decelerated in power extraction structures and the RF power is transferred to the cavities that accelerate the main beam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3864090"/>
            <a:ext cx="4826012" cy="244523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-27384"/>
            <a:ext cx="9144000" cy="8263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" y="44624"/>
            <a:ext cx="9143999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b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Future e</a:t>
            </a:r>
            <a:r>
              <a:rPr lang="en-US" b="1" baseline="300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–</a:t>
            </a:r>
            <a:r>
              <a:rPr lang="en-US" b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e</a:t>
            </a:r>
            <a:r>
              <a:rPr lang="en-US" b="1" baseline="300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+</a:t>
            </a:r>
            <a:r>
              <a:rPr lang="en-US" b="1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 collider projects in a nutshell</a:t>
            </a:r>
            <a:endParaRPr lang="en-US" dirty="0">
              <a:solidFill>
                <a:srgbClr val="003BB8"/>
              </a:solidFill>
              <a:latin typeface="Helvetica" charset="0"/>
              <a:ea typeface="Helvetica" charset="0"/>
              <a:cs typeface="Helvetica" charset="0"/>
            </a:endParaRPr>
          </a:p>
          <a:p>
            <a:pPr algn="ctr">
              <a:spcBef>
                <a:spcPts val="600"/>
              </a:spcBef>
            </a:pP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Measure EW &amp; EWSB sector to highest precision</a:t>
            </a:r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28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grayscl/>
            <a:lum bright="52000" contrast="20000"/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5065439"/>
            <a:ext cx="9130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 smtClean="0">
                <a:latin typeface="Helvetica Light"/>
                <a:cs typeface="Helvetica Light"/>
              </a:rPr>
              <a:t>Higgs boson discovery and first property measurements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2" y="0"/>
            <a:ext cx="9144002" cy="3573016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-3" y="4417948"/>
            <a:ext cx="9144000" cy="523220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dirty="0" smtClean="0">
                <a:latin typeface="Helvetica Light"/>
                <a:cs typeface="Helvetica Light"/>
              </a:rPr>
              <a:t>The LHC Run-1: </a:t>
            </a:r>
            <a:r>
              <a:rPr lang="nb-NO" sz="2800" dirty="0">
                <a:latin typeface="Helvetica Light"/>
                <a:cs typeface="Helvetica Light"/>
              </a:rPr>
              <a:t>7 &amp; 8 TeV </a:t>
            </a:r>
            <a:r>
              <a:rPr lang="nb-NO" sz="2800" dirty="0" err="1">
                <a:latin typeface="Helvetica Light"/>
                <a:cs typeface="Helvetica Light"/>
              </a:rPr>
              <a:t>pp</a:t>
            </a:r>
            <a:r>
              <a:rPr lang="nb-NO" sz="2800" dirty="0">
                <a:latin typeface="Helvetica Light"/>
                <a:cs typeface="Helvetica Light"/>
              </a:rPr>
              <a:t>, 5 &amp; 20 </a:t>
            </a:r>
            <a:r>
              <a:rPr lang="nb-NO" sz="2800" dirty="0" err="1" smtClean="0">
                <a:latin typeface="Helvetica Light"/>
                <a:cs typeface="Helvetica Light"/>
              </a:rPr>
              <a:t>fb</a:t>
            </a:r>
            <a:r>
              <a:rPr lang="nb-NO" sz="2800" baseline="30000" dirty="0" smtClean="0">
                <a:latin typeface="Helvetica Light"/>
                <a:cs typeface="Helvetica Light"/>
              </a:rPr>
              <a:t>–1</a:t>
            </a:r>
            <a:r>
              <a:rPr lang="en-GB" sz="2800" dirty="0" smtClean="0">
                <a:latin typeface="Helvetica Light"/>
                <a:cs typeface="Helvetica Ligh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68146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7074024" y="2132856"/>
            <a:ext cx="19624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Harvest of cross-section measure-</a:t>
            </a:r>
            <a:r>
              <a:rPr lang="en-US" sz="1400" dirty="0" err="1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ments</a:t>
            </a: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 from LHC experiments (</a:t>
            </a:r>
            <a:r>
              <a:rPr lang="en-US" sz="1400" dirty="0" smtClean="0">
                <a:solidFill>
                  <a:srgbClr val="003BB8"/>
                </a:solidFill>
                <a:latin typeface="Helvetica Light"/>
                <a:cs typeface="Helvetica Light"/>
              </a:rPr>
              <a:t>&gt; 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500 papers / </a:t>
            </a:r>
            <a:r>
              <a:rPr lang="en-US" sz="1400" dirty="0" err="1">
                <a:solidFill>
                  <a:srgbClr val="003BB8"/>
                </a:solidFill>
                <a:latin typeface="Helvetica Light"/>
                <a:cs typeface="Helvetica Light"/>
              </a:rPr>
              <a:t>exp</a:t>
            </a:r>
            <a:r>
              <a:rPr lang="en-US" sz="1400" dirty="0">
                <a:solidFill>
                  <a:srgbClr val="003BB8"/>
                </a:solidFill>
                <a:latin typeface="Helvetica Light"/>
                <a:cs typeface="Helvetica Light"/>
              </a:rPr>
              <a:t>)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 </a:t>
            </a:r>
            <a:r>
              <a:rPr lang="en-US" sz="1400" dirty="0" smtClean="0">
                <a:solidFill>
                  <a:srgbClr val="0038AC"/>
                </a:solidFill>
                <a:latin typeface="Helvetica Light" charset="0"/>
                <a:ea typeface="Helvetica Light" charset="0"/>
                <a:cs typeface="Helvetica Light" charset="0"/>
              </a:rPr>
              <a:t>confirmed the predictive power of the Standard Model</a:t>
            </a:r>
            <a:endParaRPr lang="en-US" sz="1400" dirty="0">
              <a:solidFill>
                <a:srgbClr val="0038AC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784792"/>
            <a:ext cx="6933318" cy="50747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00715" y="437763"/>
            <a:ext cx="3119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Proton–Proton Collisions</a:t>
            </a:r>
          </a:p>
        </p:txBody>
      </p:sp>
    </p:spTree>
    <p:extLst>
      <p:ext uri="{BB962C8B-B14F-4D97-AF65-F5344CB8AC3E}">
        <p14:creationId xmlns:p14="http://schemas.microsoft.com/office/powerpoint/2010/main" val="168449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700715" y="437763"/>
            <a:ext cx="3119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as moderator</a:t>
            </a:r>
            <a:endParaRPr lang="en-US" sz="24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9" y="2004559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Unitarity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: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if only Z and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are exchanged, the amplitude of (longitudinal)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scattering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violates unitarity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4135149"/>
              </p:ext>
            </p:extLst>
          </p:nvPr>
        </p:nvGraphicFramePr>
        <p:xfrm>
          <a:off x="881063" y="2629475"/>
          <a:ext cx="2682825" cy="455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1" name="Equation" r:id="rId5" imgW="2323800" imgH="393480" progId="Equation.DSMT4">
                  <p:embed/>
                </p:oleObj>
              </mc:Choice>
              <mc:Fallback>
                <p:oleObj name="Equation" r:id="rId5" imgW="23238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2629475"/>
                        <a:ext cx="2682825" cy="455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4033871"/>
              </p:ext>
            </p:extLst>
          </p:nvPr>
        </p:nvGraphicFramePr>
        <p:xfrm>
          <a:off x="876300" y="3605247"/>
          <a:ext cx="3711191" cy="55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Equation" r:id="rId7" imgW="3213000" imgH="482400" progId="Equation.DSMT4">
                  <p:embed/>
                </p:oleObj>
              </mc:Choice>
              <mc:Fallback>
                <p:oleObj name="Equation" r:id="rId7" imgW="32130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3605247"/>
                        <a:ext cx="3711191" cy="55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23528" y="3208950"/>
            <a:ext cx="8807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Higgs boson restores unitarity of total amplitude: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17" name="Group 6"/>
          <p:cNvGrpSpPr>
            <a:grpSpLocks/>
          </p:cNvGrpSpPr>
          <p:nvPr/>
        </p:nvGrpSpPr>
        <p:grpSpPr bwMode="auto">
          <a:xfrm>
            <a:off x="5185667" y="2076567"/>
            <a:ext cx="3706813" cy="1058862"/>
            <a:chOff x="3130" y="1012"/>
            <a:chExt cx="2335" cy="667"/>
          </a:xfrm>
        </p:grpSpPr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3130" y="1012"/>
              <a:ext cx="2335" cy="667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777777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2704" b="7217"/>
            <a:stretch>
              <a:fillRect/>
            </a:stretch>
          </p:blipFill>
          <p:spPr bwMode="auto">
            <a:xfrm>
              <a:off x="4687" y="1026"/>
              <a:ext cx="749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20" name="Picture 9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6371" r="35532" b="7068"/>
            <a:stretch>
              <a:fillRect/>
            </a:stretch>
          </p:blipFill>
          <p:spPr bwMode="auto">
            <a:xfrm>
              <a:off x="3915" y="1026"/>
              <a:ext cx="771" cy="6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21" name="Picture 10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70226" b="7217"/>
            <a:stretch>
              <a:fillRect/>
            </a:stretch>
          </p:blipFill>
          <p:spPr bwMode="auto">
            <a:xfrm>
              <a:off x="3144" y="1026"/>
              <a:ext cx="817" cy="6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grpSp>
        <p:nvGrpSpPr>
          <p:cNvPr id="22" name="Group 16"/>
          <p:cNvGrpSpPr>
            <a:grpSpLocks/>
          </p:cNvGrpSpPr>
          <p:nvPr/>
        </p:nvGrpSpPr>
        <p:grpSpPr bwMode="auto">
          <a:xfrm>
            <a:off x="5185667" y="3178292"/>
            <a:ext cx="2520950" cy="1058862"/>
            <a:chOff x="3152" y="1706"/>
            <a:chExt cx="1588" cy="667"/>
          </a:xfrm>
        </p:grpSpPr>
        <p:sp>
          <p:nvSpPr>
            <p:cNvPr id="23" name="Rectangle 18"/>
            <p:cNvSpPr>
              <a:spLocks noChangeArrowheads="1"/>
            </p:cNvSpPr>
            <p:nvPr/>
          </p:nvSpPr>
          <p:spPr bwMode="auto">
            <a:xfrm>
              <a:off x="3152" y="1706"/>
              <a:ext cx="1588" cy="667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777777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107763" dir="2700000" algn="ct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24" name="Group 19"/>
            <p:cNvGrpSpPr>
              <a:grpSpLocks/>
            </p:cNvGrpSpPr>
            <p:nvPr/>
          </p:nvGrpSpPr>
          <p:grpSpPr bwMode="auto">
            <a:xfrm>
              <a:off x="3167" y="1720"/>
              <a:ext cx="1566" cy="618"/>
              <a:chOff x="2608" y="2614"/>
              <a:chExt cx="1566" cy="618"/>
            </a:xfrm>
          </p:grpSpPr>
          <p:pic>
            <p:nvPicPr>
              <p:cNvPr id="25" name="Picture 20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6371" r="35532" b="7068"/>
              <a:stretch>
                <a:fillRect/>
              </a:stretch>
            </p:blipFill>
            <p:spPr bwMode="auto">
              <a:xfrm>
                <a:off x="3403" y="2614"/>
                <a:ext cx="771" cy="6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26" name="Rectangle 21"/>
              <p:cNvSpPr>
                <a:spLocks noChangeArrowheads="1"/>
              </p:cNvSpPr>
              <p:nvPr/>
            </p:nvSpPr>
            <p:spPr bwMode="auto">
              <a:xfrm>
                <a:off x="3584" y="2841"/>
                <a:ext cx="363" cy="27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" name="Line 22"/>
              <p:cNvSpPr>
                <a:spLocks noChangeShapeType="1"/>
              </p:cNvSpPr>
              <p:nvPr/>
            </p:nvSpPr>
            <p:spPr bwMode="auto">
              <a:xfrm>
                <a:off x="3752" y="2841"/>
                <a:ext cx="0" cy="272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pic>
            <p:nvPicPr>
              <p:cNvPr id="28" name="Picture 23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70226" b="7217"/>
              <a:stretch>
                <a:fillRect/>
              </a:stretch>
            </p:blipFill>
            <p:spPr bwMode="auto">
              <a:xfrm>
                <a:off x="2608" y="2614"/>
                <a:ext cx="817" cy="6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</p:pic>
          <p:sp>
            <p:nvSpPr>
              <p:cNvPr id="29" name="Rectangle 24"/>
              <p:cNvSpPr>
                <a:spLocks noChangeArrowheads="1"/>
              </p:cNvSpPr>
              <p:nvPr/>
            </p:nvSpPr>
            <p:spPr bwMode="auto">
              <a:xfrm>
                <a:off x="2899" y="2830"/>
                <a:ext cx="140" cy="272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" name="Line 25"/>
              <p:cNvSpPr>
                <a:spLocks noChangeShapeType="1"/>
              </p:cNvSpPr>
              <p:nvPr/>
            </p:nvSpPr>
            <p:spPr bwMode="auto">
              <a:xfrm>
                <a:off x="2905" y="2969"/>
                <a:ext cx="136" cy="0"/>
              </a:xfrm>
              <a:prstGeom prst="line">
                <a:avLst/>
              </a:prstGeom>
              <a:noFill/>
              <a:ln w="12700">
                <a:solidFill>
                  <a:srgbClr val="4D4D4D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" name="Text Box 26"/>
              <p:cNvSpPr txBox="1">
                <a:spLocks noChangeArrowheads="1"/>
              </p:cNvSpPr>
              <p:nvPr/>
            </p:nvSpPr>
            <p:spPr bwMode="auto">
              <a:xfrm>
                <a:off x="3720" y="2869"/>
                <a:ext cx="19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342900" indent="-34290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1400" i="1">
                    <a:solidFill>
                      <a:srgbClr val="4D4D4D"/>
                    </a:solidFill>
                    <a:ea typeface="Arial" charset="0"/>
                    <a:cs typeface="Arial" charset="0"/>
                  </a:rPr>
                  <a:t>H</a:t>
                </a:r>
                <a:endParaRPr lang="fr-FR" altLang="en-US" sz="1400" i="1">
                  <a:solidFill>
                    <a:srgbClr val="4D4D4D"/>
                  </a:solidFill>
                  <a:ea typeface="Arial" charset="0"/>
                  <a:cs typeface="Arial" charset="0"/>
                </a:endParaRPr>
              </a:p>
            </p:txBody>
          </p:sp>
          <p:sp>
            <p:nvSpPr>
              <p:cNvPr id="32" name="Text Box 27"/>
              <p:cNvSpPr txBox="1">
                <a:spLocks noChangeArrowheads="1"/>
              </p:cNvSpPr>
              <p:nvPr/>
            </p:nvSpPr>
            <p:spPr bwMode="auto">
              <a:xfrm>
                <a:off x="2878" y="2802"/>
                <a:ext cx="19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342900" indent="-34290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algn="ctr">
                  <a:spcBef>
                    <a:spcPct val="50000"/>
                  </a:spcBef>
                </a:pPr>
                <a:r>
                  <a:rPr lang="en-US" altLang="en-US" sz="1400" i="1">
                    <a:solidFill>
                      <a:srgbClr val="4D4D4D"/>
                    </a:solidFill>
                    <a:ea typeface="Arial" charset="0"/>
                    <a:cs typeface="Arial" charset="0"/>
                  </a:rPr>
                  <a:t>H</a:t>
                </a:r>
                <a:endParaRPr lang="fr-FR" altLang="en-US" sz="1400" i="1">
                  <a:solidFill>
                    <a:srgbClr val="4D4D4D"/>
                  </a:solidFill>
                  <a:ea typeface="Arial" charset="0"/>
                  <a:cs typeface="Arial" charset="0"/>
                </a:endParaRPr>
              </a:p>
            </p:txBody>
          </p:sp>
        </p:grpSp>
      </p:grpSp>
      <p:sp>
        <p:nvSpPr>
          <p:cNvPr id="33" name="TextBox 32"/>
          <p:cNvSpPr txBox="1"/>
          <p:nvPr/>
        </p:nvSpPr>
        <p:spPr>
          <a:xfrm>
            <a:off x="7808052" y="3439158"/>
            <a:ext cx="11876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000" i="1" baseline="-25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must not be too large (which is fulfilled)</a:t>
            </a:r>
          </a:p>
        </p:txBody>
      </p:sp>
      <p:pic>
        <p:nvPicPr>
          <p:cNvPr id="34" name="Picture 33" descr="figaux_01d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2323" y="5096217"/>
            <a:ext cx="1603477" cy="1080120"/>
          </a:xfrm>
          <a:prstGeom prst="rect">
            <a:avLst/>
          </a:prstGeom>
        </p:spPr>
      </p:pic>
      <p:pic>
        <p:nvPicPr>
          <p:cNvPr id="35" name="Picture 34" descr="figaux_01a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54" y="5096217"/>
            <a:ext cx="1603477" cy="108012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67544" y="6320353"/>
            <a:ext cx="1641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EW VBS production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470845" y="6320353"/>
            <a:ext cx="1595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Non-VBS production</a:t>
            </a:r>
          </a:p>
        </p:txBody>
      </p:sp>
      <p:pic>
        <p:nvPicPr>
          <p:cNvPr id="38" name="Picture 37" descr="figaux_02b.pd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523" y="5096217"/>
            <a:ext cx="1525361" cy="108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4370003" y="6320353"/>
            <a:ext cx="1424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Strong production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133901" y="5229200"/>
            <a:ext cx="2806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Look for VBS scattering in high dijet invariant mass distributions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3528" y="4380823"/>
            <a:ext cx="4608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Same-sign WW selection greatly </a:t>
            </a:r>
            <a:r>
              <a:rPr lang="en-GB" sz="1200" dirty="0">
                <a:latin typeface="Helvetica Light"/>
                <a:cs typeface="Helvetica Light"/>
              </a:rPr>
              <a:t>reduces strong production. </a:t>
            </a:r>
            <a:r>
              <a:rPr lang="en-GB" sz="1200" dirty="0" smtClean="0">
                <a:latin typeface="Helvetica Light"/>
                <a:cs typeface="Helvetica Light"/>
              </a:rPr>
              <a:t>Removes </a:t>
            </a:r>
            <a:r>
              <a:rPr lang="en-GB" sz="1200" dirty="0">
                <a:latin typeface="Helvetica Light"/>
                <a:cs typeface="Helvetica Light"/>
              </a:rPr>
              <a:t>s-channel </a:t>
            </a:r>
            <a:r>
              <a:rPr lang="en-GB" sz="1200" dirty="0" smtClean="0">
                <a:latin typeface="Helvetica Light"/>
                <a:cs typeface="Helvetica Light"/>
              </a:rPr>
              <a:t>Higgs process:</a:t>
            </a:r>
          </a:p>
        </p:txBody>
      </p:sp>
    </p:spTree>
    <p:extLst>
      <p:ext uri="{BB962C8B-B14F-4D97-AF65-F5344CB8AC3E}">
        <p14:creationId xmlns:p14="http://schemas.microsoft.com/office/powerpoint/2010/main" val="169033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1714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700715" y="437763"/>
            <a:ext cx="3119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The Higgs boson as moderator</a:t>
            </a:r>
            <a:endParaRPr lang="en-US" sz="2400" dirty="0" smtClean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529" y="2004559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>
                <a:solidFill>
                  <a:srgbClr val="003BB8"/>
                </a:solidFill>
                <a:latin typeface="Helvetica" charset="0"/>
                <a:ea typeface="Helvetica" charset="0"/>
                <a:cs typeface="Helvetica" charset="0"/>
              </a:rPr>
              <a:t>Unitarity</a:t>
            </a:r>
            <a:r>
              <a:rPr lang="en-US" sz="1400" dirty="0">
                <a:solidFill>
                  <a:srgbClr val="003BB8"/>
                </a:solidFill>
                <a:latin typeface="Arial"/>
                <a:cs typeface="Arial"/>
              </a:rPr>
              <a:t>: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if only Z and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are exchanged, the amplitude of (longitudinal)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400" baseline="-25000" dirty="0" smtClean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scattering </a:t>
            </a: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violates unitarity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881063" y="2629475"/>
          <a:ext cx="2682825" cy="4552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7" name="Equation" r:id="rId5" imgW="2323800" imgH="393480" progId="Equation.DSMT4">
                  <p:embed/>
                </p:oleObj>
              </mc:Choice>
              <mc:Fallback>
                <p:oleObj name="Equation" r:id="rId5" imgW="2323800" imgH="393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063" y="2629475"/>
                        <a:ext cx="2682825" cy="4552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4"/>
          <p:cNvGraphicFramePr>
            <a:graphicFrameLocks noChangeAspect="1"/>
          </p:cNvGraphicFramePr>
          <p:nvPr>
            <p:extLst/>
          </p:nvPr>
        </p:nvGraphicFramePr>
        <p:xfrm>
          <a:off x="876300" y="3605247"/>
          <a:ext cx="3711191" cy="559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8" name="Equation" r:id="rId7" imgW="3213000" imgH="482400" progId="Equation.DSMT4">
                  <p:embed/>
                </p:oleObj>
              </mc:Choice>
              <mc:Fallback>
                <p:oleObj name="Equation" r:id="rId7" imgW="3213000" imgH="482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" y="3605247"/>
                        <a:ext cx="3711191" cy="5595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23528" y="3208950"/>
            <a:ext cx="8807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0"/>
              </a:spcBef>
            </a:pPr>
            <a:r>
              <a:rPr lang="en-US" sz="1400" dirty="0" smtClean="0">
                <a:latin typeface="Helvetica Light" charset="0"/>
                <a:ea typeface="Helvetica Light" charset="0"/>
                <a:cs typeface="Helvetica Light" charset="0"/>
              </a:rPr>
              <a:t>Higgs boson restores unitarity of total amplitude: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4" name="Picture 33" descr="figaux_01d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2323" y="5096217"/>
            <a:ext cx="1603477" cy="1080120"/>
          </a:xfrm>
          <a:prstGeom prst="rect">
            <a:avLst/>
          </a:prstGeom>
        </p:spPr>
      </p:pic>
      <p:pic>
        <p:nvPicPr>
          <p:cNvPr id="35" name="Picture 34" descr="figaux_01a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654" y="5096217"/>
            <a:ext cx="1603477" cy="108012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67544" y="6320353"/>
            <a:ext cx="16417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 smtClean="0">
                <a:solidFill>
                  <a:srgbClr val="7F7F7F"/>
                </a:solidFill>
                <a:latin typeface="Helvetica Light"/>
                <a:cs typeface="Helvetica Light"/>
              </a:rPr>
              <a:t>EW VBS production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470845" y="6320353"/>
            <a:ext cx="15956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Non-VBS production</a:t>
            </a:r>
          </a:p>
        </p:txBody>
      </p:sp>
      <p:pic>
        <p:nvPicPr>
          <p:cNvPr id="38" name="Picture 37" descr="figaux_02b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2523" y="5096217"/>
            <a:ext cx="1525361" cy="108000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4370003" y="6320353"/>
            <a:ext cx="14246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7F7F7F"/>
                </a:solidFill>
                <a:latin typeface="Helvetica Light"/>
                <a:cs typeface="Helvetica Light"/>
              </a:rPr>
              <a:t>Strong production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133901" y="5229200"/>
            <a:ext cx="28069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Look for VBS scattering in high dijet invariant mass </a:t>
            </a:r>
            <a:r>
              <a:rPr lang="en-US" sz="14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distributions</a:t>
            </a:r>
          </a:p>
          <a:p>
            <a:endParaRPr lang="en-US" sz="14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r>
              <a:rPr lang="en-US" sz="1200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ATLAS finds 3.6σ evidence for EW production (2.3σ expected</a:t>
            </a:r>
            <a:r>
              <a:rPr lang="en-US" sz="1200" dirty="0" smtClean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US" sz="12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23528" y="4380823"/>
            <a:ext cx="4608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Helvetica Light"/>
                <a:cs typeface="Helvetica Light"/>
              </a:rPr>
              <a:t>Same-sign WW selection greatly </a:t>
            </a:r>
            <a:r>
              <a:rPr lang="en-GB" sz="1200" dirty="0">
                <a:latin typeface="Helvetica Light"/>
                <a:cs typeface="Helvetica Light"/>
              </a:rPr>
              <a:t>reduces strong production. </a:t>
            </a:r>
            <a:r>
              <a:rPr lang="en-GB" sz="1200" dirty="0" smtClean="0">
                <a:latin typeface="Helvetica Light"/>
                <a:cs typeface="Helvetica Light"/>
              </a:rPr>
              <a:t>Removes </a:t>
            </a:r>
            <a:r>
              <a:rPr lang="en-GB" sz="1200" dirty="0">
                <a:latin typeface="Helvetica Light"/>
                <a:cs typeface="Helvetica Light"/>
              </a:rPr>
              <a:t>s-channel </a:t>
            </a:r>
            <a:r>
              <a:rPr lang="en-GB" sz="1200" dirty="0" smtClean="0">
                <a:latin typeface="Helvetica Light"/>
                <a:cs typeface="Helvetica Light"/>
              </a:rPr>
              <a:t>Higgs process: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104435" y="1408582"/>
            <a:ext cx="4039565" cy="4702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76200" dir="16200000" sx="101000" sy="101000" rotWithShape="0">
              <a:prstClr val="black">
                <a:alpha val="8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43" name="Picture 42" descr="fig_03-3.pd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274104" y="1377924"/>
            <a:ext cx="3509212" cy="3761291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 rot="16200000">
            <a:off x="7964252" y="2270272"/>
            <a:ext cx="17377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r-H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1405.6241</a:t>
            </a:r>
            <a:r>
              <a:rPr lang="en-US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1611.02428</a:t>
            </a:r>
            <a:endParaRPr lang="en-U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32041" y="1714499"/>
            <a:ext cx="216023" cy="164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49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wrap="none" rtlCol="0" anchor="ctr">
        <a:spAutoFit/>
      </a:bodyPr>
      <a:lstStyle>
        <a:defPPr algn="r"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4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230985</TotalTime>
  <Words>3832</Words>
  <Application>Microsoft Macintosh PowerPoint</Application>
  <PresentationFormat>Overhead</PresentationFormat>
  <Paragraphs>618</Paragraphs>
  <Slides>57</Slides>
  <Notes>23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74" baseType="lpstr">
      <vt:lpstr>Calibri</vt:lpstr>
      <vt:lpstr>Cambria Math</vt:lpstr>
      <vt:lpstr>Century Gothic</vt:lpstr>
      <vt:lpstr>Chalkduster</vt:lpstr>
      <vt:lpstr>Helvetica</vt:lpstr>
      <vt:lpstr>Helvetica Light</vt:lpstr>
      <vt:lpstr>ＭＳ Ｐゴシック</vt:lpstr>
      <vt:lpstr>Symbol</vt:lpstr>
      <vt:lpstr>Tahoma</vt:lpstr>
      <vt:lpstr>Times New Roman</vt:lpstr>
      <vt:lpstr>Trebuchet MS</vt:lpstr>
      <vt:lpstr>Wingdings</vt:lpstr>
      <vt:lpstr>Arial</vt:lpstr>
      <vt:lpstr>3_Office Theme</vt:lpstr>
      <vt:lpstr>5_Office Theme</vt:lpstr>
      <vt:lpstr>43_Office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andreas.hoecker@cern.ch</cp:lastModifiedBy>
  <cp:revision>4895</cp:revision>
  <cp:lastPrinted>2016-12-07T23:59:37Z</cp:lastPrinted>
  <dcterms:created xsi:type="dcterms:W3CDTF">2013-03-19T21:10:26Z</dcterms:created>
  <dcterms:modified xsi:type="dcterms:W3CDTF">2016-12-08T06:31:13Z</dcterms:modified>
  <cp:category/>
</cp:coreProperties>
</file>